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9" r:id="rId5"/>
    <p:sldId id="259" r:id="rId6"/>
    <p:sldId id="260" r:id="rId7"/>
    <p:sldId id="266" r:id="rId8"/>
    <p:sldId id="267" r:id="rId9"/>
    <p:sldId id="270" r:id="rId10"/>
    <p:sldId id="261" r:id="rId11"/>
    <p:sldId id="263" r:id="rId12"/>
    <p:sldId id="262" r:id="rId13"/>
    <p:sldId id="268"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Narkisim" panose="020E0502050101010101" pitchFamily="34" charset="-79"/>
      <p:regular r:id="rId21"/>
    </p:embeddedFont>
    <p:embeddedFont>
      <p:font typeface="Palatino"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587B-7F77-4EE0-B26C-A4871DDD33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53826-6EDB-4EF5-BFEE-3A42089DC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0812A-CE3B-41C6-9801-6500152697AB}"/>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766DEC92-B3C4-4A80-A6DD-B8C1F4534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DD96B-6C9F-43C3-BCF0-34DC718B8BE8}"/>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54332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5D0B-F060-4F4B-911C-343D37FC1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E4FCB-5AD0-463C-847B-313A5710B6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F9755-F347-4210-BAF2-9689D064B3DB}"/>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84D0B24F-DA3D-4A9D-8EBC-E943629DD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B93BA-9B93-4AEA-BC7F-3F955CE242FA}"/>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311650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FB50E-B479-4DE1-9CF0-289C27248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7232E-E5D4-4416-B856-6A072A9A2F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D18C-E2D7-4E19-AF45-402C20DF8370}"/>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C1E47011-B525-47CC-95FB-F396BF622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91B33-3BFD-42E8-9759-4C77DE211669}"/>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374452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CD85-09A6-4F86-998D-57A017302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0982F-2ADA-4963-A2AA-90984F7C8E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81B9B-9D38-4A78-B78B-F98567D2C32A}"/>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50C27CC7-C5C8-494D-AF34-15C87849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BE784-73B2-4B9E-8FE9-9A2E8B02526E}"/>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351585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E3F0-6979-4563-B766-52E5F6F91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1C7A7-ABF5-4A13-812E-763254F08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0C6266-1B32-4D99-AC7F-615856257684}"/>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6037F9EE-CB83-42AC-97DE-17871823B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0A27-F230-4206-A06B-A77C71515E07}"/>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284119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F43A-5CB4-4AC8-B112-BA49447BD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FEAF7-3561-44FA-91D6-FAEF672D2A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73697-5F6A-4936-B9E5-C6C6E342A2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F52D29-9F2F-434D-B521-68E92B981E44}"/>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6" name="Footer Placeholder 5">
            <a:extLst>
              <a:ext uri="{FF2B5EF4-FFF2-40B4-BE49-F238E27FC236}">
                <a16:creationId xmlns:a16="http://schemas.microsoft.com/office/drawing/2014/main" id="{548AE220-ECB8-4274-859C-7645B8EAC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8A08C-133C-4528-B099-5353CE08B94F}"/>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31966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175-4274-47BE-B649-F319AAD2B3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39E89-91B6-4337-9670-53F097AFC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B61C30-C88D-45D1-AC70-924574A1FB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ED97FF-49C5-44EC-A383-0A4DE5094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EF83D1-427E-41CB-9934-E6E281F94A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2C041-42C0-44B8-9AFA-55EF416EA1C6}"/>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8" name="Footer Placeholder 7">
            <a:extLst>
              <a:ext uri="{FF2B5EF4-FFF2-40B4-BE49-F238E27FC236}">
                <a16:creationId xmlns:a16="http://schemas.microsoft.com/office/drawing/2014/main" id="{5949EF39-F3DA-4643-9701-5A5E4BB5E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BED3FD-2F1F-490F-85D1-37EFD1D7F605}"/>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15840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C610-C065-4D15-AEEB-74EE75BB9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9831E-274E-4F82-8963-56612FA52483}"/>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4" name="Footer Placeholder 3">
            <a:extLst>
              <a:ext uri="{FF2B5EF4-FFF2-40B4-BE49-F238E27FC236}">
                <a16:creationId xmlns:a16="http://schemas.microsoft.com/office/drawing/2014/main" id="{DF84A19D-530F-48C7-AB93-E9F1EC30B3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E4D716-2AE4-4D4F-84A0-AC781CB2C6B2}"/>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27106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F559F-4CFB-4218-8421-62709C819169}"/>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3" name="Footer Placeholder 2">
            <a:extLst>
              <a:ext uri="{FF2B5EF4-FFF2-40B4-BE49-F238E27FC236}">
                <a16:creationId xmlns:a16="http://schemas.microsoft.com/office/drawing/2014/main" id="{717B6332-562C-4D57-8979-65BDD4E3B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39DF9E-0249-404F-89AE-8599121E3AFB}"/>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294348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72D6-6FD7-4DC0-8E0C-86C896EF0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81124-0C70-45B1-8EE7-A30F03863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D92B7A-B990-4042-9BF3-D5D7D1040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DD285-A5CF-4568-B7D7-CF07458542BC}"/>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6" name="Footer Placeholder 5">
            <a:extLst>
              <a:ext uri="{FF2B5EF4-FFF2-40B4-BE49-F238E27FC236}">
                <a16:creationId xmlns:a16="http://schemas.microsoft.com/office/drawing/2014/main" id="{8DF9E634-EF08-421D-AAB8-9DDE2A99C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E82BA-492B-45EA-A90C-3D03365B7455}"/>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422674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322F-5B57-402D-93A2-D4C17B79D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4A39E-E1BF-49ED-BBBF-2E34DC6D8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CBC713-1A7F-49EB-8A23-478BE6E23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53BA89-F179-470D-BA5F-EE48980130A0}"/>
              </a:ext>
            </a:extLst>
          </p:cNvPr>
          <p:cNvSpPr>
            <a:spLocks noGrp="1"/>
          </p:cNvSpPr>
          <p:nvPr>
            <p:ph type="dt" sz="half" idx="10"/>
          </p:nvPr>
        </p:nvSpPr>
        <p:spPr/>
        <p:txBody>
          <a:bodyPr/>
          <a:lstStyle/>
          <a:p>
            <a:fld id="{4F684C67-B3C6-45B6-8458-06E0E4E12FF2}" type="datetimeFigureOut">
              <a:rPr lang="en-US" smtClean="0"/>
              <a:t>11/8/2020</a:t>
            </a:fld>
            <a:endParaRPr lang="en-US"/>
          </a:p>
        </p:txBody>
      </p:sp>
      <p:sp>
        <p:nvSpPr>
          <p:cNvPr id="6" name="Footer Placeholder 5">
            <a:extLst>
              <a:ext uri="{FF2B5EF4-FFF2-40B4-BE49-F238E27FC236}">
                <a16:creationId xmlns:a16="http://schemas.microsoft.com/office/drawing/2014/main" id="{12597C32-0253-4274-94BC-DCEC6421E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ED11A-2BF3-4A02-979D-5CCB7DDB6C2D}"/>
              </a:ext>
            </a:extLst>
          </p:cNvPr>
          <p:cNvSpPr>
            <a:spLocks noGrp="1"/>
          </p:cNvSpPr>
          <p:nvPr>
            <p:ph type="sldNum" sz="quarter" idx="12"/>
          </p:nvPr>
        </p:nvSpPr>
        <p:spPr/>
        <p:txBody>
          <a:bodyPr/>
          <a:lstStyle/>
          <a:p>
            <a:fld id="{8F26A966-BC4E-48FB-A57C-67DAF1770A4A}" type="slidenum">
              <a:rPr lang="en-US" smtClean="0"/>
              <a:t>‹#›</a:t>
            </a:fld>
            <a:endParaRPr lang="en-US"/>
          </a:p>
        </p:txBody>
      </p:sp>
    </p:spTree>
    <p:extLst>
      <p:ext uri="{BB962C8B-B14F-4D97-AF65-F5344CB8AC3E}">
        <p14:creationId xmlns:p14="http://schemas.microsoft.com/office/powerpoint/2010/main" val="298554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5078D-9148-48AA-A193-ABEAF25A9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33B7CE-663D-4002-A669-5D3A1469C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8D9F1-7B90-42ED-BB4A-FC6B88CA9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84C67-B3C6-45B6-8458-06E0E4E12FF2}" type="datetimeFigureOut">
              <a:rPr lang="en-US" smtClean="0"/>
              <a:t>11/8/2020</a:t>
            </a:fld>
            <a:endParaRPr lang="en-US"/>
          </a:p>
        </p:txBody>
      </p:sp>
      <p:sp>
        <p:nvSpPr>
          <p:cNvPr id="5" name="Footer Placeholder 4">
            <a:extLst>
              <a:ext uri="{FF2B5EF4-FFF2-40B4-BE49-F238E27FC236}">
                <a16:creationId xmlns:a16="http://schemas.microsoft.com/office/drawing/2014/main" id="{493EAB09-EA5C-44C4-883A-C858AF73A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6D60C-CC9F-43FC-806A-88B4DBC12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6A966-BC4E-48FB-A57C-67DAF1770A4A}" type="slidenum">
              <a:rPr lang="en-US" smtClean="0"/>
              <a:t>‹#›</a:t>
            </a:fld>
            <a:endParaRPr lang="en-US"/>
          </a:p>
        </p:txBody>
      </p:sp>
    </p:spTree>
    <p:extLst>
      <p:ext uri="{BB962C8B-B14F-4D97-AF65-F5344CB8AC3E}">
        <p14:creationId xmlns:p14="http://schemas.microsoft.com/office/powerpoint/2010/main" val="136769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E0791C-FC77-41D9-AB3D-71208E6C9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64D4470-514B-45B2-84C9-C9B47BF46363}"/>
              </a:ext>
            </a:extLst>
          </p:cNvPr>
          <p:cNvSpPr txBox="1"/>
          <p:nvPr/>
        </p:nvSpPr>
        <p:spPr>
          <a:xfrm>
            <a:off x="152400" y="0"/>
            <a:ext cx="3484346" cy="369332"/>
          </a:xfrm>
          <a:prstGeom prst="rect">
            <a:avLst/>
          </a:prstGeom>
          <a:noFill/>
        </p:spPr>
        <p:txBody>
          <a:bodyPr wrap="square" rtlCol="0">
            <a:spAutoFit/>
          </a:bodyPr>
          <a:lstStyle/>
          <a:p>
            <a:r>
              <a:rPr lang="en-US" dirty="0">
                <a:solidFill>
                  <a:schemeClr val="bg1"/>
                </a:solidFill>
              </a:rPr>
              <a:t>Lesson 17</a:t>
            </a:r>
          </a:p>
        </p:txBody>
      </p:sp>
      <p:sp>
        <p:nvSpPr>
          <p:cNvPr id="4" name="TextBox 3">
            <a:extLst>
              <a:ext uri="{FF2B5EF4-FFF2-40B4-BE49-F238E27FC236}">
                <a16:creationId xmlns:a16="http://schemas.microsoft.com/office/drawing/2014/main" id="{A002C9D2-F3CD-4542-B300-3A288ABE009E}"/>
              </a:ext>
            </a:extLst>
          </p:cNvPr>
          <p:cNvSpPr txBox="1"/>
          <p:nvPr/>
        </p:nvSpPr>
        <p:spPr>
          <a:xfrm>
            <a:off x="4379494" y="1828800"/>
            <a:ext cx="3484346" cy="1938992"/>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Godhead</a:t>
            </a:r>
          </a:p>
        </p:txBody>
      </p:sp>
      <p:sp>
        <p:nvSpPr>
          <p:cNvPr id="12" name="Rectangle 11">
            <a:extLst>
              <a:ext uri="{FF2B5EF4-FFF2-40B4-BE49-F238E27FC236}">
                <a16:creationId xmlns:a16="http://schemas.microsoft.com/office/drawing/2014/main" id="{BF9FE9FE-F84A-4253-B0DC-3494CD1E03F2}"/>
              </a:ext>
            </a:extLst>
          </p:cNvPr>
          <p:cNvSpPr/>
          <p:nvPr/>
        </p:nvSpPr>
        <p:spPr>
          <a:xfrm>
            <a:off x="4196614" y="4370663"/>
            <a:ext cx="4138863" cy="1323439"/>
          </a:xfrm>
          <a:prstGeom prst="rect">
            <a:avLst/>
          </a:prstGeom>
        </p:spPr>
        <p:txBody>
          <a:bodyPr wrap="square">
            <a:spAutoFit/>
          </a:bodyPr>
          <a:lstStyle/>
          <a:p>
            <a:pPr algn="ctr"/>
            <a:r>
              <a:rPr lang="en-US" sz="1600" i="1" dirty="0">
                <a:solidFill>
                  <a:schemeClr val="bg1"/>
                </a:solidFill>
              </a:rPr>
              <a:t>The Father has a body of flesh and bones as tangible as man’s; the Son also; but the Holy Ghost has not a body of flesh and bones, but is a personage of Spirit.</a:t>
            </a:r>
          </a:p>
          <a:p>
            <a:pPr algn="ctr"/>
            <a:r>
              <a:rPr lang="en-US" sz="1600" i="1" dirty="0">
                <a:solidFill>
                  <a:schemeClr val="bg1"/>
                </a:solidFill>
              </a:rPr>
              <a:t>D&amp;C 130:22 </a:t>
            </a:r>
          </a:p>
        </p:txBody>
      </p:sp>
    </p:spTree>
    <p:extLst>
      <p:ext uri="{BB962C8B-B14F-4D97-AF65-F5344CB8AC3E}">
        <p14:creationId xmlns:p14="http://schemas.microsoft.com/office/powerpoint/2010/main" val="58178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TextBox 2">
            <a:extLst>
              <a:ext uri="{FF2B5EF4-FFF2-40B4-BE49-F238E27FC236}">
                <a16:creationId xmlns:a16="http://schemas.microsoft.com/office/drawing/2014/main" id="{A5DA42D5-3A85-4341-A229-B9C9465A5F53}"/>
              </a:ext>
            </a:extLst>
          </p:cNvPr>
          <p:cNvSpPr txBox="1"/>
          <p:nvPr/>
        </p:nvSpPr>
        <p:spPr>
          <a:xfrm>
            <a:off x="591729" y="-46214"/>
            <a:ext cx="11034208"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Holy Ghost</a:t>
            </a:r>
          </a:p>
        </p:txBody>
      </p:sp>
      <p:sp>
        <p:nvSpPr>
          <p:cNvPr id="4" name="Rectangle 3">
            <a:extLst>
              <a:ext uri="{FF2B5EF4-FFF2-40B4-BE49-F238E27FC236}">
                <a16:creationId xmlns:a16="http://schemas.microsoft.com/office/drawing/2014/main" id="{1768FE8E-5484-4251-9896-836937624935}"/>
              </a:ext>
            </a:extLst>
          </p:cNvPr>
          <p:cNvSpPr/>
          <p:nvPr/>
        </p:nvSpPr>
        <p:spPr>
          <a:xfrm>
            <a:off x="591729" y="1550467"/>
            <a:ext cx="6096000" cy="1200329"/>
          </a:xfrm>
          <a:prstGeom prst="rect">
            <a:avLst/>
          </a:prstGeom>
        </p:spPr>
        <p:txBody>
          <a:bodyPr>
            <a:spAutoFit/>
          </a:bodyPr>
          <a:lstStyle/>
          <a:p>
            <a:r>
              <a:rPr lang="en-US" dirty="0">
                <a:solidFill>
                  <a:schemeClr val="bg1"/>
                </a:solidFill>
                <a:latin typeface="Calibri" panose="020F0502020204030204" pitchFamily="34" charset="0"/>
              </a:rPr>
              <a:t>The Holy Ghost is the third member of the Godhead. He is a personage of spirit and does not have a body of flesh and bone. He is often referred to as the Spirit, the Holy Spirit, the Spirit of God, the Spirit of the Lord, and the Comforter.</a:t>
            </a:r>
            <a:endParaRPr lang="en-US" dirty="0">
              <a:solidFill>
                <a:schemeClr val="bg1"/>
              </a:solidFill>
            </a:endParaRPr>
          </a:p>
        </p:txBody>
      </p:sp>
      <p:sp>
        <p:nvSpPr>
          <p:cNvPr id="5" name="Rectangle 4">
            <a:extLst>
              <a:ext uri="{FF2B5EF4-FFF2-40B4-BE49-F238E27FC236}">
                <a16:creationId xmlns:a16="http://schemas.microsoft.com/office/drawing/2014/main" id="{7CA9EB52-5C86-4DA0-9B7A-E176798E6DE0}"/>
              </a:ext>
            </a:extLst>
          </p:cNvPr>
          <p:cNvSpPr/>
          <p:nvPr/>
        </p:nvSpPr>
        <p:spPr>
          <a:xfrm>
            <a:off x="4344751" y="4517020"/>
            <a:ext cx="7574071" cy="1754326"/>
          </a:xfrm>
          <a:prstGeom prst="rect">
            <a:avLst/>
          </a:prstGeom>
        </p:spPr>
        <p:txBody>
          <a:bodyPr wrap="square">
            <a:spAutoFit/>
          </a:bodyPr>
          <a:lstStyle/>
          <a:p>
            <a:r>
              <a:rPr lang="en-US" dirty="0">
                <a:solidFill>
                  <a:schemeClr val="bg1"/>
                </a:solidFill>
                <a:latin typeface="Calibri" panose="020F0502020204030204" pitchFamily="34" charset="0"/>
              </a:rPr>
              <a:t>The Holy Ghost bears witness of the Father and the Son, reveals the truth of all things, and sanctifies those who repent and are baptized.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Through the power of the Holy Ghost, we can receive spiritual gifts, which are blessings or abilities given by the Lord for our own benefit and to help us serve and bless others.</a:t>
            </a:r>
            <a:endParaRPr lang="en-US" dirty="0">
              <a:solidFill>
                <a:schemeClr val="bg1"/>
              </a:solidFill>
            </a:endParaRPr>
          </a:p>
        </p:txBody>
      </p:sp>
      <p:pic>
        <p:nvPicPr>
          <p:cNvPr id="7" name="Picture 6">
            <a:extLst>
              <a:ext uri="{FF2B5EF4-FFF2-40B4-BE49-F238E27FC236}">
                <a16:creationId xmlns:a16="http://schemas.microsoft.com/office/drawing/2014/main" id="{9502D9EA-012D-422E-B24D-59A4BD2C0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857" y="1238424"/>
            <a:ext cx="3829584" cy="2391109"/>
          </a:xfrm>
          <a:prstGeom prst="rect">
            <a:avLst/>
          </a:prstGeom>
        </p:spPr>
      </p:pic>
      <p:sp>
        <p:nvSpPr>
          <p:cNvPr id="8" name="Rectangle 7">
            <a:extLst>
              <a:ext uri="{FF2B5EF4-FFF2-40B4-BE49-F238E27FC236}">
                <a16:creationId xmlns:a16="http://schemas.microsoft.com/office/drawing/2014/main" id="{04EE3199-B94D-4770-AE38-2933E7F3D2B9}"/>
              </a:ext>
            </a:extLst>
          </p:cNvPr>
          <p:cNvSpPr/>
          <p:nvPr/>
        </p:nvSpPr>
        <p:spPr>
          <a:xfrm>
            <a:off x="379956" y="3830206"/>
            <a:ext cx="3665951" cy="2031325"/>
          </a:xfrm>
          <a:prstGeom prst="rect">
            <a:avLst/>
          </a:prstGeom>
        </p:spPr>
        <p:txBody>
          <a:bodyPr wrap="square">
            <a:spAutoFit/>
          </a:bodyPr>
          <a:lstStyle/>
          <a:p>
            <a:r>
              <a:rPr lang="en-US" dirty="0">
                <a:solidFill>
                  <a:schemeClr val="accent4"/>
                </a:solidFill>
                <a:latin typeface="Palatino"/>
              </a:rPr>
              <a:t>And Jesus, when he was baptized, went up straightway out of the water: and, lo, the heavens were opened unto him, and he saw the Spirit of God descending like a dove, and lighting upon him:</a:t>
            </a:r>
          </a:p>
          <a:p>
            <a:r>
              <a:rPr lang="en-US" dirty="0">
                <a:solidFill>
                  <a:schemeClr val="accent4"/>
                </a:solidFill>
                <a:latin typeface="Palatino"/>
              </a:rPr>
              <a:t>Matthew 3:16</a:t>
            </a:r>
            <a:endParaRPr lang="en-US" dirty="0">
              <a:solidFill>
                <a:schemeClr val="accent4"/>
              </a:solidFill>
            </a:endParaRPr>
          </a:p>
        </p:txBody>
      </p:sp>
    </p:spTree>
    <p:extLst>
      <p:ext uri="{BB962C8B-B14F-4D97-AF65-F5344CB8AC3E}">
        <p14:creationId xmlns:p14="http://schemas.microsoft.com/office/powerpoint/2010/main" val="34066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FBA5AB88-7C33-488E-856E-E8375E9D7CA4}"/>
              </a:ext>
            </a:extLst>
          </p:cNvPr>
          <p:cNvSpPr/>
          <p:nvPr/>
        </p:nvSpPr>
        <p:spPr>
          <a:xfrm>
            <a:off x="400833" y="1011135"/>
            <a:ext cx="7386181" cy="4524315"/>
          </a:xfrm>
          <a:prstGeom prst="rect">
            <a:avLst/>
          </a:prstGeom>
        </p:spPr>
        <p:txBody>
          <a:bodyPr wrap="square">
            <a:spAutoFit/>
          </a:bodyPr>
          <a:lstStyle/>
          <a:p>
            <a:pPr fontAlgn="base"/>
            <a:r>
              <a:rPr lang="en-US" sz="3200" dirty="0">
                <a:solidFill>
                  <a:schemeClr val="accent2">
                    <a:lumMod val="20000"/>
                    <a:lumOff val="80000"/>
                  </a:schemeClr>
                </a:solidFill>
                <a:latin typeface="Calibri" panose="020F0502020204030204" pitchFamily="34" charset="0"/>
              </a:rPr>
              <a:t>How is the Holy Ghost different from the other members of the Godhead?</a:t>
            </a:r>
          </a:p>
          <a:p>
            <a:pPr fontAlgn="base"/>
            <a:endParaRPr lang="en-US" sz="3200" dirty="0">
              <a:solidFill>
                <a:schemeClr val="accent2">
                  <a:lumMod val="20000"/>
                  <a:lumOff val="80000"/>
                </a:schemeClr>
              </a:solidFill>
              <a:latin typeface="Calibri" panose="020F0502020204030204" pitchFamily="34" charset="0"/>
            </a:endParaRPr>
          </a:p>
          <a:p>
            <a:pPr fontAlgn="base"/>
            <a:r>
              <a:rPr lang="en-US" sz="3200" dirty="0">
                <a:solidFill>
                  <a:schemeClr val="accent2">
                    <a:lumMod val="20000"/>
                    <a:lumOff val="80000"/>
                  </a:schemeClr>
                </a:solidFill>
                <a:latin typeface="Calibri" panose="020F0502020204030204" pitchFamily="34" charset="0"/>
              </a:rPr>
              <a:t>What are some of the various names for the Holy Ghost?</a:t>
            </a:r>
          </a:p>
          <a:p>
            <a:pPr fontAlgn="base"/>
            <a:endParaRPr lang="en-US" sz="3200" dirty="0">
              <a:solidFill>
                <a:schemeClr val="accent2">
                  <a:lumMod val="20000"/>
                  <a:lumOff val="80000"/>
                </a:schemeClr>
              </a:solidFill>
              <a:latin typeface="Calibri" panose="020F0502020204030204" pitchFamily="34" charset="0"/>
            </a:endParaRPr>
          </a:p>
          <a:p>
            <a:pPr fontAlgn="base"/>
            <a:r>
              <a:rPr lang="en-US" sz="3200" dirty="0">
                <a:solidFill>
                  <a:schemeClr val="accent2">
                    <a:lumMod val="20000"/>
                    <a:lumOff val="80000"/>
                  </a:schemeClr>
                </a:solidFill>
                <a:latin typeface="Calibri" panose="020F0502020204030204" pitchFamily="34" charset="0"/>
              </a:rPr>
              <a:t>What does the Holy Ghost do for us?</a:t>
            </a:r>
          </a:p>
          <a:p>
            <a:pPr fontAlgn="base"/>
            <a:r>
              <a:rPr lang="en-US" sz="3200" dirty="0">
                <a:solidFill>
                  <a:schemeClr val="accent2">
                    <a:lumMod val="20000"/>
                    <a:lumOff val="80000"/>
                  </a:schemeClr>
                </a:solidFill>
                <a:latin typeface="Calibri" panose="020F0502020204030204" pitchFamily="34" charset="0"/>
              </a:rPr>
              <a:t>When is a time that you have felt the Holy Ghost in your life?</a:t>
            </a:r>
            <a:endParaRPr lang="en-US" sz="3200" b="0" i="0" dirty="0">
              <a:solidFill>
                <a:schemeClr val="accent2">
                  <a:lumMod val="20000"/>
                  <a:lumOff val="80000"/>
                </a:schemeClr>
              </a:solidFill>
              <a:effectLst/>
              <a:latin typeface="Calibri" panose="020F0502020204030204" pitchFamily="34" charset="0"/>
            </a:endParaRPr>
          </a:p>
        </p:txBody>
      </p:sp>
      <p:pic>
        <p:nvPicPr>
          <p:cNvPr id="4" name="Picture 2" descr="http://www.uni.edu/becker/anImated%20question%20mark%20.gif">
            <a:extLst>
              <a:ext uri="{FF2B5EF4-FFF2-40B4-BE49-F238E27FC236}">
                <a16:creationId xmlns:a16="http://schemas.microsoft.com/office/drawing/2014/main" id="{D21AD41A-69C7-4650-ADEB-C24EE2A3A91B}"/>
              </a:ext>
            </a:extLst>
          </p:cNvPr>
          <p:cNvPicPr>
            <a:picLocks noChangeAspect="1" noChangeArrowheads="1" noCrop="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5533" y="1149076"/>
            <a:ext cx="2481629" cy="421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TextBox 2">
            <a:extLst>
              <a:ext uri="{FF2B5EF4-FFF2-40B4-BE49-F238E27FC236}">
                <a16:creationId xmlns:a16="http://schemas.microsoft.com/office/drawing/2014/main" id="{C8A9AFEE-5292-4D3B-BCBC-4BC6B42F0606}"/>
              </a:ext>
            </a:extLst>
          </p:cNvPr>
          <p:cNvSpPr txBox="1"/>
          <p:nvPr/>
        </p:nvSpPr>
        <p:spPr>
          <a:xfrm>
            <a:off x="228474" y="-60626"/>
            <a:ext cx="11034208" cy="2585323"/>
          </a:xfrm>
          <a:prstGeom prst="rect">
            <a:avLst/>
          </a:prstGeom>
          <a:noFill/>
        </p:spPr>
        <p:txBody>
          <a:bodyPr wrap="square" rtlCol="0">
            <a:spAutoFit/>
          </a:bodyPr>
          <a:lstStyle/>
          <a:p>
            <a:r>
              <a:rPr lang="en-US" dirty="0">
                <a:solidFill>
                  <a:schemeClr val="bg1"/>
                </a:solidFill>
                <a:cs typeface="Narkisim" panose="020E0502050101010101" pitchFamily="34" charset="-79"/>
              </a:rPr>
              <a:t>Sources:</a:t>
            </a:r>
          </a:p>
          <a:p>
            <a:endParaRPr lang="en-US" dirty="0">
              <a:solidFill>
                <a:schemeClr val="bg1"/>
              </a:solidFill>
              <a:cs typeface="Narkisim" panose="020E0502050101010101" pitchFamily="34" charset="-79"/>
            </a:endParaRPr>
          </a:p>
          <a:p>
            <a:r>
              <a:rPr lang="en-US" dirty="0">
                <a:solidFill>
                  <a:schemeClr val="bg1"/>
                </a:solidFill>
                <a:cs typeface="Narkisim" panose="020E0502050101010101" pitchFamily="34" charset="-79"/>
              </a:rPr>
              <a:t>Suggested Hymn: #143 Let The Holy Spirit Guide</a:t>
            </a:r>
          </a:p>
          <a:p>
            <a:endParaRPr lang="en-US" dirty="0">
              <a:solidFill>
                <a:schemeClr val="bg1"/>
              </a:solidFill>
              <a:cs typeface="Narkisim" panose="020E0502050101010101" pitchFamily="34" charset="-79"/>
            </a:endParaRPr>
          </a:p>
          <a:p>
            <a:r>
              <a:rPr lang="en-US" dirty="0">
                <a:solidFill>
                  <a:schemeClr val="bg1"/>
                </a:solidFill>
                <a:cs typeface="Narkisim" panose="020E0502050101010101" pitchFamily="34" charset="-79"/>
              </a:rPr>
              <a:t>Video:</a:t>
            </a:r>
          </a:p>
          <a:p>
            <a:r>
              <a:rPr lang="en-US" dirty="0">
                <a:solidFill>
                  <a:schemeClr val="bg1"/>
                </a:solidFill>
                <a:cs typeface="Narkisim" panose="020E0502050101010101" pitchFamily="34" charset="-79"/>
              </a:rPr>
              <a:t>The Doctrine of the Godhead (1:42)</a:t>
            </a:r>
          </a:p>
          <a:p>
            <a:endParaRPr lang="en-US" dirty="0">
              <a:solidFill>
                <a:schemeClr val="bg1"/>
              </a:solidFill>
              <a:cs typeface="Narkisim" panose="020E0502050101010101" pitchFamily="34" charset="-79"/>
            </a:endParaRPr>
          </a:p>
          <a:p>
            <a:r>
              <a:rPr lang="en-US" dirty="0">
                <a:solidFill>
                  <a:schemeClr val="bg1"/>
                </a:solidFill>
                <a:cs typeface="Narkisim" panose="020E0502050101010101" pitchFamily="34" charset="-79"/>
              </a:rPr>
              <a:t>Old Testament Teacher Manual</a:t>
            </a:r>
          </a:p>
          <a:p>
            <a:r>
              <a:rPr lang="en-US" dirty="0">
                <a:solidFill>
                  <a:schemeClr val="bg1"/>
                </a:solidFill>
                <a:cs typeface="Narkisim" panose="020E0502050101010101" pitchFamily="34" charset="-79"/>
              </a:rPr>
              <a:t>https://www.lds.org/manual/old-testament-seminary-teacher-material-2018/genesis/lesson-17?lang=eng</a:t>
            </a:r>
          </a:p>
        </p:txBody>
      </p:sp>
      <p:grpSp>
        <p:nvGrpSpPr>
          <p:cNvPr id="4" name="Group 3">
            <a:extLst>
              <a:ext uri="{FF2B5EF4-FFF2-40B4-BE49-F238E27FC236}">
                <a16:creationId xmlns:a16="http://schemas.microsoft.com/office/drawing/2014/main" id="{92D54A16-5E11-4C0A-B56A-DE2C44D6B467}"/>
              </a:ext>
            </a:extLst>
          </p:cNvPr>
          <p:cNvGrpSpPr/>
          <p:nvPr/>
        </p:nvGrpSpPr>
        <p:grpSpPr>
          <a:xfrm>
            <a:off x="3895594" y="1117241"/>
            <a:ext cx="674902" cy="854876"/>
            <a:chOff x="7543800" y="3810000"/>
            <a:chExt cx="1143000" cy="1447800"/>
          </a:xfrm>
        </p:grpSpPr>
        <p:sp>
          <p:nvSpPr>
            <p:cNvPr id="5" name="Trapezoid 4">
              <a:extLst>
                <a:ext uri="{FF2B5EF4-FFF2-40B4-BE49-F238E27FC236}">
                  <a16:creationId xmlns:a16="http://schemas.microsoft.com/office/drawing/2014/main" id="{775915C0-B5CB-43DF-A8C5-61277586600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F05DD08F-A9B9-4B53-8F04-40FF7A0263D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07417DDE-FCFF-4735-8A55-09909E7B9BF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585641D3-0081-4B45-8DA0-8FE74F3F421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61C3AFB-B341-4929-BC30-632A26FE8439}"/>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4CF6ED9B-B612-4726-B414-29E9C85827FB}"/>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DE95DE15-43CC-4258-9F1B-726C4DDAB1C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DC55F5-07CF-4D27-B85D-C15E9625836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376AC54-24E1-4F4D-96C3-A710780D568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3ED27CD-A466-4603-AD45-C8D42A2D14A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A5731980-7D35-47E1-BBB9-52F9296DAEE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1A92D31-63B4-405C-928A-4D95BA6936C8}"/>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523A0B7D-88A6-4B76-8F01-0529E7ACCE56}"/>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14709297-F35D-41FA-B8CF-DB5EAC2F327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073B3C-EAD1-4A61-968D-502D353AA11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09AE290-4D48-4278-BE87-5166256CFEF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0B8130-BD14-447D-963B-5BF6D79569B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2C4C15C0-6A53-49F4-B0F8-56C4A334FDA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4F9B265D-8925-44D3-AADC-74191FA1FADE}"/>
              </a:ext>
            </a:extLst>
          </p:cNvPr>
          <p:cNvSpPr>
            <a:spLocks noGrp="1"/>
          </p:cNvSpPr>
          <p:nvPr/>
        </p:nvSpPr>
        <p:spPr>
          <a:xfrm>
            <a:off x="0" y="64255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6096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F95DA8-9831-468D-A11C-DCEFA37C191F}"/>
              </a:ext>
            </a:extLst>
          </p:cNvPr>
          <p:cNvGrpSpPr/>
          <p:nvPr/>
        </p:nvGrpSpPr>
        <p:grpSpPr>
          <a:xfrm>
            <a:off x="0" y="397361"/>
            <a:ext cx="6096000" cy="6086225"/>
            <a:chOff x="471813" y="397361"/>
            <a:chExt cx="6096000" cy="6086225"/>
          </a:xfrm>
        </p:grpSpPr>
        <p:sp>
          <p:nvSpPr>
            <p:cNvPr id="2" name="Rectangle 1">
              <a:extLst>
                <a:ext uri="{FF2B5EF4-FFF2-40B4-BE49-F238E27FC236}">
                  <a16:creationId xmlns:a16="http://schemas.microsoft.com/office/drawing/2014/main" id="{5099376E-F23C-4E88-A3F8-5724BFD56CFC}"/>
                </a:ext>
              </a:extLst>
            </p:cNvPr>
            <p:cNvSpPr/>
            <p:nvPr/>
          </p:nvSpPr>
          <p:spPr>
            <a:xfrm>
              <a:off x="471813" y="1589938"/>
              <a:ext cx="6096000" cy="3139321"/>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What name is often used in the Old Testament for Jesus Christ?</a:t>
              </a:r>
            </a:p>
            <a:p>
              <a:pPr fontAlgn="base">
                <a:buFont typeface="Arial" panose="020B0604020202020204" pitchFamily="34" charset="0"/>
                <a:buChar char="•"/>
              </a:pPr>
              <a:r>
                <a:rPr lang="en-US" dirty="0">
                  <a:solidFill>
                    <a:srgbClr val="333333"/>
                  </a:solidFill>
                  <a:latin typeface="Calibri" panose="020F0502020204030204" pitchFamily="34" charset="0"/>
                </a:rPr>
                <a:t>How does knowing that Jesus Christ created the heavens and the earth influence how you feel about Him and His creations?</a:t>
              </a:r>
            </a:p>
            <a:p>
              <a:pPr fontAlgn="base">
                <a:buFont typeface="Arial" panose="020B0604020202020204" pitchFamily="34" charset="0"/>
                <a:buChar char="•"/>
              </a:pPr>
              <a:r>
                <a:rPr lang="en-US" dirty="0">
                  <a:solidFill>
                    <a:srgbClr val="333333"/>
                  </a:solidFill>
                  <a:latin typeface="Calibri" panose="020F0502020204030204" pitchFamily="34" charset="0"/>
                </a:rPr>
                <a:t>What about the Savior’s life and example impresses you the most?</a:t>
              </a:r>
            </a:p>
            <a:p>
              <a:pPr fontAlgn="base">
                <a:buFont typeface="Arial" panose="020B0604020202020204" pitchFamily="34" charset="0"/>
                <a:buChar char="•"/>
              </a:pPr>
              <a:r>
                <a:rPr lang="en-US" dirty="0">
                  <a:solidFill>
                    <a:srgbClr val="333333"/>
                  </a:solidFill>
                  <a:latin typeface="Calibri" panose="020F0502020204030204" pitchFamily="34" charset="0"/>
                </a:rPr>
                <a:t>How does it make you feel to know that Jesus Christ will return to the earth in power and glory and reign on earth during the Millennium?</a:t>
              </a:r>
            </a:p>
            <a:p>
              <a:pPr fontAlgn="base">
                <a:buFont typeface="Arial" panose="020B0604020202020204" pitchFamily="34" charset="0"/>
                <a:buChar char="•"/>
              </a:pPr>
              <a:r>
                <a:rPr lang="en-US" dirty="0">
                  <a:solidFill>
                    <a:srgbClr val="333333"/>
                  </a:solidFill>
                  <a:latin typeface="Calibri" panose="020F0502020204030204" pitchFamily="34" charset="0"/>
                </a:rPr>
                <a:t>What specific teaching of the Savior brings you hope or comfort or courage?</a:t>
              </a:r>
              <a:endParaRPr lang="en-US" b="0" i="0" dirty="0">
                <a:solidFill>
                  <a:srgbClr val="333333"/>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67E8C6DC-3277-45D7-84FA-9D8DD003F09E}"/>
                </a:ext>
              </a:extLst>
            </p:cNvPr>
            <p:cNvSpPr/>
            <p:nvPr/>
          </p:nvSpPr>
          <p:spPr>
            <a:xfrm>
              <a:off x="471813" y="5006258"/>
              <a:ext cx="6096000" cy="1477328"/>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How is the Holy Ghost different from the other members of the Godhead?</a:t>
              </a:r>
            </a:p>
            <a:p>
              <a:pPr fontAlgn="base">
                <a:buFont typeface="Arial" panose="020B0604020202020204" pitchFamily="34" charset="0"/>
                <a:buChar char="•"/>
              </a:pPr>
              <a:r>
                <a:rPr lang="en-US" dirty="0">
                  <a:solidFill>
                    <a:srgbClr val="333333"/>
                  </a:solidFill>
                  <a:latin typeface="Calibri" panose="020F0502020204030204" pitchFamily="34" charset="0"/>
                </a:rPr>
                <a:t>What are some of the various names for the Holy Ghost?</a:t>
              </a:r>
            </a:p>
            <a:p>
              <a:pPr fontAlgn="base">
                <a:buFont typeface="Arial" panose="020B0604020202020204" pitchFamily="34" charset="0"/>
                <a:buChar char="•"/>
              </a:pPr>
              <a:r>
                <a:rPr lang="en-US" dirty="0">
                  <a:solidFill>
                    <a:srgbClr val="333333"/>
                  </a:solidFill>
                  <a:latin typeface="Calibri" panose="020F0502020204030204" pitchFamily="34" charset="0"/>
                </a:rPr>
                <a:t>What does the Holy Ghost do for us?</a:t>
              </a:r>
            </a:p>
            <a:p>
              <a:pPr fontAlgn="base">
                <a:buFont typeface="Arial" panose="020B0604020202020204" pitchFamily="34" charset="0"/>
                <a:buChar char="•"/>
              </a:pPr>
              <a:r>
                <a:rPr lang="en-US" dirty="0">
                  <a:solidFill>
                    <a:srgbClr val="333333"/>
                  </a:solidFill>
                  <a:latin typeface="Calibri" panose="020F0502020204030204" pitchFamily="34" charset="0"/>
                </a:rPr>
                <a:t>When is a time that you have felt the Holy Ghost in your life?</a:t>
              </a:r>
              <a:endParaRPr lang="en-US" b="0" i="0" dirty="0">
                <a:solidFill>
                  <a:srgbClr val="333333"/>
                </a:solidFill>
                <a:effectLst/>
                <a:latin typeface="Calibri" panose="020F0502020204030204" pitchFamily="34" charset="0"/>
              </a:endParaRPr>
            </a:p>
          </p:txBody>
        </p:sp>
        <p:sp>
          <p:nvSpPr>
            <p:cNvPr id="4" name="Rectangle 3">
              <a:extLst>
                <a:ext uri="{FF2B5EF4-FFF2-40B4-BE49-F238E27FC236}">
                  <a16:creationId xmlns:a16="http://schemas.microsoft.com/office/drawing/2014/main" id="{E27493BA-717B-468C-9353-3E9BD746AB49}"/>
                </a:ext>
              </a:extLst>
            </p:cNvPr>
            <p:cNvSpPr/>
            <p:nvPr/>
          </p:nvSpPr>
          <p:spPr>
            <a:xfrm>
              <a:off x="471813" y="397361"/>
              <a:ext cx="6096000" cy="1200329"/>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How does knowing that God is the Father of your spirit influence the way you see yourself?</a:t>
              </a:r>
            </a:p>
            <a:p>
              <a:pPr fontAlgn="base">
                <a:buFont typeface="Arial" panose="020B0604020202020204" pitchFamily="34" charset="0"/>
                <a:buChar char="•"/>
              </a:pPr>
              <a:r>
                <a:rPr lang="en-US" dirty="0">
                  <a:solidFill>
                    <a:srgbClr val="333333"/>
                  </a:solidFill>
                  <a:latin typeface="Calibri" panose="020F0502020204030204" pitchFamily="34" charset="0"/>
                </a:rPr>
                <a:t>When have you felt God’s love in your life? How did that strengthen your love for Him?</a:t>
              </a:r>
              <a:endParaRPr lang="en-US" b="0" i="0" dirty="0">
                <a:solidFill>
                  <a:srgbClr val="333333"/>
                </a:solidFill>
                <a:effectLst/>
                <a:latin typeface="Calibri" panose="020F0502020204030204" pitchFamily="34" charset="0"/>
              </a:endParaRPr>
            </a:p>
          </p:txBody>
        </p:sp>
      </p:grpSp>
      <p:sp>
        <p:nvSpPr>
          <p:cNvPr id="5" name="Rectangle 4">
            <a:extLst>
              <a:ext uri="{FF2B5EF4-FFF2-40B4-BE49-F238E27FC236}">
                <a16:creationId xmlns:a16="http://schemas.microsoft.com/office/drawing/2014/main" id="{2EFE2572-C10B-45C6-B1FC-E83AF9B07C2A}"/>
              </a:ext>
            </a:extLst>
          </p:cNvPr>
          <p:cNvSpPr/>
          <p:nvPr/>
        </p:nvSpPr>
        <p:spPr>
          <a:xfrm>
            <a:off x="6096000" y="1589938"/>
            <a:ext cx="6096000" cy="3139321"/>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What name is often used in the Old Testament for Jesus Christ?</a:t>
            </a:r>
          </a:p>
          <a:p>
            <a:pPr fontAlgn="base">
              <a:buFont typeface="Arial" panose="020B0604020202020204" pitchFamily="34" charset="0"/>
              <a:buChar char="•"/>
            </a:pPr>
            <a:r>
              <a:rPr lang="en-US" dirty="0">
                <a:solidFill>
                  <a:srgbClr val="333333"/>
                </a:solidFill>
                <a:latin typeface="Calibri" panose="020F0502020204030204" pitchFamily="34" charset="0"/>
              </a:rPr>
              <a:t>How does knowing that Jesus Christ created the heavens and the earth influence how you feel about Him and His creations?</a:t>
            </a:r>
          </a:p>
          <a:p>
            <a:pPr fontAlgn="base">
              <a:buFont typeface="Arial" panose="020B0604020202020204" pitchFamily="34" charset="0"/>
              <a:buChar char="•"/>
            </a:pPr>
            <a:r>
              <a:rPr lang="en-US" dirty="0">
                <a:solidFill>
                  <a:srgbClr val="333333"/>
                </a:solidFill>
                <a:latin typeface="Calibri" panose="020F0502020204030204" pitchFamily="34" charset="0"/>
              </a:rPr>
              <a:t>What about the Savior’s life and example impresses you the most?</a:t>
            </a:r>
          </a:p>
          <a:p>
            <a:pPr fontAlgn="base">
              <a:buFont typeface="Arial" panose="020B0604020202020204" pitchFamily="34" charset="0"/>
              <a:buChar char="•"/>
            </a:pPr>
            <a:r>
              <a:rPr lang="en-US" dirty="0">
                <a:solidFill>
                  <a:srgbClr val="333333"/>
                </a:solidFill>
                <a:latin typeface="Calibri" panose="020F0502020204030204" pitchFamily="34" charset="0"/>
              </a:rPr>
              <a:t>How does it make you feel to know that Jesus Christ will return to the earth in power and glory and reign on earth during the Millennium?</a:t>
            </a:r>
          </a:p>
          <a:p>
            <a:pPr fontAlgn="base">
              <a:buFont typeface="Arial" panose="020B0604020202020204" pitchFamily="34" charset="0"/>
              <a:buChar char="•"/>
            </a:pPr>
            <a:r>
              <a:rPr lang="en-US" dirty="0">
                <a:solidFill>
                  <a:srgbClr val="333333"/>
                </a:solidFill>
                <a:latin typeface="Calibri" panose="020F0502020204030204" pitchFamily="34" charset="0"/>
              </a:rPr>
              <a:t>What specific teaching of the Savior brings you hope or comfort or courage?</a:t>
            </a:r>
            <a:endParaRPr lang="en-US" b="0" i="0" dirty="0">
              <a:solidFill>
                <a:srgbClr val="333333"/>
              </a:solidFill>
              <a:effectLst/>
              <a:latin typeface="Calibri" panose="020F0502020204030204" pitchFamily="34" charset="0"/>
            </a:endParaRPr>
          </a:p>
        </p:txBody>
      </p:sp>
      <p:sp>
        <p:nvSpPr>
          <p:cNvPr id="6" name="Rectangle 5">
            <a:extLst>
              <a:ext uri="{FF2B5EF4-FFF2-40B4-BE49-F238E27FC236}">
                <a16:creationId xmlns:a16="http://schemas.microsoft.com/office/drawing/2014/main" id="{1BE53551-2436-4F29-BFD1-5E037BF8C8B3}"/>
              </a:ext>
            </a:extLst>
          </p:cNvPr>
          <p:cNvSpPr/>
          <p:nvPr/>
        </p:nvSpPr>
        <p:spPr>
          <a:xfrm>
            <a:off x="6096000" y="5006258"/>
            <a:ext cx="6096000" cy="1477328"/>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How is the Holy Ghost different from the other members of the Godhead?</a:t>
            </a:r>
          </a:p>
          <a:p>
            <a:pPr fontAlgn="base">
              <a:buFont typeface="Arial" panose="020B0604020202020204" pitchFamily="34" charset="0"/>
              <a:buChar char="•"/>
            </a:pPr>
            <a:r>
              <a:rPr lang="en-US" dirty="0">
                <a:solidFill>
                  <a:srgbClr val="333333"/>
                </a:solidFill>
                <a:latin typeface="Calibri" panose="020F0502020204030204" pitchFamily="34" charset="0"/>
              </a:rPr>
              <a:t>What are some of the various names for the Holy Ghost?</a:t>
            </a:r>
          </a:p>
          <a:p>
            <a:pPr fontAlgn="base">
              <a:buFont typeface="Arial" panose="020B0604020202020204" pitchFamily="34" charset="0"/>
              <a:buChar char="•"/>
            </a:pPr>
            <a:r>
              <a:rPr lang="en-US" dirty="0">
                <a:solidFill>
                  <a:srgbClr val="333333"/>
                </a:solidFill>
                <a:latin typeface="Calibri" panose="020F0502020204030204" pitchFamily="34" charset="0"/>
              </a:rPr>
              <a:t>What does the Holy Ghost do for us?</a:t>
            </a:r>
          </a:p>
          <a:p>
            <a:pPr fontAlgn="base">
              <a:buFont typeface="Arial" panose="020B0604020202020204" pitchFamily="34" charset="0"/>
              <a:buChar char="•"/>
            </a:pPr>
            <a:r>
              <a:rPr lang="en-US" dirty="0">
                <a:solidFill>
                  <a:srgbClr val="333333"/>
                </a:solidFill>
                <a:latin typeface="Calibri" panose="020F0502020204030204" pitchFamily="34" charset="0"/>
              </a:rPr>
              <a:t>When is a time that you have felt the Holy Ghost in your life?</a:t>
            </a:r>
            <a:endParaRPr lang="en-US" b="0" i="0" dirty="0">
              <a:solidFill>
                <a:srgbClr val="333333"/>
              </a:solidFill>
              <a:effectLst/>
              <a:latin typeface="Calibri" panose="020F0502020204030204" pitchFamily="34" charset="0"/>
            </a:endParaRPr>
          </a:p>
        </p:txBody>
      </p:sp>
      <p:sp>
        <p:nvSpPr>
          <p:cNvPr id="7" name="Rectangle 6">
            <a:extLst>
              <a:ext uri="{FF2B5EF4-FFF2-40B4-BE49-F238E27FC236}">
                <a16:creationId xmlns:a16="http://schemas.microsoft.com/office/drawing/2014/main" id="{30DE7291-FE6F-4CEE-87A1-881510133E1F}"/>
              </a:ext>
            </a:extLst>
          </p:cNvPr>
          <p:cNvSpPr/>
          <p:nvPr/>
        </p:nvSpPr>
        <p:spPr>
          <a:xfrm>
            <a:off x="6096000" y="397361"/>
            <a:ext cx="6096000" cy="1200329"/>
          </a:xfrm>
          <a:prstGeom prst="rect">
            <a:avLst/>
          </a:prstGeom>
          <a:ln>
            <a:solidFill>
              <a:schemeClr val="tx1"/>
            </a:solidFill>
          </a:ln>
        </p:spPr>
        <p:txBody>
          <a:bodyPr>
            <a:spAutoFit/>
          </a:bodyPr>
          <a:lstStyle/>
          <a:p>
            <a:pPr fontAlgn="base">
              <a:buFont typeface="Arial" panose="020B0604020202020204" pitchFamily="34" charset="0"/>
              <a:buChar char="•"/>
            </a:pPr>
            <a:r>
              <a:rPr lang="en-US" dirty="0">
                <a:solidFill>
                  <a:srgbClr val="333333"/>
                </a:solidFill>
                <a:latin typeface="Calibri" panose="020F0502020204030204" pitchFamily="34" charset="0"/>
              </a:rPr>
              <a:t>How does knowing that God is the Father of your spirit influence the way you see yourself?</a:t>
            </a:r>
          </a:p>
          <a:p>
            <a:pPr fontAlgn="base">
              <a:buFont typeface="Arial" panose="020B0604020202020204" pitchFamily="34" charset="0"/>
              <a:buChar char="•"/>
            </a:pPr>
            <a:r>
              <a:rPr lang="en-US" dirty="0">
                <a:solidFill>
                  <a:srgbClr val="333333"/>
                </a:solidFill>
                <a:latin typeface="Calibri" panose="020F0502020204030204" pitchFamily="34" charset="0"/>
              </a:rPr>
              <a:t>When have you felt God’s love in your life? How did that strengthen your love for Him?</a:t>
            </a:r>
            <a:endParaRPr lang="en-US" b="0" i="0" dirty="0">
              <a:solidFill>
                <a:srgbClr val="333333"/>
              </a:solidFill>
              <a:effectLst/>
              <a:latin typeface="Calibri" panose="020F0502020204030204" pitchFamily="34" charset="0"/>
            </a:endParaRPr>
          </a:p>
        </p:txBody>
      </p:sp>
      <p:sp>
        <p:nvSpPr>
          <p:cNvPr id="9" name="TextBox 8">
            <a:extLst>
              <a:ext uri="{FF2B5EF4-FFF2-40B4-BE49-F238E27FC236}">
                <a16:creationId xmlns:a16="http://schemas.microsoft.com/office/drawing/2014/main" id="{1FCA70EF-8A9D-4C6E-B1D3-A518660DBD56}"/>
              </a:ext>
            </a:extLst>
          </p:cNvPr>
          <p:cNvSpPr txBox="1"/>
          <p:nvPr/>
        </p:nvSpPr>
        <p:spPr>
          <a:xfrm>
            <a:off x="2743200" y="0"/>
            <a:ext cx="4384110" cy="369332"/>
          </a:xfrm>
          <a:prstGeom prst="rect">
            <a:avLst/>
          </a:prstGeom>
          <a:noFill/>
        </p:spPr>
        <p:txBody>
          <a:bodyPr wrap="square" rtlCol="0">
            <a:spAutoFit/>
          </a:bodyPr>
          <a:lstStyle/>
          <a:p>
            <a:r>
              <a:rPr lang="en-US" dirty="0"/>
              <a:t>Discussion Questions Set of 2</a:t>
            </a:r>
          </a:p>
        </p:txBody>
      </p:sp>
    </p:spTree>
    <p:extLst>
      <p:ext uri="{BB962C8B-B14F-4D97-AF65-F5344CB8AC3E}">
        <p14:creationId xmlns:p14="http://schemas.microsoft.com/office/powerpoint/2010/main" val="341514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E0791C-FC77-41D9-AB3D-71208E6C9436}"/>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2" name="Isosceles Triangle 1">
            <a:extLst>
              <a:ext uri="{FF2B5EF4-FFF2-40B4-BE49-F238E27FC236}">
                <a16:creationId xmlns:a16="http://schemas.microsoft.com/office/drawing/2014/main" id="{160653CD-A419-4A5D-92D0-3F0D09F276BE}"/>
              </a:ext>
            </a:extLst>
          </p:cNvPr>
          <p:cNvSpPr/>
          <p:nvPr/>
        </p:nvSpPr>
        <p:spPr>
          <a:xfrm>
            <a:off x="3168315" y="596766"/>
            <a:ext cx="5881036" cy="5069859"/>
          </a:xfrm>
          <a:prstGeom prst="triangl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BCC415-8D4E-4CB4-B88A-66DB8C34C033}"/>
              </a:ext>
            </a:extLst>
          </p:cNvPr>
          <p:cNvSpPr/>
          <p:nvPr/>
        </p:nvSpPr>
        <p:spPr>
          <a:xfrm>
            <a:off x="420303" y="1191375"/>
            <a:ext cx="3612682" cy="1200329"/>
          </a:xfrm>
          <a:prstGeom prst="rect">
            <a:avLst/>
          </a:prstGeom>
        </p:spPr>
        <p:txBody>
          <a:bodyPr wrap="square">
            <a:spAutoFit/>
          </a:bodyPr>
          <a:lstStyle/>
          <a:p>
            <a:r>
              <a:rPr lang="en-US" dirty="0">
                <a:solidFill>
                  <a:schemeClr val="bg1"/>
                </a:solidFill>
                <a:latin typeface="Calibri" panose="020F0502020204030204" pitchFamily="34" charset="0"/>
              </a:rPr>
              <a:t>There are three separate personages in the Godhead: God, the Eternal Father; His Son, Jesus Christ; and the Holy Ghost. </a:t>
            </a:r>
            <a:endParaRPr lang="en-US" dirty="0">
              <a:solidFill>
                <a:schemeClr val="bg1"/>
              </a:solidFill>
            </a:endParaRPr>
          </a:p>
        </p:txBody>
      </p:sp>
      <p:sp>
        <p:nvSpPr>
          <p:cNvPr id="6" name="Rectangle 5">
            <a:extLst>
              <a:ext uri="{FF2B5EF4-FFF2-40B4-BE49-F238E27FC236}">
                <a16:creationId xmlns:a16="http://schemas.microsoft.com/office/drawing/2014/main" id="{BB59D071-718D-47A0-9771-998A5E43700E}"/>
              </a:ext>
            </a:extLst>
          </p:cNvPr>
          <p:cNvSpPr/>
          <p:nvPr/>
        </p:nvSpPr>
        <p:spPr>
          <a:xfrm>
            <a:off x="3192731" y="5929881"/>
            <a:ext cx="5948414" cy="646331"/>
          </a:xfrm>
          <a:prstGeom prst="rect">
            <a:avLst/>
          </a:prstGeom>
        </p:spPr>
        <p:txBody>
          <a:bodyPr wrap="square">
            <a:spAutoFit/>
          </a:bodyPr>
          <a:lstStyle/>
          <a:p>
            <a:pPr algn="ctr"/>
            <a:r>
              <a:rPr lang="en-US" dirty="0">
                <a:solidFill>
                  <a:schemeClr val="bg1"/>
                </a:solidFill>
                <a:latin typeface="Calibri" panose="020F0502020204030204" pitchFamily="34" charset="0"/>
              </a:rPr>
              <a:t>They are one in purpose and are perfectly united in bringing to pass Heavenly Father’s plan of salvation.</a:t>
            </a:r>
            <a:endParaRPr lang="en-US" dirty="0">
              <a:solidFill>
                <a:schemeClr val="bg1"/>
              </a:solidFill>
            </a:endParaRPr>
          </a:p>
        </p:txBody>
      </p:sp>
      <p:sp>
        <p:nvSpPr>
          <p:cNvPr id="7" name="Rectangle 6">
            <a:extLst>
              <a:ext uri="{FF2B5EF4-FFF2-40B4-BE49-F238E27FC236}">
                <a16:creationId xmlns:a16="http://schemas.microsoft.com/office/drawing/2014/main" id="{D51CE796-C648-40DC-8CE1-4B4C4491240E}"/>
              </a:ext>
            </a:extLst>
          </p:cNvPr>
          <p:cNvSpPr/>
          <p:nvPr/>
        </p:nvSpPr>
        <p:spPr>
          <a:xfrm>
            <a:off x="8345103" y="1191375"/>
            <a:ext cx="2993457" cy="1200329"/>
          </a:xfrm>
          <a:prstGeom prst="rect">
            <a:avLst/>
          </a:prstGeom>
        </p:spPr>
        <p:txBody>
          <a:bodyPr wrap="square">
            <a:spAutoFit/>
          </a:bodyPr>
          <a:lstStyle/>
          <a:p>
            <a:r>
              <a:rPr lang="en-US" dirty="0">
                <a:solidFill>
                  <a:schemeClr val="bg1"/>
                </a:solidFill>
                <a:latin typeface="Calibri" panose="020F0502020204030204" pitchFamily="34" charset="0"/>
              </a:rPr>
              <a:t>The Father and the Son have tangible, glorified bodies of flesh and bone, and the Holy Ghost is a personage of spirit. </a:t>
            </a:r>
            <a:endParaRPr lang="en-US" dirty="0"/>
          </a:p>
        </p:txBody>
      </p:sp>
      <p:pic>
        <p:nvPicPr>
          <p:cNvPr id="1026" name="Picture 2" descr="Image result for heavenly father and jesus lds">
            <a:extLst>
              <a:ext uri="{FF2B5EF4-FFF2-40B4-BE49-F238E27FC236}">
                <a16:creationId xmlns:a16="http://schemas.microsoft.com/office/drawing/2014/main" id="{050BB6C9-2355-4730-AF53-A277ACD61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73" y="1930039"/>
            <a:ext cx="2524320" cy="34996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E0791C-FC77-41D9-AB3D-71208E6C9436}"/>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CCBCC415-8D4E-4CB4-B88A-66DB8C34C033}"/>
              </a:ext>
            </a:extLst>
          </p:cNvPr>
          <p:cNvSpPr/>
          <p:nvPr/>
        </p:nvSpPr>
        <p:spPr>
          <a:xfrm>
            <a:off x="516555" y="1526975"/>
            <a:ext cx="3882190" cy="3693319"/>
          </a:xfrm>
          <a:prstGeom prst="rect">
            <a:avLst/>
          </a:prstGeom>
        </p:spPr>
        <p:txBody>
          <a:bodyPr wrap="square">
            <a:spAutoFit/>
          </a:bodyPr>
          <a:lstStyle/>
          <a:p>
            <a:r>
              <a:rPr lang="en-US" dirty="0">
                <a:solidFill>
                  <a:schemeClr val="bg1"/>
                </a:solidFill>
              </a:rPr>
              <a:t>God the Father is the Supreme Being whom we worship. He is the Father of our spirits.</a:t>
            </a:r>
          </a:p>
          <a:p>
            <a:endParaRPr lang="en-US" dirty="0">
              <a:solidFill>
                <a:schemeClr val="bg1"/>
              </a:solidFill>
            </a:endParaRPr>
          </a:p>
          <a:p>
            <a:r>
              <a:rPr lang="en-US" dirty="0">
                <a:solidFill>
                  <a:schemeClr val="bg1"/>
                </a:solidFill>
              </a:rPr>
              <a:t>He is perfect, has all power, and knows all things. </a:t>
            </a:r>
          </a:p>
          <a:p>
            <a:endParaRPr lang="en-US" dirty="0">
              <a:solidFill>
                <a:schemeClr val="bg1"/>
              </a:solidFill>
            </a:endParaRPr>
          </a:p>
          <a:p>
            <a:r>
              <a:rPr lang="en-US" dirty="0">
                <a:solidFill>
                  <a:schemeClr val="bg1"/>
                </a:solidFill>
              </a:rPr>
              <a:t>He is also just, merciful, and kind. God loves each of His children perfectly, and all are alike unto Him.</a:t>
            </a:r>
          </a:p>
          <a:p>
            <a:endParaRPr lang="en-US" dirty="0">
              <a:solidFill>
                <a:schemeClr val="bg1"/>
              </a:solidFill>
            </a:endParaRPr>
          </a:p>
          <a:p>
            <a:r>
              <a:rPr lang="en-US" dirty="0">
                <a:solidFill>
                  <a:schemeClr val="bg1"/>
                </a:solidFill>
              </a:rPr>
              <a:t>His work and glory is to bring about the immortality and eternal life of man.</a:t>
            </a:r>
          </a:p>
        </p:txBody>
      </p:sp>
      <p:sp>
        <p:nvSpPr>
          <p:cNvPr id="6" name="Rectangle 5">
            <a:extLst>
              <a:ext uri="{FF2B5EF4-FFF2-40B4-BE49-F238E27FC236}">
                <a16:creationId xmlns:a16="http://schemas.microsoft.com/office/drawing/2014/main" id="{BB59D071-718D-47A0-9771-998A5E43700E}"/>
              </a:ext>
            </a:extLst>
          </p:cNvPr>
          <p:cNvSpPr/>
          <p:nvPr/>
        </p:nvSpPr>
        <p:spPr>
          <a:xfrm>
            <a:off x="5184810" y="4088058"/>
            <a:ext cx="5948414" cy="2308324"/>
          </a:xfrm>
          <a:prstGeom prst="rect">
            <a:avLst/>
          </a:prstGeom>
        </p:spPr>
        <p:txBody>
          <a:bodyPr wrap="square">
            <a:spAutoFit/>
          </a:bodyPr>
          <a:lstStyle/>
          <a:p>
            <a:r>
              <a:rPr lang="en-US" i="1" dirty="0">
                <a:solidFill>
                  <a:schemeClr val="accent4"/>
                </a:solidFill>
              </a:rPr>
              <a:t>For none of these iniquities come of the Lord; for he doeth that which is good among the children of men; and he doeth nothing save it be plain unto the children of men; and he </a:t>
            </a:r>
            <a:r>
              <a:rPr lang="en-US" i="1" dirty="0" err="1">
                <a:solidFill>
                  <a:schemeClr val="accent4"/>
                </a:solidFill>
              </a:rPr>
              <a:t>inviteth</a:t>
            </a:r>
            <a:r>
              <a:rPr lang="en-US" i="1" dirty="0">
                <a:solidFill>
                  <a:schemeClr val="accent4"/>
                </a:solidFill>
              </a:rPr>
              <a:t> them all to come unto him and partake of his goodness; and he </a:t>
            </a:r>
            <a:r>
              <a:rPr lang="en-US" i="1" dirty="0" err="1">
                <a:solidFill>
                  <a:schemeClr val="accent4"/>
                </a:solidFill>
              </a:rPr>
              <a:t>denieth</a:t>
            </a:r>
            <a:r>
              <a:rPr lang="en-US" i="1" dirty="0">
                <a:solidFill>
                  <a:schemeClr val="accent4"/>
                </a:solidFill>
              </a:rPr>
              <a:t> none that come unto him, black and white, bond and free, male and female; and he </a:t>
            </a:r>
            <a:r>
              <a:rPr lang="en-US" i="1" dirty="0" err="1">
                <a:solidFill>
                  <a:schemeClr val="accent4"/>
                </a:solidFill>
              </a:rPr>
              <a:t>remembereth</a:t>
            </a:r>
            <a:r>
              <a:rPr lang="en-US" i="1" dirty="0">
                <a:solidFill>
                  <a:schemeClr val="accent4"/>
                </a:solidFill>
              </a:rPr>
              <a:t> the heathen; and all are alike unto God, both Jew and Gentile.</a:t>
            </a:r>
          </a:p>
          <a:p>
            <a:r>
              <a:rPr lang="en-US" i="1" dirty="0">
                <a:solidFill>
                  <a:schemeClr val="accent4"/>
                </a:solidFill>
              </a:rPr>
              <a:t>2 Nephi 26:33</a:t>
            </a:r>
          </a:p>
        </p:txBody>
      </p:sp>
      <p:sp>
        <p:nvSpPr>
          <p:cNvPr id="7" name="Rectangle 6">
            <a:extLst>
              <a:ext uri="{FF2B5EF4-FFF2-40B4-BE49-F238E27FC236}">
                <a16:creationId xmlns:a16="http://schemas.microsoft.com/office/drawing/2014/main" id="{D51CE796-C648-40DC-8CE1-4B4C4491240E}"/>
              </a:ext>
            </a:extLst>
          </p:cNvPr>
          <p:cNvSpPr/>
          <p:nvPr/>
        </p:nvSpPr>
        <p:spPr>
          <a:xfrm>
            <a:off x="7649656" y="1383170"/>
            <a:ext cx="4283242" cy="1754326"/>
          </a:xfrm>
          <a:prstGeom prst="rect">
            <a:avLst/>
          </a:prstGeom>
        </p:spPr>
        <p:txBody>
          <a:bodyPr wrap="square">
            <a:spAutoFit/>
          </a:bodyPr>
          <a:lstStyle/>
          <a:p>
            <a:r>
              <a:rPr lang="en-US" i="1" dirty="0">
                <a:solidFill>
                  <a:schemeClr val="accent4"/>
                </a:solidFill>
              </a:rPr>
              <a:t>Furthermore we have had fathers of our flesh which corrected us, and we gave them reverence: shall we not much rather be in subjection unto the Father of spirits, and live?</a:t>
            </a:r>
          </a:p>
          <a:p>
            <a:r>
              <a:rPr lang="en-US" i="1" dirty="0">
                <a:solidFill>
                  <a:schemeClr val="accent4"/>
                </a:solidFill>
              </a:rPr>
              <a:t>Hebrews 12:9</a:t>
            </a:r>
          </a:p>
        </p:txBody>
      </p:sp>
      <p:pic>
        <p:nvPicPr>
          <p:cNvPr id="1026" name="Picture 2" descr="Image result for heavenly father and jesus lds">
            <a:extLst>
              <a:ext uri="{FF2B5EF4-FFF2-40B4-BE49-F238E27FC236}">
                <a16:creationId xmlns:a16="http://schemas.microsoft.com/office/drawing/2014/main" id="{050BB6C9-2355-4730-AF53-A277ACD61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07" t="5579" r="14081" b="68364"/>
          <a:stretch/>
        </p:blipFill>
        <p:spPr bwMode="auto">
          <a:xfrm>
            <a:off x="4542345" y="1093905"/>
            <a:ext cx="2850692" cy="23083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B98608-6091-4B08-AB99-8BA82E961F0E}"/>
              </a:ext>
            </a:extLst>
          </p:cNvPr>
          <p:cNvSpPr txBox="1"/>
          <p:nvPr/>
        </p:nvSpPr>
        <p:spPr>
          <a:xfrm>
            <a:off x="591729" y="-46214"/>
            <a:ext cx="11034208"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God, The Father</a:t>
            </a:r>
          </a:p>
        </p:txBody>
      </p:sp>
      <p:sp>
        <p:nvSpPr>
          <p:cNvPr id="4" name="Rectangle 3">
            <a:extLst>
              <a:ext uri="{FF2B5EF4-FFF2-40B4-BE49-F238E27FC236}">
                <a16:creationId xmlns:a16="http://schemas.microsoft.com/office/drawing/2014/main" id="{A2E15C45-E75B-499F-90A1-2ACEB447AAFE}"/>
              </a:ext>
            </a:extLst>
          </p:cNvPr>
          <p:cNvSpPr/>
          <p:nvPr/>
        </p:nvSpPr>
        <p:spPr>
          <a:xfrm>
            <a:off x="137787" y="6396382"/>
            <a:ext cx="4449808" cy="369332"/>
          </a:xfrm>
          <a:prstGeom prst="rect">
            <a:avLst/>
          </a:prstGeom>
        </p:spPr>
        <p:txBody>
          <a:bodyPr wrap="none">
            <a:spAutoFit/>
          </a:bodyPr>
          <a:lstStyle/>
          <a:p>
            <a:r>
              <a:rPr lang="en-US" i="1" dirty="0">
                <a:solidFill>
                  <a:schemeClr val="bg1"/>
                </a:solidFill>
                <a:latin typeface="Calibri" panose="020F0502020204030204" pitchFamily="34" charset="0"/>
              </a:rPr>
              <a:t>See also: John 17:3; Mosiah 4:9; Moses 1:39</a:t>
            </a:r>
            <a:endParaRPr lang="en-US" dirty="0">
              <a:solidFill>
                <a:schemeClr val="bg1"/>
              </a:solidFill>
            </a:endParaRPr>
          </a:p>
        </p:txBody>
      </p:sp>
    </p:spTree>
    <p:extLst>
      <p:ext uri="{BB962C8B-B14F-4D97-AF65-F5344CB8AC3E}">
        <p14:creationId xmlns:p14="http://schemas.microsoft.com/office/powerpoint/2010/main" val="3903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FBA5AB88-7C33-488E-856E-E8375E9D7CA4}"/>
              </a:ext>
            </a:extLst>
          </p:cNvPr>
          <p:cNvSpPr/>
          <p:nvPr/>
        </p:nvSpPr>
        <p:spPr>
          <a:xfrm>
            <a:off x="501041" y="1485392"/>
            <a:ext cx="7386181" cy="3046988"/>
          </a:xfrm>
          <a:prstGeom prst="rect">
            <a:avLst/>
          </a:prstGeom>
        </p:spPr>
        <p:txBody>
          <a:bodyPr wrap="square">
            <a:spAutoFit/>
          </a:bodyPr>
          <a:lstStyle/>
          <a:p>
            <a:pPr fontAlgn="base"/>
            <a:r>
              <a:rPr lang="en-US" sz="3200" dirty="0">
                <a:solidFill>
                  <a:schemeClr val="accent2">
                    <a:lumMod val="20000"/>
                    <a:lumOff val="80000"/>
                  </a:schemeClr>
                </a:solidFill>
                <a:latin typeface="Calibri" panose="020F0502020204030204" pitchFamily="34" charset="0"/>
              </a:rPr>
              <a:t>How does knowing that God is the Father of your spirit influence the way you see yourself?</a:t>
            </a:r>
          </a:p>
          <a:p>
            <a:pPr fontAlgn="base"/>
            <a:endParaRPr lang="en-US" sz="3200" dirty="0">
              <a:solidFill>
                <a:schemeClr val="accent2">
                  <a:lumMod val="20000"/>
                  <a:lumOff val="80000"/>
                </a:schemeClr>
              </a:solidFill>
              <a:latin typeface="Calibri" panose="020F0502020204030204" pitchFamily="34" charset="0"/>
            </a:endParaRPr>
          </a:p>
          <a:p>
            <a:pPr fontAlgn="base"/>
            <a:r>
              <a:rPr lang="en-US" sz="3200" dirty="0">
                <a:solidFill>
                  <a:schemeClr val="accent2">
                    <a:lumMod val="20000"/>
                    <a:lumOff val="80000"/>
                  </a:schemeClr>
                </a:solidFill>
                <a:latin typeface="Calibri" panose="020F0502020204030204" pitchFamily="34" charset="0"/>
              </a:rPr>
              <a:t>When have you felt God’s love in your life? How did that strengthen your love for Him?</a:t>
            </a:r>
          </a:p>
        </p:txBody>
      </p:sp>
      <p:pic>
        <p:nvPicPr>
          <p:cNvPr id="4" name="Picture 2" descr="http://www.uni.edu/becker/anImated%20question%20mark%20.gif">
            <a:extLst>
              <a:ext uri="{FF2B5EF4-FFF2-40B4-BE49-F238E27FC236}">
                <a16:creationId xmlns:a16="http://schemas.microsoft.com/office/drawing/2014/main" id="{D21AD41A-69C7-4650-ADEB-C24EE2A3A91B}"/>
              </a:ext>
            </a:extLst>
          </p:cNvPr>
          <p:cNvPicPr>
            <a:picLocks noChangeAspect="1" noChangeArrowheads="1" noCrop="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5533" y="1149076"/>
            <a:ext cx="2481629" cy="421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TextBox 2">
            <a:extLst>
              <a:ext uri="{FF2B5EF4-FFF2-40B4-BE49-F238E27FC236}">
                <a16:creationId xmlns:a16="http://schemas.microsoft.com/office/drawing/2014/main" id="{AB81ED22-04BF-4B87-B449-50F316D164BE}"/>
              </a:ext>
            </a:extLst>
          </p:cNvPr>
          <p:cNvSpPr txBox="1"/>
          <p:nvPr/>
        </p:nvSpPr>
        <p:spPr>
          <a:xfrm>
            <a:off x="591729" y="-46214"/>
            <a:ext cx="11034208"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Jesus Christ</a:t>
            </a:r>
          </a:p>
        </p:txBody>
      </p:sp>
      <p:sp>
        <p:nvSpPr>
          <p:cNvPr id="4" name="Rectangle 3">
            <a:extLst>
              <a:ext uri="{FF2B5EF4-FFF2-40B4-BE49-F238E27FC236}">
                <a16:creationId xmlns:a16="http://schemas.microsoft.com/office/drawing/2014/main" id="{632727EB-6DE2-4E69-A78E-39666D093F1D}"/>
              </a:ext>
            </a:extLst>
          </p:cNvPr>
          <p:cNvSpPr/>
          <p:nvPr/>
        </p:nvSpPr>
        <p:spPr>
          <a:xfrm>
            <a:off x="867301" y="2279008"/>
            <a:ext cx="3103449" cy="1477328"/>
          </a:xfrm>
          <a:prstGeom prst="rect">
            <a:avLst/>
          </a:prstGeom>
        </p:spPr>
        <p:txBody>
          <a:bodyPr wrap="square">
            <a:spAutoFit/>
          </a:bodyPr>
          <a:lstStyle/>
          <a:p>
            <a:r>
              <a:rPr lang="en-US" dirty="0">
                <a:solidFill>
                  <a:schemeClr val="bg1"/>
                </a:solidFill>
                <a:latin typeface="Calibri" panose="020F0502020204030204" pitchFamily="34" charset="0"/>
              </a:rPr>
              <a:t>Jesus Christ is the Firstborn of the Father in the spirit and is the Only Begotten of the Father in the flesh. </a:t>
            </a:r>
          </a:p>
          <a:p>
            <a:endParaRPr lang="en-US" dirty="0">
              <a:solidFill>
                <a:schemeClr val="bg1"/>
              </a:solidFill>
              <a:latin typeface="Calibri" panose="020F0502020204030204" pitchFamily="34" charset="0"/>
            </a:endParaRPr>
          </a:p>
        </p:txBody>
      </p:sp>
      <p:pic>
        <p:nvPicPr>
          <p:cNvPr id="6" name="Picture 5">
            <a:extLst>
              <a:ext uri="{FF2B5EF4-FFF2-40B4-BE49-F238E27FC236}">
                <a16:creationId xmlns:a16="http://schemas.microsoft.com/office/drawing/2014/main" id="{DE178FED-4860-482C-9CCA-E53BBA508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83" y="1589237"/>
            <a:ext cx="2677699" cy="2647947"/>
          </a:xfrm>
          <a:prstGeom prst="ellipse">
            <a:avLst/>
          </a:prstGeom>
          <a:ln>
            <a:noFill/>
          </a:ln>
          <a:effectLst>
            <a:softEdge rad="112500"/>
          </a:effectLst>
        </p:spPr>
      </p:pic>
      <p:sp>
        <p:nvSpPr>
          <p:cNvPr id="9" name="Rectangle 8">
            <a:extLst>
              <a:ext uri="{FF2B5EF4-FFF2-40B4-BE49-F238E27FC236}">
                <a16:creationId xmlns:a16="http://schemas.microsoft.com/office/drawing/2014/main" id="{D4BB3760-E78B-49A5-B882-626A7306D64E}"/>
              </a:ext>
            </a:extLst>
          </p:cNvPr>
          <p:cNvSpPr/>
          <p:nvPr/>
        </p:nvSpPr>
        <p:spPr>
          <a:xfrm>
            <a:off x="4989535" y="4614671"/>
            <a:ext cx="2726498" cy="1200329"/>
          </a:xfrm>
          <a:prstGeom prst="rect">
            <a:avLst/>
          </a:prstGeom>
        </p:spPr>
        <p:txBody>
          <a:bodyPr wrap="square">
            <a:spAutoFit/>
          </a:bodyPr>
          <a:lstStyle/>
          <a:p>
            <a:r>
              <a:rPr lang="en-US" dirty="0">
                <a:solidFill>
                  <a:schemeClr val="bg1"/>
                </a:solidFill>
                <a:latin typeface="Calibri" panose="020F0502020204030204" pitchFamily="34" charset="0"/>
              </a:rPr>
              <a:t>Under the Father’s direction, Jesus Christ created the heavens and the earth.</a:t>
            </a:r>
            <a:endParaRPr lang="en-US" dirty="0">
              <a:solidFill>
                <a:schemeClr val="bg1"/>
              </a:solidFill>
            </a:endParaRPr>
          </a:p>
        </p:txBody>
      </p:sp>
      <p:sp>
        <p:nvSpPr>
          <p:cNvPr id="13" name="Rectangle 12">
            <a:extLst>
              <a:ext uri="{FF2B5EF4-FFF2-40B4-BE49-F238E27FC236}">
                <a16:creationId xmlns:a16="http://schemas.microsoft.com/office/drawing/2014/main" id="{3B936E5B-2523-4C1B-8E78-3892D7E80362}"/>
              </a:ext>
            </a:extLst>
          </p:cNvPr>
          <p:cNvSpPr/>
          <p:nvPr/>
        </p:nvSpPr>
        <p:spPr>
          <a:xfrm>
            <a:off x="8557060" y="1407065"/>
            <a:ext cx="3068877" cy="923330"/>
          </a:xfrm>
          <a:prstGeom prst="rect">
            <a:avLst/>
          </a:prstGeom>
        </p:spPr>
        <p:txBody>
          <a:bodyPr wrap="square">
            <a:spAutoFit/>
          </a:bodyPr>
          <a:lstStyle/>
          <a:p>
            <a:r>
              <a:rPr lang="en-US" dirty="0">
                <a:solidFill>
                  <a:schemeClr val="bg1"/>
                </a:solidFill>
                <a:latin typeface="Calibri" panose="020F0502020204030204" pitchFamily="34" charset="0"/>
              </a:rPr>
              <a:t>He is Jehovah of the Old Testament and the Messiah of the New Testament.</a:t>
            </a:r>
            <a:endParaRPr lang="en-US" dirty="0">
              <a:solidFill>
                <a:schemeClr val="bg1"/>
              </a:solidFill>
            </a:endParaRPr>
          </a:p>
        </p:txBody>
      </p:sp>
      <p:pic>
        <p:nvPicPr>
          <p:cNvPr id="16" name="Picture 15">
            <a:extLst>
              <a:ext uri="{FF2B5EF4-FFF2-40B4-BE49-F238E27FC236}">
                <a16:creationId xmlns:a16="http://schemas.microsoft.com/office/drawing/2014/main" id="{D30176B9-AC0D-4CDE-93BE-A32BEEDBE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32" y="3764286"/>
            <a:ext cx="3511600" cy="2603218"/>
          </a:xfrm>
          <a:prstGeom prst="rect">
            <a:avLst/>
          </a:prstGeom>
        </p:spPr>
      </p:pic>
      <p:pic>
        <p:nvPicPr>
          <p:cNvPr id="19" name="Picture 18">
            <a:extLst>
              <a:ext uri="{FF2B5EF4-FFF2-40B4-BE49-F238E27FC236}">
                <a16:creationId xmlns:a16="http://schemas.microsoft.com/office/drawing/2014/main" id="{82C7357C-A2F2-4EA5-9DE6-7D08F9020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556" y="2670909"/>
            <a:ext cx="2743200" cy="3846576"/>
          </a:xfrm>
          <a:prstGeom prst="rect">
            <a:avLst/>
          </a:prstGeom>
        </p:spPr>
      </p:pic>
    </p:spTree>
    <p:extLst>
      <p:ext uri="{BB962C8B-B14F-4D97-AF65-F5344CB8AC3E}">
        <p14:creationId xmlns:p14="http://schemas.microsoft.com/office/powerpoint/2010/main" val="13041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E90FEE5A-803A-4548-8147-283FF80759E0}"/>
              </a:ext>
            </a:extLst>
          </p:cNvPr>
          <p:cNvSpPr/>
          <p:nvPr/>
        </p:nvSpPr>
        <p:spPr>
          <a:xfrm>
            <a:off x="469881" y="724400"/>
            <a:ext cx="2876197" cy="1754326"/>
          </a:xfrm>
          <a:prstGeom prst="rect">
            <a:avLst/>
          </a:prstGeom>
        </p:spPr>
        <p:txBody>
          <a:bodyPr wrap="square">
            <a:spAutoFit/>
          </a:bodyPr>
          <a:lstStyle/>
          <a:p>
            <a:r>
              <a:rPr lang="en-US" dirty="0">
                <a:solidFill>
                  <a:schemeClr val="bg1"/>
                </a:solidFill>
                <a:latin typeface="Calibri" panose="020F0502020204030204" pitchFamily="34" charset="0"/>
              </a:rPr>
              <a:t>Jesus Christ does the will of the Father in all things.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lived a sinless life and atoned for the sins of all mankind. </a:t>
            </a:r>
          </a:p>
        </p:txBody>
      </p:sp>
      <p:sp>
        <p:nvSpPr>
          <p:cNvPr id="4" name="Rectangle 3">
            <a:extLst>
              <a:ext uri="{FF2B5EF4-FFF2-40B4-BE49-F238E27FC236}">
                <a16:creationId xmlns:a16="http://schemas.microsoft.com/office/drawing/2014/main" id="{60A1A5B5-C4C1-407C-9A8C-371B02B49D42}"/>
              </a:ext>
            </a:extLst>
          </p:cNvPr>
          <p:cNvSpPr/>
          <p:nvPr/>
        </p:nvSpPr>
        <p:spPr>
          <a:xfrm>
            <a:off x="7035761" y="174536"/>
            <a:ext cx="4744109" cy="3139321"/>
          </a:xfrm>
          <a:prstGeom prst="rect">
            <a:avLst/>
          </a:prstGeom>
        </p:spPr>
        <p:txBody>
          <a:bodyPr wrap="square">
            <a:spAutoFit/>
          </a:bodyPr>
          <a:lstStyle/>
          <a:p>
            <a:pPr fontAlgn="base"/>
            <a:r>
              <a:rPr lang="en-US" i="1" dirty="0">
                <a:solidFill>
                  <a:schemeClr val="accent4"/>
                </a:solidFill>
                <a:latin typeface="Palatino"/>
              </a:rPr>
              <a:t>Behold, I am Jesus Christ, whom the prophets testified shall come into the world.</a:t>
            </a:r>
          </a:p>
          <a:p>
            <a:pPr fontAlgn="base"/>
            <a:endParaRPr lang="en-US" b="1" i="1" dirty="0">
              <a:solidFill>
                <a:schemeClr val="accent4"/>
              </a:solidFill>
              <a:latin typeface="Palatino"/>
            </a:endParaRPr>
          </a:p>
          <a:p>
            <a:pPr fontAlgn="base"/>
            <a:r>
              <a:rPr lang="en-US" i="1" dirty="0">
                <a:solidFill>
                  <a:schemeClr val="accent4"/>
                </a:solidFill>
                <a:latin typeface="Palatino"/>
              </a:rPr>
              <a:t>And behold, I am the light and the life of the world; and I have drunk out of that bitter cup which the Father hath given me, and have glorified the Father in taking upon me the sins of the world, in the which I have suffered the will of the Father in all things from the beginning.</a:t>
            </a:r>
          </a:p>
          <a:p>
            <a:pPr fontAlgn="base"/>
            <a:r>
              <a:rPr lang="en-US" b="0" i="1" dirty="0">
                <a:solidFill>
                  <a:schemeClr val="accent4"/>
                </a:solidFill>
                <a:effectLst/>
                <a:latin typeface="Palatino"/>
              </a:rPr>
              <a:t>3 Nephi 11:10-11</a:t>
            </a:r>
          </a:p>
        </p:txBody>
      </p:sp>
      <p:sp>
        <p:nvSpPr>
          <p:cNvPr id="6" name="Rectangle 5">
            <a:extLst>
              <a:ext uri="{FF2B5EF4-FFF2-40B4-BE49-F238E27FC236}">
                <a16:creationId xmlns:a16="http://schemas.microsoft.com/office/drawing/2014/main" id="{F43FD18D-7E2E-441C-A2FB-545B42FA8EA5}"/>
              </a:ext>
            </a:extLst>
          </p:cNvPr>
          <p:cNvSpPr/>
          <p:nvPr/>
        </p:nvSpPr>
        <p:spPr>
          <a:xfrm>
            <a:off x="5796299" y="4068198"/>
            <a:ext cx="6096000" cy="2308324"/>
          </a:xfrm>
          <a:prstGeom prst="rect">
            <a:avLst/>
          </a:prstGeom>
        </p:spPr>
        <p:txBody>
          <a:bodyPr>
            <a:spAutoFit/>
          </a:bodyPr>
          <a:lstStyle/>
          <a:p>
            <a:pPr fontAlgn="base"/>
            <a:r>
              <a:rPr lang="en-US" i="1" dirty="0">
                <a:solidFill>
                  <a:schemeClr val="accent4"/>
                </a:solidFill>
                <a:latin typeface="Palatino"/>
              </a:rPr>
              <a:t>For the hour is nigh, and that which was spoken by mine apostles must be fulfilled; for as they spoke so shall it come to pass;</a:t>
            </a:r>
          </a:p>
          <a:p>
            <a:pPr fontAlgn="base"/>
            <a:endParaRPr lang="en-US" i="1" dirty="0">
              <a:solidFill>
                <a:schemeClr val="accent4"/>
              </a:solidFill>
              <a:latin typeface="Palatino"/>
            </a:endParaRPr>
          </a:p>
          <a:p>
            <a:pPr fontAlgn="base"/>
            <a:r>
              <a:rPr lang="en-US" i="1" dirty="0">
                <a:solidFill>
                  <a:schemeClr val="accent4"/>
                </a:solidFill>
                <a:latin typeface="Palatino"/>
              </a:rPr>
              <a:t>For I will reveal myself from heaven with power and great glory, with all the hosts thereof, and dwell in righteousness with men on earth a thousand years, and the wicked shall not stand. </a:t>
            </a:r>
          </a:p>
          <a:p>
            <a:pPr fontAlgn="base"/>
            <a:r>
              <a:rPr lang="en-US" i="1" dirty="0">
                <a:solidFill>
                  <a:schemeClr val="accent4"/>
                </a:solidFill>
                <a:latin typeface="Palatino"/>
              </a:rPr>
              <a:t>D&amp;C 29:10-11</a:t>
            </a:r>
            <a:endParaRPr lang="en-US" b="0" i="1" dirty="0">
              <a:solidFill>
                <a:schemeClr val="accent4"/>
              </a:solidFill>
              <a:effectLst/>
              <a:latin typeface="Palatino"/>
            </a:endParaRPr>
          </a:p>
        </p:txBody>
      </p:sp>
      <p:sp>
        <p:nvSpPr>
          <p:cNvPr id="7" name="Rectangle 6">
            <a:extLst>
              <a:ext uri="{FF2B5EF4-FFF2-40B4-BE49-F238E27FC236}">
                <a16:creationId xmlns:a16="http://schemas.microsoft.com/office/drawing/2014/main" id="{6DF99B06-5B3F-499A-98B3-9145B5FED234}"/>
              </a:ext>
            </a:extLst>
          </p:cNvPr>
          <p:cNvSpPr/>
          <p:nvPr/>
        </p:nvSpPr>
        <p:spPr>
          <a:xfrm>
            <a:off x="405625" y="4068198"/>
            <a:ext cx="2661626" cy="923330"/>
          </a:xfrm>
          <a:prstGeom prst="rect">
            <a:avLst/>
          </a:prstGeom>
        </p:spPr>
        <p:txBody>
          <a:bodyPr wrap="square">
            <a:spAutoFit/>
          </a:bodyPr>
          <a:lstStyle/>
          <a:p>
            <a:r>
              <a:rPr lang="en-US" dirty="0">
                <a:solidFill>
                  <a:schemeClr val="bg1"/>
                </a:solidFill>
                <a:latin typeface="Calibri" panose="020F0502020204030204" pitchFamily="34" charset="0"/>
              </a:rPr>
              <a:t>His life is the perfect example of how we are to live.</a:t>
            </a:r>
          </a:p>
        </p:txBody>
      </p:sp>
      <p:pic>
        <p:nvPicPr>
          <p:cNvPr id="9" name="Picture 8">
            <a:extLst>
              <a:ext uri="{FF2B5EF4-FFF2-40B4-BE49-F238E27FC236}">
                <a16:creationId xmlns:a16="http://schemas.microsoft.com/office/drawing/2014/main" id="{AD928FEE-3C1E-4F37-8796-0D2A0806E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881" y="174536"/>
            <a:ext cx="3267159" cy="2591195"/>
          </a:xfrm>
          <a:prstGeom prst="rect">
            <a:avLst/>
          </a:prstGeom>
        </p:spPr>
      </p:pic>
      <p:pic>
        <p:nvPicPr>
          <p:cNvPr id="11" name="Picture 10">
            <a:extLst>
              <a:ext uri="{FF2B5EF4-FFF2-40B4-BE49-F238E27FC236}">
                <a16:creationId xmlns:a16="http://schemas.microsoft.com/office/drawing/2014/main" id="{D438AE3B-92BD-46C5-8EDF-44C496B48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031" y="4136834"/>
            <a:ext cx="2247900" cy="1857375"/>
          </a:xfrm>
          <a:prstGeom prst="rect">
            <a:avLst/>
          </a:prstGeom>
        </p:spPr>
      </p:pic>
    </p:spTree>
    <p:extLst>
      <p:ext uri="{BB962C8B-B14F-4D97-AF65-F5344CB8AC3E}">
        <p14:creationId xmlns:p14="http://schemas.microsoft.com/office/powerpoint/2010/main" val="31987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E90FEE5A-803A-4548-8147-283FF80759E0}"/>
              </a:ext>
            </a:extLst>
          </p:cNvPr>
          <p:cNvSpPr/>
          <p:nvPr/>
        </p:nvSpPr>
        <p:spPr>
          <a:xfrm>
            <a:off x="373998" y="5006065"/>
            <a:ext cx="2851146" cy="923330"/>
          </a:xfrm>
          <a:prstGeom prst="rect">
            <a:avLst/>
          </a:prstGeom>
        </p:spPr>
        <p:txBody>
          <a:bodyPr wrap="square">
            <a:spAutoFit/>
          </a:bodyPr>
          <a:lstStyle/>
          <a:p>
            <a:r>
              <a:rPr lang="en-US" dirty="0">
                <a:solidFill>
                  <a:schemeClr val="bg1"/>
                </a:solidFill>
                <a:latin typeface="Calibri" panose="020F0502020204030204" pitchFamily="34" charset="0"/>
              </a:rPr>
              <a:t>He was the first of Heavenly Father’s children to be resurrected. </a:t>
            </a:r>
          </a:p>
        </p:txBody>
      </p:sp>
      <p:sp>
        <p:nvSpPr>
          <p:cNvPr id="5" name="Rectangle 4">
            <a:extLst>
              <a:ext uri="{FF2B5EF4-FFF2-40B4-BE49-F238E27FC236}">
                <a16:creationId xmlns:a16="http://schemas.microsoft.com/office/drawing/2014/main" id="{FE7D49CA-5709-4A2B-9B3C-C0ADD1093E9F}"/>
              </a:ext>
            </a:extLst>
          </p:cNvPr>
          <p:cNvSpPr/>
          <p:nvPr/>
        </p:nvSpPr>
        <p:spPr>
          <a:xfrm>
            <a:off x="3887244" y="5467730"/>
            <a:ext cx="4417512" cy="1200329"/>
          </a:xfrm>
          <a:prstGeom prst="rect">
            <a:avLst/>
          </a:prstGeom>
        </p:spPr>
        <p:txBody>
          <a:bodyPr wrap="square">
            <a:spAutoFit/>
          </a:bodyPr>
          <a:lstStyle/>
          <a:p>
            <a:r>
              <a:rPr lang="en-US" i="1" dirty="0">
                <a:solidFill>
                  <a:schemeClr val="accent4"/>
                </a:solidFill>
                <a:latin typeface="Palatino"/>
              </a:rPr>
              <a:t>Therefore I would that ye should be perfect even as I, or your Father who is in heaven is perfect.</a:t>
            </a:r>
          </a:p>
          <a:p>
            <a:r>
              <a:rPr lang="en-US" i="1" dirty="0">
                <a:solidFill>
                  <a:schemeClr val="accent4"/>
                </a:solidFill>
                <a:latin typeface="Palatino"/>
              </a:rPr>
              <a:t>3 Nephi 12:48</a:t>
            </a:r>
            <a:endParaRPr lang="en-US" i="1" dirty="0">
              <a:solidFill>
                <a:schemeClr val="accent4"/>
              </a:solidFill>
            </a:endParaRPr>
          </a:p>
        </p:txBody>
      </p:sp>
      <p:sp>
        <p:nvSpPr>
          <p:cNvPr id="7" name="Rectangle 6">
            <a:extLst>
              <a:ext uri="{FF2B5EF4-FFF2-40B4-BE49-F238E27FC236}">
                <a16:creationId xmlns:a16="http://schemas.microsoft.com/office/drawing/2014/main" id="{51FAC634-2B30-4695-BA2D-0BB41151EE2B}"/>
              </a:ext>
            </a:extLst>
          </p:cNvPr>
          <p:cNvSpPr/>
          <p:nvPr/>
        </p:nvSpPr>
        <p:spPr>
          <a:xfrm>
            <a:off x="3704051" y="207688"/>
            <a:ext cx="4712488" cy="1477328"/>
          </a:xfrm>
          <a:prstGeom prst="rect">
            <a:avLst/>
          </a:prstGeom>
        </p:spPr>
        <p:txBody>
          <a:bodyPr wrap="square">
            <a:spAutoFit/>
          </a:bodyPr>
          <a:lstStyle/>
          <a:p>
            <a:r>
              <a:rPr lang="en-US" dirty="0">
                <a:solidFill>
                  <a:schemeClr val="bg1"/>
                </a:solidFill>
                <a:latin typeface="Calibri" panose="020F0502020204030204" pitchFamily="34" charset="0"/>
              </a:rPr>
              <a:t>In our day, as in ancient times, He stands at the head of His Church. He will come again in power and glory and will reign on the earth during the Millennium.</a:t>
            </a:r>
          </a:p>
          <a:p>
            <a:endParaRPr lang="en-US" dirty="0">
              <a:solidFill>
                <a:schemeClr val="bg1"/>
              </a:solidFill>
              <a:latin typeface="Calibri" panose="020F0502020204030204" pitchFamily="34" charset="0"/>
            </a:endParaRPr>
          </a:p>
        </p:txBody>
      </p:sp>
      <p:sp>
        <p:nvSpPr>
          <p:cNvPr id="8" name="Rectangle 7">
            <a:extLst>
              <a:ext uri="{FF2B5EF4-FFF2-40B4-BE49-F238E27FC236}">
                <a16:creationId xmlns:a16="http://schemas.microsoft.com/office/drawing/2014/main" id="{6F77FBF0-CBDB-42CC-A710-E35261E7211E}"/>
              </a:ext>
            </a:extLst>
          </p:cNvPr>
          <p:cNvSpPr/>
          <p:nvPr/>
        </p:nvSpPr>
        <p:spPr>
          <a:xfrm>
            <a:off x="8818200" y="4917852"/>
            <a:ext cx="2886636" cy="369332"/>
          </a:xfrm>
          <a:prstGeom prst="rect">
            <a:avLst/>
          </a:prstGeom>
        </p:spPr>
        <p:txBody>
          <a:bodyPr wrap="square">
            <a:spAutoFit/>
          </a:bodyPr>
          <a:lstStyle/>
          <a:p>
            <a:r>
              <a:rPr lang="en-US" dirty="0">
                <a:solidFill>
                  <a:schemeClr val="bg1"/>
                </a:solidFill>
                <a:latin typeface="Calibri" panose="020F0502020204030204" pitchFamily="34" charset="0"/>
              </a:rPr>
              <a:t>He will judge all mankind.</a:t>
            </a:r>
            <a:endParaRPr lang="en-US" dirty="0">
              <a:solidFill>
                <a:schemeClr val="bg1"/>
              </a:solidFill>
            </a:endParaRPr>
          </a:p>
        </p:txBody>
      </p:sp>
      <p:pic>
        <p:nvPicPr>
          <p:cNvPr id="10" name="Picture 9">
            <a:extLst>
              <a:ext uri="{FF2B5EF4-FFF2-40B4-BE49-F238E27FC236}">
                <a16:creationId xmlns:a16="http://schemas.microsoft.com/office/drawing/2014/main" id="{B613C766-EEE4-472E-AD74-1EFFED373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84" y="2168722"/>
            <a:ext cx="1933575" cy="2409825"/>
          </a:xfrm>
          <a:prstGeom prst="rect">
            <a:avLst/>
          </a:prstGeom>
        </p:spPr>
      </p:pic>
      <p:grpSp>
        <p:nvGrpSpPr>
          <p:cNvPr id="14" name="Group 13">
            <a:extLst>
              <a:ext uri="{FF2B5EF4-FFF2-40B4-BE49-F238E27FC236}">
                <a16:creationId xmlns:a16="http://schemas.microsoft.com/office/drawing/2014/main" id="{3CABC656-51DF-4026-9F1A-941A52C02C2F}"/>
              </a:ext>
            </a:extLst>
          </p:cNvPr>
          <p:cNvGrpSpPr/>
          <p:nvPr/>
        </p:nvGrpSpPr>
        <p:grpSpPr>
          <a:xfrm>
            <a:off x="3557393" y="1731856"/>
            <a:ext cx="4394253" cy="3639387"/>
            <a:chOff x="3557393" y="1731856"/>
            <a:chExt cx="4394253" cy="3639387"/>
          </a:xfrm>
        </p:grpSpPr>
        <p:pic>
          <p:nvPicPr>
            <p:cNvPr id="12" name="Picture 11">
              <a:extLst>
                <a:ext uri="{FF2B5EF4-FFF2-40B4-BE49-F238E27FC236}">
                  <a16:creationId xmlns:a16="http://schemas.microsoft.com/office/drawing/2014/main" id="{745B59DB-3E59-40D9-8703-6FF60E041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646" y="1731856"/>
              <a:ext cx="4318000" cy="3429000"/>
            </a:xfrm>
            <a:prstGeom prst="rect">
              <a:avLst/>
            </a:prstGeom>
          </p:spPr>
        </p:pic>
        <p:sp>
          <p:nvSpPr>
            <p:cNvPr id="13" name="Rectangle 12">
              <a:extLst>
                <a:ext uri="{FF2B5EF4-FFF2-40B4-BE49-F238E27FC236}">
                  <a16:creationId xmlns:a16="http://schemas.microsoft.com/office/drawing/2014/main" id="{AD6B31EC-DE40-4B7B-8240-FBA7FFD6606D}"/>
                </a:ext>
              </a:extLst>
            </p:cNvPr>
            <p:cNvSpPr/>
            <p:nvPr/>
          </p:nvSpPr>
          <p:spPr>
            <a:xfrm>
              <a:off x="3557393" y="5140411"/>
              <a:ext cx="2886636" cy="230832"/>
            </a:xfrm>
            <a:prstGeom prst="rect">
              <a:avLst/>
            </a:prstGeom>
          </p:spPr>
          <p:txBody>
            <a:bodyPr wrap="square">
              <a:spAutoFit/>
            </a:bodyPr>
            <a:lstStyle/>
            <a:p>
              <a:r>
                <a:rPr lang="en-US" sz="900" dirty="0">
                  <a:solidFill>
                    <a:schemeClr val="bg1"/>
                  </a:solidFill>
                  <a:latin typeface="Calibri" panose="020F0502020204030204" pitchFamily="34" charset="0"/>
                </a:rPr>
                <a:t>Jared Barns</a:t>
              </a:r>
              <a:endParaRPr lang="en-US" sz="900" dirty="0">
                <a:solidFill>
                  <a:schemeClr val="bg1"/>
                </a:solidFill>
              </a:endParaRPr>
            </a:p>
          </p:txBody>
        </p:sp>
      </p:grpSp>
      <p:pic>
        <p:nvPicPr>
          <p:cNvPr id="16" name="Picture 15">
            <a:extLst>
              <a:ext uri="{FF2B5EF4-FFF2-40B4-BE49-F238E27FC236}">
                <a16:creationId xmlns:a16="http://schemas.microsoft.com/office/drawing/2014/main" id="{5DDE18BD-D349-4A2C-942A-0B20980223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706" y="2462459"/>
            <a:ext cx="3771900" cy="2336800"/>
          </a:xfrm>
          <a:prstGeom prst="rect">
            <a:avLst/>
          </a:prstGeom>
        </p:spPr>
      </p:pic>
    </p:spTree>
    <p:extLst>
      <p:ext uri="{BB962C8B-B14F-4D97-AF65-F5344CB8AC3E}">
        <p14:creationId xmlns:p14="http://schemas.microsoft.com/office/powerpoint/2010/main" val="39055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TextBox 2">
            <a:extLst>
              <a:ext uri="{FF2B5EF4-FFF2-40B4-BE49-F238E27FC236}">
                <a16:creationId xmlns:a16="http://schemas.microsoft.com/office/drawing/2014/main" id="{AB81ED22-04BF-4B87-B449-50F316D164BE}"/>
              </a:ext>
            </a:extLst>
          </p:cNvPr>
          <p:cNvSpPr txBox="1"/>
          <p:nvPr/>
        </p:nvSpPr>
        <p:spPr>
          <a:xfrm>
            <a:off x="591729" y="-46214"/>
            <a:ext cx="11034208"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In His Name</a:t>
            </a:r>
          </a:p>
        </p:txBody>
      </p:sp>
      <p:sp>
        <p:nvSpPr>
          <p:cNvPr id="5" name="Rectangle 4">
            <a:extLst>
              <a:ext uri="{FF2B5EF4-FFF2-40B4-BE49-F238E27FC236}">
                <a16:creationId xmlns:a16="http://schemas.microsoft.com/office/drawing/2014/main" id="{94A99735-B11E-44A9-93D4-021EC2723CB4}"/>
              </a:ext>
            </a:extLst>
          </p:cNvPr>
          <p:cNvSpPr/>
          <p:nvPr/>
        </p:nvSpPr>
        <p:spPr>
          <a:xfrm>
            <a:off x="442586" y="1033965"/>
            <a:ext cx="4705612" cy="2677656"/>
          </a:xfrm>
          <a:prstGeom prst="rect">
            <a:avLst/>
          </a:prstGeom>
        </p:spPr>
        <p:txBody>
          <a:bodyPr wrap="square">
            <a:spAutoFit/>
          </a:bodyPr>
          <a:lstStyle/>
          <a:p>
            <a:r>
              <a:rPr lang="en-US" sz="2800" dirty="0">
                <a:solidFill>
                  <a:schemeClr val="bg1"/>
                </a:solidFill>
                <a:latin typeface="Calibri" panose="020F0502020204030204" pitchFamily="34" charset="0"/>
              </a:rPr>
              <a:t>Because Jesus Christ is our Savior and our Mediator with the Father, all prayers, blessings, and priesthood ordinances should be done in His name.</a:t>
            </a:r>
            <a:endParaRPr lang="en-US" sz="2800" dirty="0">
              <a:solidFill>
                <a:schemeClr val="bg1"/>
              </a:solidFill>
            </a:endParaRPr>
          </a:p>
        </p:txBody>
      </p:sp>
      <p:sp>
        <p:nvSpPr>
          <p:cNvPr id="7" name="Rectangle 6">
            <a:extLst>
              <a:ext uri="{FF2B5EF4-FFF2-40B4-BE49-F238E27FC236}">
                <a16:creationId xmlns:a16="http://schemas.microsoft.com/office/drawing/2014/main" id="{4D4C9C44-3E99-44D7-B4FD-AAC738CBDC20}"/>
              </a:ext>
            </a:extLst>
          </p:cNvPr>
          <p:cNvSpPr/>
          <p:nvPr/>
        </p:nvSpPr>
        <p:spPr>
          <a:xfrm>
            <a:off x="566062" y="4973415"/>
            <a:ext cx="7550189" cy="1754326"/>
          </a:xfrm>
          <a:prstGeom prst="rect">
            <a:avLst/>
          </a:prstGeom>
        </p:spPr>
        <p:txBody>
          <a:bodyPr wrap="square">
            <a:spAutoFit/>
          </a:bodyPr>
          <a:lstStyle/>
          <a:p>
            <a:pPr fontAlgn="base"/>
            <a:r>
              <a:rPr lang="en-US" i="1" dirty="0">
                <a:solidFill>
                  <a:schemeClr val="accent4"/>
                </a:solidFill>
                <a:latin typeface="Palatino"/>
              </a:rPr>
              <a:t>And whatsoever ye shall ask the Father in my name, which is right, believing that ye shall receive, behold it shall be given unto you.</a:t>
            </a:r>
          </a:p>
          <a:p>
            <a:pPr fontAlgn="base"/>
            <a:endParaRPr lang="en-US" i="1" dirty="0">
              <a:solidFill>
                <a:schemeClr val="accent4"/>
              </a:solidFill>
              <a:latin typeface="Palatino"/>
            </a:endParaRPr>
          </a:p>
          <a:p>
            <a:pPr fontAlgn="base"/>
            <a:r>
              <a:rPr lang="en-US" i="1" dirty="0">
                <a:solidFill>
                  <a:schemeClr val="accent4"/>
                </a:solidFill>
                <a:latin typeface="Palatino"/>
              </a:rPr>
              <a:t>Pray in your families unto the Father, always in my name, that your wives and your children may be blessed. </a:t>
            </a:r>
          </a:p>
          <a:p>
            <a:pPr fontAlgn="base"/>
            <a:r>
              <a:rPr lang="en-US" i="1" dirty="0">
                <a:solidFill>
                  <a:schemeClr val="accent4"/>
                </a:solidFill>
                <a:latin typeface="Palatino"/>
              </a:rPr>
              <a:t>3 Nephi 18:20-21</a:t>
            </a:r>
            <a:endParaRPr lang="en-US" b="0" i="1" dirty="0">
              <a:solidFill>
                <a:schemeClr val="accent4"/>
              </a:solidFill>
              <a:effectLst/>
              <a:latin typeface="Palatino"/>
            </a:endParaRPr>
          </a:p>
        </p:txBody>
      </p:sp>
      <p:pic>
        <p:nvPicPr>
          <p:cNvPr id="10" name="Picture 9">
            <a:extLst>
              <a:ext uri="{FF2B5EF4-FFF2-40B4-BE49-F238E27FC236}">
                <a16:creationId xmlns:a16="http://schemas.microsoft.com/office/drawing/2014/main" id="{6C0BAC46-EF53-4252-A93D-245C1169962C}"/>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r="23196"/>
          <a:stretch/>
        </p:blipFill>
        <p:spPr>
          <a:xfrm rot="16200000">
            <a:off x="6993656" y="341133"/>
            <a:ext cx="4121063" cy="5143500"/>
          </a:xfrm>
          <a:prstGeom prst="rect">
            <a:avLst/>
          </a:prstGeom>
        </p:spPr>
      </p:pic>
    </p:spTree>
    <p:extLst>
      <p:ext uri="{BB962C8B-B14F-4D97-AF65-F5344CB8AC3E}">
        <p14:creationId xmlns:p14="http://schemas.microsoft.com/office/powerpoint/2010/main" val="24472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E25DA-9883-446A-ACA8-C79BEFBBF620}"/>
              </a:ext>
            </a:extLst>
          </p:cNvPr>
          <p:cNvPicPr>
            <a:picLocks noChangeAspect="1"/>
          </p:cNvPicPr>
          <p:nvPr/>
        </p:nvPicPr>
        <p:blipFill rotWithShape="1">
          <a:blip r:embed="rId2">
            <a:extLst>
              <a:ext uri="{28A0092B-C50C-407E-A947-70E740481C1C}">
                <a14:useLocalDpi xmlns:a14="http://schemas.microsoft.com/office/drawing/2010/main" val="0"/>
              </a:ext>
            </a:extLst>
          </a:blip>
          <a:srcRect l="33237" t="14596" r="32105" b="26951"/>
          <a:stretch/>
        </p:blipFill>
        <p:spPr>
          <a:xfrm>
            <a:off x="0" y="-110730"/>
            <a:ext cx="12217667" cy="6968730"/>
          </a:xfrm>
          <a:prstGeom prst="rect">
            <a:avLst/>
          </a:prstGeom>
        </p:spPr>
      </p:pic>
      <p:sp>
        <p:nvSpPr>
          <p:cNvPr id="3" name="Rectangle 2">
            <a:extLst>
              <a:ext uri="{FF2B5EF4-FFF2-40B4-BE49-F238E27FC236}">
                <a16:creationId xmlns:a16="http://schemas.microsoft.com/office/drawing/2014/main" id="{FBA5AB88-7C33-488E-856E-E8375E9D7CA4}"/>
              </a:ext>
            </a:extLst>
          </p:cNvPr>
          <p:cNvSpPr/>
          <p:nvPr/>
        </p:nvSpPr>
        <p:spPr>
          <a:xfrm>
            <a:off x="248847" y="272100"/>
            <a:ext cx="7830441" cy="6001643"/>
          </a:xfrm>
          <a:prstGeom prst="rect">
            <a:avLst/>
          </a:prstGeom>
        </p:spPr>
        <p:txBody>
          <a:bodyPr wrap="square">
            <a:spAutoFit/>
          </a:bodyPr>
          <a:lstStyle/>
          <a:p>
            <a:pPr fontAlgn="base"/>
            <a:r>
              <a:rPr lang="en-US" sz="2400" dirty="0">
                <a:solidFill>
                  <a:schemeClr val="accent2">
                    <a:lumMod val="20000"/>
                    <a:lumOff val="80000"/>
                  </a:schemeClr>
                </a:solidFill>
                <a:latin typeface="Calibri" panose="020F0502020204030204" pitchFamily="34" charset="0"/>
              </a:rPr>
              <a:t>What name is often used in the Old Testament for Jesus Christ?</a:t>
            </a:r>
          </a:p>
          <a:p>
            <a:pPr fontAlgn="base"/>
            <a:endParaRPr lang="en-US" sz="2400" dirty="0">
              <a:solidFill>
                <a:schemeClr val="accent2">
                  <a:lumMod val="20000"/>
                  <a:lumOff val="80000"/>
                </a:schemeClr>
              </a:solidFill>
              <a:latin typeface="Calibri" panose="020F0502020204030204" pitchFamily="34" charset="0"/>
            </a:endParaRPr>
          </a:p>
          <a:p>
            <a:pPr fontAlgn="base"/>
            <a:r>
              <a:rPr lang="en-US" sz="2400" dirty="0">
                <a:solidFill>
                  <a:schemeClr val="accent2">
                    <a:lumMod val="20000"/>
                    <a:lumOff val="80000"/>
                  </a:schemeClr>
                </a:solidFill>
                <a:latin typeface="Calibri" panose="020F0502020204030204" pitchFamily="34" charset="0"/>
              </a:rPr>
              <a:t>How does knowing that Jesus Christ created the heavens and the earth influence how you feel about Him and His creations?</a:t>
            </a:r>
          </a:p>
          <a:p>
            <a:pPr fontAlgn="base"/>
            <a:endParaRPr lang="en-US" sz="2400" dirty="0">
              <a:solidFill>
                <a:schemeClr val="accent2">
                  <a:lumMod val="20000"/>
                  <a:lumOff val="80000"/>
                </a:schemeClr>
              </a:solidFill>
              <a:latin typeface="Calibri" panose="020F0502020204030204" pitchFamily="34" charset="0"/>
            </a:endParaRPr>
          </a:p>
          <a:p>
            <a:pPr fontAlgn="base"/>
            <a:r>
              <a:rPr lang="en-US" sz="2400" dirty="0">
                <a:solidFill>
                  <a:schemeClr val="accent2">
                    <a:lumMod val="20000"/>
                    <a:lumOff val="80000"/>
                  </a:schemeClr>
                </a:solidFill>
                <a:latin typeface="Calibri" panose="020F0502020204030204" pitchFamily="34" charset="0"/>
              </a:rPr>
              <a:t>What about the Savior’s life and example impresses you the most?</a:t>
            </a:r>
          </a:p>
          <a:p>
            <a:pPr fontAlgn="base"/>
            <a:endParaRPr lang="en-US" sz="2400" dirty="0">
              <a:solidFill>
                <a:schemeClr val="accent2">
                  <a:lumMod val="20000"/>
                  <a:lumOff val="80000"/>
                </a:schemeClr>
              </a:solidFill>
              <a:latin typeface="Calibri" panose="020F0502020204030204" pitchFamily="34" charset="0"/>
            </a:endParaRPr>
          </a:p>
          <a:p>
            <a:pPr fontAlgn="base"/>
            <a:r>
              <a:rPr lang="en-US" sz="2400" dirty="0">
                <a:solidFill>
                  <a:schemeClr val="accent2">
                    <a:lumMod val="20000"/>
                    <a:lumOff val="80000"/>
                  </a:schemeClr>
                </a:solidFill>
                <a:latin typeface="Calibri" panose="020F0502020204030204" pitchFamily="34" charset="0"/>
              </a:rPr>
              <a:t>How does it make you feel to know that Jesus Christ will return to the earth in power and glory and reign on earth during the Millennium?</a:t>
            </a:r>
          </a:p>
          <a:p>
            <a:pPr fontAlgn="base"/>
            <a:endParaRPr lang="en-US" sz="2400" dirty="0">
              <a:solidFill>
                <a:schemeClr val="accent2">
                  <a:lumMod val="20000"/>
                  <a:lumOff val="80000"/>
                </a:schemeClr>
              </a:solidFill>
              <a:latin typeface="Calibri" panose="020F0502020204030204" pitchFamily="34" charset="0"/>
            </a:endParaRPr>
          </a:p>
          <a:p>
            <a:pPr fontAlgn="base"/>
            <a:r>
              <a:rPr lang="en-US" sz="2400" dirty="0">
                <a:solidFill>
                  <a:schemeClr val="accent2">
                    <a:lumMod val="20000"/>
                    <a:lumOff val="80000"/>
                  </a:schemeClr>
                </a:solidFill>
                <a:latin typeface="Calibri" panose="020F0502020204030204" pitchFamily="34" charset="0"/>
              </a:rPr>
              <a:t>What specific teaching of the Savior brings you hope or comfort or courage?</a:t>
            </a:r>
          </a:p>
        </p:txBody>
      </p:sp>
      <p:pic>
        <p:nvPicPr>
          <p:cNvPr id="4" name="Picture 2" descr="http://www.uni.edu/becker/anImated%20question%20mark%20.gif">
            <a:extLst>
              <a:ext uri="{FF2B5EF4-FFF2-40B4-BE49-F238E27FC236}">
                <a16:creationId xmlns:a16="http://schemas.microsoft.com/office/drawing/2014/main" id="{D21AD41A-69C7-4650-ADEB-C24EE2A3A91B}"/>
              </a:ext>
            </a:extLst>
          </p:cNvPr>
          <p:cNvPicPr>
            <a:picLocks noChangeAspect="1" noChangeArrowheads="1" noCrop="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5533" y="1149076"/>
            <a:ext cx="2481629" cy="421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1507</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Narkisim</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2019-01-26T20:12:08Z</dcterms:created>
  <dcterms:modified xsi:type="dcterms:W3CDTF">2020-11-08T22:26:59Z</dcterms:modified>
</cp:coreProperties>
</file>