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3" r:id="rId5"/>
    <p:sldId id="264" r:id="rId6"/>
    <p:sldId id="269" r:id="rId7"/>
    <p:sldId id="270" r:id="rId8"/>
    <p:sldId id="275" r:id="rId9"/>
    <p:sldId id="271" r:id="rId10"/>
    <p:sldId id="273" r:id="rId11"/>
    <p:sldId id="274" r:id="rId12"/>
    <p:sldId id="257" r:id="rId13"/>
    <p:sldId id="272" r:id="rId14"/>
    <p:sldId id="267" r:id="rId15"/>
    <p:sldId id="265" r:id="rId16"/>
    <p:sldId id="266" r:id="rId17"/>
    <p:sldId id="260" r:id="rId18"/>
    <p:sldId id="261" r:id="rId19"/>
    <p:sldId id="262" r:id="rId20"/>
  </p:sldIdLst>
  <p:sldSz cx="12192000" cy="6858000"/>
  <p:notesSz cx="6858000" cy="9144000"/>
  <p:embeddedFontLst>
    <p:embeddedFont>
      <p:font typeface="Aharoni" panose="02010803020104030203" pitchFamily="2" charset="-79"/>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Open Sans" panose="020B0606030504020204" pitchFamily="34" charset="0"/>
      <p:regular r:id="rId28"/>
      <p:bold r:id="rId29"/>
      <p:italic r:id="rId30"/>
      <p:boldItalic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15FCD5-F626-4EDE-87C4-32DA1B25C4D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179298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CD5-F626-4EDE-87C4-32DA1B25C4D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408718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CD5-F626-4EDE-87C4-32DA1B25C4D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45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CD5-F626-4EDE-87C4-32DA1B25C4D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43594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5FCD5-F626-4EDE-87C4-32DA1B25C4D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87278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5FCD5-F626-4EDE-87C4-32DA1B25C4D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77179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5FCD5-F626-4EDE-87C4-32DA1B25C4DC}"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306482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5FCD5-F626-4EDE-87C4-32DA1B25C4DC}"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81773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5FCD5-F626-4EDE-87C4-32DA1B25C4DC}"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43838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5FCD5-F626-4EDE-87C4-32DA1B25C4D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359461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5FCD5-F626-4EDE-87C4-32DA1B25C4D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DDB5-DEE8-4FA6-86E4-B92A2710C348}" type="slidenum">
              <a:rPr lang="en-US" smtClean="0"/>
              <a:t>‹#›</a:t>
            </a:fld>
            <a:endParaRPr lang="en-US"/>
          </a:p>
        </p:txBody>
      </p:sp>
    </p:spTree>
    <p:extLst>
      <p:ext uri="{BB962C8B-B14F-4D97-AF65-F5344CB8AC3E}">
        <p14:creationId xmlns:p14="http://schemas.microsoft.com/office/powerpoint/2010/main" val="2291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5FCD5-F626-4EDE-87C4-32DA1B25C4DC}"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4DDB5-DEE8-4FA6-86E4-B92A2710C348}" type="slidenum">
              <a:rPr lang="en-US" smtClean="0"/>
              <a:t>‹#›</a:t>
            </a:fld>
            <a:endParaRPr lang="en-US"/>
          </a:p>
        </p:txBody>
      </p:sp>
    </p:spTree>
    <p:extLst>
      <p:ext uri="{BB962C8B-B14F-4D97-AF65-F5344CB8AC3E}">
        <p14:creationId xmlns:p14="http://schemas.microsoft.com/office/powerpoint/2010/main" val="123209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DB125-5B7D-4556-9C38-53EEE795F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426029" cy="369332"/>
          </a:xfrm>
          <a:prstGeom prst="rect">
            <a:avLst/>
          </a:prstGeom>
          <a:noFill/>
        </p:spPr>
        <p:txBody>
          <a:bodyPr wrap="square" rtlCol="0">
            <a:spAutoFit/>
          </a:bodyPr>
          <a:lstStyle/>
          <a:p>
            <a:r>
              <a:rPr lang="en-US" dirty="0">
                <a:solidFill>
                  <a:schemeClr val="bg1"/>
                </a:solidFill>
              </a:rPr>
              <a:t>Lesson 19</a:t>
            </a:r>
          </a:p>
        </p:txBody>
      </p:sp>
      <p:sp>
        <p:nvSpPr>
          <p:cNvPr id="6" name="TextBox 5"/>
          <p:cNvSpPr txBox="1"/>
          <p:nvPr/>
        </p:nvSpPr>
        <p:spPr>
          <a:xfrm>
            <a:off x="0" y="533400"/>
            <a:ext cx="12192000" cy="2492990"/>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 Cries For Repentance</a:t>
            </a:r>
          </a:p>
          <a:p>
            <a:pPr algn="ctr"/>
            <a:r>
              <a:rPr lang="en-US" sz="4800" dirty="0">
                <a:solidFill>
                  <a:schemeClr val="bg1"/>
                </a:solidFill>
                <a:latin typeface="Aharoni" panose="02010803020104030203" pitchFamily="2" charset="-79"/>
                <a:cs typeface="Aharoni" panose="02010803020104030203" pitchFamily="2" charset="-79"/>
              </a:rPr>
              <a:t>Moses 8</a:t>
            </a:r>
          </a:p>
          <a:p>
            <a:pPr algn="ctr"/>
            <a:r>
              <a:rPr lang="en-US" sz="4800" dirty="0">
                <a:solidFill>
                  <a:schemeClr val="bg1"/>
                </a:solidFill>
                <a:latin typeface="Aharoni" panose="02010803020104030203" pitchFamily="2" charset="-79"/>
                <a:cs typeface="Aharoni" panose="02010803020104030203" pitchFamily="2" charset="-79"/>
              </a:rPr>
              <a:t>Genesis 6:1-12</a:t>
            </a:r>
          </a:p>
        </p:txBody>
      </p:sp>
      <p:sp>
        <p:nvSpPr>
          <p:cNvPr id="5" name="Rectangle 4"/>
          <p:cNvSpPr/>
          <p:nvPr/>
        </p:nvSpPr>
        <p:spPr>
          <a:xfrm>
            <a:off x="1405787" y="3674832"/>
            <a:ext cx="6096000" cy="1477328"/>
          </a:xfrm>
          <a:prstGeom prst="rect">
            <a:avLst/>
          </a:prstGeom>
        </p:spPr>
        <p:txBody>
          <a:bodyPr>
            <a:spAutoFit/>
          </a:bodyPr>
          <a:lstStyle/>
          <a:p>
            <a:r>
              <a:rPr lang="en-US" b="0" i="1" u="none" strike="noStrike" dirty="0">
                <a:solidFill>
                  <a:schemeClr val="bg1"/>
                </a:solidFill>
                <a:effectLst/>
                <a:latin typeface="Palatino"/>
              </a:rPr>
              <a:t>Which</a:t>
            </a:r>
            <a:r>
              <a:rPr lang="en-US" b="0" i="1" dirty="0">
                <a:solidFill>
                  <a:schemeClr val="bg1"/>
                </a:solidFill>
                <a:effectLst/>
                <a:latin typeface="Palatino"/>
              </a:rPr>
              <a:t> sometime were </a:t>
            </a:r>
            <a:r>
              <a:rPr lang="en-US" b="0" i="1" u="none" strike="noStrike" dirty="0">
                <a:solidFill>
                  <a:schemeClr val="bg1"/>
                </a:solidFill>
                <a:effectLst/>
                <a:latin typeface="Palatino"/>
              </a:rPr>
              <a:t>disobedient</a:t>
            </a:r>
            <a:r>
              <a:rPr lang="en-US" b="0" i="1" dirty="0">
                <a:solidFill>
                  <a:schemeClr val="bg1"/>
                </a:solidFill>
                <a:effectLst/>
                <a:latin typeface="Palatino"/>
              </a:rPr>
              <a:t>, when once the</a:t>
            </a:r>
            <a:r>
              <a:rPr lang="en-US" i="1" baseline="30000" dirty="0">
                <a:solidFill>
                  <a:schemeClr val="bg1"/>
                </a:solidFill>
                <a:latin typeface="Palatino"/>
              </a:rPr>
              <a:t> </a:t>
            </a:r>
            <a:r>
              <a:rPr lang="en-US" b="0" i="1" u="none" strike="noStrike" dirty="0">
                <a:solidFill>
                  <a:schemeClr val="bg1"/>
                </a:solidFill>
                <a:effectLst/>
                <a:latin typeface="Palatino"/>
              </a:rPr>
              <a:t>long suffering</a:t>
            </a:r>
            <a:r>
              <a:rPr lang="en-US" b="0" i="1" dirty="0">
                <a:solidFill>
                  <a:schemeClr val="bg1"/>
                </a:solidFill>
                <a:effectLst/>
                <a:latin typeface="Palatino"/>
              </a:rPr>
              <a:t> of God waited in the days of </a:t>
            </a:r>
            <a:r>
              <a:rPr lang="en-US" b="0" i="1" u="none" strike="noStrike" dirty="0">
                <a:solidFill>
                  <a:schemeClr val="bg1"/>
                </a:solidFill>
                <a:effectLst/>
                <a:latin typeface="Palatino"/>
              </a:rPr>
              <a:t>Noah</a:t>
            </a:r>
            <a:r>
              <a:rPr lang="en-US" b="0" i="1" dirty="0">
                <a:solidFill>
                  <a:schemeClr val="bg1"/>
                </a:solidFill>
                <a:effectLst/>
                <a:latin typeface="Palatino"/>
              </a:rPr>
              <a:t>, while the ark was a preparing, wherein few, that is, eight souls were </a:t>
            </a:r>
            <a:r>
              <a:rPr lang="en-US" b="0" i="1" u="none" strike="noStrike" dirty="0">
                <a:solidFill>
                  <a:schemeClr val="bg1"/>
                </a:solidFill>
                <a:effectLst/>
                <a:latin typeface="Palatino"/>
              </a:rPr>
              <a:t>saved</a:t>
            </a:r>
            <a:r>
              <a:rPr lang="en-US" b="0" i="1" dirty="0">
                <a:solidFill>
                  <a:schemeClr val="bg1"/>
                </a:solidFill>
                <a:effectLst/>
                <a:latin typeface="Palatino"/>
              </a:rPr>
              <a:t> by </a:t>
            </a:r>
            <a:r>
              <a:rPr lang="en-US" b="0" i="1" u="none" strike="noStrike" dirty="0">
                <a:solidFill>
                  <a:schemeClr val="bg1"/>
                </a:solidFill>
                <a:effectLst/>
                <a:latin typeface="Palatino"/>
              </a:rPr>
              <a:t>water</a:t>
            </a:r>
            <a:r>
              <a:rPr lang="en-US" b="0" i="1" dirty="0">
                <a:solidFill>
                  <a:schemeClr val="bg1"/>
                </a:solidFill>
                <a:effectLst/>
                <a:latin typeface="Palatino"/>
              </a:rPr>
              <a:t>.</a:t>
            </a:r>
          </a:p>
          <a:p>
            <a:r>
              <a:rPr lang="en-US" i="1" dirty="0">
                <a:solidFill>
                  <a:schemeClr val="bg1"/>
                </a:solidFill>
                <a:latin typeface="Palatino"/>
              </a:rPr>
              <a:t>1 Peter 3:20</a:t>
            </a:r>
            <a:endParaRPr lang="en-US" i="1" dirty="0">
              <a:solidFill>
                <a:schemeClr val="bg1"/>
              </a:solidFill>
            </a:endParaRPr>
          </a:p>
        </p:txBody>
      </p:sp>
      <p:grpSp>
        <p:nvGrpSpPr>
          <p:cNvPr id="8" name="Group 7"/>
          <p:cNvGrpSpPr/>
          <p:nvPr/>
        </p:nvGrpSpPr>
        <p:grpSpPr>
          <a:xfrm>
            <a:off x="8309847" y="3316216"/>
            <a:ext cx="1784123" cy="3251957"/>
            <a:chOff x="2819915" y="1752600"/>
            <a:chExt cx="1828315" cy="3418171"/>
          </a:xfrm>
        </p:grpSpPr>
        <p:sp>
          <p:nvSpPr>
            <p:cNvPr id="9" name="Oval 8"/>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24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8:29-30</a:t>
            </a:r>
          </a:p>
        </p:txBody>
      </p:sp>
      <p:sp>
        <p:nvSpPr>
          <p:cNvPr id="276" name="TextBox 275"/>
          <p:cNvSpPr txBox="1"/>
          <p:nvPr/>
        </p:nvSpPr>
        <p:spPr>
          <a:xfrm>
            <a:off x="425698" y="1243958"/>
            <a:ext cx="4617613" cy="1569660"/>
          </a:xfrm>
          <a:prstGeom prst="rect">
            <a:avLst/>
          </a:prstGeom>
          <a:noFill/>
        </p:spPr>
        <p:txBody>
          <a:bodyPr wrap="square" rtlCol="0">
            <a:spAutoFit/>
          </a:bodyPr>
          <a:lstStyle/>
          <a:p>
            <a:r>
              <a:rPr lang="en-US" sz="2400" dirty="0">
                <a:solidFill>
                  <a:schemeClr val="bg1"/>
                </a:solidFill>
              </a:rPr>
              <a:t>“When corruption had reached an agency-destroying point that spirits could not, in justice, be sent here.” </a:t>
            </a:r>
          </a:p>
          <a:p>
            <a:r>
              <a:rPr lang="en-US" sz="2400" dirty="0">
                <a:solidFill>
                  <a:schemeClr val="bg1"/>
                </a:solidFill>
              </a:rPr>
              <a:t>Elder Neal A. Maxwell</a:t>
            </a:r>
          </a:p>
        </p:txBody>
      </p:sp>
      <p:sp>
        <p:nvSpPr>
          <p:cNvPr id="5" name="Rectangle 4"/>
          <p:cNvSpPr/>
          <p:nvPr/>
        </p:nvSpPr>
        <p:spPr>
          <a:xfrm>
            <a:off x="4799063" y="3750021"/>
            <a:ext cx="6894953" cy="2308324"/>
          </a:xfrm>
          <a:prstGeom prst="rect">
            <a:avLst/>
          </a:prstGeom>
        </p:spPr>
        <p:txBody>
          <a:bodyPr wrap="square">
            <a:spAutoFit/>
          </a:bodyPr>
          <a:lstStyle/>
          <a:p>
            <a:r>
              <a:rPr lang="en-US" sz="2400" b="0" i="0" dirty="0">
                <a:solidFill>
                  <a:schemeClr val="bg1"/>
                </a:solidFill>
                <a:effectLst/>
              </a:rPr>
              <a:t>“By taking away their earthly existence [God] prevented them from entailing their sins upon their posterity and degenerating [or corrupting] them, and also prevented them from committing further acts of wickedness.” </a:t>
            </a:r>
          </a:p>
          <a:p>
            <a:r>
              <a:rPr lang="en-US" sz="2400" b="0" i="0" dirty="0">
                <a:solidFill>
                  <a:schemeClr val="bg1"/>
                </a:solidFill>
                <a:effectLst/>
              </a:rPr>
              <a:t>President John Taylor</a:t>
            </a:r>
            <a:endParaRPr lang="en-US" sz="2400" dirty="0">
              <a:solidFill>
                <a:schemeClr val="bg1"/>
              </a:solidFill>
            </a:endParaRP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Intervention of God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352" y="1486447"/>
            <a:ext cx="1450075" cy="19425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495" y="2800325"/>
            <a:ext cx="1898896" cy="2376462"/>
          </a:xfrm>
          <a:prstGeom prst="rect">
            <a:avLst/>
          </a:prstGeom>
        </p:spPr>
      </p:pic>
    </p:spTree>
    <p:extLst>
      <p:ext uri="{BB962C8B-B14F-4D97-AF65-F5344CB8AC3E}">
        <p14:creationId xmlns:p14="http://schemas.microsoft.com/office/powerpoint/2010/main" val="2409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8:29-30</a:t>
            </a:r>
          </a:p>
        </p:txBody>
      </p:sp>
      <p:sp>
        <p:nvSpPr>
          <p:cNvPr id="5" name="Rectangle 4"/>
          <p:cNvSpPr/>
          <p:nvPr/>
        </p:nvSpPr>
        <p:spPr>
          <a:xfrm>
            <a:off x="1519707" y="3188203"/>
            <a:ext cx="10341735" cy="3416320"/>
          </a:xfrm>
          <a:prstGeom prst="rect">
            <a:avLst/>
          </a:prstGeom>
        </p:spPr>
        <p:txBody>
          <a:bodyPr wrap="square">
            <a:spAutoFit/>
          </a:bodyPr>
          <a:lstStyle/>
          <a:p>
            <a:pPr fontAlgn="base"/>
            <a:r>
              <a:rPr lang="en-US" sz="2400" i="1" dirty="0">
                <a:solidFill>
                  <a:schemeClr val="bg1"/>
                </a:solidFill>
              </a:rPr>
              <a:t>For Christ also hath once suffered for sins, the just for the unjust, that he might bring us to God, being put to</a:t>
            </a:r>
            <a:r>
              <a:rPr lang="en-US" sz="2400" i="1" baseline="30000" dirty="0">
                <a:solidFill>
                  <a:schemeClr val="bg1"/>
                </a:solidFill>
              </a:rPr>
              <a:t> </a:t>
            </a:r>
            <a:r>
              <a:rPr lang="en-US" sz="2400" i="1" dirty="0">
                <a:solidFill>
                  <a:schemeClr val="bg1"/>
                </a:solidFill>
              </a:rPr>
              <a:t>death in the flesh, but quickened by the Spirit:</a:t>
            </a:r>
          </a:p>
          <a:p>
            <a:pPr fontAlgn="base"/>
            <a:endParaRPr lang="en-US" sz="2400" i="1" dirty="0">
              <a:solidFill>
                <a:schemeClr val="bg1"/>
              </a:solidFill>
            </a:endParaRPr>
          </a:p>
          <a:p>
            <a:pPr fontAlgn="base"/>
            <a:r>
              <a:rPr lang="en-US" sz="2400" i="1" dirty="0">
                <a:solidFill>
                  <a:schemeClr val="bg1"/>
                </a:solidFill>
              </a:rPr>
              <a:t>By which also he went and preached unto the spirits in prison;</a:t>
            </a:r>
          </a:p>
          <a:p>
            <a:pPr fontAlgn="base"/>
            <a:endParaRPr lang="en-US" sz="2400" i="1" dirty="0">
              <a:solidFill>
                <a:schemeClr val="bg1"/>
              </a:solidFill>
            </a:endParaRPr>
          </a:p>
          <a:p>
            <a:pPr fontAlgn="base"/>
            <a:r>
              <a:rPr lang="en-US" sz="2400" i="1" dirty="0">
                <a:solidFill>
                  <a:schemeClr val="bg1"/>
                </a:solidFill>
              </a:rPr>
              <a:t>Which sometime were disobedient, when once the</a:t>
            </a:r>
            <a:r>
              <a:rPr lang="en-US" sz="2400" i="1" baseline="30000" dirty="0">
                <a:solidFill>
                  <a:schemeClr val="bg1"/>
                </a:solidFill>
              </a:rPr>
              <a:t> </a:t>
            </a:r>
            <a:r>
              <a:rPr lang="en-US" sz="2400" i="1" dirty="0">
                <a:solidFill>
                  <a:schemeClr val="bg1"/>
                </a:solidFill>
              </a:rPr>
              <a:t>longsuffering of God waited in the days of Noah, while the ark was a preparing, wherein few, that is, eight souls were saved by water.</a:t>
            </a:r>
          </a:p>
          <a:p>
            <a:pPr fontAlgn="base"/>
            <a:r>
              <a:rPr lang="en-US" sz="2400" i="1" dirty="0">
                <a:solidFill>
                  <a:schemeClr val="bg1"/>
                </a:solidFill>
              </a:rPr>
              <a:t> 1 Peter 3:18-20</a:t>
            </a: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Benefit of the Flood</a:t>
            </a:r>
          </a:p>
        </p:txBody>
      </p:sp>
      <p:sp>
        <p:nvSpPr>
          <p:cNvPr id="9" name="Rectangle 8"/>
          <p:cNvSpPr/>
          <p:nvPr/>
        </p:nvSpPr>
        <p:spPr>
          <a:xfrm>
            <a:off x="286681" y="860293"/>
            <a:ext cx="6096000" cy="1569660"/>
          </a:xfrm>
          <a:prstGeom prst="rect">
            <a:avLst/>
          </a:prstGeom>
        </p:spPr>
        <p:txBody>
          <a:bodyPr>
            <a:spAutoFit/>
          </a:bodyPr>
          <a:lstStyle/>
          <a:p>
            <a:r>
              <a:rPr lang="en-US" sz="2400" dirty="0">
                <a:solidFill>
                  <a:schemeClr val="bg1"/>
                </a:solidFill>
              </a:rPr>
              <a:t>T</a:t>
            </a:r>
            <a:r>
              <a:rPr lang="en-US" sz="2400" b="0" i="0" dirty="0">
                <a:solidFill>
                  <a:schemeClr val="bg1"/>
                </a:solidFill>
                <a:effectLst/>
              </a:rPr>
              <a:t>he Flood also benefited those who were wicked because they were brought into the spirit world, where they could eventually repent and be taught the gospel of Jesus Christ.</a:t>
            </a:r>
            <a:endParaRPr lang="en-US" sz="2400" dirty="0">
              <a:solidFill>
                <a:schemeClr val="bg1"/>
              </a:solidFill>
            </a:endParaRPr>
          </a:p>
        </p:txBody>
      </p:sp>
      <p:pic>
        <p:nvPicPr>
          <p:cNvPr id="16386" name="Picture 2" descr="http://www.crystalinks.com/noahsark.jpg"/>
          <p:cNvPicPr>
            <a:picLocks noChangeAspect="1" noChangeArrowheads="1"/>
          </p:cNvPicPr>
          <p:nvPr/>
        </p:nvPicPr>
        <p:blipFill rotWithShape="1">
          <a:blip r:embed="rId3">
            <a:extLst>
              <a:ext uri="{28A0092B-C50C-407E-A947-70E740481C1C}">
                <a14:useLocalDpi xmlns:a14="http://schemas.microsoft.com/office/drawing/2010/main" val="0"/>
              </a:ext>
            </a:extLst>
          </a:blip>
          <a:srcRect r="2836" b="5553"/>
          <a:stretch/>
        </p:blipFill>
        <p:spPr bwMode="auto">
          <a:xfrm>
            <a:off x="7110167" y="991579"/>
            <a:ext cx="3192932" cy="19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7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#266 </a:t>
            </a:r>
            <a:r>
              <a:rPr lang="en-US" i="1" dirty="0">
                <a:solidFill>
                  <a:schemeClr val="bg1"/>
                </a:solidFill>
              </a:rPr>
              <a:t>The Time is Far Spent</a:t>
            </a:r>
            <a:endParaRPr lang="en-US" dirty="0">
              <a:solidFill>
                <a:schemeClr val="bg1"/>
              </a:solidFill>
            </a:endParaRPr>
          </a:p>
          <a:p>
            <a:endParaRPr lang="en-US" dirty="0">
              <a:solidFill>
                <a:schemeClr val="bg1"/>
              </a:solidFill>
            </a:endParaRPr>
          </a:p>
          <a:p>
            <a:pPr fontAlgn="base"/>
            <a:r>
              <a:rPr lang="en-US" dirty="0">
                <a:solidFill>
                  <a:schemeClr val="bg1"/>
                </a:solidFill>
              </a:rPr>
              <a:t>See: Early Families of the Earth By Edward J. Brandt March 1973 Ensign</a:t>
            </a:r>
          </a:p>
          <a:p>
            <a:pPr fontAlgn="base"/>
            <a:endParaRPr lang="en-US" dirty="0">
              <a:solidFill>
                <a:schemeClr val="bg1"/>
              </a:solidFill>
            </a:endParaRPr>
          </a:p>
          <a:p>
            <a:pPr fontAlgn="base"/>
            <a:r>
              <a:rPr lang="en-US" i="1" dirty="0">
                <a:solidFill>
                  <a:schemeClr val="bg1"/>
                </a:solidFill>
              </a:rPr>
              <a:t>Old Testament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pp 85, 66, 172</a:t>
            </a:r>
          </a:p>
          <a:p>
            <a:pPr fontAlgn="base"/>
            <a:endParaRPr lang="en-US" dirty="0">
              <a:solidFill>
                <a:schemeClr val="bg1"/>
              </a:solidFill>
            </a:endParaRPr>
          </a:p>
          <a:p>
            <a:pPr fontAlgn="base"/>
            <a:r>
              <a:rPr lang="en-US" dirty="0">
                <a:solidFill>
                  <a:schemeClr val="bg1"/>
                </a:solidFill>
              </a:rPr>
              <a:t>See: </a:t>
            </a:r>
            <a:r>
              <a:rPr lang="en-US" i="1" dirty="0">
                <a:solidFill>
                  <a:schemeClr val="bg1"/>
                </a:solidFill>
              </a:rPr>
              <a:t>Noah, The Great Preacher of Righteousness</a:t>
            </a:r>
            <a:r>
              <a:rPr lang="en-US" dirty="0">
                <a:solidFill>
                  <a:schemeClr val="bg1"/>
                </a:solidFill>
              </a:rPr>
              <a:t> By Joseph B. Romney February 1998 Ensign</a:t>
            </a:r>
          </a:p>
          <a:p>
            <a:pPr fontAlgn="base"/>
            <a:endParaRPr lang="en-US" dirty="0">
              <a:solidFill>
                <a:schemeClr val="bg1"/>
              </a:solidFill>
            </a:endParaRPr>
          </a:p>
          <a:p>
            <a:pPr fontAlgn="base"/>
            <a:r>
              <a:rPr lang="en-US" dirty="0">
                <a:solidFill>
                  <a:schemeClr val="bg1"/>
                </a:solidFill>
              </a:rPr>
              <a:t>Elder Neal A. Maxwell  (</a:t>
            </a:r>
            <a:r>
              <a:rPr lang="en-US" i="1" dirty="0">
                <a:solidFill>
                  <a:schemeClr val="bg1"/>
                </a:solidFill>
              </a:rPr>
              <a:t>We Will Prove Them Herewith</a:t>
            </a:r>
            <a:r>
              <a:rPr lang="en-US" dirty="0">
                <a:solidFill>
                  <a:schemeClr val="bg1"/>
                </a:solidFill>
              </a:rPr>
              <a:t>[1982], 58).</a:t>
            </a:r>
          </a:p>
          <a:p>
            <a:pPr fontAlgn="base"/>
            <a:endParaRPr lang="en-US" dirty="0">
              <a:solidFill>
                <a:schemeClr val="bg1"/>
              </a:solidFill>
            </a:endParaRPr>
          </a:p>
          <a:p>
            <a:pPr fontAlgn="base"/>
            <a:r>
              <a:rPr lang="en-US" b="0" i="0" dirty="0">
                <a:solidFill>
                  <a:schemeClr val="bg1"/>
                </a:solidFill>
                <a:effectLst/>
                <a:latin typeface="Open Sans"/>
              </a:rPr>
              <a:t>President John Taylor (“Discourse Delivered by Pres. John Taylor,” </a:t>
            </a:r>
            <a:r>
              <a:rPr lang="en-US" b="0" i="1" dirty="0">
                <a:solidFill>
                  <a:schemeClr val="bg1"/>
                </a:solidFill>
                <a:effectLst/>
                <a:latin typeface="Open Sans"/>
              </a:rPr>
              <a:t>Deseret News,</a:t>
            </a:r>
            <a:r>
              <a:rPr lang="en-US" b="0" i="0" dirty="0">
                <a:solidFill>
                  <a:schemeClr val="bg1"/>
                </a:solidFill>
                <a:effectLst/>
                <a:latin typeface="Open Sans"/>
              </a:rPr>
              <a:t> Jan. 16, 1878, 787).</a:t>
            </a:r>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489CA137-51E7-437C-9CCD-6910C5DD7850}"/>
              </a:ext>
            </a:extLst>
          </p:cNvPr>
          <p:cNvSpPr>
            <a:spLocks noGrp="1"/>
          </p:cNvSpPr>
          <p:nvPr/>
        </p:nvSpPr>
        <p:spPr>
          <a:xfrm>
            <a:off x="3375" y="656463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9289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32092"/>
          </a:xfrm>
          <a:prstGeom prst="rect">
            <a:avLst/>
          </a:prstGeom>
          <a:ln>
            <a:solidFill>
              <a:schemeClr val="tx1"/>
            </a:solidFill>
          </a:ln>
        </p:spPr>
        <p:txBody>
          <a:bodyPr>
            <a:spAutoFit/>
          </a:bodyPr>
          <a:lstStyle/>
          <a:p>
            <a:r>
              <a:rPr lang="en-US" sz="1400" b="1" i="0" dirty="0">
                <a:effectLst/>
              </a:rPr>
              <a:t>Methuselah:</a:t>
            </a:r>
          </a:p>
          <a:p>
            <a:r>
              <a:rPr lang="en-US" sz="1400" b="0" i="0" dirty="0">
                <a:effectLst/>
              </a:rPr>
              <a:t>A careful examination of the record of the patriarchs in this section of Genesis shows that Methuselah died in the year of the Flood. Some have wondered why he was not taken on the ark with Noah and have concluded that he may have been wicked. The book of Moses, however, shows that the lineage given in this part of the record traces the righteous patriarchal line (see </a:t>
            </a:r>
            <a:r>
              <a:rPr lang="en-US" sz="1400" b="0" i="0" u="none" strike="noStrike" dirty="0">
                <a:effectLst/>
              </a:rPr>
              <a:t>Moses 6:23</a:t>
            </a:r>
            <a:r>
              <a:rPr lang="en-US" sz="1400" b="0" i="0" dirty="0">
                <a:effectLst/>
              </a:rPr>
              <a:t>), and Methuselah was in that line. </a:t>
            </a:r>
            <a:r>
              <a:rPr lang="en-US" sz="1400" b="0" i="0" u="none" strike="noStrike" dirty="0">
                <a:effectLst/>
              </a:rPr>
              <a:t>Moses 8:3 </a:t>
            </a:r>
            <a:r>
              <a:rPr lang="en-US" sz="1400" b="0" i="0" dirty="0">
                <a:effectLst/>
              </a:rPr>
              <a:t>records that Methuselah was not taken with the city of Enoch so that the line could be continued. Also, Methuselah prophesied that through his own seed would spring all nations of the earth (through the righteous Noah). Clearly, he too was righteous. Then is added this sentence: “And he took glory unto himself” (</a:t>
            </a:r>
            <a:r>
              <a:rPr lang="en-US" sz="1400" b="0" i="0" u="none" strike="noStrike" dirty="0">
                <a:effectLst/>
              </a:rPr>
              <a:t>Moses 8:3</a:t>
            </a:r>
            <a:r>
              <a:rPr lang="en-US" sz="1400" b="0" i="0" dirty="0">
                <a:effectLst/>
              </a:rPr>
              <a:t>). Once his work was done he may have been translated too, for during the nearly seven hundred years from the time the city of Enoch was translated until the time of the Flood the righteous Saints were translated and joined Enoch’s people (see </a:t>
            </a:r>
            <a:r>
              <a:rPr lang="en-US" sz="1400" b="0" i="0" u="none" strike="noStrike" dirty="0">
                <a:effectLst/>
              </a:rPr>
              <a:t>Moses 7:27</a:t>
            </a:r>
            <a:r>
              <a:rPr lang="en-US" sz="1400" b="0" i="0" dirty="0">
                <a:effectLst/>
              </a:rPr>
              <a:t>; see also McConkie, </a:t>
            </a:r>
            <a:r>
              <a:rPr lang="en-US" sz="1400" b="0" i="1" dirty="0">
                <a:effectLst/>
              </a:rPr>
              <a:t>Mormon Doctrine,</a:t>
            </a:r>
            <a:r>
              <a:rPr lang="en-US" sz="1400" b="0" i="0" dirty="0">
                <a:effectLst/>
              </a:rPr>
              <a:t> p. 804).</a:t>
            </a:r>
          </a:p>
          <a:p>
            <a:r>
              <a:rPr lang="en-US" sz="1400" dirty="0"/>
              <a:t>“Methuselah lived till the very year in which the flood came, of which his name is supposed to have been prophetical … </a:t>
            </a:r>
            <a:r>
              <a:rPr lang="en-US" sz="1400" i="1" dirty="0" err="1"/>
              <a:t>methu</a:t>
            </a:r>
            <a:r>
              <a:rPr lang="en-US" sz="1400" i="1" dirty="0"/>
              <a:t>,</a:t>
            </a:r>
            <a:r>
              <a:rPr lang="en-US" sz="1400" dirty="0"/>
              <a:t> ‘he </a:t>
            </a:r>
            <a:r>
              <a:rPr lang="en-US" sz="1400" dirty="0" err="1"/>
              <a:t>dieth</a:t>
            </a:r>
            <a:r>
              <a:rPr lang="en-US" sz="1400" dirty="0"/>
              <a:t>,’ and </a:t>
            </a:r>
            <a:r>
              <a:rPr lang="en-US" sz="1400" i="1" dirty="0" err="1"/>
              <a:t>shalach</a:t>
            </a:r>
            <a:r>
              <a:rPr lang="en-US" sz="1400" i="1" dirty="0"/>
              <a:t>,</a:t>
            </a:r>
            <a:r>
              <a:rPr lang="en-US" sz="1400" dirty="0"/>
              <a:t> ‘he </a:t>
            </a:r>
            <a:r>
              <a:rPr lang="en-US" sz="1400" i="1" dirty="0" err="1"/>
              <a:t>sendeth</a:t>
            </a:r>
            <a:r>
              <a:rPr lang="en-US" sz="1400" i="1" dirty="0"/>
              <a:t> out’</a:t>
            </a:r>
            <a:r>
              <a:rPr lang="en-US" sz="1400" dirty="0"/>
              <a:t>; as if God had designed to teach men that as soon as Methuselah died the flood should be sent forth to drown an ungodly world. If this were then so understood, even the </a:t>
            </a:r>
            <a:r>
              <a:rPr lang="en-US" sz="1400" i="1" dirty="0"/>
              <a:t>name</a:t>
            </a:r>
            <a:r>
              <a:rPr lang="en-US" sz="1400" dirty="0"/>
              <a:t> of this patriarch contained in it a </a:t>
            </a:r>
            <a:r>
              <a:rPr lang="en-US" sz="1400" i="1" dirty="0"/>
              <a:t>gracious warning.”</a:t>
            </a:r>
            <a:r>
              <a:rPr lang="en-US" sz="1400" dirty="0"/>
              <a:t> (Clarke, </a:t>
            </a:r>
            <a:r>
              <a:rPr lang="en-US" sz="1400" i="1" dirty="0"/>
              <a:t>Bible Commentary,</a:t>
            </a:r>
            <a:r>
              <a:rPr lang="en-US" sz="1400" dirty="0"/>
              <a:t>1:68.)</a:t>
            </a:r>
          </a:p>
          <a:p>
            <a:r>
              <a:rPr lang="en-US" sz="1400" dirty="0"/>
              <a:t>Institute Student Manual Old Testament</a:t>
            </a:r>
          </a:p>
        </p:txBody>
      </p:sp>
      <p:sp>
        <p:nvSpPr>
          <p:cNvPr id="3" name="Rectangle 2"/>
          <p:cNvSpPr/>
          <p:nvPr/>
        </p:nvSpPr>
        <p:spPr>
          <a:xfrm>
            <a:off x="6096000" y="0"/>
            <a:ext cx="6096000" cy="2308324"/>
          </a:xfrm>
          <a:prstGeom prst="rect">
            <a:avLst/>
          </a:prstGeom>
          <a:ln>
            <a:solidFill>
              <a:schemeClr val="tx1"/>
            </a:solidFill>
          </a:ln>
        </p:spPr>
        <p:txBody>
          <a:bodyPr>
            <a:spAutoFit/>
          </a:bodyPr>
          <a:lstStyle/>
          <a:p>
            <a:pPr fontAlgn="base"/>
            <a:r>
              <a:rPr lang="en-US" sz="1200" b="1" i="0" dirty="0">
                <a:solidFill>
                  <a:srgbClr val="333333"/>
                </a:solidFill>
                <a:effectLst/>
                <a:latin typeface="Open Sans"/>
              </a:rPr>
              <a:t>Sons of God, Daughters of Men:</a:t>
            </a:r>
          </a:p>
          <a:p>
            <a:pPr fontAlgn="base"/>
            <a:r>
              <a:rPr lang="en-US" sz="1200" b="0" i="0" dirty="0">
                <a:solidFill>
                  <a:srgbClr val="333333"/>
                </a:solidFill>
                <a:effectLst/>
                <a:latin typeface="Open Sans"/>
              </a:rPr>
              <a:t>“Because the daughters of Noah married the sons of men contrary to the teachings of the Lord, his anger was kindled, and this offense was one cause that brought to pass the universal flood. You will see that the condition appears reversed in the Book of Moses. It was the daughters of the sons of God who were marrying the sons of men, which was displeasing unto the Lord. The fact was, as we see it revealed, that the daughters who had been born, evidently under the covenant, and were the daughters of the sons of God, that is to say of those who held the priesthood, were transgressing the commandment of the Lord and were marrying </a:t>
            </a:r>
            <a:r>
              <a:rPr lang="en-US" sz="1200" b="0" i="1" dirty="0">
                <a:solidFill>
                  <a:srgbClr val="333333"/>
                </a:solidFill>
                <a:effectLst/>
                <a:latin typeface="Open Sans"/>
              </a:rPr>
              <a:t>out of the Church.</a:t>
            </a:r>
            <a:r>
              <a:rPr lang="en-US" sz="1200" b="0" i="0" dirty="0">
                <a:solidFill>
                  <a:srgbClr val="333333"/>
                </a:solidFill>
                <a:effectLst/>
                <a:latin typeface="Open Sans"/>
              </a:rPr>
              <a:t> Thus they were cutting themselves off from the blessings of the priesthood contrary to the teachings of Noah and the will of God.” Elder Joseph Fielding Smith (</a:t>
            </a:r>
            <a:r>
              <a:rPr lang="en-US" sz="1200" b="0" i="1" dirty="0">
                <a:solidFill>
                  <a:srgbClr val="333333"/>
                </a:solidFill>
                <a:effectLst/>
                <a:latin typeface="Open Sans"/>
              </a:rPr>
              <a:t>Answers to Gospel Questions,</a:t>
            </a:r>
            <a:r>
              <a:rPr lang="en-US" sz="1200" b="0" i="0" dirty="0">
                <a:solidFill>
                  <a:srgbClr val="333333"/>
                </a:solidFill>
                <a:effectLst/>
                <a:latin typeface="Open Sans"/>
              </a:rPr>
              <a:t> 1:136–37.)</a:t>
            </a:r>
          </a:p>
        </p:txBody>
      </p:sp>
      <p:sp>
        <p:nvSpPr>
          <p:cNvPr id="4" name="Rectangle 3"/>
          <p:cNvSpPr/>
          <p:nvPr/>
        </p:nvSpPr>
        <p:spPr>
          <a:xfrm>
            <a:off x="0" y="4832092"/>
            <a:ext cx="6096000" cy="1477328"/>
          </a:xfrm>
          <a:prstGeom prst="rect">
            <a:avLst/>
          </a:prstGeom>
          <a:ln>
            <a:solidFill>
              <a:schemeClr val="tx1"/>
            </a:solidFill>
          </a:ln>
        </p:spPr>
        <p:txBody>
          <a:bodyPr>
            <a:spAutoFit/>
          </a:bodyPr>
          <a:lstStyle/>
          <a:p>
            <a:r>
              <a:rPr lang="en-US" b="0" i="0" dirty="0">
                <a:effectLst/>
                <a:latin typeface="Open Sans"/>
              </a:rPr>
              <a:t>The Hebrew name for </a:t>
            </a:r>
            <a:r>
              <a:rPr lang="en-US" b="1" i="0" dirty="0">
                <a:effectLst/>
                <a:latin typeface="Open Sans"/>
              </a:rPr>
              <a:t>“giants” </a:t>
            </a:r>
            <a:r>
              <a:rPr lang="en-US" b="0" i="0" dirty="0">
                <a:effectLst/>
                <a:latin typeface="Open Sans"/>
              </a:rPr>
              <a:t>in </a:t>
            </a:r>
            <a:r>
              <a:rPr lang="en-US" b="0" i="0" u="none" strike="noStrike" dirty="0">
                <a:effectLst/>
                <a:latin typeface="Open Sans"/>
              </a:rPr>
              <a:t>Genesis 6:4</a:t>
            </a:r>
            <a:r>
              <a:rPr lang="en-US" b="0" i="0" dirty="0">
                <a:effectLst/>
                <a:latin typeface="Open Sans"/>
              </a:rPr>
              <a:t> and </a:t>
            </a:r>
            <a:r>
              <a:rPr lang="en-US" b="0" i="0" u="none" strike="noStrike" dirty="0">
                <a:effectLst/>
                <a:latin typeface="Open Sans"/>
              </a:rPr>
              <a:t>Moses 8:18</a:t>
            </a:r>
            <a:r>
              <a:rPr lang="en-US" b="0" i="0" dirty="0">
                <a:effectLst/>
                <a:latin typeface="Open Sans"/>
              </a:rPr>
              <a:t> is </a:t>
            </a:r>
            <a:r>
              <a:rPr lang="en-US" b="0" i="1" dirty="0">
                <a:effectLst/>
                <a:latin typeface="Open Sans"/>
              </a:rPr>
              <a:t>Nephilim,</a:t>
            </a:r>
            <a:r>
              <a:rPr lang="en-US" b="0" i="0" dirty="0">
                <a:effectLst/>
                <a:latin typeface="Open Sans"/>
              </a:rPr>
              <a:t> which comes from the verb </a:t>
            </a:r>
            <a:r>
              <a:rPr lang="en-US" b="0" i="1" dirty="0" err="1">
                <a:effectLst/>
                <a:latin typeface="Open Sans"/>
              </a:rPr>
              <a:t>naphal</a:t>
            </a:r>
            <a:r>
              <a:rPr lang="en-US" b="0" i="1" dirty="0">
                <a:effectLst/>
                <a:latin typeface="Open Sans"/>
              </a:rPr>
              <a:t>,</a:t>
            </a:r>
            <a:r>
              <a:rPr lang="en-US" b="0" i="0" dirty="0">
                <a:effectLst/>
                <a:latin typeface="Open Sans"/>
              </a:rPr>
              <a:t> meaning “to fall.” Therefore, these may have been people who had apostatized or fallen away from the true religion.</a:t>
            </a:r>
            <a:endParaRPr lang="en-US" dirty="0"/>
          </a:p>
        </p:txBody>
      </p:sp>
      <p:sp>
        <p:nvSpPr>
          <p:cNvPr id="5" name="Rectangle 4"/>
          <p:cNvSpPr/>
          <p:nvPr/>
        </p:nvSpPr>
        <p:spPr>
          <a:xfrm>
            <a:off x="6096000" y="2333920"/>
            <a:ext cx="6096000" cy="4247317"/>
          </a:xfrm>
          <a:prstGeom prst="rect">
            <a:avLst/>
          </a:prstGeom>
          <a:ln>
            <a:solidFill>
              <a:schemeClr val="tx1"/>
            </a:solidFill>
          </a:ln>
        </p:spPr>
        <p:txBody>
          <a:bodyPr>
            <a:spAutoFit/>
          </a:bodyPr>
          <a:lstStyle/>
          <a:p>
            <a:pPr fontAlgn="base"/>
            <a:r>
              <a:rPr lang="en-US" b="1" dirty="0">
                <a:latin typeface="Open Sans"/>
              </a:rPr>
              <a:t>Perfect Men:</a:t>
            </a:r>
          </a:p>
          <a:p>
            <a:pPr fontAlgn="base"/>
            <a:r>
              <a:rPr lang="en-US" i="0" dirty="0">
                <a:effectLst/>
                <a:latin typeface="Open Sans"/>
              </a:rPr>
              <a:t>Elder Russell M. Nelson of the Quorum of the Twelve Apostles explained:</a:t>
            </a:r>
          </a:p>
          <a:p>
            <a:pPr fontAlgn="base"/>
            <a:r>
              <a:rPr lang="en-US" i="0" dirty="0">
                <a:effectLst/>
                <a:latin typeface="Open Sans"/>
              </a:rPr>
              <a:t>“Scriptures have described Noah, Seth, and Job as </a:t>
            </a:r>
            <a:r>
              <a:rPr lang="en-US" i="1" dirty="0">
                <a:effectLst/>
                <a:latin typeface="Open Sans"/>
              </a:rPr>
              <a:t>perfect</a:t>
            </a:r>
            <a:r>
              <a:rPr lang="en-US" i="0" dirty="0">
                <a:effectLst/>
                <a:latin typeface="Open Sans"/>
              </a:rPr>
              <a:t> men. …</a:t>
            </a:r>
          </a:p>
          <a:p>
            <a:pPr fontAlgn="base"/>
            <a:r>
              <a:rPr lang="en-US" i="0" dirty="0">
                <a:effectLst/>
                <a:latin typeface="Open Sans"/>
              </a:rPr>
              <a:t>“This does not mean that these people never made mistakes or never had need of correction. The process of perfection includes challenges to overcome and steps to repentance that may be very painful. …</a:t>
            </a:r>
          </a:p>
          <a:p>
            <a:pPr fontAlgn="base"/>
            <a:r>
              <a:rPr lang="en-US" i="0" dirty="0">
                <a:effectLst/>
                <a:latin typeface="Open Sans"/>
              </a:rPr>
              <a:t>“Mortal perfection can be achieved as we try to perform every duty, keep every law, and strive to be as perfect in our sphere as our Heavenly Father is in his. If we do the best we can, the Lord will bless us according to our deeds and the desires of our hearts” (</a:t>
            </a:r>
            <a:r>
              <a:rPr lang="en-US" i="0" u="none" strike="noStrike" dirty="0">
                <a:effectLst/>
                <a:latin typeface="Open Sans"/>
              </a:rPr>
              <a:t>“Perfection Pending,”</a:t>
            </a:r>
            <a:r>
              <a:rPr lang="en-US" i="1" dirty="0">
                <a:effectLst/>
                <a:latin typeface="Open Sans"/>
              </a:rPr>
              <a:t> Ensign,</a:t>
            </a:r>
            <a:r>
              <a:rPr lang="en-US" i="0" dirty="0">
                <a:effectLst/>
                <a:latin typeface="Open Sans"/>
              </a:rPr>
              <a:t> Nov. 1995, 86).</a:t>
            </a:r>
          </a:p>
        </p:txBody>
      </p:sp>
    </p:spTree>
    <p:extLst>
      <p:ext uri="{BB962C8B-B14F-4D97-AF65-F5344CB8AC3E}">
        <p14:creationId xmlns:p14="http://schemas.microsoft.com/office/powerpoint/2010/main" val="21787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ruthinlove.com/Pictures/genealogy_japhe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75257"/>
            <a:ext cx="8032437" cy="71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5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upload.wikimedia.org/wikipedia/commons/e/ed/Genealogy_sh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46" y="176011"/>
            <a:ext cx="6992268" cy="621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9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s-media-cache-ak0.pinimg.com/originals/4e/92/57/4e92574f4f6810070b68d70b4eac6f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64" y="329866"/>
            <a:ext cx="6758682" cy="600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9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eemaninstitute.com/images/RTGh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031" y="639308"/>
            <a:ext cx="9086850" cy="5391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512" y="87476"/>
            <a:ext cx="6503127" cy="369332"/>
          </a:xfrm>
          <a:prstGeom prst="rect">
            <a:avLst/>
          </a:prstGeom>
        </p:spPr>
        <p:txBody>
          <a:bodyPr wrap="none">
            <a:spAutoFit/>
          </a:bodyPr>
          <a:lstStyle/>
          <a:p>
            <a:r>
              <a:rPr lang="en-US" b="1" i="0" dirty="0">
                <a:solidFill>
                  <a:srgbClr val="000000"/>
                </a:solidFill>
                <a:effectLst/>
                <a:latin typeface="Times New Roman" panose="02020603050405020304" pitchFamily="18" charset="0"/>
              </a:rPr>
              <a:t>Dr. Joel Freeman  http://www.freemaninstitute.com/JAFbio.htm</a:t>
            </a:r>
            <a:endParaRPr lang="en-US" dirty="0"/>
          </a:p>
        </p:txBody>
      </p:sp>
      <p:sp>
        <p:nvSpPr>
          <p:cNvPr id="3" name="TextBox 2"/>
          <p:cNvSpPr txBox="1"/>
          <p:nvPr/>
        </p:nvSpPr>
        <p:spPr>
          <a:xfrm>
            <a:off x="2830286" y="6335485"/>
            <a:ext cx="6422571" cy="369332"/>
          </a:xfrm>
          <a:prstGeom prst="rect">
            <a:avLst/>
          </a:prstGeom>
          <a:noFill/>
        </p:spPr>
        <p:txBody>
          <a:bodyPr wrap="square" rtlCol="0">
            <a:spAutoFit/>
          </a:bodyPr>
          <a:lstStyle/>
          <a:p>
            <a:r>
              <a:rPr lang="en-US" dirty="0"/>
              <a:t>The following pages are only of interest…Not LDS doctrine</a:t>
            </a:r>
          </a:p>
        </p:txBody>
      </p:sp>
    </p:spTree>
    <p:extLst>
      <p:ext uri="{BB962C8B-B14F-4D97-AF65-F5344CB8AC3E}">
        <p14:creationId xmlns:p14="http://schemas.microsoft.com/office/powerpoint/2010/main" val="413864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48457" cy="7201972"/>
          </a:xfrm>
          <a:prstGeom prst="rect">
            <a:avLst/>
          </a:prstGeom>
        </p:spPr>
        <p:txBody>
          <a:bodyPr wrap="square">
            <a:spAutoFit/>
          </a:bodyPr>
          <a:lstStyle/>
          <a:p>
            <a:r>
              <a:rPr lang="en-US" sz="1200" b="1" i="0" dirty="0">
                <a:solidFill>
                  <a:srgbClr val="000000"/>
                </a:solidFill>
                <a:effectLst/>
              </a:rPr>
              <a:t>1. The Youngest Son of Noah:</a:t>
            </a:r>
            <a:br>
              <a:rPr lang="en-US" sz="1200" b="1" i="0" dirty="0">
                <a:solidFill>
                  <a:srgbClr val="000000"/>
                </a:solidFill>
                <a:effectLst/>
              </a:rPr>
            </a:br>
            <a:r>
              <a:rPr lang="en-US" sz="1200" b="0" i="0" dirty="0">
                <a:solidFill>
                  <a:srgbClr val="000000"/>
                </a:solidFill>
                <a:effectLst/>
              </a:rPr>
              <a:t>The youngest son of Noah, from whom sprang the western and southwestern nations known to the Hebrews. His name first occurs in Genesis 5:32, where, as in 6:10 and elsewhere, it occupies the second place. In Genesis 9:18 Ham is described as "the father of Canaan".</a:t>
            </a:r>
          </a:p>
          <a:p>
            <a:r>
              <a:rPr lang="en-US" sz="1200" b="1" i="0" dirty="0">
                <a:solidFill>
                  <a:srgbClr val="000000"/>
                </a:solidFill>
                <a:effectLst/>
              </a:rPr>
              <a:t>2. Ham as a Nationality (30 Nations came out of Ham): </a:t>
            </a:r>
            <a:br>
              <a:rPr lang="en-US" sz="1200" b="1" i="0" dirty="0">
                <a:solidFill>
                  <a:srgbClr val="000000"/>
                </a:solidFill>
                <a:effectLst/>
              </a:rPr>
            </a:br>
            <a:r>
              <a:rPr lang="en-US" sz="1200" b="0" i="0" dirty="0">
                <a:solidFill>
                  <a:srgbClr val="000000"/>
                </a:solidFill>
                <a:effectLst/>
              </a:rPr>
              <a:t>The name given, in Psalms 105:23,17; 106:22 (compare 78:51), to Egypt as a descendant of Ham, son of Noah. As Shem means "dusky," or the like, and Japheth "fair," it has been supposed that Ham meant, as is not improbable, "black." This is supported by the evidence of Hebrew and Arabic, in which the word </a:t>
            </a:r>
            <a:r>
              <a:rPr lang="en-US" sz="1200" b="0" i="0" dirty="0" err="1">
                <a:solidFill>
                  <a:srgbClr val="000000"/>
                </a:solidFill>
                <a:effectLst/>
              </a:rPr>
              <a:t>chamam</a:t>
            </a:r>
            <a:r>
              <a:rPr lang="en-US" sz="1200" b="0" i="0" dirty="0">
                <a:solidFill>
                  <a:srgbClr val="000000"/>
                </a:solidFill>
                <a:effectLst/>
              </a:rPr>
              <a:t> means "to be hot" and "to be black," the latter signification being derived from the former. </a:t>
            </a:r>
          </a:p>
          <a:p>
            <a:r>
              <a:rPr lang="en-US" sz="1200" b="0" i="0" dirty="0">
                <a:solidFill>
                  <a:srgbClr val="000000"/>
                </a:solidFill>
                <a:effectLst/>
              </a:rPr>
              <a:t>It is interesting to note that the Biblical record defines Egypt as the Land of Ham. </a:t>
            </a:r>
            <a:br>
              <a:rPr lang="en-US" sz="1200" b="0" i="0" dirty="0">
                <a:solidFill>
                  <a:srgbClr val="000000"/>
                </a:solidFill>
                <a:effectLst/>
              </a:rPr>
            </a:br>
            <a:r>
              <a:rPr lang="en-US" sz="1200" b="0" i="0" dirty="0">
                <a:solidFill>
                  <a:srgbClr val="000000"/>
                </a:solidFill>
                <a:effectLst/>
              </a:rPr>
              <a:t>-- Psalm 105: 23 "</a:t>
            </a:r>
            <a:r>
              <a:rPr lang="en-US" sz="1200" b="0" i="1" dirty="0">
                <a:solidFill>
                  <a:srgbClr val="000000"/>
                </a:solidFill>
                <a:effectLst/>
              </a:rPr>
              <a:t>Israel also came into Egypt...the land of Ham</a:t>
            </a:r>
            <a:r>
              <a:rPr lang="en-US" sz="1200" b="0" i="0" dirty="0">
                <a:solidFill>
                  <a:srgbClr val="000000"/>
                </a:solidFill>
                <a:effectLst/>
              </a:rPr>
              <a:t>."</a:t>
            </a:r>
          </a:p>
          <a:p>
            <a:r>
              <a:rPr lang="en-US" sz="1200" b="1" i="0" dirty="0">
                <a:solidFill>
                  <a:srgbClr val="000000"/>
                </a:solidFill>
                <a:effectLst/>
              </a:rPr>
              <a:t>3. Meaning of the Word: </a:t>
            </a:r>
            <a:br>
              <a:rPr lang="en-US" sz="1200" b="1" i="0" dirty="0">
                <a:solidFill>
                  <a:srgbClr val="000000"/>
                </a:solidFill>
                <a:effectLst/>
              </a:rPr>
            </a:br>
            <a:r>
              <a:rPr lang="en-US" sz="1200" b="0" i="0" dirty="0">
                <a:solidFill>
                  <a:srgbClr val="000000"/>
                </a:solidFill>
                <a:effectLst/>
              </a:rPr>
              <a:t>That Ham is connected with the native name of Egypt, </a:t>
            </a:r>
            <a:r>
              <a:rPr lang="en-US" sz="1200" b="0" i="0" dirty="0" err="1">
                <a:solidFill>
                  <a:srgbClr val="000000"/>
                </a:solidFill>
                <a:effectLst/>
              </a:rPr>
              <a:t>Kem</a:t>
            </a:r>
            <a:r>
              <a:rPr lang="en-US" sz="1200" b="0" i="0" dirty="0">
                <a:solidFill>
                  <a:srgbClr val="000000"/>
                </a:solidFill>
                <a:effectLst/>
              </a:rPr>
              <a:t>, or, in full pa ta' </a:t>
            </a:r>
            <a:r>
              <a:rPr lang="en-US" sz="1200" b="0" i="0" dirty="0" err="1">
                <a:solidFill>
                  <a:srgbClr val="000000"/>
                </a:solidFill>
                <a:effectLst/>
              </a:rPr>
              <a:t>en</a:t>
            </a:r>
            <a:r>
              <a:rPr lang="en-US" sz="1200" b="0" i="0" dirty="0">
                <a:solidFill>
                  <a:srgbClr val="000000"/>
                </a:solidFill>
                <a:effectLst/>
              </a:rPr>
              <a:t> </a:t>
            </a:r>
            <a:r>
              <a:rPr lang="en-US" sz="1200" b="0" i="0" dirty="0" err="1">
                <a:solidFill>
                  <a:srgbClr val="000000"/>
                </a:solidFill>
                <a:effectLst/>
              </a:rPr>
              <a:t>Kem</a:t>
            </a:r>
            <a:r>
              <a:rPr lang="en-US" sz="1200" b="0" i="0" dirty="0">
                <a:solidFill>
                  <a:srgbClr val="000000"/>
                </a:solidFill>
                <a:effectLst/>
              </a:rPr>
              <a:t>, "the land of Egypt," in </a:t>
            </a:r>
            <a:r>
              <a:rPr lang="en-US" sz="1200" b="0" i="0" dirty="0" err="1">
                <a:solidFill>
                  <a:srgbClr val="000000"/>
                </a:solidFill>
                <a:effectLst/>
              </a:rPr>
              <a:t>Bashmurian</a:t>
            </a:r>
            <a:r>
              <a:rPr lang="en-US" sz="1200" b="0" i="0" dirty="0">
                <a:solidFill>
                  <a:srgbClr val="000000"/>
                </a:solidFill>
                <a:effectLst/>
              </a:rPr>
              <a:t> Coptic </a:t>
            </a:r>
            <a:r>
              <a:rPr lang="en-US" sz="1200" b="0" i="0" dirty="0" err="1">
                <a:solidFill>
                  <a:srgbClr val="000000"/>
                </a:solidFill>
                <a:effectLst/>
              </a:rPr>
              <a:t>Kheme</a:t>
            </a:r>
            <a:r>
              <a:rPr lang="en-US" sz="1200" b="0" i="0" dirty="0">
                <a:solidFill>
                  <a:srgbClr val="000000"/>
                </a:solidFill>
                <a:effectLst/>
              </a:rPr>
              <a:t>, is unlikely, as this form is probably of a much later date than the composition of Gen, and, moreover, as the Arabic shows, the guttural is not a true </a:t>
            </a:r>
            <a:r>
              <a:rPr lang="en-US" sz="1200" b="0" i="0" dirty="0" err="1">
                <a:solidFill>
                  <a:srgbClr val="000000"/>
                </a:solidFill>
                <a:effectLst/>
              </a:rPr>
              <a:t>kh</a:t>
            </a:r>
            <a:r>
              <a:rPr lang="en-US" sz="1200" b="0" i="0" dirty="0">
                <a:solidFill>
                  <a:srgbClr val="000000"/>
                </a:solidFill>
                <a:effectLst/>
              </a:rPr>
              <a:t>, but the hard breathing h, which are both represented by the Hebrew </a:t>
            </a:r>
            <a:r>
              <a:rPr lang="en-US" sz="1200" b="0" i="0" dirty="0" err="1">
                <a:solidFill>
                  <a:srgbClr val="000000"/>
                </a:solidFill>
                <a:effectLst/>
              </a:rPr>
              <a:t>cheth</a:t>
            </a:r>
            <a:r>
              <a:rPr lang="en-US" sz="1200" b="0" i="0" dirty="0">
                <a:solidFill>
                  <a:srgbClr val="000000"/>
                </a:solidFill>
                <a:effectLst/>
              </a:rPr>
              <a:t>.</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4. The Nations Descending from Ham: </a:t>
            </a:r>
            <a:br>
              <a:rPr lang="en-US" sz="1200" b="1" i="0" dirty="0">
                <a:solidFill>
                  <a:srgbClr val="000000"/>
                </a:solidFill>
                <a:effectLst/>
              </a:rPr>
            </a:br>
            <a:r>
              <a:rPr lang="en-US" sz="1200" b="0" i="0" dirty="0">
                <a:solidFill>
                  <a:srgbClr val="000000"/>
                </a:solidFill>
                <a:effectLst/>
              </a:rPr>
              <a:t>First on the list, as being the darkest, is Cush or Ethiopia (Genesis 10:6), after which comes </a:t>
            </a:r>
            <a:r>
              <a:rPr lang="en-US" sz="1200" b="0" i="0" dirty="0" err="1">
                <a:solidFill>
                  <a:srgbClr val="000000"/>
                </a:solidFill>
                <a:effectLst/>
              </a:rPr>
              <a:t>Mitsrayim</a:t>
            </a:r>
            <a:r>
              <a:rPr lang="en-US" sz="1200" b="0" i="0" dirty="0">
                <a:solidFill>
                  <a:srgbClr val="000000"/>
                </a:solidFill>
                <a:effectLst/>
              </a:rPr>
              <a:t>, or Egypt, then </a:t>
            </a:r>
            <a:r>
              <a:rPr lang="en-US" sz="1200" b="0" i="0" dirty="0" err="1">
                <a:solidFill>
                  <a:srgbClr val="000000"/>
                </a:solidFill>
                <a:effectLst/>
              </a:rPr>
              <a:t>PuT</a:t>
            </a:r>
            <a:r>
              <a:rPr lang="en-US" sz="1200" b="0" i="0" dirty="0">
                <a:solidFill>
                  <a:srgbClr val="000000"/>
                </a:solidFill>
                <a:effectLst/>
              </a:rPr>
              <a:t> or </a:t>
            </a:r>
            <a:r>
              <a:rPr lang="en-US" sz="1200" b="0" i="0" dirty="0" err="1">
                <a:solidFill>
                  <a:srgbClr val="000000"/>
                </a:solidFill>
                <a:effectLst/>
              </a:rPr>
              <a:t>Libyia</a:t>
            </a:r>
            <a:r>
              <a:rPr lang="en-US" sz="1200" b="0" i="0" dirty="0">
                <a:solidFill>
                  <a:srgbClr val="000000"/>
                </a:solidFill>
                <a:effectLst/>
              </a:rPr>
              <a:t>, and Canaan last. The sons or descendants of each of these are then taken in turn, and it is noteworthy that some of them, like the Ethiopians and the Canaanites, spoke Semitic, and not Hamitic, languages--</a:t>
            </a:r>
            <a:r>
              <a:rPr lang="en-US" sz="1200" b="0" i="0" dirty="0" err="1">
                <a:solidFill>
                  <a:srgbClr val="000000"/>
                </a:solidFill>
                <a:effectLst/>
              </a:rPr>
              <a:t>Seba</a:t>
            </a:r>
            <a:r>
              <a:rPr lang="en-US" sz="1200" b="0" i="0" dirty="0">
                <a:solidFill>
                  <a:srgbClr val="000000"/>
                </a:solidFill>
                <a:effectLst/>
              </a:rPr>
              <a:t> (if connected with the </a:t>
            </a:r>
            <a:r>
              <a:rPr lang="en-US" sz="1200" b="0" i="0" dirty="0" err="1">
                <a:solidFill>
                  <a:srgbClr val="000000"/>
                </a:solidFill>
                <a:effectLst/>
              </a:rPr>
              <a:t>Sabeans</a:t>
            </a:r>
            <a:r>
              <a:rPr lang="en-US" sz="1200" b="0" i="0" dirty="0">
                <a:solidFill>
                  <a:srgbClr val="000000"/>
                </a:solidFill>
                <a:effectLst/>
              </a:rPr>
              <a:t>), Havilah (Yemen), and Sheba, whose queen visited Solomon. Professor </a:t>
            </a:r>
            <a:r>
              <a:rPr lang="en-US" sz="1200" b="0" i="0" dirty="0" err="1">
                <a:solidFill>
                  <a:srgbClr val="000000"/>
                </a:solidFill>
                <a:effectLst/>
              </a:rPr>
              <a:t>Sayce</a:t>
            </a:r>
            <a:r>
              <a:rPr lang="en-US" sz="1200" b="0" i="0" dirty="0">
                <a:solidFill>
                  <a:srgbClr val="000000"/>
                </a:solidFill>
                <a:effectLst/>
              </a:rPr>
              <a:t>, moreover, has pointed out that </a:t>
            </a:r>
            <a:r>
              <a:rPr lang="en-US" sz="1200" b="0" i="0" dirty="0" err="1">
                <a:solidFill>
                  <a:srgbClr val="000000"/>
                </a:solidFill>
                <a:effectLst/>
              </a:rPr>
              <a:t>Caphtor</a:t>
            </a:r>
            <a:r>
              <a:rPr lang="en-US" sz="1200" b="0" i="0" dirty="0">
                <a:solidFill>
                  <a:srgbClr val="000000"/>
                </a:solidFill>
                <a:effectLst/>
              </a:rPr>
              <a:t> is the original home of the Phoenicians, who spoke a Semitic language. </a:t>
            </a:r>
          </a:p>
          <a:p>
            <a:r>
              <a:rPr lang="en-US" sz="1200" dirty="0"/>
              <a:t>The explanation of this probably is that other tongues were forced upon these nationalities in consequence of their migrations, or because they fell under the dominion of nationalities alien to them. The non-</a:t>
            </a:r>
            <a:r>
              <a:rPr lang="en-US" sz="1200" dirty="0" err="1"/>
              <a:t>Sem</a:t>
            </a:r>
            <a:r>
              <a:rPr lang="en-US" sz="1200" dirty="0"/>
              <a:t> Babylonians, described as descendants of Nimrod (</a:t>
            </a:r>
            <a:r>
              <a:rPr lang="en-US" sz="1200" dirty="0" err="1"/>
              <a:t>Merodach</a:t>
            </a:r>
            <a:r>
              <a:rPr lang="en-US" sz="1200" dirty="0"/>
              <a:t>), as is well known, spoke Sumerian, and adopted Semitic Babylonian only on account of mingling with the Semites whom they found there. </a:t>
            </a:r>
          </a:p>
          <a:p>
            <a:r>
              <a:rPr lang="en-US" sz="1200" dirty="0"/>
              <a:t>Another explanation is that the nationalities described as Hamitic--a parallel to those of the Semitic section--were so called because they fell under Egyptian dominion. This would make the original Hamitic race to have been Egyptian and account for Ham as a (poetical) designation of that nationality. Professor F. L. Griffith has pointed out that the Egyptian Priapic god of </a:t>
            </a:r>
            <a:r>
              <a:rPr lang="en-US" sz="1200" dirty="0" err="1"/>
              <a:t>Panopolis</a:t>
            </a:r>
            <a:r>
              <a:rPr lang="en-US" sz="1200" dirty="0"/>
              <a:t> (</a:t>
            </a:r>
            <a:r>
              <a:rPr lang="en-US" sz="1200" dirty="0" err="1"/>
              <a:t>Akhmim</a:t>
            </a:r>
            <a:r>
              <a:rPr lang="en-US" sz="1200" dirty="0"/>
              <a:t>), sometimes called Menu, but also apparently known as </a:t>
            </a:r>
            <a:r>
              <a:rPr lang="en-US" sz="1200" dirty="0" err="1"/>
              <a:t>Khem</a:t>
            </a:r>
            <a:r>
              <a:rPr lang="en-US" sz="1200" dirty="0"/>
              <a:t>, may have been identified with the ancestor of the Hamitic race--he was worshipped from the coast of the Red Sea to </a:t>
            </a:r>
            <a:r>
              <a:rPr lang="en-US" sz="1200" dirty="0" err="1"/>
              <a:t>Coptos</a:t>
            </a:r>
            <a:r>
              <a:rPr lang="en-US" sz="1200" dirty="0"/>
              <a:t>, and must have been well known to Egypt's eastern neighbors. He regards the characteristics of Menu as being in accord with the shamelessness of Ham as recorded in Genesis 9:20.</a:t>
            </a:r>
          </a:p>
          <a:p>
            <a:r>
              <a:rPr lang="en-US" sz="1200" b="1" dirty="0"/>
              <a:t>4.</a:t>
            </a:r>
            <a:r>
              <a:rPr lang="en-US" sz="1200" dirty="0"/>
              <a:t> </a:t>
            </a:r>
            <a:r>
              <a:rPr lang="en-US" sz="1200" b="1" dirty="0"/>
              <a:t>Four Sons of Ham (see map below):</a:t>
            </a:r>
            <a:br>
              <a:rPr lang="en-US" sz="1200" b="1" dirty="0"/>
            </a:br>
            <a:r>
              <a:rPr lang="en-US" sz="1200" b="1" dirty="0"/>
              <a:t>    </a:t>
            </a:r>
            <a:r>
              <a:rPr lang="en-US" sz="1200" dirty="0"/>
              <a:t>1. </a:t>
            </a:r>
            <a:r>
              <a:rPr lang="en-US" sz="1200" dirty="0" err="1"/>
              <a:t>Mizraim</a:t>
            </a:r>
            <a:r>
              <a:rPr lang="en-US" sz="1200" dirty="0"/>
              <a:t> (Egypt)</a:t>
            </a:r>
            <a:br>
              <a:rPr lang="en-US" sz="1200" dirty="0"/>
            </a:br>
            <a:r>
              <a:rPr lang="en-US" sz="1200" dirty="0"/>
              <a:t>   2. Cush (Sudan, Ethiopia)</a:t>
            </a:r>
            <a:br>
              <a:rPr lang="en-US" sz="1200" dirty="0"/>
            </a:br>
            <a:r>
              <a:rPr lang="en-US" sz="1200" dirty="0"/>
              <a:t>   3. Put (</a:t>
            </a:r>
            <a:r>
              <a:rPr lang="en-US" sz="1200" dirty="0" err="1"/>
              <a:t>Lybia</a:t>
            </a:r>
            <a:r>
              <a:rPr lang="en-US" sz="1200" dirty="0"/>
              <a:t>)</a:t>
            </a:r>
            <a:br>
              <a:rPr lang="en-US" sz="1200" dirty="0"/>
            </a:br>
            <a:r>
              <a:rPr lang="en-US" sz="1200" dirty="0"/>
              <a:t>   4. Canaan (</a:t>
            </a:r>
            <a:r>
              <a:rPr lang="en-US" sz="1200" dirty="0" err="1"/>
              <a:t>Hivites</a:t>
            </a:r>
            <a:r>
              <a:rPr lang="en-US" sz="1200" dirty="0"/>
              <a:t>, </a:t>
            </a:r>
            <a:r>
              <a:rPr lang="en-US" sz="1200" dirty="0" err="1"/>
              <a:t>Jebusites</a:t>
            </a:r>
            <a:r>
              <a:rPr lang="en-US" sz="1200" dirty="0"/>
              <a:t>, </a:t>
            </a:r>
            <a:r>
              <a:rPr lang="en-US" sz="1200" dirty="0" err="1"/>
              <a:t>Arvadites</a:t>
            </a:r>
            <a:r>
              <a:rPr lang="en-US" sz="1200" dirty="0"/>
              <a:t>, </a:t>
            </a:r>
            <a:r>
              <a:rPr lang="en-US" sz="1200" dirty="0" err="1"/>
              <a:t>Girgashites</a:t>
            </a:r>
            <a:r>
              <a:rPr lang="en-US" sz="1200" dirty="0"/>
              <a:t>, Amorites, </a:t>
            </a:r>
            <a:r>
              <a:rPr lang="en-US" sz="1200" dirty="0" err="1"/>
              <a:t>Arkites</a:t>
            </a:r>
            <a:r>
              <a:rPr lang="en-US" sz="1200" dirty="0"/>
              <a:t>, </a:t>
            </a:r>
            <a:r>
              <a:rPr lang="en-US" sz="1200" dirty="0" err="1"/>
              <a:t>Sinites</a:t>
            </a:r>
            <a:r>
              <a:rPr lang="en-US" sz="1200" dirty="0"/>
              <a:t>, Hittites, </a:t>
            </a:r>
            <a:br>
              <a:rPr lang="en-US" sz="1200" dirty="0"/>
            </a:br>
            <a:r>
              <a:rPr lang="en-US" sz="1200" dirty="0"/>
              <a:t>                  </a:t>
            </a:r>
            <a:r>
              <a:rPr lang="en-US" sz="1200" dirty="0" err="1"/>
              <a:t>Sidonians</a:t>
            </a:r>
            <a:r>
              <a:rPr lang="en-US" sz="1200" dirty="0"/>
              <a:t>, </a:t>
            </a:r>
            <a:r>
              <a:rPr lang="en-US" sz="1200" dirty="0" err="1"/>
              <a:t>Perizzites</a:t>
            </a:r>
            <a:r>
              <a:rPr lang="en-US" sz="1200" dirty="0"/>
              <a:t>, </a:t>
            </a:r>
            <a:r>
              <a:rPr lang="en-US" sz="1200" dirty="0" err="1"/>
              <a:t>Zemarites</a:t>
            </a:r>
            <a:r>
              <a:rPr lang="en-US" sz="1200" dirty="0"/>
              <a:t>)</a:t>
            </a:r>
          </a:p>
          <a:p>
            <a:r>
              <a:rPr lang="en-US" sz="1200" b="1" dirty="0"/>
              <a:t>5. CURSE OF CANAAN</a:t>
            </a:r>
            <a:br>
              <a:rPr lang="en-US" sz="1200" dirty="0"/>
            </a:br>
            <a:r>
              <a:rPr lang="en-US" sz="1200" dirty="0"/>
              <a:t>   1. Canaan was cursed, not Ham. (Gen. 9:25, "...cursed be Canaan..."</a:t>
            </a:r>
            <a:br>
              <a:rPr lang="en-US" sz="1200" dirty="0"/>
            </a:br>
            <a:r>
              <a:rPr lang="en-US" sz="1200" dirty="0"/>
              <a:t>   2. Genesis 9:25-27 "...servitude to his brothers..."</a:t>
            </a:r>
            <a:br>
              <a:rPr lang="en-US" sz="1200" dirty="0"/>
            </a:br>
            <a:r>
              <a:rPr lang="en-US" sz="1200" dirty="0"/>
              <a:t>   3. Exodus 20:5 --" A curse lasts three to four generations..."</a:t>
            </a:r>
            <a:br>
              <a:rPr lang="en-US" sz="1200" dirty="0"/>
            </a:br>
            <a:r>
              <a:rPr lang="en-US" sz="1200" dirty="0"/>
              <a:t>   4. Canaan does not exist as a nation today. Other three nations exist -- Egypt, Ethiopia </a:t>
            </a:r>
            <a:br>
              <a:rPr lang="en-US" sz="1200" dirty="0"/>
            </a:br>
            <a:r>
              <a:rPr lang="en-US" sz="1200" dirty="0"/>
              <a:t>       and </a:t>
            </a:r>
            <a:r>
              <a:rPr lang="en-US" sz="1200" dirty="0" err="1"/>
              <a:t>Lybia</a:t>
            </a:r>
            <a:r>
              <a:rPr lang="en-US" sz="1200" dirty="0"/>
              <a:t>.</a:t>
            </a:r>
          </a:p>
          <a:p>
            <a:r>
              <a:rPr lang="en-US" sz="1200" dirty="0"/>
              <a:t> "</a:t>
            </a:r>
            <a:r>
              <a:rPr lang="en-US" sz="1200" i="1" dirty="0"/>
              <a:t>Ham</a:t>
            </a:r>
            <a:r>
              <a:rPr lang="en-US" sz="1200" dirty="0"/>
              <a:t>" actually means </a:t>
            </a:r>
            <a:r>
              <a:rPr lang="en-US" sz="1200" i="1" dirty="0"/>
              <a:t>many</a:t>
            </a:r>
            <a:r>
              <a:rPr lang="en-US" sz="1200" dirty="0"/>
              <a:t> or </a:t>
            </a:r>
            <a:r>
              <a:rPr lang="en-US" sz="1200" i="1" dirty="0"/>
              <a:t>multitude</a:t>
            </a:r>
            <a:r>
              <a:rPr lang="en-US" sz="1200" dirty="0"/>
              <a:t> -- Father of many nations</a:t>
            </a:r>
          </a:p>
          <a:p>
            <a:endParaRPr lang="en-US" sz="1200" b="0" i="0" dirty="0">
              <a:solidFill>
                <a:srgbClr val="000000"/>
              </a:solidFill>
              <a:effectLst/>
            </a:endParaRPr>
          </a:p>
        </p:txBody>
      </p:sp>
    </p:spTree>
    <p:extLst>
      <p:ext uri="{BB962C8B-B14F-4D97-AF65-F5344CB8AC3E}">
        <p14:creationId xmlns:p14="http://schemas.microsoft.com/office/powerpoint/2010/main" val="89466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248400" cy="6924973"/>
          </a:xfrm>
          <a:prstGeom prst="rect">
            <a:avLst/>
          </a:prstGeom>
          <a:ln>
            <a:solidFill>
              <a:schemeClr val="tx1"/>
            </a:solidFill>
          </a:ln>
        </p:spPr>
        <p:txBody>
          <a:bodyPr wrap="square">
            <a:spAutoFit/>
          </a:bodyPr>
          <a:lstStyle/>
          <a:p>
            <a:r>
              <a:rPr lang="en-US" sz="1200" b="1" i="0" dirty="0">
                <a:solidFill>
                  <a:srgbClr val="000000"/>
                </a:solidFill>
                <a:effectLst/>
              </a:rPr>
              <a:t>1. Position in Noah's Family: </a:t>
            </a:r>
            <a:br>
              <a:rPr lang="en-US" sz="1200" b="1" i="0" dirty="0">
                <a:solidFill>
                  <a:srgbClr val="000000"/>
                </a:solidFill>
                <a:effectLst/>
              </a:rPr>
            </a:br>
            <a:r>
              <a:rPr lang="en-US" sz="1200" b="1" i="0" dirty="0">
                <a:solidFill>
                  <a:srgbClr val="000000"/>
                </a:solidFill>
                <a:effectLst/>
              </a:rPr>
              <a:t>His Name: </a:t>
            </a:r>
            <a:br>
              <a:rPr lang="en-US" sz="1200" b="1" i="0" dirty="0">
                <a:solidFill>
                  <a:srgbClr val="000000"/>
                </a:solidFill>
                <a:effectLst/>
              </a:rPr>
            </a:br>
            <a:r>
              <a:rPr lang="en-US" sz="1200" b="0" i="0" dirty="0">
                <a:solidFill>
                  <a:srgbClr val="000000"/>
                </a:solidFill>
                <a:effectLst/>
              </a:rPr>
              <a:t>The eldest son of Noah, from whom the Jews, as well as the Semitic ("</a:t>
            </a:r>
            <a:r>
              <a:rPr lang="en-US" sz="1200" b="0" i="0" dirty="0" err="1">
                <a:solidFill>
                  <a:srgbClr val="000000"/>
                </a:solidFill>
                <a:effectLst/>
              </a:rPr>
              <a:t>Shemitic</a:t>
            </a:r>
            <a:r>
              <a:rPr lang="en-US" sz="1200" b="0" i="0" dirty="0">
                <a:solidFill>
                  <a:srgbClr val="000000"/>
                </a:solidFill>
                <a:effectLst/>
              </a:rPr>
              <a:t>") nations in general have descended. When giving the names of Noah's three sons, Shem is always mentioned first (Genesis 9:18; 10:1, etc.); and though "the elder" in "Shem the brother of Japheth the elder" (Genesis 10:21 margin) is explained as referring to Shem, this is not the rendering of </a:t>
            </a:r>
            <a:r>
              <a:rPr lang="en-US" sz="1200" b="0" i="0" dirty="0" err="1">
                <a:solidFill>
                  <a:srgbClr val="000000"/>
                </a:solidFill>
                <a:effectLst/>
              </a:rPr>
              <a:t>Onkelos</a:t>
            </a:r>
            <a:r>
              <a:rPr lang="en-US" sz="1200" b="0" i="0" dirty="0">
                <a:solidFill>
                  <a:srgbClr val="000000"/>
                </a:solidFill>
                <a:effectLst/>
              </a:rPr>
              <a:t>. </a:t>
            </a:r>
          </a:p>
          <a:p>
            <a:r>
              <a:rPr lang="en-US" sz="1200" b="0" i="0" dirty="0">
                <a:solidFill>
                  <a:srgbClr val="000000"/>
                </a:solidFill>
                <a:effectLst/>
              </a:rPr>
              <a:t>His five sons peopled the greater part of West Asia's finest tracts, from Elam on the East to the Mediterranean on the West. Though generally regarded as meaning "dusky" (compare the </a:t>
            </a:r>
            <a:r>
              <a:rPr lang="en-US" sz="1200" b="0" i="0" dirty="0" err="1">
                <a:solidFill>
                  <a:srgbClr val="000000"/>
                </a:solidFill>
                <a:effectLst/>
              </a:rPr>
              <a:t>Assyr</a:t>
            </a:r>
            <a:r>
              <a:rPr lang="en-US" sz="1200" b="0" i="0" dirty="0">
                <a:solidFill>
                  <a:srgbClr val="000000"/>
                </a:solidFill>
                <a:effectLst/>
              </a:rPr>
              <a:t>-Babylonian </a:t>
            </a:r>
            <a:r>
              <a:rPr lang="en-US" sz="1200" b="0" i="0" dirty="0" err="1">
                <a:solidFill>
                  <a:srgbClr val="000000"/>
                </a:solidFill>
                <a:effectLst/>
              </a:rPr>
              <a:t>samu</a:t>
            </a:r>
            <a:r>
              <a:rPr lang="en-US" sz="1200" b="0" i="0" dirty="0">
                <a:solidFill>
                  <a:srgbClr val="000000"/>
                </a:solidFill>
                <a:effectLst/>
              </a:rPr>
              <a:t>--also Ham--possibly = "black," Japheth, "fair"), it is considered possible that Shem may be the usual Hebrew word for "name" (</a:t>
            </a:r>
            <a:r>
              <a:rPr lang="en-US" sz="1200" b="0" i="0" dirty="0" err="1">
                <a:solidFill>
                  <a:srgbClr val="000000"/>
                </a:solidFill>
                <a:effectLst/>
              </a:rPr>
              <a:t>shem</a:t>
            </a:r>
            <a:r>
              <a:rPr lang="en-US" sz="1200" b="0" i="0" dirty="0">
                <a:solidFill>
                  <a:srgbClr val="000000"/>
                </a:solidFill>
                <a:effectLst/>
              </a:rPr>
              <a:t>), given him because he was the firstborn--a parallel to the </a:t>
            </a:r>
            <a:r>
              <a:rPr lang="en-US" sz="1200" b="0" i="0" dirty="0" err="1">
                <a:solidFill>
                  <a:srgbClr val="000000"/>
                </a:solidFill>
                <a:effectLst/>
              </a:rPr>
              <a:t>Assyr</a:t>
            </a:r>
            <a:r>
              <a:rPr lang="en-US" sz="1200" b="0" i="0" dirty="0">
                <a:solidFill>
                  <a:srgbClr val="000000"/>
                </a:solidFill>
                <a:effectLst/>
              </a:rPr>
              <a:t>-Babylonian usage, in which "son," "name" (</a:t>
            </a:r>
            <a:r>
              <a:rPr lang="en-US" sz="1200" b="0" i="0" dirty="0" err="1">
                <a:solidFill>
                  <a:srgbClr val="000000"/>
                </a:solidFill>
                <a:effectLst/>
              </a:rPr>
              <a:t>sumu</a:t>
            </a:r>
            <a:r>
              <a:rPr lang="en-US" sz="1200" b="0" i="0" dirty="0">
                <a:solidFill>
                  <a:srgbClr val="000000"/>
                </a:solidFill>
                <a:effectLst/>
              </a:rPr>
              <a:t>) are synonyms (W. A. Inscriptions, V, plural 23, 11,29-32abc).</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2. History, and the Nations Descended from Him (26 Nations came out of Shem): </a:t>
            </a:r>
            <a:br>
              <a:rPr lang="en-US" sz="1200" b="1" i="0" dirty="0">
                <a:solidFill>
                  <a:srgbClr val="000000"/>
                </a:solidFill>
                <a:effectLst/>
              </a:rPr>
            </a:br>
            <a:r>
              <a:rPr lang="en-US" sz="1200" b="0" i="0" dirty="0">
                <a:solidFill>
                  <a:srgbClr val="000000"/>
                </a:solidFill>
                <a:effectLst/>
              </a:rPr>
              <a:t>Shem, who is called "the father of all the children of Eber," was born when Noah had attained the age of 500 years (Genesis 5:32). Though married at the time of the Flood, Shem was then childless. Aided by Japheth, he covered the nakedness of their father, which Ham, the youngest brother, had revealed to them; but unlike the last, Shem and Japheth, in their filial piety, approached their father walking backward, in order not to look upon him. Two years after the Flood, Shem being then 100 years old, his son Arpachshad was born (Genesis 11:10), and was followed by further sons and daughters during the remaining 500 years which preceded Shem's death. </a:t>
            </a:r>
          </a:p>
          <a:p>
            <a:r>
              <a:rPr lang="en-US" sz="1200" b="0" i="0" dirty="0">
                <a:solidFill>
                  <a:srgbClr val="000000"/>
                </a:solidFill>
                <a:effectLst/>
              </a:rPr>
              <a:t>Noah's prophetic blessing, on awakening from his wine, may be regarded as having been fulfilled in his descendants, who occupied Syria (Aramaic), Palestine (Canaan), Chaldea (Arpachshad), Assyria (</a:t>
            </a:r>
            <a:r>
              <a:rPr lang="en-US" sz="1200" b="0" i="0" dirty="0" err="1">
                <a:solidFill>
                  <a:srgbClr val="000000"/>
                </a:solidFill>
                <a:effectLst/>
              </a:rPr>
              <a:t>Asshur</a:t>
            </a:r>
            <a:r>
              <a:rPr lang="en-US" sz="1200" b="0" i="0" dirty="0">
                <a:solidFill>
                  <a:srgbClr val="000000"/>
                </a:solidFill>
                <a:effectLst/>
              </a:rPr>
              <a:t>), part of Persia (Elam), and Arabia (</a:t>
            </a:r>
            <a:r>
              <a:rPr lang="en-US" sz="1200" b="0" i="0" dirty="0" err="1">
                <a:solidFill>
                  <a:srgbClr val="000000"/>
                </a:solidFill>
                <a:effectLst/>
              </a:rPr>
              <a:t>Joktan</a:t>
            </a:r>
            <a:r>
              <a:rPr lang="en-US" sz="1200" b="0" i="0" dirty="0">
                <a:solidFill>
                  <a:srgbClr val="000000"/>
                </a:solidFill>
                <a:effectLst/>
              </a:rPr>
              <a:t>). In the first three of these, as well as in Elam, Canaanites had settled (if not in the other districts mentioned), but </a:t>
            </a:r>
            <a:r>
              <a:rPr lang="en-US" sz="1200" b="0" i="0" dirty="0" err="1">
                <a:solidFill>
                  <a:srgbClr val="000000"/>
                </a:solidFill>
                <a:effectLst/>
              </a:rPr>
              <a:t>Shemites</a:t>
            </a:r>
            <a:r>
              <a:rPr lang="en-US" sz="1200" b="0" i="0" dirty="0">
                <a:solidFill>
                  <a:srgbClr val="000000"/>
                </a:solidFill>
                <a:effectLst/>
              </a:rPr>
              <a:t> ruled, at some time or other, over the Canaanites, and Canaan thus became "his servant" (Genesis 9:25,26). The tablets found in Cappadocia seem to show that </a:t>
            </a:r>
            <a:r>
              <a:rPr lang="en-US" sz="1200" b="0" i="0" dirty="0" err="1">
                <a:solidFill>
                  <a:srgbClr val="000000"/>
                </a:solidFill>
                <a:effectLst/>
              </a:rPr>
              <a:t>Shemites</a:t>
            </a:r>
            <a:r>
              <a:rPr lang="en-US" sz="1200" b="0" i="0" dirty="0">
                <a:solidFill>
                  <a:srgbClr val="000000"/>
                </a:solidFill>
                <a:effectLst/>
              </a:rPr>
              <a:t> (Assyrians) had settled in that district also, but this was apparently an unimportant colony. Though designated sons of Shem, some of his descendants (e.g. the Elamites) did not speak a Semitic language, while other nationalities, not his descendants (e.g. the Canaanites), did.</a:t>
            </a:r>
          </a:p>
          <a:p>
            <a:r>
              <a:rPr lang="en-US" sz="1200" b="1" i="0" dirty="0">
                <a:solidFill>
                  <a:srgbClr val="000000"/>
                </a:solidFill>
                <a:effectLst/>
              </a:rPr>
              <a:t>3. Five Sons of Shem (see map below):</a:t>
            </a:r>
            <a:br>
              <a:rPr lang="en-US" sz="1200" b="1" i="0" dirty="0">
                <a:solidFill>
                  <a:srgbClr val="000000"/>
                </a:solidFill>
                <a:effectLst/>
              </a:rPr>
            </a:br>
            <a:r>
              <a:rPr lang="en-US" sz="1200" b="1" i="0" dirty="0">
                <a:solidFill>
                  <a:srgbClr val="000000"/>
                </a:solidFill>
                <a:effectLst/>
              </a:rPr>
              <a:t>    </a:t>
            </a:r>
            <a:r>
              <a:rPr lang="en-US" sz="1200" b="0" i="0" dirty="0">
                <a:solidFill>
                  <a:srgbClr val="000000"/>
                </a:solidFill>
                <a:effectLst/>
              </a:rPr>
              <a:t>1. Elam (Arabia)</a:t>
            </a:r>
            <a:br>
              <a:rPr lang="en-US" sz="1200" b="0" i="0" dirty="0">
                <a:solidFill>
                  <a:srgbClr val="000000"/>
                </a:solidFill>
                <a:effectLst/>
              </a:rPr>
            </a:br>
            <a:r>
              <a:rPr lang="en-US" sz="1200" b="0" i="0" dirty="0">
                <a:solidFill>
                  <a:srgbClr val="000000"/>
                </a:solidFill>
                <a:effectLst/>
              </a:rPr>
              <a:t>   2. </a:t>
            </a:r>
            <a:r>
              <a:rPr lang="en-US" sz="1200" b="0" i="0" dirty="0" err="1">
                <a:solidFill>
                  <a:srgbClr val="000000"/>
                </a:solidFill>
                <a:effectLst/>
              </a:rPr>
              <a:t>Asshur</a:t>
            </a:r>
            <a:r>
              <a:rPr lang="en-US" sz="1200" b="0" i="0" dirty="0">
                <a:solidFill>
                  <a:srgbClr val="000000"/>
                </a:solidFill>
                <a:effectLst/>
              </a:rPr>
              <a:t> (Assyria)</a:t>
            </a:r>
            <a:br>
              <a:rPr lang="en-US" sz="1200" b="0" i="0" dirty="0">
                <a:solidFill>
                  <a:srgbClr val="000000"/>
                </a:solidFill>
                <a:effectLst/>
              </a:rPr>
            </a:br>
            <a:r>
              <a:rPr lang="en-US" sz="1200" b="0" i="0" dirty="0">
                <a:solidFill>
                  <a:srgbClr val="000000"/>
                </a:solidFill>
                <a:effectLst/>
              </a:rPr>
              <a:t>   3. </a:t>
            </a:r>
            <a:r>
              <a:rPr lang="en-US" sz="1200" b="0" i="0" dirty="0" err="1">
                <a:solidFill>
                  <a:srgbClr val="000000"/>
                </a:solidFill>
                <a:effectLst/>
              </a:rPr>
              <a:t>Lud</a:t>
            </a:r>
            <a:r>
              <a:rPr lang="en-US" sz="1200" b="0" i="0" dirty="0">
                <a:solidFill>
                  <a:srgbClr val="000000"/>
                </a:solidFill>
                <a:effectLst/>
              </a:rPr>
              <a:t> (</a:t>
            </a:r>
            <a:r>
              <a:rPr lang="en-US" sz="1200" b="0" i="0" dirty="0" err="1">
                <a:solidFill>
                  <a:srgbClr val="000000"/>
                </a:solidFill>
                <a:effectLst/>
              </a:rPr>
              <a:t>Lydians</a:t>
            </a:r>
            <a:r>
              <a:rPr lang="en-US" sz="1200" b="0" i="0" dirty="0">
                <a:solidFill>
                  <a:srgbClr val="000000"/>
                </a:solidFill>
                <a:effectLst/>
              </a:rPr>
              <a:t>)</a:t>
            </a:r>
            <a:br>
              <a:rPr lang="en-US" sz="1200" b="0" i="0" dirty="0">
                <a:solidFill>
                  <a:srgbClr val="000000"/>
                </a:solidFill>
                <a:effectLst/>
              </a:rPr>
            </a:br>
            <a:r>
              <a:rPr lang="en-US" sz="1200" b="0" i="0" dirty="0">
                <a:solidFill>
                  <a:srgbClr val="000000"/>
                </a:solidFill>
                <a:effectLst/>
              </a:rPr>
              <a:t>   4. Aram (Aramaic, Armenia, Mesopotamia, Syria)</a:t>
            </a:r>
            <a:br>
              <a:rPr lang="en-US" sz="1200" b="0" i="0" dirty="0">
                <a:solidFill>
                  <a:srgbClr val="000000"/>
                </a:solidFill>
                <a:effectLst/>
              </a:rPr>
            </a:br>
            <a:r>
              <a:rPr lang="en-US" sz="1200" b="0" i="0" dirty="0">
                <a:solidFill>
                  <a:srgbClr val="000000"/>
                </a:solidFill>
                <a:effectLst/>
              </a:rPr>
              <a:t>   5. </a:t>
            </a:r>
            <a:r>
              <a:rPr lang="en-US" sz="1200" b="0" i="0" dirty="0" err="1">
                <a:solidFill>
                  <a:srgbClr val="000000"/>
                </a:solidFill>
                <a:effectLst/>
              </a:rPr>
              <a:t>Arphaxad</a:t>
            </a:r>
            <a:r>
              <a:rPr lang="en-US" sz="1200" b="0" i="0" dirty="0">
                <a:solidFill>
                  <a:srgbClr val="000000"/>
                </a:solidFill>
                <a:effectLst/>
              </a:rPr>
              <a:t> (From which Abraham descended)</a:t>
            </a:r>
          </a:p>
        </p:txBody>
      </p:sp>
      <p:sp>
        <p:nvSpPr>
          <p:cNvPr id="3" name="Rectangle 2"/>
          <p:cNvSpPr/>
          <p:nvPr/>
        </p:nvSpPr>
        <p:spPr>
          <a:xfrm>
            <a:off x="6248400" y="0"/>
            <a:ext cx="5943600" cy="6924973"/>
          </a:xfrm>
          <a:prstGeom prst="rect">
            <a:avLst/>
          </a:prstGeom>
          <a:ln>
            <a:solidFill>
              <a:schemeClr val="tx1"/>
            </a:solidFill>
          </a:ln>
        </p:spPr>
        <p:txBody>
          <a:bodyPr wrap="square">
            <a:spAutoFit/>
          </a:bodyPr>
          <a:lstStyle/>
          <a:p>
            <a:r>
              <a:rPr lang="en-US" sz="1200" b="1" i="0" dirty="0">
                <a:solidFill>
                  <a:srgbClr val="000000"/>
                </a:solidFill>
                <a:effectLst/>
              </a:rPr>
              <a:t>1. Etymologies of Japheth: </a:t>
            </a:r>
            <a:br>
              <a:rPr lang="en-US" sz="1200" b="1" i="0" dirty="0">
                <a:solidFill>
                  <a:srgbClr val="000000"/>
                </a:solidFill>
                <a:effectLst/>
              </a:rPr>
            </a:br>
            <a:r>
              <a:rPr lang="en-US" sz="1200" b="0" i="0" dirty="0">
                <a:solidFill>
                  <a:srgbClr val="000000"/>
                </a:solidFill>
                <a:effectLst/>
              </a:rPr>
              <a:t>This name, in Genesis 9:27, seems to be explained by the phrase "may God make wide (</a:t>
            </a:r>
            <a:r>
              <a:rPr lang="en-US" sz="1200" b="0" i="0" dirty="0" err="1">
                <a:solidFill>
                  <a:srgbClr val="000000"/>
                </a:solidFill>
                <a:effectLst/>
              </a:rPr>
              <a:t>yapht</a:t>
            </a:r>
            <a:r>
              <a:rPr lang="en-US" sz="1200" b="0" i="0" dirty="0">
                <a:solidFill>
                  <a:srgbClr val="000000"/>
                </a:solidFill>
                <a:effectLst/>
              </a:rPr>
              <a:t>, the American Standard Revised Version "enlarge") for Japheth," where </a:t>
            </a:r>
            <a:r>
              <a:rPr lang="en-US" sz="1200" b="0" i="0" dirty="0" err="1">
                <a:solidFill>
                  <a:srgbClr val="000000"/>
                </a:solidFill>
                <a:effectLst/>
              </a:rPr>
              <a:t>yapht</a:t>
            </a:r>
            <a:r>
              <a:rPr lang="en-US" sz="1200" b="0" i="0" dirty="0">
                <a:solidFill>
                  <a:srgbClr val="000000"/>
                </a:solidFill>
                <a:effectLst/>
              </a:rPr>
              <a:t> and Japheth are represented by the same consonants, but with different vowel-points. The root of </a:t>
            </a:r>
            <a:r>
              <a:rPr lang="en-US" sz="1200" b="0" i="0" dirty="0" err="1">
                <a:solidFill>
                  <a:srgbClr val="000000"/>
                </a:solidFill>
                <a:effectLst/>
              </a:rPr>
              <a:t>yapht</a:t>
            </a:r>
            <a:r>
              <a:rPr lang="en-US" sz="1200" b="0" i="0" dirty="0">
                <a:solidFill>
                  <a:srgbClr val="000000"/>
                </a:solidFill>
                <a:effectLst/>
              </a:rPr>
              <a:t> is </a:t>
            </a:r>
            <a:r>
              <a:rPr lang="en-US" sz="1200" b="0" i="0" dirty="0" err="1">
                <a:solidFill>
                  <a:srgbClr val="000000"/>
                </a:solidFill>
                <a:effectLst/>
              </a:rPr>
              <a:t>pathach</a:t>
            </a:r>
            <a:r>
              <a:rPr lang="en-US" sz="1200" b="0" i="0" dirty="0">
                <a:solidFill>
                  <a:srgbClr val="000000"/>
                </a:solidFill>
                <a:effectLst/>
              </a:rPr>
              <a:t>, "to make wide." </a:t>
            </a:r>
          </a:p>
          <a:p>
            <a:r>
              <a:rPr lang="en-US" sz="1200" b="0" i="0" dirty="0">
                <a:solidFill>
                  <a:srgbClr val="000000"/>
                </a:solidFill>
                <a:effectLst/>
              </a:rPr>
              <a:t>This etymology, however, is not universally accepted, as the word-play is so obvious, and the association of Japheth with Shem ("dark") and Ham ("black") suggests a name on similar lines--either </a:t>
            </a:r>
            <a:r>
              <a:rPr lang="en-US" sz="1200" b="0" i="0" dirty="0" err="1">
                <a:solidFill>
                  <a:srgbClr val="000000"/>
                </a:solidFill>
                <a:effectLst/>
              </a:rPr>
              <a:t>gentilic</a:t>
            </a:r>
            <a:r>
              <a:rPr lang="en-US" sz="1200" b="0" i="0" dirty="0">
                <a:solidFill>
                  <a:srgbClr val="000000"/>
                </a:solidFill>
                <a:effectLst/>
              </a:rPr>
              <a:t>, or descriptive of race. Japheth has therefore been explained as meaning "fair," from </a:t>
            </a:r>
            <a:r>
              <a:rPr lang="en-US" sz="1200" b="0" i="0" dirty="0" err="1">
                <a:solidFill>
                  <a:srgbClr val="000000"/>
                </a:solidFill>
                <a:effectLst/>
              </a:rPr>
              <a:t>yaphah</a:t>
            </a:r>
            <a:r>
              <a:rPr lang="en-US" sz="1200" b="0" i="0" dirty="0">
                <a:solidFill>
                  <a:srgbClr val="000000"/>
                </a:solidFill>
                <a:effectLst/>
              </a:rPr>
              <a:t>, the non-</a:t>
            </a:r>
            <a:r>
              <a:rPr lang="en-US" sz="1200" b="0" i="0" dirty="0" err="1">
                <a:solidFill>
                  <a:srgbClr val="000000"/>
                </a:solidFill>
                <a:effectLst/>
              </a:rPr>
              <a:t>Sem</a:t>
            </a:r>
            <a:r>
              <a:rPr lang="en-US" sz="1200" b="0" i="0" dirty="0">
                <a:solidFill>
                  <a:srgbClr val="000000"/>
                </a:solidFill>
                <a:effectLst/>
              </a:rPr>
              <a:t> and non-Hamitic races known to the Jews being all more or less </a:t>
            </a:r>
            <a:r>
              <a:rPr lang="en-US" sz="1200" b="0" i="0" dirty="0" err="1">
                <a:solidFill>
                  <a:srgbClr val="000000"/>
                </a:solidFill>
                <a:effectLst/>
              </a:rPr>
              <a:t>whiteskinned</a:t>
            </a:r>
            <a:r>
              <a:rPr lang="en-US" sz="1200" b="0" i="0" dirty="0">
                <a:solidFill>
                  <a:srgbClr val="000000"/>
                </a:solidFill>
                <a:effectLst/>
              </a:rPr>
              <a:t>. The Targum of </a:t>
            </a:r>
            <a:r>
              <a:rPr lang="en-US" sz="1200" b="0" i="0" dirty="0" err="1">
                <a:solidFill>
                  <a:srgbClr val="000000"/>
                </a:solidFill>
                <a:effectLst/>
              </a:rPr>
              <a:t>Onkelos</a:t>
            </a:r>
            <a:r>
              <a:rPr lang="en-US" sz="1200" b="0" i="0" dirty="0">
                <a:solidFill>
                  <a:srgbClr val="000000"/>
                </a:solidFill>
                <a:effectLst/>
              </a:rPr>
              <a:t> agrees with the English Versions of the Bible, but that of Jonathan has "God shall beautify Japheth," as though from </a:t>
            </a:r>
            <a:r>
              <a:rPr lang="en-US" sz="1200" b="0" i="0" dirty="0" err="1">
                <a:solidFill>
                  <a:srgbClr val="000000"/>
                </a:solidFill>
                <a:effectLst/>
              </a:rPr>
              <a:t>yaphah</a:t>
            </a:r>
            <a:r>
              <a:rPr lang="en-US" sz="1200" b="0" i="0" dirty="0">
                <a:solidFill>
                  <a:srgbClr val="000000"/>
                </a:solidFill>
                <a:effectLst/>
              </a:rPr>
              <a:t>.</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2. His Descendants (14 Nations came out of Japheth): </a:t>
            </a:r>
            <a:br>
              <a:rPr lang="en-US" sz="1200" b="1" i="0" dirty="0">
                <a:solidFill>
                  <a:srgbClr val="000000"/>
                </a:solidFill>
                <a:effectLst/>
              </a:rPr>
            </a:br>
            <a:r>
              <a:rPr lang="en-US" sz="1200" b="0" i="0" dirty="0">
                <a:solidFill>
                  <a:srgbClr val="000000"/>
                </a:solidFill>
                <a:effectLst/>
              </a:rPr>
              <a:t>The immediate descendants of Japheth were seven in number, and are represented by the nations designated Gomer, Magog, </a:t>
            </a:r>
            <a:r>
              <a:rPr lang="en-US" sz="1200" b="0" i="0" dirty="0" err="1">
                <a:solidFill>
                  <a:srgbClr val="000000"/>
                </a:solidFill>
                <a:effectLst/>
              </a:rPr>
              <a:t>Madai</a:t>
            </a:r>
            <a:r>
              <a:rPr lang="en-US" sz="1200" b="0" i="0" dirty="0">
                <a:solidFill>
                  <a:srgbClr val="000000"/>
                </a:solidFill>
                <a:effectLst/>
              </a:rPr>
              <a:t>, </a:t>
            </a:r>
            <a:r>
              <a:rPr lang="en-US" sz="1200" b="0" i="0" dirty="0" err="1">
                <a:solidFill>
                  <a:srgbClr val="000000"/>
                </a:solidFill>
                <a:effectLst/>
              </a:rPr>
              <a:t>Javan</a:t>
            </a:r>
            <a:r>
              <a:rPr lang="en-US" sz="1200" b="0" i="0" dirty="0">
                <a:solidFill>
                  <a:srgbClr val="000000"/>
                </a:solidFill>
                <a:effectLst/>
              </a:rPr>
              <a:t>, Tubal, </a:t>
            </a:r>
            <a:r>
              <a:rPr lang="en-US" sz="1200" b="0" i="0" dirty="0" err="1">
                <a:solidFill>
                  <a:srgbClr val="000000"/>
                </a:solidFill>
                <a:effectLst/>
              </a:rPr>
              <a:t>Mesech</a:t>
            </a:r>
            <a:r>
              <a:rPr lang="en-US" sz="1200" b="0" i="0" dirty="0">
                <a:solidFill>
                  <a:srgbClr val="000000"/>
                </a:solidFill>
                <a:effectLst/>
              </a:rPr>
              <a:t>, and </a:t>
            </a:r>
            <a:r>
              <a:rPr lang="en-US" sz="1200" b="0" i="0" dirty="0" err="1">
                <a:solidFill>
                  <a:srgbClr val="000000"/>
                </a:solidFill>
                <a:effectLst/>
              </a:rPr>
              <a:t>Tiras</a:t>
            </a:r>
            <a:r>
              <a:rPr lang="en-US" sz="1200" b="0" i="0" dirty="0">
                <a:solidFill>
                  <a:srgbClr val="000000"/>
                </a:solidFill>
                <a:effectLst/>
              </a:rPr>
              <a:t>; or, roughly, the Armenians, </a:t>
            </a:r>
            <a:r>
              <a:rPr lang="en-US" sz="1200" b="0" i="0" dirty="0" err="1">
                <a:solidFill>
                  <a:srgbClr val="000000"/>
                </a:solidFill>
                <a:effectLst/>
              </a:rPr>
              <a:t>Lydians</a:t>
            </a:r>
            <a:r>
              <a:rPr lang="en-US" sz="1200" b="0" i="0" dirty="0">
                <a:solidFill>
                  <a:srgbClr val="000000"/>
                </a:solidFill>
                <a:effectLst/>
              </a:rPr>
              <a:t>, Medes, Greeks, </a:t>
            </a:r>
            <a:r>
              <a:rPr lang="en-US" sz="1200" b="0" i="0" dirty="0" err="1">
                <a:solidFill>
                  <a:srgbClr val="000000"/>
                </a:solidFill>
                <a:effectLst/>
              </a:rPr>
              <a:t>Tibarenians</a:t>
            </a:r>
            <a:r>
              <a:rPr lang="en-US" sz="1200" b="0" i="0" dirty="0">
                <a:solidFill>
                  <a:srgbClr val="000000"/>
                </a:solidFill>
                <a:effectLst/>
              </a:rPr>
              <a:t>, and </a:t>
            </a:r>
            <a:r>
              <a:rPr lang="en-US" sz="1200" b="0" i="0" dirty="0" err="1">
                <a:solidFill>
                  <a:srgbClr val="000000"/>
                </a:solidFill>
                <a:effectLst/>
              </a:rPr>
              <a:t>Moschians</a:t>
            </a:r>
            <a:r>
              <a:rPr lang="en-US" sz="1200" b="0" i="0" dirty="0">
                <a:solidFill>
                  <a:srgbClr val="000000"/>
                </a:solidFill>
                <a:effectLst/>
              </a:rPr>
              <a:t>, the last, </a:t>
            </a:r>
            <a:r>
              <a:rPr lang="en-US" sz="1200" b="0" i="0" dirty="0" err="1">
                <a:solidFill>
                  <a:srgbClr val="000000"/>
                </a:solidFill>
                <a:effectLst/>
              </a:rPr>
              <a:t>Tiras</a:t>
            </a:r>
            <a:r>
              <a:rPr lang="en-US" sz="1200" b="0" i="0" dirty="0">
                <a:solidFill>
                  <a:srgbClr val="000000"/>
                </a:solidFill>
                <a:effectLst/>
              </a:rPr>
              <a:t>, remaining still obscure. The sons of Gomer (</a:t>
            </a:r>
            <a:r>
              <a:rPr lang="en-US" sz="1200" b="0" i="0" dirty="0" err="1">
                <a:solidFill>
                  <a:srgbClr val="000000"/>
                </a:solidFill>
                <a:effectLst/>
              </a:rPr>
              <a:t>Ashkenaz</a:t>
            </a:r>
            <a:r>
              <a:rPr lang="en-US" sz="1200" b="0" i="0" dirty="0">
                <a:solidFill>
                  <a:srgbClr val="000000"/>
                </a:solidFill>
                <a:effectLst/>
              </a:rPr>
              <a:t>, </a:t>
            </a:r>
            <a:r>
              <a:rPr lang="en-US" sz="1200" b="0" i="0" dirty="0" err="1">
                <a:solidFill>
                  <a:srgbClr val="000000"/>
                </a:solidFill>
                <a:effectLst/>
              </a:rPr>
              <a:t>Riphath</a:t>
            </a:r>
            <a:r>
              <a:rPr lang="en-US" sz="1200" b="0" i="0" dirty="0">
                <a:solidFill>
                  <a:srgbClr val="000000"/>
                </a:solidFill>
                <a:effectLst/>
              </a:rPr>
              <a:t> and </a:t>
            </a:r>
            <a:r>
              <a:rPr lang="en-US" sz="1200" b="0" i="0" dirty="0" err="1">
                <a:solidFill>
                  <a:srgbClr val="000000"/>
                </a:solidFill>
                <a:effectLst/>
              </a:rPr>
              <a:t>Togarmah</a:t>
            </a:r>
            <a:r>
              <a:rPr lang="en-US" sz="1200" b="0" i="0" dirty="0">
                <a:solidFill>
                  <a:srgbClr val="000000"/>
                </a:solidFill>
                <a:effectLst/>
              </a:rPr>
              <a:t>) were all settled in the West Asian tract; while the sons of </a:t>
            </a:r>
            <a:r>
              <a:rPr lang="en-US" sz="1200" b="0" i="0" dirty="0" err="1">
                <a:solidFill>
                  <a:srgbClr val="000000"/>
                </a:solidFill>
                <a:effectLst/>
              </a:rPr>
              <a:t>Javan</a:t>
            </a:r>
            <a:r>
              <a:rPr lang="en-US" sz="1200" b="0" i="0" dirty="0">
                <a:solidFill>
                  <a:srgbClr val="000000"/>
                </a:solidFill>
                <a:effectLst/>
              </a:rPr>
              <a:t> (</a:t>
            </a:r>
            <a:r>
              <a:rPr lang="en-US" sz="1200" b="0" i="0" dirty="0" err="1">
                <a:solidFill>
                  <a:srgbClr val="000000"/>
                </a:solidFill>
                <a:effectLst/>
              </a:rPr>
              <a:t>Elisah</a:t>
            </a:r>
            <a:r>
              <a:rPr lang="en-US" sz="1200" b="0" i="0" dirty="0">
                <a:solidFill>
                  <a:srgbClr val="000000"/>
                </a:solidFill>
                <a:effectLst/>
              </a:rPr>
              <a:t>, </a:t>
            </a:r>
            <a:r>
              <a:rPr lang="en-US" sz="1200" b="0" i="0" dirty="0" err="1">
                <a:solidFill>
                  <a:srgbClr val="000000"/>
                </a:solidFill>
                <a:effectLst/>
              </a:rPr>
              <a:t>Tarshish</a:t>
            </a:r>
            <a:r>
              <a:rPr lang="en-US" sz="1200" b="0" i="0" dirty="0">
                <a:solidFill>
                  <a:srgbClr val="000000"/>
                </a:solidFill>
                <a:effectLst/>
              </a:rPr>
              <a:t>, </a:t>
            </a:r>
            <a:r>
              <a:rPr lang="en-US" sz="1200" b="0" i="0" dirty="0" err="1">
                <a:solidFill>
                  <a:srgbClr val="000000"/>
                </a:solidFill>
                <a:effectLst/>
              </a:rPr>
              <a:t>Kittim</a:t>
            </a:r>
            <a:r>
              <a:rPr lang="en-US" sz="1200" b="0" i="0" dirty="0">
                <a:solidFill>
                  <a:srgbClr val="000000"/>
                </a:solidFill>
                <a:effectLst/>
              </a:rPr>
              <a:t> and </a:t>
            </a:r>
            <a:r>
              <a:rPr lang="en-US" sz="1200" b="0" i="0" dirty="0" err="1">
                <a:solidFill>
                  <a:srgbClr val="000000"/>
                </a:solidFill>
                <a:effectLst/>
              </a:rPr>
              <a:t>Dodanim</a:t>
            </a:r>
            <a:r>
              <a:rPr lang="en-US" sz="1200" b="0" i="0" dirty="0">
                <a:solidFill>
                  <a:srgbClr val="000000"/>
                </a:solidFill>
                <a:effectLst/>
              </a:rPr>
              <a:t> or </a:t>
            </a:r>
            <a:r>
              <a:rPr lang="en-US" sz="1200" b="0" i="0" dirty="0" err="1">
                <a:solidFill>
                  <a:srgbClr val="000000"/>
                </a:solidFill>
                <a:effectLst/>
              </a:rPr>
              <a:t>Rodanim</a:t>
            </a:r>
            <a:r>
              <a:rPr lang="en-US" sz="1200" b="0" i="0" dirty="0">
                <a:solidFill>
                  <a:srgbClr val="000000"/>
                </a:solidFill>
                <a:effectLst/>
              </a:rPr>
              <a:t>) occupied the Mediterranean coast and the adjacent islands.</a:t>
            </a:r>
            <a:br>
              <a:rPr lang="en-US" sz="1200" b="0" i="0" dirty="0">
                <a:solidFill>
                  <a:srgbClr val="000000"/>
                </a:solidFill>
                <a:effectLst/>
              </a:rPr>
            </a:br>
            <a:br>
              <a:rPr lang="en-US" sz="1200" b="0" i="0" dirty="0">
                <a:solidFill>
                  <a:srgbClr val="000000"/>
                </a:solidFill>
                <a:effectLst/>
              </a:rPr>
            </a:br>
            <a:r>
              <a:rPr lang="en-US" sz="1200" b="1" i="0" dirty="0">
                <a:solidFill>
                  <a:srgbClr val="000000"/>
                </a:solidFill>
                <a:effectLst/>
              </a:rPr>
              <a:t>3. His Place among the Sons of Noah: </a:t>
            </a:r>
            <a:br>
              <a:rPr lang="en-US" sz="1200" b="1" i="0" dirty="0">
                <a:solidFill>
                  <a:srgbClr val="000000"/>
                </a:solidFill>
                <a:effectLst/>
              </a:rPr>
            </a:br>
            <a:r>
              <a:rPr lang="en-US" sz="1200" b="0" i="0" dirty="0">
                <a:solidFill>
                  <a:srgbClr val="000000"/>
                </a:solidFill>
                <a:effectLst/>
              </a:rPr>
              <a:t>In Genesis 9:27, as in other passages, Japheth occupies the 3rd place in the enumeration of the sons of Noah, but he is really regarded as the 2nd son, Ham being the youngest. In the genealogical table, however (Genesis 10:1), the descendants of Japheth are given first, and those of Shem last, in order to set forth Semitic affinities at greater length. Though this would seem to indicate that the fair races were the least known to the Jews, it implies that the latter were well disposed toward them, for Japheth was (ultimately) to dwell in the tents of Shem, and therefore to take part in Shem's spiritual privileges.</a:t>
            </a:r>
          </a:p>
          <a:p>
            <a:r>
              <a:rPr lang="en-US" sz="1200" b="1" i="0" dirty="0">
                <a:solidFill>
                  <a:srgbClr val="000000"/>
                </a:solidFill>
                <a:effectLst/>
              </a:rPr>
              <a:t>4. Seven Sons of Japheth (see map below):</a:t>
            </a:r>
            <a:br>
              <a:rPr lang="en-US" sz="1200" b="1" i="0" dirty="0">
                <a:solidFill>
                  <a:srgbClr val="000000"/>
                </a:solidFill>
                <a:effectLst/>
              </a:rPr>
            </a:br>
            <a:r>
              <a:rPr lang="en-US" sz="1200" b="1" i="0" dirty="0">
                <a:solidFill>
                  <a:srgbClr val="000000"/>
                </a:solidFill>
                <a:effectLst/>
              </a:rPr>
              <a:t>    </a:t>
            </a:r>
            <a:r>
              <a:rPr lang="en-US" sz="1200" b="0" i="0" dirty="0">
                <a:solidFill>
                  <a:srgbClr val="000000"/>
                </a:solidFill>
                <a:effectLst/>
              </a:rPr>
              <a:t>1. </a:t>
            </a:r>
            <a:r>
              <a:rPr lang="en-US" sz="1200" b="0" i="0" dirty="0" err="1">
                <a:solidFill>
                  <a:srgbClr val="000000"/>
                </a:solidFill>
                <a:effectLst/>
              </a:rPr>
              <a:t>Javan</a:t>
            </a:r>
            <a:r>
              <a:rPr lang="en-US" sz="1200" b="0" i="0" dirty="0">
                <a:solidFill>
                  <a:srgbClr val="000000"/>
                </a:solidFill>
                <a:effectLst/>
              </a:rPr>
              <a:t> (Greece, Romans, Romance -- French, Italians, Spanish, Portuguese)</a:t>
            </a:r>
            <a:br>
              <a:rPr lang="en-US" sz="1200" b="0" i="0" dirty="0">
                <a:solidFill>
                  <a:srgbClr val="000000"/>
                </a:solidFill>
                <a:effectLst/>
              </a:rPr>
            </a:br>
            <a:r>
              <a:rPr lang="en-US" sz="1200" b="0" i="0" dirty="0">
                <a:solidFill>
                  <a:srgbClr val="000000"/>
                </a:solidFill>
                <a:effectLst/>
              </a:rPr>
              <a:t>   2. Magog (Scythians, Slavs, Russians, Bulgarians, Bohemians, Poles, Slovaks, Croatians)</a:t>
            </a:r>
            <a:br>
              <a:rPr lang="en-US" sz="1200" b="0" i="0" dirty="0">
                <a:solidFill>
                  <a:srgbClr val="000000"/>
                </a:solidFill>
                <a:effectLst/>
              </a:rPr>
            </a:br>
            <a:r>
              <a:rPr lang="en-US" sz="1200" b="0" i="0" dirty="0">
                <a:solidFill>
                  <a:srgbClr val="000000"/>
                </a:solidFill>
                <a:effectLst/>
              </a:rPr>
              <a:t>   3. </a:t>
            </a:r>
            <a:r>
              <a:rPr lang="en-US" sz="1200" b="0" i="0" dirty="0" err="1">
                <a:solidFill>
                  <a:srgbClr val="000000"/>
                </a:solidFill>
                <a:effectLst/>
              </a:rPr>
              <a:t>Madai</a:t>
            </a:r>
            <a:r>
              <a:rPr lang="en-US" sz="1200" b="0" i="0" dirty="0">
                <a:solidFill>
                  <a:srgbClr val="000000"/>
                </a:solidFill>
                <a:effectLst/>
              </a:rPr>
              <a:t> (Indians &amp; </a:t>
            </a:r>
            <a:r>
              <a:rPr lang="en-US" sz="1200" b="0" i="0" dirty="0" err="1">
                <a:solidFill>
                  <a:srgbClr val="000000"/>
                </a:solidFill>
                <a:effectLst/>
              </a:rPr>
              <a:t>Iranic</a:t>
            </a:r>
            <a:r>
              <a:rPr lang="en-US" sz="1200" b="0" i="0" dirty="0">
                <a:solidFill>
                  <a:srgbClr val="000000"/>
                </a:solidFill>
                <a:effectLst/>
              </a:rPr>
              <a:t>: Medes, Persians, Afghans, Kurds)</a:t>
            </a:r>
            <a:br>
              <a:rPr lang="en-US" sz="1200" b="0" i="0" dirty="0">
                <a:solidFill>
                  <a:srgbClr val="000000"/>
                </a:solidFill>
                <a:effectLst/>
              </a:rPr>
            </a:br>
            <a:r>
              <a:rPr lang="en-US" sz="1200" b="0" i="0" dirty="0">
                <a:solidFill>
                  <a:srgbClr val="000000"/>
                </a:solidFill>
                <a:effectLst/>
              </a:rPr>
              <a:t>   4. Tubal (South of Black Sea)</a:t>
            </a:r>
            <a:br>
              <a:rPr lang="en-US" sz="1200" b="0" i="0" dirty="0">
                <a:solidFill>
                  <a:srgbClr val="000000"/>
                </a:solidFill>
                <a:effectLst/>
              </a:rPr>
            </a:br>
            <a:r>
              <a:rPr lang="en-US" sz="1200" b="0" i="0" dirty="0">
                <a:solidFill>
                  <a:srgbClr val="000000"/>
                </a:solidFill>
                <a:effectLst/>
              </a:rPr>
              <a:t>   5. </a:t>
            </a:r>
            <a:r>
              <a:rPr lang="en-US" sz="1200" b="0" i="0" dirty="0" err="1">
                <a:solidFill>
                  <a:srgbClr val="000000"/>
                </a:solidFill>
                <a:effectLst/>
              </a:rPr>
              <a:t>Tiras</a:t>
            </a:r>
            <a:r>
              <a:rPr lang="en-US" sz="1200" b="0" i="0" dirty="0">
                <a:solidFill>
                  <a:srgbClr val="000000"/>
                </a:solidFill>
                <a:effectLst/>
              </a:rPr>
              <a:t> (Thracians, </a:t>
            </a:r>
            <a:r>
              <a:rPr lang="en-US" sz="1200" b="0" i="0" dirty="0" err="1">
                <a:solidFill>
                  <a:srgbClr val="000000"/>
                </a:solidFill>
                <a:effectLst/>
              </a:rPr>
              <a:t>Teutons</a:t>
            </a:r>
            <a:r>
              <a:rPr lang="en-US" sz="1200" b="0" i="0" dirty="0">
                <a:solidFill>
                  <a:srgbClr val="000000"/>
                </a:solidFill>
                <a:effectLst/>
              </a:rPr>
              <a:t>, Germans, Scandinavian, Anglo-Saxon, Jutes)</a:t>
            </a:r>
            <a:br>
              <a:rPr lang="en-US" sz="1200" b="0" i="0" dirty="0">
                <a:solidFill>
                  <a:srgbClr val="000000"/>
                </a:solidFill>
                <a:effectLst/>
              </a:rPr>
            </a:br>
            <a:r>
              <a:rPr lang="en-US" sz="1200" b="0" i="0" dirty="0">
                <a:solidFill>
                  <a:srgbClr val="000000"/>
                </a:solidFill>
                <a:effectLst/>
              </a:rPr>
              <a:t>   6. </a:t>
            </a:r>
            <a:r>
              <a:rPr lang="en-US" sz="1200" b="0" i="0" dirty="0" err="1">
                <a:solidFill>
                  <a:srgbClr val="000000"/>
                </a:solidFill>
                <a:effectLst/>
              </a:rPr>
              <a:t>Meshech</a:t>
            </a:r>
            <a:r>
              <a:rPr lang="en-US" sz="1200" b="0" i="0" dirty="0">
                <a:solidFill>
                  <a:srgbClr val="000000"/>
                </a:solidFill>
                <a:effectLst/>
              </a:rPr>
              <a:t> (Russia)</a:t>
            </a:r>
            <a:br>
              <a:rPr lang="en-US" sz="1200" b="0" i="0" dirty="0">
                <a:solidFill>
                  <a:srgbClr val="000000"/>
                </a:solidFill>
                <a:effectLst/>
              </a:rPr>
            </a:br>
            <a:r>
              <a:rPr lang="en-US" sz="1200" b="0" i="0" dirty="0">
                <a:solidFill>
                  <a:srgbClr val="000000"/>
                </a:solidFill>
                <a:effectLst/>
              </a:rPr>
              <a:t>   7. Gomer (Celtic)</a:t>
            </a:r>
          </a:p>
        </p:txBody>
      </p:sp>
    </p:spTree>
    <p:extLst>
      <p:ext uri="{BB962C8B-B14F-4D97-AF65-F5344CB8AC3E}">
        <p14:creationId xmlns:p14="http://schemas.microsoft.com/office/powerpoint/2010/main" val="235011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9823" cy="369332"/>
          </a:xfrm>
          <a:prstGeom prst="rect">
            <a:avLst/>
          </a:prstGeom>
          <a:noFill/>
        </p:spPr>
        <p:txBody>
          <a:bodyPr wrap="square" rtlCol="0">
            <a:spAutoFit/>
          </a:bodyPr>
          <a:lstStyle/>
          <a:p>
            <a:r>
              <a:rPr lang="en-US" dirty="0">
                <a:solidFill>
                  <a:schemeClr val="bg1"/>
                </a:solidFill>
              </a:rPr>
              <a:t>Moses 8:1-11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Methuselah</a:t>
            </a:r>
          </a:p>
        </p:txBody>
      </p:sp>
      <p:grpSp>
        <p:nvGrpSpPr>
          <p:cNvPr id="5" name="Group 4"/>
          <p:cNvGrpSpPr/>
          <p:nvPr/>
        </p:nvGrpSpPr>
        <p:grpSpPr>
          <a:xfrm>
            <a:off x="1317442" y="1167684"/>
            <a:ext cx="1721197" cy="3785316"/>
            <a:chOff x="1317442" y="1167684"/>
            <a:chExt cx="1721197" cy="3785316"/>
          </a:xfrm>
        </p:grpSpPr>
        <p:sp>
          <p:nvSpPr>
            <p:cNvPr id="7" name="Rounded Rectangle 6"/>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Oval 7"/>
            <p:cNvSpPr/>
            <p:nvPr/>
          </p:nvSpPr>
          <p:spPr>
            <a:xfrm rot="19671902">
              <a:off x="2601782" y="3039500"/>
              <a:ext cx="436857"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647766">
              <a:off x="1317442" y="3077575"/>
              <a:ext cx="49470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52409">
              <a:off x="2264945" y="4301735"/>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1897787" y="4288853"/>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169292">
              <a:off x="2227956" y="2351942"/>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90291">
              <a:off x="1483503" y="2313880"/>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684154" y="2501433"/>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59695" y="1297064"/>
              <a:ext cx="1260515" cy="362268"/>
              <a:chOff x="1559695" y="1297064"/>
              <a:chExt cx="1260515" cy="362268"/>
            </a:xfrm>
          </p:grpSpPr>
          <p:sp>
            <p:nvSpPr>
              <p:cNvPr id="37" name="Rounded Rectangle 36"/>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52531" y="1243930"/>
              <a:ext cx="1452531" cy="673316"/>
              <a:chOff x="1456353" y="1224259"/>
              <a:chExt cx="1452531" cy="673316"/>
            </a:xfrm>
          </p:grpSpPr>
          <p:sp>
            <p:nvSpPr>
              <p:cNvPr id="32" name="Rounded Rectangle 31"/>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530652" y="1224259"/>
                <a:ext cx="1363234" cy="673316"/>
                <a:chOff x="1501255" y="1225618"/>
                <a:chExt cx="1363234" cy="673316"/>
              </a:xfrm>
            </p:grpSpPr>
            <p:sp>
              <p:nvSpPr>
                <p:cNvPr id="34" name="Half Frame 33"/>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 name="Group 19"/>
            <p:cNvGrpSpPr/>
            <p:nvPr/>
          </p:nvGrpSpPr>
          <p:grpSpPr>
            <a:xfrm>
              <a:off x="1754840" y="4319803"/>
              <a:ext cx="891722" cy="423095"/>
              <a:chOff x="1501255" y="1225618"/>
              <a:chExt cx="1363234" cy="673316"/>
            </a:xfrm>
          </p:grpSpPr>
          <p:sp>
            <p:nvSpPr>
              <p:cNvPr id="29" name="Half Frame 28"/>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1510711" y="3313809"/>
              <a:ext cx="1080696" cy="681033"/>
              <a:chOff x="3352800" y="2487123"/>
              <a:chExt cx="2022718" cy="1301537"/>
            </a:xfrm>
          </p:grpSpPr>
          <p:sp>
            <p:nvSpPr>
              <p:cNvPr id="24" name="Diagonal Stripe 23"/>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3690767" y="2487123"/>
                <a:ext cx="1684751" cy="1301537"/>
                <a:chOff x="3690767" y="2487123"/>
                <a:chExt cx="1684751" cy="1301537"/>
              </a:xfrm>
            </p:grpSpPr>
            <p:sp>
              <p:nvSpPr>
                <p:cNvPr id="26" name="Diagonal Stripe 25"/>
                <p:cNvSpPr/>
                <p:nvPr/>
              </p:nvSpPr>
              <p:spPr>
                <a:xfrm rot="7627695">
                  <a:off x="3505200" y="29074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3956267" y="2501433"/>
                  <a:ext cx="1419251" cy="47176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886200" y="2487123"/>
                  <a:ext cx="5334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358238" y="1314353"/>
            <a:ext cx="6096000" cy="1015663"/>
          </a:xfrm>
          <a:prstGeom prst="rect">
            <a:avLst/>
          </a:prstGeom>
        </p:spPr>
        <p:txBody>
          <a:bodyPr>
            <a:spAutoFit/>
          </a:bodyPr>
          <a:lstStyle/>
          <a:p>
            <a:r>
              <a:rPr lang="en-US" sz="2000" dirty="0">
                <a:solidFill>
                  <a:schemeClr val="bg1"/>
                </a:solidFill>
              </a:rPr>
              <a:t>To fulfill the covenant the Lord made with Enoch that Noah would be his descendant Methuselah was not taken with the city of Enoch when it was translated.</a:t>
            </a:r>
          </a:p>
        </p:txBody>
      </p:sp>
      <p:grpSp>
        <p:nvGrpSpPr>
          <p:cNvPr id="39" name="Group 38"/>
          <p:cNvGrpSpPr/>
          <p:nvPr/>
        </p:nvGrpSpPr>
        <p:grpSpPr>
          <a:xfrm>
            <a:off x="5491156" y="3250424"/>
            <a:ext cx="1209406" cy="3412570"/>
            <a:chOff x="6931359" y="597061"/>
            <a:chExt cx="1924076" cy="5429148"/>
          </a:xfrm>
        </p:grpSpPr>
        <p:sp>
          <p:nvSpPr>
            <p:cNvPr id="40" name="Rounded Rectangle 39"/>
            <p:cNvSpPr/>
            <p:nvPr/>
          </p:nvSpPr>
          <p:spPr>
            <a:xfrm rot="4517960">
              <a:off x="7740521" y="1839482"/>
              <a:ext cx="1780042" cy="27082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4845266">
              <a:off x="7505406" y="1991508"/>
              <a:ext cx="1955738" cy="304092"/>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3"/>
            <p:cNvGrpSpPr/>
            <p:nvPr/>
          </p:nvGrpSpPr>
          <p:grpSpPr>
            <a:xfrm rot="2754858">
              <a:off x="7231164" y="5187630"/>
              <a:ext cx="458776" cy="734042"/>
              <a:chOff x="1676400" y="2133600"/>
              <a:chExt cx="1447800" cy="2088845"/>
            </a:xfrm>
          </p:grpSpPr>
          <p:sp>
            <p:nvSpPr>
              <p:cNvPr id="80" name="Oval 7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8"/>
            <p:cNvGrpSpPr/>
            <p:nvPr/>
          </p:nvGrpSpPr>
          <p:grpSpPr>
            <a:xfrm rot="19182012">
              <a:off x="7991254" y="5292167"/>
              <a:ext cx="458776" cy="734042"/>
              <a:chOff x="1676400" y="2133600"/>
              <a:chExt cx="1447800" cy="2088845"/>
            </a:xfrm>
          </p:grpSpPr>
          <p:sp>
            <p:nvSpPr>
              <p:cNvPr id="77" name="Oval 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rot="2451945">
              <a:off x="8486816" y="3562698"/>
              <a:ext cx="368619" cy="4438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9586780">
              <a:off x="6931359" y="3564303"/>
              <a:ext cx="375193" cy="427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354810">
              <a:off x="7819530" y="2040701"/>
              <a:ext cx="826123" cy="1846448"/>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018040">
              <a:off x="7071149" y="2134677"/>
              <a:ext cx="826123" cy="167596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7126955" y="2131094"/>
              <a:ext cx="1531926" cy="3388930"/>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0800000">
              <a:off x="7646853" y="1355977"/>
              <a:ext cx="437693"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20670214">
              <a:off x="6979316" y="900669"/>
              <a:ext cx="1800985" cy="1786569"/>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199905" y="813123"/>
              <a:ext cx="1313079"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71"/>
            <p:cNvGrpSpPr/>
            <p:nvPr/>
          </p:nvGrpSpPr>
          <p:grpSpPr>
            <a:xfrm rot="21037220">
              <a:off x="7229003" y="597061"/>
              <a:ext cx="1283294" cy="1252629"/>
              <a:chOff x="6862932" y="1711953"/>
              <a:chExt cx="1742735" cy="1770839"/>
            </a:xfrm>
            <a:solidFill>
              <a:srgbClr val="E2B470"/>
            </a:solidFill>
          </p:grpSpPr>
          <p:sp>
            <p:nvSpPr>
              <p:cNvPr id="73" name="Chord 72"/>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Cloud 52"/>
            <p:cNvSpPr/>
            <p:nvPr/>
          </p:nvSpPr>
          <p:spPr>
            <a:xfrm>
              <a:off x="7289071" y="1763636"/>
              <a:ext cx="1189411" cy="320677"/>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7114955" y="842981"/>
              <a:ext cx="1452531" cy="673316"/>
              <a:chOff x="1456353" y="1224259"/>
              <a:chExt cx="1452531" cy="673316"/>
            </a:xfrm>
          </p:grpSpPr>
          <p:sp>
            <p:nvSpPr>
              <p:cNvPr id="68" name="Rounded Rectangle 67"/>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530652" y="1224259"/>
                <a:ext cx="1363234" cy="673316"/>
                <a:chOff x="1501255" y="1225618"/>
                <a:chExt cx="1363234" cy="673316"/>
              </a:xfrm>
            </p:grpSpPr>
            <p:sp>
              <p:nvSpPr>
                <p:cNvPr id="70" name="Half Frame 69"/>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54"/>
            <p:cNvGrpSpPr/>
            <p:nvPr/>
          </p:nvGrpSpPr>
          <p:grpSpPr>
            <a:xfrm>
              <a:off x="7564560" y="2616961"/>
              <a:ext cx="672494" cy="517321"/>
              <a:chOff x="6573231" y="263874"/>
              <a:chExt cx="1719645" cy="1322850"/>
            </a:xfrm>
          </p:grpSpPr>
          <p:sp>
            <p:nvSpPr>
              <p:cNvPr id="56" name="Oval 55"/>
              <p:cNvSpPr/>
              <p:nvPr/>
            </p:nvSpPr>
            <p:spPr>
              <a:xfrm rot="19451047">
                <a:off x="6573231" y="2638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725631" y="416274"/>
                <a:ext cx="914400" cy="1170450"/>
                <a:chOff x="6725631" y="416274"/>
                <a:chExt cx="914400" cy="1170450"/>
              </a:xfrm>
            </p:grpSpPr>
            <p:sp>
              <p:nvSpPr>
                <p:cNvPr id="65" name="Oval 64"/>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flipH="1">
                <a:off x="7378476" y="326007"/>
                <a:ext cx="914400" cy="1170450"/>
                <a:chOff x="6725631" y="416274"/>
                <a:chExt cx="914400" cy="1170450"/>
              </a:xfrm>
            </p:grpSpPr>
            <p:sp>
              <p:nvSpPr>
                <p:cNvPr id="62" name="Oval 61"/>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7369647" y="884241"/>
                <a:ext cx="161229" cy="6210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5220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1156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9275762" y="1139291"/>
            <a:ext cx="1784123" cy="3251957"/>
            <a:chOff x="2819915" y="1752600"/>
            <a:chExt cx="1828315" cy="3418171"/>
          </a:xfrm>
        </p:grpSpPr>
        <p:sp>
          <p:nvSpPr>
            <p:cNvPr id="84" name="Oval 83"/>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107"/>
          <p:cNvSpPr/>
          <p:nvPr/>
        </p:nvSpPr>
        <p:spPr>
          <a:xfrm>
            <a:off x="3051634" y="3722488"/>
            <a:ext cx="2421354" cy="1015663"/>
          </a:xfrm>
          <a:prstGeom prst="rect">
            <a:avLst/>
          </a:prstGeom>
        </p:spPr>
        <p:txBody>
          <a:bodyPr wrap="square">
            <a:spAutoFit/>
          </a:bodyPr>
          <a:lstStyle/>
          <a:p>
            <a:r>
              <a:rPr lang="en-US" sz="2000" dirty="0" err="1">
                <a:solidFill>
                  <a:schemeClr val="bg1"/>
                </a:solidFill>
              </a:rPr>
              <a:t>Lamech</a:t>
            </a:r>
            <a:r>
              <a:rPr lang="en-US" sz="2000" dirty="0">
                <a:solidFill>
                  <a:schemeClr val="bg1"/>
                </a:solidFill>
              </a:rPr>
              <a:t> was born when Methuselah was 180 years old</a:t>
            </a:r>
          </a:p>
        </p:txBody>
      </p:sp>
      <p:sp>
        <p:nvSpPr>
          <p:cNvPr id="109" name="Rectangle 108"/>
          <p:cNvSpPr/>
          <p:nvPr/>
        </p:nvSpPr>
        <p:spPr>
          <a:xfrm>
            <a:off x="1559695" y="5258072"/>
            <a:ext cx="3664213" cy="1323439"/>
          </a:xfrm>
          <a:prstGeom prst="rect">
            <a:avLst/>
          </a:prstGeom>
        </p:spPr>
        <p:txBody>
          <a:bodyPr wrap="square">
            <a:spAutoFit/>
          </a:bodyPr>
          <a:lstStyle/>
          <a:p>
            <a:r>
              <a:rPr lang="en-US" sz="2000" dirty="0">
                <a:solidFill>
                  <a:schemeClr val="bg1"/>
                </a:solidFill>
              </a:rPr>
              <a:t>After </a:t>
            </a:r>
            <a:r>
              <a:rPr lang="en-US" sz="2000" dirty="0" err="1">
                <a:solidFill>
                  <a:schemeClr val="bg1"/>
                </a:solidFill>
              </a:rPr>
              <a:t>Lamech</a:t>
            </a:r>
            <a:r>
              <a:rPr lang="en-US" sz="2000" dirty="0">
                <a:solidFill>
                  <a:schemeClr val="bg1"/>
                </a:solidFill>
              </a:rPr>
              <a:t> was born Methuselah lived 782 years more. He was the oldest living human recorded at age 969.</a:t>
            </a:r>
          </a:p>
        </p:txBody>
      </p:sp>
      <p:sp>
        <p:nvSpPr>
          <p:cNvPr id="110" name="Rectangle 109"/>
          <p:cNvSpPr/>
          <p:nvPr/>
        </p:nvSpPr>
        <p:spPr>
          <a:xfrm>
            <a:off x="7055770" y="3417977"/>
            <a:ext cx="2362968" cy="1015663"/>
          </a:xfrm>
          <a:prstGeom prst="rect">
            <a:avLst/>
          </a:prstGeom>
        </p:spPr>
        <p:txBody>
          <a:bodyPr wrap="square">
            <a:spAutoFit/>
          </a:bodyPr>
          <a:lstStyle/>
          <a:p>
            <a:r>
              <a:rPr lang="en-US" sz="2000" dirty="0">
                <a:solidFill>
                  <a:schemeClr val="bg1"/>
                </a:solidFill>
              </a:rPr>
              <a:t>Noah was born when </a:t>
            </a:r>
            <a:r>
              <a:rPr lang="en-US" sz="2000" dirty="0" err="1">
                <a:solidFill>
                  <a:schemeClr val="bg1"/>
                </a:solidFill>
              </a:rPr>
              <a:t>Lamech</a:t>
            </a:r>
            <a:r>
              <a:rPr lang="en-US" sz="2000" dirty="0">
                <a:solidFill>
                  <a:schemeClr val="bg1"/>
                </a:solidFill>
              </a:rPr>
              <a:t> was 182 years old</a:t>
            </a:r>
          </a:p>
        </p:txBody>
      </p:sp>
      <p:sp>
        <p:nvSpPr>
          <p:cNvPr id="111" name="Rectangle 110"/>
          <p:cNvSpPr/>
          <p:nvPr/>
        </p:nvSpPr>
        <p:spPr>
          <a:xfrm>
            <a:off x="7035367" y="5194663"/>
            <a:ext cx="3249532" cy="1323439"/>
          </a:xfrm>
          <a:prstGeom prst="rect">
            <a:avLst/>
          </a:prstGeom>
        </p:spPr>
        <p:txBody>
          <a:bodyPr wrap="square">
            <a:spAutoFit/>
          </a:bodyPr>
          <a:lstStyle/>
          <a:p>
            <a:r>
              <a:rPr lang="en-US" sz="2000" dirty="0">
                <a:solidFill>
                  <a:schemeClr val="bg1"/>
                </a:solidFill>
              </a:rPr>
              <a:t>After Noah was born </a:t>
            </a:r>
            <a:r>
              <a:rPr lang="en-US" sz="2000" dirty="0" err="1">
                <a:solidFill>
                  <a:schemeClr val="bg1"/>
                </a:solidFill>
              </a:rPr>
              <a:t>Lamech</a:t>
            </a:r>
            <a:r>
              <a:rPr lang="en-US" sz="2000" dirty="0">
                <a:solidFill>
                  <a:schemeClr val="bg1"/>
                </a:solidFill>
              </a:rPr>
              <a:t> lived 595 years more. </a:t>
            </a:r>
          </a:p>
          <a:p>
            <a:r>
              <a:rPr lang="en-US" sz="2000" dirty="0" err="1">
                <a:solidFill>
                  <a:schemeClr val="bg1"/>
                </a:solidFill>
              </a:rPr>
              <a:t>Lamech</a:t>
            </a:r>
            <a:r>
              <a:rPr lang="en-US" sz="2000" dirty="0">
                <a:solidFill>
                  <a:schemeClr val="bg1"/>
                </a:solidFill>
              </a:rPr>
              <a:t> died 5 years before the flood at age 777</a:t>
            </a:r>
          </a:p>
        </p:txBody>
      </p:sp>
    </p:spTree>
    <p:extLst>
      <p:ext uri="{BB962C8B-B14F-4D97-AF65-F5344CB8AC3E}">
        <p14:creationId xmlns:p14="http://schemas.microsoft.com/office/powerpoint/2010/main" val="20790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500"/>
                                        <p:tgtEl>
                                          <p:spTgt spid="108"/>
                                        </p:tgtEl>
                                      </p:cBhvr>
                                    </p:animEffec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5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500"/>
                                        <p:tgtEl>
                                          <p:spTgt spid="110"/>
                                        </p:tgtEl>
                                      </p:cBhvr>
                                    </p:animEffec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8" grpId="0"/>
      <p:bldP spid="109" grpId="0"/>
      <p:bldP spid="110" grpId="0"/>
      <p:bldP spid="1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9823" cy="369332"/>
          </a:xfrm>
          <a:prstGeom prst="rect">
            <a:avLst/>
          </a:prstGeom>
          <a:noFill/>
        </p:spPr>
        <p:txBody>
          <a:bodyPr wrap="square" rtlCol="0">
            <a:spAutoFit/>
          </a:bodyPr>
          <a:lstStyle/>
          <a:p>
            <a:r>
              <a:rPr lang="en-US" dirty="0">
                <a:solidFill>
                  <a:schemeClr val="bg1"/>
                </a:solidFill>
              </a:rPr>
              <a:t>Moses 8:1-11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Japheth</a:t>
            </a:r>
          </a:p>
        </p:txBody>
      </p:sp>
      <p:sp>
        <p:nvSpPr>
          <p:cNvPr id="2" name="Rectangle 1"/>
          <p:cNvSpPr/>
          <p:nvPr/>
        </p:nvSpPr>
        <p:spPr>
          <a:xfrm>
            <a:off x="333379" y="1075430"/>
            <a:ext cx="7500836" cy="4801314"/>
          </a:xfrm>
          <a:prstGeom prst="rect">
            <a:avLst/>
          </a:prstGeom>
        </p:spPr>
        <p:txBody>
          <a:bodyPr wrap="square">
            <a:spAutoFit/>
          </a:bodyPr>
          <a:lstStyle/>
          <a:p>
            <a:r>
              <a:rPr lang="en-US" dirty="0">
                <a:solidFill>
                  <a:schemeClr val="bg1"/>
                </a:solidFill>
              </a:rPr>
              <a:t>He was an elder son of Noah that is mentioned in the Bible, Noah being 450 years old when he was born</a:t>
            </a:r>
          </a:p>
          <a:p>
            <a:endParaRPr lang="en-US" dirty="0">
              <a:solidFill>
                <a:schemeClr val="bg1"/>
              </a:solidFill>
            </a:endParaRPr>
          </a:p>
          <a:p>
            <a:r>
              <a:rPr lang="en-US" dirty="0">
                <a:solidFill>
                  <a:schemeClr val="bg1"/>
                </a:solidFill>
              </a:rPr>
              <a:t>He walked with God (Moses 8:27)</a:t>
            </a:r>
          </a:p>
          <a:p>
            <a:endParaRPr lang="en-US" dirty="0">
              <a:solidFill>
                <a:schemeClr val="bg1"/>
              </a:solidFill>
            </a:endParaRPr>
          </a:p>
          <a:p>
            <a:r>
              <a:rPr lang="en-US" dirty="0">
                <a:solidFill>
                  <a:schemeClr val="bg1"/>
                </a:solidFill>
              </a:rPr>
              <a:t>As Noah was sedated under the influence of wine, Ham came upon him and informed his brothers, Shem and Japheth. They discretely covered their father and later Noah pronounced a curse on Ham while blessing the other two sons Japheth and Shem</a:t>
            </a:r>
          </a:p>
          <a:p>
            <a:endParaRPr lang="en-US" dirty="0">
              <a:solidFill>
                <a:schemeClr val="bg1"/>
              </a:solidFill>
            </a:endParaRPr>
          </a:p>
          <a:p>
            <a:r>
              <a:rPr lang="en-US" dirty="0">
                <a:solidFill>
                  <a:schemeClr val="bg1"/>
                </a:solidFill>
              </a:rPr>
              <a:t>He and family settled in a region extending from the eastern Mediterranean coasts to the Black Sea and the Caspian Sea</a:t>
            </a:r>
          </a:p>
          <a:p>
            <a:endParaRPr lang="en-US" dirty="0">
              <a:solidFill>
                <a:schemeClr val="bg1"/>
              </a:solidFill>
            </a:endParaRPr>
          </a:p>
          <a:p>
            <a:r>
              <a:rPr lang="en-US" dirty="0">
                <a:solidFill>
                  <a:schemeClr val="bg1"/>
                </a:solidFill>
              </a:rPr>
              <a:t>He and his family were to dwell in tents of Shem</a:t>
            </a:r>
          </a:p>
          <a:p>
            <a:endParaRPr lang="en-US" dirty="0">
              <a:solidFill>
                <a:schemeClr val="bg1"/>
              </a:solidFill>
            </a:endParaRPr>
          </a:p>
          <a:p>
            <a:r>
              <a:rPr lang="en-US" dirty="0">
                <a:solidFill>
                  <a:schemeClr val="bg1"/>
                </a:solidFill>
              </a:rPr>
              <a:t>His sons are: Gomer, Magog, </a:t>
            </a:r>
            <a:r>
              <a:rPr lang="en-US" dirty="0" err="1">
                <a:solidFill>
                  <a:schemeClr val="bg1"/>
                </a:solidFill>
              </a:rPr>
              <a:t>Madai</a:t>
            </a:r>
            <a:r>
              <a:rPr lang="en-US" dirty="0">
                <a:solidFill>
                  <a:schemeClr val="bg1"/>
                </a:solidFill>
              </a:rPr>
              <a:t>, Javan, Tubal, </a:t>
            </a:r>
            <a:r>
              <a:rPr lang="en-US" dirty="0" err="1">
                <a:solidFill>
                  <a:schemeClr val="bg1"/>
                </a:solidFill>
              </a:rPr>
              <a:t>Meshech</a:t>
            </a:r>
            <a:r>
              <a:rPr lang="en-US" dirty="0">
                <a:solidFill>
                  <a:schemeClr val="bg1"/>
                </a:solidFill>
              </a:rPr>
              <a:t>, and </a:t>
            </a:r>
            <a:r>
              <a:rPr lang="en-US" dirty="0" err="1">
                <a:solidFill>
                  <a:schemeClr val="bg1"/>
                </a:solidFill>
              </a:rPr>
              <a:t>Tiras</a:t>
            </a:r>
            <a:r>
              <a:rPr lang="en-US" dirty="0">
                <a:solidFill>
                  <a:schemeClr val="bg1"/>
                </a:solidFill>
              </a:rPr>
              <a:t> (1 Chronicles 1:5)</a:t>
            </a:r>
          </a:p>
        </p:txBody>
      </p:sp>
      <p:grpSp>
        <p:nvGrpSpPr>
          <p:cNvPr id="112" name="Group 111"/>
          <p:cNvGrpSpPr/>
          <p:nvPr/>
        </p:nvGrpSpPr>
        <p:grpSpPr>
          <a:xfrm>
            <a:off x="8678730" y="1221991"/>
            <a:ext cx="2087241" cy="4569209"/>
            <a:chOff x="4970360" y="613348"/>
            <a:chExt cx="2180190" cy="5017063"/>
          </a:xfrm>
        </p:grpSpPr>
        <p:grpSp>
          <p:nvGrpSpPr>
            <p:cNvPr id="113" name="Group 112"/>
            <p:cNvGrpSpPr/>
            <p:nvPr/>
          </p:nvGrpSpPr>
          <p:grpSpPr>
            <a:xfrm>
              <a:off x="4970360" y="613348"/>
              <a:ext cx="2180190" cy="5017063"/>
              <a:chOff x="1269998" y="762000"/>
              <a:chExt cx="1778001" cy="4114800"/>
            </a:xfrm>
          </p:grpSpPr>
          <p:sp>
            <p:nvSpPr>
              <p:cNvPr id="134" name="Oval 133"/>
              <p:cNvSpPr/>
              <p:nvPr/>
            </p:nvSpPr>
            <p:spPr>
              <a:xfrm flipH="1">
                <a:off x="1436479" y="1518011"/>
                <a:ext cx="1485876" cy="128201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 name="Round Diagonal Corner Rectangle 134"/>
              <p:cNvSpPr/>
              <p:nvPr/>
            </p:nvSpPr>
            <p:spPr>
              <a:xfrm rot="892649" flipH="1">
                <a:off x="2392706" y="1257368"/>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 name="Round Diagonal Corner Rectangle 135"/>
              <p:cNvSpPr/>
              <p:nvPr/>
            </p:nvSpPr>
            <p:spPr>
              <a:xfrm rot="3096286" flipH="1">
                <a:off x="1363325" y="1283351"/>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val 136"/>
              <p:cNvSpPr/>
              <p:nvPr/>
            </p:nvSpPr>
            <p:spPr>
              <a:xfrm rot="1928098" flipH="1">
                <a:off x="1269998" y="2856564"/>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Oval 137"/>
              <p:cNvSpPr/>
              <p:nvPr/>
            </p:nvSpPr>
            <p:spPr>
              <a:xfrm rot="18952234" flipH="1">
                <a:off x="2547405" y="2798162"/>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Oval 138"/>
              <p:cNvSpPr/>
              <p:nvPr/>
            </p:nvSpPr>
            <p:spPr>
              <a:xfrm rot="2247591" flipH="1">
                <a:off x="1739208" y="4159080"/>
                <a:ext cx="32317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Oval 139"/>
              <p:cNvSpPr/>
              <p:nvPr/>
            </p:nvSpPr>
            <p:spPr>
              <a:xfrm rot="18952234" flipH="1">
                <a:off x="2112286" y="4144883"/>
                <a:ext cx="321628"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Trapezoid 140"/>
              <p:cNvSpPr/>
              <p:nvPr/>
            </p:nvSpPr>
            <p:spPr>
              <a:xfrm rot="1430708" flipH="1">
                <a:off x="1409625" y="2010328"/>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Trapezoid 141"/>
              <p:cNvSpPr/>
              <p:nvPr/>
            </p:nvSpPr>
            <p:spPr>
              <a:xfrm rot="19809709" flipH="1">
                <a:off x="2162947" y="1968382"/>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Trapezoid 142"/>
              <p:cNvSpPr/>
              <p:nvPr/>
            </p:nvSpPr>
            <p:spPr>
              <a:xfrm flipH="1">
                <a:off x="1620442" y="2175074"/>
                <a:ext cx="1029650" cy="2339124"/>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43"/>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ound Diagonal Corner Rectangle 144"/>
              <p:cNvSpPr/>
              <p:nvPr/>
            </p:nvSpPr>
            <p:spPr>
              <a:xfrm rot="20363465" flipH="1">
                <a:off x="2136839" y="762000"/>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Round Diagonal Corner Rectangle 145"/>
              <p:cNvSpPr/>
              <p:nvPr/>
            </p:nvSpPr>
            <p:spPr>
              <a:xfrm rot="16523337" flipH="1">
                <a:off x="1639674" y="830333"/>
                <a:ext cx="537343" cy="648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Oval 146"/>
              <p:cNvSpPr/>
              <p:nvPr/>
            </p:nvSpPr>
            <p:spPr>
              <a:xfrm flipH="1">
                <a:off x="1963123" y="857974"/>
                <a:ext cx="490692" cy="46874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Trapezoid 147"/>
              <p:cNvSpPr/>
              <p:nvPr/>
            </p:nvSpPr>
            <p:spPr>
              <a:xfrm rot="21333240" flipH="1">
                <a:off x="2061585" y="2044403"/>
                <a:ext cx="690186" cy="2388266"/>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Trapezoid 148"/>
              <p:cNvSpPr/>
              <p:nvPr/>
            </p:nvSpPr>
            <p:spPr>
              <a:xfrm rot="301939" flipH="1">
                <a:off x="1478493" y="2132391"/>
                <a:ext cx="690186" cy="2300146"/>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p:cNvSpPr/>
              <p:nvPr/>
            </p:nvSpPr>
            <p:spPr>
              <a:xfrm flipH="1">
                <a:off x="1812043" y="1686539"/>
                <a:ext cx="650233" cy="717720"/>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val 150"/>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51"/>
              <p:cNvSpPr/>
              <p:nvPr/>
            </p:nvSpPr>
            <p:spPr>
              <a:xfrm flipH="1">
                <a:off x="1475694" y="1830700"/>
                <a:ext cx="240255"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52"/>
              <p:cNvSpPr/>
              <p:nvPr/>
            </p:nvSpPr>
            <p:spPr>
              <a:xfrm flipH="1">
                <a:off x="2617072" y="1802196"/>
                <a:ext cx="265250"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4" name="Group 34"/>
            <p:cNvGrpSpPr/>
            <p:nvPr/>
          </p:nvGrpSpPr>
          <p:grpSpPr>
            <a:xfrm rot="5135523">
              <a:off x="5536354" y="3184453"/>
              <a:ext cx="1618666" cy="285396"/>
              <a:chOff x="4800600" y="183630"/>
              <a:chExt cx="5791200" cy="1311639"/>
            </a:xfrm>
          </p:grpSpPr>
          <p:grpSp>
            <p:nvGrpSpPr>
              <p:cNvPr id="125" name="Group 28"/>
              <p:cNvGrpSpPr/>
              <p:nvPr/>
            </p:nvGrpSpPr>
            <p:grpSpPr>
              <a:xfrm>
                <a:off x="4800600" y="184879"/>
                <a:ext cx="2895600" cy="1295400"/>
                <a:chOff x="4800600" y="184879"/>
                <a:chExt cx="2895600" cy="1295400"/>
              </a:xfrm>
            </p:grpSpPr>
            <p:sp>
              <p:nvSpPr>
                <p:cNvPr id="131" name="Flowchart: Decision 25"/>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cision 26"/>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4-Point Star 27"/>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9"/>
              <p:cNvGrpSpPr/>
              <p:nvPr/>
            </p:nvGrpSpPr>
            <p:grpSpPr>
              <a:xfrm>
                <a:off x="7696200" y="183630"/>
                <a:ext cx="2895600" cy="1295400"/>
                <a:chOff x="4800600" y="184879"/>
                <a:chExt cx="2895600" cy="1295400"/>
              </a:xfrm>
            </p:grpSpPr>
            <p:sp>
              <p:nvSpPr>
                <p:cNvPr id="128" name="Flowchart: Decision 127"/>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cision 128"/>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4-Point Star 129"/>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4-Point Star 126"/>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34"/>
            <p:cNvGrpSpPr/>
            <p:nvPr/>
          </p:nvGrpSpPr>
          <p:grpSpPr>
            <a:xfrm rot="5562875">
              <a:off x="4879885" y="3192128"/>
              <a:ext cx="1618666" cy="285396"/>
              <a:chOff x="4800600" y="183630"/>
              <a:chExt cx="5791200" cy="1311639"/>
            </a:xfrm>
          </p:grpSpPr>
          <p:grpSp>
            <p:nvGrpSpPr>
              <p:cNvPr id="116" name="Group 28"/>
              <p:cNvGrpSpPr/>
              <p:nvPr/>
            </p:nvGrpSpPr>
            <p:grpSpPr>
              <a:xfrm>
                <a:off x="4800600" y="184879"/>
                <a:ext cx="2895600" cy="1295400"/>
                <a:chOff x="4800600" y="184879"/>
                <a:chExt cx="2895600" cy="1295400"/>
              </a:xfrm>
            </p:grpSpPr>
            <p:sp>
              <p:nvSpPr>
                <p:cNvPr id="122" name="Flowchart: Decision 25"/>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cision 26"/>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4-Point Star 27"/>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9"/>
              <p:cNvGrpSpPr/>
              <p:nvPr/>
            </p:nvGrpSpPr>
            <p:grpSpPr>
              <a:xfrm>
                <a:off x="7696200" y="183630"/>
                <a:ext cx="2895600" cy="1295400"/>
                <a:chOff x="4800600" y="184879"/>
                <a:chExt cx="2895600" cy="1295400"/>
              </a:xfrm>
            </p:grpSpPr>
            <p:sp>
              <p:nvSpPr>
                <p:cNvPr id="119" name="Flowchart: Decision 118"/>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cision 119"/>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4-Point Star 120"/>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4-Point Star 117"/>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4" name="TextBox 153"/>
          <p:cNvSpPr txBox="1"/>
          <p:nvPr/>
        </p:nvSpPr>
        <p:spPr>
          <a:xfrm>
            <a:off x="10046074" y="6513132"/>
            <a:ext cx="2099823"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8795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animEffect transition="in" filter="wipe(down)">
                                      <p:cBhvr>
                                        <p:cTn id="9" dur="580">
                                          <p:stCondLst>
                                            <p:cond delay="0"/>
                                          </p:stCondLst>
                                        </p:cTn>
                                        <p:tgtEl>
                                          <p:spTgt spid="112"/>
                                        </p:tgtEl>
                                      </p:cBhvr>
                                    </p:animEffect>
                                    <p:anim calcmode="lin" valueType="num">
                                      <p:cBhvr>
                                        <p:cTn id="10"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12"/>
                                        </p:tgtEl>
                                      </p:cBhvr>
                                      <p:to x="100000" y="60000"/>
                                    </p:animScale>
                                    <p:animScale>
                                      <p:cBhvr>
                                        <p:cTn id="16" dur="166" decel="50000">
                                          <p:stCondLst>
                                            <p:cond delay="676"/>
                                          </p:stCondLst>
                                        </p:cTn>
                                        <p:tgtEl>
                                          <p:spTgt spid="112"/>
                                        </p:tgtEl>
                                      </p:cBhvr>
                                      <p:to x="100000" y="100000"/>
                                    </p:animScale>
                                    <p:animScale>
                                      <p:cBhvr>
                                        <p:cTn id="17" dur="26">
                                          <p:stCondLst>
                                            <p:cond delay="1312"/>
                                          </p:stCondLst>
                                        </p:cTn>
                                        <p:tgtEl>
                                          <p:spTgt spid="112"/>
                                        </p:tgtEl>
                                      </p:cBhvr>
                                      <p:to x="100000" y="80000"/>
                                    </p:animScale>
                                    <p:animScale>
                                      <p:cBhvr>
                                        <p:cTn id="18" dur="166" decel="50000">
                                          <p:stCondLst>
                                            <p:cond delay="1338"/>
                                          </p:stCondLst>
                                        </p:cTn>
                                        <p:tgtEl>
                                          <p:spTgt spid="112"/>
                                        </p:tgtEl>
                                      </p:cBhvr>
                                      <p:to x="100000" y="100000"/>
                                    </p:animScale>
                                    <p:animScale>
                                      <p:cBhvr>
                                        <p:cTn id="19" dur="26">
                                          <p:stCondLst>
                                            <p:cond delay="1642"/>
                                          </p:stCondLst>
                                        </p:cTn>
                                        <p:tgtEl>
                                          <p:spTgt spid="112"/>
                                        </p:tgtEl>
                                      </p:cBhvr>
                                      <p:to x="100000" y="90000"/>
                                    </p:animScale>
                                    <p:animScale>
                                      <p:cBhvr>
                                        <p:cTn id="20" dur="166" decel="50000">
                                          <p:stCondLst>
                                            <p:cond delay="1668"/>
                                          </p:stCondLst>
                                        </p:cTn>
                                        <p:tgtEl>
                                          <p:spTgt spid="112"/>
                                        </p:tgtEl>
                                      </p:cBhvr>
                                      <p:to x="100000" y="100000"/>
                                    </p:animScale>
                                    <p:animScale>
                                      <p:cBhvr>
                                        <p:cTn id="21" dur="26">
                                          <p:stCondLst>
                                            <p:cond delay="1808"/>
                                          </p:stCondLst>
                                        </p:cTn>
                                        <p:tgtEl>
                                          <p:spTgt spid="112"/>
                                        </p:tgtEl>
                                      </p:cBhvr>
                                      <p:to x="100000" y="95000"/>
                                    </p:animScale>
                                    <p:animScale>
                                      <p:cBhvr>
                                        <p:cTn id="22" dur="166" decel="50000">
                                          <p:stCondLst>
                                            <p:cond delay="1834"/>
                                          </p:stCondLst>
                                        </p:cTn>
                                        <p:tgtEl>
                                          <p:spTgt spid="1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8281115" cy="369332"/>
          </a:xfrm>
          <a:prstGeom prst="rect">
            <a:avLst/>
          </a:prstGeom>
          <a:noFill/>
        </p:spPr>
        <p:txBody>
          <a:bodyPr wrap="square" rtlCol="0">
            <a:spAutoFit/>
          </a:bodyPr>
          <a:lstStyle/>
          <a:p>
            <a:r>
              <a:rPr lang="en-US" dirty="0">
                <a:solidFill>
                  <a:schemeClr val="bg1"/>
                </a:solidFill>
              </a:rPr>
              <a:t>Moses 8:1-12, 27; Genesis 9:18; 26; 10:21-31; 11:10-27; 1 Chronicles 1:17-28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Shem</a:t>
            </a:r>
          </a:p>
        </p:txBody>
      </p:sp>
      <p:sp>
        <p:nvSpPr>
          <p:cNvPr id="2" name="Rectangle 1"/>
          <p:cNvSpPr/>
          <p:nvPr/>
        </p:nvSpPr>
        <p:spPr>
          <a:xfrm>
            <a:off x="306203" y="687075"/>
            <a:ext cx="8215585" cy="5078313"/>
          </a:xfrm>
          <a:prstGeom prst="rect">
            <a:avLst/>
          </a:prstGeom>
        </p:spPr>
        <p:txBody>
          <a:bodyPr wrap="square">
            <a:spAutoFit/>
          </a:bodyPr>
          <a:lstStyle/>
          <a:p>
            <a:r>
              <a:rPr lang="en-US" dirty="0">
                <a:solidFill>
                  <a:schemeClr val="bg1"/>
                </a:solidFill>
              </a:rPr>
              <a:t>He was born when Noah was 492 years old.</a:t>
            </a:r>
          </a:p>
          <a:p>
            <a:endParaRPr lang="en-US" dirty="0">
              <a:solidFill>
                <a:schemeClr val="bg1"/>
              </a:solidFill>
            </a:endParaRPr>
          </a:p>
          <a:p>
            <a:r>
              <a:rPr lang="en-US" dirty="0">
                <a:solidFill>
                  <a:schemeClr val="bg1"/>
                </a:solidFill>
              </a:rPr>
              <a:t>Him and his wife were part of the 8 that embarked on the ark</a:t>
            </a:r>
          </a:p>
          <a:p>
            <a:endParaRPr lang="en-US" dirty="0">
              <a:solidFill>
                <a:schemeClr val="bg1"/>
              </a:solidFill>
            </a:endParaRPr>
          </a:p>
          <a:p>
            <a:r>
              <a:rPr lang="en-US" dirty="0">
                <a:solidFill>
                  <a:schemeClr val="bg1"/>
                </a:solidFill>
              </a:rPr>
              <a:t>The fact that Shem, not the eldest, held a more prominent role in the priesthood is a situation shared by many other families in scripture</a:t>
            </a:r>
          </a:p>
          <a:p>
            <a:endParaRPr lang="en-US" dirty="0">
              <a:solidFill>
                <a:schemeClr val="bg1"/>
              </a:solidFill>
            </a:endParaRPr>
          </a:p>
          <a:p>
            <a:r>
              <a:rPr lang="en-US" dirty="0">
                <a:solidFill>
                  <a:schemeClr val="bg1"/>
                </a:solidFill>
              </a:rPr>
              <a:t>Abram—later changed to Abraham was one of his descendants </a:t>
            </a:r>
          </a:p>
          <a:p>
            <a:endParaRPr lang="en-US" dirty="0">
              <a:solidFill>
                <a:schemeClr val="bg1"/>
              </a:solidFill>
            </a:endParaRPr>
          </a:p>
          <a:p>
            <a:r>
              <a:rPr lang="en-US" dirty="0">
                <a:solidFill>
                  <a:schemeClr val="bg1"/>
                </a:solidFill>
              </a:rPr>
              <a:t>His sons were: Elam, and </a:t>
            </a:r>
            <a:r>
              <a:rPr lang="en-US" dirty="0" err="1">
                <a:solidFill>
                  <a:schemeClr val="bg1"/>
                </a:solidFill>
              </a:rPr>
              <a:t>Asshur</a:t>
            </a:r>
            <a:r>
              <a:rPr lang="en-US" dirty="0">
                <a:solidFill>
                  <a:schemeClr val="bg1"/>
                </a:solidFill>
              </a:rPr>
              <a:t>, and </a:t>
            </a:r>
            <a:r>
              <a:rPr lang="en-US" dirty="0" err="1">
                <a:solidFill>
                  <a:schemeClr val="bg1"/>
                </a:solidFill>
              </a:rPr>
              <a:t>Arphaxad</a:t>
            </a:r>
            <a:r>
              <a:rPr lang="en-US" dirty="0">
                <a:solidFill>
                  <a:schemeClr val="bg1"/>
                </a:solidFill>
              </a:rPr>
              <a:t>, and </a:t>
            </a:r>
            <a:r>
              <a:rPr lang="en-US" dirty="0" err="1">
                <a:solidFill>
                  <a:schemeClr val="bg1"/>
                </a:solidFill>
              </a:rPr>
              <a:t>Lud</a:t>
            </a:r>
            <a:r>
              <a:rPr lang="en-US" dirty="0">
                <a:solidFill>
                  <a:schemeClr val="bg1"/>
                </a:solidFill>
              </a:rPr>
              <a:t>, and Aram</a:t>
            </a:r>
          </a:p>
          <a:p>
            <a:endParaRPr lang="en-US" dirty="0">
              <a:solidFill>
                <a:schemeClr val="bg1"/>
              </a:solidFill>
            </a:endParaRPr>
          </a:p>
          <a:p>
            <a:r>
              <a:rPr lang="en-US" dirty="0">
                <a:solidFill>
                  <a:schemeClr val="bg1"/>
                </a:solidFill>
              </a:rPr>
              <a:t>He is considered to be the ancestor of the Semitic races, including the Hebrews, Phoenician, Arabs, </a:t>
            </a:r>
            <a:r>
              <a:rPr lang="en-US" dirty="0" err="1">
                <a:solidFill>
                  <a:schemeClr val="bg1"/>
                </a:solidFill>
              </a:rPr>
              <a:t>Armaeans</a:t>
            </a:r>
            <a:r>
              <a:rPr lang="en-US" dirty="0">
                <a:solidFill>
                  <a:schemeClr val="bg1"/>
                </a:solidFill>
              </a:rPr>
              <a:t> (or Syrians), Babylonians, and Assyrians</a:t>
            </a:r>
          </a:p>
          <a:p>
            <a:endParaRPr lang="en-US" dirty="0">
              <a:solidFill>
                <a:schemeClr val="bg1"/>
              </a:solidFill>
            </a:endParaRPr>
          </a:p>
          <a:p>
            <a:r>
              <a:rPr lang="en-US" dirty="0">
                <a:solidFill>
                  <a:schemeClr val="bg1"/>
                </a:solidFill>
              </a:rPr>
              <a:t>He is mentioned in the Doctrine and Covenants as a “great high priest” (138:41)</a:t>
            </a:r>
          </a:p>
          <a:p>
            <a:endParaRPr lang="en-US" dirty="0">
              <a:solidFill>
                <a:schemeClr val="bg1"/>
              </a:solidFill>
            </a:endParaRPr>
          </a:p>
          <a:p>
            <a:r>
              <a:rPr lang="en-US" dirty="0">
                <a:solidFill>
                  <a:schemeClr val="bg1"/>
                </a:solidFill>
              </a:rPr>
              <a:t>He is listed in the genealogy of Jesus Christ as </a:t>
            </a:r>
            <a:r>
              <a:rPr lang="en-US" dirty="0" err="1">
                <a:solidFill>
                  <a:schemeClr val="bg1"/>
                </a:solidFill>
              </a:rPr>
              <a:t>Sem</a:t>
            </a:r>
            <a:r>
              <a:rPr lang="en-US" dirty="0">
                <a:solidFill>
                  <a:schemeClr val="bg1"/>
                </a:solidFill>
              </a:rPr>
              <a:t> (Luke 3:36)</a:t>
            </a:r>
          </a:p>
          <a:p>
            <a:endParaRPr lang="en-US" dirty="0">
              <a:solidFill>
                <a:schemeClr val="bg1"/>
              </a:solidFill>
            </a:endParaRPr>
          </a:p>
        </p:txBody>
      </p:sp>
      <p:sp>
        <p:nvSpPr>
          <p:cNvPr id="154" name="TextBox 153"/>
          <p:cNvSpPr txBox="1"/>
          <p:nvPr/>
        </p:nvSpPr>
        <p:spPr>
          <a:xfrm>
            <a:off x="10046074" y="6513132"/>
            <a:ext cx="2099823" cy="369332"/>
          </a:xfrm>
          <a:prstGeom prst="rect">
            <a:avLst/>
          </a:prstGeom>
          <a:noFill/>
        </p:spPr>
        <p:txBody>
          <a:bodyPr wrap="square" rtlCol="0">
            <a:spAutoFit/>
          </a:bodyPr>
          <a:lstStyle/>
          <a:p>
            <a:pPr algn="r"/>
            <a:r>
              <a:rPr lang="en-US" dirty="0">
                <a:solidFill>
                  <a:schemeClr val="bg1"/>
                </a:solidFill>
              </a:rPr>
              <a:t>Who’s Who</a:t>
            </a:r>
          </a:p>
        </p:txBody>
      </p:sp>
      <p:grpSp>
        <p:nvGrpSpPr>
          <p:cNvPr id="49" name="Group 48"/>
          <p:cNvGrpSpPr/>
          <p:nvPr/>
        </p:nvGrpSpPr>
        <p:grpSpPr>
          <a:xfrm>
            <a:off x="8812962" y="961670"/>
            <a:ext cx="1952568" cy="4934660"/>
            <a:chOff x="3124425" y="529034"/>
            <a:chExt cx="1380536" cy="3344532"/>
          </a:xfrm>
        </p:grpSpPr>
        <p:sp>
          <p:nvSpPr>
            <p:cNvPr id="50" name="Oval 49"/>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124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down)">
                                      <p:cBhvr>
                                        <p:cTn id="9" dur="580">
                                          <p:stCondLst>
                                            <p:cond delay="0"/>
                                          </p:stCondLst>
                                        </p:cTn>
                                        <p:tgtEl>
                                          <p:spTgt spid="49"/>
                                        </p:tgtEl>
                                      </p:cBhvr>
                                    </p:animEffect>
                                    <p:anim calcmode="lin" valueType="num">
                                      <p:cBhvr>
                                        <p:cTn id="1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 dur="26">
                                          <p:stCondLst>
                                            <p:cond delay="650"/>
                                          </p:stCondLst>
                                        </p:cTn>
                                        <p:tgtEl>
                                          <p:spTgt spid="49"/>
                                        </p:tgtEl>
                                      </p:cBhvr>
                                      <p:to x="100000" y="60000"/>
                                    </p:animScale>
                                    <p:animScale>
                                      <p:cBhvr>
                                        <p:cTn id="16" dur="166" decel="50000">
                                          <p:stCondLst>
                                            <p:cond delay="676"/>
                                          </p:stCondLst>
                                        </p:cTn>
                                        <p:tgtEl>
                                          <p:spTgt spid="49"/>
                                        </p:tgtEl>
                                      </p:cBhvr>
                                      <p:to x="100000" y="100000"/>
                                    </p:animScale>
                                    <p:animScale>
                                      <p:cBhvr>
                                        <p:cTn id="17" dur="26">
                                          <p:stCondLst>
                                            <p:cond delay="1312"/>
                                          </p:stCondLst>
                                        </p:cTn>
                                        <p:tgtEl>
                                          <p:spTgt spid="49"/>
                                        </p:tgtEl>
                                      </p:cBhvr>
                                      <p:to x="100000" y="80000"/>
                                    </p:animScale>
                                    <p:animScale>
                                      <p:cBhvr>
                                        <p:cTn id="18" dur="166" decel="50000">
                                          <p:stCondLst>
                                            <p:cond delay="1338"/>
                                          </p:stCondLst>
                                        </p:cTn>
                                        <p:tgtEl>
                                          <p:spTgt spid="49"/>
                                        </p:tgtEl>
                                      </p:cBhvr>
                                      <p:to x="100000" y="100000"/>
                                    </p:animScale>
                                    <p:animScale>
                                      <p:cBhvr>
                                        <p:cTn id="19" dur="26">
                                          <p:stCondLst>
                                            <p:cond delay="1642"/>
                                          </p:stCondLst>
                                        </p:cTn>
                                        <p:tgtEl>
                                          <p:spTgt spid="49"/>
                                        </p:tgtEl>
                                      </p:cBhvr>
                                      <p:to x="100000" y="90000"/>
                                    </p:animScale>
                                    <p:animScale>
                                      <p:cBhvr>
                                        <p:cTn id="20" dur="166" decel="50000">
                                          <p:stCondLst>
                                            <p:cond delay="1668"/>
                                          </p:stCondLst>
                                        </p:cTn>
                                        <p:tgtEl>
                                          <p:spTgt spid="49"/>
                                        </p:tgtEl>
                                      </p:cBhvr>
                                      <p:to x="100000" y="100000"/>
                                    </p:animScale>
                                    <p:animScale>
                                      <p:cBhvr>
                                        <p:cTn id="21" dur="26">
                                          <p:stCondLst>
                                            <p:cond delay="1808"/>
                                          </p:stCondLst>
                                        </p:cTn>
                                        <p:tgtEl>
                                          <p:spTgt spid="49"/>
                                        </p:tgtEl>
                                      </p:cBhvr>
                                      <p:to x="100000" y="95000"/>
                                    </p:animScale>
                                    <p:animScale>
                                      <p:cBhvr>
                                        <p:cTn id="22" dur="166" decel="50000">
                                          <p:stCondLst>
                                            <p:cond delay="1834"/>
                                          </p:stCondLst>
                                        </p:cTn>
                                        <p:tgtEl>
                                          <p:spTgt spid="4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001555" cy="369332"/>
          </a:xfrm>
          <a:prstGeom prst="rect">
            <a:avLst/>
          </a:prstGeom>
          <a:noFill/>
        </p:spPr>
        <p:txBody>
          <a:bodyPr wrap="square" rtlCol="0">
            <a:spAutoFit/>
          </a:bodyPr>
          <a:lstStyle/>
          <a:p>
            <a:r>
              <a:rPr lang="en-US" dirty="0">
                <a:solidFill>
                  <a:schemeClr val="bg1"/>
                </a:solidFill>
              </a:rPr>
              <a:t>Moses 8:12,27, Genesis 5:32; 6:10; 7:13; 9:18-22, 25-27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Ham</a:t>
            </a:r>
          </a:p>
        </p:txBody>
      </p:sp>
      <p:sp>
        <p:nvSpPr>
          <p:cNvPr id="2" name="Rectangle 1"/>
          <p:cNvSpPr/>
          <p:nvPr/>
        </p:nvSpPr>
        <p:spPr>
          <a:xfrm>
            <a:off x="257179" y="817900"/>
            <a:ext cx="8264609" cy="5632311"/>
          </a:xfrm>
          <a:prstGeom prst="rect">
            <a:avLst/>
          </a:prstGeom>
        </p:spPr>
        <p:txBody>
          <a:bodyPr wrap="square">
            <a:spAutoFit/>
          </a:bodyPr>
          <a:lstStyle/>
          <a:p>
            <a:r>
              <a:rPr lang="en-US" dirty="0">
                <a:solidFill>
                  <a:schemeClr val="bg1"/>
                </a:solidFill>
              </a:rPr>
              <a:t>He was the third son mentioned in the Bible of Noah and born when Noah was 500 years old.</a:t>
            </a:r>
          </a:p>
          <a:p>
            <a:endParaRPr lang="en-US" dirty="0">
              <a:solidFill>
                <a:schemeClr val="bg1"/>
              </a:solidFill>
            </a:endParaRPr>
          </a:p>
          <a:p>
            <a:r>
              <a:rPr lang="en-US" dirty="0">
                <a:solidFill>
                  <a:schemeClr val="bg1"/>
                </a:solidFill>
              </a:rPr>
              <a:t>His name means “hot”</a:t>
            </a:r>
          </a:p>
          <a:p>
            <a:endParaRPr lang="en-US" dirty="0">
              <a:solidFill>
                <a:schemeClr val="bg1"/>
              </a:solidFill>
            </a:endParaRPr>
          </a:p>
          <a:p>
            <a:r>
              <a:rPr lang="en-US" dirty="0">
                <a:solidFill>
                  <a:schemeClr val="bg1"/>
                </a:solidFill>
              </a:rPr>
              <a:t>He was righteous and was one of the 8 that survived the flood</a:t>
            </a:r>
          </a:p>
          <a:p>
            <a:endParaRPr lang="en-US" dirty="0">
              <a:solidFill>
                <a:schemeClr val="bg1"/>
              </a:solidFill>
            </a:endParaRPr>
          </a:p>
          <a:p>
            <a:r>
              <a:rPr lang="en-US" dirty="0">
                <a:solidFill>
                  <a:schemeClr val="bg1"/>
                </a:solidFill>
              </a:rPr>
              <a:t>After the flood while Noah was sedated under the influence of wine, Ham came upon him and his behavior was indiscreet and offensive. His progeny were cursed by Noah.</a:t>
            </a:r>
          </a:p>
          <a:p>
            <a:endParaRPr lang="en-US" dirty="0">
              <a:solidFill>
                <a:schemeClr val="bg1"/>
              </a:solidFill>
            </a:endParaRPr>
          </a:p>
          <a:p>
            <a:r>
              <a:rPr lang="en-US" dirty="0">
                <a:solidFill>
                  <a:schemeClr val="bg1"/>
                </a:solidFill>
              </a:rPr>
              <a:t>Ham’s wife and daughter were </a:t>
            </a:r>
            <a:r>
              <a:rPr lang="en-US" dirty="0" err="1">
                <a:solidFill>
                  <a:schemeClr val="bg1"/>
                </a:solidFill>
              </a:rPr>
              <a:t>Egyptus</a:t>
            </a:r>
            <a:r>
              <a:rPr lang="en-US" dirty="0">
                <a:solidFill>
                  <a:schemeClr val="bg1"/>
                </a:solidFill>
              </a:rPr>
              <a:t> and some of Ham’s descendants settle in Egypt (Abraham 1:21-27)</a:t>
            </a:r>
          </a:p>
          <a:p>
            <a:endParaRPr lang="en-US" dirty="0">
              <a:solidFill>
                <a:schemeClr val="bg1"/>
              </a:solidFill>
            </a:endParaRPr>
          </a:p>
          <a:p>
            <a:r>
              <a:rPr lang="en-US" dirty="0">
                <a:solidFill>
                  <a:schemeClr val="bg1"/>
                </a:solidFill>
              </a:rPr>
              <a:t>Ham had 4 sons: Cush, </a:t>
            </a:r>
            <a:r>
              <a:rPr lang="en-US" dirty="0" err="1">
                <a:solidFill>
                  <a:schemeClr val="bg1"/>
                </a:solidFill>
              </a:rPr>
              <a:t>Mizraim</a:t>
            </a:r>
            <a:r>
              <a:rPr lang="en-US" dirty="0">
                <a:solidFill>
                  <a:schemeClr val="bg1"/>
                </a:solidFill>
              </a:rPr>
              <a:t>, </a:t>
            </a:r>
            <a:r>
              <a:rPr lang="en-US" dirty="0" err="1">
                <a:solidFill>
                  <a:schemeClr val="bg1"/>
                </a:solidFill>
              </a:rPr>
              <a:t>Phut</a:t>
            </a:r>
            <a:r>
              <a:rPr lang="en-US" dirty="0">
                <a:solidFill>
                  <a:schemeClr val="bg1"/>
                </a:solidFill>
              </a:rPr>
              <a:t>, and </a:t>
            </a:r>
            <a:r>
              <a:rPr lang="en-US" dirty="0" err="1">
                <a:solidFill>
                  <a:schemeClr val="bg1"/>
                </a:solidFill>
              </a:rPr>
              <a:t>Canann</a:t>
            </a:r>
            <a:r>
              <a:rPr lang="en-US" dirty="0">
                <a:solidFill>
                  <a:schemeClr val="bg1"/>
                </a:solidFill>
              </a:rPr>
              <a:t> (Genesis 10:6)</a:t>
            </a:r>
          </a:p>
          <a:p>
            <a:endParaRPr lang="en-US" dirty="0">
              <a:solidFill>
                <a:schemeClr val="bg1"/>
              </a:solidFill>
            </a:endParaRPr>
          </a:p>
          <a:p>
            <a:r>
              <a:rPr lang="en-US" dirty="0">
                <a:solidFill>
                  <a:schemeClr val="bg1"/>
                </a:solidFill>
              </a:rPr>
              <a:t>The destination of Cush—the dark-skinned race—went to eastern Africa and southern Arabia</a:t>
            </a:r>
          </a:p>
          <a:p>
            <a:r>
              <a:rPr lang="en-US" dirty="0" err="1">
                <a:solidFill>
                  <a:schemeClr val="bg1"/>
                </a:solidFill>
              </a:rPr>
              <a:t>Mizraim</a:t>
            </a:r>
            <a:r>
              <a:rPr lang="en-US" dirty="0">
                <a:solidFill>
                  <a:schemeClr val="bg1"/>
                </a:solidFill>
              </a:rPr>
              <a:t>—Egyptians</a:t>
            </a:r>
          </a:p>
          <a:p>
            <a:r>
              <a:rPr lang="en-US" dirty="0" err="1">
                <a:solidFill>
                  <a:schemeClr val="bg1"/>
                </a:solidFill>
              </a:rPr>
              <a:t>Phut</a:t>
            </a:r>
            <a:r>
              <a:rPr lang="en-US" dirty="0">
                <a:solidFill>
                  <a:schemeClr val="bg1"/>
                </a:solidFill>
              </a:rPr>
              <a:t>—Libyans</a:t>
            </a:r>
          </a:p>
          <a:p>
            <a:r>
              <a:rPr lang="en-US" dirty="0">
                <a:solidFill>
                  <a:schemeClr val="bg1"/>
                </a:solidFill>
              </a:rPr>
              <a:t>Canaan—inhabitants of Palestine before the arrival of the Semitic races</a:t>
            </a:r>
          </a:p>
        </p:txBody>
      </p:sp>
      <p:sp>
        <p:nvSpPr>
          <p:cNvPr id="154" name="TextBox 153"/>
          <p:cNvSpPr txBox="1"/>
          <p:nvPr/>
        </p:nvSpPr>
        <p:spPr>
          <a:xfrm>
            <a:off x="8281115" y="6513132"/>
            <a:ext cx="3864783" cy="369332"/>
          </a:xfrm>
          <a:prstGeom prst="rect">
            <a:avLst/>
          </a:prstGeom>
          <a:noFill/>
        </p:spPr>
        <p:txBody>
          <a:bodyPr wrap="square" rtlCol="0">
            <a:spAutoFit/>
          </a:bodyPr>
          <a:lstStyle/>
          <a:p>
            <a:pPr algn="r"/>
            <a:r>
              <a:rPr lang="en-US" dirty="0">
                <a:solidFill>
                  <a:schemeClr val="bg1"/>
                </a:solidFill>
              </a:rPr>
              <a:t>Who’s Who and Bible Dictionary</a:t>
            </a:r>
          </a:p>
        </p:txBody>
      </p:sp>
      <p:grpSp>
        <p:nvGrpSpPr>
          <p:cNvPr id="24" name="Group 23"/>
          <p:cNvGrpSpPr/>
          <p:nvPr/>
        </p:nvGrpSpPr>
        <p:grpSpPr>
          <a:xfrm>
            <a:off x="9021651" y="1116161"/>
            <a:ext cx="2190465" cy="4625677"/>
            <a:chOff x="5277135" y="463770"/>
            <a:chExt cx="2807401" cy="4625677"/>
          </a:xfrm>
        </p:grpSpPr>
        <p:sp>
          <p:nvSpPr>
            <p:cNvPr id="25" name="Oval 24"/>
            <p:cNvSpPr/>
            <p:nvPr/>
          </p:nvSpPr>
          <p:spPr>
            <a:xfrm>
              <a:off x="5754639" y="463770"/>
              <a:ext cx="1816929" cy="200749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0954493">
              <a:off x="6206286" y="704007"/>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5754640" y="613469"/>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750594">
              <a:off x="5162148" y="3354321"/>
              <a:ext cx="711713" cy="4817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3837370">
              <a:off x="7496905" y="3288937"/>
              <a:ext cx="721265" cy="4539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0039060">
              <a:off x="5974332" y="4683694"/>
              <a:ext cx="711713" cy="4057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560940" flipH="1">
              <a:off x="6672323" y="4683696"/>
              <a:ext cx="711713" cy="4057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5566905" y="2366269"/>
              <a:ext cx="221029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06957">
              <a:off x="7126084" y="1894192"/>
              <a:ext cx="814319"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89622">
              <a:off x="5411919" y="2012656"/>
              <a:ext cx="814319"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683237" y="1928070"/>
              <a:ext cx="1977632"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32231" y="613471"/>
              <a:ext cx="1279644"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5400000">
              <a:off x="6422515" y="-91345"/>
              <a:ext cx="475648" cy="1585878"/>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5915899" y="1410296"/>
              <a:ext cx="1371606"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01076" y="1646598"/>
              <a:ext cx="493252"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629898" y="4222850"/>
              <a:ext cx="2084307" cy="496264"/>
              <a:chOff x="5867400" y="3429000"/>
              <a:chExt cx="3200400" cy="762000"/>
            </a:xfrm>
          </p:grpSpPr>
          <p:grpSp>
            <p:nvGrpSpPr>
              <p:cNvPr id="41" name="Group 40"/>
              <p:cNvGrpSpPr/>
              <p:nvPr/>
            </p:nvGrpSpPr>
            <p:grpSpPr>
              <a:xfrm>
                <a:off x="5867400" y="3429000"/>
                <a:ext cx="762000" cy="762000"/>
                <a:chOff x="5867400" y="3429000"/>
                <a:chExt cx="762000" cy="762000"/>
              </a:xfrm>
            </p:grpSpPr>
            <p:sp>
              <p:nvSpPr>
                <p:cNvPr id="71" name="Left-Right Arrow Callout 70"/>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477000" y="3429000"/>
                <a:ext cx="762000" cy="762000"/>
                <a:chOff x="5867400" y="3429000"/>
                <a:chExt cx="762000" cy="762000"/>
              </a:xfrm>
            </p:grpSpPr>
            <p:sp>
              <p:nvSpPr>
                <p:cNvPr id="69" name="Left-Right Arrow Callout 68"/>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086600" y="3429000"/>
                <a:ext cx="762000" cy="762000"/>
                <a:chOff x="5867400" y="3429000"/>
                <a:chExt cx="762000" cy="762000"/>
              </a:xfrm>
            </p:grpSpPr>
            <p:sp>
              <p:nvSpPr>
                <p:cNvPr id="67" name="Left-Right Arrow Callout 66"/>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696200" y="3429000"/>
                <a:ext cx="762000" cy="762000"/>
                <a:chOff x="5867400" y="3429000"/>
                <a:chExt cx="762000" cy="762000"/>
              </a:xfrm>
            </p:grpSpPr>
            <p:sp>
              <p:nvSpPr>
                <p:cNvPr id="48" name="Left-Right Arrow Callout 47"/>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305800" y="3429000"/>
                <a:ext cx="762000" cy="762000"/>
                <a:chOff x="5867400" y="3429000"/>
                <a:chExt cx="762000" cy="762000"/>
              </a:xfrm>
            </p:grpSpPr>
            <p:sp>
              <p:nvSpPr>
                <p:cNvPr id="46" name="Left-Right Arrow Callout 45"/>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372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down)">
                                      <p:cBhvr>
                                        <p:cTn id="9" dur="580">
                                          <p:stCondLst>
                                            <p:cond delay="0"/>
                                          </p:stCondLst>
                                        </p:cTn>
                                        <p:tgtEl>
                                          <p:spTgt spid="24"/>
                                        </p:tgtEl>
                                      </p:cBhvr>
                                    </p:animEffect>
                                    <p:anim calcmode="lin" valueType="num">
                                      <p:cBhvr>
                                        <p:cTn id="1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5" dur="26">
                                          <p:stCondLst>
                                            <p:cond delay="650"/>
                                          </p:stCondLst>
                                        </p:cTn>
                                        <p:tgtEl>
                                          <p:spTgt spid="24"/>
                                        </p:tgtEl>
                                      </p:cBhvr>
                                      <p:to x="100000" y="60000"/>
                                    </p:animScale>
                                    <p:animScale>
                                      <p:cBhvr>
                                        <p:cTn id="16" dur="166" decel="50000">
                                          <p:stCondLst>
                                            <p:cond delay="676"/>
                                          </p:stCondLst>
                                        </p:cTn>
                                        <p:tgtEl>
                                          <p:spTgt spid="24"/>
                                        </p:tgtEl>
                                      </p:cBhvr>
                                      <p:to x="100000" y="100000"/>
                                    </p:animScale>
                                    <p:animScale>
                                      <p:cBhvr>
                                        <p:cTn id="17" dur="26">
                                          <p:stCondLst>
                                            <p:cond delay="1312"/>
                                          </p:stCondLst>
                                        </p:cTn>
                                        <p:tgtEl>
                                          <p:spTgt spid="24"/>
                                        </p:tgtEl>
                                      </p:cBhvr>
                                      <p:to x="100000" y="80000"/>
                                    </p:animScale>
                                    <p:animScale>
                                      <p:cBhvr>
                                        <p:cTn id="18" dur="166" decel="50000">
                                          <p:stCondLst>
                                            <p:cond delay="1338"/>
                                          </p:stCondLst>
                                        </p:cTn>
                                        <p:tgtEl>
                                          <p:spTgt spid="24"/>
                                        </p:tgtEl>
                                      </p:cBhvr>
                                      <p:to x="100000" y="100000"/>
                                    </p:animScale>
                                    <p:animScale>
                                      <p:cBhvr>
                                        <p:cTn id="19" dur="26">
                                          <p:stCondLst>
                                            <p:cond delay="1642"/>
                                          </p:stCondLst>
                                        </p:cTn>
                                        <p:tgtEl>
                                          <p:spTgt spid="24"/>
                                        </p:tgtEl>
                                      </p:cBhvr>
                                      <p:to x="100000" y="90000"/>
                                    </p:animScale>
                                    <p:animScale>
                                      <p:cBhvr>
                                        <p:cTn id="20" dur="166" decel="50000">
                                          <p:stCondLst>
                                            <p:cond delay="1668"/>
                                          </p:stCondLst>
                                        </p:cTn>
                                        <p:tgtEl>
                                          <p:spTgt spid="24"/>
                                        </p:tgtEl>
                                      </p:cBhvr>
                                      <p:to x="100000" y="100000"/>
                                    </p:animScale>
                                    <p:animScale>
                                      <p:cBhvr>
                                        <p:cTn id="21" dur="26">
                                          <p:stCondLst>
                                            <p:cond delay="1808"/>
                                          </p:stCondLst>
                                        </p:cTn>
                                        <p:tgtEl>
                                          <p:spTgt spid="24"/>
                                        </p:tgtEl>
                                      </p:cBhvr>
                                      <p:to x="100000" y="95000"/>
                                    </p:animScale>
                                    <p:animScale>
                                      <p:cBhvr>
                                        <p:cTn id="22" dur="166" decel="50000">
                                          <p:stCondLst>
                                            <p:cond delay="1834"/>
                                          </p:stCondLst>
                                        </p:cTn>
                                        <p:tgtEl>
                                          <p:spTgt spid="2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099823" cy="369332"/>
          </a:xfrm>
          <a:prstGeom prst="rect">
            <a:avLst/>
          </a:prstGeom>
          <a:noFill/>
        </p:spPr>
        <p:txBody>
          <a:bodyPr wrap="square" rtlCol="0">
            <a:spAutoFit/>
          </a:bodyPr>
          <a:lstStyle/>
          <a:p>
            <a:r>
              <a:rPr lang="en-US" dirty="0">
                <a:solidFill>
                  <a:schemeClr val="bg1"/>
                </a:solidFill>
              </a:rPr>
              <a:t>Moses 8:14-22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 Had Other Sons</a:t>
            </a:r>
          </a:p>
        </p:txBody>
      </p:sp>
      <p:sp>
        <p:nvSpPr>
          <p:cNvPr id="2" name="Rectangle 1"/>
          <p:cNvSpPr/>
          <p:nvPr/>
        </p:nvSpPr>
        <p:spPr>
          <a:xfrm>
            <a:off x="544761" y="1368797"/>
            <a:ext cx="6096000" cy="4401205"/>
          </a:xfrm>
          <a:prstGeom prst="rect">
            <a:avLst/>
          </a:prstGeom>
        </p:spPr>
        <p:txBody>
          <a:bodyPr>
            <a:spAutoFit/>
          </a:bodyPr>
          <a:lstStyle/>
          <a:p>
            <a:r>
              <a:rPr lang="en-US" sz="2400" dirty="0">
                <a:solidFill>
                  <a:schemeClr val="bg1"/>
                </a:solidFill>
              </a:rPr>
              <a:t>Daughters of these “sons of God,” or followers of God, became wives of the “sons of men,” meaning that Noah’s righteous sons had daughters who married the unrighteous. </a:t>
            </a:r>
          </a:p>
          <a:p>
            <a:endParaRPr lang="en-US" sz="2400" dirty="0">
              <a:solidFill>
                <a:schemeClr val="bg1"/>
              </a:solidFill>
            </a:endParaRPr>
          </a:p>
          <a:p>
            <a:r>
              <a:rPr lang="en-US" sz="2400" dirty="0">
                <a:solidFill>
                  <a:schemeClr val="bg1"/>
                </a:solidFill>
              </a:rPr>
              <a:t>Thereafter, the unrighteous sons-in-law boasted of their accomplishments rather than repenting as they were urged to do.</a:t>
            </a:r>
          </a:p>
          <a:p>
            <a:endParaRPr lang="en-US" sz="2400" baseline="30000" dirty="0">
              <a:solidFill>
                <a:schemeClr val="bg1"/>
              </a:solidFill>
            </a:endParaRPr>
          </a:p>
          <a:p>
            <a:r>
              <a:rPr lang="en-US" sz="2400" baseline="30000" dirty="0">
                <a:solidFill>
                  <a:schemeClr val="bg1"/>
                </a:solidFill>
              </a:rPr>
              <a:t> </a:t>
            </a:r>
            <a:r>
              <a:rPr lang="en-US" sz="2400" dirty="0">
                <a:solidFill>
                  <a:schemeClr val="bg1"/>
                </a:solidFill>
              </a:rPr>
              <a:t>Presumably, these unrighteous descendants of Noah perished in the Flood.</a:t>
            </a:r>
          </a:p>
          <a:p>
            <a:r>
              <a:rPr lang="en-US" sz="2400" dirty="0">
                <a:solidFill>
                  <a:schemeClr val="bg1"/>
                </a:solidFill>
              </a:rPr>
              <a:t> </a:t>
            </a:r>
            <a:r>
              <a:rPr lang="en-US" sz="1200" dirty="0">
                <a:solidFill>
                  <a:schemeClr val="bg1"/>
                </a:solidFill>
              </a:rPr>
              <a:t>Joseph B. Romney</a:t>
            </a:r>
          </a:p>
        </p:txBody>
      </p:sp>
      <p:grpSp>
        <p:nvGrpSpPr>
          <p:cNvPr id="112" name="Group 111"/>
          <p:cNvGrpSpPr/>
          <p:nvPr/>
        </p:nvGrpSpPr>
        <p:grpSpPr>
          <a:xfrm>
            <a:off x="7199414" y="1764063"/>
            <a:ext cx="1590682" cy="3276600"/>
            <a:chOff x="283459" y="1242166"/>
            <a:chExt cx="1590682" cy="3276600"/>
          </a:xfrm>
        </p:grpSpPr>
        <p:grpSp>
          <p:nvGrpSpPr>
            <p:cNvPr id="113" name="Group 145"/>
            <p:cNvGrpSpPr/>
            <p:nvPr/>
          </p:nvGrpSpPr>
          <p:grpSpPr>
            <a:xfrm>
              <a:off x="283459" y="1242166"/>
              <a:ext cx="1590682" cy="3276600"/>
              <a:chOff x="634635" y="609600"/>
              <a:chExt cx="2404519" cy="4953000"/>
            </a:xfrm>
          </p:grpSpPr>
          <p:sp>
            <p:nvSpPr>
              <p:cNvPr id="135" name="Rounded Rectangle 134"/>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526846" y="1798953"/>
                <a:ext cx="589808"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57"/>
            <p:cNvGrpSpPr/>
            <p:nvPr/>
          </p:nvGrpSpPr>
          <p:grpSpPr>
            <a:xfrm>
              <a:off x="548341" y="1330197"/>
              <a:ext cx="1084170" cy="359995"/>
              <a:chOff x="6096000" y="1376597"/>
              <a:chExt cx="3810000" cy="1867525"/>
            </a:xfrm>
          </p:grpSpPr>
          <p:grpSp>
            <p:nvGrpSpPr>
              <p:cNvPr id="115" name="Group 34"/>
              <p:cNvGrpSpPr/>
              <p:nvPr/>
            </p:nvGrpSpPr>
            <p:grpSpPr>
              <a:xfrm>
                <a:off x="6096000" y="1447800"/>
                <a:ext cx="3810000" cy="1752600"/>
                <a:chOff x="4800600" y="183630"/>
                <a:chExt cx="5791200" cy="1311639"/>
              </a:xfrm>
            </p:grpSpPr>
            <p:grpSp>
              <p:nvGrpSpPr>
                <p:cNvPr id="126" name="Group 28"/>
                <p:cNvGrpSpPr/>
                <p:nvPr/>
              </p:nvGrpSpPr>
              <p:grpSpPr>
                <a:xfrm>
                  <a:off x="4800600" y="184879"/>
                  <a:ext cx="2895600" cy="1295400"/>
                  <a:chOff x="4800600" y="184879"/>
                  <a:chExt cx="2895600" cy="1295400"/>
                </a:xfrm>
              </p:grpSpPr>
              <p:sp>
                <p:nvSpPr>
                  <p:cNvPr id="132" name="Flowchart: Decision 131"/>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cision 132"/>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4-Point Star 133"/>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29"/>
                <p:cNvGrpSpPr/>
                <p:nvPr/>
              </p:nvGrpSpPr>
              <p:grpSpPr>
                <a:xfrm>
                  <a:off x="7696200" y="183630"/>
                  <a:ext cx="2895600" cy="1295400"/>
                  <a:chOff x="4800600" y="184879"/>
                  <a:chExt cx="2895600" cy="1295400"/>
                </a:xfrm>
              </p:grpSpPr>
              <p:sp>
                <p:nvSpPr>
                  <p:cNvPr id="129" name="Flowchart: Decision 128"/>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Decision 129"/>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4-Point Star 130"/>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4-Point Star 127"/>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p:cNvGrpSpPr/>
          <p:nvPr/>
        </p:nvGrpSpPr>
        <p:grpSpPr>
          <a:xfrm>
            <a:off x="10087113" y="3437748"/>
            <a:ext cx="1316831" cy="2895600"/>
            <a:chOff x="3171158" y="2915851"/>
            <a:chExt cx="1316831" cy="2895600"/>
          </a:xfrm>
        </p:grpSpPr>
        <p:grpSp>
          <p:nvGrpSpPr>
            <p:cNvPr id="149" name="Group 174"/>
            <p:cNvGrpSpPr/>
            <p:nvPr/>
          </p:nvGrpSpPr>
          <p:grpSpPr>
            <a:xfrm>
              <a:off x="3171158" y="2915851"/>
              <a:ext cx="1316831" cy="2895600"/>
              <a:chOff x="4114800" y="533400"/>
              <a:chExt cx="2217821" cy="4876800"/>
            </a:xfrm>
          </p:grpSpPr>
          <p:sp>
            <p:nvSpPr>
              <p:cNvPr id="223" name="Oval 222"/>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419627" y="5251184"/>
              <a:ext cx="869335" cy="337767"/>
              <a:chOff x="4838700" y="1333500"/>
              <a:chExt cx="5981700" cy="2324100"/>
            </a:xfrm>
          </p:grpSpPr>
          <p:grpSp>
            <p:nvGrpSpPr>
              <p:cNvPr id="200" name="Group 199"/>
              <p:cNvGrpSpPr/>
              <p:nvPr/>
            </p:nvGrpSpPr>
            <p:grpSpPr>
              <a:xfrm>
                <a:off x="4838700" y="1333500"/>
                <a:ext cx="2209800" cy="2286000"/>
                <a:chOff x="4838700" y="1333500"/>
                <a:chExt cx="2209800" cy="2286000"/>
              </a:xfrm>
            </p:grpSpPr>
            <p:sp>
              <p:nvSpPr>
                <p:cNvPr id="217" name="Plus 216"/>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6705600" y="1371600"/>
                <a:ext cx="2209800" cy="2286000"/>
                <a:chOff x="4838700" y="1333500"/>
                <a:chExt cx="2209800" cy="2286000"/>
              </a:xfrm>
            </p:grpSpPr>
            <p:sp>
              <p:nvSpPr>
                <p:cNvPr id="211" name="Plus 210"/>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8610600" y="1341620"/>
                <a:ext cx="2209800" cy="2286000"/>
                <a:chOff x="4838700" y="1333500"/>
                <a:chExt cx="2209800" cy="2286000"/>
              </a:xfrm>
            </p:grpSpPr>
            <p:sp>
              <p:nvSpPr>
                <p:cNvPr id="205" name="Plus 204"/>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Oval 202"/>
              <p:cNvSpPr/>
              <p:nvPr/>
            </p:nvSpPr>
            <p:spPr>
              <a:xfrm>
                <a:off x="6705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8610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3272230" y="3215120"/>
              <a:ext cx="1078673" cy="219197"/>
              <a:chOff x="814852" y="5495819"/>
              <a:chExt cx="1683587" cy="342121"/>
            </a:xfrm>
          </p:grpSpPr>
          <p:grpSp>
            <p:nvGrpSpPr>
              <p:cNvPr id="152" name="Group 151"/>
              <p:cNvGrpSpPr/>
              <p:nvPr/>
            </p:nvGrpSpPr>
            <p:grpSpPr>
              <a:xfrm>
                <a:off x="814852" y="5495819"/>
                <a:ext cx="869335" cy="337767"/>
                <a:chOff x="4838700" y="1333500"/>
                <a:chExt cx="5981700" cy="2324100"/>
              </a:xfrm>
            </p:grpSpPr>
            <p:grpSp>
              <p:nvGrpSpPr>
                <p:cNvPr id="177" name="Group 176"/>
                <p:cNvGrpSpPr/>
                <p:nvPr/>
              </p:nvGrpSpPr>
              <p:grpSpPr>
                <a:xfrm>
                  <a:off x="4838700" y="1333500"/>
                  <a:ext cx="2209800" cy="2286000"/>
                  <a:chOff x="4838700" y="1333500"/>
                  <a:chExt cx="2209800" cy="2286000"/>
                </a:xfrm>
              </p:grpSpPr>
              <p:sp>
                <p:nvSpPr>
                  <p:cNvPr id="194" name="Plus 193"/>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705600" y="1371600"/>
                  <a:ext cx="2209800" cy="2286000"/>
                  <a:chOff x="4838700" y="1333500"/>
                  <a:chExt cx="2209800" cy="2286000"/>
                </a:xfrm>
              </p:grpSpPr>
              <p:sp>
                <p:nvSpPr>
                  <p:cNvPr id="188" name="Plus 187"/>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8610600" y="1341620"/>
                  <a:ext cx="2209800" cy="2286000"/>
                  <a:chOff x="4838700" y="1333500"/>
                  <a:chExt cx="2209800" cy="2286000"/>
                </a:xfrm>
              </p:grpSpPr>
              <p:sp>
                <p:nvSpPr>
                  <p:cNvPr id="182" name="Plus 181"/>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Oval 179"/>
                <p:cNvSpPr/>
                <p:nvPr/>
              </p:nvSpPr>
              <p:spPr>
                <a:xfrm>
                  <a:off x="6705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610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1629104" y="5500173"/>
                <a:ext cx="869335" cy="337767"/>
                <a:chOff x="4838700" y="1333500"/>
                <a:chExt cx="5981700" cy="2324100"/>
              </a:xfrm>
            </p:grpSpPr>
            <p:grpSp>
              <p:nvGrpSpPr>
                <p:cNvPr id="154" name="Group 153"/>
                <p:cNvGrpSpPr/>
                <p:nvPr/>
              </p:nvGrpSpPr>
              <p:grpSpPr>
                <a:xfrm>
                  <a:off x="4838700" y="1333500"/>
                  <a:ext cx="2209800" cy="2286000"/>
                  <a:chOff x="4838700" y="1333500"/>
                  <a:chExt cx="2209800" cy="2286000"/>
                </a:xfrm>
              </p:grpSpPr>
              <p:sp>
                <p:nvSpPr>
                  <p:cNvPr id="171" name="Plus 170"/>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6705600" y="1371600"/>
                  <a:ext cx="2209800" cy="2286000"/>
                  <a:chOff x="4838700" y="1333500"/>
                  <a:chExt cx="2209800" cy="2286000"/>
                </a:xfrm>
              </p:grpSpPr>
              <p:sp>
                <p:nvSpPr>
                  <p:cNvPr id="165" name="Plus 164"/>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8610600" y="1341620"/>
                  <a:ext cx="2209800" cy="2286000"/>
                  <a:chOff x="4838700" y="1333500"/>
                  <a:chExt cx="2209800" cy="2286000"/>
                </a:xfrm>
              </p:grpSpPr>
              <p:sp>
                <p:nvSpPr>
                  <p:cNvPr id="159" name="Plus 158"/>
                  <p:cNvSpPr/>
                  <p:nvPr/>
                </p:nvSpPr>
                <p:spPr>
                  <a:xfrm rot="2762613">
                    <a:off x="4800600" y="1371600"/>
                    <a:ext cx="2286000" cy="2209800"/>
                  </a:xfrm>
                  <a:prstGeom prst="mathPlus">
                    <a:avLst>
                      <a:gd name="adj1" fmla="val 4526"/>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728738" y="1447800"/>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721243" y="2632023"/>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rot="5400000">
                    <a:off x="6328347" y="2063045"/>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rot="5400000">
                    <a:off x="5126636" y="2053052"/>
                    <a:ext cx="414728" cy="762000"/>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789948" y="2241029"/>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p:cNvSpPr/>
                <p:nvPr/>
              </p:nvSpPr>
              <p:spPr>
                <a:xfrm>
                  <a:off x="6705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610600" y="2286000"/>
                  <a:ext cx="304800" cy="3048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6" name="Group 235"/>
          <p:cNvGrpSpPr/>
          <p:nvPr/>
        </p:nvGrpSpPr>
        <p:grpSpPr>
          <a:xfrm>
            <a:off x="8821124" y="1408390"/>
            <a:ext cx="1406651" cy="2895600"/>
            <a:chOff x="1905169" y="886493"/>
            <a:chExt cx="1406651" cy="2895600"/>
          </a:xfrm>
        </p:grpSpPr>
        <p:grpSp>
          <p:nvGrpSpPr>
            <p:cNvPr id="237" name="Group 159"/>
            <p:cNvGrpSpPr/>
            <p:nvPr/>
          </p:nvGrpSpPr>
          <p:grpSpPr>
            <a:xfrm>
              <a:off x="1905169" y="886493"/>
              <a:ext cx="1406651" cy="2895600"/>
              <a:chOff x="685800" y="609600"/>
              <a:chExt cx="2404519" cy="4949716"/>
            </a:xfrm>
          </p:grpSpPr>
          <p:sp>
            <p:nvSpPr>
              <p:cNvPr id="250" name="Cloud 249"/>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loud 259"/>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hevron 260"/>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Chevron 261"/>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ounded Rectangle 262"/>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flipV="1">
              <a:off x="2267935" y="1086085"/>
              <a:ext cx="738868" cy="192748"/>
              <a:chOff x="4343400" y="1905000"/>
              <a:chExt cx="4721772" cy="1143000"/>
            </a:xfrm>
            <a:solidFill>
              <a:schemeClr val="accent2"/>
            </a:solidFill>
          </p:grpSpPr>
          <p:sp>
            <p:nvSpPr>
              <p:cNvPr id="245" name="Quad Arrow Callout 244"/>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Callout 245"/>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Callout 246"/>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Callout 247"/>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Callout 248"/>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flipV="1">
              <a:off x="2237455" y="2553480"/>
              <a:ext cx="738868" cy="192748"/>
              <a:chOff x="4343400" y="1905000"/>
              <a:chExt cx="4721772" cy="1143000"/>
            </a:xfrm>
            <a:solidFill>
              <a:schemeClr val="accent2"/>
            </a:solidFill>
          </p:grpSpPr>
          <p:sp>
            <p:nvSpPr>
              <p:cNvPr id="240" name="Quad Arrow Callout 23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Callout 24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Callout 241"/>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Callout 242"/>
              <p:cNvSpPr/>
              <p:nvPr/>
            </p:nvSpPr>
            <p:spPr>
              <a:xfrm>
                <a:off x="70866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Callout 243"/>
              <p:cNvSpPr/>
              <p:nvPr/>
            </p:nvSpPr>
            <p:spPr>
              <a:xfrm>
                <a:off x="80010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3769320" y="5658816"/>
            <a:ext cx="6096000" cy="923330"/>
          </a:xfrm>
          <a:prstGeom prst="rect">
            <a:avLst/>
          </a:prstGeom>
        </p:spPr>
        <p:txBody>
          <a:bodyPr>
            <a:spAutoFit/>
          </a:bodyPr>
          <a:lstStyle/>
          <a:p>
            <a:r>
              <a:rPr lang="en-US" b="0" i="0" dirty="0">
                <a:solidFill>
                  <a:schemeClr val="bg1"/>
                </a:solidFill>
                <a:effectLst/>
                <a:latin typeface="Open Sans"/>
              </a:rPr>
              <a:t>In choosing to marry wicked men, Noah’s granddaughters forfeited the opportunity to receive the full blessings Heavenly Father offers those who marry in His covenant.</a:t>
            </a:r>
            <a:endParaRPr lang="en-US" dirty="0">
              <a:solidFill>
                <a:schemeClr val="bg1"/>
              </a:solidFill>
            </a:endParaRPr>
          </a:p>
        </p:txBody>
      </p:sp>
      <p:grpSp>
        <p:nvGrpSpPr>
          <p:cNvPr id="264" name="Group 263"/>
          <p:cNvGrpSpPr/>
          <p:nvPr/>
        </p:nvGrpSpPr>
        <p:grpSpPr>
          <a:xfrm>
            <a:off x="3212348" y="5770002"/>
            <a:ext cx="392087" cy="629960"/>
            <a:chOff x="4152900" y="5385223"/>
            <a:chExt cx="723900" cy="1163079"/>
          </a:xfrm>
        </p:grpSpPr>
        <p:grpSp>
          <p:nvGrpSpPr>
            <p:cNvPr id="265" name="Group 264"/>
            <p:cNvGrpSpPr/>
            <p:nvPr/>
          </p:nvGrpSpPr>
          <p:grpSpPr>
            <a:xfrm>
              <a:off x="4152900" y="5385223"/>
              <a:ext cx="723900" cy="659553"/>
              <a:chOff x="228600" y="228600"/>
              <a:chExt cx="3429000" cy="3124200"/>
            </a:xfrm>
            <a:solidFill>
              <a:schemeClr val="bg1"/>
            </a:solidFill>
          </p:grpSpPr>
          <p:sp>
            <p:nvSpPr>
              <p:cNvPr id="267" name="Trapezoid 266"/>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Donut 265"/>
            <p:cNvSpPr/>
            <p:nvPr/>
          </p:nvSpPr>
          <p:spPr>
            <a:xfrm>
              <a:off x="4230189" y="5995852"/>
              <a:ext cx="552450" cy="552450"/>
            </a:xfrm>
            <a:prstGeom prst="donut">
              <a:avLst>
                <a:gd name="adj" fmla="val 754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313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8:16-26; Genesis 6:5-6, 11  Joseph B. Romney</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Noah Preaches in Vain</a:t>
            </a:r>
          </a:p>
        </p:txBody>
      </p:sp>
      <p:sp>
        <p:nvSpPr>
          <p:cNvPr id="276" name="TextBox 275"/>
          <p:cNvSpPr txBox="1"/>
          <p:nvPr/>
        </p:nvSpPr>
        <p:spPr>
          <a:xfrm>
            <a:off x="259991" y="1356674"/>
            <a:ext cx="3877615" cy="3785652"/>
          </a:xfrm>
          <a:prstGeom prst="rect">
            <a:avLst/>
          </a:prstGeom>
          <a:noFill/>
        </p:spPr>
        <p:txBody>
          <a:bodyPr wrap="square" rtlCol="0">
            <a:spAutoFit/>
          </a:bodyPr>
          <a:lstStyle/>
          <a:p>
            <a:r>
              <a:rPr lang="en-US" sz="2400" dirty="0">
                <a:solidFill>
                  <a:schemeClr val="bg1"/>
                </a:solidFill>
              </a:rPr>
              <a:t>The Bible says that the wickedness of man during Noah’s time “was great in the earth, and that every imagination of the thoughts of his heart was only evil continually,” that all of the earth “was corrupt before God, and the earth was filled with violence.”</a:t>
            </a:r>
          </a:p>
        </p:txBody>
      </p:sp>
      <p:sp>
        <p:nvSpPr>
          <p:cNvPr id="5" name="Rectangle 4"/>
          <p:cNvSpPr/>
          <p:nvPr/>
        </p:nvSpPr>
        <p:spPr>
          <a:xfrm>
            <a:off x="8105797" y="941176"/>
            <a:ext cx="3527738" cy="2308324"/>
          </a:xfrm>
          <a:prstGeom prst="rect">
            <a:avLst/>
          </a:prstGeom>
        </p:spPr>
        <p:txBody>
          <a:bodyPr wrap="square">
            <a:spAutoFit/>
          </a:bodyPr>
          <a:lstStyle/>
          <a:p>
            <a:r>
              <a:rPr lang="en-US" sz="2400" b="0" i="0" dirty="0">
                <a:solidFill>
                  <a:schemeClr val="bg1"/>
                </a:solidFill>
                <a:effectLst/>
              </a:rPr>
              <a:t>“These sins caused Noah, rather than the Lord as stated in Genesis, to repent or cry bitterly over the creation of mankind on the earth.”</a:t>
            </a:r>
            <a:endParaRPr lang="en-US" sz="2400" dirty="0">
              <a:solidFill>
                <a:schemeClr val="bg1"/>
              </a:solidFill>
            </a:endParaRPr>
          </a:p>
        </p:txBody>
      </p:sp>
      <p:pic>
        <p:nvPicPr>
          <p:cNvPr id="12290" name="Picture 2" descr="https://www.lds.org/bc/content/shared/content/images/gospel-library/manual/31118/31118_000_008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70" y="1192905"/>
            <a:ext cx="3708200" cy="4113191"/>
          </a:xfrm>
          <a:prstGeom prst="rect">
            <a:avLst/>
          </a:prstGeom>
          <a:noFill/>
          <a:extLst>
            <a:ext uri="{909E8E84-426E-40DD-AFC4-6F175D3DCCD1}">
              <a14:hiddenFill xmlns:a14="http://schemas.microsoft.com/office/drawing/2010/main">
                <a:solidFill>
                  <a:srgbClr val="FFFFFF"/>
                </a:solidFill>
              </a14:hiddenFill>
            </a:ext>
          </a:extLst>
        </p:spPr>
      </p:pic>
      <p:sp>
        <p:nvSpPr>
          <p:cNvPr id="277" name="Rectangle 276"/>
          <p:cNvSpPr/>
          <p:nvPr/>
        </p:nvSpPr>
        <p:spPr>
          <a:xfrm>
            <a:off x="8105797" y="4022003"/>
            <a:ext cx="3527738" cy="1569660"/>
          </a:xfrm>
          <a:prstGeom prst="rect">
            <a:avLst/>
          </a:prstGeom>
        </p:spPr>
        <p:txBody>
          <a:bodyPr wrap="square">
            <a:spAutoFit/>
          </a:bodyPr>
          <a:lstStyle/>
          <a:p>
            <a:pPr algn="ctr"/>
            <a:r>
              <a:rPr lang="en-US" sz="3200" b="0" i="0" dirty="0">
                <a:solidFill>
                  <a:srgbClr val="FFFF00"/>
                </a:solidFill>
                <a:effectLst/>
              </a:rPr>
              <a:t>How long did the Lord give them to repent?</a:t>
            </a:r>
            <a:endParaRPr lang="en-US" sz="3200" dirty="0">
              <a:solidFill>
                <a:srgbClr val="FFFF00"/>
              </a:solidFill>
            </a:endParaRPr>
          </a:p>
        </p:txBody>
      </p:sp>
      <p:sp>
        <p:nvSpPr>
          <p:cNvPr id="278" name="TextBox 277"/>
          <p:cNvSpPr txBox="1"/>
          <p:nvPr/>
        </p:nvSpPr>
        <p:spPr>
          <a:xfrm>
            <a:off x="8442339" y="5733261"/>
            <a:ext cx="3913597" cy="923330"/>
          </a:xfrm>
          <a:prstGeom prst="rect">
            <a:avLst/>
          </a:prstGeom>
          <a:noFill/>
        </p:spPr>
        <p:txBody>
          <a:bodyPr wrap="square" rtlCol="0">
            <a:spAutoFit/>
          </a:bodyPr>
          <a:lstStyle/>
          <a:p>
            <a:r>
              <a:rPr lang="en-US" sz="5400" dirty="0">
                <a:solidFill>
                  <a:srgbClr val="FF0000"/>
                </a:solidFill>
              </a:rPr>
              <a:t>120 Years</a:t>
            </a:r>
          </a:p>
        </p:txBody>
      </p:sp>
    </p:spTree>
    <p:extLst>
      <p:ext uri="{BB962C8B-B14F-4D97-AF65-F5344CB8AC3E}">
        <p14:creationId xmlns:p14="http://schemas.microsoft.com/office/powerpoint/2010/main" val="35608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1000"/>
                                        <p:tgtEl>
                                          <p:spTgt spid="277"/>
                                        </p:tgtEl>
                                      </p:cBhvr>
                                    </p:animEffect>
                                    <p:anim calcmode="lin" valueType="num">
                                      <p:cBhvr>
                                        <p:cTn id="13" dur="1000" fill="hold"/>
                                        <p:tgtEl>
                                          <p:spTgt spid="277"/>
                                        </p:tgtEl>
                                        <p:attrNameLst>
                                          <p:attrName>ppt_x</p:attrName>
                                        </p:attrNameLst>
                                      </p:cBhvr>
                                      <p:tavLst>
                                        <p:tav tm="0">
                                          <p:val>
                                            <p:strVal val="#ppt_x"/>
                                          </p:val>
                                        </p:tav>
                                        <p:tav tm="100000">
                                          <p:val>
                                            <p:strVal val="#ppt_x"/>
                                          </p:val>
                                        </p:tav>
                                      </p:tavLst>
                                    </p:anim>
                                    <p:anim calcmode="lin" valueType="num">
                                      <p:cBhvr>
                                        <p:cTn id="14"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8"/>
                                        </p:tgtEl>
                                        <p:attrNameLst>
                                          <p:attrName>style.visibility</p:attrName>
                                        </p:attrNameLst>
                                      </p:cBhvr>
                                      <p:to>
                                        <p:strVal val="visible"/>
                                      </p:to>
                                    </p:set>
                                    <p:anim calcmode="lin" valueType="num">
                                      <p:cBhvr additive="base">
                                        <p:cTn id="19" dur="500" fill="hold"/>
                                        <p:tgtEl>
                                          <p:spTgt spid="278"/>
                                        </p:tgtEl>
                                        <p:attrNameLst>
                                          <p:attrName>ppt_x</p:attrName>
                                        </p:attrNameLst>
                                      </p:cBhvr>
                                      <p:tavLst>
                                        <p:tav tm="0">
                                          <p:val>
                                            <p:strVal val="#ppt_x"/>
                                          </p:val>
                                        </p:tav>
                                        <p:tav tm="100000">
                                          <p:val>
                                            <p:strVal val="#ppt_x"/>
                                          </p:val>
                                        </p:tav>
                                      </p:tavLst>
                                    </p:anim>
                                    <p:anim calcmode="lin" valueType="num">
                                      <p:cBhvr additive="base">
                                        <p:cTn id="20" dur="500" fill="hold"/>
                                        <p:tgtEl>
                                          <p:spTgt spid="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7" grpId="0"/>
      <p:bldP spid="2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3EFEF22-05FA-4B5B-B9CB-FCFCAD15CDE9}"/>
              </a:ext>
            </a:extLst>
          </p:cNvPr>
          <p:cNvGrpSpPr/>
          <p:nvPr/>
        </p:nvGrpSpPr>
        <p:grpSpPr>
          <a:xfrm>
            <a:off x="2268956" y="2627953"/>
            <a:ext cx="5142352" cy="3720978"/>
            <a:chOff x="980209" y="1679863"/>
            <a:chExt cx="4225636" cy="3057647"/>
          </a:xfrm>
        </p:grpSpPr>
        <p:grpSp>
          <p:nvGrpSpPr>
            <p:cNvPr id="11" name="Group 10">
              <a:extLst>
                <a:ext uri="{FF2B5EF4-FFF2-40B4-BE49-F238E27FC236}">
                  <a16:creationId xmlns:a16="http://schemas.microsoft.com/office/drawing/2014/main" id="{E2A9F80A-538E-48A7-BAD2-6751AEAAD8FB}"/>
                </a:ext>
              </a:extLst>
            </p:cNvPr>
            <p:cNvGrpSpPr/>
            <p:nvPr/>
          </p:nvGrpSpPr>
          <p:grpSpPr>
            <a:xfrm>
              <a:off x="980209" y="1679863"/>
              <a:ext cx="4225636" cy="3057647"/>
              <a:chOff x="1066800" y="1775460"/>
              <a:chExt cx="2638697" cy="2573926"/>
            </a:xfrm>
          </p:grpSpPr>
          <p:sp>
            <p:nvSpPr>
              <p:cNvPr id="13" name="Oval 12">
                <a:extLst>
                  <a:ext uri="{FF2B5EF4-FFF2-40B4-BE49-F238E27FC236}">
                    <a16:creationId xmlns:a16="http://schemas.microsoft.com/office/drawing/2014/main" id="{7E05C4D9-50E1-43F9-BF4A-8272D9B863C3}"/>
                  </a:ext>
                </a:extLst>
              </p:cNvPr>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9D26E5D-6FE1-4D0C-8ABC-1A08DD16FF04}"/>
                  </a:ext>
                </a:extLst>
              </p:cNvPr>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a:extLst>
                  <a:ext uri="{FF2B5EF4-FFF2-40B4-BE49-F238E27FC236}">
                    <a16:creationId xmlns:a16="http://schemas.microsoft.com/office/drawing/2014/main" id="{0611EEA1-B917-4E2B-B8AD-DBC9A4553FD6}"/>
                  </a:ext>
                </a:extLst>
              </p:cNvPr>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a:extLst>
                  <a:ext uri="{FF2B5EF4-FFF2-40B4-BE49-F238E27FC236}">
                    <a16:creationId xmlns:a16="http://schemas.microsoft.com/office/drawing/2014/main" id="{DFA1924A-2414-4B32-B7DF-271EF95B081B}"/>
                  </a:ext>
                </a:extLst>
              </p:cNvPr>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a:extLst>
                  <a:ext uri="{FF2B5EF4-FFF2-40B4-BE49-F238E27FC236}">
                    <a16:creationId xmlns:a16="http://schemas.microsoft.com/office/drawing/2014/main" id="{58DF6626-A2F4-46EB-9F3B-A86F8459070B}"/>
                  </a:ext>
                </a:extLst>
              </p:cNvPr>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3C7F58-A45B-42CB-8FA3-1FB1A63F8C13}"/>
                  </a:ext>
                </a:extLst>
              </p:cNvPr>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ACBFC9-9222-4F48-8BA7-0060950EB44C}"/>
                  </a:ext>
                </a:extLst>
              </p:cNvPr>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1B34F5-A0B1-4504-A6E7-966F4197D118}"/>
                  </a:ext>
                </a:extLst>
              </p:cNvPr>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CDFDE4-80D4-41AA-972F-444A47A86CB1}"/>
                  </a:ext>
                </a:extLst>
              </p:cNvPr>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D86BC219-1B3B-4A3A-BAC3-33231FA43380}"/>
                </a:ext>
              </a:extLst>
            </p:cNvPr>
            <p:cNvSpPr/>
            <p:nvPr/>
          </p:nvSpPr>
          <p:spPr>
            <a:xfrm>
              <a:off x="1766752" y="2788725"/>
              <a:ext cx="2752253" cy="986349"/>
            </a:xfrm>
            <a:prstGeom prst="rect">
              <a:avLst/>
            </a:prstGeom>
          </p:spPr>
          <p:txBody>
            <a:bodyPr wrap="square">
              <a:spAutoFit/>
            </a:bodyPr>
            <a:lstStyle/>
            <a:p>
              <a:r>
                <a:rPr lang="en-US" dirty="0"/>
                <a:t> </a:t>
              </a:r>
              <a:r>
                <a:rPr lang="en-US" b="1" dirty="0"/>
                <a:t>If we do not hearken to the Lord’s invitations to repent, then we will suffer the consequences of continuing in our sins</a:t>
              </a:r>
              <a:endParaRPr lang="en-US" sz="1600" i="1" dirty="0"/>
            </a:p>
          </p:txBody>
        </p:sp>
      </p:grpSp>
      <p:pic>
        <p:nvPicPr>
          <p:cNvPr id="2" name="Picture 2" descr="Image result for invitation to repent lds">
            <a:extLst>
              <a:ext uri="{FF2B5EF4-FFF2-40B4-BE49-F238E27FC236}">
                <a16:creationId xmlns:a16="http://schemas.microsoft.com/office/drawing/2014/main" id="{1F949A71-1ED7-491C-8494-67E0CE322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52" y="499007"/>
            <a:ext cx="3900838" cy="2026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5DE739B6-70B2-4B92-8F6D-EC64B05C3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525" y="619226"/>
            <a:ext cx="3553727" cy="2665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vitation to repent lds">
            <a:extLst>
              <a:ext uri="{FF2B5EF4-FFF2-40B4-BE49-F238E27FC236}">
                <a16:creationId xmlns:a16="http://schemas.microsoft.com/office/drawing/2014/main" id="{265081B5-D82F-4F40-905A-1DB82A1A5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731" y="4361583"/>
            <a:ext cx="3742674" cy="18771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28F5BDFF-D9A3-4C99-B0EB-AEA143CDD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75" y="3586327"/>
            <a:ext cx="1588016" cy="15880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F94A217-4064-4097-85C7-F499DD33E32F}"/>
              </a:ext>
            </a:extLst>
          </p:cNvPr>
          <p:cNvSpPr txBox="1"/>
          <p:nvPr/>
        </p:nvSpPr>
        <p:spPr>
          <a:xfrm>
            <a:off x="4900798" y="882539"/>
            <a:ext cx="3169110" cy="1200329"/>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An Invitation to Repent</a:t>
            </a:r>
          </a:p>
        </p:txBody>
      </p:sp>
    </p:spTree>
    <p:extLst>
      <p:ext uri="{BB962C8B-B14F-4D97-AF65-F5344CB8AC3E}">
        <p14:creationId xmlns:p14="http://schemas.microsoft.com/office/powerpoint/2010/main" val="10992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deviantart.net/feda/i/2006/172/3/2/dark_clouds_by_mewt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6194738" cy="369332"/>
          </a:xfrm>
          <a:prstGeom prst="rect">
            <a:avLst/>
          </a:prstGeom>
          <a:noFill/>
        </p:spPr>
        <p:txBody>
          <a:bodyPr wrap="square" rtlCol="0">
            <a:spAutoFit/>
          </a:bodyPr>
          <a:lstStyle/>
          <a:p>
            <a:r>
              <a:rPr lang="en-US" dirty="0">
                <a:solidFill>
                  <a:schemeClr val="bg1"/>
                </a:solidFill>
              </a:rPr>
              <a:t>Moses 8:30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Earth is Corrupt</a:t>
            </a:r>
          </a:p>
        </p:txBody>
      </p:sp>
      <p:sp>
        <p:nvSpPr>
          <p:cNvPr id="276" name="TextBox 275"/>
          <p:cNvSpPr txBox="1"/>
          <p:nvPr/>
        </p:nvSpPr>
        <p:spPr>
          <a:xfrm>
            <a:off x="554486" y="1771992"/>
            <a:ext cx="4617613" cy="3046988"/>
          </a:xfrm>
          <a:prstGeom prst="rect">
            <a:avLst/>
          </a:prstGeom>
          <a:noFill/>
        </p:spPr>
        <p:txBody>
          <a:bodyPr wrap="square" rtlCol="0">
            <a:spAutoFit/>
          </a:bodyPr>
          <a:lstStyle/>
          <a:p>
            <a:r>
              <a:rPr lang="en-US" sz="2400" dirty="0">
                <a:solidFill>
                  <a:schemeClr val="bg1"/>
                </a:solidFill>
              </a:rPr>
              <a:t>The Bible says that the wickedness of man during Noah’s time “was great in the earth, and that every imagination of the thoughts of his heart was only evil continually,” that all of the earth “was corrupt before God, and the earth was filled with violence.”</a:t>
            </a:r>
          </a:p>
        </p:txBody>
      </p:sp>
      <p:sp>
        <p:nvSpPr>
          <p:cNvPr id="2" name="Rectangle 1"/>
          <p:cNvSpPr/>
          <p:nvPr/>
        </p:nvSpPr>
        <p:spPr>
          <a:xfrm>
            <a:off x="5238213" y="1153492"/>
            <a:ext cx="6478074" cy="1477328"/>
          </a:xfrm>
          <a:prstGeom prst="rect">
            <a:avLst/>
          </a:prstGeom>
        </p:spPr>
        <p:txBody>
          <a:bodyPr wrap="square">
            <a:spAutoFit/>
          </a:bodyPr>
          <a:lstStyle/>
          <a:p>
            <a:r>
              <a:rPr lang="en-US" b="0" i="1" dirty="0">
                <a:solidFill>
                  <a:srgbClr val="FFFF00"/>
                </a:solidFill>
                <a:effectLst/>
                <a:latin typeface="Palatino"/>
              </a:rPr>
              <a:t>He doeth not </a:t>
            </a:r>
            <a:r>
              <a:rPr lang="en-US" b="0" i="1" u="none" strike="noStrike" dirty="0">
                <a:solidFill>
                  <a:srgbClr val="FFFF00"/>
                </a:solidFill>
                <a:effectLst/>
                <a:latin typeface="Palatino"/>
              </a:rPr>
              <a:t>anything</a:t>
            </a:r>
            <a:r>
              <a:rPr lang="en-US" b="0" i="1" dirty="0">
                <a:solidFill>
                  <a:srgbClr val="FFFF00"/>
                </a:solidFill>
                <a:effectLst/>
                <a:latin typeface="Palatino"/>
              </a:rPr>
              <a:t> save it be for the benefit of the world; for he </a:t>
            </a:r>
            <a:r>
              <a:rPr lang="en-US" b="0" i="1" u="none" strike="noStrike" dirty="0" err="1">
                <a:solidFill>
                  <a:srgbClr val="FFFF00"/>
                </a:solidFill>
                <a:effectLst/>
                <a:latin typeface="Palatino"/>
              </a:rPr>
              <a:t>loveth</a:t>
            </a:r>
            <a:r>
              <a:rPr lang="en-US" b="0" i="1" dirty="0">
                <a:solidFill>
                  <a:srgbClr val="FFFF00"/>
                </a:solidFill>
                <a:effectLst/>
                <a:latin typeface="Palatino"/>
              </a:rPr>
              <a:t> the world, even that he </a:t>
            </a:r>
            <a:r>
              <a:rPr lang="en-US" b="0" i="1" dirty="0" err="1">
                <a:solidFill>
                  <a:srgbClr val="FFFF00"/>
                </a:solidFill>
                <a:effectLst/>
                <a:latin typeface="Palatino"/>
              </a:rPr>
              <a:t>layeth</a:t>
            </a:r>
            <a:r>
              <a:rPr lang="en-US" b="0" i="1" dirty="0">
                <a:solidFill>
                  <a:srgbClr val="FFFF00"/>
                </a:solidFill>
                <a:effectLst/>
                <a:latin typeface="Palatino"/>
              </a:rPr>
              <a:t> down his own life that he may draw </a:t>
            </a:r>
            <a:r>
              <a:rPr lang="en-US" b="0" i="1" u="none" strike="noStrike" dirty="0">
                <a:solidFill>
                  <a:srgbClr val="FFFF00"/>
                </a:solidFill>
                <a:effectLst/>
                <a:latin typeface="Palatino"/>
              </a:rPr>
              <a:t>all</a:t>
            </a:r>
            <a:r>
              <a:rPr lang="en-US" i="1" dirty="0">
                <a:solidFill>
                  <a:srgbClr val="FFFF00"/>
                </a:solidFill>
                <a:latin typeface="Palatino"/>
              </a:rPr>
              <a:t> </a:t>
            </a:r>
            <a:r>
              <a:rPr lang="en-US" b="0" i="1" dirty="0">
                <a:solidFill>
                  <a:srgbClr val="FFFF00"/>
                </a:solidFill>
                <a:effectLst/>
                <a:latin typeface="Palatino"/>
              </a:rPr>
              <a:t>men unto him. Wherefore, he </a:t>
            </a:r>
            <a:r>
              <a:rPr lang="en-US" b="0" i="1" dirty="0" err="1">
                <a:solidFill>
                  <a:srgbClr val="FFFF00"/>
                </a:solidFill>
                <a:effectLst/>
                <a:latin typeface="Palatino"/>
              </a:rPr>
              <a:t>commandeth</a:t>
            </a:r>
            <a:r>
              <a:rPr lang="en-US" b="0" i="1" dirty="0">
                <a:solidFill>
                  <a:srgbClr val="FFFF00"/>
                </a:solidFill>
                <a:effectLst/>
                <a:latin typeface="Palatino"/>
              </a:rPr>
              <a:t> none that they shall not partake of his salvation.</a:t>
            </a:r>
          </a:p>
          <a:p>
            <a:r>
              <a:rPr lang="en-US" i="1" dirty="0">
                <a:solidFill>
                  <a:srgbClr val="FFFF00"/>
                </a:solidFill>
                <a:latin typeface="Palatino"/>
              </a:rPr>
              <a:t>2 Nephi 26:24</a:t>
            </a:r>
            <a:endParaRPr lang="en-US" i="1" dirty="0">
              <a:solidFill>
                <a:srgbClr val="FFFF00"/>
              </a:solidFill>
            </a:endParaRPr>
          </a:p>
        </p:txBody>
      </p:sp>
      <p:pic>
        <p:nvPicPr>
          <p:cNvPr id="15362" name="Picture 2" descr="http://static.recantodasletras.com.br/users/3815/fotos/53147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738" y="2630820"/>
            <a:ext cx="4762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12292" y="6196280"/>
            <a:ext cx="10060767" cy="584775"/>
          </a:xfrm>
          <a:prstGeom prst="rect">
            <a:avLst/>
          </a:prstGeom>
        </p:spPr>
        <p:txBody>
          <a:bodyPr wrap="none">
            <a:spAutoFit/>
          </a:bodyPr>
          <a:lstStyle/>
          <a:p>
            <a:r>
              <a:rPr lang="en-US" sz="3200" b="1" i="0" dirty="0">
                <a:solidFill>
                  <a:srgbClr val="FF0000"/>
                </a:solidFill>
                <a:effectLst/>
                <a:latin typeface="Open Sans"/>
              </a:rPr>
              <a:t>All that God does is for the benefit of His children.</a:t>
            </a:r>
            <a:r>
              <a:rPr lang="en-US" sz="3200" b="0" i="0" dirty="0">
                <a:solidFill>
                  <a:srgbClr val="FF0000"/>
                </a:solidFill>
                <a:effectLst/>
                <a:latin typeface="Open Sans"/>
              </a:rPr>
              <a:t> </a:t>
            </a:r>
            <a:endParaRPr lang="en-US" sz="3200" dirty="0">
              <a:solidFill>
                <a:srgbClr val="FF0000"/>
              </a:solidFill>
            </a:endParaRPr>
          </a:p>
        </p:txBody>
      </p:sp>
    </p:spTree>
    <p:extLst>
      <p:ext uri="{BB962C8B-B14F-4D97-AF65-F5344CB8AC3E}">
        <p14:creationId xmlns:p14="http://schemas.microsoft.com/office/powerpoint/2010/main" val="31480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3986</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Times New Roman</vt:lpstr>
      <vt:lpstr>Open Sans</vt:lpstr>
      <vt:lpstr>Aharoni</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2015-07-15T12:51:42Z</dcterms:created>
  <dcterms:modified xsi:type="dcterms:W3CDTF">2020-11-08T22:32:12Z</dcterms:modified>
</cp:coreProperties>
</file>