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7" r:id="rId5"/>
    <p:sldId id="268" r:id="rId6"/>
    <p:sldId id="279" r:id="rId7"/>
    <p:sldId id="280" r:id="rId8"/>
    <p:sldId id="281" r:id="rId9"/>
    <p:sldId id="260" r:id="rId10"/>
    <p:sldId id="270" r:id="rId11"/>
    <p:sldId id="283" r:id="rId12"/>
    <p:sldId id="261" r:id="rId13"/>
    <p:sldId id="271" r:id="rId14"/>
    <p:sldId id="262" r:id="rId15"/>
    <p:sldId id="272" r:id="rId16"/>
    <p:sldId id="263" r:id="rId17"/>
    <p:sldId id="282" r:id="rId18"/>
    <p:sldId id="275" r:id="rId19"/>
    <p:sldId id="264" r:id="rId20"/>
    <p:sldId id="285" r:id="rId21"/>
    <p:sldId id="269" r:id="rId22"/>
    <p:sldId id="274" r:id="rId23"/>
    <p:sldId id="265" r:id="rId24"/>
    <p:sldId id="273" r:id="rId25"/>
    <p:sldId id="277" r:id="rId26"/>
    <p:sldId id="284" r:id="rId27"/>
    <p:sldId id="278" r:id="rId28"/>
    <p:sldId id="276" r:id="rId29"/>
  </p:sldIdLst>
  <p:sldSz cx="12192000" cy="6858000"/>
  <p:notesSz cx="6858000" cy="9144000"/>
  <p:embeddedFontLst>
    <p:embeddedFont>
      <p:font typeface="AR ESSENCE" panose="02000000000000000000" pitchFamily="2" charset="0"/>
      <p:regular r:id="rId30"/>
    </p:embeddedFont>
    <p:embeddedFont>
      <p:font typeface="Book Antiqua" panose="02040602050305030304" pitchFamily="18"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Open Sans" panose="020B0606030504020204" pitchFamily="34" charset="0"/>
      <p:regular r:id="rId41"/>
      <p:bold r:id="rId42"/>
      <p:italic r:id="rId43"/>
      <p:boldItalic r:id="rId44"/>
    </p:embeddedFont>
    <p:embeddedFont>
      <p:font typeface="Palatino" pitchFamily="2"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D1B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7FA3C4-3977-4D6A-9B6A-E97D8B9ED2A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66960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A3C4-3977-4D6A-9B6A-E97D8B9ED2A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320852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A3C4-3977-4D6A-9B6A-E97D8B9ED2A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41418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A3C4-3977-4D6A-9B6A-E97D8B9ED2A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372509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7FA3C4-3977-4D6A-9B6A-E97D8B9ED2A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132666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7FA3C4-3977-4D6A-9B6A-E97D8B9ED2AB}"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206170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7FA3C4-3977-4D6A-9B6A-E97D8B9ED2AB}"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210162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7FA3C4-3977-4D6A-9B6A-E97D8B9ED2AB}"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395573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FA3C4-3977-4D6A-9B6A-E97D8B9ED2AB}"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251247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7FA3C4-3977-4D6A-9B6A-E97D8B9ED2AB}"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281289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7FA3C4-3977-4D6A-9B6A-E97D8B9ED2AB}"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153099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FA3C4-3977-4D6A-9B6A-E97D8B9ED2AB}"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1586E-CEB8-498B-BDC5-FBEF80B67AE0}" type="slidenum">
              <a:rPr lang="en-US" smtClean="0"/>
              <a:t>‹#›</a:t>
            </a:fld>
            <a:endParaRPr lang="en-US"/>
          </a:p>
        </p:txBody>
      </p:sp>
    </p:spTree>
    <p:extLst>
      <p:ext uri="{BB962C8B-B14F-4D97-AF65-F5344CB8AC3E}">
        <p14:creationId xmlns:p14="http://schemas.microsoft.com/office/powerpoint/2010/main" val="322008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8D4FA71-C1D4-4559-BF27-522E2F36C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509114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6830" y="1029049"/>
            <a:ext cx="4713514" cy="1754326"/>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What are our bodies comprised of?</a:t>
            </a:r>
          </a:p>
          <a:p>
            <a:r>
              <a:rPr lang="en-US" dirty="0">
                <a:solidFill>
                  <a:schemeClr val="bg1"/>
                </a:solidFill>
              </a:rPr>
              <a:t>Why did we need a body?</a:t>
            </a:r>
          </a:p>
          <a:p>
            <a:r>
              <a:rPr lang="en-US" dirty="0">
                <a:solidFill>
                  <a:schemeClr val="bg1"/>
                </a:solidFill>
              </a:rPr>
              <a:t>Why are we here?</a:t>
            </a:r>
          </a:p>
          <a:p>
            <a:endParaRPr lang="en-US" dirty="0">
              <a:solidFill>
                <a:schemeClr val="bg1"/>
              </a:solidFill>
            </a:endParaRPr>
          </a:p>
          <a:p>
            <a:endParaRPr lang="en-US" dirty="0">
              <a:solidFill>
                <a:schemeClr val="bg1"/>
              </a:solidFill>
            </a:endParaRPr>
          </a:p>
        </p:txBody>
      </p:sp>
      <p:sp>
        <p:nvSpPr>
          <p:cNvPr id="4" name="TextBox 3"/>
          <p:cNvSpPr txBox="1"/>
          <p:nvPr/>
        </p:nvSpPr>
        <p:spPr>
          <a:xfrm>
            <a:off x="5567147" y="1306048"/>
            <a:ext cx="6291942" cy="923330"/>
          </a:xfrm>
          <a:prstGeom prst="rect">
            <a:avLst/>
          </a:prstGeom>
          <a:noFill/>
        </p:spPr>
        <p:txBody>
          <a:bodyPr wrap="square" rtlCol="0">
            <a:spAutoFit/>
          </a:bodyPr>
          <a:lstStyle/>
          <a:p>
            <a:r>
              <a:rPr lang="en-US" dirty="0">
                <a:solidFill>
                  <a:schemeClr val="bg1"/>
                </a:solidFill>
              </a:rPr>
              <a:t>Spirit and flesh and bone and blood</a:t>
            </a:r>
          </a:p>
          <a:p>
            <a:r>
              <a:rPr lang="en-US" dirty="0">
                <a:solidFill>
                  <a:schemeClr val="bg1"/>
                </a:solidFill>
              </a:rPr>
              <a:t>To be tested—cannot be of God without body</a:t>
            </a:r>
          </a:p>
          <a:p>
            <a:r>
              <a:rPr lang="en-US" dirty="0">
                <a:solidFill>
                  <a:schemeClr val="bg1"/>
                </a:solidFill>
              </a:rPr>
              <a:t>To work out our salvation </a:t>
            </a:r>
            <a:r>
              <a:rPr lang="en-US" sz="1200" dirty="0">
                <a:solidFill>
                  <a:schemeClr val="bg1"/>
                </a:solidFill>
              </a:rPr>
              <a:t>(Abraham 3:25) (6)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Mortality</a:t>
            </a:r>
          </a:p>
        </p:txBody>
      </p:sp>
      <p:grpSp>
        <p:nvGrpSpPr>
          <p:cNvPr id="13" name="Group 12"/>
          <p:cNvGrpSpPr/>
          <p:nvPr/>
        </p:nvGrpSpPr>
        <p:grpSpPr>
          <a:xfrm>
            <a:off x="1177454" y="3603312"/>
            <a:ext cx="2092048" cy="2131827"/>
            <a:chOff x="6911993" y="3315227"/>
            <a:chExt cx="1604464" cy="1634972"/>
          </a:xfrm>
        </p:grpSpPr>
        <p:sp>
          <p:nvSpPr>
            <p:cNvPr id="14" name="Chord 13"/>
            <p:cNvSpPr/>
            <p:nvPr/>
          </p:nvSpPr>
          <p:spPr>
            <a:xfrm rot="6727858">
              <a:off x="6898103" y="3331846"/>
              <a:ext cx="1632243" cy="1604464"/>
            </a:xfrm>
            <a:prstGeom prst="chord">
              <a:avLst>
                <a:gd name="adj1" fmla="val 2700000"/>
                <a:gd name="adj2" fmla="val 2155092"/>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155034" y="3315227"/>
              <a:ext cx="1303166" cy="1477709"/>
              <a:chOff x="7155034" y="3315227"/>
              <a:chExt cx="1303166" cy="1477709"/>
            </a:xfrm>
          </p:grpSpPr>
          <p:sp>
            <p:nvSpPr>
              <p:cNvPr id="16" name="Freeform 1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4234042" y="4913020"/>
            <a:ext cx="6096000" cy="1200329"/>
          </a:xfrm>
          <a:prstGeom prst="rect">
            <a:avLst/>
          </a:prstGeom>
        </p:spPr>
        <p:txBody>
          <a:bodyPr>
            <a:spAutoFit/>
          </a:bodyPr>
          <a:lstStyle/>
          <a:p>
            <a:r>
              <a:rPr lang="en-US" i="1" dirty="0">
                <a:solidFill>
                  <a:srgbClr val="FFFF00"/>
                </a:solidFill>
                <a:latin typeface="Palatino"/>
              </a:rPr>
              <a:t>And the </a:t>
            </a:r>
            <a:r>
              <a:rPr lang="en-US" i="1" cap="small" dirty="0">
                <a:solidFill>
                  <a:srgbClr val="FFFF00"/>
                </a:solidFill>
                <a:latin typeface="Palatino"/>
              </a:rPr>
              <a:t>Lord</a:t>
            </a:r>
            <a:r>
              <a:rPr lang="en-US" i="1" dirty="0">
                <a:solidFill>
                  <a:srgbClr val="FFFF00"/>
                </a:solidFill>
                <a:latin typeface="Palatino"/>
              </a:rPr>
              <a:t> God formed man of the dust of the ground, and breathed into his nostrils the breath of life; and man became a living soul.</a:t>
            </a:r>
          </a:p>
          <a:p>
            <a:r>
              <a:rPr lang="en-US" i="1" dirty="0">
                <a:solidFill>
                  <a:srgbClr val="FFFF00"/>
                </a:solidFill>
                <a:latin typeface="Palatino"/>
              </a:rPr>
              <a:t>Genesis 2:7</a:t>
            </a:r>
            <a:endParaRPr lang="en-US" i="1" dirty="0">
              <a:solidFill>
                <a:srgbClr val="FFFF00"/>
              </a:solidFill>
            </a:endParaRPr>
          </a:p>
        </p:txBody>
      </p:sp>
      <p:sp>
        <p:nvSpPr>
          <p:cNvPr id="8" name="Rectangle 7"/>
          <p:cNvSpPr/>
          <p:nvPr/>
        </p:nvSpPr>
        <p:spPr>
          <a:xfrm>
            <a:off x="3109361" y="3160016"/>
            <a:ext cx="4783300" cy="1200329"/>
          </a:xfrm>
          <a:prstGeom prst="rect">
            <a:avLst/>
          </a:prstGeom>
        </p:spPr>
        <p:txBody>
          <a:bodyPr wrap="square">
            <a:spAutoFit/>
          </a:bodyPr>
          <a:lstStyle/>
          <a:p>
            <a:r>
              <a:rPr lang="en-US" dirty="0">
                <a:solidFill>
                  <a:schemeClr val="bg1"/>
                </a:solidFill>
              </a:rPr>
              <a:t>Can we have our own Fall?</a:t>
            </a:r>
          </a:p>
          <a:p>
            <a:r>
              <a:rPr lang="en-US" dirty="0">
                <a:solidFill>
                  <a:schemeClr val="bg1"/>
                </a:solidFill>
              </a:rPr>
              <a:t>Can we be tempted beyond our ability to resist?</a:t>
            </a:r>
          </a:p>
          <a:p>
            <a:r>
              <a:rPr lang="en-US" dirty="0">
                <a:solidFill>
                  <a:schemeClr val="bg1"/>
                </a:solidFill>
              </a:rPr>
              <a:t>What is the most important thing we should be doing?</a:t>
            </a:r>
          </a:p>
        </p:txBody>
      </p:sp>
      <p:sp>
        <p:nvSpPr>
          <p:cNvPr id="9" name="Rectangle 8"/>
          <p:cNvSpPr/>
          <p:nvPr/>
        </p:nvSpPr>
        <p:spPr>
          <a:xfrm>
            <a:off x="8134777" y="3160016"/>
            <a:ext cx="6096000" cy="923330"/>
          </a:xfrm>
          <a:prstGeom prst="rect">
            <a:avLst/>
          </a:prstGeom>
        </p:spPr>
        <p:txBody>
          <a:bodyPr>
            <a:spAutoFit/>
          </a:bodyPr>
          <a:lstStyle/>
          <a:p>
            <a:r>
              <a:rPr lang="en-US" dirty="0">
                <a:solidFill>
                  <a:schemeClr val="bg1"/>
                </a:solidFill>
              </a:rPr>
              <a:t>Yes…it brings spiritual death…Hell</a:t>
            </a:r>
          </a:p>
          <a:p>
            <a:r>
              <a:rPr lang="en-US" dirty="0">
                <a:solidFill>
                  <a:schemeClr val="bg1"/>
                </a:solidFill>
              </a:rPr>
              <a:t>No </a:t>
            </a:r>
            <a:r>
              <a:rPr lang="en-US" sz="1200" dirty="0">
                <a:solidFill>
                  <a:schemeClr val="bg1"/>
                </a:solidFill>
              </a:rPr>
              <a:t>(1 Corinthians 10:13)</a:t>
            </a:r>
          </a:p>
          <a:p>
            <a:r>
              <a:rPr lang="en-US" dirty="0">
                <a:solidFill>
                  <a:schemeClr val="bg1"/>
                </a:solidFill>
              </a:rPr>
              <a:t>Repenting and changing</a:t>
            </a:r>
          </a:p>
        </p:txBody>
      </p:sp>
      <p:grpSp>
        <p:nvGrpSpPr>
          <p:cNvPr id="19" name="Group 15"/>
          <p:cNvGrpSpPr/>
          <p:nvPr/>
        </p:nvGrpSpPr>
        <p:grpSpPr>
          <a:xfrm>
            <a:off x="3528370" y="1688363"/>
            <a:ext cx="564489" cy="1406058"/>
            <a:chOff x="5891782" y="1905000"/>
            <a:chExt cx="1271017" cy="3165915"/>
          </a:xfrm>
          <a:solidFill>
            <a:srgbClr val="92D050"/>
          </a:solidFill>
        </p:grpSpPr>
        <p:sp>
          <p:nvSpPr>
            <p:cNvPr id="20" name="Oval 19"/>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
          <p:cNvGrpSpPr/>
          <p:nvPr/>
        </p:nvGrpSpPr>
        <p:grpSpPr>
          <a:xfrm>
            <a:off x="4231398" y="1688363"/>
            <a:ext cx="564489" cy="1406058"/>
            <a:chOff x="7162800" y="1828800"/>
            <a:chExt cx="1271017" cy="3165915"/>
          </a:xfrm>
          <a:solidFill>
            <a:srgbClr val="7030A0"/>
          </a:solidFill>
        </p:grpSpPr>
        <p:sp>
          <p:nvSpPr>
            <p:cNvPr id="26" name="Oval 25"/>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49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80">
                                          <p:stCondLst>
                                            <p:cond delay="0"/>
                                          </p:stCondLst>
                                        </p:cTn>
                                        <p:tgtEl>
                                          <p:spTgt spid="19"/>
                                        </p:tgtEl>
                                      </p:cBhvr>
                                    </p:animEffect>
                                    <p:anim calcmode="lin" valueType="num">
                                      <p:cBhvr>
                                        <p:cTn id="1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9" dur="26">
                                          <p:stCondLst>
                                            <p:cond delay="650"/>
                                          </p:stCondLst>
                                        </p:cTn>
                                        <p:tgtEl>
                                          <p:spTgt spid="19"/>
                                        </p:tgtEl>
                                      </p:cBhvr>
                                      <p:to x="100000" y="60000"/>
                                    </p:animScale>
                                    <p:animScale>
                                      <p:cBhvr>
                                        <p:cTn id="20" dur="166" decel="50000">
                                          <p:stCondLst>
                                            <p:cond delay="676"/>
                                          </p:stCondLst>
                                        </p:cTn>
                                        <p:tgtEl>
                                          <p:spTgt spid="19"/>
                                        </p:tgtEl>
                                      </p:cBhvr>
                                      <p:to x="100000" y="100000"/>
                                    </p:animScale>
                                    <p:animScale>
                                      <p:cBhvr>
                                        <p:cTn id="21" dur="26">
                                          <p:stCondLst>
                                            <p:cond delay="1312"/>
                                          </p:stCondLst>
                                        </p:cTn>
                                        <p:tgtEl>
                                          <p:spTgt spid="19"/>
                                        </p:tgtEl>
                                      </p:cBhvr>
                                      <p:to x="100000" y="80000"/>
                                    </p:animScale>
                                    <p:animScale>
                                      <p:cBhvr>
                                        <p:cTn id="22" dur="166" decel="50000">
                                          <p:stCondLst>
                                            <p:cond delay="1338"/>
                                          </p:stCondLst>
                                        </p:cTn>
                                        <p:tgtEl>
                                          <p:spTgt spid="19"/>
                                        </p:tgtEl>
                                      </p:cBhvr>
                                      <p:to x="100000" y="100000"/>
                                    </p:animScale>
                                    <p:animScale>
                                      <p:cBhvr>
                                        <p:cTn id="23" dur="26">
                                          <p:stCondLst>
                                            <p:cond delay="1642"/>
                                          </p:stCondLst>
                                        </p:cTn>
                                        <p:tgtEl>
                                          <p:spTgt spid="19"/>
                                        </p:tgtEl>
                                      </p:cBhvr>
                                      <p:to x="100000" y="90000"/>
                                    </p:animScale>
                                    <p:animScale>
                                      <p:cBhvr>
                                        <p:cTn id="24" dur="166" decel="50000">
                                          <p:stCondLst>
                                            <p:cond delay="1668"/>
                                          </p:stCondLst>
                                        </p:cTn>
                                        <p:tgtEl>
                                          <p:spTgt spid="19"/>
                                        </p:tgtEl>
                                      </p:cBhvr>
                                      <p:to x="100000" y="100000"/>
                                    </p:animScale>
                                    <p:animScale>
                                      <p:cBhvr>
                                        <p:cTn id="25" dur="26">
                                          <p:stCondLst>
                                            <p:cond delay="1808"/>
                                          </p:stCondLst>
                                        </p:cTn>
                                        <p:tgtEl>
                                          <p:spTgt spid="19"/>
                                        </p:tgtEl>
                                      </p:cBhvr>
                                      <p:to x="100000" y="95000"/>
                                    </p:animScale>
                                    <p:animScale>
                                      <p:cBhvr>
                                        <p:cTn id="26" dur="166" decel="50000">
                                          <p:stCondLst>
                                            <p:cond delay="1834"/>
                                          </p:stCondLst>
                                        </p:cTn>
                                        <p:tgtEl>
                                          <p:spTgt spid="19"/>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80">
                                          <p:stCondLst>
                                            <p:cond delay="0"/>
                                          </p:stCondLst>
                                        </p:cTn>
                                        <p:tgtEl>
                                          <p:spTgt spid="25"/>
                                        </p:tgtEl>
                                      </p:cBhvr>
                                    </p:animEffect>
                                    <p:anim calcmode="lin" valueType="num">
                                      <p:cBhvr>
                                        <p:cTn id="3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5" dur="26">
                                          <p:stCondLst>
                                            <p:cond delay="650"/>
                                          </p:stCondLst>
                                        </p:cTn>
                                        <p:tgtEl>
                                          <p:spTgt spid="25"/>
                                        </p:tgtEl>
                                      </p:cBhvr>
                                      <p:to x="100000" y="60000"/>
                                    </p:animScale>
                                    <p:animScale>
                                      <p:cBhvr>
                                        <p:cTn id="36" dur="166" decel="50000">
                                          <p:stCondLst>
                                            <p:cond delay="676"/>
                                          </p:stCondLst>
                                        </p:cTn>
                                        <p:tgtEl>
                                          <p:spTgt spid="25"/>
                                        </p:tgtEl>
                                      </p:cBhvr>
                                      <p:to x="100000" y="100000"/>
                                    </p:animScale>
                                    <p:animScale>
                                      <p:cBhvr>
                                        <p:cTn id="37" dur="26">
                                          <p:stCondLst>
                                            <p:cond delay="1312"/>
                                          </p:stCondLst>
                                        </p:cTn>
                                        <p:tgtEl>
                                          <p:spTgt spid="25"/>
                                        </p:tgtEl>
                                      </p:cBhvr>
                                      <p:to x="100000" y="80000"/>
                                    </p:animScale>
                                    <p:animScale>
                                      <p:cBhvr>
                                        <p:cTn id="38" dur="166" decel="50000">
                                          <p:stCondLst>
                                            <p:cond delay="1338"/>
                                          </p:stCondLst>
                                        </p:cTn>
                                        <p:tgtEl>
                                          <p:spTgt spid="25"/>
                                        </p:tgtEl>
                                      </p:cBhvr>
                                      <p:to x="100000" y="100000"/>
                                    </p:animScale>
                                    <p:animScale>
                                      <p:cBhvr>
                                        <p:cTn id="39" dur="26">
                                          <p:stCondLst>
                                            <p:cond delay="1642"/>
                                          </p:stCondLst>
                                        </p:cTn>
                                        <p:tgtEl>
                                          <p:spTgt spid="25"/>
                                        </p:tgtEl>
                                      </p:cBhvr>
                                      <p:to x="100000" y="90000"/>
                                    </p:animScale>
                                    <p:animScale>
                                      <p:cBhvr>
                                        <p:cTn id="40" dur="166" decel="50000">
                                          <p:stCondLst>
                                            <p:cond delay="1668"/>
                                          </p:stCondLst>
                                        </p:cTn>
                                        <p:tgtEl>
                                          <p:spTgt spid="25"/>
                                        </p:tgtEl>
                                      </p:cBhvr>
                                      <p:to x="100000" y="100000"/>
                                    </p:animScale>
                                    <p:animScale>
                                      <p:cBhvr>
                                        <p:cTn id="41" dur="26">
                                          <p:stCondLst>
                                            <p:cond delay="1808"/>
                                          </p:stCondLst>
                                        </p:cTn>
                                        <p:tgtEl>
                                          <p:spTgt spid="25"/>
                                        </p:tgtEl>
                                      </p:cBhvr>
                                      <p:to x="100000" y="95000"/>
                                    </p:animScale>
                                    <p:animScale>
                                      <p:cBhvr>
                                        <p:cTn id="42" dur="166" decel="50000">
                                          <p:stCondLst>
                                            <p:cond delay="1834"/>
                                          </p:stCondLst>
                                        </p:cTn>
                                        <p:tgtEl>
                                          <p:spTgt spid="2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par>
                                <p:cTn id="51" presetID="10" presetClass="exit" presetSubtype="0" fill="hold" nodeType="withEffect">
                                  <p:stCondLst>
                                    <p:cond delay="0"/>
                                  </p:stCondLst>
                                  <p:childTnLst>
                                    <p:animEffect transition="out" filter="fade">
                                      <p:cBhvr>
                                        <p:cTn id="52" dur="500"/>
                                        <p:tgtEl>
                                          <p:spTgt spid="3">
                                            <p:txEl>
                                              <p:pRg st="1" end="1"/>
                                            </p:txEl>
                                          </p:spTgt>
                                        </p:tgtEl>
                                      </p:cBhvr>
                                    </p:animEffect>
                                    <p:set>
                                      <p:cBhvr>
                                        <p:cTn id="53" dur="1" fill="hold">
                                          <p:stCondLst>
                                            <p:cond delay="499"/>
                                          </p:stCondLst>
                                        </p:cTn>
                                        <p:tgtEl>
                                          <p:spTgt spid="3">
                                            <p:txEl>
                                              <p:pRg st="1" end="1"/>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xEl>
                                              <p:pRg st="0" end="0"/>
                                            </p:txEl>
                                          </p:spTgt>
                                        </p:tgtEl>
                                      </p:cBhvr>
                                    </p:animEffect>
                                    <p:set>
                                      <p:cBhvr>
                                        <p:cTn id="5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childTnLst>
                                </p:cTn>
                              </p:par>
                              <p:par>
                                <p:cTn id="65" presetID="10" presetClass="exit" presetSubtype="0" fill="hold" nodeType="withEffect">
                                  <p:stCondLst>
                                    <p:cond delay="0"/>
                                  </p:stCondLst>
                                  <p:childTnLst>
                                    <p:animEffect transition="out" filter="fade">
                                      <p:cBhvr>
                                        <p:cTn id="66" dur="500"/>
                                        <p:tgtEl>
                                          <p:spTgt spid="3">
                                            <p:txEl>
                                              <p:pRg st="2" end="2"/>
                                            </p:txEl>
                                          </p:spTgt>
                                        </p:tgtEl>
                                      </p:cBhvr>
                                    </p:animEffect>
                                    <p:set>
                                      <p:cBhvr>
                                        <p:cTn id="67" dur="1" fill="hold">
                                          <p:stCondLst>
                                            <p:cond delay="499"/>
                                          </p:stCondLst>
                                        </p:cTn>
                                        <p:tgtEl>
                                          <p:spTgt spid="3">
                                            <p:txEl>
                                              <p:pRg st="2" end="2"/>
                                            </p:txEl>
                                          </p:spTgt>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
                                            <p:txEl>
                                              <p:pRg st="1" end="1"/>
                                            </p:txEl>
                                          </p:spTgt>
                                        </p:tgtEl>
                                      </p:cBhvr>
                                    </p:animEffect>
                                    <p:set>
                                      <p:cBhvr>
                                        <p:cTn id="70"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xEl>
                                              <p:pRg st="0" end="0"/>
                                            </p:txEl>
                                          </p:spTgt>
                                        </p:tgtEl>
                                        <p:attrNameLst>
                                          <p:attrName>style.visibility</p:attrName>
                                        </p:attrNameLst>
                                      </p:cBhvr>
                                      <p:to>
                                        <p:strVal val="visible"/>
                                      </p:to>
                                    </p:set>
                                  </p:childTnLst>
                                </p:cTn>
                              </p:par>
                              <p:par>
                                <p:cTn id="79" presetID="10" presetClass="exit" presetSubtype="0" fill="hold" nodeType="withEffect">
                                  <p:stCondLst>
                                    <p:cond delay="0"/>
                                  </p:stCondLst>
                                  <p:childTnLst>
                                    <p:animEffect transition="out" filter="fade">
                                      <p:cBhvr>
                                        <p:cTn id="80" dur="500"/>
                                        <p:tgtEl>
                                          <p:spTgt spid="3">
                                            <p:txEl>
                                              <p:pRg st="3" end="3"/>
                                            </p:txEl>
                                          </p:spTgt>
                                        </p:tgtEl>
                                      </p:cBhvr>
                                    </p:animEffect>
                                    <p:set>
                                      <p:cBhvr>
                                        <p:cTn id="81" dur="1" fill="hold">
                                          <p:stCondLst>
                                            <p:cond delay="499"/>
                                          </p:stCondLst>
                                        </p:cTn>
                                        <p:tgtEl>
                                          <p:spTgt spid="3">
                                            <p:txEl>
                                              <p:pRg st="3" end="3"/>
                                            </p:txEl>
                                          </p:spTgt>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4">
                                            <p:txEl>
                                              <p:pRg st="2" end="2"/>
                                            </p:txEl>
                                          </p:spTgt>
                                        </p:tgtEl>
                                      </p:cBhvr>
                                    </p:animEffect>
                                    <p:set>
                                      <p:cBhvr>
                                        <p:cTn id="84"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
                                            <p:txEl>
                                              <p:pRg st="1" end="1"/>
                                            </p:txEl>
                                          </p:spTgt>
                                        </p:tgtEl>
                                        <p:attrNameLst>
                                          <p:attrName>style.visibility</p:attrName>
                                        </p:attrNameLst>
                                      </p:cBhvr>
                                      <p:to>
                                        <p:strVal val="visible"/>
                                      </p:to>
                                    </p:set>
                                  </p:childTnLst>
                                </p:cTn>
                              </p:par>
                              <p:par>
                                <p:cTn id="93" presetID="10" presetClass="exit" presetSubtype="0" fill="hold" nodeType="withEffect">
                                  <p:stCondLst>
                                    <p:cond delay="0"/>
                                  </p:stCondLst>
                                  <p:childTnLst>
                                    <p:animEffect transition="out" filter="fade">
                                      <p:cBhvr>
                                        <p:cTn id="94" dur="500"/>
                                        <p:tgtEl>
                                          <p:spTgt spid="8">
                                            <p:txEl>
                                              <p:pRg st="0" end="0"/>
                                            </p:txEl>
                                          </p:spTgt>
                                        </p:tgtEl>
                                      </p:cBhvr>
                                    </p:animEffect>
                                    <p:set>
                                      <p:cBhvr>
                                        <p:cTn id="95" dur="1" fill="hold">
                                          <p:stCondLst>
                                            <p:cond delay="499"/>
                                          </p:stCondLst>
                                        </p:cTn>
                                        <p:tgtEl>
                                          <p:spTgt spid="8">
                                            <p:txEl>
                                              <p:pRg st="0" end="0"/>
                                            </p:txEl>
                                          </p:spTgt>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9">
                                            <p:txEl>
                                              <p:pRg st="0" end="0"/>
                                            </p:txEl>
                                          </p:spTgt>
                                        </p:tgtEl>
                                      </p:cBhvr>
                                    </p:animEffect>
                                    <p:set>
                                      <p:cBhvr>
                                        <p:cTn id="98"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
                                            <p:txEl>
                                              <p:pRg st="2" end="2"/>
                                            </p:txEl>
                                          </p:spTgt>
                                        </p:tgtEl>
                                        <p:attrNameLst>
                                          <p:attrName>style.visibility</p:attrName>
                                        </p:attrNameLst>
                                      </p:cBhvr>
                                      <p:to>
                                        <p:strVal val="visible"/>
                                      </p:to>
                                    </p:set>
                                  </p:childTnLst>
                                </p:cTn>
                              </p:par>
                              <p:par>
                                <p:cTn id="107" presetID="10" presetClass="exit" presetSubtype="0" fill="hold" nodeType="withEffect">
                                  <p:stCondLst>
                                    <p:cond delay="0"/>
                                  </p:stCondLst>
                                  <p:childTnLst>
                                    <p:animEffect transition="out" filter="fade">
                                      <p:cBhvr>
                                        <p:cTn id="108" dur="500"/>
                                        <p:tgtEl>
                                          <p:spTgt spid="8">
                                            <p:txEl>
                                              <p:pRg st="1" end="1"/>
                                            </p:txEl>
                                          </p:spTgt>
                                        </p:tgtEl>
                                      </p:cBhvr>
                                    </p:animEffect>
                                    <p:set>
                                      <p:cBhvr>
                                        <p:cTn id="109" dur="1" fill="hold">
                                          <p:stCondLst>
                                            <p:cond delay="499"/>
                                          </p:stCondLst>
                                        </p:cTn>
                                        <p:tgtEl>
                                          <p:spTgt spid="8">
                                            <p:txEl>
                                              <p:pRg st="1" end="1"/>
                                            </p:txEl>
                                          </p:spTgt>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
                                            <p:txEl>
                                              <p:pRg st="1" end="1"/>
                                            </p:txEl>
                                          </p:spTgt>
                                        </p:tgtEl>
                                      </p:cBhvr>
                                    </p:animEffect>
                                    <p:set>
                                      <p:cBhvr>
                                        <p:cTn id="112"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3432" y="1135772"/>
            <a:ext cx="4822674" cy="4924425"/>
          </a:xfrm>
          <a:prstGeom prst="rect">
            <a:avLst/>
          </a:prstGeom>
          <a:noFill/>
        </p:spPr>
        <p:txBody>
          <a:bodyPr wrap="square" rtlCol="0">
            <a:spAutoFit/>
          </a:bodyPr>
          <a:lstStyle/>
          <a:p>
            <a:pPr fontAlgn="base"/>
            <a:r>
              <a:rPr lang="en-US" sz="2000" dirty="0">
                <a:solidFill>
                  <a:schemeClr val="bg1"/>
                </a:solidFill>
              </a:rPr>
              <a:t>“We are now being tried and tested to see if we will do all the things the Lord has commanded us to do. </a:t>
            </a:r>
          </a:p>
          <a:p>
            <a:pPr fontAlgn="base"/>
            <a:endParaRPr lang="en-US" sz="2000" dirty="0">
              <a:solidFill>
                <a:schemeClr val="bg1"/>
              </a:solidFill>
            </a:endParaRPr>
          </a:p>
          <a:p>
            <a:pPr fontAlgn="base"/>
            <a:r>
              <a:rPr lang="en-US" sz="2000" dirty="0">
                <a:solidFill>
                  <a:schemeClr val="bg1"/>
                </a:solidFill>
              </a:rPr>
              <a:t>These commandments are the principles and ordinances of the gospel, and they constitute the gospel of Jesus Christ. Every principle and ordinance has a bearing upon the whole purpose of our testing, which is to prepare us to return to our Heavenly Father and become more like Him. …</a:t>
            </a:r>
          </a:p>
          <a:p>
            <a:pPr fontAlgn="base"/>
            <a:endParaRPr lang="en-US" sz="2000" dirty="0">
              <a:solidFill>
                <a:schemeClr val="bg1"/>
              </a:solidFill>
            </a:endParaRPr>
          </a:p>
          <a:p>
            <a:pPr fontAlgn="base"/>
            <a:r>
              <a:rPr lang="en-US" sz="2000" dirty="0">
                <a:solidFill>
                  <a:schemeClr val="bg1"/>
                </a:solidFill>
              </a:rPr>
              <a:t>“… Only through the gift of the Atonement and our obedience to the gospel can we return and live with God once again”  </a:t>
            </a:r>
          </a:p>
          <a:p>
            <a:pPr fontAlgn="base"/>
            <a:r>
              <a:rPr lang="en-US" sz="1400" dirty="0">
                <a:solidFill>
                  <a:schemeClr val="bg1"/>
                </a:solidFill>
              </a:rPr>
              <a:t>Elder L. Tom Perry </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Heavenly Father’s Plan</a:t>
            </a:r>
          </a:p>
        </p:txBody>
      </p:sp>
      <p:pic>
        <p:nvPicPr>
          <p:cNvPr id="5122" name="Picture 2" descr="https://www.lds.org/bc/content/shared/content/images/leaders/l-tom-perry-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538" y="1925614"/>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3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900" y="1276576"/>
            <a:ext cx="6147319" cy="1200329"/>
          </a:xfrm>
          <a:prstGeom prst="rect">
            <a:avLst/>
          </a:prstGeom>
          <a:noFill/>
        </p:spPr>
        <p:txBody>
          <a:bodyPr wrap="square" rtlCol="0">
            <a:spAutoFit/>
          </a:bodyPr>
          <a:lstStyle/>
          <a:p>
            <a:r>
              <a:rPr lang="en-US" dirty="0">
                <a:solidFill>
                  <a:schemeClr val="bg1"/>
                </a:solidFill>
              </a:rPr>
              <a:t>What MUST we do while we’re here on earth to return home?</a:t>
            </a:r>
          </a:p>
          <a:p>
            <a:endParaRPr lang="en-US" dirty="0">
              <a:solidFill>
                <a:schemeClr val="bg1"/>
              </a:solidFill>
            </a:endParaRPr>
          </a:p>
          <a:p>
            <a:r>
              <a:rPr lang="en-US" dirty="0">
                <a:solidFill>
                  <a:schemeClr val="bg1"/>
                </a:solidFill>
              </a:rPr>
              <a:t>If we don’t do it here, can we do it later?</a:t>
            </a:r>
          </a:p>
          <a:p>
            <a:r>
              <a:rPr lang="en-US" dirty="0">
                <a:solidFill>
                  <a:schemeClr val="bg1"/>
                </a:solidFill>
              </a:rPr>
              <a:t>How?</a:t>
            </a:r>
          </a:p>
        </p:txBody>
      </p:sp>
      <p:sp>
        <p:nvSpPr>
          <p:cNvPr id="4" name="TextBox 3"/>
          <p:cNvSpPr txBox="1"/>
          <p:nvPr/>
        </p:nvSpPr>
        <p:spPr>
          <a:xfrm>
            <a:off x="6916976" y="1259882"/>
            <a:ext cx="5350330" cy="1200329"/>
          </a:xfrm>
          <a:prstGeom prst="rect">
            <a:avLst/>
          </a:prstGeom>
          <a:noFill/>
        </p:spPr>
        <p:txBody>
          <a:bodyPr wrap="square" rtlCol="0">
            <a:spAutoFit/>
          </a:bodyPr>
          <a:lstStyle/>
          <a:p>
            <a:r>
              <a:rPr lang="en-US" dirty="0">
                <a:solidFill>
                  <a:schemeClr val="bg1"/>
                </a:solidFill>
              </a:rPr>
              <a:t>Baptism, confirmation, priesthood, temple sealings</a:t>
            </a:r>
          </a:p>
          <a:p>
            <a:r>
              <a:rPr lang="en-US" dirty="0">
                <a:solidFill>
                  <a:schemeClr val="bg1"/>
                </a:solidFill>
              </a:rPr>
              <a:t> </a:t>
            </a:r>
            <a:r>
              <a:rPr lang="en-US" sz="1200" dirty="0">
                <a:solidFill>
                  <a:schemeClr val="bg1"/>
                </a:solidFill>
              </a:rPr>
              <a:t>(D&amp;C 49:15-17) (1 Corinthians 11:11) (7)</a:t>
            </a:r>
          </a:p>
          <a:p>
            <a:r>
              <a:rPr lang="en-US" dirty="0">
                <a:solidFill>
                  <a:schemeClr val="bg1"/>
                </a:solidFill>
              </a:rPr>
              <a:t>Yes</a:t>
            </a:r>
          </a:p>
          <a:p>
            <a:r>
              <a:rPr lang="en-US" dirty="0">
                <a:solidFill>
                  <a:schemeClr val="bg1"/>
                </a:solidFill>
              </a:rPr>
              <a:t>By proxy</a:t>
            </a: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Earthly Life</a:t>
            </a:r>
          </a:p>
        </p:txBody>
      </p:sp>
      <p:grpSp>
        <p:nvGrpSpPr>
          <p:cNvPr id="8" name="Group 7"/>
          <p:cNvGrpSpPr/>
          <p:nvPr/>
        </p:nvGrpSpPr>
        <p:grpSpPr>
          <a:xfrm>
            <a:off x="1177454" y="3603312"/>
            <a:ext cx="2092048" cy="2131827"/>
            <a:chOff x="6911993" y="3315227"/>
            <a:chExt cx="1604464" cy="1634972"/>
          </a:xfrm>
        </p:grpSpPr>
        <p:sp>
          <p:nvSpPr>
            <p:cNvPr id="9" name="Chord 8"/>
            <p:cNvSpPr/>
            <p:nvPr/>
          </p:nvSpPr>
          <p:spPr>
            <a:xfrm rot="6727858">
              <a:off x="6898103" y="3331846"/>
              <a:ext cx="1632243" cy="1604464"/>
            </a:xfrm>
            <a:prstGeom prst="chord">
              <a:avLst>
                <a:gd name="adj1" fmla="val 2700000"/>
                <a:gd name="adj2" fmla="val 2155092"/>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155034" y="3315227"/>
              <a:ext cx="1303166" cy="1477709"/>
              <a:chOff x="7155034" y="3315227"/>
              <a:chExt cx="1303166" cy="1477709"/>
            </a:xfrm>
          </p:grpSpPr>
          <p:sp>
            <p:nvSpPr>
              <p:cNvPr id="11" name="Freeform 10"/>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3502016" y="2502628"/>
            <a:ext cx="4814153" cy="3718032"/>
            <a:chOff x="304800" y="228600"/>
            <a:chExt cx="8583828" cy="6629400"/>
          </a:xfrm>
        </p:grpSpPr>
        <p:sp>
          <p:nvSpPr>
            <p:cNvPr id="60" name="Rectangle 59"/>
            <p:cNvSpPr/>
            <p:nvPr/>
          </p:nvSpPr>
          <p:spPr>
            <a:xfrm>
              <a:off x="4072521" y="5165125"/>
              <a:ext cx="1066800" cy="1143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ame 60"/>
            <p:cNvSpPr/>
            <p:nvPr/>
          </p:nvSpPr>
          <p:spPr>
            <a:xfrm>
              <a:off x="4224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a:off x="4605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5152768" y="5088925"/>
              <a:ext cx="609600" cy="12192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451653" y="5088924"/>
              <a:ext cx="626077" cy="1232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5400000">
              <a:off x="4401973" y="4427778"/>
              <a:ext cx="381000" cy="1093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5400000">
              <a:off x="4359391" y="4004195"/>
              <a:ext cx="457200" cy="1102659"/>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5400000">
              <a:off x="4283191" y="3470795"/>
              <a:ext cx="609600" cy="1102659"/>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166"/>
            <p:cNvGrpSpPr/>
            <p:nvPr/>
          </p:nvGrpSpPr>
          <p:grpSpPr>
            <a:xfrm>
              <a:off x="4162168" y="3896619"/>
              <a:ext cx="833718" cy="215153"/>
              <a:chOff x="4343400" y="3608294"/>
              <a:chExt cx="833718" cy="215153"/>
            </a:xfrm>
          </p:grpSpPr>
          <p:sp>
            <p:nvSpPr>
              <p:cNvPr id="291" name="Oval 290"/>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4666130" y="3612776"/>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ounded Rectangle 68"/>
            <p:cNvSpPr/>
            <p:nvPr/>
          </p:nvSpPr>
          <p:spPr>
            <a:xfrm>
              <a:off x="4009768" y="3564925"/>
              <a:ext cx="11430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3599632" y="4625002"/>
              <a:ext cx="291354"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5400000">
              <a:off x="5311891" y="4625002"/>
              <a:ext cx="291354"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5400000">
              <a:off x="3518102" y="4248121"/>
              <a:ext cx="451992" cy="609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5400000">
              <a:off x="5231572" y="4248121"/>
              <a:ext cx="451992" cy="609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5400000">
              <a:off x="3522221" y="3786802"/>
              <a:ext cx="451992" cy="609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5400000">
              <a:off x="5231572" y="3790921"/>
              <a:ext cx="451992" cy="609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3400168" y="3717325"/>
              <a:ext cx="6858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5119817" y="3733801"/>
              <a:ext cx="6858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5400000">
              <a:off x="4317172" y="2952721"/>
              <a:ext cx="528192" cy="6858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4238368" y="1659925"/>
              <a:ext cx="685800" cy="1295400"/>
            </a:xfrm>
            <a:prstGeom prst="trapezoid">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4168346" y="2895601"/>
              <a:ext cx="790833" cy="15034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4361935" y="1523999"/>
              <a:ext cx="436606" cy="172995"/>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5400000">
              <a:off x="4526692" y="1276867"/>
              <a:ext cx="111209" cy="432486"/>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4419600" y="1369130"/>
              <a:ext cx="304800" cy="45719"/>
            </a:xfrm>
            <a:prstGeom prst="roundRect">
              <a:avLst>
                <a:gd name="adj" fmla="val 36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561968" y="4326925"/>
              <a:ext cx="87733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768546" y="4326925"/>
              <a:ext cx="87733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227438" y="4322806"/>
              <a:ext cx="133659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41870" y="4318687"/>
              <a:ext cx="87733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5400000">
              <a:off x="1579436" y="4122529"/>
              <a:ext cx="609600" cy="1323191"/>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1190368" y="4326925"/>
              <a:ext cx="13716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629400" y="4312509"/>
              <a:ext cx="133659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5400000">
              <a:off x="6979339" y="4103994"/>
              <a:ext cx="609600" cy="1323191"/>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6590271" y="4308390"/>
              <a:ext cx="13716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970108" y="4322806"/>
              <a:ext cx="87733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1190368" y="5012725"/>
              <a:ext cx="13716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606746" y="5033320"/>
              <a:ext cx="13716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3400168" y="4250725"/>
              <a:ext cx="6858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5095103" y="4242487"/>
              <a:ext cx="6858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7930979" y="4254843"/>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55"/>
            <p:cNvGrpSpPr/>
            <p:nvPr/>
          </p:nvGrpSpPr>
          <p:grpSpPr>
            <a:xfrm>
              <a:off x="304800" y="4289854"/>
              <a:ext cx="939114" cy="698157"/>
              <a:chOff x="486032" y="4001529"/>
              <a:chExt cx="939114" cy="698157"/>
            </a:xfrm>
          </p:grpSpPr>
          <p:sp>
            <p:nvSpPr>
              <p:cNvPr id="288" name="Rounded Rectangle 287"/>
              <p:cNvSpPr/>
              <p:nvPr/>
            </p:nvSpPr>
            <p:spPr>
              <a:xfrm>
                <a:off x="494270" y="4001529"/>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486032" y="4287794"/>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a:off x="510746" y="4623486"/>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ed Rectangle 99"/>
            <p:cNvSpPr/>
            <p:nvPr/>
          </p:nvSpPr>
          <p:spPr>
            <a:xfrm>
              <a:off x="7941276" y="4637903"/>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965989" y="4973595"/>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2561968" y="4326925"/>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549611" y="4604952"/>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2541373" y="4909751"/>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6"/>
            <p:cNvGrpSpPr/>
            <p:nvPr/>
          </p:nvGrpSpPr>
          <p:grpSpPr>
            <a:xfrm>
              <a:off x="5747952" y="4277501"/>
              <a:ext cx="862914" cy="755819"/>
              <a:chOff x="562232" y="4001530"/>
              <a:chExt cx="862914" cy="681443"/>
            </a:xfrm>
          </p:grpSpPr>
          <p:sp>
            <p:nvSpPr>
              <p:cNvPr id="285" name="Rounded Rectangle 284"/>
              <p:cNvSpPr/>
              <p:nvPr/>
            </p:nvSpPr>
            <p:spPr>
              <a:xfrm>
                <a:off x="562232" y="4001530"/>
                <a:ext cx="846438" cy="68702"/>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562232" y="4276335"/>
                <a:ext cx="852616" cy="83554"/>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562232" y="4619842"/>
                <a:ext cx="862914" cy="63131"/>
              </a:xfrm>
              <a:prstGeom prst="roundRect">
                <a:avLst>
                  <a:gd name="adj" fmla="val 36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67"/>
            <p:cNvGrpSpPr/>
            <p:nvPr/>
          </p:nvGrpSpPr>
          <p:grpSpPr>
            <a:xfrm>
              <a:off x="1449860" y="4566307"/>
              <a:ext cx="833718" cy="218545"/>
              <a:chOff x="4343400" y="3600420"/>
              <a:chExt cx="833718" cy="218545"/>
            </a:xfrm>
          </p:grpSpPr>
          <p:sp>
            <p:nvSpPr>
              <p:cNvPr id="282" name="Oval 281"/>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4641417" y="3600420"/>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71"/>
            <p:cNvGrpSpPr/>
            <p:nvPr/>
          </p:nvGrpSpPr>
          <p:grpSpPr>
            <a:xfrm>
              <a:off x="6847703" y="4605073"/>
              <a:ext cx="833718" cy="215153"/>
              <a:chOff x="4343400" y="3608294"/>
              <a:chExt cx="833718" cy="215153"/>
            </a:xfrm>
          </p:grpSpPr>
          <p:sp>
            <p:nvSpPr>
              <p:cNvPr id="279" name="Oval 278"/>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4666130" y="3612776"/>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32"/>
            <p:cNvGrpSpPr/>
            <p:nvPr/>
          </p:nvGrpSpPr>
          <p:grpSpPr>
            <a:xfrm flipH="1">
              <a:off x="4495800" y="228600"/>
              <a:ext cx="381000" cy="1143000"/>
              <a:chOff x="5678236" y="412840"/>
              <a:chExt cx="1408364" cy="2939960"/>
            </a:xfrm>
            <a:solidFill>
              <a:srgbClr val="FFC000"/>
            </a:solidFill>
          </p:grpSpPr>
          <p:sp>
            <p:nvSpPr>
              <p:cNvPr id="271" name="Flowchart: Manual Operation 270"/>
              <p:cNvSpPr/>
              <p:nvPr/>
            </p:nvSpPr>
            <p:spPr>
              <a:xfrm rot="10800000">
                <a:off x="67818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Manual Operation 271"/>
              <p:cNvSpPr/>
              <p:nvPr/>
            </p:nvSpPr>
            <p:spPr>
              <a:xfrm rot="10800000">
                <a:off x="64770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Manual Operation 272"/>
              <p:cNvSpPr/>
              <p:nvPr/>
            </p:nvSpPr>
            <p:spPr>
              <a:xfrm rot="10800000">
                <a:off x="6400800" y="1371600"/>
                <a:ext cx="685800" cy="1371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rot="18106528">
                <a:off x="6071408" y="512163"/>
                <a:ext cx="106562" cy="71856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Extract 274"/>
              <p:cNvSpPr/>
              <p:nvPr/>
            </p:nvSpPr>
            <p:spPr>
              <a:xfrm rot="7647935">
                <a:off x="5575364" y="515712"/>
                <a:ext cx="469722" cy="263978"/>
              </a:xfrm>
              <a:prstGeom prst="flowChartExtra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6400800" y="685800"/>
                <a:ext cx="6858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Bent-Up Arrow 276"/>
              <p:cNvSpPr/>
              <p:nvPr/>
            </p:nvSpPr>
            <p:spPr>
              <a:xfrm rot="9969438" flipV="1">
                <a:off x="6014121" y="846939"/>
                <a:ext cx="793274" cy="685800"/>
              </a:xfrm>
              <a:prstGeom prst="bentUpArrow">
                <a:avLst>
                  <a:gd name="adj1" fmla="val 25000"/>
                  <a:gd name="adj2" fmla="val 18819"/>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400800" y="3124200"/>
                <a:ext cx="685800" cy="228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72"/>
            <p:cNvGrpSpPr/>
            <p:nvPr/>
          </p:nvGrpSpPr>
          <p:grpSpPr>
            <a:xfrm>
              <a:off x="1371600" y="5105400"/>
              <a:ext cx="304800" cy="1295400"/>
              <a:chOff x="3936037" y="2666999"/>
              <a:chExt cx="1247162" cy="3962400"/>
            </a:xfrm>
          </p:grpSpPr>
          <p:sp>
            <p:nvSpPr>
              <p:cNvPr id="260" name="Rectangle 259"/>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45"/>
              <p:cNvGrpSpPr/>
              <p:nvPr/>
            </p:nvGrpSpPr>
            <p:grpSpPr>
              <a:xfrm>
                <a:off x="3962400" y="2666999"/>
                <a:ext cx="1219200" cy="3962400"/>
                <a:chOff x="6400800" y="3530424"/>
                <a:chExt cx="1111623" cy="2650741"/>
              </a:xfrm>
            </p:grpSpPr>
            <p:sp>
              <p:nvSpPr>
                <p:cNvPr id="262" name="Rectangle 261"/>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onut 266"/>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Rectangle 267"/>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onut 268"/>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Donut 269"/>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0" name="Group 287"/>
            <p:cNvGrpSpPr/>
            <p:nvPr/>
          </p:nvGrpSpPr>
          <p:grpSpPr>
            <a:xfrm>
              <a:off x="1752600" y="5105400"/>
              <a:ext cx="304800" cy="1295400"/>
              <a:chOff x="3936037" y="2666999"/>
              <a:chExt cx="1247162" cy="3962400"/>
            </a:xfrm>
          </p:grpSpPr>
          <p:sp>
            <p:nvSpPr>
              <p:cNvPr id="249" name="Rectangle 248"/>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45"/>
              <p:cNvGrpSpPr/>
              <p:nvPr/>
            </p:nvGrpSpPr>
            <p:grpSpPr>
              <a:xfrm>
                <a:off x="3962400" y="2666999"/>
                <a:ext cx="1219200" cy="3962400"/>
                <a:chOff x="6400800" y="3530424"/>
                <a:chExt cx="1111623" cy="2650741"/>
              </a:xfrm>
            </p:grpSpPr>
            <p:sp>
              <p:nvSpPr>
                <p:cNvPr id="251" name="Rectangle 250"/>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onut 255"/>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Rectangle 256"/>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onut 257"/>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Donut 258"/>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1" name="Group 299"/>
            <p:cNvGrpSpPr/>
            <p:nvPr/>
          </p:nvGrpSpPr>
          <p:grpSpPr>
            <a:xfrm>
              <a:off x="2133600" y="5105400"/>
              <a:ext cx="304800" cy="1295400"/>
              <a:chOff x="3936037" y="2666999"/>
              <a:chExt cx="1247162" cy="3962400"/>
            </a:xfrm>
          </p:grpSpPr>
          <p:sp>
            <p:nvSpPr>
              <p:cNvPr id="238" name="Rectangle 237"/>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45"/>
              <p:cNvGrpSpPr/>
              <p:nvPr/>
            </p:nvGrpSpPr>
            <p:grpSpPr>
              <a:xfrm>
                <a:off x="3962400" y="2666999"/>
                <a:ext cx="1219200" cy="3962400"/>
                <a:chOff x="6400800" y="3530424"/>
                <a:chExt cx="1111623" cy="2650741"/>
              </a:xfrm>
            </p:grpSpPr>
            <p:sp>
              <p:nvSpPr>
                <p:cNvPr id="240" name="Rectangle 239"/>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onut 244"/>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Rectangle 245"/>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onut 246"/>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Donut 247"/>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12" name="Trapezoid 111"/>
            <p:cNvSpPr/>
            <p:nvPr/>
          </p:nvSpPr>
          <p:spPr>
            <a:xfrm rot="10800000">
              <a:off x="3048000" y="4800600"/>
              <a:ext cx="3200400" cy="3810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019168" y="4784125"/>
              <a:ext cx="3200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3095368" y="5088925"/>
              <a:ext cx="30480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311"/>
            <p:cNvGrpSpPr/>
            <p:nvPr/>
          </p:nvGrpSpPr>
          <p:grpSpPr>
            <a:xfrm>
              <a:off x="6781800" y="5105400"/>
              <a:ext cx="304800" cy="1295400"/>
              <a:chOff x="3936037" y="2666999"/>
              <a:chExt cx="1247162" cy="3962400"/>
            </a:xfrm>
          </p:grpSpPr>
          <p:sp>
            <p:nvSpPr>
              <p:cNvPr id="227" name="Rectangle 226"/>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45"/>
              <p:cNvGrpSpPr/>
              <p:nvPr/>
            </p:nvGrpSpPr>
            <p:grpSpPr>
              <a:xfrm>
                <a:off x="3962400" y="2666999"/>
                <a:ext cx="1219200" cy="3962400"/>
                <a:chOff x="6400800" y="3530424"/>
                <a:chExt cx="1111623" cy="2650741"/>
              </a:xfrm>
            </p:grpSpPr>
            <p:sp>
              <p:nvSpPr>
                <p:cNvPr id="229" name="Rectangle 228"/>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onut 233"/>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Rectangle 234"/>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onut 235"/>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Donut 236"/>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6" name="Group 323"/>
            <p:cNvGrpSpPr/>
            <p:nvPr/>
          </p:nvGrpSpPr>
          <p:grpSpPr>
            <a:xfrm>
              <a:off x="7162800" y="5105400"/>
              <a:ext cx="304800" cy="1295400"/>
              <a:chOff x="3936037" y="2666999"/>
              <a:chExt cx="1247162" cy="3962400"/>
            </a:xfrm>
          </p:grpSpPr>
          <p:sp>
            <p:nvSpPr>
              <p:cNvPr id="216" name="Rectangle 215"/>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45"/>
              <p:cNvGrpSpPr/>
              <p:nvPr/>
            </p:nvGrpSpPr>
            <p:grpSpPr>
              <a:xfrm>
                <a:off x="3962400" y="2666999"/>
                <a:ext cx="1219200" cy="3962400"/>
                <a:chOff x="6400800" y="3530424"/>
                <a:chExt cx="1111623" cy="2650741"/>
              </a:xfrm>
            </p:grpSpPr>
            <p:sp>
              <p:nvSpPr>
                <p:cNvPr id="218" name="Rectangle 217"/>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onut 222"/>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Rectangle 223"/>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onut 224"/>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Donut 225"/>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7" name="Group 335"/>
            <p:cNvGrpSpPr/>
            <p:nvPr/>
          </p:nvGrpSpPr>
          <p:grpSpPr>
            <a:xfrm>
              <a:off x="7543800" y="5105400"/>
              <a:ext cx="304800" cy="1295400"/>
              <a:chOff x="3936037" y="2666999"/>
              <a:chExt cx="1247162" cy="3962400"/>
            </a:xfrm>
          </p:grpSpPr>
          <p:sp>
            <p:nvSpPr>
              <p:cNvPr id="205" name="Rectangle 204"/>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45"/>
              <p:cNvGrpSpPr/>
              <p:nvPr/>
            </p:nvGrpSpPr>
            <p:grpSpPr>
              <a:xfrm>
                <a:off x="3962400" y="2666999"/>
                <a:ext cx="1219200" cy="3962400"/>
                <a:chOff x="6400800" y="3530424"/>
                <a:chExt cx="1111623" cy="2650741"/>
              </a:xfrm>
            </p:grpSpPr>
            <p:sp>
              <p:nvSpPr>
                <p:cNvPr id="207" name="Rectangle 206"/>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onut 211"/>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Rectangle 212"/>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onut 213"/>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onut 214"/>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18" name="Rectangle 117"/>
            <p:cNvSpPr/>
            <p:nvPr/>
          </p:nvSpPr>
          <p:spPr>
            <a:xfrm>
              <a:off x="6450228" y="6324600"/>
              <a:ext cx="24384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54228" y="6248400"/>
              <a:ext cx="24384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2485768" y="6308125"/>
              <a:ext cx="4191000" cy="228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485768" y="6460526"/>
              <a:ext cx="4191000" cy="15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2467232" y="6555259"/>
              <a:ext cx="4234250" cy="25743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230"/>
            <p:cNvGrpSpPr/>
            <p:nvPr/>
          </p:nvGrpSpPr>
          <p:grpSpPr>
            <a:xfrm>
              <a:off x="6934200" y="5715000"/>
              <a:ext cx="1524000" cy="762000"/>
              <a:chOff x="1276086" y="1031452"/>
              <a:chExt cx="5257802" cy="3670842"/>
            </a:xfrm>
          </p:grpSpPr>
          <p:sp>
            <p:nvSpPr>
              <p:cNvPr id="166" name="Moon 165"/>
              <p:cNvSpPr/>
              <p:nvPr/>
            </p:nvSpPr>
            <p:spPr>
              <a:xfrm rot="3843062">
                <a:off x="4133588" y="2008726"/>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111060">
                <a:off x="3556096" y="1716795"/>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17756938" flipH="1">
                <a:off x="1999986" y="2008725"/>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19488940" flipH="1">
                <a:off x="2717896" y="1411994"/>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18709863" flipH="1">
                <a:off x="3003553" y="3195739"/>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890137">
                <a:off x="3942759" y="3121140"/>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
              <p:cNvGrpSpPr/>
              <p:nvPr/>
            </p:nvGrpSpPr>
            <p:grpSpPr>
              <a:xfrm>
                <a:off x="1828800" y="1447800"/>
                <a:ext cx="1784638" cy="1784394"/>
                <a:chOff x="5606762" y="44406"/>
                <a:chExt cx="3175151" cy="2895355"/>
              </a:xfrm>
            </p:grpSpPr>
            <p:sp>
              <p:nvSpPr>
                <p:cNvPr id="195" name="Moon 8"/>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ardrop 7"/>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ardrop 9"/>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ardrop 10"/>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ardrop 11"/>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ardrop 12"/>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ardrop 13"/>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ardrop 14"/>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ardrop 15"/>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ardrop 16"/>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8"/>
              <p:cNvGrpSpPr/>
              <p:nvPr/>
            </p:nvGrpSpPr>
            <p:grpSpPr>
              <a:xfrm rot="20486290" flipH="1">
                <a:off x="4191000" y="1828800"/>
                <a:ext cx="1784638" cy="1784394"/>
                <a:chOff x="5606762" y="44406"/>
                <a:chExt cx="3175151" cy="2895355"/>
              </a:xfrm>
            </p:grpSpPr>
            <p:sp>
              <p:nvSpPr>
                <p:cNvPr id="185" name="Moon 184"/>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ardrop 185"/>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ardrop 186"/>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ardrop 187"/>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ardrop 188"/>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ardrop 189"/>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ardrop 190"/>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ardrop 191"/>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ardrop 192"/>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ardrop 193"/>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29"/>
              <p:cNvGrpSpPr/>
              <p:nvPr/>
            </p:nvGrpSpPr>
            <p:grpSpPr>
              <a:xfrm rot="3628910">
                <a:off x="3165010" y="1233419"/>
                <a:ext cx="2033411" cy="1629477"/>
                <a:chOff x="5606762" y="44406"/>
                <a:chExt cx="3175151" cy="2895355"/>
              </a:xfrm>
            </p:grpSpPr>
            <p:sp>
              <p:nvSpPr>
                <p:cNvPr id="175" name="Moon 174"/>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ardrop 175"/>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ardrop 176"/>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ardrop 177"/>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ardrop 178"/>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ardrop 179"/>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ardrop 180"/>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ardrop 181"/>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ardrop 182"/>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ardrop 183"/>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4" name="Oval 123"/>
            <p:cNvSpPr/>
            <p:nvPr/>
          </p:nvSpPr>
          <p:spPr>
            <a:xfrm>
              <a:off x="7315200" y="6477000"/>
              <a:ext cx="8382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88"/>
            <p:cNvGrpSpPr/>
            <p:nvPr/>
          </p:nvGrpSpPr>
          <p:grpSpPr>
            <a:xfrm>
              <a:off x="533400" y="5638800"/>
              <a:ext cx="1752600" cy="838200"/>
              <a:chOff x="1276086" y="1031452"/>
              <a:chExt cx="5257802" cy="3670842"/>
            </a:xfrm>
          </p:grpSpPr>
          <p:sp>
            <p:nvSpPr>
              <p:cNvPr id="127" name="Moon 126"/>
              <p:cNvSpPr/>
              <p:nvPr/>
            </p:nvSpPr>
            <p:spPr>
              <a:xfrm rot="3843062">
                <a:off x="4133588" y="2008726"/>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111060">
                <a:off x="3556096" y="1716795"/>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7756938" flipH="1">
                <a:off x="1999986" y="2008725"/>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9488940" flipH="1">
                <a:off x="2717896" y="1411994"/>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8709863" flipH="1">
                <a:off x="3003553" y="3195739"/>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890137">
                <a:off x="3942759" y="3121140"/>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7"/>
              <p:cNvGrpSpPr/>
              <p:nvPr/>
            </p:nvGrpSpPr>
            <p:grpSpPr>
              <a:xfrm>
                <a:off x="1828800" y="1447800"/>
                <a:ext cx="1784638" cy="1784394"/>
                <a:chOff x="5606762" y="44406"/>
                <a:chExt cx="3175151" cy="2895355"/>
              </a:xfrm>
            </p:grpSpPr>
            <p:sp>
              <p:nvSpPr>
                <p:cNvPr id="156" name="Moon 8"/>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ardrop 7"/>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ardrop 9"/>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ardrop 10"/>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ardrop 11"/>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ardrop 12"/>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ardrop 13"/>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ardrop 14"/>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ardrop 15"/>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ardrop 16"/>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8"/>
              <p:cNvGrpSpPr/>
              <p:nvPr/>
            </p:nvGrpSpPr>
            <p:grpSpPr>
              <a:xfrm rot="20486290" flipH="1">
                <a:off x="4191000" y="1828800"/>
                <a:ext cx="1784638" cy="1784394"/>
                <a:chOff x="5606762" y="44406"/>
                <a:chExt cx="3175151" cy="2895355"/>
              </a:xfrm>
            </p:grpSpPr>
            <p:sp>
              <p:nvSpPr>
                <p:cNvPr id="146" name="Moon 145"/>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ardrop 146"/>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ardrop 147"/>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ardrop 148"/>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ardrop 149"/>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ardrop 150"/>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ardrop 151"/>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ardrop 152"/>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ardrop 153"/>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ardrop 154"/>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9"/>
              <p:cNvGrpSpPr/>
              <p:nvPr/>
            </p:nvGrpSpPr>
            <p:grpSpPr>
              <a:xfrm rot="3628910">
                <a:off x="3165010" y="1233419"/>
                <a:ext cx="2033411" cy="1629477"/>
                <a:chOff x="5606762" y="44406"/>
                <a:chExt cx="3175151" cy="2895355"/>
              </a:xfrm>
            </p:grpSpPr>
            <p:sp>
              <p:nvSpPr>
                <p:cNvPr id="136" name="Moon 135"/>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ardrop 136"/>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ardrop 137"/>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ardrop 138"/>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ardrop 139"/>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ardrop 140"/>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ardrop 142"/>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ardrop 143"/>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ardrop 144"/>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6" name="Oval 125"/>
            <p:cNvSpPr/>
            <p:nvPr/>
          </p:nvSpPr>
          <p:spPr>
            <a:xfrm>
              <a:off x="914400" y="6400800"/>
              <a:ext cx="8382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9869675" y="4437064"/>
            <a:ext cx="1834226" cy="2045164"/>
            <a:chOff x="1662792" y="893569"/>
            <a:chExt cx="3279942" cy="3937830"/>
          </a:xfrm>
        </p:grpSpPr>
        <p:sp>
          <p:nvSpPr>
            <p:cNvPr id="361" name="Rounded Rectangle 360"/>
            <p:cNvSpPr/>
            <p:nvPr/>
          </p:nvSpPr>
          <p:spPr>
            <a:xfrm>
              <a:off x="3037403" y="925968"/>
              <a:ext cx="70518" cy="524630"/>
            </a:xfrm>
            <a:prstGeom prst="roundRect">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3541381" y="903154"/>
              <a:ext cx="70518" cy="524630"/>
            </a:xfrm>
            <a:prstGeom prst="roundRect">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62"/>
            <p:cNvGrpSpPr/>
            <p:nvPr/>
          </p:nvGrpSpPr>
          <p:grpSpPr>
            <a:xfrm>
              <a:off x="3699097" y="3401906"/>
              <a:ext cx="1243637" cy="869539"/>
              <a:chOff x="5186898" y="2949277"/>
              <a:chExt cx="1243637" cy="869539"/>
            </a:xfrm>
          </p:grpSpPr>
          <p:sp>
            <p:nvSpPr>
              <p:cNvPr id="419" name="Oval 418"/>
              <p:cNvSpPr/>
              <p:nvPr/>
            </p:nvSpPr>
            <p:spPr>
              <a:xfrm>
                <a:off x="5255174" y="3278714"/>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5425453" y="3307380"/>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5717672" y="3346061"/>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5989954" y="334458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5186898" y="3157239"/>
                <a:ext cx="1061502"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flipH="1">
              <a:off x="1662792" y="3369925"/>
              <a:ext cx="1243637" cy="869539"/>
              <a:chOff x="5186898" y="2949277"/>
              <a:chExt cx="1243637" cy="869539"/>
            </a:xfrm>
          </p:grpSpPr>
          <p:sp>
            <p:nvSpPr>
              <p:cNvPr id="412" name="Oval 411"/>
              <p:cNvSpPr/>
              <p:nvPr/>
            </p:nvSpPr>
            <p:spPr>
              <a:xfrm>
                <a:off x="5255174" y="3278714"/>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5425453" y="3307380"/>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5717672" y="3346061"/>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5989954" y="3344581"/>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5186898" y="3157239"/>
                <a:ext cx="1061502"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5" name="Oval 364"/>
            <p:cNvSpPr/>
            <p:nvPr/>
          </p:nvSpPr>
          <p:spPr>
            <a:xfrm>
              <a:off x="2245774" y="3950030"/>
              <a:ext cx="2136001" cy="552491"/>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Delay 365"/>
            <p:cNvSpPr/>
            <p:nvPr/>
          </p:nvSpPr>
          <p:spPr>
            <a:xfrm rot="5400000">
              <a:off x="2172992" y="1857353"/>
              <a:ext cx="2260093" cy="2842723"/>
            </a:xfrm>
            <a:prstGeom prst="flowChartDelay">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835679" y="1446118"/>
              <a:ext cx="2948484" cy="16764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a:off x="1881675" y="2842452"/>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2128737" y="3051178"/>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a:off x="2394319" y="3261788"/>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2686488" y="3403167"/>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2983846" y="3430181"/>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3279412" y="3436709"/>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3576770" y="3421297"/>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3853931" y="3298950"/>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2238414" y="1656307"/>
              <a:ext cx="2143013" cy="1218439"/>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376365" y="1722269"/>
              <a:ext cx="1874433" cy="1065734"/>
            </a:xfrm>
            <a:prstGeom prst="ellipse">
              <a:avLst/>
            </a:prstGeom>
            <a:solidFill>
              <a:srgbClr val="4AAB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p:cNvGrpSpPr/>
            <p:nvPr/>
          </p:nvGrpSpPr>
          <p:grpSpPr>
            <a:xfrm>
              <a:off x="2848562" y="1678735"/>
              <a:ext cx="921674" cy="495907"/>
              <a:chOff x="5486400" y="2391824"/>
              <a:chExt cx="1143000" cy="869964"/>
            </a:xfrm>
          </p:grpSpPr>
          <p:sp>
            <p:nvSpPr>
              <p:cNvPr id="409" name="Rounded Rectangle 408"/>
              <p:cNvSpPr/>
              <p:nvPr/>
            </p:nvSpPr>
            <p:spPr>
              <a:xfrm>
                <a:off x="5486400" y="2971800"/>
                <a:ext cx="1143000" cy="289988"/>
              </a:xfrm>
              <a:prstGeom prst="roundRect">
                <a:avLst/>
              </a:prstGeom>
              <a:solidFill>
                <a:srgbClr val="4AABC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a:off x="5546163" y="2681812"/>
                <a:ext cx="1007037" cy="289988"/>
              </a:xfrm>
              <a:prstGeom prst="roundRect">
                <a:avLst/>
              </a:prstGeom>
              <a:solidFill>
                <a:srgbClr val="4AABC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a:off x="5641957" y="2391824"/>
                <a:ext cx="815448" cy="289988"/>
              </a:xfrm>
              <a:prstGeom prst="roundRect">
                <a:avLst/>
              </a:prstGeom>
              <a:solidFill>
                <a:srgbClr val="4AABC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a:off x="3404363" y="3947588"/>
              <a:ext cx="1243637" cy="869539"/>
              <a:chOff x="5186898" y="2949277"/>
              <a:chExt cx="1243637" cy="869539"/>
            </a:xfrm>
          </p:grpSpPr>
          <p:sp>
            <p:nvSpPr>
              <p:cNvPr id="402" name="Oval 401"/>
              <p:cNvSpPr/>
              <p:nvPr/>
            </p:nvSpPr>
            <p:spPr>
              <a:xfrm>
                <a:off x="5255174" y="3278714"/>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5425453" y="3307380"/>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5717672" y="334606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5989954" y="334458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5186898" y="3157239"/>
                <a:ext cx="1061502"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flipH="1">
              <a:off x="1763061" y="3905546"/>
              <a:ext cx="1243637" cy="869539"/>
              <a:chOff x="5186898" y="2949277"/>
              <a:chExt cx="1243637" cy="869539"/>
            </a:xfrm>
          </p:grpSpPr>
          <p:sp>
            <p:nvSpPr>
              <p:cNvPr id="395" name="Oval 394"/>
              <p:cNvSpPr/>
              <p:nvPr/>
            </p:nvSpPr>
            <p:spPr>
              <a:xfrm>
                <a:off x="5255174" y="3278714"/>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5425453" y="3307380"/>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5717672" y="334606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5989954" y="334458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5186898" y="3157239"/>
                <a:ext cx="1061502"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p:cNvGrpSpPr/>
            <p:nvPr/>
          </p:nvGrpSpPr>
          <p:grpSpPr>
            <a:xfrm rot="523218">
              <a:off x="2704840" y="3996125"/>
              <a:ext cx="1061502" cy="835274"/>
              <a:chOff x="5186898" y="2983542"/>
              <a:chExt cx="1061502" cy="835274"/>
            </a:xfrm>
          </p:grpSpPr>
          <p:sp>
            <p:nvSpPr>
              <p:cNvPr id="388" name="Oval 387"/>
              <p:cNvSpPr/>
              <p:nvPr/>
            </p:nvSpPr>
            <p:spPr>
              <a:xfrm>
                <a:off x="5255174" y="3278714"/>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5425453" y="3307380"/>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5717672" y="334606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5989334" y="3273853"/>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21076782">
                <a:off x="5186898" y="3157239"/>
                <a:ext cx="1061502"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5470892" y="3156428"/>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15416507">
                <a:off x="5570113" y="2737183"/>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2" name="Diamond 381"/>
            <p:cNvSpPr/>
            <p:nvPr/>
          </p:nvSpPr>
          <p:spPr>
            <a:xfrm>
              <a:off x="4145941" y="3093809"/>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Diamond 382"/>
            <p:cNvSpPr/>
            <p:nvPr/>
          </p:nvSpPr>
          <p:spPr>
            <a:xfrm>
              <a:off x="4396655" y="2884867"/>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83"/>
            <p:cNvSpPr/>
            <p:nvPr/>
          </p:nvSpPr>
          <p:spPr>
            <a:xfrm rot="21089031">
              <a:off x="3633920" y="907354"/>
              <a:ext cx="55620" cy="1253911"/>
            </a:xfrm>
            <a:prstGeom prst="roundRect">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ed Rectangle 384"/>
            <p:cNvSpPr/>
            <p:nvPr/>
          </p:nvSpPr>
          <p:spPr>
            <a:xfrm rot="510969" flipH="1">
              <a:off x="2935386" y="893569"/>
              <a:ext cx="55620" cy="1253911"/>
            </a:xfrm>
            <a:prstGeom prst="roundRect">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385"/>
            <p:cNvSpPr/>
            <p:nvPr/>
          </p:nvSpPr>
          <p:spPr>
            <a:xfrm>
              <a:off x="3004182" y="1507670"/>
              <a:ext cx="607717" cy="147545"/>
            </a:xfrm>
            <a:prstGeom prst="round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386"/>
            <p:cNvSpPr/>
            <p:nvPr/>
          </p:nvSpPr>
          <p:spPr>
            <a:xfrm>
              <a:off x="3061575" y="1388955"/>
              <a:ext cx="481804" cy="108172"/>
            </a:xfrm>
            <a:prstGeom prst="round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355">
            <a:extLst>
              <a:ext uri="{FF2B5EF4-FFF2-40B4-BE49-F238E27FC236}">
                <a16:creationId xmlns:a16="http://schemas.microsoft.com/office/drawing/2014/main" id="{9DC3ADEB-A957-4831-8CAD-FA2E991FA876}"/>
              </a:ext>
            </a:extLst>
          </p:cNvPr>
          <p:cNvGrpSpPr/>
          <p:nvPr/>
        </p:nvGrpSpPr>
        <p:grpSpPr>
          <a:xfrm>
            <a:off x="8304561" y="1835022"/>
            <a:ext cx="2019838" cy="2769057"/>
            <a:chOff x="4607983" y="686076"/>
            <a:chExt cx="3761271" cy="5156441"/>
          </a:xfrm>
        </p:grpSpPr>
        <p:sp>
          <p:nvSpPr>
            <p:cNvPr id="357" name="Freeform: Shape 356">
              <a:extLst>
                <a:ext uri="{FF2B5EF4-FFF2-40B4-BE49-F238E27FC236}">
                  <a16:creationId xmlns:a16="http://schemas.microsoft.com/office/drawing/2014/main" id="{E166059E-D128-40E8-83BE-C2BAD9410B8A}"/>
                </a:ext>
              </a:extLst>
            </p:cNvPr>
            <p:cNvSpPr/>
            <p:nvPr/>
          </p:nvSpPr>
          <p:spPr>
            <a:xfrm rot="11148156">
              <a:off x="4692118" y="1407522"/>
              <a:ext cx="729898" cy="1204643"/>
            </a:xfrm>
            <a:custGeom>
              <a:avLst/>
              <a:gdLst>
                <a:gd name="connsiteX0" fmla="*/ 588269 w 729898"/>
                <a:gd name="connsiteY0" fmla="*/ 1200230 h 1204643"/>
                <a:gd name="connsiteX1" fmla="*/ 299769 w 729898"/>
                <a:gd name="connsiteY1" fmla="*/ 996551 h 1204643"/>
                <a:gd name="connsiteX2" fmla="*/ 275304 w 729898"/>
                <a:gd name="connsiteY2" fmla="*/ 952087 h 1204643"/>
                <a:gd name="connsiteX3" fmla="*/ 255567 w 729898"/>
                <a:gd name="connsiteY3" fmla="*/ 976360 h 1204643"/>
                <a:gd name="connsiteX4" fmla="*/ 183961 w 729898"/>
                <a:gd name="connsiteY4" fmla="*/ 1002730 h 1204643"/>
                <a:gd name="connsiteX5" fmla="*/ 0 w 729898"/>
                <a:gd name="connsiteY5" fmla="*/ 667166 h 1204643"/>
                <a:gd name="connsiteX6" fmla="*/ 112355 w 729898"/>
                <a:gd name="connsiteY6" fmla="*/ 357972 h 1204643"/>
                <a:gd name="connsiteX7" fmla="*/ 114583 w 729898"/>
                <a:gd name="connsiteY7" fmla="*/ 356711 h 1204643"/>
                <a:gd name="connsiteX8" fmla="*/ 113414 w 729898"/>
                <a:gd name="connsiteY8" fmla="*/ 327958 h 1204643"/>
                <a:gd name="connsiteX9" fmla="*/ 254963 w 729898"/>
                <a:gd name="connsiteY9" fmla="*/ 4412 h 1204643"/>
                <a:gd name="connsiteX10" fmla="*/ 680926 w 729898"/>
                <a:gd name="connsiteY10" fmla="*/ 530045 h 1204643"/>
                <a:gd name="connsiteX11" fmla="*/ 588269 w 729898"/>
                <a:gd name="connsiteY11" fmla="*/ 1200230 h 120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898" h="1204643">
                  <a:moveTo>
                    <a:pt x="588269" y="1200230"/>
                  </a:moveTo>
                  <a:cubicBezTo>
                    <a:pt x="498761" y="1225179"/>
                    <a:pt x="390699" y="1142607"/>
                    <a:pt x="299769" y="996551"/>
                  </a:cubicBezTo>
                  <a:lnTo>
                    <a:pt x="275304" y="952087"/>
                  </a:lnTo>
                  <a:lnTo>
                    <a:pt x="255567" y="976360"/>
                  </a:lnTo>
                  <a:cubicBezTo>
                    <a:pt x="233558" y="993340"/>
                    <a:pt x="209361" y="1002730"/>
                    <a:pt x="183961" y="1002730"/>
                  </a:cubicBezTo>
                  <a:cubicBezTo>
                    <a:pt x="82362" y="1002730"/>
                    <a:pt x="0" y="852493"/>
                    <a:pt x="0" y="667166"/>
                  </a:cubicBezTo>
                  <a:cubicBezTo>
                    <a:pt x="0" y="528171"/>
                    <a:pt x="46329" y="408914"/>
                    <a:pt x="112355" y="357972"/>
                  </a:cubicBezTo>
                  <a:lnTo>
                    <a:pt x="114583" y="356711"/>
                  </a:lnTo>
                  <a:lnTo>
                    <a:pt x="113414" y="327958"/>
                  </a:lnTo>
                  <a:cubicBezTo>
                    <a:pt x="115684" y="155925"/>
                    <a:pt x="165454" y="29361"/>
                    <a:pt x="254963" y="4412"/>
                  </a:cubicBezTo>
                  <a:cubicBezTo>
                    <a:pt x="398176" y="-35505"/>
                    <a:pt x="588886" y="199829"/>
                    <a:pt x="680926" y="530045"/>
                  </a:cubicBezTo>
                  <a:cubicBezTo>
                    <a:pt x="772967" y="860260"/>
                    <a:pt x="731482" y="1160313"/>
                    <a:pt x="588269" y="1200230"/>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 name="Rounded Rectangle 7">
              <a:extLst>
                <a:ext uri="{FF2B5EF4-FFF2-40B4-BE49-F238E27FC236}">
                  <a16:creationId xmlns:a16="http://schemas.microsoft.com/office/drawing/2014/main" id="{EB196EFF-5034-48FE-BA9F-CF3772CCB78A}"/>
                </a:ext>
              </a:extLst>
            </p:cNvPr>
            <p:cNvSpPr/>
            <p:nvPr/>
          </p:nvSpPr>
          <p:spPr>
            <a:xfrm rot="4902966">
              <a:off x="4894732" y="2216099"/>
              <a:ext cx="468070" cy="6725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1B59F8FD-333D-480D-B3B1-1A5B06232918}"/>
                </a:ext>
              </a:extLst>
            </p:cNvPr>
            <p:cNvSpPr/>
            <p:nvPr/>
          </p:nvSpPr>
          <p:spPr>
            <a:xfrm>
              <a:off x="6349029" y="2669020"/>
              <a:ext cx="1586748" cy="26445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apezoid 425">
              <a:extLst>
                <a:ext uri="{FF2B5EF4-FFF2-40B4-BE49-F238E27FC236}">
                  <a16:creationId xmlns:a16="http://schemas.microsoft.com/office/drawing/2014/main" id="{A228CA96-CC8B-4E46-8E19-A36015A7F179}"/>
                </a:ext>
              </a:extLst>
            </p:cNvPr>
            <p:cNvSpPr/>
            <p:nvPr/>
          </p:nvSpPr>
          <p:spPr>
            <a:xfrm rot="19657155">
              <a:off x="5923383" y="3905004"/>
              <a:ext cx="614296" cy="1057832"/>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rapezoid 426">
              <a:extLst>
                <a:ext uri="{FF2B5EF4-FFF2-40B4-BE49-F238E27FC236}">
                  <a16:creationId xmlns:a16="http://schemas.microsoft.com/office/drawing/2014/main" id="{E092961F-C167-4897-B9C0-063F16FEE7C5}"/>
                </a:ext>
              </a:extLst>
            </p:cNvPr>
            <p:cNvSpPr/>
            <p:nvPr/>
          </p:nvSpPr>
          <p:spPr>
            <a:xfrm>
              <a:off x="5026738" y="3859082"/>
              <a:ext cx="1322290" cy="1983435"/>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lowchart: Merge 427">
              <a:extLst>
                <a:ext uri="{FF2B5EF4-FFF2-40B4-BE49-F238E27FC236}">
                  <a16:creationId xmlns:a16="http://schemas.microsoft.com/office/drawing/2014/main" id="{943D44BD-648B-4017-B3D6-6C14794D8CB3}"/>
                </a:ext>
              </a:extLst>
            </p:cNvPr>
            <p:cNvSpPr/>
            <p:nvPr/>
          </p:nvSpPr>
          <p:spPr>
            <a:xfrm>
              <a:off x="5158968" y="3462394"/>
              <a:ext cx="1057832" cy="1057832"/>
            </a:xfrm>
            <a:prstGeom prst="flowChartMerg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 name="Group 19">
              <a:extLst>
                <a:ext uri="{FF2B5EF4-FFF2-40B4-BE49-F238E27FC236}">
                  <a16:creationId xmlns:a16="http://schemas.microsoft.com/office/drawing/2014/main" id="{517A0FAF-1FD5-4023-A83A-F22403E7ADB5}"/>
                </a:ext>
              </a:extLst>
            </p:cNvPr>
            <p:cNvGrpSpPr/>
            <p:nvPr/>
          </p:nvGrpSpPr>
          <p:grpSpPr>
            <a:xfrm>
              <a:off x="6481258" y="2272333"/>
              <a:ext cx="1322290" cy="2247893"/>
              <a:chOff x="6073889" y="2761019"/>
              <a:chExt cx="872936" cy="1506181"/>
            </a:xfrm>
          </p:grpSpPr>
          <p:grpSp>
            <p:nvGrpSpPr>
              <p:cNvPr id="450" name="Group 13">
                <a:extLst>
                  <a:ext uri="{FF2B5EF4-FFF2-40B4-BE49-F238E27FC236}">
                    <a16:creationId xmlns:a16="http://schemas.microsoft.com/office/drawing/2014/main" id="{99843C27-A641-450F-A66B-1367694501BA}"/>
                  </a:ext>
                </a:extLst>
              </p:cNvPr>
              <p:cNvGrpSpPr/>
              <p:nvPr/>
            </p:nvGrpSpPr>
            <p:grpSpPr>
              <a:xfrm>
                <a:off x="6324600" y="3200400"/>
                <a:ext cx="381000" cy="1066800"/>
                <a:chOff x="1463040" y="844062"/>
                <a:chExt cx="685800" cy="1957755"/>
              </a:xfrm>
            </p:grpSpPr>
            <p:sp>
              <p:nvSpPr>
                <p:cNvPr id="453" name="Pentagon 43">
                  <a:extLst>
                    <a:ext uri="{FF2B5EF4-FFF2-40B4-BE49-F238E27FC236}">
                      <a16:creationId xmlns:a16="http://schemas.microsoft.com/office/drawing/2014/main" id="{D64A2503-969D-4F07-AEC0-40406EC4907D}"/>
                    </a:ext>
                  </a:extLst>
                </p:cNvPr>
                <p:cNvSpPr/>
                <p:nvPr/>
              </p:nvSpPr>
              <p:spPr>
                <a:xfrm rot="5400000">
                  <a:off x="1104900" y="1925516"/>
                  <a:ext cx="1371600" cy="38100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a:extLst>
                    <a:ext uri="{FF2B5EF4-FFF2-40B4-BE49-F238E27FC236}">
                      <a16:creationId xmlns:a16="http://schemas.microsoft.com/office/drawing/2014/main" id="{027ACC2C-E341-4918-90D2-3DCF1C16EC28}"/>
                    </a:ext>
                  </a:extLst>
                </p:cNvPr>
                <p:cNvSpPr/>
                <p:nvPr/>
              </p:nvSpPr>
              <p:spPr>
                <a:xfrm>
                  <a:off x="1463040" y="844062"/>
                  <a:ext cx="685800" cy="90853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1" name="Parallelogram 450">
                <a:extLst>
                  <a:ext uri="{FF2B5EF4-FFF2-40B4-BE49-F238E27FC236}">
                    <a16:creationId xmlns:a16="http://schemas.microsoft.com/office/drawing/2014/main" id="{478F4645-C84F-42FA-B50B-7C401F95D4F2}"/>
                  </a:ext>
                </a:extLst>
              </p:cNvPr>
              <p:cNvSpPr/>
              <p:nvPr/>
            </p:nvSpPr>
            <p:spPr>
              <a:xfrm rot="18360858">
                <a:off x="6443457" y="2994345"/>
                <a:ext cx="721939" cy="28479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Parallelogram 451">
                <a:extLst>
                  <a:ext uri="{FF2B5EF4-FFF2-40B4-BE49-F238E27FC236}">
                    <a16:creationId xmlns:a16="http://schemas.microsoft.com/office/drawing/2014/main" id="{D5EA15CB-8242-4DF1-8098-482247559BFA}"/>
                  </a:ext>
                </a:extLst>
              </p:cNvPr>
              <p:cNvSpPr/>
              <p:nvPr/>
            </p:nvSpPr>
            <p:spPr>
              <a:xfrm rot="3239142" flipH="1">
                <a:off x="5860561" y="2974347"/>
                <a:ext cx="721939" cy="29528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Oval 429">
              <a:extLst>
                <a:ext uri="{FF2B5EF4-FFF2-40B4-BE49-F238E27FC236}">
                  <a16:creationId xmlns:a16="http://schemas.microsoft.com/office/drawing/2014/main" id="{0B1D5D8A-B93E-4F61-AE4F-65BA31E61B66}"/>
                </a:ext>
              </a:extLst>
            </p:cNvPr>
            <p:cNvSpPr/>
            <p:nvPr/>
          </p:nvSpPr>
          <p:spPr>
            <a:xfrm>
              <a:off x="6349029" y="950043"/>
              <a:ext cx="1586748" cy="21156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C6538F93-B78E-4541-8676-E2FC93E13619}"/>
                </a:ext>
              </a:extLst>
            </p:cNvPr>
            <p:cNvSpPr/>
            <p:nvPr/>
          </p:nvSpPr>
          <p:spPr>
            <a:xfrm rot="13665137">
              <a:off x="6476718" y="766281"/>
              <a:ext cx="1547755" cy="1387345"/>
            </a:xfrm>
            <a:custGeom>
              <a:avLst/>
              <a:gdLst>
                <a:gd name="connsiteX0" fmla="*/ 813814 w 891929"/>
                <a:gd name="connsiteY0" fmla="*/ 585367 h 799489"/>
                <a:gd name="connsiteX1" fmla="*/ 729040 w 891929"/>
                <a:gd name="connsiteY1" fmla="*/ 658853 h 799489"/>
                <a:gd name="connsiteX2" fmla="*/ 707977 w 891929"/>
                <a:gd name="connsiteY2" fmla="*/ 667260 h 799489"/>
                <a:gd name="connsiteX3" fmla="*/ 715019 w 891929"/>
                <a:gd name="connsiteY3" fmla="*/ 674113 h 799489"/>
                <a:gd name="connsiteX4" fmla="*/ 381368 w 891929"/>
                <a:gd name="connsiteY4" fmla="*/ 768450 h 799489"/>
                <a:gd name="connsiteX5" fmla="*/ 27041 w 891929"/>
                <a:gd name="connsiteY5" fmla="*/ 664574 h 799489"/>
                <a:gd name="connsiteX6" fmla="*/ 148438 w 891929"/>
                <a:gd name="connsiteY6" fmla="*/ 315861 h 799489"/>
                <a:gd name="connsiteX7" fmla="*/ 350743 w 891929"/>
                <a:gd name="connsiteY7" fmla="*/ 295578 h 799489"/>
                <a:gd name="connsiteX8" fmla="*/ 361790 w 891929"/>
                <a:gd name="connsiteY8" fmla="*/ 301314 h 799489"/>
                <a:gd name="connsiteX9" fmla="*/ 363948 w 891929"/>
                <a:gd name="connsiteY9" fmla="*/ 273794 h 799489"/>
                <a:gd name="connsiteX10" fmla="*/ 625229 w 891929"/>
                <a:gd name="connsiteY10" fmla="*/ 0 h 799489"/>
                <a:gd name="connsiteX11" fmla="*/ 891929 w 891929"/>
                <a:gd name="connsiteY11" fmla="*/ 0 h 799489"/>
                <a:gd name="connsiteX12" fmla="*/ 891929 w 891929"/>
                <a:gd name="connsiteY12" fmla="*/ 342900 h 799489"/>
                <a:gd name="connsiteX13" fmla="*/ 813814 w 891929"/>
                <a:gd name="connsiteY13" fmla="*/ 585367 h 79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929" h="799489">
                  <a:moveTo>
                    <a:pt x="813814" y="585367"/>
                  </a:moveTo>
                  <a:cubicBezTo>
                    <a:pt x="789683" y="616393"/>
                    <a:pt x="760948" y="641501"/>
                    <a:pt x="729040" y="658853"/>
                  </a:cubicBezTo>
                  <a:lnTo>
                    <a:pt x="707977" y="667260"/>
                  </a:lnTo>
                  <a:lnTo>
                    <a:pt x="715019" y="674113"/>
                  </a:lnTo>
                  <a:cubicBezTo>
                    <a:pt x="593307" y="685166"/>
                    <a:pt x="482091" y="716612"/>
                    <a:pt x="381368" y="768450"/>
                  </a:cubicBezTo>
                  <a:cubicBezTo>
                    <a:pt x="250001" y="836060"/>
                    <a:pt x="91363" y="789553"/>
                    <a:pt x="27041" y="664574"/>
                  </a:cubicBezTo>
                  <a:cubicBezTo>
                    <a:pt x="-37281" y="539595"/>
                    <a:pt x="17070" y="383471"/>
                    <a:pt x="148438" y="315861"/>
                  </a:cubicBezTo>
                  <a:cubicBezTo>
                    <a:pt x="214121" y="282056"/>
                    <a:pt x="286623" y="276780"/>
                    <a:pt x="350743" y="295578"/>
                  </a:cubicBezTo>
                  <a:lnTo>
                    <a:pt x="361790" y="301314"/>
                  </a:lnTo>
                  <a:lnTo>
                    <a:pt x="363948" y="273794"/>
                  </a:lnTo>
                  <a:cubicBezTo>
                    <a:pt x="388816" y="117540"/>
                    <a:pt x="496347" y="0"/>
                    <a:pt x="625229" y="0"/>
                  </a:cubicBezTo>
                  <a:lnTo>
                    <a:pt x="891929" y="0"/>
                  </a:lnTo>
                  <a:lnTo>
                    <a:pt x="891929" y="342900"/>
                  </a:lnTo>
                  <a:cubicBezTo>
                    <a:pt x="891929" y="437589"/>
                    <a:pt x="862078" y="523314"/>
                    <a:pt x="813814" y="585367"/>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2" name="Freeform: Shape 431">
              <a:extLst>
                <a:ext uri="{FF2B5EF4-FFF2-40B4-BE49-F238E27FC236}">
                  <a16:creationId xmlns:a16="http://schemas.microsoft.com/office/drawing/2014/main" id="{037D6AB5-25E5-4BA2-8F86-5219E0C0AFC7}"/>
                </a:ext>
              </a:extLst>
            </p:cNvPr>
            <p:cNvSpPr/>
            <p:nvPr/>
          </p:nvSpPr>
          <p:spPr>
            <a:xfrm rot="21046149">
              <a:off x="6282944" y="2802329"/>
              <a:ext cx="2086310" cy="1941327"/>
            </a:xfrm>
            <a:custGeom>
              <a:avLst/>
              <a:gdLst>
                <a:gd name="connsiteX0" fmla="*/ 1013820 w 1202284"/>
                <a:gd name="connsiteY0" fmla="*/ 0 h 1118734"/>
                <a:gd name="connsiteX1" fmla="*/ 1202284 w 1202284"/>
                <a:gd name="connsiteY1" fmla="*/ 505840 h 1118734"/>
                <a:gd name="connsiteX2" fmla="*/ 1119192 w 1202284"/>
                <a:gd name="connsiteY2" fmla="*/ 925290 h 1118734"/>
                <a:gd name="connsiteX3" fmla="*/ 1114649 w 1202284"/>
                <a:gd name="connsiteY3" fmla="*/ 931909 h 1118734"/>
                <a:gd name="connsiteX4" fmla="*/ 1119353 w 1202284"/>
                <a:gd name="connsiteY4" fmla="*/ 946727 h 1118734"/>
                <a:gd name="connsiteX5" fmla="*/ 558816 w 1202284"/>
                <a:gd name="connsiteY5" fmla="*/ 1118712 h 1118734"/>
                <a:gd name="connsiteX6" fmla="*/ 0 w 1202284"/>
                <a:gd name="connsiteY6" fmla="*/ 941217 h 1118734"/>
                <a:gd name="connsiteX7" fmla="*/ 560537 w 1202284"/>
                <a:gd name="connsiteY7" fmla="*/ 769232 h 1118734"/>
                <a:gd name="connsiteX8" fmla="*/ 778320 w 1202284"/>
                <a:gd name="connsiteY8" fmla="*/ 784037 h 1118734"/>
                <a:gd name="connsiteX9" fmla="*/ 860532 w 1202284"/>
                <a:gd name="connsiteY9" fmla="*/ 798386 h 1118734"/>
                <a:gd name="connsiteX10" fmla="*/ 857543 w 1202284"/>
                <a:gd name="connsiteY10" fmla="*/ 788660 h 1118734"/>
                <a:gd name="connsiteX11" fmla="*/ 825356 w 1202284"/>
                <a:gd name="connsiteY11" fmla="*/ 505840 h 1118734"/>
                <a:gd name="connsiteX12" fmla="*/ 1013820 w 1202284"/>
                <a:gd name="connsiteY12" fmla="*/ 0 h 11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2284" h="1118734">
                  <a:moveTo>
                    <a:pt x="1013820" y="0"/>
                  </a:moveTo>
                  <a:cubicBezTo>
                    <a:pt x="1117906" y="0"/>
                    <a:pt x="1202284" y="226472"/>
                    <a:pt x="1202284" y="505840"/>
                  </a:cubicBezTo>
                  <a:cubicBezTo>
                    <a:pt x="1202284" y="680445"/>
                    <a:pt x="1169324" y="834388"/>
                    <a:pt x="1119192" y="925290"/>
                  </a:cubicBezTo>
                  <a:lnTo>
                    <a:pt x="1114649" y="931909"/>
                  </a:lnTo>
                  <a:lnTo>
                    <a:pt x="1119353" y="946727"/>
                  </a:lnTo>
                  <a:cubicBezTo>
                    <a:pt x="1118877" y="1043233"/>
                    <a:pt x="867917" y="1120234"/>
                    <a:pt x="558816" y="1118712"/>
                  </a:cubicBezTo>
                  <a:cubicBezTo>
                    <a:pt x="249716" y="1117190"/>
                    <a:pt x="-475" y="1037723"/>
                    <a:pt x="0" y="941217"/>
                  </a:cubicBezTo>
                  <a:cubicBezTo>
                    <a:pt x="475" y="844711"/>
                    <a:pt x="251437" y="767710"/>
                    <a:pt x="560537" y="769232"/>
                  </a:cubicBezTo>
                  <a:cubicBezTo>
                    <a:pt x="637812" y="769612"/>
                    <a:pt x="711405" y="774865"/>
                    <a:pt x="778320" y="784037"/>
                  </a:cubicBezTo>
                  <a:lnTo>
                    <a:pt x="860532" y="798386"/>
                  </a:lnTo>
                  <a:lnTo>
                    <a:pt x="857543" y="788660"/>
                  </a:lnTo>
                  <a:cubicBezTo>
                    <a:pt x="837222" y="707927"/>
                    <a:pt x="825356" y="610603"/>
                    <a:pt x="825356" y="505840"/>
                  </a:cubicBezTo>
                  <a:cubicBezTo>
                    <a:pt x="825356" y="226472"/>
                    <a:pt x="909734" y="0"/>
                    <a:pt x="101382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3" name="Oval 432">
              <a:extLst>
                <a:ext uri="{FF2B5EF4-FFF2-40B4-BE49-F238E27FC236}">
                  <a16:creationId xmlns:a16="http://schemas.microsoft.com/office/drawing/2014/main" id="{7E678F4B-7D93-4137-80BE-283166D6AE62}"/>
                </a:ext>
              </a:extLst>
            </p:cNvPr>
            <p:cNvSpPr/>
            <p:nvPr/>
          </p:nvSpPr>
          <p:spPr>
            <a:xfrm rot="15972603">
              <a:off x="5173528" y="4289994"/>
              <a:ext cx="362762" cy="11638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a:extLst>
                <a:ext uri="{FF2B5EF4-FFF2-40B4-BE49-F238E27FC236}">
                  <a16:creationId xmlns:a16="http://schemas.microsoft.com/office/drawing/2014/main" id="{785D687B-AD4F-4FA9-87B6-9EE8B841CB60}"/>
                </a:ext>
              </a:extLst>
            </p:cNvPr>
            <p:cNvSpPr/>
            <p:nvPr/>
          </p:nvSpPr>
          <p:spPr>
            <a:xfrm rot="12309058">
              <a:off x="5613277" y="4193456"/>
              <a:ext cx="485961" cy="7035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a:extLst>
                <a:ext uri="{FF2B5EF4-FFF2-40B4-BE49-F238E27FC236}">
                  <a16:creationId xmlns:a16="http://schemas.microsoft.com/office/drawing/2014/main" id="{9F8A57BB-4952-4F9F-8D18-D6D43D65E2DD}"/>
                </a:ext>
              </a:extLst>
            </p:cNvPr>
            <p:cNvSpPr/>
            <p:nvPr/>
          </p:nvSpPr>
          <p:spPr>
            <a:xfrm rot="15629544">
              <a:off x="5678064" y="4203660"/>
              <a:ext cx="600582" cy="8803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22">
              <a:extLst>
                <a:ext uri="{FF2B5EF4-FFF2-40B4-BE49-F238E27FC236}">
                  <a16:creationId xmlns:a16="http://schemas.microsoft.com/office/drawing/2014/main" id="{18D2625A-375B-4275-ABF4-91B4D4B078EE}"/>
                </a:ext>
              </a:extLst>
            </p:cNvPr>
            <p:cNvSpPr/>
            <p:nvPr/>
          </p:nvSpPr>
          <p:spPr>
            <a:xfrm rot="21135956">
              <a:off x="6258266" y="4284318"/>
              <a:ext cx="468070" cy="6479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596F53E5-0F76-4E1B-B3AE-D149B922DABE}"/>
                </a:ext>
              </a:extLst>
            </p:cNvPr>
            <p:cNvSpPr/>
            <p:nvPr/>
          </p:nvSpPr>
          <p:spPr>
            <a:xfrm rot="1539158">
              <a:off x="4733622" y="3879594"/>
              <a:ext cx="766043" cy="1424886"/>
            </a:xfrm>
            <a:custGeom>
              <a:avLst/>
              <a:gdLst>
                <a:gd name="connsiteX0" fmla="*/ 156195 w 441450"/>
                <a:gd name="connsiteY0" fmla="*/ 0 h 821123"/>
                <a:gd name="connsiteX1" fmla="*/ 305920 w 441450"/>
                <a:gd name="connsiteY1" fmla="*/ 0 h 821123"/>
                <a:gd name="connsiteX2" fmla="*/ 440675 w 441450"/>
                <a:gd name="connsiteY2" fmla="*/ 601755 h 821123"/>
                <a:gd name="connsiteX3" fmla="*/ 424134 w 441450"/>
                <a:gd name="connsiteY3" fmla="*/ 601755 h 821123"/>
                <a:gd name="connsiteX4" fmla="*/ 436432 w 441450"/>
                <a:gd name="connsiteY4" fmla="*/ 627363 h 821123"/>
                <a:gd name="connsiteX5" fmla="*/ 412631 w 441450"/>
                <a:gd name="connsiteY5" fmla="*/ 695150 h 821123"/>
                <a:gd name="connsiteX6" fmla="*/ 160772 w 441450"/>
                <a:gd name="connsiteY6" fmla="*/ 816105 h 821123"/>
                <a:gd name="connsiteX7" fmla="*/ 92985 w 441450"/>
                <a:gd name="connsiteY7" fmla="*/ 792304 h 821123"/>
                <a:gd name="connsiteX8" fmla="*/ 5018 w 441450"/>
                <a:gd name="connsiteY8" fmla="*/ 609134 h 821123"/>
                <a:gd name="connsiteX9" fmla="*/ 28819 w 441450"/>
                <a:gd name="connsiteY9" fmla="*/ 541348 h 821123"/>
                <a:gd name="connsiteX10" fmla="*/ 35708 w 441450"/>
                <a:gd name="connsiteY10" fmla="*/ 538039 h 82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450" h="821123">
                  <a:moveTo>
                    <a:pt x="156195" y="0"/>
                  </a:moveTo>
                  <a:lnTo>
                    <a:pt x="305920" y="0"/>
                  </a:lnTo>
                  <a:lnTo>
                    <a:pt x="440675" y="601755"/>
                  </a:lnTo>
                  <a:lnTo>
                    <a:pt x="424134" y="601755"/>
                  </a:lnTo>
                  <a:lnTo>
                    <a:pt x="436432" y="627363"/>
                  </a:lnTo>
                  <a:cubicBezTo>
                    <a:pt x="448578" y="652655"/>
                    <a:pt x="437922" y="683004"/>
                    <a:pt x="412631" y="695150"/>
                  </a:cubicBezTo>
                  <a:lnTo>
                    <a:pt x="160772" y="816105"/>
                  </a:lnTo>
                  <a:cubicBezTo>
                    <a:pt x="135480" y="828251"/>
                    <a:pt x="105132" y="817595"/>
                    <a:pt x="92985" y="792304"/>
                  </a:cubicBezTo>
                  <a:lnTo>
                    <a:pt x="5018" y="609134"/>
                  </a:lnTo>
                  <a:cubicBezTo>
                    <a:pt x="-7128" y="583842"/>
                    <a:pt x="3528" y="553494"/>
                    <a:pt x="28819" y="541348"/>
                  </a:cubicBezTo>
                  <a:lnTo>
                    <a:pt x="35708" y="538039"/>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8" name="Cloud 437">
              <a:extLst>
                <a:ext uri="{FF2B5EF4-FFF2-40B4-BE49-F238E27FC236}">
                  <a16:creationId xmlns:a16="http://schemas.microsoft.com/office/drawing/2014/main" id="{345A8265-80CD-4F74-B6C4-C08F314031BA}"/>
                </a:ext>
              </a:extLst>
            </p:cNvPr>
            <p:cNvSpPr/>
            <p:nvPr/>
          </p:nvSpPr>
          <p:spPr>
            <a:xfrm rot="16622943">
              <a:off x="4183244" y="3360925"/>
              <a:ext cx="1406903" cy="557425"/>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loud 438">
              <a:extLst>
                <a:ext uri="{FF2B5EF4-FFF2-40B4-BE49-F238E27FC236}">
                  <a16:creationId xmlns:a16="http://schemas.microsoft.com/office/drawing/2014/main" id="{16BED8C5-9D9C-45C7-87F9-9E05CA13BA67}"/>
                </a:ext>
              </a:extLst>
            </p:cNvPr>
            <p:cNvSpPr/>
            <p:nvPr/>
          </p:nvSpPr>
          <p:spPr>
            <a:xfrm rot="16044977">
              <a:off x="5735748" y="3455752"/>
              <a:ext cx="1313725" cy="557425"/>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a:extLst>
                <a:ext uri="{FF2B5EF4-FFF2-40B4-BE49-F238E27FC236}">
                  <a16:creationId xmlns:a16="http://schemas.microsoft.com/office/drawing/2014/main" id="{2B31FBB4-7842-4987-8018-D88B3695A204}"/>
                </a:ext>
              </a:extLst>
            </p:cNvPr>
            <p:cNvSpPr/>
            <p:nvPr/>
          </p:nvSpPr>
          <p:spPr>
            <a:xfrm>
              <a:off x="5158968" y="2669020"/>
              <a:ext cx="1057832" cy="14545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reeform: Shape 440">
              <a:extLst>
                <a:ext uri="{FF2B5EF4-FFF2-40B4-BE49-F238E27FC236}">
                  <a16:creationId xmlns:a16="http://schemas.microsoft.com/office/drawing/2014/main" id="{CF5F2550-9042-4FD9-A685-3941D3A8DFFA}"/>
                </a:ext>
              </a:extLst>
            </p:cNvPr>
            <p:cNvSpPr/>
            <p:nvPr/>
          </p:nvSpPr>
          <p:spPr>
            <a:xfrm rot="13665137">
              <a:off x="5055149" y="2419255"/>
              <a:ext cx="1291378" cy="1105820"/>
            </a:xfrm>
            <a:custGeom>
              <a:avLst/>
              <a:gdLst>
                <a:gd name="connsiteX0" fmla="*/ 683828 w 744186"/>
                <a:gd name="connsiteY0" fmla="*/ 434281 h 637254"/>
                <a:gd name="connsiteX1" fmla="*/ 538110 w 744186"/>
                <a:gd name="connsiteY1" fmla="*/ 508792 h 637254"/>
                <a:gd name="connsiteX2" fmla="*/ 512357 w 744186"/>
                <a:gd name="connsiteY2" fmla="*/ 502374 h 637254"/>
                <a:gd name="connsiteX3" fmla="*/ 428925 w 744186"/>
                <a:gd name="connsiteY3" fmla="*/ 537867 h 637254"/>
                <a:gd name="connsiteX4" fmla="*/ 353200 w 744186"/>
                <a:gd name="connsiteY4" fmla="*/ 599260 h 637254"/>
                <a:gd name="connsiteX5" fmla="*/ 89343 w 744186"/>
                <a:gd name="connsiteY5" fmla="*/ 564547 h 637254"/>
                <a:gd name="connsiteX6" fmla="*/ 29481 w 744186"/>
                <a:gd name="connsiteY6" fmla="*/ 305237 h 637254"/>
                <a:gd name="connsiteX7" fmla="*/ 293337 w 744186"/>
                <a:gd name="connsiteY7" fmla="*/ 339950 h 637254"/>
                <a:gd name="connsiteX8" fmla="*/ 376310 w 744186"/>
                <a:gd name="connsiteY8" fmla="*/ 404835 h 637254"/>
                <a:gd name="connsiteX9" fmla="*/ 348228 w 744186"/>
                <a:gd name="connsiteY9" fmla="*/ 353419 h 637254"/>
                <a:gd name="connsiteX10" fmla="*/ 332034 w 744186"/>
                <a:gd name="connsiteY10" fmla="*/ 254396 h 637254"/>
                <a:gd name="connsiteX11" fmla="*/ 538110 w 744186"/>
                <a:gd name="connsiteY11" fmla="*/ 0 h 637254"/>
                <a:gd name="connsiteX12" fmla="*/ 744186 w 744186"/>
                <a:gd name="connsiteY12" fmla="*/ 0 h 637254"/>
                <a:gd name="connsiteX13" fmla="*/ 744186 w 744186"/>
                <a:gd name="connsiteY13" fmla="*/ 254396 h 637254"/>
                <a:gd name="connsiteX14" fmla="*/ 683828 w 744186"/>
                <a:gd name="connsiteY14" fmla="*/ 434281 h 6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186" h="637254">
                  <a:moveTo>
                    <a:pt x="683828" y="434281"/>
                  </a:moveTo>
                  <a:cubicBezTo>
                    <a:pt x="646535" y="480318"/>
                    <a:pt x="595016" y="508792"/>
                    <a:pt x="538110" y="508792"/>
                  </a:cubicBezTo>
                  <a:lnTo>
                    <a:pt x="512357" y="502374"/>
                  </a:lnTo>
                  <a:lnTo>
                    <a:pt x="428925" y="537867"/>
                  </a:lnTo>
                  <a:cubicBezTo>
                    <a:pt x="400037" y="555019"/>
                    <a:pt x="374795" y="575484"/>
                    <a:pt x="353200" y="599260"/>
                  </a:cubicBezTo>
                  <a:cubicBezTo>
                    <a:pt x="296869" y="661281"/>
                    <a:pt x="178736" y="645740"/>
                    <a:pt x="89343" y="564547"/>
                  </a:cubicBezTo>
                  <a:cubicBezTo>
                    <a:pt x="-49" y="483355"/>
                    <a:pt x="-26851" y="367258"/>
                    <a:pt x="29481" y="305237"/>
                  </a:cubicBezTo>
                  <a:cubicBezTo>
                    <a:pt x="85812" y="243217"/>
                    <a:pt x="203944" y="258758"/>
                    <a:pt x="293337" y="339950"/>
                  </a:cubicBezTo>
                  <a:lnTo>
                    <a:pt x="376310" y="404835"/>
                  </a:lnTo>
                  <a:lnTo>
                    <a:pt x="348228" y="353419"/>
                  </a:lnTo>
                  <a:cubicBezTo>
                    <a:pt x="337800" y="322983"/>
                    <a:pt x="332034" y="289521"/>
                    <a:pt x="332034" y="254396"/>
                  </a:cubicBezTo>
                  <a:cubicBezTo>
                    <a:pt x="332034" y="113897"/>
                    <a:pt x="424297" y="0"/>
                    <a:pt x="538110" y="0"/>
                  </a:cubicBezTo>
                  <a:lnTo>
                    <a:pt x="744186" y="0"/>
                  </a:lnTo>
                  <a:lnTo>
                    <a:pt x="744186" y="254396"/>
                  </a:lnTo>
                  <a:cubicBezTo>
                    <a:pt x="744186" y="324645"/>
                    <a:pt x="721120" y="388244"/>
                    <a:pt x="683828" y="434281"/>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42" name="Group 32">
              <a:extLst>
                <a:ext uri="{FF2B5EF4-FFF2-40B4-BE49-F238E27FC236}">
                  <a16:creationId xmlns:a16="http://schemas.microsoft.com/office/drawing/2014/main" id="{EC7A43C2-96B9-4BF8-A4C2-B5B0F1D76D05}"/>
                </a:ext>
              </a:extLst>
            </p:cNvPr>
            <p:cNvGrpSpPr/>
            <p:nvPr/>
          </p:nvGrpSpPr>
          <p:grpSpPr>
            <a:xfrm rot="7718142">
              <a:off x="4852864" y="2683257"/>
              <a:ext cx="404279" cy="764900"/>
              <a:chOff x="1066800" y="914400"/>
              <a:chExt cx="762000" cy="1143000"/>
            </a:xfrm>
          </p:grpSpPr>
          <p:sp>
            <p:nvSpPr>
              <p:cNvPr id="447" name="Isosceles Triangle 28">
                <a:extLst>
                  <a:ext uri="{FF2B5EF4-FFF2-40B4-BE49-F238E27FC236}">
                    <a16:creationId xmlns:a16="http://schemas.microsoft.com/office/drawing/2014/main" id="{6B4B00A0-E964-4812-8F22-744080BB74F9}"/>
                  </a:ext>
                </a:extLst>
              </p:cNvPr>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Isosceles Triangle 447">
                <a:extLst>
                  <a:ext uri="{FF2B5EF4-FFF2-40B4-BE49-F238E27FC236}">
                    <a16:creationId xmlns:a16="http://schemas.microsoft.com/office/drawing/2014/main" id="{F66BC8D9-9F8F-4D65-B168-4696B28F20F1}"/>
                  </a:ext>
                </a:extLst>
              </p:cNvPr>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39">
                <a:extLst>
                  <a:ext uri="{FF2B5EF4-FFF2-40B4-BE49-F238E27FC236}">
                    <a16:creationId xmlns:a16="http://schemas.microsoft.com/office/drawing/2014/main" id="{A6A040D3-32F3-40EA-9AC9-D9AB68630A82}"/>
                  </a:ext>
                </a:extLst>
              </p:cNvPr>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33">
              <a:extLst>
                <a:ext uri="{FF2B5EF4-FFF2-40B4-BE49-F238E27FC236}">
                  <a16:creationId xmlns:a16="http://schemas.microsoft.com/office/drawing/2014/main" id="{FD80263B-27C9-40A1-894A-B465F7596A8A}"/>
                </a:ext>
              </a:extLst>
            </p:cNvPr>
            <p:cNvGrpSpPr/>
            <p:nvPr/>
          </p:nvGrpSpPr>
          <p:grpSpPr>
            <a:xfrm rot="3806327">
              <a:off x="6103584" y="2960363"/>
              <a:ext cx="435523" cy="607370"/>
              <a:chOff x="1066800" y="914400"/>
              <a:chExt cx="762000" cy="1143000"/>
            </a:xfrm>
          </p:grpSpPr>
          <p:sp>
            <p:nvSpPr>
              <p:cNvPr id="444" name="Isosceles Triangle 443">
                <a:extLst>
                  <a:ext uri="{FF2B5EF4-FFF2-40B4-BE49-F238E27FC236}">
                    <a16:creationId xmlns:a16="http://schemas.microsoft.com/office/drawing/2014/main" id="{ACD8103B-3D29-4035-8570-C8750B172A0E}"/>
                  </a:ext>
                </a:extLst>
              </p:cNvPr>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Isosceles Triangle 444">
                <a:extLst>
                  <a:ext uri="{FF2B5EF4-FFF2-40B4-BE49-F238E27FC236}">
                    <a16:creationId xmlns:a16="http://schemas.microsoft.com/office/drawing/2014/main" id="{3B638C58-7604-4CFA-A40A-4B35AE360123}"/>
                  </a:ext>
                </a:extLst>
              </p:cNvPr>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36">
                <a:extLst>
                  <a:ext uri="{FF2B5EF4-FFF2-40B4-BE49-F238E27FC236}">
                    <a16:creationId xmlns:a16="http://schemas.microsoft.com/office/drawing/2014/main" id="{7DFA39AE-CD97-441B-902E-711ECD197CEC}"/>
                  </a:ext>
                </a:extLst>
              </p:cNvPr>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3399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1000"/>
                                        <p:tgtEl>
                                          <p:spTgt spid="57"/>
                                        </p:tgtEl>
                                      </p:cBhvr>
                                    </p:animEffect>
                                    <p:anim calcmode="lin" valueType="num">
                                      <p:cBhvr>
                                        <p:cTn id="16" dur="1000" fill="hold"/>
                                        <p:tgtEl>
                                          <p:spTgt spid="57"/>
                                        </p:tgtEl>
                                        <p:attrNameLst>
                                          <p:attrName>ppt_x</p:attrName>
                                        </p:attrNameLst>
                                      </p:cBhvr>
                                      <p:tavLst>
                                        <p:tav tm="0">
                                          <p:val>
                                            <p:strVal val="#ppt_x"/>
                                          </p:val>
                                        </p:tav>
                                        <p:tav tm="100000">
                                          <p:val>
                                            <p:strVal val="#ppt_x"/>
                                          </p:val>
                                        </p:tav>
                                      </p:tavLst>
                                    </p:anim>
                                    <p:anim calcmode="lin" valueType="num">
                                      <p:cBhvr>
                                        <p:cTn id="17" dur="1000" fill="hold"/>
                                        <p:tgtEl>
                                          <p:spTgt spid="5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56"/>
                                        </p:tgtEl>
                                        <p:attrNameLst>
                                          <p:attrName>style.visibility</p:attrName>
                                        </p:attrNameLst>
                                      </p:cBhvr>
                                      <p:to>
                                        <p:strVal val="visible"/>
                                      </p:to>
                                    </p:set>
                                    <p:animEffect transition="in" filter="fade">
                                      <p:cBhvr>
                                        <p:cTn id="20" dur="1000"/>
                                        <p:tgtEl>
                                          <p:spTgt spid="356"/>
                                        </p:tgtEl>
                                      </p:cBhvr>
                                    </p:animEffect>
                                    <p:anim calcmode="lin" valueType="num">
                                      <p:cBhvr>
                                        <p:cTn id="21" dur="1000" fill="hold"/>
                                        <p:tgtEl>
                                          <p:spTgt spid="356"/>
                                        </p:tgtEl>
                                        <p:attrNameLst>
                                          <p:attrName>ppt_x</p:attrName>
                                        </p:attrNameLst>
                                      </p:cBhvr>
                                      <p:tavLst>
                                        <p:tav tm="0">
                                          <p:val>
                                            <p:strVal val="#ppt_x"/>
                                          </p:val>
                                        </p:tav>
                                        <p:tav tm="100000">
                                          <p:val>
                                            <p:strVal val="#ppt_x"/>
                                          </p:val>
                                        </p:tav>
                                      </p:tavLst>
                                    </p:anim>
                                    <p:anim calcmode="lin" valueType="num">
                                      <p:cBhvr>
                                        <p:cTn id="22" dur="1000" fill="hold"/>
                                        <p:tgtEl>
                                          <p:spTgt spid="35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3">
                                            <p:txEl>
                                              <p:pRg st="0" end="0"/>
                                            </p:txEl>
                                          </p:spTgt>
                                        </p:tgtEl>
                                      </p:cBhvr>
                                    </p:animEffect>
                                    <p:set>
                                      <p:cBhvr>
                                        <p:cTn id="29" dur="1" fill="hold">
                                          <p:stCondLst>
                                            <p:cond delay="499"/>
                                          </p:stCondLst>
                                        </p:cTn>
                                        <p:tgtEl>
                                          <p:spTgt spid="3">
                                            <p:txEl>
                                              <p:pRg st="0" end="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4">
                                            <p:txEl>
                                              <p:pRg st="1" end="1"/>
                                            </p:txEl>
                                          </p:spTgt>
                                        </p:tgtEl>
                                      </p:cBhvr>
                                    </p:animEffect>
                                    <p:set>
                                      <p:cBhvr>
                                        <p:cTn id="35"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500"/>
                                        <p:tgtEl>
                                          <p:spTgt spid="3">
                                            <p:txEl>
                                              <p:pRg st="2" end="2"/>
                                            </p:txEl>
                                          </p:spTgt>
                                        </p:tgtEl>
                                      </p:cBhvr>
                                    </p:animEffect>
                                    <p:set>
                                      <p:cBhvr>
                                        <p:cTn id="46" dur="1" fill="hold">
                                          <p:stCondLst>
                                            <p:cond delay="499"/>
                                          </p:stCondLst>
                                        </p:cTn>
                                        <p:tgtEl>
                                          <p:spTgt spid="3">
                                            <p:txEl>
                                              <p:pRg st="2" end="2"/>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
                                            <p:txEl>
                                              <p:pRg st="2" end="2"/>
                                            </p:txEl>
                                          </p:spTgt>
                                        </p:tgtEl>
                                      </p:cBhvr>
                                    </p:animEffect>
                                    <p:set>
                                      <p:cBhvr>
                                        <p:cTn id="49"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childTnLst>
                                </p:cTn>
                              </p:par>
                              <p:par>
                                <p:cTn id="54" presetID="42" presetClass="entr" presetSubtype="0" fill="hold" nodeType="withEffect">
                                  <p:stCondLst>
                                    <p:cond delay="0"/>
                                  </p:stCondLst>
                                  <p:childTnLst>
                                    <p:set>
                                      <p:cBhvr>
                                        <p:cTn id="55" dur="1" fill="hold">
                                          <p:stCondLst>
                                            <p:cond delay="0"/>
                                          </p:stCondLst>
                                        </p:cTn>
                                        <p:tgtEl>
                                          <p:spTgt spid="360"/>
                                        </p:tgtEl>
                                        <p:attrNameLst>
                                          <p:attrName>style.visibility</p:attrName>
                                        </p:attrNameLst>
                                      </p:cBhvr>
                                      <p:to>
                                        <p:strVal val="visible"/>
                                      </p:to>
                                    </p:set>
                                    <p:animEffect transition="in" filter="fade">
                                      <p:cBhvr>
                                        <p:cTn id="56" dur="1000"/>
                                        <p:tgtEl>
                                          <p:spTgt spid="360"/>
                                        </p:tgtEl>
                                      </p:cBhvr>
                                    </p:animEffect>
                                    <p:anim calcmode="lin" valueType="num">
                                      <p:cBhvr>
                                        <p:cTn id="57" dur="1000" fill="hold"/>
                                        <p:tgtEl>
                                          <p:spTgt spid="360"/>
                                        </p:tgtEl>
                                        <p:attrNameLst>
                                          <p:attrName>ppt_x</p:attrName>
                                        </p:attrNameLst>
                                      </p:cBhvr>
                                      <p:tavLst>
                                        <p:tav tm="0">
                                          <p:val>
                                            <p:strVal val="#ppt_x"/>
                                          </p:val>
                                        </p:tav>
                                        <p:tav tm="100000">
                                          <p:val>
                                            <p:strVal val="#ppt_x"/>
                                          </p:val>
                                        </p:tav>
                                      </p:tavLst>
                                    </p:anim>
                                    <p:anim calcmode="lin" valueType="num">
                                      <p:cBhvr>
                                        <p:cTn id="58"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900" y="1276576"/>
            <a:ext cx="6147319" cy="1477328"/>
          </a:xfrm>
          <a:prstGeom prst="rect">
            <a:avLst/>
          </a:prstGeom>
          <a:noFill/>
        </p:spPr>
        <p:txBody>
          <a:bodyPr wrap="square" rtlCol="0">
            <a:spAutoFit/>
          </a:bodyPr>
          <a:lstStyle/>
          <a:p>
            <a:r>
              <a:rPr lang="en-US" dirty="0">
                <a:solidFill>
                  <a:schemeClr val="bg1"/>
                </a:solidFill>
              </a:rPr>
              <a:t>After we die where do our bodies go?</a:t>
            </a:r>
          </a:p>
          <a:p>
            <a:r>
              <a:rPr lang="en-US" dirty="0">
                <a:solidFill>
                  <a:schemeClr val="bg1"/>
                </a:solidFill>
              </a:rPr>
              <a:t>Where do our spirits go?</a:t>
            </a:r>
          </a:p>
          <a:p>
            <a:r>
              <a:rPr lang="en-US" dirty="0">
                <a:solidFill>
                  <a:schemeClr val="bg1"/>
                </a:solidFill>
              </a:rPr>
              <a:t>Will we see our bodies again?</a:t>
            </a:r>
          </a:p>
          <a:p>
            <a:r>
              <a:rPr lang="en-US" dirty="0">
                <a:solidFill>
                  <a:schemeClr val="bg1"/>
                </a:solidFill>
              </a:rPr>
              <a:t>When?</a:t>
            </a:r>
          </a:p>
          <a:p>
            <a:endParaRPr lang="en-US" dirty="0">
              <a:solidFill>
                <a:schemeClr val="bg1"/>
              </a:solidFill>
            </a:endParaRPr>
          </a:p>
        </p:txBody>
      </p:sp>
      <p:sp>
        <p:nvSpPr>
          <p:cNvPr id="4" name="TextBox 3"/>
          <p:cNvSpPr txBox="1"/>
          <p:nvPr/>
        </p:nvSpPr>
        <p:spPr>
          <a:xfrm>
            <a:off x="6916976" y="1259882"/>
            <a:ext cx="5350330" cy="1200329"/>
          </a:xfrm>
          <a:prstGeom prst="rect">
            <a:avLst/>
          </a:prstGeom>
          <a:noFill/>
        </p:spPr>
        <p:txBody>
          <a:bodyPr wrap="square" rtlCol="0">
            <a:spAutoFit/>
          </a:bodyPr>
          <a:lstStyle/>
          <a:p>
            <a:r>
              <a:rPr lang="en-US" dirty="0">
                <a:solidFill>
                  <a:schemeClr val="bg1"/>
                </a:solidFill>
              </a:rPr>
              <a:t>Into the dust (Genesis 3:19)</a:t>
            </a:r>
          </a:p>
          <a:p>
            <a:r>
              <a:rPr lang="en-US" dirty="0">
                <a:solidFill>
                  <a:schemeClr val="bg1"/>
                </a:solidFill>
              </a:rPr>
              <a:t>Spirit World</a:t>
            </a:r>
          </a:p>
          <a:p>
            <a:r>
              <a:rPr lang="en-US" dirty="0">
                <a:solidFill>
                  <a:schemeClr val="bg1"/>
                </a:solidFill>
              </a:rPr>
              <a:t>Yes</a:t>
            </a:r>
          </a:p>
          <a:p>
            <a:r>
              <a:rPr lang="en-US" dirty="0">
                <a:solidFill>
                  <a:schemeClr val="bg1"/>
                </a:solidFill>
              </a:rPr>
              <a:t>Before Judgment</a:t>
            </a: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Death</a:t>
            </a:r>
          </a:p>
        </p:txBody>
      </p:sp>
      <p:sp>
        <p:nvSpPr>
          <p:cNvPr id="294" name="Oval 293"/>
          <p:cNvSpPr/>
          <p:nvPr/>
        </p:nvSpPr>
        <p:spPr>
          <a:xfrm>
            <a:off x="3713211" y="2054772"/>
            <a:ext cx="1831402" cy="180193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9" name="Group 348"/>
          <p:cNvGrpSpPr/>
          <p:nvPr/>
        </p:nvGrpSpPr>
        <p:grpSpPr>
          <a:xfrm>
            <a:off x="167900" y="4127466"/>
            <a:ext cx="4246454" cy="2105162"/>
            <a:chOff x="167900" y="4127466"/>
            <a:chExt cx="4246454" cy="2105162"/>
          </a:xfrm>
        </p:grpSpPr>
        <p:sp>
          <p:nvSpPr>
            <p:cNvPr id="58" name="Double Wave 57"/>
            <p:cNvSpPr/>
            <p:nvPr/>
          </p:nvSpPr>
          <p:spPr>
            <a:xfrm flipH="1">
              <a:off x="167900" y="5551493"/>
              <a:ext cx="4246454" cy="681135"/>
            </a:xfrm>
            <a:prstGeom prst="doubleWave">
              <a:avLst>
                <a:gd name="adj1" fmla="val 6250"/>
                <a:gd name="adj2" fmla="val -1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294"/>
            <p:cNvGrpSpPr/>
            <p:nvPr/>
          </p:nvGrpSpPr>
          <p:grpSpPr>
            <a:xfrm>
              <a:off x="3071224" y="4127466"/>
              <a:ext cx="1013598" cy="1753710"/>
              <a:chOff x="5887760" y="2522228"/>
              <a:chExt cx="1013598" cy="1753710"/>
            </a:xfrm>
            <a:solidFill>
              <a:schemeClr val="bg1">
                <a:lumMod val="75000"/>
              </a:schemeClr>
            </a:solidFill>
          </p:grpSpPr>
          <p:sp>
            <p:nvSpPr>
              <p:cNvPr id="298" name="Flowchart: Delay 297"/>
              <p:cNvSpPr/>
              <p:nvPr/>
            </p:nvSpPr>
            <p:spPr>
              <a:xfrm rot="16861767">
                <a:off x="5567491" y="2940960"/>
                <a:ext cx="1752600" cy="915135"/>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Delay 298"/>
              <p:cNvSpPr/>
              <p:nvPr/>
            </p:nvSpPr>
            <p:spPr>
              <a:xfrm rot="16861767">
                <a:off x="5469028" y="2942070"/>
                <a:ext cx="1752600" cy="915135"/>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ube 5"/>
            <p:cNvSpPr/>
            <p:nvPr/>
          </p:nvSpPr>
          <p:spPr>
            <a:xfrm flipH="1">
              <a:off x="484244" y="4140311"/>
              <a:ext cx="2015413" cy="1614196"/>
            </a:xfrm>
            <a:prstGeom prst="cube">
              <a:avLst>
                <a:gd name="adj" fmla="val 8237"/>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ouble Wave 346"/>
            <p:cNvSpPr/>
            <p:nvPr/>
          </p:nvSpPr>
          <p:spPr>
            <a:xfrm flipH="1">
              <a:off x="2582552" y="5750974"/>
              <a:ext cx="1449199" cy="232453"/>
            </a:xfrm>
            <a:prstGeom prst="doubleWave">
              <a:avLst>
                <a:gd name="adj1" fmla="val 6250"/>
                <a:gd name="adj2" fmla="val -1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ouble Wave 347"/>
            <p:cNvSpPr/>
            <p:nvPr/>
          </p:nvSpPr>
          <p:spPr>
            <a:xfrm flipH="1">
              <a:off x="569166" y="5658386"/>
              <a:ext cx="2435891" cy="268177"/>
            </a:xfrm>
            <a:prstGeom prst="doubleWave">
              <a:avLst>
                <a:gd name="adj1" fmla="val 6250"/>
                <a:gd name="adj2" fmla="val -1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p:cNvGrpSpPr/>
            <p:nvPr/>
          </p:nvGrpSpPr>
          <p:grpSpPr>
            <a:xfrm rot="3589070">
              <a:off x="1090445" y="5096262"/>
              <a:ext cx="999937" cy="1016673"/>
              <a:chOff x="533400" y="3581400"/>
              <a:chExt cx="2698042" cy="2743200"/>
            </a:xfrm>
          </p:grpSpPr>
          <p:sp>
            <p:nvSpPr>
              <p:cNvPr id="301" name="Wave 300"/>
              <p:cNvSpPr/>
              <p:nvPr/>
            </p:nvSpPr>
            <p:spPr>
              <a:xfrm rot="20479900">
                <a:off x="2388162" y="3836326"/>
                <a:ext cx="685800" cy="274942"/>
              </a:xfrm>
              <a:prstGeom prst="wave">
                <a:avLst>
                  <a:gd name="adj1" fmla="val 20000"/>
                  <a:gd name="adj2" fmla="val -1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Wave 301"/>
              <p:cNvSpPr/>
              <p:nvPr/>
            </p:nvSpPr>
            <p:spPr>
              <a:xfrm>
                <a:off x="533400" y="4495800"/>
                <a:ext cx="685800" cy="304800"/>
              </a:xfrm>
              <a:prstGeom prst="wave">
                <a:avLst>
                  <a:gd name="adj1" fmla="val 20000"/>
                  <a:gd name="adj2" fmla="val -1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Wave 302"/>
              <p:cNvSpPr/>
              <p:nvPr/>
            </p:nvSpPr>
            <p:spPr>
              <a:xfrm rot="3272096">
                <a:off x="2457623" y="4958855"/>
                <a:ext cx="685800" cy="213563"/>
              </a:xfrm>
              <a:prstGeom prst="wave">
                <a:avLst>
                  <a:gd name="adj1" fmla="val 2000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Extract 303"/>
              <p:cNvSpPr/>
              <p:nvPr/>
            </p:nvSpPr>
            <p:spPr>
              <a:xfrm rot="10800000">
                <a:off x="1371600" y="4953000"/>
                <a:ext cx="1143000" cy="1371600"/>
              </a:xfrm>
              <a:prstGeom prst="flowChartExtra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66"/>
              <p:cNvGrpSpPr/>
              <p:nvPr/>
            </p:nvGrpSpPr>
            <p:grpSpPr>
              <a:xfrm>
                <a:off x="1447800" y="4343400"/>
                <a:ext cx="1097842" cy="905492"/>
                <a:chOff x="4159955" y="2007817"/>
                <a:chExt cx="1548703" cy="1421178"/>
              </a:xfrm>
            </p:grpSpPr>
            <p:sp>
              <p:nvSpPr>
                <p:cNvPr id="341" name="Teardrop 340"/>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eardrop 341"/>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eardrop 342"/>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eardrop 343"/>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ardrop 344"/>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4724400" y="2514601"/>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177"/>
              <p:cNvGrpSpPr/>
              <p:nvPr/>
            </p:nvGrpSpPr>
            <p:grpSpPr>
              <a:xfrm>
                <a:off x="914400" y="4267200"/>
                <a:ext cx="1097842" cy="905492"/>
                <a:chOff x="4159955" y="2007817"/>
                <a:chExt cx="1548703" cy="1421178"/>
              </a:xfrm>
            </p:grpSpPr>
            <p:sp>
              <p:nvSpPr>
                <p:cNvPr id="335" name="Teardrop 334"/>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eardrop 335"/>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ardrop 336"/>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ardrop 337"/>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ardrop 338"/>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184"/>
              <p:cNvGrpSpPr/>
              <p:nvPr/>
            </p:nvGrpSpPr>
            <p:grpSpPr>
              <a:xfrm>
                <a:off x="1524000" y="3581400"/>
                <a:ext cx="1097842" cy="905492"/>
                <a:chOff x="4159955" y="2007817"/>
                <a:chExt cx="1548703" cy="1421178"/>
              </a:xfrm>
            </p:grpSpPr>
            <p:sp>
              <p:nvSpPr>
                <p:cNvPr id="329" name="Teardrop 328"/>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eardrop 329"/>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ardrop 330"/>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ardrop 331"/>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ardrop 332"/>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91"/>
              <p:cNvGrpSpPr/>
              <p:nvPr/>
            </p:nvGrpSpPr>
            <p:grpSpPr>
              <a:xfrm>
                <a:off x="2133600" y="3886200"/>
                <a:ext cx="1097842" cy="905492"/>
                <a:chOff x="4159955" y="2007817"/>
                <a:chExt cx="1548703" cy="1421178"/>
              </a:xfrm>
            </p:grpSpPr>
            <p:sp>
              <p:nvSpPr>
                <p:cNvPr id="323" name="Teardrop 322"/>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eardrop 323"/>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ardrop 324"/>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eardrop 325"/>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eardrop 326"/>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98"/>
              <p:cNvGrpSpPr/>
              <p:nvPr/>
            </p:nvGrpSpPr>
            <p:grpSpPr>
              <a:xfrm>
                <a:off x="762000" y="3657600"/>
                <a:ext cx="1097842" cy="905492"/>
                <a:chOff x="4159955" y="2007817"/>
                <a:chExt cx="1548703" cy="1421178"/>
              </a:xfrm>
            </p:grpSpPr>
            <p:sp>
              <p:nvSpPr>
                <p:cNvPr id="317" name="Teardrop 316"/>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eardrop 317"/>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ardrop 318"/>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eardrop 319"/>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ardrop 320"/>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05"/>
              <p:cNvGrpSpPr/>
              <p:nvPr/>
            </p:nvGrpSpPr>
            <p:grpSpPr>
              <a:xfrm>
                <a:off x="1905000" y="4419600"/>
                <a:ext cx="1097842" cy="905492"/>
                <a:chOff x="4159955" y="2007817"/>
                <a:chExt cx="1548703" cy="1421178"/>
              </a:xfrm>
            </p:grpSpPr>
            <p:sp>
              <p:nvSpPr>
                <p:cNvPr id="311" name="Teardrop 310"/>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eardrop 311"/>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ardrop 312"/>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eardrop 313"/>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ardrop 314"/>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Oval 58"/>
            <p:cNvSpPr/>
            <p:nvPr/>
          </p:nvSpPr>
          <p:spPr>
            <a:xfrm>
              <a:off x="2294609" y="5717070"/>
              <a:ext cx="755523" cy="45901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1" name="Straight Arrow Connector 350"/>
          <p:cNvCxnSpPr/>
          <p:nvPr/>
        </p:nvCxnSpPr>
        <p:spPr>
          <a:xfrm flipV="1">
            <a:off x="2779596" y="3934047"/>
            <a:ext cx="1483361" cy="2450336"/>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54" name="Group 15"/>
          <p:cNvGrpSpPr/>
          <p:nvPr/>
        </p:nvGrpSpPr>
        <p:grpSpPr>
          <a:xfrm>
            <a:off x="3961774" y="2212262"/>
            <a:ext cx="564489" cy="1406058"/>
            <a:chOff x="5891782" y="1905000"/>
            <a:chExt cx="1271017" cy="3165915"/>
          </a:xfrm>
          <a:solidFill>
            <a:srgbClr val="92D050"/>
          </a:solidFill>
        </p:grpSpPr>
        <p:sp>
          <p:nvSpPr>
            <p:cNvPr id="355" name="Oval 354"/>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23"/>
          <p:cNvGrpSpPr/>
          <p:nvPr/>
        </p:nvGrpSpPr>
        <p:grpSpPr>
          <a:xfrm>
            <a:off x="4664802" y="2212262"/>
            <a:ext cx="564489" cy="1406058"/>
            <a:chOff x="7162800" y="1828800"/>
            <a:chExt cx="1271017" cy="3165915"/>
          </a:xfrm>
          <a:solidFill>
            <a:srgbClr val="7030A0"/>
          </a:solidFill>
        </p:grpSpPr>
        <p:sp>
          <p:nvSpPr>
            <p:cNvPr id="361" name="Oval 360"/>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rapezoid 364"/>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Flowchart: Magnetic Disk 370"/>
          <p:cNvSpPr/>
          <p:nvPr/>
        </p:nvSpPr>
        <p:spPr>
          <a:xfrm>
            <a:off x="8015184" y="5647586"/>
            <a:ext cx="1260206" cy="289776"/>
          </a:xfrm>
          <a:prstGeom prst="flowChartMagneticDisk">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30"/>
          <p:cNvGrpSpPr/>
          <p:nvPr/>
        </p:nvGrpSpPr>
        <p:grpSpPr>
          <a:xfrm rot="4829034">
            <a:off x="5175919" y="3370554"/>
            <a:ext cx="1155718" cy="1824906"/>
            <a:chOff x="3429000" y="2743200"/>
            <a:chExt cx="1447800" cy="2363802"/>
          </a:xfrm>
        </p:grpSpPr>
        <p:sp>
          <p:nvSpPr>
            <p:cNvPr id="367" name="Rounded Rectangle 366"/>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367"/>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368"/>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3" name="Rectangle 372"/>
          <p:cNvSpPr/>
          <p:nvPr/>
        </p:nvSpPr>
        <p:spPr>
          <a:xfrm>
            <a:off x="7649928" y="2704430"/>
            <a:ext cx="3780072" cy="1200329"/>
          </a:xfrm>
          <a:prstGeom prst="rect">
            <a:avLst/>
          </a:prstGeom>
        </p:spPr>
        <p:txBody>
          <a:bodyPr wrap="square">
            <a:spAutoFit/>
          </a:bodyPr>
          <a:lstStyle/>
          <a:p>
            <a:r>
              <a:rPr lang="en-US" i="1" dirty="0">
                <a:solidFill>
                  <a:srgbClr val="FFFF00"/>
                </a:solidFill>
                <a:latin typeface="Palatino"/>
              </a:rPr>
              <a:t>Then shall the dust return to the earth as it was: and the spirit shall return unto God who gave it. Ecclesiastes 12:7</a:t>
            </a:r>
            <a:endParaRPr lang="en-US" i="1" dirty="0">
              <a:solidFill>
                <a:srgbClr val="FFFF00"/>
              </a:solidFill>
            </a:endParaRPr>
          </a:p>
        </p:txBody>
      </p:sp>
    </p:spTree>
    <p:extLst>
      <p:ext uri="{BB962C8B-B14F-4D97-AF65-F5344CB8AC3E}">
        <p14:creationId xmlns:p14="http://schemas.microsoft.com/office/powerpoint/2010/main" val="76261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349"/>
                                        </p:tgtEl>
                                        <p:attrNameLst>
                                          <p:attrName>style.visibility</p:attrName>
                                        </p:attrNameLst>
                                      </p:cBhvr>
                                      <p:to>
                                        <p:strVal val="visible"/>
                                      </p:to>
                                    </p:set>
                                    <p:animEffect transition="in" filter="fade">
                                      <p:cBhvr>
                                        <p:cTn id="13" dur="750"/>
                                        <p:tgtEl>
                                          <p:spTgt spid="349"/>
                                        </p:tgtEl>
                                      </p:cBhvr>
                                    </p:animEffect>
                                    <p:anim calcmode="lin" valueType="num">
                                      <p:cBhvr>
                                        <p:cTn id="14" dur="750" fill="hold"/>
                                        <p:tgtEl>
                                          <p:spTgt spid="349"/>
                                        </p:tgtEl>
                                        <p:attrNameLst>
                                          <p:attrName>ppt_x</p:attrName>
                                        </p:attrNameLst>
                                      </p:cBhvr>
                                      <p:tavLst>
                                        <p:tav tm="0">
                                          <p:val>
                                            <p:strVal val="#ppt_x"/>
                                          </p:val>
                                        </p:tav>
                                        <p:tav tm="100000">
                                          <p:val>
                                            <p:strVal val="#ppt_x"/>
                                          </p:val>
                                        </p:tav>
                                      </p:tavLst>
                                    </p:anim>
                                    <p:anim calcmode="lin" valueType="num">
                                      <p:cBhvr>
                                        <p:cTn id="15" dur="750" fill="hold"/>
                                        <p:tgtEl>
                                          <p:spTgt spid="34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3"/>
                                        </p:tgtEl>
                                        <p:attrNameLst>
                                          <p:attrName>style.visibility</p:attrName>
                                        </p:attrNameLst>
                                      </p:cBhvr>
                                      <p:to>
                                        <p:strVal val="visible"/>
                                      </p:to>
                                    </p:set>
                                    <p:animEffect transition="in" filter="fade">
                                      <p:cBhvr>
                                        <p:cTn id="20" dur="500"/>
                                        <p:tgtEl>
                                          <p:spTgt spid="37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
                                            <p:txEl>
                                              <p:pRg st="0" end="0"/>
                                            </p:txEl>
                                          </p:spTgt>
                                        </p:tgtEl>
                                      </p:cBhvr>
                                    </p:animEffect>
                                    <p:set>
                                      <p:cBhvr>
                                        <p:cTn id="3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42" presetClass="entr" presetSubtype="0" fill="hold" nodeType="withEffect">
                                  <p:stCondLst>
                                    <p:cond delay="0"/>
                                  </p:stCondLst>
                                  <p:childTnLst>
                                    <p:set>
                                      <p:cBhvr>
                                        <p:cTn id="36" dur="1" fill="hold">
                                          <p:stCondLst>
                                            <p:cond delay="0"/>
                                          </p:stCondLst>
                                        </p:cTn>
                                        <p:tgtEl>
                                          <p:spTgt spid="351"/>
                                        </p:tgtEl>
                                        <p:attrNameLst>
                                          <p:attrName>style.visibility</p:attrName>
                                        </p:attrNameLst>
                                      </p:cBhvr>
                                      <p:to>
                                        <p:strVal val="visible"/>
                                      </p:to>
                                    </p:set>
                                    <p:animEffect transition="in" filter="fade">
                                      <p:cBhvr>
                                        <p:cTn id="37" dur="750"/>
                                        <p:tgtEl>
                                          <p:spTgt spid="351"/>
                                        </p:tgtEl>
                                      </p:cBhvr>
                                    </p:animEffect>
                                    <p:anim calcmode="lin" valueType="num">
                                      <p:cBhvr>
                                        <p:cTn id="38" dur="750" fill="hold"/>
                                        <p:tgtEl>
                                          <p:spTgt spid="351"/>
                                        </p:tgtEl>
                                        <p:attrNameLst>
                                          <p:attrName>ppt_x</p:attrName>
                                        </p:attrNameLst>
                                      </p:cBhvr>
                                      <p:tavLst>
                                        <p:tav tm="0">
                                          <p:val>
                                            <p:strVal val="#ppt_x"/>
                                          </p:val>
                                        </p:tav>
                                        <p:tav tm="100000">
                                          <p:val>
                                            <p:strVal val="#ppt_x"/>
                                          </p:val>
                                        </p:tav>
                                      </p:tavLst>
                                    </p:anim>
                                    <p:anim calcmode="lin" valueType="num">
                                      <p:cBhvr>
                                        <p:cTn id="39" dur="750" fill="hold"/>
                                        <p:tgtEl>
                                          <p:spTgt spid="35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
                                            <p:txEl>
                                              <p:pRg st="1" end="1"/>
                                            </p:txEl>
                                          </p:spTgt>
                                        </p:tgtEl>
                                      </p:cBhvr>
                                    </p:animEffect>
                                    <p:set>
                                      <p:cBhvr>
                                        <p:cTn id="49"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childTnLst>
                                </p:cTn>
                              </p:par>
                              <p:par>
                                <p:cTn id="54" presetID="26" presetClass="entr" presetSubtype="0" fill="hold" nodeType="withEffect">
                                  <p:stCondLst>
                                    <p:cond delay="0"/>
                                  </p:stCondLst>
                                  <p:childTnLst>
                                    <p:set>
                                      <p:cBhvr>
                                        <p:cTn id="55" dur="1" fill="hold">
                                          <p:stCondLst>
                                            <p:cond delay="0"/>
                                          </p:stCondLst>
                                        </p:cTn>
                                        <p:tgtEl>
                                          <p:spTgt spid="354"/>
                                        </p:tgtEl>
                                        <p:attrNameLst>
                                          <p:attrName>style.visibility</p:attrName>
                                        </p:attrNameLst>
                                      </p:cBhvr>
                                      <p:to>
                                        <p:strVal val="visible"/>
                                      </p:to>
                                    </p:set>
                                    <p:animEffect transition="in" filter="wipe(down)">
                                      <p:cBhvr>
                                        <p:cTn id="56" dur="580">
                                          <p:stCondLst>
                                            <p:cond delay="0"/>
                                          </p:stCondLst>
                                        </p:cTn>
                                        <p:tgtEl>
                                          <p:spTgt spid="354"/>
                                        </p:tgtEl>
                                      </p:cBhvr>
                                    </p:animEffect>
                                    <p:anim calcmode="lin" valueType="num">
                                      <p:cBhvr>
                                        <p:cTn id="57" dur="1822" tmFilter="0,0; 0.14,0.36; 0.43,0.73; 0.71,0.91; 1.0,1.0">
                                          <p:stCondLst>
                                            <p:cond delay="0"/>
                                          </p:stCondLst>
                                        </p:cTn>
                                        <p:tgtEl>
                                          <p:spTgt spid="35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5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5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5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54"/>
                                        </p:tgtEl>
                                        <p:attrNameLst>
                                          <p:attrName>ppt_y</p:attrName>
                                        </p:attrNameLst>
                                      </p:cBhvr>
                                      <p:tavLst>
                                        <p:tav tm="0" fmla="#ppt_y-sin(pi*$)/81">
                                          <p:val>
                                            <p:fltVal val="0"/>
                                          </p:val>
                                        </p:tav>
                                        <p:tav tm="100000">
                                          <p:val>
                                            <p:fltVal val="1"/>
                                          </p:val>
                                        </p:tav>
                                      </p:tavLst>
                                    </p:anim>
                                    <p:animScale>
                                      <p:cBhvr>
                                        <p:cTn id="62" dur="26">
                                          <p:stCondLst>
                                            <p:cond delay="650"/>
                                          </p:stCondLst>
                                        </p:cTn>
                                        <p:tgtEl>
                                          <p:spTgt spid="354"/>
                                        </p:tgtEl>
                                      </p:cBhvr>
                                      <p:to x="100000" y="60000"/>
                                    </p:animScale>
                                    <p:animScale>
                                      <p:cBhvr>
                                        <p:cTn id="63" dur="166" decel="50000">
                                          <p:stCondLst>
                                            <p:cond delay="676"/>
                                          </p:stCondLst>
                                        </p:cTn>
                                        <p:tgtEl>
                                          <p:spTgt spid="354"/>
                                        </p:tgtEl>
                                      </p:cBhvr>
                                      <p:to x="100000" y="100000"/>
                                    </p:animScale>
                                    <p:animScale>
                                      <p:cBhvr>
                                        <p:cTn id="64" dur="26">
                                          <p:stCondLst>
                                            <p:cond delay="1312"/>
                                          </p:stCondLst>
                                        </p:cTn>
                                        <p:tgtEl>
                                          <p:spTgt spid="354"/>
                                        </p:tgtEl>
                                      </p:cBhvr>
                                      <p:to x="100000" y="80000"/>
                                    </p:animScale>
                                    <p:animScale>
                                      <p:cBhvr>
                                        <p:cTn id="65" dur="166" decel="50000">
                                          <p:stCondLst>
                                            <p:cond delay="1338"/>
                                          </p:stCondLst>
                                        </p:cTn>
                                        <p:tgtEl>
                                          <p:spTgt spid="354"/>
                                        </p:tgtEl>
                                      </p:cBhvr>
                                      <p:to x="100000" y="100000"/>
                                    </p:animScale>
                                    <p:animScale>
                                      <p:cBhvr>
                                        <p:cTn id="66" dur="26">
                                          <p:stCondLst>
                                            <p:cond delay="1642"/>
                                          </p:stCondLst>
                                        </p:cTn>
                                        <p:tgtEl>
                                          <p:spTgt spid="354"/>
                                        </p:tgtEl>
                                      </p:cBhvr>
                                      <p:to x="100000" y="90000"/>
                                    </p:animScale>
                                    <p:animScale>
                                      <p:cBhvr>
                                        <p:cTn id="67" dur="166" decel="50000">
                                          <p:stCondLst>
                                            <p:cond delay="1668"/>
                                          </p:stCondLst>
                                        </p:cTn>
                                        <p:tgtEl>
                                          <p:spTgt spid="354"/>
                                        </p:tgtEl>
                                      </p:cBhvr>
                                      <p:to x="100000" y="100000"/>
                                    </p:animScale>
                                    <p:animScale>
                                      <p:cBhvr>
                                        <p:cTn id="68" dur="26">
                                          <p:stCondLst>
                                            <p:cond delay="1808"/>
                                          </p:stCondLst>
                                        </p:cTn>
                                        <p:tgtEl>
                                          <p:spTgt spid="354"/>
                                        </p:tgtEl>
                                      </p:cBhvr>
                                      <p:to x="100000" y="95000"/>
                                    </p:animScale>
                                    <p:animScale>
                                      <p:cBhvr>
                                        <p:cTn id="69" dur="166" decel="50000">
                                          <p:stCondLst>
                                            <p:cond delay="1834"/>
                                          </p:stCondLst>
                                        </p:cTn>
                                        <p:tgtEl>
                                          <p:spTgt spid="354"/>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60"/>
                                        </p:tgtEl>
                                        <p:attrNameLst>
                                          <p:attrName>style.visibility</p:attrName>
                                        </p:attrNameLst>
                                      </p:cBhvr>
                                      <p:to>
                                        <p:strVal val="visible"/>
                                      </p:to>
                                    </p:set>
                                    <p:animEffect transition="in" filter="wipe(down)">
                                      <p:cBhvr>
                                        <p:cTn id="72" dur="580">
                                          <p:stCondLst>
                                            <p:cond delay="0"/>
                                          </p:stCondLst>
                                        </p:cTn>
                                        <p:tgtEl>
                                          <p:spTgt spid="360"/>
                                        </p:tgtEl>
                                      </p:cBhvr>
                                    </p:animEffect>
                                    <p:anim calcmode="lin" valueType="num">
                                      <p:cBhvr>
                                        <p:cTn id="73" dur="1822" tmFilter="0,0; 0.14,0.36; 0.43,0.73; 0.71,0.91; 1.0,1.0">
                                          <p:stCondLst>
                                            <p:cond delay="0"/>
                                          </p:stCondLst>
                                        </p:cTn>
                                        <p:tgtEl>
                                          <p:spTgt spid="360"/>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60"/>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60"/>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60"/>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60"/>
                                        </p:tgtEl>
                                        <p:attrNameLst>
                                          <p:attrName>ppt_y</p:attrName>
                                        </p:attrNameLst>
                                      </p:cBhvr>
                                      <p:tavLst>
                                        <p:tav tm="0" fmla="#ppt_y-sin(pi*$)/81">
                                          <p:val>
                                            <p:fltVal val="0"/>
                                          </p:val>
                                        </p:tav>
                                        <p:tav tm="100000">
                                          <p:val>
                                            <p:fltVal val="1"/>
                                          </p:val>
                                        </p:tav>
                                      </p:tavLst>
                                    </p:anim>
                                    <p:animScale>
                                      <p:cBhvr>
                                        <p:cTn id="78" dur="26">
                                          <p:stCondLst>
                                            <p:cond delay="650"/>
                                          </p:stCondLst>
                                        </p:cTn>
                                        <p:tgtEl>
                                          <p:spTgt spid="360"/>
                                        </p:tgtEl>
                                      </p:cBhvr>
                                      <p:to x="100000" y="60000"/>
                                    </p:animScale>
                                    <p:animScale>
                                      <p:cBhvr>
                                        <p:cTn id="79" dur="166" decel="50000">
                                          <p:stCondLst>
                                            <p:cond delay="676"/>
                                          </p:stCondLst>
                                        </p:cTn>
                                        <p:tgtEl>
                                          <p:spTgt spid="360"/>
                                        </p:tgtEl>
                                      </p:cBhvr>
                                      <p:to x="100000" y="100000"/>
                                    </p:animScale>
                                    <p:animScale>
                                      <p:cBhvr>
                                        <p:cTn id="80" dur="26">
                                          <p:stCondLst>
                                            <p:cond delay="1312"/>
                                          </p:stCondLst>
                                        </p:cTn>
                                        <p:tgtEl>
                                          <p:spTgt spid="360"/>
                                        </p:tgtEl>
                                      </p:cBhvr>
                                      <p:to x="100000" y="80000"/>
                                    </p:animScale>
                                    <p:animScale>
                                      <p:cBhvr>
                                        <p:cTn id="81" dur="166" decel="50000">
                                          <p:stCondLst>
                                            <p:cond delay="1338"/>
                                          </p:stCondLst>
                                        </p:cTn>
                                        <p:tgtEl>
                                          <p:spTgt spid="360"/>
                                        </p:tgtEl>
                                      </p:cBhvr>
                                      <p:to x="100000" y="100000"/>
                                    </p:animScale>
                                    <p:animScale>
                                      <p:cBhvr>
                                        <p:cTn id="82" dur="26">
                                          <p:stCondLst>
                                            <p:cond delay="1642"/>
                                          </p:stCondLst>
                                        </p:cTn>
                                        <p:tgtEl>
                                          <p:spTgt spid="360"/>
                                        </p:tgtEl>
                                      </p:cBhvr>
                                      <p:to x="100000" y="90000"/>
                                    </p:animScale>
                                    <p:animScale>
                                      <p:cBhvr>
                                        <p:cTn id="83" dur="166" decel="50000">
                                          <p:stCondLst>
                                            <p:cond delay="1668"/>
                                          </p:stCondLst>
                                        </p:cTn>
                                        <p:tgtEl>
                                          <p:spTgt spid="360"/>
                                        </p:tgtEl>
                                      </p:cBhvr>
                                      <p:to x="100000" y="100000"/>
                                    </p:animScale>
                                    <p:animScale>
                                      <p:cBhvr>
                                        <p:cTn id="84" dur="26">
                                          <p:stCondLst>
                                            <p:cond delay="1808"/>
                                          </p:stCondLst>
                                        </p:cTn>
                                        <p:tgtEl>
                                          <p:spTgt spid="360"/>
                                        </p:tgtEl>
                                      </p:cBhvr>
                                      <p:to x="100000" y="95000"/>
                                    </p:animScale>
                                    <p:animScale>
                                      <p:cBhvr>
                                        <p:cTn id="85" dur="166" decel="50000">
                                          <p:stCondLst>
                                            <p:cond delay="1834"/>
                                          </p:stCondLst>
                                        </p:cTn>
                                        <p:tgtEl>
                                          <p:spTgt spid="360"/>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3" end="3"/>
                                            </p:txEl>
                                          </p:spTgt>
                                        </p:tgtEl>
                                        <p:attrNameLst>
                                          <p:attrName>style.visibility</p:attrName>
                                        </p:attrNameLst>
                                      </p:cBhvr>
                                      <p:to>
                                        <p:strVal val="visible"/>
                                      </p:to>
                                    </p:set>
                                  </p:childTnLst>
                                </p:cTn>
                              </p:par>
                              <p:par>
                                <p:cTn id="90" presetID="10" presetClass="exit" presetSubtype="0" fill="hold" nodeType="withEffect">
                                  <p:stCondLst>
                                    <p:cond delay="0"/>
                                  </p:stCondLst>
                                  <p:childTnLst>
                                    <p:animEffect transition="out" filter="fade">
                                      <p:cBhvr>
                                        <p:cTn id="91" dur="500"/>
                                        <p:tgtEl>
                                          <p:spTgt spid="3">
                                            <p:txEl>
                                              <p:pRg st="2" end="2"/>
                                            </p:txEl>
                                          </p:spTgt>
                                        </p:tgtEl>
                                      </p:cBhvr>
                                    </p:animEffect>
                                    <p:set>
                                      <p:cBhvr>
                                        <p:cTn id="92" dur="1" fill="hold">
                                          <p:stCondLst>
                                            <p:cond delay="499"/>
                                          </p:stCondLst>
                                        </p:cTn>
                                        <p:tgtEl>
                                          <p:spTgt spid="3">
                                            <p:txEl>
                                              <p:pRg st="2" end="2"/>
                                            </p:txEl>
                                          </p:spTgt>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
                                            <p:txEl>
                                              <p:pRg st="2" end="2"/>
                                            </p:txEl>
                                          </p:spTgt>
                                        </p:tgtEl>
                                      </p:cBhvr>
                                    </p:animEffect>
                                    <p:set>
                                      <p:cBhvr>
                                        <p:cTn id="95"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4">
                                            <p:txEl>
                                              <p:pRg st="3" end="3"/>
                                            </p:txEl>
                                          </p:spTgt>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36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71"/>
                                        </p:tgtEl>
                                        <p:attrNameLst>
                                          <p:attrName>style.visibility</p:attrName>
                                        </p:attrNameLst>
                                      </p:cBhvr>
                                      <p:to>
                                        <p:strVal val="visible"/>
                                      </p:to>
                                    </p:set>
                                  </p:childTnLst>
                                </p:cTn>
                              </p:par>
                              <p:par>
                                <p:cTn id="104" presetID="49" presetClass="path" presetSubtype="0" accel="50000" decel="50000" fill="hold" nodeType="withEffect">
                                  <p:stCondLst>
                                    <p:cond delay="0"/>
                                  </p:stCondLst>
                                  <p:childTnLst>
                                    <p:animMotion origin="layout" path="M 5E-6 2.96296E-6 L 0.18829 0.13819 " pathEditMode="relative" rAng="0" ptsTypes="AA">
                                      <p:cBhvr>
                                        <p:cTn id="105" dur="2000" fill="hold"/>
                                        <p:tgtEl>
                                          <p:spTgt spid="366"/>
                                        </p:tgtEl>
                                        <p:attrNameLst>
                                          <p:attrName>ppt_x</p:attrName>
                                          <p:attrName>ppt_y</p:attrName>
                                        </p:attrNameLst>
                                      </p:cBhvr>
                                      <p:rCtr x="9414" y="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3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4283" y="1109081"/>
            <a:ext cx="4626429" cy="3693319"/>
          </a:xfrm>
          <a:prstGeom prst="rect">
            <a:avLst/>
          </a:prstGeom>
          <a:noFill/>
        </p:spPr>
        <p:txBody>
          <a:bodyPr wrap="square" rtlCol="0">
            <a:spAutoFit/>
          </a:bodyPr>
          <a:lstStyle/>
          <a:p>
            <a:r>
              <a:rPr lang="en-US" dirty="0">
                <a:solidFill>
                  <a:schemeClr val="bg1"/>
                </a:solidFill>
              </a:rPr>
              <a:t>Do we return to the pre-existence again?</a:t>
            </a:r>
          </a:p>
          <a:p>
            <a:r>
              <a:rPr lang="en-US" dirty="0">
                <a:solidFill>
                  <a:schemeClr val="bg1"/>
                </a:solidFill>
              </a:rPr>
              <a:t>What do we call this new place?</a:t>
            </a:r>
          </a:p>
          <a:p>
            <a:r>
              <a:rPr lang="en-US" dirty="0">
                <a:solidFill>
                  <a:schemeClr val="bg1"/>
                </a:solidFill>
              </a:rPr>
              <a:t>Are we divided?</a:t>
            </a:r>
          </a:p>
          <a:p>
            <a:r>
              <a:rPr lang="en-US" dirty="0">
                <a:solidFill>
                  <a:schemeClr val="bg1"/>
                </a:solidFill>
              </a:rPr>
              <a:t>How?</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How do we get into paradise?</a:t>
            </a:r>
          </a:p>
          <a:p>
            <a:r>
              <a:rPr lang="en-US" dirty="0">
                <a:solidFill>
                  <a:schemeClr val="bg1"/>
                </a:solidFill>
              </a:rPr>
              <a:t>What are the benefits of Paradise?</a:t>
            </a:r>
          </a:p>
          <a:p>
            <a:r>
              <a:rPr lang="en-US" dirty="0">
                <a:solidFill>
                  <a:schemeClr val="bg1"/>
                </a:solidFill>
              </a:rPr>
              <a:t>What does everyone do there?</a:t>
            </a:r>
          </a:p>
          <a:p>
            <a:endParaRPr lang="en-US" dirty="0">
              <a:solidFill>
                <a:schemeClr val="bg1"/>
              </a:solidFill>
            </a:endParaRPr>
          </a:p>
        </p:txBody>
      </p:sp>
      <p:sp>
        <p:nvSpPr>
          <p:cNvPr id="4" name="TextBox 3"/>
          <p:cNvSpPr txBox="1"/>
          <p:nvPr/>
        </p:nvSpPr>
        <p:spPr>
          <a:xfrm>
            <a:off x="6193141" y="1103406"/>
            <a:ext cx="5350330" cy="3693319"/>
          </a:xfrm>
          <a:prstGeom prst="rect">
            <a:avLst/>
          </a:prstGeom>
          <a:noFill/>
        </p:spPr>
        <p:txBody>
          <a:bodyPr wrap="square" rtlCol="0">
            <a:spAutoFit/>
          </a:bodyPr>
          <a:lstStyle/>
          <a:p>
            <a:r>
              <a:rPr lang="en-US" dirty="0">
                <a:solidFill>
                  <a:schemeClr val="bg1"/>
                </a:solidFill>
              </a:rPr>
              <a:t>No</a:t>
            </a:r>
          </a:p>
          <a:p>
            <a:r>
              <a:rPr lang="en-US" dirty="0">
                <a:solidFill>
                  <a:schemeClr val="bg1"/>
                </a:solidFill>
              </a:rPr>
              <a:t>Spirit World</a:t>
            </a:r>
          </a:p>
          <a:p>
            <a:r>
              <a:rPr lang="en-US" dirty="0">
                <a:solidFill>
                  <a:schemeClr val="bg1"/>
                </a:solidFill>
              </a:rPr>
              <a:t>Yes </a:t>
            </a:r>
            <a:r>
              <a:rPr lang="en-US" sz="1200" dirty="0">
                <a:solidFill>
                  <a:schemeClr val="bg1"/>
                </a:solidFill>
              </a:rPr>
              <a:t>(D&amp;C 88:20-32)</a:t>
            </a:r>
          </a:p>
          <a:p>
            <a:r>
              <a:rPr lang="en-US" dirty="0">
                <a:solidFill>
                  <a:schemeClr val="bg1"/>
                </a:solidFill>
              </a:rPr>
              <a:t>Prison, Paradise, or Hell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Baptism… living faithful to this covenant </a:t>
            </a:r>
            <a:r>
              <a:rPr lang="en-US" sz="1200" dirty="0">
                <a:solidFill>
                  <a:schemeClr val="bg1"/>
                </a:solidFill>
              </a:rPr>
              <a:t>(D&amp;C 138:30-35) (10)</a:t>
            </a:r>
            <a:endParaRPr lang="en-US" dirty="0">
              <a:solidFill>
                <a:schemeClr val="bg1"/>
              </a:solidFill>
            </a:endParaRPr>
          </a:p>
          <a:p>
            <a:r>
              <a:rPr lang="en-US" dirty="0">
                <a:solidFill>
                  <a:schemeClr val="bg1"/>
                </a:solidFill>
              </a:rPr>
              <a:t>Rest… no more tears</a:t>
            </a:r>
          </a:p>
          <a:p>
            <a:r>
              <a:rPr lang="en-US" dirty="0">
                <a:solidFill>
                  <a:schemeClr val="bg1"/>
                </a:solidFill>
              </a:rPr>
              <a:t>They learn, develop, preach the gospel, do God’s work and prepare for the Celestial World</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Spirit World</a:t>
            </a:r>
          </a:p>
        </p:txBody>
      </p:sp>
      <p:sp>
        <p:nvSpPr>
          <p:cNvPr id="7" name="Oval 6"/>
          <p:cNvSpPr/>
          <p:nvPr/>
        </p:nvSpPr>
        <p:spPr>
          <a:xfrm>
            <a:off x="3713211" y="2054772"/>
            <a:ext cx="1831402" cy="180193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Oval Callout 7"/>
          <p:cNvSpPr/>
          <p:nvPr/>
        </p:nvSpPr>
        <p:spPr>
          <a:xfrm>
            <a:off x="4502621" y="1103406"/>
            <a:ext cx="1302756" cy="80013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Spirit World</a:t>
            </a:r>
          </a:p>
        </p:txBody>
      </p:sp>
      <p:sp>
        <p:nvSpPr>
          <p:cNvPr id="10" name="Rectangle 9"/>
          <p:cNvSpPr/>
          <p:nvPr/>
        </p:nvSpPr>
        <p:spPr>
          <a:xfrm>
            <a:off x="2281175" y="5737634"/>
            <a:ext cx="6096000" cy="923330"/>
          </a:xfrm>
          <a:prstGeom prst="rect">
            <a:avLst/>
          </a:prstGeom>
        </p:spPr>
        <p:txBody>
          <a:bodyPr>
            <a:spAutoFit/>
          </a:bodyPr>
          <a:lstStyle/>
          <a:p>
            <a:r>
              <a:rPr lang="en-US" i="1" dirty="0">
                <a:solidFill>
                  <a:srgbClr val="FFFF00"/>
                </a:solidFill>
                <a:latin typeface="Open Sans"/>
              </a:rPr>
              <a:t>The spirits of those who are righteous are received into a state of happiness, which is called paradise, a state of rest, a state of peace. Alma 40:11–12</a:t>
            </a:r>
            <a:endParaRPr lang="en-US" i="1" dirty="0">
              <a:solidFill>
                <a:srgbClr val="FFFF00"/>
              </a:solidFill>
            </a:endParaRPr>
          </a:p>
        </p:txBody>
      </p:sp>
      <p:grpSp>
        <p:nvGrpSpPr>
          <p:cNvPr id="11" name="Group 15"/>
          <p:cNvGrpSpPr/>
          <p:nvPr/>
        </p:nvGrpSpPr>
        <p:grpSpPr>
          <a:xfrm>
            <a:off x="4450506" y="4250607"/>
            <a:ext cx="564489" cy="1406058"/>
            <a:chOff x="5891782" y="1905000"/>
            <a:chExt cx="1271017" cy="3165915"/>
          </a:xfrm>
          <a:solidFill>
            <a:srgbClr val="92D050"/>
          </a:solidFill>
        </p:grpSpPr>
        <p:sp>
          <p:nvSpPr>
            <p:cNvPr id="12" name="Oval 11"/>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3"/>
          <p:cNvGrpSpPr/>
          <p:nvPr/>
        </p:nvGrpSpPr>
        <p:grpSpPr>
          <a:xfrm>
            <a:off x="5153534" y="4250607"/>
            <a:ext cx="564489" cy="1406058"/>
            <a:chOff x="7162800" y="1828800"/>
            <a:chExt cx="1271017" cy="3165915"/>
          </a:xfrm>
          <a:solidFill>
            <a:srgbClr val="7030A0"/>
          </a:solidFill>
        </p:grpSpPr>
        <p:sp>
          <p:nvSpPr>
            <p:cNvPr id="18" name="Oval 17"/>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p:cNvGrpSpPr/>
          <p:nvPr/>
        </p:nvGrpSpPr>
        <p:grpSpPr>
          <a:xfrm>
            <a:off x="7936845" y="460639"/>
            <a:ext cx="564489" cy="1406058"/>
            <a:chOff x="7162800" y="1828800"/>
            <a:chExt cx="1271017" cy="3165915"/>
          </a:xfrm>
          <a:solidFill>
            <a:schemeClr val="accent1"/>
          </a:solidFill>
        </p:grpSpPr>
        <p:sp>
          <p:nvSpPr>
            <p:cNvPr id="24" name="Oval 23"/>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5"/>
          <p:cNvGrpSpPr/>
          <p:nvPr/>
        </p:nvGrpSpPr>
        <p:grpSpPr>
          <a:xfrm>
            <a:off x="8682759" y="776737"/>
            <a:ext cx="564489" cy="1406058"/>
            <a:chOff x="5891782" y="1905000"/>
            <a:chExt cx="1271017" cy="3165915"/>
          </a:xfrm>
          <a:solidFill>
            <a:schemeClr val="accent4">
              <a:lumMod val="60000"/>
              <a:lumOff val="40000"/>
            </a:schemeClr>
          </a:solidFill>
        </p:grpSpPr>
        <p:sp>
          <p:nvSpPr>
            <p:cNvPr id="30" name="Oval 29"/>
            <p:cNvSpPr/>
            <p:nvPr/>
          </p:nvSpPr>
          <p:spPr>
            <a:xfrm>
              <a:off x="6019800" y="1905000"/>
              <a:ext cx="1016000" cy="106680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a:off x="9455863" y="1279771"/>
            <a:ext cx="564489" cy="1406058"/>
            <a:chOff x="5891782" y="1905000"/>
            <a:chExt cx="1271017" cy="3165915"/>
          </a:xfrm>
          <a:solidFill>
            <a:schemeClr val="accent2">
              <a:lumMod val="75000"/>
            </a:schemeClr>
          </a:solidFill>
        </p:grpSpPr>
        <p:sp>
          <p:nvSpPr>
            <p:cNvPr id="36" name="Oval 35"/>
            <p:cNvSpPr/>
            <p:nvPr/>
          </p:nvSpPr>
          <p:spPr>
            <a:xfrm>
              <a:off x="6019800" y="1905000"/>
              <a:ext cx="1016000" cy="106680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4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3">
                                            <p:txEl>
                                              <p:pRg st="1" end="1"/>
                                            </p:txEl>
                                          </p:spTgt>
                                        </p:tgtEl>
                                      </p:cBhvr>
                                    </p:animEffect>
                                    <p:set>
                                      <p:cBhvr>
                                        <p:cTn id="34" dur="1" fill="hold">
                                          <p:stCondLst>
                                            <p:cond delay="499"/>
                                          </p:stCondLst>
                                        </p:cTn>
                                        <p:tgtEl>
                                          <p:spTgt spid="3">
                                            <p:txEl>
                                              <p:pRg st="1" end="1"/>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
                                            <p:txEl>
                                              <p:pRg st="1" end="1"/>
                                            </p:txEl>
                                          </p:spTgt>
                                        </p:tgtEl>
                                      </p:cBhvr>
                                    </p:animEffect>
                                    <p:set>
                                      <p:cBhvr>
                                        <p:cTn id="37" dur="1" fill="hold">
                                          <p:stCondLst>
                                            <p:cond delay="499"/>
                                          </p:stCondLst>
                                        </p:cTn>
                                        <p:tgtEl>
                                          <p:spTgt spid="4">
                                            <p:txEl>
                                              <p:pRg st="1" end="1"/>
                                            </p:txEl>
                                          </p:spTgt>
                                        </p:tgtEl>
                                        <p:attrNameLst>
                                          <p:attrName>style.visibility</p:attrName>
                                        </p:attrNameLst>
                                      </p:cBhvr>
                                      <p:to>
                                        <p:strVal val="hidden"/>
                                      </p:to>
                                    </p:set>
                                  </p:childTnLst>
                                </p:cTn>
                              </p:par>
                              <p:par>
                                <p:cTn id="38" presetID="26"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80">
                                          <p:stCondLst>
                                            <p:cond delay="0"/>
                                          </p:stCondLst>
                                        </p:cTn>
                                        <p:tgtEl>
                                          <p:spTgt spid="23"/>
                                        </p:tgtEl>
                                      </p:cBhvr>
                                    </p:animEffect>
                                    <p:anim calcmode="lin" valueType="num">
                                      <p:cBhvr>
                                        <p:cTn id="4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6" dur="26">
                                          <p:stCondLst>
                                            <p:cond delay="650"/>
                                          </p:stCondLst>
                                        </p:cTn>
                                        <p:tgtEl>
                                          <p:spTgt spid="23"/>
                                        </p:tgtEl>
                                      </p:cBhvr>
                                      <p:to x="100000" y="60000"/>
                                    </p:animScale>
                                    <p:animScale>
                                      <p:cBhvr>
                                        <p:cTn id="47" dur="166" decel="50000">
                                          <p:stCondLst>
                                            <p:cond delay="676"/>
                                          </p:stCondLst>
                                        </p:cTn>
                                        <p:tgtEl>
                                          <p:spTgt spid="23"/>
                                        </p:tgtEl>
                                      </p:cBhvr>
                                      <p:to x="100000" y="100000"/>
                                    </p:animScale>
                                    <p:animScale>
                                      <p:cBhvr>
                                        <p:cTn id="48" dur="26">
                                          <p:stCondLst>
                                            <p:cond delay="1312"/>
                                          </p:stCondLst>
                                        </p:cTn>
                                        <p:tgtEl>
                                          <p:spTgt spid="23"/>
                                        </p:tgtEl>
                                      </p:cBhvr>
                                      <p:to x="100000" y="80000"/>
                                    </p:animScale>
                                    <p:animScale>
                                      <p:cBhvr>
                                        <p:cTn id="49" dur="166" decel="50000">
                                          <p:stCondLst>
                                            <p:cond delay="1338"/>
                                          </p:stCondLst>
                                        </p:cTn>
                                        <p:tgtEl>
                                          <p:spTgt spid="23"/>
                                        </p:tgtEl>
                                      </p:cBhvr>
                                      <p:to x="100000" y="100000"/>
                                    </p:animScale>
                                    <p:animScale>
                                      <p:cBhvr>
                                        <p:cTn id="50" dur="26">
                                          <p:stCondLst>
                                            <p:cond delay="1642"/>
                                          </p:stCondLst>
                                        </p:cTn>
                                        <p:tgtEl>
                                          <p:spTgt spid="23"/>
                                        </p:tgtEl>
                                      </p:cBhvr>
                                      <p:to x="100000" y="90000"/>
                                    </p:animScale>
                                    <p:animScale>
                                      <p:cBhvr>
                                        <p:cTn id="51" dur="166" decel="50000">
                                          <p:stCondLst>
                                            <p:cond delay="1668"/>
                                          </p:stCondLst>
                                        </p:cTn>
                                        <p:tgtEl>
                                          <p:spTgt spid="23"/>
                                        </p:tgtEl>
                                      </p:cBhvr>
                                      <p:to x="100000" y="100000"/>
                                    </p:animScale>
                                    <p:animScale>
                                      <p:cBhvr>
                                        <p:cTn id="52" dur="26">
                                          <p:stCondLst>
                                            <p:cond delay="1808"/>
                                          </p:stCondLst>
                                        </p:cTn>
                                        <p:tgtEl>
                                          <p:spTgt spid="23"/>
                                        </p:tgtEl>
                                      </p:cBhvr>
                                      <p:to x="100000" y="95000"/>
                                    </p:animScale>
                                    <p:animScale>
                                      <p:cBhvr>
                                        <p:cTn id="53" dur="166" decel="50000">
                                          <p:stCondLst>
                                            <p:cond delay="1834"/>
                                          </p:stCondLst>
                                        </p:cTn>
                                        <p:tgtEl>
                                          <p:spTgt spid="23"/>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80">
                                          <p:stCondLst>
                                            <p:cond delay="0"/>
                                          </p:stCondLst>
                                        </p:cTn>
                                        <p:tgtEl>
                                          <p:spTgt spid="29"/>
                                        </p:tgtEl>
                                      </p:cBhvr>
                                    </p:animEffect>
                                    <p:anim calcmode="lin" valueType="num">
                                      <p:cBhvr>
                                        <p:cTn id="5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2" dur="26">
                                          <p:stCondLst>
                                            <p:cond delay="650"/>
                                          </p:stCondLst>
                                        </p:cTn>
                                        <p:tgtEl>
                                          <p:spTgt spid="29"/>
                                        </p:tgtEl>
                                      </p:cBhvr>
                                      <p:to x="100000" y="60000"/>
                                    </p:animScale>
                                    <p:animScale>
                                      <p:cBhvr>
                                        <p:cTn id="63" dur="166" decel="50000">
                                          <p:stCondLst>
                                            <p:cond delay="676"/>
                                          </p:stCondLst>
                                        </p:cTn>
                                        <p:tgtEl>
                                          <p:spTgt spid="29"/>
                                        </p:tgtEl>
                                      </p:cBhvr>
                                      <p:to x="100000" y="100000"/>
                                    </p:animScale>
                                    <p:animScale>
                                      <p:cBhvr>
                                        <p:cTn id="64" dur="26">
                                          <p:stCondLst>
                                            <p:cond delay="1312"/>
                                          </p:stCondLst>
                                        </p:cTn>
                                        <p:tgtEl>
                                          <p:spTgt spid="29"/>
                                        </p:tgtEl>
                                      </p:cBhvr>
                                      <p:to x="100000" y="80000"/>
                                    </p:animScale>
                                    <p:animScale>
                                      <p:cBhvr>
                                        <p:cTn id="65" dur="166" decel="50000">
                                          <p:stCondLst>
                                            <p:cond delay="1338"/>
                                          </p:stCondLst>
                                        </p:cTn>
                                        <p:tgtEl>
                                          <p:spTgt spid="29"/>
                                        </p:tgtEl>
                                      </p:cBhvr>
                                      <p:to x="100000" y="100000"/>
                                    </p:animScale>
                                    <p:animScale>
                                      <p:cBhvr>
                                        <p:cTn id="66" dur="26">
                                          <p:stCondLst>
                                            <p:cond delay="1642"/>
                                          </p:stCondLst>
                                        </p:cTn>
                                        <p:tgtEl>
                                          <p:spTgt spid="29"/>
                                        </p:tgtEl>
                                      </p:cBhvr>
                                      <p:to x="100000" y="90000"/>
                                    </p:animScale>
                                    <p:animScale>
                                      <p:cBhvr>
                                        <p:cTn id="67" dur="166" decel="50000">
                                          <p:stCondLst>
                                            <p:cond delay="1668"/>
                                          </p:stCondLst>
                                        </p:cTn>
                                        <p:tgtEl>
                                          <p:spTgt spid="29"/>
                                        </p:tgtEl>
                                      </p:cBhvr>
                                      <p:to x="100000" y="100000"/>
                                    </p:animScale>
                                    <p:animScale>
                                      <p:cBhvr>
                                        <p:cTn id="68" dur="26">
                                          <p:stCondLst>
                                            <p:cond delay="1808"/>
                                          </p:stCondLst>
                                        </p:cTn>
                                        <p:tgtEl>
                                          <p:spTgt spid="29"/>
                                        </p:tgtEl>
                                      </p:cBhvr>
                                      <p:to x="100000" y="95000"/>
                                    </p:animScale>
                                    <p:animScale>
                                      <p:cBhvr>
                                        <p:cTn id="69" dur="166" decel="50000">
                                          <p:stCondLst>
                                            <p:cond delay="1834"/>
                                          </p:stCondLst>
                                        </p:cTn>
                                        <p:tgtEl>
                                          <p:spTgt spid="29"/>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80">
                                          <p:stCondLst>
                                            <p:cond delay="0"/>
                                          </p:stCondLst>
                                        </p:cTn>
                                        <p:tgtEl>
                                          <p:spTgt spid="35"/>
                                        </p:tgtEl>
                                      </p:cBhvr>
                                    </p:animEffect>
                                    <p:anim calcmode="lin" valueType="num">
                                      <p:cBhvr>
                                        <p:cTn id="7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8" dur="26">
                                          <p:stCondLst>
                                            <p:cond delay="650"/>
                                          </p:stCondLst>
                                        </p:cTn>
                                        <p:tgtEl>
                                          <p:spTgt spid="35"/>
                                        </p:tgtEl>
                                      </p:cBhvr>
                                      <p:to x="100000" y="60000"/>
                                    </p:animScale>
                                    <p:animScale>
                                      <p:cBhvr>
                                        <p:cTn id="79" dur="166" decel="50000">
                                          <p:stCondLst>
                                            <p:cond delay="676"/>
                                          </p:stCondLst>
                                        </p:cTn>
                                        <p:tgtEl>
                                          <p:spTgt spid="35"/>
                                        </p:tgtEl>
                                      </p:cBhvr>
                                      <p:to x="100000" y="100000"/>
                                    </p:animScale>
                                    <p:animScale>
                                      <p:cBhvr>
                                        <p:cTn id="80" dur="26">
                                          <p:stCondLst>
                                            <p:cond delay="1312"/>
                                          </p:stCondLst>
                                        </p:cTn>
                                        <p:tgtEl>
                                          <p:spTgt spid="35"/>
                                        </p:tgtEl>
                                      </p:cBhvr>
                                      <p:to x="100000" y="80000"/>
                                    </p:animScale>
                                    <p:animScale>
                                      <p:cBhvr>
                                        <p:cTn id="81" dur="166" decel="50000">
                                          <p:stCondLst>
                                            <p:cond delay="1338"/>
                                          </p:stCondLst>
                                        </p:cTn>
                                        <p:tgtEl>
                                          <p:spTgt spid="35"/>
                                        </p:tgtEl>
                                      </p:cBhvr>
                                      <p:to x="100000" y="100000"/>
                                    </p:animScale>
                                    <p:animScale>
                                      <p:cBhvr>
                                        <p:cTn id="82" dur="26">
                                          <p:stCondLst>
                                            <p:cond delay="1642"/>
                                          </p:stCondLst>
                                        </p:cTn>
                                        <p:tgtEl>
                                          <p:spTgt spid="35"/>
                                        </p:tgtEl>
                                      </p:cBhvr>
                                      <p:to x="100000" y="90000"/>
                                    </p:animScale>
                                    <p:animScale>
                                      <p:cBhvr>
                                        <p:cTn id="83" dur="166" decel="50000">
                                          <p:stCondLst>
                                            <p:cond delay="1668"/>
                                          </p:stCondLst>
                                        </p:cTn>
                                        <p:tgtEl>
                                          <p:spTgt spid="35"/>
                                        </p:tgtEl>
                                      </p:cBhvr>
                                      <p:to x="100000" y="100000"/>
                                    </p:animScale>
                                    <p:animScale>
                                      <p:cBhvr>
                                        <p:cTn id="84" dur="26">
                                          <p:stCondLst>
                                            <p:cond delay="1808"/>
                                          </p:stCondLst>
                                        </p:cTn>
                                        <p:tgtEl>
                                          <p:spTgt spid="35"/>
                                        </p:tgtEl>
                                      </p:cBhvr>
                                      <p:to x="100000" y="95000"/>
                                    </p:animScale>
                                    <p:animScale>
                                      <p:cBhvr>
                                        <p:cTn id="85" dur="166" decel="50000">
                                          <p:stCondLst>
                                            <p:cond delay="1834"/>
                                          </p:stCondLst>
                                        </p:cTn>
                                        <p:tgtEl>
                                          <p:spTgt spid="35"/>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4">
                                            <p:txEl>
                                              <p:pRg st="2" end="2"/>
                                            </p:txEl>
                                          </p:spTgt>
                                        </p:tgtEl>
                                        <p:attrNameLst>
                                          <p:attrName>style.visibility</p:attrName>
                                        </p:attrNameLst>
                                      </p:cBhvr>
                                      <p:to>
                                        <p:strVal val="visible"/>
                                      </p:to>
                                    </p:set>
                                  </p:childTnLst>
                                </p:cTn>
                              </p:par>
                              <p:par>
                                <p:cTn id="90" presetID="56" presetClass="path" presetSubtype="0" accel="50000" decel="50000" fill="hold" nodeType="withEffect">
                                  <p:stCondLst>
                                    <p:cond delay="0"/>
                                  </p:stCondLst>
                                  <p:childTnLst>
                                    <p:animMotion origin="layout" path="M 1.45833E-6 4.07407E-6 L 0.24687 -0.0088 " pathEditMode="relative" rAng="0" ptsTypes="AA">
                                      <p:cBhvr>
                                        <p:cTn id="91" dur="2000" fill="hold"/>
                                        <p:tgtEl>
                                          <p:spTgt spid="23"/>
                                        </p:tgtEl>
                                        <p:attrNameLst>
                                          <p:attrName>ppt_x</p:attrName>
                                          <p:attrName>ppt_y</p:attrName>
                                        </p:attrNameLst>
                                      </p:cBhvr>
                                      <p:rCtr x="12344" y="-440"/>
                                    </p:animMotion>
                                  </p:childTnLst>
                                </p:cTn>
                              </p:par>
                              <p:par>
                                <p:cTn id="92" presetID="56" presetClass="path" presetSubtype="0" accel="50000" decel="50000" fill="hold" nodeType="withEffect">
                                  <p:stCondLst>
                                    <p:cond delay="0"/>
                                  </p:stCondLst>
                                  <p:childTnLst>
                                    <p:animMotion origin="layout" path="M 3.54167E-6 -7.40741E-7 L 0.18645 0.22616 " pathEditMode="relative" rAng="0" ptsTypes="AA">
                                      <p:cBhvr>
                                        <p:cTn id="93" dur="2000" fill="hold"/>
                                        <p:tgtEl>
                                          <p:spTgt spid="29"/>
                                        </p:tgtEl>
                                        <p:attrNameLst>
                                          <p:attrName>ppt_x</p:attrName>
                                          <p:attrName>ppt_y</p:attrName>
                                        </p:attrNameLst>
                                      </p:cBhvr>
                                      <p:rCtr x="9323" y="11296"/>
                                    </p:animMotion>
                                  </p:childTnLst>
                                </p:cTn>
                              </p:par>
                              <p:par>
                                <p:cTn id="94" presetID="49" presetClass="path" presetSubtype="0" accel="50000" decel="50000" fill="hold" nodeType="withEffect">
                                  <p:stCondLst>
                                    <p:cond delay="0"/>
                                  </p:stCondLst>
                                  <p:childTnLst>
                                    <p:animMotion origin="layout" path="M -1.45833E-6 -2.22222E-6 L 0.12747 0.54167 " pathEditMode="relative" rAng="0" ptsTypes="AA">
                                      <p:cBhvr>
                                        <p:cTn id="95" dur="2000" fill="hold"/>
                                        <p:tgtEl>
                                          <p:spTgt spid="35"/>
                                        </p:tgtEl>
                                        <p:attrNameLst>
                                          <p:attrName>ppt_x</p:attrName>
                                          <p:attrName>ppt_y</p:attrName>
                                        </p:attrNameLst>
                                      </p:cBhvr>
                                      <p:rCtr x="6263" y="26991"/>
                                    </p:animMotion>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
                                            <p:txEl>
                                              <p:pRg st="3" end="3"/>
                                            </p:txEl>
                                          </p:spTgt>
                                        </p:tgtEl>
                                        <p:attrNameLst>
                                          <p:attrName>style.visibility</p:attrName>
                                        </p:attrNameLst>
                                      </p:cBhvr>
                                      <p:to>
                                        <p:strVal val="visible"/>
                                      </p:to>
                                    </p:set>
                                  </p:childTnLst>
                                </p:cTn>
                              </p:par>
                              <p:par>
                                <p:cTn id="100" presetID="10" presetClass="exit" presetSubtype="0" fill="hold" nodeType="withEffect">
                                  <p:stCondLst>
                                    <p:cond delay="0"/>
                                  </p:stCondLst>
                                  <p:childTnLst>
                                    <p:animEffect transition="out" filter="fade">
                                      <p:cBhvr>
                                        <p:cTn id="101" dur="500"/>
                                        <p:tgtEl>
                                          <p:spTgt spid="3">
                                            <p:txEl>
                                              <p:pRg st="2" end="2"/>
                                            </p:txEl>
                                          </p:spTgt>
                                        </p:tgtEl>
                                      </p:cBhvr>
                                    </p:animEffect>
                                    <p:set>
                                      <p:cBhvr>
                                        <p:cTn id="102" dur="1" fill="hold">
                                          <p:stCondLst>
                                            <p:cond delay="499"/>
                                          </p:stCondLst>
                                        </p:cTn>
                                        <p:tgtEl>
                                          <p:spTgt spid="3">
                                            <p:txEl>
                                              <p:pRg st="2" end="2"/>
                                            </p:txEl>
                                          </p:spTgt>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4">
                                            <p:txEl>
                                              <p:pRg st="2" end="2"/>
                                            </p:txEl>
                                          </p:spTgt>
                                        </p:tgtEl>
                                      </p:cBhvr>
                                    </p:animEffect>
                                    <p:set>
                                      <p:cBhvr>
                                        <p:cTn id="105"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3">
                                            <p:txEl>
                                              <p:pRg st="9" end="9"/>
                                            </p:txEl>
                                          </p:spTgt>
                                        </p:tgtEl>
                                        <p:attrNameLst>
                                          <p:attrName>style.visibility</p:attrName>
                                        </p:attrNameLst>
                                      </p:cBhvr>
                                      <p:to>
                                        <p:strVal val="visible"/>
                                      </p:to>
                                    </p:set>
                                  </p:childTnLst>
                                </p:cTn>
                              </p:par>
                              <p:par>
                                <p:cTn id="114" presetID="10" presetClass="exit" presetSubtype="0" fill="hold" nodeType="withEffect">
                                  <p:stCondLst>
                                    <p:cond delay="0"/>
                                  </p:stCondLst>
                                  <p:childTnLst>
                                    <p:animEffect transition="out" filter="fade">
                                      <p:cBhvr>
                                        <p:cTn id="115" dur="500"/>
                                        <p:tgtEl>
                                          <p:spTgt spid="3">
                                            <p:txEl>
                                              <p:pRg st="3" end="3"/>
                                            </p:txEl>
                                          </p:spTgt>
                                        </p:tgtEl>
                                      </p:cBhvr>
                                    </p:animEffect>
                                    <p:set>
                                      <p:cBhvr>
                                        <p:cTn id="116" dur="1" fill="hold">
                                          <p:stCondLst>
                                            <p:cond delay="499"/>
                                          </p:stCondLst>
                                        </p:cTn>
                                        <p:tgtEl>
                                          <p:spTgt spid="3">
                                            <p:txEl>
                                              <p:pRg st="3" end="3"/>
                                            </p:txEl>
                                          </p:spTgt>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
                                            <p:txEl>
                                              <p:pRg st="3" end="3"/>
                                            </p:txEl>
                                          </p:spTgt>
                                        </p:tgtEl>
                                      </p:cBhvr>
                                    </p:animEffect>
                                    <p:set>
                                      <p:cBhvr>
                                        <p:cTn id="119"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
                                            <p:txEl>
                                              <p:pRg st="10" end="10"/>
                                            </p:txEl>
                                          </p:spTgt>
                                        </p:tgtEl>
                                        <p:attrNameLst>
                                          <p:attrName>style.visibility</p:attrName>
                                        </p:attrNameLst>
                                      </p:cBhvr>
                                      <p:to>
                                        <p:strVal val="visible"/>
                                      </p:to>
                                    </p:set>
                                  </p:childTnLst>
                                </p:cTn>
                              </p:par>
                              <p:par>
                                <p:cTn id="128" presetID="10" presetClass="exit" presetSubtype="0" fill="hold" nodeType="withEffect">
                                  <p:stCondLst>
                                    <p:cond delay="0"/>
                                  </p:stCondLst>
                                  <p:childTnLst>
                                    <p:animEffect transition="out" filter="fade">
                                      <p:cBhvr>
                                        <p:cTn id="129" dur="500"/>
                                        <p:tgtEl>
                                          <p:spTgt spid="3">
                                            <p:txEl>
                                              <p:pRg st="9" end="9"/>
                                            </p:txEl>
                                          </p:spTgt>
                                        </p:tgtEl>
                                      </p:cBhvr>
                                    </p:animEffect>
                                    <p:set>
                                      <p:cBhvr>
                                        <p:cTn id="130" dur="1" fill="hold">
                                          <p:stCondLst>
                                            <p:cond delay="499"/>
                                          </p:stCondLst>
                                        </p:cTn>
                                        <p:tgtEl>
                                          <p:spTgt spid="3">
                                            <p:txEl>
                                              <p:pRg st="9" end="9"/>
                                            </p:txEl>
                                          </p:spTgt>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
                                            <p:txEl>
                                              <p:pRg st="9" end="9"/>
                                            </p:txEl>
                                          </p:spTgt>
                                        </p:tgtEl>
                                      </p:cBhvr>
                                    </p:animEffect>
                                    <p:set>
                                      <p:cBhvr>
                                        <p:cTn id="133" dur="1" fill="hold">
                                          <p:stCondLst>
                                            <p:cond delay="499"/>
                                          </p:stCondLst>
                                        </p:cTn>
                                        <p:tgtEl>
                                          <p:spTgt spid="4">
                                            <p:txEl>
                                              <p:pRg st="9" end="9"/>
                                            </p:txEl>
                                          </p:spTgt>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3">
                                            <p:txEl>
                                              <p:pRg st="11" end="11"/>
                                            </p:txEl>
                                          </p:spTgt>
                                        </p:tgtEl>
                                        <p:attrNameLst>
                                          <p:attrName>style.visibility</p:attrName>
                                        </p:attrNameLst>
                                      </p:cBhvr>
                                      <p:to>
                                        <p:strVal val="visible"/>
                                      </p:to>
                                    </p:set>
                                  </p:childTnLst>
                                </p:cTn>
                              </p:par>
                              <p:par>
                                <p:cTn id="142" presetID="10" presetClass="exit" presetSubtype="0" fill="hold" nodeType="withEffect">
                                  <p:stCondLst>
                                    <p:cond delay="0"/>
                                  </p:stCondLst>
                                  <p:childTnLst>
                                    <p:animEffect transition="out" filter="fade">
                                      <p:cBhvr>
                                        <p:cTn id="143" dur="500"/>
                                        <p:tgtEl>
                                          <p:spTgt spid="3">
                                            <p:txEl>
                                              <p:pRg st="10" end="10"/>
                                            </p:txEl>
                                          </p:spTgt>
                                        </p:tgtEl>
                                      </p:cBhvr>
                                    </p:animEffect>
                                    <p:set>
                                      <p:cBhvr>
                                        <p:cTn id="144" dur="1" fill="hold">
                                          <p:stCondLst>
                                            <p:cond delay="499"/>
                                          </p:stCondLst>
                                        </p:cTn>
                                        <p:tgtEl>
                                          <p:spTgt spid="3">
                                            <p:txEl>
                                              <p:pRg st="10" end="10"/>
                                            </p:txEl>
                                          </p:spTgt>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
                                            <p:txEl>
                                              <p:pRg st="10" end="10"/>
                                            </p:txEl>
                                          </p:spTgt>
                                        </p:tgtEl>
                                      </p:cBhvr>
                                    </p:animEffect>
                                    <p:set>
                                      <p:cBhvr>
                                        <p:cTn id="147" dur="1" fill="hold">
                                          <p:stCondLst>
                                            <p:cond delay="499"/>
                                          </p:stCondLst>
                                        </p:cTn>
                                        <p:tgtEl>
                                          <p:spTgt spid="4">
                                            <p:txEl>
                                              <p:pRg st="10" end="10"/>
                                            </p:txEl>
                                          </p:spTgt>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0"/>
                                        </p:tgtEl>
                                        <p:attrNameLst>
                                          <p:attrName>style.visibility</p:attrName>
                                        </p:attrNameLst>
                                      </p:cBhvr>
                                      <p:to>
                                        <p:strVal val="visible"/>
                                      </p:to>
                                    </p:set>
                                  </p:childTnLst>
                                </p:cTn>
                              </p:par>
                              <p:par>
                                <p:cTn id="156" presetID="26" presetClass="entr" presetSubtype="0" fill="hold" nodeType="withEffect">
                                  <p:stCondLst>
                                    <p:cond delay="0"/>
                                  </p:stCondLst>
                                  <p:childTnLst>
                                    <p:set>
                                      <p:cBhvr>
                                        <p:cTn id="157" dur="1" fill="hold">
                                          <p:stCondLst>
                                            <p:cond delay="0"/>
                                          </p:stCondLst>
                                        </p:cTn>
                                        <p:tgtEl>
                                          <p:spTgt spid="11"/>
                                        </p:tgtEl>
                                        <p:attrNameLst>
                                          <p:attrName>style.visibility</p:attrName>
                                        </p:attrNameLst>
                                      </p:cBhvr>
                                      <p:to>
                                        <p:strVal val="visible"/>
                                      </p:to>
                                    </p:set>
                                    <p:animEffect transition="in" filter="wipe(down)">
                                      <p:cBhvr>
                                        <p:cTn id="158" dur="580">
                                          <p:stCondLst>
                                            <p:cond delay="0"/>
                                          </p:stCondLst>
                                        </p:cTn>
                                        <p:tgtEl>
                                          <p:spTgt spid="11"/>
                                        </p:tgtEl>
                                      </p:cBhvr>
                                    </p:animEffect>
                                    <p:anim calcmode="lin" valueType="num">
                                      <p:cBhvr>
                                        <p:cTn id="1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4" dur="26">
                                          <p:stCondLst>
                                            <p:cond delay="650"/>
                                          </p:stCondLst>
                                        </p:cTn>
                                        <p:tgtEl>
                                          <p:spTgt spid="11"/>
                                        </p:tgtEl>
                                      </p:cBhvr>
                                      <p:to x="100000" y="60000"/>
                                    </p:animScale>
                                    <p:animScale>
                                      <p:cBhvr>
                                        <p:cTn id="165" dur="166" decel="50000">
                                          <p:stCondLst>
                                            <p:cond delay="676"/>
                                          </p:stCondLst>
                                        </p:cTn>
                                        <p:tgtEl>
                                          <p:spTgt spid="11"/>
                                        </p:tgtEl>
                                      </p:cBhvr>
                                      <p:to x="100000" y="100000"/>
                                    </p:animScale>
                                    <p:animScale>
                                      <p:cBhvr>
                                        <p:cTn id="166" dur="26">
                                          <p:stCondLst>
                                            <p:cond delay="1312"/>
                                          </p:stCondLst>
                                        </p:cTn>
                                        <p:tgtEl>
                                          <p:spTgt spid="11"/>
                                        </p:tgtEl>
                                      </p:cBhvr>
                                      <p:to x="100000" y="80000"/>
                                    </p:animScale>
                                    <p:animScale>
                                      <p:cBhvr>
                                        <p:cTn id="167" dur="166" decel="50000">
                                          <p:stCondLst>
                                            <p:cond delay="1338"/>
                                          </p:stCondLst>
                                        </p:cTn>
                                        <p:tgtEl>
                                          <p:spTgt spid="11"/>
                                        </p:tgtEl>
                                      </p:cBhvr>
                                      <p:to x="100000" y="100000"/>
                                    </p:animScale>
                                    <p:animScale>
                                      <p:cBhvr>
                                        <p:cTn id="168" dur="26">
                                          <p:stCondLst>
                                            <p:cond delay="1642"/>
                                          </p:stCondLst>
                                        </p:cTn>
                                        <p:tgtEl>
                                          <p:spTgt spid="11"/>
                                        </p:tgtEl>
                                      </p:cBhvr>
                                      <p:to x="100000" y="90000"/>
                                    </p:animScale>
                                    <p:animScale>
                                      <p:cBhvr>
                                        <p:cTn id="169" dur="166" decel="50000">
                                          <p:stCondLst>
                                            <p:cond delay="1668"/>
                                          </p:stCondLst>
                                        </p:cTn>
                                        <p:tgtEl>
                                          <p:spTgt spid="11"/>
                                        </p:tgtEl>
                                      </p:cBhvr>
                                      <p:to x="100000" y="100000"/>
                                    </p:animScale>
                                    <p:animScale>
                                      <p:cBhvr>
                                        <p:cTn id="170" dur="26">
                                          <p:stCondLst>
                                            <p:cond delay="1808"/>
                                          </p:stCondLst>
                                        </p:cTn>
                                        <p:tgtEl>
                                          <p:spTgt spid="11"/>
                                        </p:tgtEl>
                                      </p:cBhvr>
                                      <p:to x="100000" y="95000"/>
                                    </p:animScale>
                                    <p:animScale>
                                      <p:cBhvr>
                                        <p:cTn id="171" dur="166" decel="50000">
                                          <p:stCondLst>
                                            <p:cond delay="1834"/>
                                          </p:stCondLst>
                                        </p:cTn>
                                        <p:tgtEl>
                                          <p:spTgt spid="11"/>
                                        </p:tgtEl>
                                      </p:cBhvr>
                                      <p:to x="100000" y="100000"/>
                                    </p:animScale>
                                  </p:childTnLst>
                                </p:cTn>
                              </p:par>
                              <p:par>
                                <p:cTn id="172" presetID="10" presetClass="exit" presetSubtype="0" fill="hold" nodeType="withEffect">
                                  <p:stCondLst>
                                    <p:cond delay="0"/>
                                  </p:stCondLst>
                                  <p:childTnLst>
                                    <p:animEffect transition="out" filter="fade">
                                      <p:cBhvr>
                                        <p:cTn id="173" dur="500"/>
                                        <p:tgtEl>
                                          <p:spTgt spid="3">
                                            <p:txEl>
                                              <p:pRg st="11" end="11"/>
                                            </p:txEl>
                                          </p:spTgt>
                                        </p:tgtEl>
                                      </p:cBhvr>
                                    </p:animEffect>
                                    <p:set>
                                      <p:cBhvr>
                                        <p:cTn id="174" dur="1" fill="hold">
                                          <p:stCondLst>
                                            <p:cond delay="499"/>
                                          </p:stCondLst>
                                        </p:cTn>
                                        <p:tgtEl>
                                          <p:spTgt spid="3">
                                            <p:txEl>
                                              <p:pRg st="11" end="11"/>
                                            </p:txEl>
                                          </p:spTgt>
                                        </p:tgtEl>
                                        <p:attrNameLst>
                                          <p:attrName>style.visibility</p:attrName>
                                        </p:attrNameLst>
                                      </p:cBhvr>
                                      <p:to>
                                        <p:strVal val="hidden"/>
                                      </p:to>
                                    </p:set>
                                  </p:childTnLst>
                                </p:cTn>
                              </p:par>
                              <p:par>
                                <p:cTn id="175" presetID="26" presetClass="entr" presetSubtype="0" fill="hold" nodeType="withEffect">
                                  <p:stCondLst>
                                    <p:cond delay="0"/>
                                  </p:stCondLst>
                                  <p:childTnLst>
                                    <p:set>
                                      <p:cBhvr>
                                        <p:cTn id="176" dur="1" fill="hold">
                                          <p:stCondLst>
                                            <p:cond delay="0"/>
                                          </p:stCondLst>
                                        </p:cTn>
                                        <p:tgtEl>
                                          <p:spTgt spid="17"/>
                                        </p:tgtEl>
                                        <p:attrNameLst>
                                          <p:attrName>style.visibility</p:attrName>
                                        </p:attrNameLst>
                                      </p:cBhvr>
                                      <p:to>
                                        <p:strVal val="visible"/>
                                      </p:to>
                                    </p:set>
                                    <p:animEffect transition="in" filter="wipe(down)">
                                      <p:cBhvr>
                                        <p:cTn id="177" dur="580">
                                          <p:stCondLst>
                                            <p:cond delay="0"/>
                                          </p:stCondLst>
                                        </p:cTn>
                                        <p:tgtEl>
                                          <p:spTgt spid="17"/>
                                        </p:tgtEl>
                                      </p:cBhvr>
                                    </p:animEffect>
                                    <p:anim calcmode="lin" valueType="num">
                                      <p:cBhvr>
                                        <p:cTn id="17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3" dur="26">
                                          <p:stCondLst>
                                            <p:cond delay="650"/>
                                          </p:stCondLst>
                                        </p:cTn>
                                        <p:tgtEl>
                                          <p:spTgt spid="17"/>
                                        </p:tgtEl>
                                      </p:cBhvr>
                                      <p:to x="100000" y="60000"/>
                                    </p:animScale>
                                    <p:animScale>
                                      <p:cBhvr>
                                        <p:cTn id="184" dur="166" decel="50000">
                                          <p:stCondLst>
                                            <p:cond delay="676"/>
                                          </p:stCondLst>
                                        </p:cTn>
                                        <p:tgtEl>
                                          <p:spTgt spid="17"/>
                                        </p:tgtEl>
                                      </p:cBhvr>
                                      <p:to x="100000" y="100000"/>
                                    </p:animScale>
                                    <p:animScale>
                                      <p:cBhvr>
                                        <p:cTn id="185" dur="26">
                                          <p:stCondLst>
                                            <p:cond delay="1312"/>
                                          </p:stCondLst>
                                        </p:cTn>
                                        <p:tgtEl>
                                          <p:spTgt spid="17"/>
                                        </p:tgtEl>
                                      </p:cBhvr>
                                      <p:to x="100000" y="80000"/>
                                    </p:animScale>
                                    <p:animScale>
                                      <p:cBhvr>
                                        <p:cTn id="186" dur="166" decel="50000">
                                          <p:stCondLst>
                                            <p:cond delay="1338"/>
                                          </p:stCondLst>
                                        </p:cTn>
                                        <p:tgtEl>
                                          <p:spTgt spid="17"/>
                                        </p:tgtEl>
                                      </p:cBhvr>
                                      <p:to x="100000" y="100000"/>
                                    </p:animScale>
                                    <p:animScale>
                                      <p:cBhvr>
                                        <p:cTn id="187" dur="26">
                                          <p:stCondLst>
                                            <p:cond delay="1642"/>
                                          </p:stCondLst>
                                        </p:cTn>
                                        <p:tgtEl>
                                          <p:spTgt spid="17"/>
                                        </p:tgtEl>
                                      </p:cBhvr>
                                      <p:to x="100000" y="90000"/>
                                    </p:animScale>
                                    <p:animScale>
                                      <p:cBhvr>
                                        <p:cTn id="188" dur="166" decel="50000">
                                          <p:stCondLst>
                                            <p:cond delay="1668"/>
                                          </p:stCondLst>
                                        </p:cTn>
                                        <p:tgtEl>
                                          <p:spTgt spid="17"/>
                                        </p:tgtEl>
                                      </p:cBhvr>
                                      <p:to x="100000" y="100000"/>
                                    </p:animScale>
                                    <p:animScale>
                                      <p:cBhvr>
                                        <p:cTn id="189" dur="26">
                                          <p:stCondLst>
                                            <p:cond delay="1808"/>
                                          </p:stCondLst>
                                        </p:cTn>
                                        <p:tgtEl>
                                          <p:spTgt spid="17"/>
                                        </p:tgtEl>
                                      </p:cBhvr>
                                      <p:to x="100000" y="95000"/>
                                    </p:animScale>
                                    <p:animScale>
                                      <p:cBhvr>
                                        <p:cTn id="190" dur="166" decel="50000">
                                          <p:stCondLst>
                                            <p:cond delay="1834"/>
                                          </p:stCondLst>
                                        </p:cTn>
                                        <p:tgtEl>
                                          <p:spTgt spid="17"/>
                                        </p:tgtEl>
                                      </p:cBhvr>
                                      <p:to x="100000" y="100000"/>
                                    </p:animScale>
                                  </p:childTnLst>
                                </p:cTn>
                              </p:par>
                              <p:par>
                                <p:cTn id="191" presetID="10" presetClass="exit" presetSubtype="0" fill="hold" nodeType="withEffect">
                                  <p:stCondLst>
                                    <p:cond delay="0"/>
                                  </p:stCondLst>
                                  <p:childTnLst>
                                    <p:animEffect transition="out" filter="fade">
                                      <p:cBhvr>
                                        <p:cTn id="192" dur="500"/>
                                        <p:tgtEl>
                                          <p:spTgt spid="4">
                                            <p:txEl>
                                              <p:pRg st="11" end="11"/>
                                            </p:txEl>
                                          </p:spTgt>
                                        </p:tgtEl>
                                      </p:cBhvr>
                                    </p:animEffect>
                                    <p:set>
                                      <p:cBhvr>
                                        <p:cTn id="193" dur="1" fill="hold">
                                          <p:stCondLst>
                                            <p:cond delay="499"/>
                                          </p:stCondLst>
                                        </p:cTn>
                                        <p:tgtEl>
                                          <p:spTgt spid="4">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203" y="3298809"/>
            <a:ext cx="4626429" cy="2031325"/>
          </a:xfrm>
          <a:prstGeom prst="rect">
            <a:avLst/>
          </a:prstGeom>
          <a:noFill/>
        </p:spPr>
        <p:txBody>
          <a:bodyPr wrap="square" rtlCol="0">
            <a:spAutoFit/>
          </a:bodyPr>
          <a:lstStyle/>
          <a:p>
            <a:r>
              <a:rPr lang="en-US" dirty="0">
                <a:solidFill>
                  <a:schemeClr val="bg1"/>
                </a:solidFill>
              </a:rPr>
              <a:t>Who goes to Spirit Prison?</a:t>
            </a:r>
          </a:p>
          <a:p>
            <a:r>
              <a:rPr lang="en-US" dirty="0">
                <a:solidFill>
                  <a:schemeClr val="bg1"/>
                </a:solidFill>
              </a:rPr>
              <a:t>Who goes to Hell?</a:t>
            </a:r>
          </a:p>
          <a:p>
            <a:endParaRPr lang="en-US" dirty="0">
              <a:solidFill>
                <a:schemeClr val="bg1"/>
              </a:solidFill>
            </a:endParaRPr>
          </a:p>
          <a:p>
            <a:endParaRPr lang="en-US" dirty="0">
              <a:solidFill>
                <a:schemeClr val="bg1"/>
              </a:solidFill>
            </a:endParaRPr>
          </a:p>
          <a:p>
            <a:r>
              <a:rPr lang="en-US" dirty="0">
                <a:solidFill>
                  <a:schemeClr val="bg1"/>
                </a:solidFill>
              </a:rPr>
              <a:t>Can we be tempted in the Spirit World?</a:t>
            </a:r>
          </a:p>
          <a:p>
            <a:r>
              <a:rPr lang="en-US" dirty="0">
                <a:solidFill>
                  <a:schemeClr val="bg1"/>
                </a:solidFill>
              </a:rPr>
              <a:t>Can we continue to be perfected after we die?</a:t>
            </a:r>
          </a:p>
          <a:p>
            <a:endParaRPr lang="en-US" dirty="0">
              <a:solidFill>
                <a:schemeClr val="bg1"/>
              </a:solidFill>
            </a:endParaRPr>
          </a:p>
        </p:txBody>
      </p:sp>
      <p:sp>
        <p:nvSpPr>
          <p:cNvPr id="4" name="TextBox 3"/>
          <p:cNvSpPr txBox="1"/>
          <p:nvPr/>
        </p:nvSpPr>
        <p:spPr>
          <a:xfrm>
            <a:off x="6401480" y="3297442"/>
            <a:ext cx="5350330" cy="2400657"/>
          </a:xfrm>
          <a:prstGeom prst="rect">
            <a:avLst/>
          </a:prstGeom>
          <a:noFill/>
        </p:spPr>
        <p:txBody>
          <a:bodyPr wrap="square" rtlCol="0">
            <a:spAutoFit/>
          </a:bodyPr>
          <a:lstStyle/>
          <a:p>
            <a:r>
              <a:rPr lang="en-US" dirty="0">
                <a:solidFill>
                  <a:schemeClr val="bg1"/>
                </a:solidFill>
              </a:rPr>
              <a:t>Those who need to hear the gospel </a:t>
            </a:r>
            <a:r>
              <a:rPr lang="en-US" sz="1200" dirty="0">
                <a:solidFill>
                  <a:schemeClr val="bg1"/>
                </a:solidFill>
              </a:rPr>
              <a:t>(D&amp;C 138:57)</a:t>
            </a:r>
          </a:p>
          <a:p>
            <a:r>
              <a:rPr lang="en-US" dirty="0">
                <a:solidFill>
                  <a:schemeClr val="bg1"/>
                </a:solidFill>
              </a:rPr>
              <a:t>Those who deny Christ ..they will suffer for their own sins. </a:t>
            </a:r>
            <a:r>
              <a:rPr lang="en-US" sz="1200" dirty="0">
                <a:solidFill>
                  <a:schemeClr val="bg1"/>
                </a:solidFill>
              </a:rPr>
              <a:t>(D&amp;C 19:16-19) (8)</a:t>
            </a:r>
          </a:p>
          <a:p>
            <a:endParaRPr lang="en-US" sz="1200" dirty="0">
              <a:solidFill>
                <a:schemeClr val="bg1"/>
              </a:solidFill>
            </a:endParaRPr>
          </a:p>
          <a:p>
            <a:r>
              <a:rPr lang="en-US" dirty="0">
                <a:solidFill>
                  <a:schemeClr val="bg1"/>
                </a:solidFill>
              </a:rPr>
              <a:t>No </a:t>
            </a:r>
            <a:r>
              <a:rPr lang="en-US" sz="1200" dirty="0">
                <a:solidFill>
                  <a:schemeClr val="bg1"/>
                </a:solidFill>
              </a:rPr>
              <a:t>(1 Corinthians 10:13)</a:t>
            </a:r>
          </a:p>
          <a:p>
            <a:r>
              <a:rPr lang="en-US" dirty="0">
                <a:solidFill>
                  <a:schemeClr val="bg1"/>
                </a:solidFill>
              </a:rPr>
              <a:t>Yes… Not all problems are fixed in mortality—</a:t>
            </a:r>
          </a:p>
          <a:p>
            <a:r>
              <a:rPr lang="en-US" sz="1200" dirty="0">
                <a:solidFill>
                  <a:schemeClr val="bg1"/>
                </a:solidFill>
              </a:rPr>
              <a:t>Elder Oaks, Oct. 95 Gen. Conf.    (9) (10)</a:t>
            </a:r>
          </a:p>
          <a:p>
            <a:endParaRPr lang="en-US" dirty="0">
              <a:solidFill>
                <a:schemeClr val="bg1"/>
              </a:solidFill>
            </a:endParaRP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Spirit Prison</a:t>
            </a:r>
          </a:p>
        </p:txBody>
      </p:sp>
      <p:sp>
        <p:nvSpPr>
          <p:cNvPr id="7" name="Oval 6"/>
          <p:cNvSpPr/>
          <p:nvPr/>
        </p:nvSpPr>
        <p:spPr>
          <a:xfrm>
            <a:off x="3713211" y="2054772"/>
            <a:ext cx="1831402" cy="180193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p:nvPr/>
        </p:nvGrpSpPr>
        <p:grpSpPr>
          <a:xfrm>
            <a:off x="4010258" y="2326077"/>
            <a:ext cx="491601" cy="1224505"/>
            <a:chOff x="5891782" y="1905000"/>
            <a:chExt cx="1271017" cy="3165915"/>
          </a:xfrm>
          <a:solidFill>
            <a:schemeClr val="tx2">
              <a:lumMod val="60000"/>
              <a:lumOff val="40000"/>
            </a:schemeClr>
          </a:solidFill>
        </p:grpSpPr>
        <p:sp>
          <p:nvSpPr>
            <p:cNvPr id="9" name="Oval 8"/>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3"/>
          <p:cNvGrpSpPr/>
          <p:nvPr/>
        </p:nvGrpSpPr>
        <p:grpSpPr>
          <a:xfrm>
            <a:off x="4713287" y="2326077"/>
            <a:ext cx="491601" cy="1224505"/>
            <a:chOff x="7162800" y="1828800"/>
            <a:chExt cx="1271017" cy="3165915"/>
          </a:xfrm>
          <a:solidFill>
            <a:schemeClr val="accent4"/>
          </a:solidFill>
        </p:grpSpPr>
        <p:sp>
          <p:nvSpPr>
            <p:cNvPr id="15" name="Oval 14"/>
            <p:cNvSpPr/>
            <p:nvPr/>
          </p:nvSpPr>
          <p:spPr>
            <a:xfrm>
              <a:off x="7290818" y="1828800"/>
              <a:ext cx="1016000" cy="106680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423263">
              <a:off x="7315202" y="4308915"/>
              <a:ext cx="381000" cy="6858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8657015">
              <a:off x="7872000" y="4274607"/>
              <a:ext cx="381000" cy="6858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5400000">
              <a:off x="7607809" y="2720905"/>
              <a:ext cx="381000" cy="1271017"/>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7315200" y="2743200"/>
              <a:ext cx="990600" cy="1828800"/>
            </a:xfrm>
            <a:prstGeom prst="trapezoid">
              <a:avLst>
                <a:gd name="adj" fmla="val 33571"/>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465" y="3215977"/>
            <a:ext cx="690407" cy="920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Rectangle 19"/>
          <p:cNvSpPr/>
          <p:nvPr/>
        </p:nvSpPr>
        <p:spPr>
          <a:xfrm>
            <a:off x="2352339" y="5579138"/>
            <a:ext cx="3151598" cy="923330"/>
          </a:xfrm>
          <a:prstGeom prst="rect">
            <a:avLst/>
          </a:prstGeom>
        </p:spPr>
        <p:txBody>
          <a:bodyPr wrap="square">
            <a:spAutoFit/>
          </a:bodyPr>
          <a:lstStyle/>
          <a:p>
            <a:r>
              <a:rPr lang="en-US" i="1" dirty="0">
                <a:solidFill>
                  <a:srgbClr val="FFFF00"/>
                </a:solidFill>
                <a:latin typeface="Palatino"/>
              </a:rPr>
              <a:t>But if they would not repent they must suffer even as I;</a:t>
            </a:r>
          </a:p>
          <a:p>
            <a:r>
              <a:rPr lang="en-US" i="1" dirty="0">
                <a:solidFill>
                  <a:srgbClr val="FFFF00"/>
                </a:solidFill>
                <a:latin typeface="Palatino"/>
              </a:rPr>
              <a:t>D&amp;C 19:17</a:t>
            </a:r>
            <a:endParaRPr lang="en-US" i="1" dirty="0">
              <a:solidFill>
                <a:srgbClr val="FFFF00"/>
              </a:solidFill>
            </a:endParaRPr>
          </a:p>
        </p:txBody>
      </p:sp>
      <p:sp>
        <p:nvSpPr>
          <p:cNvPr id="21" name="Rectangle 20"/>
          <p:cNvSpPr/>
          <p:nvPr/>
        </p:nvSpPr>
        <p:spPr>
          <a:xfrm>
            <a:off x="305480" y="880519"/>
            <a:ext cx="6096000" cy="1200329"/>
          </a:xfrm>
          <a:prstGeom prst="rect">
            <a:avLst/>
          </a:prstGeom>
        </p:spPr>
        <p:txBody>
          <a:bodyPr>
            <a:spAutoFit/>
          </a:bodyPr>
          <a:lstStyle/>
          <a:p>
            <a:r>
              <a:rPr lang="en-US" i="1" dirty="0">
                <a:solidFill>
                  <a:srgbClr val="FFFF00"/>
                </a:solidFill>
                <a:latin typeface="Palatino"/>
              </a:rPr>
              <a:t>“…but God is faithful, who will not suffer you to be tempted above that ye are able; but will with the temptation also make a way to escape, that ye may be able to bear it. 1 Corinthians 10;13</a:t>
            </a:r>
            <a:endParaRPr lang="en-US" i="1" dirty="0">
              <a:solidFill>
                <a:srgbClr val="FFFF00"/>
              </a:solidFill>
            </a:endParaRPr>
          </a:p>
        </p:txBody>
      </p:sp>
      <p:sp>
        <p:nvSpPr>
          <p:cNvPr id="22" name="Oval 21"/>
          <p:cNvSpPr/>
          <p:nvPr/>
        </p:nvSpPr>
        <p:spPr>
          <a:xfrm>
            <a:off x="6221462" y="5129889"/>
            <a:ext cx="1756367" cy="172811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3"/>
          <p:cNvGrpSpPr/>
          <p:nvPr/>
        </p:nvGrpSpPr>
        <p:grpSpPr>
          <a:xfrm>
            <a:off x="7084881" y="5381691"/>
            <a:ext cx="491601" cy="1224505"/>
            <a:chOff x="7162800" y="1828800"/>
            <a:chExt cx="1271017" cy="3165915"/>
          </a:xfrm>
          <a:solidFill>
            <a:schemeClr val="bg2">
              <a:lumMod val="25000"/>
            </a:schemeClr>
          </a:solidFill>
        </p:grpSpPr>
        <p:sp>
          <p:nvSpPr>
            <p:cNvPr id="24" name="Oval 23"/>
            <p:cNvSpPr/>
            <p:nvPr/>
          </p:nvSpPr>
          <p:spPr>
            <a:xfrm>
              <a:off x="7290818" y="1828800"/>
              <a:ext cx="1016000" cy="1066800"/>
            </a:xfrm>
            <a:prstGeom prst="ellips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7315202" y="4308915"/>
              <a:ext cx="381000" cy="685800"/>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657015">
              <a:off x="7872000" y="4274607"/>
              <a:ext cx="381000" cy="685800"/>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7607809" y="2720905"/>
              <a:ext cx="381000" cy="1271017"/>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7315200" y="2743200"/>
              <a:ext cx="990600" cy="1828800"/>
            </a:xfrm>
            <a:prstGeom prst="trapezoid">
              <a:avLst>
                <a:gd name="adj" fmla="val 33571"/>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5"/>
          <p:cNvGrpSpPr/>
          <p:nvPr/>
        </p:nvGrpSpPr>
        <p:grpSpPr>
          <a:xfrm>
            <a:off x="6554376" y="5395660"/>
            <a:ext cx="491601" cy="1224505"/>
            <a:chOff x="5891782" y="1905000"/>
            <a:chExt cx="1271017" cy="3165915"/>
          </a:xfrm>
          <a:solidFill>
            <a:schemeClr val="tx1">
              <a:lumMod val="85000"/>
              <a:lumOff val="15000"/>
            </a:schemeClr>
          </a:solidFill>
        </p:grpSpPr>
        <p:sp>
          <p:nvSpPr>
            <p:cNvPr id="30" name="Oval 29"/>
            <p:cNvSpPr/>
            <p:nvPr/>
          </p:nvSpPr>
          <p:spPr>
            <a:xfrm>
              <a:off x="6019800" y="1905000"/>
              <a:ext cx="1016000" cy="1066800"/>
            </a:xfrm>
            <a:prstGeom prst="ellipse">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96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10"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par>
                                <p:cTn id="50" presetID="10" presetClass="exit" presetSubtype="0" fill="hold" nodeType="withEffect">
                                  <p:stCondLst>
                                    <p:cond delay="0"/>
                                  </p:stCondLst>
                                  <p:childTnLst>
                                    <p:animEffect transition="out" filter="fade">
                                      <p:cBhvr>
                                        <p:cTn id="51" dur="500"/>
                                        <p:tgtEl>
                                          <p:spTgt spid="3">
                                            <p:txEl>
                                              <p:pRg st="0" end="0"/>
                                            </p:txEl>
                                          </p:spTgt>
                                        </p:tgtEl>
                                      </p:cBhvr>
                                    </p:animEffect>
                                    <p:set>
                                      <p:cBhvr>
                                        <p:cTn id="52" dur="1" fill="hold">
                                          <p:stCondLst>
                                            <p:cond delay="499"/>
                                          </p:stCondLst>
                                        </p:cTn>
                                        <p:tgtEl>
                                          <p:spTgt spid="3">
                                            <p:txEl>
                                              <p:pRg st="0" end="0"/>
                                            </p:txEl>
                                          </p:spTgt>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
                                            <p:txEl>
                                              <p:pRg st="0" end="0"/>
                                            </p:txEl>
                                          </p:spTgt>
                                        </p:tgtEl>
                                      </p:cBhvr>
                                    </p:animEffect>
                                    <p:set>
                                      <p:cBhvr>
                                        <p:cTn id="55"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childTnLst>
                                </p:cTn>
                              </p:par>
                              <p:par>
                                <p:cTn id="60" presetID="26"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80">
                                          <p:stCondLst>
                                            <p:cond delay="0"/>
                                          </p:stCondLst>
                                        </p:cTn>
                                        <p:tgtEl>
                                          <p:spTgt spid="23"/>
                                        </p:tgtEl>
                                      </p:cBhvr>
                                    </p:animEffect>
                                    <p:anim calcmode="lin" valueType="num">
                                      <p:cBhvr>
                                        <p:cTn id="6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8" dur="26">
                                          <p:stCondLst>
                                            <p:cond delay="650"/>
                                          </p:stCondLst>
                                        </p:cTn>
                                        <p:tgtEl>
                                          <p:spTgt spid="23"/>
                                        </p:tgtEl>
                                      </p:cBhvr>
                                      <p:to x="100000" y="60000"/>
                                    </p:animScale>
                                    <p:animScale>
                                      <p:cBhvr>
                                        <p:cTn id="69" dur="166" decel="50000">
                                          <p:stCondLst>
                                            <p:cond delay="676"/>
                                          </p:stCondLst>
                                        </p:cTn>
                                        <p:tgtEl>
                                          <p:spTgt spid="23"/>
                                        </p:tgtEl>
                                      </p:cBhvr>
                                      <p:to x="100000" y="100000"/>
                                    </p:animScale>
                                    <p:animScale>
                                      <p:cBhvr>
                                        <p:cTn id="70" dur="26">
                                          <p:stCondLst>
                                            <p:cond delay="1312"/>
                                          </p:stCondLst>
                                        </p:cTn>
                                        <p:tgtEl>
                                          <p:spTgt spid="23"/>
                                        </p:tgtEl>
                                      </p:cBhvr>
                                      <p:to x="100000" y="80000"/>
                                    </p:animScale>
                                    <p:animScale>
                                      <p:cBhvr>
                                        <p:cTn id="71" dur="166" decel="50000">
                                          <p:stCondLst>
                                            <p:cond delay="1338"/>
                                          </p:stCondLst>
                                        </p:cTn>
                                        <p:tgtEl>
                                          <p:spTgt spid="23"/>
                                        </p:tgtEl>
                                      </p:cBhvr>
                                      <p:to x="100000" y="100000"/>
                                    </p:animScale>
                                    <p:animScale>
                                      <p:cBhvr>
                                        <p:cTn id="72" dur="26">
                                          <p:stCondLst>
                                            <p:cond delay="1642"/>
                                          </p:stCondLst>
                                        </p:cTn>
                                        <p:tgtEl>
                                          <p:spTgt spid="23"/>
                                        </p:tgtEl>
                                      </p:cBhvr>
                                      <p:to x="100000" y="90000"/>
                                    </p:animScale>
                                    <p:animScale>
                                      <p:cBhvr>
                                        <p:cTn id="73" dur="166" decel="50000">
                                          <p:stCondLst>
                                            <p:cond delay="1668"/>
                                          </p:stCondLst>
                                        </p:cTn>
                                        <p:tgtEl>
                                          <p:spTgt spid="23"/>
                                        </p:tgtEl>
                                      </p:cBhvr>
                                      <p:to x="100000" y="100000"/>
                                    </p:animScale>
                                    <p:animScale>
                                      <p:cBhvr>
                                        <p:cTn id="74" dur="26">
                                          <p:stCondLst>
                                            <p:cond delay="1808"/>
                                          </p:stCondLst>
                                        </p:cTn>
                                        <p:tgtEl>
                                          <p:spTgt spid="23"/>
                                        </p:tgtEl>
                                      </p:cBhvr>
                                      <p:to x="100000" y="95000"/>
                                    </p:animScale>
                                    <p:animScale>
                                      <p:cBhvr>
                                        <p:cTn id="75" dur="166" decel="50000">
                                          <p:stCondLst>
                                            <p:cond delay="1834"/>
                                          </p:stCondLst>
                                        </p:cTn>
                                        <p:tgtEl>
                                          <p:spTgt spid="23"/>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80">
                                          <p:stCondLst>
                                            <p:cond delay="0"/>
                                          </p:stCondLst>
                                        </p:cTn>
                                        <p:tgtEl>
                                          <p:spTgt spid="29"/>
                                        </p:tgtEl>
                                      </p:cBhvr>
                                    </p:animEffect>
                                    <p:anim calcmode="lin" valueType="num">
                                      <p:cBhvr>
                                        <p:cTn id="7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4" dur="26">
                                          <p:stCondLst>
                                            <p:cond delay="650"/>
                                          </p:stCondLst>
                                        </p:cTn>
                                        <p:tgtEl>
                                          <p:spTgt spid="29"/>
                                        </p:tgtEl>
                                      </p:cBhvr>
                                      <p:to x="100000" y="60000"/>
                                    </p:animScale>
                                    <p:animScale>
                                      <p:cBhvr>
                                        <p:cTn id="85" dur="166" decel="50000">
                                          <p:stCondLst>
                                            <p:cond delay="676"/>
                                          </p:stCondLst>
                                        </p:cTn>
                                        <p:tgtEl>
                                          <p:spTgt spid="29"/>
                                        </p:tgtEl>
                                      </p:cBhvr>
                                      <p:to x="100000" y="100000"/>
                                    </p:animScale>
                                    <p:animScale>
                                      <p:cBhvr>
                                        <p:cTn id="86" dur="26">
                                          <p:stCondLst>
                                            <p:cond delay="1312"/>
                                          </p:stCondLst>
                                        </p:cTn>
                                        <p:tgtEl>
                                          <p:spTgt spid="29"/>
                                        </p:tgtEl>
                                      </p:cBhvr>
                                      <p:to x="100000" y="80000"/>
                                    </p:animScale>
                                    <p:animScale>
                                      <p:cBhvr>
                                        <p:cTn id="87" dur="166" decel="50000">
                                          <p:stCondLst>
                                            <p:cond delay="1338"/>
                                          </p:stCondLst>
                                        </p:cTn>
                                        <p:tgtEl>
                                          <p:spTgt spid="29"/>
                                        </p:tgtEl>
                                      </p:cBhvr>
                                      <p:to x="100000" y="100000"/>
                                    </p:animScale>
                                    <p:animScale>
                                      <p:cBhvr>
                                        <p:cTn id="88" dur="26">
                                          <p:stCondLst>
                                            <p:cond delay="1642"/>
                                          </p:stCondLst>
                                        </p:cTn>
                                        <p:tgtEl>
                                          <p:spTgt spid="29"/>
                                        </p:tgtEl>
                                      </p:cBhvr>
                                      <p:to x="100000" y="90000"/>
                                    </p:animScale>
                                    <p:animScale>
                                      <p:cBhvr>
                                        <p:cTn id="89" dur="166" decel="50000">
                                          <p:stCondLst>
                                            <p:cond delay="1668"/>
                                          </p:stCondLst>
                                        </p:cTn>
                                        <p:tgtEl>
                                          <p:spTgt spid="29"/>
                                        </p:tgtEl>
                                      </p:cBhvr>
                                      <p:to x="100000" y="100000"/>
                                    </p:animScale>
                                    <p:animScale>
                                      <p:cBhvr>
                                        <p:cTn id="90" dur="26">
                                          <p:stCondLst>
                                            <p:cond delay="1808"/>
                                          </p:stCondLst>
                                        </p:cTn>
                                        <p:tgtEl>
                                          <p:spTgt spid="29"/>
                                        </p:tgtEl>
                                      </p:cBhvr>
                                      <p:to x="100000" y="95000"/>
                                    </p:animScale>
                                    <p:animScale>
                                      <p:cBhvr>
                                        <p:cTn id="91" dur="166" decel="50000">
                                          <p:stCondLst>
                                            <p:cond delay="1834"/>
                                          </p:stCondLst>
                                        </p:cTn>
                                        <p:tgtEl>
                                          <p:spTgt spid="29"/>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
                                            <p:txEl>
                                              <p:pRg st="4" end="4"/>
                                            </p:txEl>
                                          </p:spTgt>
                                        </p:tgtEl>
                                        <p:attrNameLst>
                                          <p:attrName>style.visibility</p:attrName>
                                        </p:attrNameLst>
                                      </p:cBhvr>
                                      <p:to>
                                        <p:strVal val="visible"/>
                                      </p:to>
                                    </p:set>
                                  </p:childTnLst>
                                </p:cTn>
                              </p:par>
                              <p:par>
                                <p:cTn id="101" presetID="10" presetClass="exit" presetSubtype="0" fill="hold" nodeType="withEffect">
                                  <p:stCondLst>
                                    <p:cond delay="0"/>
                                  </p:stCondLst>
                                  <p:childTnLst>
                                    <p:animEffect transition="out" filter="fade">
                                      <p:cBhvr>
                                        <p:cTn id="102" dur="500"/>
                                        <p:tgtEl>
                                          <p:spTgt spid="3">
                                            <p:txEl>
                                              <p:pRg st="1" end="1"/>
                                            </p:txEl>
                                          </p:spTgt>
                                        </p:tgtEl>
                                      </p:cBhvr>
                                    </p:animEffect>
                                    <p:set>
                                      <p:cBhvr>
                                        <p:cTn id="103" dur="1" fill="hold">
                                          <p:stCondLst>
                                            <p:cond delay="499"/>
                                          </p:stCondLst>
                                        </p:cTn>
                                        <p:tgtEl>
                                          <p:spTgt spid="3">
                                            <p:txEl>
                                              <p:pRg st="1" end="1"/>
                                            </p:txEl>
                                          </p:spTgt>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
                                            <p:txEl>
                                              <p:pRg st="1" end="1"/>
                                            </p:txEl>
                                          </p:spTgt>
                                        </p:tgtEl>
                                      </p:cBhvr>
                                    </p:animEffect>
                                    <p:set>
                                      <p:cBhvr>
                                        <p:cTn id="106"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5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3">
                                            <p:txEl>
                                              <p:pRg st="5" end="5"/>
                                            </p:txEl>
                                          </p:spTgt>
                                        </p:tgtEl>
                                        <p:attrNameLst>
                                          <p:attrName>style.visibility</p:attrName>
                                        </p:attrNameLst>
                                      </p:cBhvr>
                                      <p:to>
                                        <p:strVal val="visible"/>
                                      </p:to>
                                    </p:set>
                                  </p:childTnLst>
                                </p:cTn>
                              </p:par>
                              <p:par>
                                <p:cTn id="120" presetID="10" presetClass="exit" presetSubtype="0" fill="hold" nodeType="withEffect">
                                  <p:stCondLst>
                                    <p:cond delay="0"/>
                                  </p:stCondLst>
                                  <p:childTnLst>
                                    <p:animEffect transition="out" filter="fade">
                                      <p:cBhvr>
                                        <p:cTn id="121" dur="500"/>
                                        <p:tgtEl>
                                          <p:spTgt spid="3">
                                            <p:txEl>
                                              <p:pRg st="4" end="4"/>
                                            </p:txEl>
                                          </p:spTgt>
                                        </p:tgtEl>
                                      </p:cBhvr>
                                    </p:animEffect>
                                    <p:set>
                                      <p:cBhvr>
                                        <p:cTn id="122" dur="1" fill="hold">
                                          <p:stCondLst>
                                            <p:cond delay="499"/>
                                          </p:stCondLst>
                                        </p:cTn>
                                        <p:tgtEl>
                                          <p:spTgt spid="3">
                                            <p:txEl>
                                              <p:pRg st="4" end="4"/>
                                            </p:txEl>
                                          </p:spTgt>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4">
                                            <p:txEl>
                                              <p:pRg st="3" end="3"/>
                                            </p:txEl>
                                          </p:spTgt>
                                        </p:tgtEl>
                                      </p:cBhvr>
                                    </p:animEffect>
                                    <p:set>
                                      <p:cBhvr>
                                        <p:cTn id="125"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4">
                                            <p:txEl>
                                              <p:pRg st="4" end="4"/>
                                            </p:txEl>
                                          </p:spTgt>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1014" y="1432064"/>
            <a:ext cx="3041405" cy="369332"/>
          </a:xfrm>
          <a:prstGeom prst="rect">
            <a:avLst/>
          </a:prstGeom>
          <a:noFill/>
        </p:spPr>
        <p:txBody>
          <a:bodyPr wrap="square" rtlCol="0">
            <a:spAutoFit/>
          </a:bodyPr>
          <a:lstStyle/>
          <a:p>
            <a:r>
              <a:rPr lang="en-US" dirty="0">
                <a:solidFill>
                  <a:schemeClr val="bg1"/>
                </a:solidFill>
              </a:rPr>
              <a:t>What is the Resurrection?</a:t>
            </a:r>
          </a:p>
        </p:txBody>
      </p:sp>
      <p:sp>
        <p:nvSpPr>
          <p:cNvPr id="4" name="TextBox 3"/>
          <p:cNvSpPr txBox="1"/>
          <p:nvPr/>
        </p:nvSpPr>
        <p:spPr>
          <a:xfrm>
            <a:off x="2984178" y="1404152"/>
            <a:ext cx="3849915" cy="923330"/>
          </a:xfrm>
          <a:prstGeom prst="rect">
            <a:avLst/>
          </a:prstGeom>
          <a:noFill/>
        </p:spPr>
        <p:txBody>
          <a:bodyPr wrap="square" rtlCol="0">
            <a:spAutoFit/>
          </a:bodyPr>
          <a:lstStyle/>
          <a:p>
            <a:r>
              <a:rPr lang="en-US" dirty="0">
                <a:solidFill>
                  <a:schemeClr val="bg1"/>
                </a:solidFill>
              </a:rPr>
              <a:t>Christ taught that there will be two resurrections, one for the just and one for the unjust. </a:t>
            </a:r>
            <a:r>
              <a:rPr lang="en-US" sz="1200" dirty="0">
                <a:solidFill>
                  <a:schemeClr val="bg1"/>
                </a:solidFill>
              </a:rPr>
              <a:t>(12)</a:t>
            </a:r>
          </a:p>
        </p:txBody>
      </p:sp>
      <p:grpSp>
        <p:nvGrpSpPr>
          <p:cNvPr id="17" name="Group 16"/>
          <p:cNvGrpSpPr/>
          <p:nvPr/>
        </p:nvGrpSpPr>
        <p:grpSpPr>
          <a:xfrm>
            <a:off x="6779035" y="831076"/>
            <a:ext cx="529773" cy="3439795"/>
            <a:chOff x="6627687" y="597160"/>
            <a:chExt cx="529773" cy="3439795"/>
          </a:xfrm>
        </p:grpSpPr>
        <p:sp>
          <p:nvSpPr>
            <p:cNvPr id="18" name="Rectangle 17"/>
            <p:cNvSpPr/>
            <p:nvPr/>
          </p:nvSpPr>
          <p:spPr>
            <a:xfrm>
              <a:off x="6627687" y="597160"/>
              <a:ext cx="513471" cy="34379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9" name="TextBox 18"/>
            <p:cNvSpPr txBox="1"/>
            <p:nvPr/>
          </p:nvSpPr>
          <p:spPr>
            <a:xfrm rot="5400000">
              <a:off x="5198845" y="2078341"/>
              <a:ext cx="3394009" cy="523220"/>
            </a:xfrm>
            <a:prstGeom prst="rect">
              <a:avLst/>
            </a:prstGeom>
            <a:noFill/>
          </p:spPr>
          <p:txBody>
            <a:bodyPr wrap="square" rtlCol="0">
              <a:spAutoFit/>
            </a:bodyPr>
            <a:lstStyle/>
            <a:p>
              <a:pPr algn="ctr"/>
              <a:r>
                <a:rPr lang="en-US" sz="2800" dirty="0"/>
                <a:t>Resurrection</a:t>
              </a:r>
            </a:p>
          </p:txBody>
        </p:sp>
      </p:grpSp>
      <p:grpSp>
        <p:nvGrpSpPr>
          <p:cNvPr id="20" name="Group 19"/>
          <p:cNvGrpSpPr/>
          <p:nvPr/>
        </p:nvGrpSpPr>
        <p:grpSpPr>
          <a:xfrm>
            <a:off x="8504355" y="484070"/>
            <a:ext cx="523220" cy="4556209"/>
            <a:chOff x="8504355" y="484070"/>
            <a:chExt cx="523220" cy="4556209"/>
          </a:xfrm>
        </p:grpSpPr>
        <p:sp>
          <p:nvSpPr>
            <p:cNvPr id="21" name="Rectangle 20"/>
            <p:cNvSpPr/>
            <p:nvPr/>
          </p:nvSpPr>
          <p:spPr>
            <a:xfrm>
              <a:off x="8509230" y="528527"/>
              <a:ext cx="513471" cy="451175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5400000">
              <a:off x="6492902" y="2495523"/>
              <a:ext cx="4546125" cy="523220"/>
            </a:xfrm>
            <a:prstGeom prst="rect">
              <a:avLst/>
            </a:prstGeom>
            <a:noFill/>
            <a:ln>
              <a:solidFill>
                <a:schemeClr val="tx1"/>
              </a:solidFill>
            </a:ln>
          </p:spPr>
          <p:txBody>
            <a:bodyPr wrap="square" rtlCol="0">
              <a:spAutoFit/>
            </a:bodyPr>
            <a:lstStyle/>
            <a:p>
              <a:pPr algn="ctr"/>
              <a:r>
                <a:rPr lang="en-US" sz="2800" dirty="0"/>
                <a:t>Final Judgment</a:t>
              </a:r>
            </a:p>
          </p:txBody>
        </p:sp>
      </p:grpSp>
      <p:sp>
        <p:nvSpPr>
          <p:cNvPr id="6" name="TextBox 5"/>
          <p:cNvSpPr txBox="1"/>
          <p:nvPr/>
        </p:nvSpPr>
        <p:spPr>
          <a:xfrm>
            <a:off x="0" y="0"/>
            <a:ext cx="12192000" cy="1015663"/>
          </a:xfrm>
          <a:prstGeom prst="rect">
            <a:avLst/>
          </a:prstGeom>
          <a:noFill/>
        </p:spPr>
        <p:txBody>
          <a:bodyPr wrap="square" rtlCol="0">
            <a:spAutoFit/>
          </a:bodyPr>
          <a:lstStyle/>
          <a:p>
            <a:r>
              <a:rPr lang="en-US" sz="6000" dirty="0">
                <a:solidFill>
                  <a:schemeClr val="bg1"/>
                </a:solidFill>
                <a:latin typeface="AR ESSENCE" panose="02000000000000000000" pitchFamily="2" charset="0"/>
              </a:rPr>
              <a:t>Resurrection and Judgment</a:t>
            </a:r>
          </a:p>
        </p:txBody>
      </p:sp>
      <p:sp>
        <p:nvSpPr>
          <p:cNvPr id="23" name="Rectangle 22"/>
          <p:cNvSpPr/>
          <p:nvPr/>
        </p:nvSpPr>
        <p:spPr>
          <a:xfrm>
            <a:off x="361014" y="2989967"/>
            <a:ext cx="2164888" cy="1477328"/>
          </a:xfrm>
          <a:prstGeom prst="rect">
            <a:avLst/>
          </a:prstGeom>
        </p:spPr>
        <p:txBody>
          <a:bodyPr wrap="none">
            <a:spAutoFit/>
          </a:bodyPr>
          <a:lstStyle/>
          <a:p>
            <a:r>
              <a:rPr lang="en-US" dirty="0">
                <a:solidFill>
                  <a:schemeClr val="bg1"/>
                </a:solidFill>
              </a:rPr>
              <a:t>Who is our judge?</a:t>
            </a:r>
          </a:p>
          <a:p>
            <a:endParaRPr lang="en-US" dirty="0">
              <a:solidFill>
                <a:schemeClr val="bg1"/>
              </a:solidFill>
            </a:endParaRPr>
          </a:p>
          <a:p>
            <a:endParaRPr lang="en-US" dirty="0">
              <a:solidFill>
                <a:schemeClr val="bg1"/>
              </a:solidFill>
            </a:endParaRPr>
          </a:p>
          <a:p>
            <a:r>
              <a:rPr lang="en-US" dirty="0">
                <a:solidFill>
                  <a:schemeClr val="bg1"/>
                </a:solidFill>
              </a:rPr>
              <a:t>Who is our attorney?</a:t>
            </a:r>
          </a:p>
          <a:p>
            <a:endParaRPr lang="en-US" dirty="0">
              <a:solidFill>
                <a:schemeClr val="bg1"/>
              </a:solidFill>
            </a:endParaRPr>
          </a:p>
        </p:txBody>
      </p:sp>
      <p:sp>
        <p:nvSpPr>
          <p:cNvPr id="24" name="Rectangle 23"/>
          <p:cNvSpPr/>
          <p:nvPr/>
        </p:nvSpPr>
        <p:spPr>
          <a:xfrm>
            <a:off x="2532623" y="2962961"/>
            <a:ext cx="3030038" cy="830997"/>
          </a:xfrm>
          <a:prstGeom prst="rect">
            <a:avLst/>
          </a:prstGeom>
        </p:spPr>
        <p:txBody>
          <a:bodyPr wrap="square">
            <a:spAutoFit/>
          </a:bodyPr>
          <a:lstStyle/>
          <a:p>
            <a:r>
              <a:rPr lang="en-US" dirty="0">
                <a:solidFill>
                  <a:schemeClr val="bg1"/>
                </a:solidFill>
              </a:rPr>
              <a:t>The Father has committed the keys of judgment to the Son.</a:t>
            </a:r>
          </a:p>
          <a:p>
            <a:r>
              <a:rPr lang="en-US" sz="1200" dirty="0">
                <a:solidFill>
                  <a:schemeClr val="bg1"/>
                </a:solidFill>
              </a:rPr>
              <a:t>(GDM) (13)</a:t>
            </a:r>
          </a:p>
        </p:txBody>
      </p:sp>
      <p:grpSp>
        <p:nvGrpSpPr>
          <p:cNvPr id="25" name="Group 30"/>
          <p:cNvGrpSpPr/>
          <p:nvPr/>
        </p:nvGrpSpPr>
        <p:grpSpPr>
          <a:xfrm rot="4829034">
            <a:off x="914711" y="1854229"/>
            <a:ext cx="803602" cy="1464859"/>
            <a:chOff x="3429000" y="2743200"/>
            <a:chExt cx="1447800" cy="2363802"/>
          </a:xfrm>
        </p:grpSpPr>
        <p:sp>
          <p:nvSpPr>
            <p:cNvPr id="26" name="Rounded Rectangle 25"/>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2974804" y="4320044"/>
            <a:ext cx="5352747" cy="369332"/>
          </a:xfrm>
          <a:prstGeom prst="rect">
            <a:avLst/>
          </a:prstGeom>
        </p:spPr>
        <p:txBody>
          <a:bodyPr wrap="none">
            <a:spAutoFit/>
          </a:bodyPr>
          <a:lstStyle/>
          <a:p>
            <a:r>
              <a:rPr lang="en-US" i="1" dirty="0">
                <a:solidFill>
                  <a:schemeClr val="bg1"/>
                </a:solidFill>
                <a:latin typeface="Open Sans"/>
              </a:rPr>
              <a:t>Everyone will appear before the Lord to be judged.</a:t>
            </a:r>
            <a:endParaRPr lang="en-US" i="1" dirty="0">
              <a:solidFill>
                <a:schemeClr val="bg1"/>
              </a:solidFill>
            </a:endParaRPr>
          </a:p>
        </p:txBody>
      </p:sp>
      <p:sp>
        <p:nvSpPr>
          <p:cNvPr id="34" name="Rectangle 33"/>
          <p:cNvSpPr/>
          <p:nvPr/>
        </p:nvSpPr>
        <p:spPr>
          <a:xfrm>
            <a:off x="1128930" y="5000787"/>
            <a:ext cx="7637035" cy="1477328"/>
          </a:xfrm>
          <a:prstGeom prst="rect">
            <a:avLst/>
          </a:prstGeom>
        </p:spPr>
        <p:txBody>
          <a:bodyPr wrap="square">
            <a:spAutoFit/>
          </a:bodyPr>
          <a:lstStyle/>
          <a:p>
            <a:r>
              <a:rPr lang="en-US" i="1" dirty="0">
                <a:solidFill>
                  <a:srgbClr val="FFFF00"/>
                </a:solidFill>
                <a:latin typeface="Palatino"/>
              </a:rPr>
              <a:t>The spirit and the body shall be reunited again in its perfect form; both limb and joint shall be restored to its proper frame, even as we now are at this time; and we shall be brought to stand before God, knowing even as we know now, and have a bright recollection of all our guilt.</a:t>
            </a:r>
          </a:p>
          <a:p>
            <a:r>
              <a:rPr lang="en-US" i="1" dirty="0">
                <a:solidFill>
                  <a:srgbClr val="FFFF00"/>
                </a:solidFill>
                <a:latin typeface="Palatino"/>
              </a:rPr>
              <a:t>Alma 11:43</a:t>
            </a:r>
            <a:endParaRPr lang="en-US" i="1" dirty="0">
              <a:solidFill>
                <a:srgbClr val="FFFF00"/>
              </a:solidFill>
            </a:endParaRPr>
          </a:p>
        </p:txBody>
      </p:sp>
      <p:grpSp>
        <p:nvGrpSpPr>
          <p:cNvPr id="35" name="Group 15"/>
          <p:cNvGrpSpPr/>
          <p:nvPr/>
        </p:nvGrpSpPr>
        <p:grpSpPr>
          <a:xfrm>
            <a:off x="5339931" y="2032142"/>
            <a:ext cx="825584" cy="1896342"/>
            <a:chOff x="5891782" y="1905000"/>
            <a:chExt cx="1271017" cy="3165915"/>
          </a:xfrm>
          <a:solidFill>
            <a:schemeClr val="accent4">
              <a:lumMod val="60000"/>
              <a:lumOff val="40000"/>
            </a:schemeClr>
          </a:solidFill>
        </p:grpSpPr>
        <p:sp>
          <p:nvSpPr>
            <p:cNvPr id="36" name="Oval 35"/>
            <p:cNvSpPr/>
            <p:nvPr/>
          </p:nvSpPr>
          <p:spPr>
            <a:xfrm>
              <a:off x="6019800" y="1905000"/>
              <a:ext cx="1016000" cy="106680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5"/>
          <p:cNvGrpSpPr/>
          <p:nvPr/>
        </p:nvGrpSpPr>
        <p:grpSpPr>
          <a:xfrm>
            <a:off x="7485584" y="1991740"/>
            <a:ext cx="825584" cy="1896342"/>
            <a:chOff x="5891782" y="1905000"/>
            <a:chExt cx="1271017" cy="3165915"/>
          </a:xfrm>
          <a:solidFill>
            <a:schemeClr val="accent4">
              <a:lumMod val="60000"/>
              <a:lumOff val="40000"/>
            </a:schemeClr>
          </a:solidFill>
        </p:grpSpPr>
        <p:sp>
          <p:nvSpPr>
            <p:cNvPr id="42" name="Oval 41"/>
            <p:cNvSpPr/>
            <p:nvPr/>
          </p:nvSpPr>
          <p:spPr>
            <a:xfrm>
              <a:off x="6019800" y="1905000"/>
              <a:ext cx="1016000" cy="106680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423263">
              <a:off x="6044184" y="4385115"/>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324600" y="2819400"/>
              <a:ext cx="381000" cy="1828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8657015">
              <a:off x="6600982" y="4350807"/>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400000">
              <a:off x="6336791" y="2797105"/>
              <a:ext cx="381000" cy="1271017"/>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291" y="224912"/>
            <a:ext cx="1998072" cy="2268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8" name="Rectangle 47"/>
          <p:cNvSpPr/>
          <p:nvPr/>
        </p:nvSpPr>
        <p:spPr>
          <a:xfrm>
            <a:off x="9166612" y="3385982"/>
            <a:ext cx="2833519" cy="2862322"/>
          </a:xfrm>
          <a:prstGeom prst="rect">
            <a:avLst/>
          </a:prstGeom>
        </p:spPr>
        <p:txBody>
          <a:bodyPr wrap="square">
            <a:spAutoFit/>
          </a:bodyPr>
          <a:lstStyle/>
          <a:p>
            <a:r>
              <a:rPr lang="en-US" i="1" dirty="0">
                <a:solidFill>
                  <a:srgbClr val="FFFF00"/>
                </a:solidFill>
                <a:latin typeface="Palatino"/>
              </a:rPr>
              <a:t>…and shall be brought and be arraigned before the bar of Christ the Son, and God the Father, and the Holy Spirit, which is one Eternal God, to be judged according to their works, whether they be good or whether they be evil. Alma 11:44</a:t>
            </a:r>
            <a:endParaRPr lang="en-US" i="1" dirty="0">
              <a:solidFill>
                <a:srgbClr val="FFFF00"/>
              </a:solidFill>
            </a:endParaRPr>
          </a:p>
        </p:txBody>
      </p:sp>
      <p:sp>
        <p:nvSpPr>
          <p:cNvPr id="49" name="Rectangle 48"/>
          <p:cNvSpPr/>
          <p:nvPr/>
        </p:nvSpPr>
        <p:spPr>
          <a:xfrm>
            <a:off x="2543701" y="3823967"/>
            <a:ext cx="1270541" cy="369332"/>
          </a:xfrm>
          <a:prstGeom prst="rect">
            <a:avLst/>
          </a:prstGeom>
        </p:spPr>
        <p:txBody>
          <a:bodyPr wrap="none">
            <a:spAutoFit/>
          </a:bodyPr>
          <a:lstStyle/>
          <a:p>
            <a:r>
              <a:rPr lang="en-US" dirty="0">
                <a:solidFill>
                  <a:schemeClr val="bg1"/>
                </a:solidFill>
              </a:rPr>
              <a:t>Jesus Christ</a:t>
            </a:r>
          </a:p>
        </p:txBody>
      </p:sp>
    </p:spTree>
    <p:extLst>
      <p:ext uri="{BB962C8B-B14F-4D97-AF65-F5344CB8AC3E}">
        <p14:creationId xmlns:p14="http://schemas.microsoft.com/office/powerpoint/2010/main" val="311722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80">
                                          <p:stCondLst>
                                            <p:cond delay="0"/>
                                          </p:stCondLst>
                                        </p:cTn>
                                        <p:tgtEl>
                                          <p:spTgt spid="35"/>
                                        </p:tgtEl>
                                      </p:cBhvr>
                                    </p:animEffect>
                                    <p:anim calcmode="lin" valueType="num">
                                      <p:cBhvr>
                                        <p:cTn id="1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9" dur="26">
                                          <p:stCondLst>
                                            <p:cond delay="650"/>
                                          </p:stCondLst>
                                        </p:cTn>
                                        <p:tgtEl>
                                          <p:spTgt spid="35"/>
                                        </p:tgtEl>
                                      </p:cBhvr>
                                      <p:to x="100000" y="60000"/>
                                    </p:animScale>
                                    <p:animScale>
                                      <p:cBhvr>
                                        <p:cTn id="20" dur="166" decel="50000">
                                          <p:stCondLst>
                                            <p:cond delay="676"/>
                                          </p:stCondLst>
                                        </p:cTn>
                                        <p:tgtEl>
                                          <p:spTgt spid="35"/>
                                        </p:tgtEl>
                                      </p:cBhvr>
                                      <p:to x="100000" y="100000"/>
                                    </p:animScale>
                                    <p:animScale>
                                      <p:cBhvr>
                                        <p:cTn id="21" dur="26">
                                          <p:stCondLst>
                                            <p:cond delay="1312"/>
                                          </p:stCondLst>
                                        </p:cTn>
                                        <p:tgtEl>
                                          <p:spTgt spid="35"/>
                                        </p:tgtEl>
                                      </p:cBhvr>
                                      <p:to x="100000" y="80000"/>
                                    </p:animScale>
                                    <p:animScale>
                                      <p:cBhvr>
                                        <p:cTn id="22" dur="166" decel="50000">
                                          <p:stCondLst>
                                            <p:cond delay="1338"/>
                                          </p:stCondLst>
                                        </p:cTn>
                                        <p:tgtEl>
                                          <p:spTgt spid="35"/>
                                        </p:tgtEl>
                                      </p:cBhvr>
                                      <p:to x="100000" y="100000"/>
                                    </p:animScale>
                                    <p:animScale>
                                      <p:cBhvr>
                                        <p:cTn id="23" dur="26">
                                          <p:stCondLst>
                                            <p:cond delay="1642"/>
                                          </p:stCondLst>
                                        </p:cTn>
                                        <p:tgtEl>
                                          <p:spTgt spid="35"/>
                                        </p:tgtEl>
                                      </p:cBhvr>
                                      <p:to x="100000" y="90000"/>
                                    </p:animScale>
                                    <p:animScale>
                                      <p:cBhvr>
                                        <p:cTn id="24" dur="166" decel="50000">
                                          <p:stCondLst>
                                            <p:cond delay="1668"/>
                                          </p:stCondLst>
                                        </p:cTn>
                                        <p:tgtEl>
                                          <p:spTgt spid="35"/>
                                        </p:tgtEl>
                                      </p:cBhvr>
                                      <p:to x="100000" y="100000"/>
                                    </p:animScale>
                                    <p:animScale>
                                      <p:cBhvr>
                                        <p:cTn id="25" dur="26">
                                          <p:stCondLst>
                                            <p:cond delay="1808"/>
                                          </p:stCondLst>
                                        </p:cTn>
                                        <p:tgtEl>
                                          <p:spTgt spid="35"/>
                                        </p:tgtEl>
                                      </p:cBhvr>
                                      <p:to x="100000" y="95000"/>
                                    </p:animScale>
                                    <p:animScale>
                                      <p:cBhvr>
                                        <p:cTn id="26" dur="166" decel="50000">
                                          <p:stCondLst>
                                            <p:cond delay="1834"/>
                                          </p:stCondLst>
                                        </p:cTn>
                                        <p:tgtEl>
                                          <p:spTgt spid="3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3">
                                            <p:txEl>
                                              <p:pRg st="0" end="0"/>
                                            </p:txEl>
                                          </p:spTgt>
                                        </p:tgtEl>
                                      </p:cBhvr>
                                    </p:animEffect>
                                    <p:set>
                                      <p:cBhvr>
                                        <p:cTn id="33" dur="1" fill="hold">
                                          <p:stCondLst>
                                            <p:cond delay="499"/>
                                          </p:stCondLst>
                                        </p:cTn>
                                        <p:tgtEl>
                                          <p:spTgt spid="3">
                                            <p:txEl>
                                              <p:pRg st="0" end="0"/>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
                                            <p:txEl>
                                              <p:pRg st="0" end="0"/>
                                            </p:txEl>
                                          </p:spTgt>
                                        </p:tgtEl>
                                      </p:cBhvr>
                                    </p:animEffect>
                                    <p:set>
                                      <p:cBhvr>
                                        <p:cTn id="3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xEl>
                                              <p:pRg st="1" end="1"/>
                                            </p:txEl>
                                          </p:spTgt>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3" end="3"/>
                                            </p:txEl>
                                          </p:spTgt>
                                        </p:tgtEl>
                                        <p:attrNameLst>
                                          <p:attrName>style.visibility</p:attrName>
                                        </p:attrNameLst>
                                      </p:cBhvr>
                                      <p:to>
                                        <p:strVal val="visible"/>
                                      </p:to>
                                    </p:set>
                                  </p:childTnLst>
                                </p:cTn>
                              </p:par>
                              <p:par>
                                <p:cTn id="55" presetID="10" presetClass="exit" presetSubtype="0" fill="hold" grpId="0" nodeType="withEffect">
                                  <p:stCondLst>
                                    <p:cond delay="0"/>
                                  </p:stCondLst>
                                  <p:childTnLst>
                                    <p:animEffect transition="out" filter="fade">
                                      <p:cBhvr>
                                        <p:cTn id="56" dur="500"/>
                                        <p:tgtEl>
                                          <p:spTgt spid="24">
                                            <p:txEl>
                                              <p:pRg st="0" end="0"/>
                                            </p:txEl>
                                          </p:spTgt>
                                        </p:tgtEl>
                                      </p:cBhvr>
                                    </p:animEffect>
                                    <p:set>
                                      <p:cBhvr>
                                        <p:cTn id="57" dur="1" fill="hold">
                                          <p:stCondLst>
                                            <p:cond delay="499"/>
                                          </p:stCondLst>
                                        </p:cTn>
                                        <p:tgtEl>
                                          <p:spTgt spid="24">
                                            <p:txEl>
                                              <p:pRg st="0" end="0"/>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4">
                                            <p:txEl>
                                              <p:pRg st="1" end="1"/>
                                            </p:txEl>
                                          </p:spTgt>
                                        </p:tgtEl>
                                      </p:cBhvr>
                                    </p:animEffect>
                                    <p:set>
                                      <p:cBhvr>
                                        <p:cTn id="60" dur="1" fill="hold">
                                          <p:stCondLst>
                                            <p:cond delay="499"/>
                                          </p:stCondLst>
                                        </p:cTn>
                                        <p:tgtEl>
                                          <p:spTgt spid="24">
                                            <p:txEl>
                                              <p:pRg st="1" end="1"/>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3">
                                            <p:txEl>
                                              <p:pRg st="0" end="0"/>
                                            </p:txEl>
                                          </p:spTgt>
                                        </p:tgtEl>
                                      </p:cBhvr>
                                    </p:animEffect>
                                    <p:set>
                                      <p:cBhvr>
                                        <p:cTn id="66" dur="1" fill="hold">
                                          <p:stCondLst>
                                            <p:cond delay="499"/>
                                          </p:stCondLst>
                                        </p:cTn>
                                        <p:tgtEl>
                                          <p:spTgt spid="23">
                                            <p:txEl>
                                              <p:pRg st="0" end="0"/>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0"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childTnLst>
                                </p:cTn>
                              </p:par>
                              <p:par>
                                <p:cTn id="78" presetID="26"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80">
                                          <p:stCondLst>
                                            <p:cond delay="0"/>
                                          </p:stCondLst>
                                        </p:cTn>
                                        <p:tgtEl>
                                          <p:spTgt spid="41"/>
                                        </p:tgtEl>
                                      </p:cBhvr>
                                    </p:animEffect>
                                    <p:anim calcmode="lin" valueType="num">
                                      <p:cBhvr>
                                        <p:cTn id="8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86" dur="26">
                                          <p:stCondLst>
                                            <p:cond delay="650"/>
                                          </p:stCondLst>
                                        </p:cTn>
                                        <p:tgtEl>
                                          <p:spTgt spid="41"/>
                                        </p:tgtEl>
                                      </p:cBhvr>
                                      <p:to x="100000" y="60000"/>
                                    </p:animScale>
                                    <p:animScale>
                                      <p:cBhvr>
                                        <p:cTn id="87" dur="166" decel="50000">
                                          <p:stCondLst>
                                            <p:cond delay="676"/>
                                          </p:stCondLst>
                                        </p:cTn>
                                        <p:tgtEl>
                                          <p:spTgt spid="41"/>
                                        </p:tgtEl>
                                      </p:cBhvr>
                                      <p:to x="100000" y="100000"/>
                                    </p:animScale>
                                    <p:animScale>
                                      <p:cBhvr>
                                        <p:cTn id="88" dur="26">
                                          <p:stCondLst>
                                            <p:cond delay="1312"/>
                                          </p:stCondLst>
                                        </p:cTn>
                                        <p:tgtEl>
                                          <p:spTgt spid="41"/>
                                        </p:tgtEl>
                                      </p:cBhvr>
                                      <p:to x="100000" y="80000"/>
                                    </p:animScale>
                                    <p:animScale>
                                      <p:cBhvr>
                                        <p:cTn id="89" dur="166" decel="50000">
                                          <p:stCondLst>
                                            <p:cond delay="1338"/>
                                          </p:stCondLst>
                                        </p:cTn>
                                        <p:tgtEl>
                                          <p:spTgt spid="41"/>
                                        </p:tgtEl>
                                      </p:cBhvr>
                                      <p:to x="100000" y="100000"/>
                                    </p:animScale>
                                    <p:animScale>
                                      <p:cBhvr>
                                        <p:cTn id="90" dur="26">
                                          <p:stCondLst>
                                            <p:cond delay="1642"/>
                                          </p:stCondLst>
                                        </p:cTn>
                                        <p:tgtEl>
                                          <p:spTgt spid="41"/>
                                        </p:tgtEl>
                                      </p:cBhvr>
                                      <p:to x="100000" y="90000"/>
                                    </p:animScale>
                                    <p:animScale>
                                      <p:cBhvr>
                                        <p:cTn id="91" dur="166" decel="50000">
                                          <p:stCondLst>
                                            <p:cond delay="1668"/>
                                          </p:stCondLst>
                                        </p:cTn>
                                        <p:tgtEl>
                                          <p:spTgt spid="41"/>
                                        </p:tgtEl>
                                      </p:cBhvr>
                                      <p:to x="100000" y="100000"/>
                                    </p:animScale>
                                    <p:animScale>
                                      <p:cBhvr>
                                        <p:cTn id="92" dur="26">
                                          <p:stCondLst>
                                            <p:cond delay="1808"/>
                                          </p:stCondLst>
                                        </p:cTn>
                                        <p:tgtEl>
                                          <p:spTgt spid="41"/>
                                        </p:tgtEl>
                                      </p:cBhvr>
                                      <p:to x="100000" y="95000"/>
                                    </p:animScale>
                                    <p:animScale>
                                      <p:cBhvr>
                                        <p:cTn id="93" dur="166" decel="50000">
                                          <p:stCondLst>
                                            <p:cond delay="1834"/>
                                          </p:stCondLst>
                                        </p:cTn>
                                        <p:tgtEl>
                                          <p:spTgt spid="41"/>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childTnLst>
                                </p:cTn>
                              </p:par>
                              <p:par>
                                <p:cTn id="98" presetID="63" presetClass="path" presetSubtype="0" accel="50000" decel="50000" fill="hold" nodeType="withEffect">
                                  <p:stCondLst>
                                    <p:cond delay="0"/>
                                  </p:stCondLst>
                                  <p:childTnLst>
                                    <p:animMotion origin="layout" path="M 5E-6 -7.40741E-7 L 0.17592 -0.00555 " pathEditMode="relative" rAng="0" ptsTypes="AA">
                                      <p:cBhvr>
                                        <p:cTn id="99" dur="2000" fill="hold"/>
                                        <p:tgtEl>
                                          <p:spTgt spid="35"/>
                                        </p:tgtEl>
                                        <p:attrNameLst>
                                          <p:attrName>ppt_x</p:attrName>
                                          <p:attrName>ppt_y</p:attrName>
                                        </p:attrNameLst>
                                      </p:cBhvr>
                                      <p:rCtr x="8789"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30" grpId="0"/>
      <p:bldP spid="34"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746" y="1172054"/>
            <a:ext cx="4822674" cy="1477328"/>
          </a:xfrm>
          <a:prstGeom prst="rect">
            <a:avLst/>
          </a:prstGeom>
          <a:noFill/>
        </p:spPr>
        <p:txBody>
          <a:bodyPr wrap="square" rtlCol="0">
            <a:spAutoFit/>
          </a:bodyPr>
          <a:lstStyle/>
          <a:p>
            <a:r>
              <a:rPr lang="en-US" dirty="0">
                <a:solidFill>
                  <a:schemeClr val="bg1"/>
                </a:solidFill>
              </a:rPr>
              <a:t>Through grace, made available by the Savior’s atoning sacrifice, all people will be resurrected and receive immortality. The Atonement of Jesus Christ also makes it possible for us to receive eternal life.</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All Will Be Resurrected</a:t>
            </a:r>
          </a:p>
        </p:txBody>
      </p:sp>
      <p:sp>
        <p:nvSpPr>
          <p:cNvPr id="8" name="Rectangle 7"/>
          <p:cNvSpPr/>
          <p:nvPr/>
        </p:nvSpPr>
        <p:spPr>
          <a:xfrm>
            <a:off x="5890438" y="1291212"/>
            <a:ext cx="5454502" cy="1477328"/>
          </a:xfrm>
          <a:prstGeom prst="rect">
            <a:avLst/>
          </a:prstGeom>
        </p:spPr>
        <p:txBody>
          <a:bodyPr wrap="square">
            <a:spAutoFit/>
          </a:bodyPr>
          <a:lstStyle/>
          <a:p>
            <a:r>
              <a:rPr lang="en-US" i="1" dirty="0">
                <a:solidFill>
                  <a:srgbClr val="FFFF00"/>
                </a:solidFill>
              </a:rPr>
              <a:t>And what is it that ye shall hope for? Behold I say unto you that ye shall have hope through the atonement of Christ and the power of his resurrection, to be raised unto life eternal, and this because of your faith in him according to the promise. Moroni 7:41</a:t>
            </a:r>
          </a:p>
        </p:txBody>
      </p:sp>
      <p:sp>
        <p:nvSpPr>
          <p:cNvPr id="10" name="Rectangle 9"/>
          <p:cNvSpPr/>
          <p:nvPr/>
        </p:nvSpPr>
        <p:spPr>
          <a:xfrm>
            <a:off x="6327378" y="5422804"/>
            <a:ext cx="5294009" cy="1200329"/>
          </a:xfrm>
          <a:prstGeom prst="rect">
            <a:avLst/>
          </a:prstGeom>
        </p:spPr>
        <p:txBody>
          <a:bodyPr wrap="square">
            <a:spAutoFit/>
          </a:bodyPr>
          <a:lstStyle/>
          <a:p>
            <a:r>
              <a:rPr lang="en-US" dirty="0">
                <a:solidFill>
                  <a:schemeClr val="bg1"/>
                </a:solidFill>
              </a:rPr>
              <a:t>To receive this gift, we must live the gospel of Jesus Christ, which includes having faith in Him, repenting of our sins, being baptized, receiving the gift of the Holy Ghost, and enduring faithfully to the end </a:t>
            </a:r>
          </a:p>
        </p:txBody>
      </p:sp>
      <p:sp>
        <p:nvSpPr>
          <p:cNvPr id="11" name="Rectangle 10"/>
          <p:cNvSpPr/>
          <p:nvPr/>
        </p:nvSpPr>
        <p:spPr>
          <a:xfrm>
            <a:off x="347331" y="5449727"/>
            <a:ext cx="6096000" cy="923330"/>
          </a:xfrm>
          <a:prstGeom prst="rect">
            <a:avLst/>
          </a:prstGeom>
        </p:spPr>
        <p:txBody>
          <a:bodyPr>
            <a:spAutoFit/>
          </a:bodyPr>
          <a:lstStyle/>
          <a:p>
            <a:r>
              <a:rPr lang="en-US" i="1" dirty="0">
                <a:solidFill>
                  <a:srgbClr val="FFFF00"/>
                </a:solidFill>
              </a:rPr>
              <a:t>Jesus answered, Verily, verily, I say unto thee, Except a man be born of water and of the Spirit, he cannot enter into the kingdom of God. John 3:5</a:t>
            </a:r>
          </a:p>
        </p:txBody>
      </p:sp>
      <p:pic>
        <p:nvPicPr>
          <p:cNvPr id="4098" name="Picture 2" descr="http://www.saviorsite.com/wp-content/uploads/2010/10/creator-of-the-world-christ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234" y="2646794"/>
            <a:ext cx="3731404" cy="28029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h1.redbubble.net/image.7836175.0258/flat,550x550,075,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689" y="2796801"/>
            <a:ext cx="2162726" cy="2530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icturesofjesus4you.com/statues/statue_baptism_of_christ.jpg"/>
          <p:cNvPicPr>
            <a:picLocks noChangeAspect="1" noChangeArrowheads="1"/>
          </p:cNvPicPr>
          <p:nvPr/>
        </p:nvPicPr>
        <p:blipFill rotWithShape="1">
          <a:blip r:embed="rId5">
            <a:extLst>
              <a:ext uri="{28A0092B-C50C-407E-A947-70E740481C1C}">
                <a14:useLocalDpi xmlns:a14="http://schemas.microsoft.com/office/drawing/2010/main" val="0"/>
              </a:ext>
            </a:extLst>
          </a:blip>
          <a:srcRect l="10758" t="20306" r="39629" b="22587"/>
          <a:stretch/>
        </p:blipFill>
        <p:spPr bwMode="auto">
          <a:xfrm>
            <a:off x="5684907" y="2973401"/>
            <a:ext cx="2126512" cy="234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628" y="1074509"/>
            <a:ext cx="4626429" cy="369332"/>
          </a:xfrm>
          <a:prstGeom prst="rect">
            <a:avLst/>
          </a:prstGeom>
          <a:noFill/>
        </p:spPr>
        <p:txBody>
          <a:bodyPr wrap="square" rtlCol="0">
            <a:spAutoFit/>
          </a:bodyPr>
          <a:lstStyle/>
          <a:p>
            <a:r>
              <a:rPr lang="en-US" dirty="0">
                <a:solidFill>
                  <a:schemeClr val="bg1"/>
                </a:solidFill>
              </a:rPr>
              <a:t>What are the kingdom’s names?</a:t>
            </a:r>
          </a:p>
        </p:txBody>
      </p:sp>
      <p:sp>
        <p:nvSpPr>
          <p:cNvPr id="4" name="TextBox 3"/>
          <p:cNvSpPr txBox="1"/>
          <p:nvPr/>
        </p:nvSpPr>
        <p:spPr>
          <a:xfrm>
            <a:off x="4056203" y="1128769"/>
            <a:ext cx="5350330" cy="369332"/>
          </a:xfrm>
          <a:prstGeom prst="rect">
            <a:avLst/>
          </a:prstGeom>
          <a:noFill/>
        </p:spPr>
        <p:txBody>
          <a:bodyPr wrap="square" rtlCol="0">
            <a:spAutoFit/>
          </a:bodyPr>
          <a:lstStyle/>
          <a:p>
            <a:r>
              <a:rPr lang="en-US" dirty="0">
                <a:solidFill>
                  <a:schemeClr val="bg1"/>
                </a:solidFill>
              </a:rPr>
              <a:t>Celestial, Terrestrial, Telestial (outer darkness)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Kingdoms</a:t>
            </a:r>
          </a:p>
        </p:txBody>
      </p:sp>
      <p:grpSp>
        <p:nvGrpSpPr>
          <p:cNvPr id="7" name="Group 6"/>
          <p:cNvGrpSpPr/>
          <p:nvPr/>
        </p:nvGrpSpPr>
        <p:grpSpPr>
          <a:xfrm>
            <a:off x="9629997" y="389370"/>
            <a:ext cx="2341398" cy="2108844"/>
            <a:chOff x="9396080" y="303276"/>
            <a:chExt cx="2341398" cy="2108844"/>
          </a:xfrm>
        </p:grpSpPr>
        <p:sp>
          <p:nvSpPr>
            <p:cNvPr id="8" name="Oval 7"/>
            <p:cNvSpPr/>
            <p:nvPr/>
          </p:nvSpPr>
          <p:spPr>
            <a:xfrm>
              <a:off x="9396080" y="303276"/>
              <a:ext cx="2143325" cy="210884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28176" y="690569"/>
              <a:ext cx="2109302" cy="369332"/>
            </a:xfrm>
            <a:prstGeom prst="rect">
              <a:avLst/>
            </a:prstGeom>
            <a:noFill/>
          </p:spPr>
          <p:txBody>
            <a:bodyPr wrap="square" rtlCol="0">
              <a:spAutoFit/>
            </a:bodyPr>
            <a:lstStyle/>
            <a:p>
              <a:r>
                <a:rPr lang="en-US" dirty="0"/>
                <a:t>Celestial Kingdom</a:t>
              </a:r>
            </a:p>
          </p:txBody>
        </p:sp>
      </p:grpSp>
      <p:grpSp>
        <p:nvGrpSpPr>
          <p:cNvPr id="10" name="Group 9"/>
          <p:cNvGrpSpPr/>
          <p:nvPr/>
        </p:nvGrpSpPr>
        <p:grpSpPr>
          <a:xfrm>
            <a:off x="9812759" y="2940327"/>
            <a:ext cx="1777800" cy="1723461"/>
            <a:chOff x="9668299" y="2848673"/>
            <a:chExt cx="1777800" cy="1723461"/>
          </a:xfrm>
        </p:grpSpPr>
        <p:sp>
          <p:nvSpPr>
            <p:cNvPr id="11" name="Oval 10"/>
            <p:cNvSpPr/>
            <p:nvPr/>
          </p:nvSpPr>
          <p:spPr>
            <a:xfrm>
              <a:off x="9673173" y="2848673"/>
              <a:ext cx="1751641" cy="17234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68299" y="3031074"/>
              <a:ext cx="1777800" cy="646331"/>
            </a:xfrm>
            <a:prstGeom prst="rect">
              <a:avLst/>
            </a:prstGeom>
            <a:noFill/>
          </p:spPr>
          <p:txBody>
            <a:bodyPr wrap="square" rtlCol="0">
              <a:spAutoFit/>
            </a:bodyPr>
            <a:lstStyle/>
            <a:p>
              <a:pPr algn="ctr"/>
              <a:r>
                <a:rPr lang="en-US" dirty="0"/>
                <a:t>Terrestrial Kingdom</a:t>
              </a:r>
            </a:p>
          </p:txBody>
        </p:sp>
      </p:grpSp>
      <p:grpSp>
        <p:nvGrpSpPr>
          <p:cNvPr id="13" name="Group 12"/>
          <p:cNvGrpSpPr/>
          <p:nvPr/>
        </p:nvGrpSpPr>
        <p:grpSpPr>
          <a:xfrm>
            <a:off x="9786655" y="5222823"/>
            <a:ext cx="1777800" cy="1383472"/>
            <a:chOff x="9675083" y="5222823"/>
            <a:chExt cx="1777800" cy="1383472"/>
          </a:xfrm>
        </p:grpSpPr>
        <p:sp>
          <p:nvSpPr>
            <p:cNvPr id="14" name="Oval 13"/>
            <p:cNvSpPr/>
            <p:nvPr/>
          </p:nvSpPr>
          <p:spPr>
            <a:xfrm>
              <a:off x="9845946" y="5222823"/>
              <a:ext cx="1406093" cy="1383472"/>
            </a:xfrm>
            <a:prstGeom prst="ellipse">
              <a:avLst/>
            </a:prstGeom>
            <a:solidFill>
              <a:srgbClr val="D1B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5083" y="5327719"/>
              <a:ext cx="1777800" cy="646331"/>
            </a:xfrm>
            <a:prstGeom prst="rect">
              <a:avLst/>
            </a:prstGeom>
            <a:noFill/>
          </p:spPr>
          <p:txBody>
            <a:bodyPr wrap="square" rtlCol="0">
              <a:spAutoFit/>
            </a:bodyPr>
            <a:lstStyle/>
            <a:p>
              <a:pPr algn="ctr"/>
              <a:r>
                <a:rPr lang="en-US" dirty="0"/>
                <a:t>Telestial Kingdom</a:t>
              </a:r>
            </a:p>
          </p:txBody>
        </p:sp>
      </p:grpSp>
      <p:grpSp>
        <p:nvGrpSpPr>
          <p:cNvPr id="2" name="Group 1"/>
          <p:cNvGrpSpPr/>
          <p:nvPr/>
        </p:nvGrpSpPr>
        <p:grpSpPr>
          <a:xfrm>
            <a:off x="10368030" y="5884962"/>
            <a:ext cx="549708" cy="589041"/>
            <a:chOff x="5927414" y="4185335"/>
            <a:chExt cx="1312169" cy="1406058"/>
          </a:xfrm>
        </p:grpSpPr>
        <p:grpSp>
          <p:nvGrpSpPr>
            <p:cNvPr id="16" name="Group 23"/>
            <p:cNvGrpSpPr/>
            <p:nvPr/>
          </p:nvGrpSpPr>
          <p:grpSpPr>
            <a:xfrm>
              <a:off x="6675094" y="4185335"/>
              <a:ext cx="564489" cy="1406058"/>
              <a:chOff x="7162800" y="1828800"/>
              <a:chExt cx="1271017" cy="3165915"/>
            </a:xfrm>
            <a:solidFill>
              <a:schemeClr val="accent1"/>
            </a:solidFill>
          </p:grpSpPr>
          <p:sp>
            <p:nvSpPr>
              <p:cNvPr id="17" name="Oval 16"/>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p:cNvGrpSpPr/>
            <p:nvPr/>
          </p:nvGrpSpPr>
          <p:grpSpPr>
            <a:xfrm>
              <a:off x="5927414" y="4185335"/>
              <a:ext cx="610475" cy="1402244"/>
              <a:chOff x="5891782" y="1905000"/>
              <a:chExt cx="1271017" cy="3165915"/>
            </a:xfrm>
            <a:solidFill>
              <a:srgbClr val="C00000"/>
            </a:solidFill>
          </p:grpSpPr>
          <p:sp>
            <p:nvSpPr>
              <p:cNvPr id="23" name="Oval 22"/>
              <p:cNvSpPr/>
              <p:nvPr/>
            </p:nvSpPr>
            <p:spPr>
              <a:xfrm>
                <a:off x="6019800" y="1905000"/>
                <a:ext cx="1016000" cy="10668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423263">
                <a:off x="6044184" y="4385115"/>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324600" y="2819400"/>
                <a:ext cx="381000" cy="1828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657015">
                <a:off x="6600982" y="4350807"/>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6336791" y="2797105"/>
                <a:ext cx="381000" cy="1271017"/>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10176250" y="1128769"/>
            <a:ext cx="1050818" cy="1126007"/>
            <a:chOff x="5927414" y="4185335"/>
            <a:chExt cx="1312169" cy="1406058"/>
          </a:xfrm>
        </p:grpSpPr>
        <p:grpSp>
          <p:nvGrpSpPr>
            <p:cNvPr id="29" name="Group 23"/>
            <p:cNvGrpSpPr/>
            <p:nvPr/>
          </p:nvGrpSpPr>
          <p:grpSpPr>
            <a:xfrm>
              <a:off x="6675094" y="4185335"/>
              <a:ext cx="564489" cy="1406058"/>
              <a:chOff x="7162800" y="1828800"/>
              <a:chExt cx="1271017" cy="3165915"/>
            </a:xfrm>
            <a:solidFill>
              <a:schemeClr val="accent1"/>
            </a:solidFill>
          </p:grpSpPr>
          <p:sp>
            <p:nvSpPr>
              <p:cNvPr id="36" name="Oval 35"/>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5"/>
            <p:cNvGrpSpPr/>
            <p:nvPr/>
          </p:nvGrpSpPr>
          <p:grpSpPr>
            <a:xfrm>
              <a:off x="5927414" y="4185335"/>
              <a:ext cx="610475" cy="1402244"/>
              <a:chOff x="5891782" y="1905000"/>
              <a:chExt cx="1271017" cy="3165915"/>
            </a:xfrm>
            <a:solidFill>
              <a:srgbClr val="C00000"/>
            </a:solidFill>
          </p:grpSpPr>
          <p:sp>
            <p:nvSpPr>
              <p:cNvPr id="31" name="Oval 30"/>
              <p:cNvSpPr/>
              <p:nvPr/>
            </p:nvSpPr>
            <p:spPr>
              <a:xfrm>
                <a:off x="6019800" y="1905000"/>
                <a:ext cx="1016000" cy="10668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423263">
                <a:off x="6044184" y="4385115"/>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324600" y="2819400"/>
                <a:ext cx="381000" cy="1828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8657015">
                <a:off x="6600982" y="4350807"/>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6336791" y="2797105"/>
                <a:ext cx="381000" cy="1271017"/>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p:cNvGrpSpPr/>
          <p:nvPr/>
        </p:nvGrpSpPr>
        <p:grpSpPr>
          <a:xfrm>
            <a:off x="10279840" y="3728141"/>
            <a:ext cx="746697" cy="800125"/>
            <a:chOff x="5927414" y="4185335"/>
            <a:chExt cx="1312169" cy="1406058"/>
          </a:xfrm>
        </p:grpSpPr>
        <p:grpSp>
          <p:nvGrpSpPr>
            <p:cNvPr id="42" name="Group 23"/>
            <p:cNvGrpSpPr/>
            <p:nvPr/>
          </p:nvGrpSpPr>
          <p:grpSpPr>
            <a:xfrm>
              <a:off x="6675094" y="4185335"/>
              <a:ext cx="564489" cy="1406058"/>
              <a:chOff x="7162800" y="1828800"/>
              <a:chExt cx="1271017" cy="3165915"/>
            </a:xfrm>
            <a:solidFill>
              <a:schemeClr val="accent1"/>
            </a:solidFill>
          </p:grpSpPr>
          <p:sp>
            <p:nvSpPr>
              <p:cNvPr id="49" name="Oval 48"/>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5"/>
            <p:cNvGrpSpPr/>
            <p:nvPr/>
          </p:nvGrpSpPr>
          <p:grpSpPr>
            <a:xfrm>
              <a:off x="5927414" y="4185335"/>
              <a:ext cx="610475" cy="1402244"/>
              <a:chOff x="5891782" y="1905000"/>
              <a:chExt cx="1271017" cy="3165915"/>
            </a:xfrm>
            <a:solidFill>
              <a:srgbClr val="C00000"/>
            </a:solidFill>
          </p:grpSpPr>
          <p:sp>
            <p:nvSpPr>
              <p:cNvPr id="44" name="Oval 43"/>
              <p:cNvSpPr/>
              <p:nvPr/>
            </p:nvSpPr>
            <p:spPr>
              <a:xfrm>
                <a:off x="6019800" y="1905000"/>
                <a:ext cx="1016000" cy="10668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2423263">
                <a:off x="6044184" y="4385115"/>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324600" y="2819400"/>
                <a:ext cx="381000" cy="1828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8657015">
                <a:off x="6600982" y="4350807"/>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6336791" y="2797105"/>
                <a:ext cx="381000" cy="1271017"/>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110627" y="1567535"/>
            <a:ext cx="4626429" cy="369332"/>
          </a:xfrm>
          <a:prstGeom prst="rect">
            <a:avLst/>
          </a:prstGeom>
          <a:noFill/>
        </p:spPr>
        <p:txBody>
          <a:bodyPr wrap="square" rtlCol="0">
            <a:spAutoFit/>
          </a:bodyPr>
          <a:lstStyle/>
          <a:p>
            <a:r>
              <a:rPr lang="en-US" dirty="0">
                <a:solidFill>
                  <a:schemeClr val="bg1"/>
                </a:solidFill>
              </a:rPr>
              <a:t>Who goes to the Celestial Kingdom?</a:t>
            </a:r>
          </a:p>
        </p:txBody>
      </p:sp>
      <p:sp>
        <p:nvSpPr>
          <p:cNvPr id="55" name="TextBox 54"/>
          <p:cNvSpPr txBox="1"/>
          <p:nvPr/>
        </p:nvSpPr>
        <p:spPr>
          <a:xfrm>
            <a:off x="110626" y="2710873"/>
            <a:ext cx="4626429" cy="646331"/>
          </a:xfrm>
          <a:prstGeom prst="rect">
            <a:avLst/>
          </a:prstGeom>
          <a:noFill/>
        </p:spPr>
        <p:txBody>
          <a:bodyPr wrap="square" rtlCol="0">
            <a:spAutoFit/>
          </a:bodyPr>
          <a:lstStyle/>
          <a:p>
            <a:r>
              <a:rPr lang="en-US" dirty="0">
                <a:solidFill>
                  <a:schemeClr val="bg1"/>
                </a:solidFill>
              </a:rPr>
              <a:t>Who goes to the Terrestrial Kingdom?</a:t>
            </a:r>
          </a:p>
          <a:p>
            <a:endParaRPr lang="en-US" dirty="0">
              <a:solidFill>
                <a:schemeClr val="bg1"/>
              </a:solidFill>
            </a:endParaRPr>
          </a:p>
        </p:txBody>
      </p:sp>
      <p:sp>
        <p:nvSpPr>
          <p:cNvPr id="56" name="TextBox 55"/>
          <p:cNvSpPr txBox="1"/>
          <p:nvPr/>
        </p:nvSpPr>
        <p:spPr>
          <a:xfrm>
            <a:off x="4043720" y="1579252"/>
            <a:ext cx="5350330" cy="369332"/>
          </a:xfrm>
          <a:prstGeom prst="rect">
            <a:avLst/>
          </a:prstGeom>
          <a:noFill/>
        </p:spPr>
        <p:txBody>
          <a:bodyPr wrap="square" rtlCol="0">
            <a:spAutoFit/>
          </a:bodyPr>
          <a:lstStyle/>
          <a:p>
            <a:r>
              <a:rPr lang="en-US" dirty="0">
                <a:solidFill>
                  <a:schemeClr val="bg1"/>
                </a:solidFill>
              </a:rPr>
              <a:t>Those who are baptized, faithful, clean </a:t>
            </a:r>
            <a:r>
              <a:rPr lang="en-US" sz="1200" dirty="0">
                <a:solidFill>
                  <a:schemeClr val="bg1"/>
                </a:solidFill>
              </a:rPr>
              <a:t>(D&amp;C 76:50-53) (13)</a:t>
            </a:r>
          </a:p>
        </p:txBody>
      </p:sp>
      <p:sp>
        <p:nvSpPr>
          <p:cNvPr id="57" name="TextBox 56"/>
          <p:cNvSpPr txBox="1"/>
          <p:nvPr/>
        </p:nvSpPr>
        <p:spPr>
          <a:xfrm>
            <a:off x="4056203" y="2699156"/>
            <a:ext cx="5350330" cy="646331"/>
          </a:xfrm>
          <a:prstGeom prst="rect">
            <a:avLst/>
          </a:prstGeom>
          <a:noFill/>
        </p:spPr>
        <p:txBody>
          <a:bodyPr wrap="square" rtlCol="0">
            <a:spAutoFit/>
          </a:bodyPr>
          <a:lstStyle/>
          <a:p>
            <a:r>
              <a:rPr lang="en-US" dirty="0">
                <a:solidFill>
                  <a:schemeClr val="bg1"/>
                </a:solidFill>
              </a:rPr>
              <a:t>Honorable, but did not receive the fullness of the gospel (</a:t>
            </a:r>
            <a:r>
              <a:rPr lang="en-US" sz="1200" dirty="0">
                <a:solidFill>
                  <a:schemeClr val="bg1"/>
                </a:solidFill>
              </a:rPr>
              <a:t>D&amp;C 76:71-89) (14)</a:t>
            </a:r>
          </a:p>
        </p:txBody>
      </p:sp>
      <p:sp>
        <p:nvSpPr>
          <p:cNvPr id="58" name="TextBox 57"/>
          <p:cNvSpPr txBox="1"/>
          <p:nvPr/>
        </p:nvSpPr>
        <p:spPr>
          <a:xfrm>
            <a:off x="110626" y="3910986"/>
            <a:ext cx="4626429" cy="369332"/>
          </a:xfrm>
          <a:prstGeom prst="rect">
            <a:avLst/>
          </a:prstGeom>
          <a:noFill/>
        </p:spPr>
        <p:txBody>
          <a:bodyPr wrap="square" rtlCol="0">
            <a:spAutoFit/>
          </a:bodyPr>
          <a:lstStyle/>
          <a:p>
            <a:r>
              <a:rPr lang="en-US" dirty="0">
                <a:solidFill>
                  <a:schemeClr val="bg1"/>
                </a:solidFill>
              </a:rPr>
              <a:t>Who goes to the Telestial Kingdom?</a:t>
            </a:r>
          </a:p>
        </p:txBody>
      </p:sp>
      <p:sp>
        <p:nvSpPr>
          <p:cNvPr id="59" name="TextBox 58"/>
          <p:cNvSpPr txBox="1"/>
          <p:nvPr/>
        </p:nvSpPr>
        <p:spPr>
          <a:xfrm>
            <a:off x="4098220" y="3923110"/>
            <a:ext cx="5350330" cy="369332"/>
          </a:xfrm>
          <a:prstGeom prst="rect">
            <a:avLst/>
          </a:prstGeom>
          <a:noFill/>
        </p:spPr>
        <p:txBody>
          <a:bodyPr wrap="square" rtlCol="0">
            <a:spAutoFit/>
          </a:bodyPr>
          <a:lstStyle/>
          <a:p>
            <a:r>
              <a:rPr lang="en-US" dirty="0">
                <a:solidFill>
                  <a:schemeClr val="bg1"/>
                </a:solidFill>
              </a:rPr>
              <a:t>Liars, adulterers, murderers </a:t>
            </a:r>
            <a:r>
              <a:rPr lang="en-US" sz="1200" dirty="0">
                <a:solidFill>
                  <a:schemeClr val="bg1"/>
                </a:solidFill>
              </a:rPr>
              <a:t>(D&amp;C 76:103) (15</a:t>
            </a:r>
            <a:r>
              <a:rPr lang="en-US" dirty="0">
                <a:solidFill>
                  <a:schemeClr val="bg1"/>
                </a:solidFill>
              </a:rPr>
              <a:t>)</a:t>
            </a:r>
          </a:p>
        </p:txBody>
      </p:sp>
      <p:sp>
        <p:nvSpPr>
          <p:cNvPr id="60" name="TextBox 59"/>
          <p:cNvSpPr txBox="1"/>
          <p:nvPr/>
        </p:nvSpPr>
        <p:spPr>
          <a:xfrm>
            <a:off x="3108201" y="4652783"/>
            <a:ext cx="4626429" cy="369332"/>
          </a:xfrm>
          <a:prstGeom prst="rect">
            <a:avLst/>
          </a:prstGeom>
          <a:noFill/>
        </p:spPr>
        <p:txBody>
          <a:bodyPr wrap="square" rtlCol="0">
            <a:spAutoFit/>
          </a:bodyPr>
          <a:lstStyle/>
          <a:p>
            <a:r>
              <a:rPr lang="en-US" dirty="0">
                <a:solidFill>
                  <a:schemeClr val="bg1"/>
                </a:solidFill>
              </a:rPr>
              <a:t>Who goes to Outer darkness?</a:t>
            </a:r>
          </a:p>
        </p:txBody>
      </p:sp>
      <p:sp>
        <p:nvSpPr>
          <p:cNvPr id="61" name="TextBox 60"/>
          <p:cNvSpPr txBox="1"/>
          <p:nvPr/>
        </p:nvSpPr>
        <p:spPr>
          <a:xfrm>
            <a:off x="82984" y="5650884"/>
            <a:ext cx="4626429" cy="369332"/>
          </a:xfrm>
          <a:prstGeom prst="rect">
            <a:avLst/>
          </a:prstGeom>
          <a:noFill/>
        </p:spPr>
        <p:txBody>
          <a:bodyPr wrap="square" rtlCol="0">
            <a:spAutoFit/>
          </a:bodyPr>
          <a:lstStyle/>
          <a:p>
            <a:r>
              <a:rPr lang="en-US" dirty="0">
                <a:solidFill>
                  <a:schemeClr val="bg1"/>
                </a:solidFill>
              </a:rPr>
              <a:t>How will the judgment be fair?</a:t>
            </a:r>
          </a:p>
        </p:txBody>
      </p:sp>
      <p:sp>
        <p:nvSpPr>
          <p:cNvPr id="62" name="TextBox 61"/>
          <p:cNvSpPr txBox="1"/>
          <p:nvPr/>
        </p:nvSpPr>
        <p:spPr>
          <a:xfrm>
            <a:off x="6872516" y="4560921"/>
            <a:ext cx="2462394" cy="830997"/>
          </a:xfrm>
          <a:prstGeom prst="rect">
            <a:avLst/>
          </a:prstGeom>
          <a:noFill/>
        </p:spPr>
        <p:txBody>
          <a:bodyPr wrap="square" rtlCol="0">
            <a:spAutoFit/>
          </a:bodyPr>
          <a:lstStyle/>
          <a:p>
            <a:r>
              <a:rPr lang="en-US" dirty="0">
                <a:solidFill>
                  <a:schemeClr val="bg1"/>
                </a:solidFill>
              </a:rPr>
              <a:t>Those who deny the Holy Ghost </a:t>
            </a:r>
          </a:p>
          <a:p>
            <a:r>
              <a:rPr lang="en-US" sz="1200" dirty="0">
                <a:solidFill>
                  <a:schemeClr val="bg1"/>
                </a:solidFill>
              </a:rPr>
              <a:t>(D&amp;C 76:31, 33, 35) (16)</a:t>
            </a:r>
          </a:p>
        </p:txBody>
      </p:sp>
      <p:sp>
        <p:nvSpPr>
          <p:cNvPr id="63" name="TextBox 62"/>
          <p:cNvSpPr txBox="1"/>
          <p:nvPr/>
        </p:nvSpPr>
        <p:spPr>
          <a:xfrm>
            <a:off x="3272409" y="5671402"/>
            <a:ext cx="2807169" cy="923330"/>
          </a:xfrm>
          <a:prstGeom prst="rect">
            <a:avLst/>
          </a:prstGeom>
          <a:noFill/>
        </p:spPr>
        <p:txBody>
          <a:bodyPr wrap="square" rtlCol="0">
            <a:spAutoFit/>
          </a:bodyPr>
          <a:lstStyle/>
          <a:p>
            <a:r>
              <a:rPr lang="en-US" dirty="0">
                <a:solidFill>
                  <a:schemeClr val="bg1"/>
                </a:solidFill>
              </a:rPr>
              <a:t>It will be the accumulation of all actions, thoughts, and the condition of our hearts</a:t>
            </a:r>
          </a:p>
        </p:txBody>
      </p:sp>
      <p:sp>
        <p:nvSpPr>
          <p:cNvPr id="64" name="Oval 63"/>
          <p:cNvSpPr/>
          <p:nvPr/>
        </p:nvSpPr>
        <p:spPr>
          <a:xfrm>
            <a:off x="6221463" y="5446643"/>
            <a:ext cx="1434434" cy="141135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6183954" y="5531065"/>
            <a:ext cx="1509451" cy="646331"/>
          </a:xfrm>
          <a:prstGeom prst="rect">
            <a:avLst/>
          </a:prstGeom>
          <a:noFill/>
        </p:spPr>
        <p:txBody>
          <a:bodyPr wrap="square" rtlCol="0">
            <a:spAutoFit/>
          </a:bodyPr>
          <a:lstStyle/>
          <a:p>
            <a:pPr algn="ctr"/>
            <a:r>
              <a:rPr lang="en-US" dirty="0">
                <a:solidFill>
                  <a:schemeClr val="bg1"/>
                </a:solidFill>
              </a:rPr>
              <a:t>Outer Darkness</a:t>
            </a:r>
          </a:p>
        </p:txBody>
      </p:sp>
      <p:grpSp>
        <p:nvGrpSpPr>
          <p:cNvPr id="66" name="Group 65"/>
          <p:cNvGrpSpPr/>
          <p:nvPr/>
        </p:nvGrpSpPr>
        <p:grpSpPr>
          <a:xfrm>
            <a:off x="6731368" y="6203149"/>
            <a:ext cx="448950" cy="481073"/>
            <a:chOff x="5927414" y="4185335"/>
            <a:chExt cx="1312169" cy="1406058"/>
          </a:xfrm>
        </p:grpSpPr>
        <p:grpSp>
          <p:nvGrpSpPr>
            <p:cNvPr id="67" name="Group 23"/>
            <p:cNvGrpSpPr/>
            <p:nvPr/>
          </p:nvGrpSpPr>
          <p:grpSpPr>
            <a:xfrm>
              <a:off x="6675094" y="4185335"/>
              <a:ext cx="564489" cy="1406058"/>
              <a:chOff x="7162800" y="1828800"/>
              <a:chExt cx="1271017" cy="3165915"/>
            </a:xfrm>
            <a:solidFill>
              <a:schemeClr val="accent1"/>
            </a:solidFill>
          </p:grpSpPr>
          <p:sp>
            <p:nvSpPr>
              <p:cNvPr id="74" name="Oval 73"/>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5"/>
            <p:cNvGrpSpPr/>
            <p:nvPr/>
          </p:nvGrpSpPr>
          <p:grpSpPr>
            <a:xfrm>
              <a:off x="5927414" y="4185335"/>
              <a:ext cx="610475" cy="1402244"/>
              <a:chOff x="5891782" y="1905000"/>
              <a:chExt cx="1271017" cy="3165915"/>
            </a:xfrm>
            <a:solidFill>
              <a:srgbClr val="C00000"/>
            </a:solidFill>
          </p:grpSpPr>
          <p:sp>
            <p:nvSpPr>
              <p:cNvPr id="69" name="Oval 68"/>
              <p:cNvSpPr/>
              <p:nvPr/>
            </p:nvSpPr>
            <p:spPr>
              <a:xfrm>
                <a:off x="6019800" y="1905000"/>
                <a:ext cx="1016000" cy="10668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2423263">
                <a:off x="6044184" y="4385115"/>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6324600" y="2819400"/>
                <a:ext cx="381000" cy="1828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8657015">
                <a:off x="6600982" y="4350807"/>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5400000">
                <a:off x="6336791" y="2797105"/>
                <a:ext cx="381000" cy="1271017"/>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0998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heel(1)">
                                      <p:cBhvr>
                                        <p:cTn id="22" dur="2000"/>
                                        <p:tgtEl>
                                          <p:spTgt spid="6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heel(1)">
                                      <p:cBhvr>
                                        <p:cTn id="25" dur="20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26"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80">
                                          <p:stCondLst>
                                            <p:cond delay="0"/>
                                          </p:stCondLst>
                                        </p:cTn>
                                        <p:tgtEl>
                                          <p:spTgt spid="28"/>
                                        </p:tgtEl>
                                      </p:cBhvr>
                                    </p:animEffect>
                                    <p:anim calcmode="lin" valueType="num">
                                      <p:cBhvr>
                                        <p:cTn id="3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2" dur="26">
                                          <p:stCondLst>
                                            <p:cond delay="650"/>
                                          </p:stCondLst>
                                        </p:cTn>
                                        <p:tgtEl>
                                          <p:spTgt spid="28"/>
                                        </p:tgtEl>
                                      </p:cBhvr>
                                      <p:to x="100000" y="60000"/>
                                    </p:animScale>
                                    <p:animScale>
                                      <p:cBhvr>
                                        <p:cTn id="43" dur="166" decel="50000">
                                          <p:stCondLst>
                                            <p:cond delay="676"/>
                                          </p:stCondLst>
                                        </p:cTn>
                                        <p:tgtEl>
                                          <p:spTgt spid="28"/>
                                        </p:tgtEl>
                                      </p:cBhvr>
                                      <p:to x="100000" y="100000"/>
                                    </p:animScale>
                                    <p:animScale>
                                      <p:cBhvr>
                                        <p:cTn id="44" dur="26">
                                          <p:stCondLst>
                                            <p:cond delay="1312"/>
                                          </p:stCondLst>
                                        </p:cTn>
                                        <p:tgtEl>
                                          <p:spTgt spid="28"/>
                                        </p:tgtEl>
                                      </p:cBhvr>
                                      <p:to x="100000" y="80000"/>
                                    </p:animScale>
                                    <p:animScale>
                                      <p:cBhvr>
                                        <p:cTn id="45" dur="166" decel="50000">
                                          <p:stCondLst>
                                            <p:cond delay="1338"/>
                                          </p:stCondLst>
                                        </p:cTn>
                                        <p:tgtEl>
                                          <p:spTgt spid="28"/>
                                        </p:tgtEl>
                                      </p:cBhvr>
                                      <p:to x="100000" y="100000"/>
                                    </p:animScale>
                                    <p:animScale>
                                      <p:cBhvr>
                                        <p:cTn id="46" dur="26">
                                          <p:stCondLst>
                                            <p:cond delay="1642"/>
                                          </p:stCondLst>
                                        </p:cTn>
                                        <p:tgtEl>
                                          <p:spTgt spid="28"/>
                                        </p:tgtEl>
                                      </p:cBhvr>
                                      <p:to x="100000" y="90000"/>
                                    </p:animScale>
                                    <p:animScale>
                                      <p:cBhvr>
                                        <p:cTn id="47" dur="166" decel="50000">
                                          <p:stCondLst>
                                            <p:cond delay="1668"/>
                                          </p:stCondLst>
                                        </p:cTn>
                                        <p:tgtEl>
                                          <p:spTgt spid="28"/>
                                        </p:tgtEl>
                                      </p:cBhvr>
                                      <p:to x="100000" y="100000"/>
                                    </p:animScale>
                                    <p:animScale>
                                      <p:cBhvr>
                                        <p:cTn id="48" dur="26">
                                          <p:stCondLst>
                                            <p:cond delay="1808"/>
                                          </p:stCondLst>
                                        </p:cTn>
                                        <p:tgtEl>
                                          <p:spTgt spid="28"/>
                                        </p:tgtEl>
                                      </p:cBhvr>
                                      <p:to x="100000" y="95000"/>
                                    </p:animScale>
                                    <p:animScale>
                                      <p:cBhvr>
                                        <p:cTn id="49" dur="166" decel="50000">
                                          <p:stCondLst>
                                            <p:cond delay="1834"/>
                                          </p:stCondLst>
                                        </p:cTn>
                                        <p:tgtEl>
                                          <p:spTgt spid="28"/>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childTnLst>
                                </p:cTn>
                              </p:par>
                              <p:par>
                                <p:cTn id="58" presetID="26"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80">
                                          <p:stCondLst>
                                            <p:cond delay="0"/>
                                          </p:stCondLst>
                                        </p:cTn>
                                        <p:tgtEl>
                                          <p:spTgt spid="41"/>
                                        </p:tgtEl>
                                      </p:cBhvr>
                                    </p:animEffect>
                                    <p:anim calcmode="lin" valueType="num">
                                      <p:cBhvr>
                                        <p:cTn id="6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66" dur="26">
                                          <p:stCondLst>
                                            <p:cond delay="650"/>
                                          </p:stCondLst>
                                        </p:cTn>
                                        <p:tgtEl>
                                          <p:spTgt spid="41"/>
                                        </p:tgtEl>
                                      </p:cBhvr>
                                      <p:to x="100000" y="60000"/>
                                    </p:animScale>
                                    <p:animScale>
                                      <p:cBhvr>
                                        <p:cTn id="67" dur="166" decel="50000">
                                          <p:stCondLst>
                                            <p:cond delay="676"/>
                                          </p:stCondLst>
                                        </p:cTn>
                                        <p:tgtEl>
                                          <p:spTgt spid="41"/>
                                        </p:tgtEl>
                                      </p:cBhvr>
                                      <p:to x="100000" y="100000"/>
                                    </p:animScale>
                                    <p:animScale>
                                      <p:cBhvr>
                                        <p:cTn id="68" dur="26">
                                          <p:stCondLst>
                                            <p:cond delay="1312"/>
                                          </p:stCondLst>
                                        </p:cTn>
                                        <p:tgtEl>
                                          <p:spTgt spid="41"/>
                                        </p:tgtEl>
                                      </p:cBhvr>
                                      <p:to x="100000" y="80000"/>
                                    </p:animScale>
                                    <p:animScale>
                                      <p:cBhvr>
                                        <p:cTn id="69" dur="166" decel="50000">
                                          <p:stCondLst>
                                            <p:cond delay="1338"/>
                                          </p:stCondLst>
                                        </p:cTn>
                                        <p:tgtEl>
                                          <p:spTgt spid="41"/>
                                        </p:tgtEl>
                                      </p:cBhvr>
                                      <p:to x="100000" y="100000"/>
                                    </p:animScale>
                                    <p:animScale>
                                      <p:cBhvr>
                                        <p:cTn id="70" dur="26">
                                          <p:stCondLst>
                                            <p:cond delay="1642"/>
                                          </p:stCondLst>
                                        </p:cTn>
                                        <p:tgtEl>
                                          <p:spTgt spid="41"/>
                                        </p:tgtEl>
                                      </p:cBhvr>
                                      <p:to x="100000" y="90000"/>
                                    </p:animScale>
                                    <p:animScale>
                                      <p:cBhvr>
                                        <p:cTn id="71" dur="166" decel="50000">
                                          <p:stCondLst>
                                            <p:cond delay="1668"/>
                                          </p:stCondLst>
                                        </p:cTn>
                                        <p:tgtEl>
                                          <p:spTgt spid="41"/>
                                        </p:tgtEl>
                                      </p:cBhvr>
                                      <p:to x="100000" y="100000"/>
                                    </p:animScale>
                                    <p:animScale>
                                      <p:cBhvr>
                                        <p:cTn id="72" dur="26">
                                          <p:stCondLst>
                                            <p:cond delay="1808"/>
                                          </p:stCondLst>
                                        </p:cTn>
                                        <p:tgtEl>
                                          <p:spTgt spid="41"/>
                                        </p:tgtEl>
                                      </p:cBhvr>
                                      <p:to x="100000" y="95000"/>
                                    </p:animScale>
                                    <p:animScale>
                                      <p:cBhvr>
                                        <p:cTn id="73" dur="166" decel="50000">
                                          <p:stCondLst>
                                            <p:cond delay="1834"/>
                                          </p:stCondLst>
                                        </p:cTn>
                                        <p:tgtEl>
                                          <p:spTgt spid="41"/>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childTnLst>
                                </p:cTn>
                              </p:par>
                              <p:par>
                                <p:cTn id="82" presetID="26" presetClass="entr" presetSubtype="0" fill="hold" nodeType="with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wipe(down)">
                                      <p:cBhvr>
                                        <p:cTn id="84" dur="580">
                                          <p:stCondLst>
                                            <p:cond delay="0"/>
                                          </p:stCondLst>
                                        </p:cTn>
                                        <p:tgtEl>
                                          <p:spTgt spid="2"/>
                                        </p:tgtEl>
                                      </p:cBhvr>
                                    </p:animEffect>
                                    <p:anim calcmode="lin" valueType="num">
                                      <p:cBhvr>
                                        <p:cTn id="8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0" dur="26">
                                          <p:stCondLst>
                                            <p:cond delay="650"/>
                                          </p:stCondLst>
                                        </p:cTn>
                                        <p:tgtEl>
                                          <p:spTgt spid="2"/>
                                        </p:tgtEl>
                                      </p:cBhvr>
                                      <p:to x="100000" y="60000"/>
                                    </p:animScale>
                                    <p:animScale>
                                      <p:cBhvr>
                                        <p:cTn id="91" dur="166" decel="50000">
                                          <p:stCondLst>
                                            <p:cond delay="676"/>
                                          </p:stCondLst>
                                        </p:cTn>
                                        <p:tgtEl>
                                          <p:spTgt spid="2"/>
                                        </p:tgtEl>
                                      </p:cBhvr>
                                      <p:to x="100000" y="100000"/>
                                    </p:animScale>
                                    <p:animScale>
                                      <p:cBhvr>
                                        <p:cTn id="92" dur="26">
                                          <p:stCondLst>
                                            <p:cond delay="1312"/>
                                          </p:stCondLst>
                                        </p:cTn>
                                        <p:tgtEl>
                                          <p:spTgt spid="2"/>
                                        </p:tgtEl>
                                      </p:cBhvr>
                                      <p:to x="100000" y="80000"/>
                                    </p:animScale>
                                    <p:animScale>
                                      <p:cBhvr>
                                        <p:cTn id="93" dur="166" decel="50000">
                                          <p:stCondLst>
                                            <p:cond delay="1338"/>
                                          </p:stCondLst>
                                        </p:cTn>
                                        <p:tgtEl>
                                          <p:spTgt spid="2"/>
                                        </p:tgtEl>
                                      </p:cBhvr>
                                      <p:to x="100000" y="100000"/>
                                    </p:animScale>
                                    <p:animScale>
                                      <p:cBhvr>
                                        <p:cTn id="94" dur="26">
                                          <p:stCondLst>
                                            <p:cond delay="1642"/>
                                          </p:stCondLst>
                                        </p:cTn>
                                        <p:tgtEl>
                                          <p:spTgt spid="2"/>
                                        </p:tgtEl>
                                      </p:cBhvr>
                                      <p:to x="100000" y="90000"/>
                                    </p:animScale>
                                    <p:animScale>
                                      <p:cBhvr>
                                        <p:cTn id="95" dur="166" decel="50000">
                                          <p:stCondLst>
                                            <p:cond delay="1668"/>
                                          </p:stCondLst>
                                        </p:cTn>
                                        <p:tgtEl>
                                          <p:spTgt spid="2"/>
                                        </p:tgtEl>
                                      </p:cBhvr>
                                      <p:to x="100000" y="100000"/>
                                    </p:animScale>
                                    <p:animScale>
                                      <p:cBhvr>
                                        <p:cTn id="96" dur="26">
                                          <p:stCondLst>
                                            <p:cond delay="1808"/>
                                          </p:stCondLst>
                                        </p:cTn>
                                        <p:tgtEl>
                                          <p:spTgt spid="2"/>
                                        </p:tgtEl>
                                      </p:cBhvr>
                                      <p:to x="100000" y="95000"/>
                                    </p:animScale>
                                    <p:animScale>
                                      <p:cBhvr>
                                        <p:cTn id="97" dur="166" decel="50000">
                                          <p:stCondLst>
                                            <p:cond delay="1834"/>
                                          </p:stCondLst>
                                        </p:cTn>
                                        <p:tgtEl>
                                          <p:spTgt spid="2"/>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2"/>
                                        </p:tgtEl>
                                        <p:attrNameLst>
                                          <p:attrName>style.visibility</p:attrName>
                                        </p:attrNameLst>
                                      </p:cBhvr>
                                      <p:to>
                                        <p:strVal val="visible"/>
                                      </p:to>
                                    </p:set>
                                  </p:childTnLst>
                                </p:cTn>
                              </p:par>
                              <p:par>
                                <p:cTn id="106" presetID="26"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wipe(down)">
                                      <p:cBhvr>
                                        <p:cTn id="108" dur="580">
                                          <p:stCondLst>
                                            <p:cond delay="0"/>
                                          </p:stCondLst>
                                        </p:cTn>
                                        <p:tgtEl>
                                          <p:spTgt spid="66"/>
                                        </p:tgtEl>
                                      </p:cBhvr>
                                    </p:animEffect>
                                    <p:anim calcmode="lin" valueType="num">
                                      <p:cBhvr>
                                        <p:cTn id="109"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114" dur="26">
                                          <p:stCondLst>
                                            <p:cond delay="650"/>
                                          </p:stCondLst>
                                        </p:cTn>
                                        <p:tgtEl>
                                          <p:spTgt spid="66"/>
                                        </p:tgtEl>
                                      </p:cBhvr>
                                      <p:to x="100000" y="60000"/>
                                    </p:animScale>
                                    <p:animScale>
                                      <p:cBhvr>
                                        <p:cTn id="115" dur="166" decel="50000">
                                          <p:stCondLst>
                                            <p:cond delay="676"/>
                                          </p:stCondLst>
                                        </p:cTn>
                                        <p:tgtEl>
                                          <p:spTgt spid="66"/>
                                        </p:tgtEl>
                                      </p:cBhvr>
                                      <p:to x="100000" y="100000"/>
                                    </p:animScale>
                                    <p:animScale>
                                      <p:cBhvr>
                                        <p:cTn id="116" dur="26">
                                          <p:stCondLst>
                                            <p:cond delay="1312"/>
                                          </p:stCondLst>
                                        </p:cTn>
                                        <p:tgtEl>
                                          <p:spTgt spid="66"/>
                                        </p:tgtEl>
                                      </p:cBhvr>
                                      <p:to x="100000" y="80000"/>
                                    </p:animScale>
                                    <p:animScale>
                                      <p:cBhvr>
                                        <p:cTn id="117" dur="166" decel="50000">
                                          <p:stCondLst>
                                            <p:cond delay="1338"/>
                                          </p:stCondLst>
                                        </p:cTn>
                                        <p:tgtEl>
                                          <p:spTgt spid="66"/>
                                        </p:tgtEl>
                                      </p:cBhvr>
                                      <p:to x="100000" y="100000"/>
                                    </p:animScale>
                                    <p:animScale>
                                      <p:cBhvr>
                                        <p:cTn id="118" dur="26">
                                          <p:stCondLst>
                                            <p:cond delay="1642"/>
                                          </p:stCondLst>
                                        </p:cTn>
                                        <p:tgtEl>
                                          <p:spTgt spid="66"/>
                                        </p:tgtEl>
                                      </p:cBhvr>
                                      <p:to x="100000" y="90000"/>
                                    </p:animScale>
                                    <p:animScale>
                                      <p:cBhvr>
                                        <p:cTn id="119" dur="166" decel="50000">
                                          <p:stCondLst>
                                            <p:cond delay="1668"/>
                                          </p:stCondLst>
                                        </p:cTn>
                                        <p:tgtEl>
                                          <p:spTgt spid="66"/>
                                        </p:tgtEl>
                                      </p:cBhvr>
                                      <p:to x="100000" y="100000"/>
                                    </p:animScale>
                                    <p:animScale>
                                      <p:cBhvr>
                                        <p:cTn id="120" dur="26">
                                          <p:stCondLst>
                                            <p:cond delay="1808"/>
                                          </p:stCondLst>
                                        </p:cTn>
                                        <p:tgtEl>
                                          <p:spTgt spid="66"/>
                                        </p:tgtEl>
                                      </p:cBhvr>
                                      <p:to x="100000" y="95000"/>
                                    </p:animScale>
                                    <p:animScale>
                                      <p:cBhvr>
                                        <p:cTn id="121" dur="166" decel="50000">
                                          <p:stCondLst>
                                            <p:cond delay="1834"/>
                                          </p:stCondLst>
                                        </p:cTn>
                                        <p:tgtEl>
                                          <p:spTgt spid="66"/>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1"/>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8" grpId="0"/>
      <p:bldP spid="59" grpId="0"/>
      <p:bldP spid="60" grpId="0"/>
      <p:bldP spid="61" grpId="0"/>
      <p:bldP spid="62" grpId="0"/>
      <p:bldP spid="63" grpId="0"/>
      <p:bldP spid="64" grpId="0" animBg="1"/>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5056" y="779961"/>
            <a:ext cx="4626429" cy="5909310"/>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How do we get in the Celestial Kingdom?</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Celestial Kingdom</a:t>
            </a:r>
          </a:p>
          <a:p>
            <a:endParaRPr lang="en-US" dirty="0">
              <a:solidFill>
                <a:schemeClr val="bg1"/>
              </a:solidFill>
            </a:endParaRPr>
          </a:p>
          <a:p>
            <a:r>
              <a:rPr lang="en-US" dirty="0">
                <a:solidFill>
                  <a:schemeClr val="bg1"/>
                </a:solidFill>
              </a:rPr>
              <a:t>What happens in the highest degree of the Celestial Kingdom that doesn’t anywhere else?</a:t>
            </a:r>
          </a:p>
          <a:p>
            <a:endParaRPr lang="en-US" dirty="0">
              <a:solidFill>
                <a:schemeClr val="bg1"/>
              </a:solidFill>
            </a:endParaRPr>
          </a:p>
          <a:p>
            <a:endParaRPr lang="en-US" dirty="0">
              <a:solidFill>
                <a:schemeClr val="bg1"/>
              </a:solidFill>
            </a:endParaRPr>
          </a:p>
          <a:p>
            <a:r>
              <a:rPr lang="en-US" dirty="0">
                <a:solidFill>
                  <a:schemeClr val="bg1"/>
                </a:solidFill>
              </a:rPr>
              <a:t>What is the condition of the telestial and terrestrial Kingdoms?</a:t>
            </a:r>
          </a:p>
          <a:p>
            <a:endParaRPr lang="en-US" dirty="0">
              <a:solidFill>
                <a:schemeClr val="bg1"/>
              </a:solidFill>
            </a:endParaRPr>
          </a:p>
          <a:p>
            <a:r>
              <a:rPr lang="en-US" dirty="0">
                <a:solidFill>
                  <a:schemeClr val="bg1"/>
                </a:solidFill>
              </a:rPr>
              <a:t>Can a person progress from one kingdom to another?</a:t>
            </a:r>
          </a:p>
          <a:p>
            <a:endParaRPr lang="en-US" dirty="0">
              <a:solidFill>
                <a:schemeClr val="bg1"/>
              </a:solidFill>
            </a:endParaRPr>
          </a:p>
          <a:p>
            <a:r>
              <a:rPr lang="en-US" dirty="0">
                <a:solidFill>
                  <a:schemeClr val="bg1"/>
                </a:solidFill>
              </a:rPr>
              <a:t>Can they progress from low part of Celestial to upper part?</a:t>
            </a:r>
          </a:p>
          <a:p>
            <a:endParaRPr lang="en-US" dirty="0">
              <a:solidFill>
                <a:schemeClr val="bg1"/>
              </a:solidFill>
            </a:endParaRPr>
          </a:p>
        </p:txBody>
      </p:sp>
      <p:sp>
        <p:nvSpPr>
          <p:cNvPr id="4" name="TextBox 3"/>
          <p:cNvSpPr txBox="1"/>
          <p:nvPr/>
        </p:nvSpPr>
        <p:spPr>
          <a:xfrm>
            <a:off x="4811485" y="1015663"/>
            <a:ext cx="4520067" cy="3877985"/>
          </a:xfrm>
          <a:prstGeom prst="rect">
            <a:avLst/>
          </a:prstGeom>
          <a:noFill/>
        </p:spPr>
        <p:txBody>
          <a:bodyPr wrap="square" rtlCol="0">
            <a:spAutoFit/>
          </a:bodyPr>
          <a:lstStyle/>
          <a:p>
            <a:r>
              <a:rPr lang="en-US" dirty="0">
                <a:solidFill>
                  <a:schemeClr val="bg1"/>
                </a:solidFill>
              </a:rPr>
              <a:t>Those who die before 8 years of age, Those who are baptized,  faithful, endowed, and sealed. Also those who have received their Calling and Election </a:t>
            </a:r>
            <a:r>
              <a:rPr lang="en-US" sz="1200" dirty="0">
                <a:solidFill>
                  <a:schemeClr val="bg1"/>
                </a:solidFill>
              </a:rPr>
              <a:t>(17) (20)</a:t>
            </a:r>
          </a:p>
          <a:p>
            <a:endParaRPr lang="en-US" dirty="0">
              <a:solidFill>
                <a:schemeClr val="bg1"/>
              </a:solidFill>
            </a:endParaRPr>
          </a:p>
          <a:p>
            <a:r>
              <a:rPr lang="en-US" dirty="0">
                <a:solidFill>
                  <a:schemeClr val="bg1"/>
                </a:solidFill>
              </a:rPr>
              <a:t>Read: D&amp;C 131—3 parts</a:t>
            </a:r>
          </a:p>
          <a:p>
            <a:endParaRPr lang="en-US" dirty="0">
              <a:solidFill>
                <a:schemeClr val="bg1"/>
              </a:solidFill>
            </a:endParaRPr>
          </a:p>
          <a:p>
            <a:r>
              <a:rPr lang="en-US" dirty="0">
                <a:solidFill>
                  <a:schemeClr val="bg1"/>
                </a:solidFill>
              </a:rPr>
              <a:t>Increase (have children) and creation of worlds</a:t>
            </a:r>
          </a:p>
          <a:p>
            <a:endParaRPr lang="en-US" dirty="0">
              <a:solidFill>
                <a:schemeClr val="bg1"/>
              </a:solidFill>
            </a:endParaRPr>
          </a:p>
          <a:p>
            <a:endParaRPr lang="en-US" dirty="0">
              <a:solidFill>
                <a:schemeClr val="bg1"/>
              </a:solidFill>
            </a:endParaRPr>
          </a:p>
          <a:p>
            <a:r>
              <a:rPr lang="en-US" dirty="0">
                <a:solidFill>
                  <a:schemeClr val="bg1"/>
                </a:solidFill>
              </a:rPr>
              <a:t>Those are separate and single </a:t>
            </a:r>
            <a:r>
              <a:rPr lang="en-US" sz="1200" dirty="0">
                <a:solidFill>
                  <a:schemeClr val="bg1"/>
                </a:solidFill>
              </a:rPr>
              <a:t>forever (D&amp;C 88:20-21) (18) (19) </a:t>
            </a:r>
            <a:endParaRPr lang="en-US" dirty="0">
              <a:solidFill>
                <a:schemeClr val="bg1"/>
              </a:solidFill>
            </a:endParaRPr>
          </a:p>
          <a:p>
            <a:endParaRPr lang="en-US" dirty="0">
              <a:solidFill>
                <a:schemeClr val="bg1"/>
              </a:solidFill>
            </a:endParaRPr>
          </a:p>
        </p:txBody>
      </p:sp>
      <p:grpSp>
        <p:nvGrpSpPr>
          <p:cNvPr id="7" name="Group 6"/>
          <p:cNvGrpSpPr/>
          <p:nvPr/>
        </p:nvGrpSpPr>
        <p:grpSpPr>
          <a:xfrm>
            <a:off x="9629997" y="389370"/>
            <a:ext cx="2263558" cy="2108844"/>
            <a:chOff x="9396080" y="303276"/>
            <a:chExt cx="2263558" cy="2108844"/>
          </a:xfrm>
        </p:grpSpPr>
        <p:sp>
          <p:nvSpPr>
            <p:cNvPr id="8" name="Oval 7"/>
            <p:cNvSpPr/>
            <p:nvPr/>
          </p:nvSpPr>
          <p:spPr>
            <a:xfrm>
              <a:off x="9396080" y="303276"/>
              <a:ext cx="2143325" cy="210884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50336" y="1115183"/>
              <a:ext cx="2109302" cy="369332"/>
            </a:xfrm>
            <a:prstGeom prst="rect">
              <a:avLst/>
            </a:prstGeom>
            <a:noFill/>
          </p:spPr>
          <p:txBody>
            <a:bodyPr wrap="square" rtlCol="0">
              <a:spAutoFit/>
            </a:bodyPr>
            <a:lstStyle/>
            <a:p>
              <a:r>
                <a:rPr lang="en-US" dirty="0"/>
                <a:t>Celestial Kingdom</a:t>
              </a:r>
            </a:p>
          </p:txBody>
        </p:sp>
      </p:gr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AR ESSENCE" panose="02000000000000000000" pitchFamily="2" charset="0"/>
              </a:rPr>
              <a:t>The Celestial, Terrestrial, and Telestial</a:t>
            </a:r>
          </a:p>
        </p:txBody>
      </p:sp>
      <p:grpSp>
        <p:nvGrpSpPr>
          <p:cNvPr id="10" name="Group 93"/>
          <p:cNvGrpSpPr/>
          <p:nvPr/>
        </p:nvGrpSpPr>
        <p:grpSpPr>
          <a:xfrm rot="5400000">
            <a:off x="10248167" y="1342157"/>
            <a:ext cx="906984" cy="1425750"/>
            <a:chOff x="1219200" y="1336880"/>
            <a:chExt cx="1774930" cy="2724382"/>
          </a:xfrm>
        </p:grpSpPr>
        <p:sp>
          <p:nvSpPr>
            <p:cNvPr id="11" name="Oval 10"/>
            <p:cNvSpPr/>
            <p:nvPr/>
          </p:nvSpPr>
          <p:spPr>
            <a:xfrm rot="19638581">
              <a:off x="1393929" y="1336880"/>
              <a:ext cx="1600201" cy="2724382"/>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71600" y="1752600"/>
              <a:ext cx="914400" cy="914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148584">
              <a:off x="1960450" y="2387289"/>
              <a:ext cx="258094"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368391">
              <a:off x="1448079" y="2465277"/>
              <a:ext cx="240166" cy="4797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33600" y="2133600"/>
              <a:ext cx="228600" cy="4218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33600" y="2438400"/>
              <a:ext cx="152400" cy="152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746499" y="2871053"/>
            <a:ext cx="1777800" cy="1723461"/>
            <a:chOff x="9668299" y="2848673"/>
            <a:chExt cx="1777800" cy="1723461"/>
          </a:xfrm>
        </p:grpSpPr>
        <p:sp>
          <p:nvSpPr>
            <p:cNvPr id="19" name="Oval 18"/>
            <p:cNvSpPr/>
            <p:nvPr/>
          </p:nvSpPr>
          <p:spPr>
            <a:xfrm>
              <a:off x="9673173" y="2848673"/>
              <a:ext cx="1751641" cy="17234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668299" y="3345914"/>
              <a:ext cx="1777800" cy="646331"/>
            </a:xfrm>
            <a:prstGeom prst="rect">
              <a:avLst/>
            </a:prstGeom>
            <a:noFill/>
          </p:spPr>
          <p:txBody>
            <a:bodyPr wrap="square" rtlCol="0">
              <a:spAutoFit/>
            </a:bodyPr>
            <a:lstStyle/>
            <a:p>
              <a:pPr algn="ctr"/>
              <a:r>
                <a:rPr lang="en-US" dirty="0"/>
                <a:t>Terrestrial Kingdom</a:t>
              </a:r>
            </a:p>
          </p:txBody>
        </p:sp>
      </p:grpSp>
      <p:grpSp>
        <p:nvGrpSpPr>
          <p:cNvPr id="21" name="Group 15"/>
          <p:cNvGrpSpPr/>
          <p:nvPr/>
        </p:nvGrpSpPr>
        <p:grpSpPr>
          <a:xfrm>
            <a:off x="9502008" y="3257500"/>
            <a:ext cx="564489" cy="1406058"/>
            <a:chOff x="5891782" y="1905000"/>
            <a:chExt cx="1271017" cy="3165915"/>
          </a:xfrm>
          <a:solidFill>
            <a:schemeClr val="accent1">
              <a:lumMod val="60000"/>
              <a:lumOff val="40000"/>
            </a:schemeClr>
          </a:solidFill>
        </p:grpSpPr>
        <p:sp>
          <p:nvSpPr>
            <p:cNvPr id="22" name="Oval 21"/>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2423263">
              <a:off x="6044184"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8657015">
              <a:off x="6600982" y="4350807"/>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5400000">
              <a:off x="6336791" y="279710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781023" y="4942662"/>
            <a:ext cx="6096000" cy="1846659"/>
          </a:xfrm>
          <a:prstGeom prst="rect">
            <a:avLst/>
          </a:prstGeom>
        </p:spPr>
        <p:txBody>
          <a:bodyPr>
            <a:spAutoFit/>
          </a:bodyPr>
          <a:lstStyle/>
          <a:p>
            <a:r>
              <a:rPr lang="en-US" dirty="0">
                <a:solidFill>
                  <a:schemeClr val="bg1"/>
                </a:solidFill>
              </a:rPr>
              <a:t>No—D&amp;C 29:29</a:t>
            </a:r>
          </a:p>
          <a:p>
            <a:endParaRPr lang="en-US" dirty="0">
              <a:solidFill>
                <a:schemeClr val="bg1"/>
              </a:solidFill>
            </a:endParaRPr>
          </a:p>
          <a:p>
            <a:endParaRPr lang="en-US" dirty="0">
              <a:solidFill>
                <a:schemeClr val="bg1"/>
              </a:solidFill>
            </a:endParaRPr>
          </a:p>
          <a:p>
            <a:r>
              <a:rPr lang="en-US" sz="6000" dirty="0">
                <a:solidFill>
                  <a:srgbClr val="FF0000"/>
                </a:solidFill>
              </a:rPr>
              <a:t>No</a:t>
            </a:r>
          </a:p>
        </p:txBody>
      </p:sp>
      <p:grpSp>
        <p:nvGrpSpPr>
          <p:cNvPr id="28" name="Group 27"/>
          <p:cNvGrpSpPr/>
          <p:nvPr/>
        </p:nvGrpSpPr>
        <p:grpSpPr>
          <a:xfrm>
            <a:off x="9779871" y="5222823"/>
            <a:ext cx="1777800" cy="1383472"/>
            <a:chOff x="9668299" y="5222823"/>
            <a:chExt cx="1777800" cy="1383472"/>
          </a:xfrm>
        </p:grpSpPr>
        <p:sp>
          <p:nvSpPr>
            <p:cNvPr id="29" name="Oval 28"/>
            <p:cNvSpPr/>
            <p:nvPr/>
          </p:nvSpPr>
          <p:spPr>
            <a:xfrm>
              <a:off x="9845946" y="5222823"/>
              <a:ext cx="1406093" cy="1383472"/>
            </a:xfrm>
            <a:prstGeom prst="ellipse">
              <a:avLst/>
            </a:prstGeom>
            <a:solidFill>
              <a:srgbClr val="D1B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668299" y="5591393"/>
              <a:ext cx="1777800" cy="646331"/>
            </a:xfrm>
            <a:prstGeom prst="rect">
              <a:avLst/>
            </a:prstGeom>
            <a:noFill/>
          </p:spPr>
          <p:txBody>
            <a:bodyPr wrap="square" rtlCol="0">
              <a:spAutoFit/>
            </a:bodyPr>
            <a:lstStyle/>
            <a:p>
              <a:pPr algn="ctr"/>
              <a:r>
                <a:rPr lang="en-US" dirty="0"/>
                <a:t>Telestial Kingdom</a:t>
              </a:r>
            </a:p>
          </p:txBody>
        </p:sp>
      </p:grpSp>
      <p:grpSp>
        <p:nvGrpSpPr>
          <p:cNvPr id="31" name="Group 23"/>
          <p:cNvGrpSpPr/>
          <p:nvPr/>
        </p:nvGrpSpPr>
        <p:grpSpPr>
          <a:xfrm>
            <a:off x="9619341" y="5168190"/>
            <a:ext cx="564489" cy="1406058"/>
            <a:chOff x="7162800" y="1828800"/>
            <a:chExt cx="1271017" cy="3165915"/>
          </a:xfrm>
          <a:solidFill>
            <a:srgbClr val="7030A0"/>
          </a:solidFill>
        </p:grpSpPr>
        <p:sp>
          <p:nvSpPr>
            <p:cNvPr id="32" name="Oval 31"/>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quot;No&quot; Symbol 36"/>
          <p:cNvSpPr/>
          <p:nvPr/>
        </p:nvSpPr>
        <p:spPr>
          <a:xfrm>
            <a:off x="7240035" y="4581811"/>
            <a:ext cx="1683026" cy="1627772"/>
          </a:xfrm>
          <a:prstGeom prst="noSmoking">
            <a:avLst>
              <a:gd name="adj" fmla="val 973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281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3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par>
                                <p:cTn id="41" presetID="16" presetClass="entr" presetSubtype="37"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par>
                                <p:cTn id="44" presetID="16" presetClass="entr" presetSubtype="37"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outVertic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xEl>
                                              <p:pRg st="0" end="0"/>
                                            </p:txEl>
                                          </p:spTgt>
                                        </p:tgtEl>
                                        <p:attrNameLst>
                                          <p:attrName>style.visibility</p:attrName>
                                        </p:attrNameLst>
                                      </p:cBhvr>
                                      <p:to>
                                        <p:strVal val="visible"/>
                                      </p:to>
                                    </p:set>
                                  </p:childTnLst>
                                </p:cTn>
                              </p:par>
                              <p:par>
                                <p:cTn id="55" presetID="53" presetClass="entr" presetSubtype="16"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6943" y="1218913"/>
            <a:ext cx="4713514" cy="1631216"/>
          </a:xfrm>
          <a:prstGeom prst="rect">
            <a:avLst/>
          </a:prstGeom>
          <a:noFill/>
        </p:spPr>
        <p:txBody>
          <a:bodyPr wrap="square" rtlCol="0">
            <a:spAutoFit/>
          </a:bodyPr>
          <a:lstStyle/>
          <a:p>
            <a:r>
              <a:rPr lang="en-US" sz="2000" dirty="0">
                <a:solidFill>
                  <a:schemeClr val="bg1"/>
                </a:solidFill>
              </a:rPr>
              <a:t>Where did we begin?</a:t>
            </a:r>
          </a:p>
          <a:p>
            <a:r>
              <a:rPr lang="en-US" sz="2000" dirty="0">
                <a:solidFill>
                  <a:schemeClr val="bg1"/>
                </a:solidFill>
              </a:rPr>
              <a:t>What were we?</a:t>
            </a:r>
          </a:p>
          <a:p>
            <a:r>
              <a:rPr lang="en-US" sz="2000" dirty="0">
                <a:solidFill>
                  <a:schemeClr val="bg1"/>
                </a:solidFill>
              </a:rPr>
              <a:t>What is intelligence made of?</a:t>
            </a:r>
          </a:p>
          <a:p>
            <a:r>
              <a:rPr lang="en-US" sz="2000" dirty="0">
                <a:solidFill>
                  <a:schemeClr val="bg1"/>
                </a:solidFill>
              </a:rPr>
              <a:t>How long did we exist as intelligences?</a:t>
            </a:r>
          </a:p>
          <a:p>
            <a:r>
              <a:rPr lang="en-US" sz="2000" dirty="0">
                <a:solidFill>
                  <a:schemeClr val="bg1"/>
                </a:solidFill>
              </a:rPr>
              <a:t>Then what happened?</a:t>
            </a:r>
          </a:p>
        </p:txBody>
      </p:sp>
      <p:sp>
        <p:nvSpPr>
          <p:cNvPr id="4" name="TextBox 3"/>
          <p:cNvSpPr txBox="1"/>
          <p:nvPr/>
        </p:nvSpPr>
        <p:spPr>
          <a:xfrm>
            <a:off x="5998028" y="1293405"/>
            <a:ext cx="4713514" cy="1631216"/>
          </a:xfrm>
          <a:prstGeom prst="rect">
            <a:avLst/>
          </a:prstGeom>
          <a:noFill/>
        </p:spPr>
        <p:txBody>
          <a:bodyPr wrap="square" rtlCol="0">
            <a:spAutoFit/>
          </a:bodyPr>
          <a:lstStyle/>
          <a:p>
            <a:r>
              <a:rPr lang="en-US" sz="2000" dirty="0">
                <a:solidFill>
                  <a:schemeClr val="bg1"/>
                </a:solidFill>
              </a:rPr>
              <a:t>We have always existed </a:t>
            </a:r>
            <a:r>
              <a:rPr lang="en-US" sz="1200" dirty="0">
                <a:solidFill>
                  <a:schemeClr val="bg1"/>
                </a:solidFill>
              </a:rPr>
              <a:t>(D&amp;C 93:33-35) (1)</a:t>
            </a:r>
          </a:p>
          <a:p>
            <a:r>
              <a:rPr lang="en-US" sz="2000" dirty="0">
                <a:solidFill>
                  <a:schemeClr val="bg1"/>
                </a:solidFill>
              </a:rPr>
              <a:t>Intelligences</a:t>
            </a:r>
          </a:p>
          <a:p>
            <a:r>
              <a:rPr lang="en-US" sz="2000" dirty="0">
                <a:solidFill>
                  <a:schemeClr val="bg1"/>
                </a:solidFill>
              </a:rPr>
              <a:t>We don’t really know—light and truth</a:t>
            </a:r>
          </a:p>
          <a:p>
            <a:r>
              <a:rPr lang="en-US" sz="2000" dirty="0">
                <a:solidFill>
                  <a:schemeClr val="bg1"/>
                </a:solidFill>
              </a:rPr>
              <a:t>There is no beginning </a:t>
            </a:r>
            <a:r>
              <a:rPr lang="en-US" sz="1200" dirty="0">
                <a:solidFill>
                  <a:schemeClr val="bg1"/>
                </a:solidFill>
              </a:rPr>
              <a:t>(D&amp;C 93:29)</a:t>
            </a:r>
          </a:p>
          <a:p>
            <a:r>
              <a:rPr lang="en-US" sz="2000" dirty="0">
                <a:solidFill>
                  <a:schemeClr val="bg1"/>
                </a:solidFill>
              </a:rPr>
              <a:t>We were born as spirit children</a:t>
            </a:r>
          </a:p>
        </p:txBody>
      </p:sp>
      <p:sp>
        <p:nvSpPr>
          <p:cNvPr id="6" name="TextBox 5"/>
          <p:cNvSpPr txBox="1"/>
          <p:nvPr/>
        </p:nvSpPr>
        <p:spPr>
          <a:xfrm>
            <a:off x="0" y="1107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In the “Real” Beginning</a:t>
            </a:r>
          </a:p>
        </p:txBody>
      </p:sp>
      <p:sp>
        <p:nvSpPr>
          <p:cNvPr id="7" name="Rectangle 6"/>
          <p:cNvSpPr/>
          <p:nvPr/>
        </p:nvSpPr>
        <p:spPr>
          <a:xfrm>
            <a:off x="1738232" y="4892049"/>
            <a:ext cx="8654143" cy="1754326"/>
          </a:xfrm>
          <a:prstGeom prst="rect">
            <a:avLst/>
          </a:prstGeom>
        </p:spPr>
        <p:txBody>
          <a:bodyPr wrap="square">
            <a:spAutoFit/>
          </a:bodyPr>
          <a:lstStyle/>
          <a:p>
            <a:pPr fontAlgn="base"/>
            <a:r>
              <a:rPr lang="en-US" b="0" i="1" dirty="0">
                <a:solidFill>
                  <a:srgbClr val="FFFF00"/>
                </a:solidFill>
                <a:effectLst/>
                <a:latin typeface="Palatino"/>
              </a:rPr>
              <a:t>Man was also in the beginning with God. Intelligence, or the light of truth, was not created or made, neither indeed can be.</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All truth is independent in that sphere in which God has placed it, to act for itself, as all intelligence also; otherwise there is no existence.</a:t>
            </a:r>
          </a:p>
          <a:p>
            <a:pPr fontAlgn="base"/>
            <a:r>
              <a:rPr lang="en-US" i="1" dirty="0">
                <a:solidFill>
                  <a:srgbClr val="FFFF00"/>
                </a:solidFill>
                <a:latin typeface="Palatino"/>
              </a:rPr>
              <a:t>D&amp;C 93:29-30</a:t>
            </a:r>
            <a:endParaRPr lang="en-US" b="0" i="1" dirty="0">
              <a:solidFill>
                <a:srgbClr val="FFFF00"/>
              </a:solidFill>
              <a:effectLst/>
              <a:latin typeface="Palatino"/>
            </a:endParaRPr>
          </a:p>
        </p:txBody>
      </p:sp>
      <p:grpSp>
        <p:nvGrpSpPr>
          <p:cNvPr id="9" name="Group 15"/>
          <p:cNvGrpSpPr/>
          <p:nvPr/>
        </p:nvGrpSpPr>
        <p:grpSpPr>
          <a:xfrm>
            <a:off x="2933700" y="3116800"/>
            <a:ext cx="651474" cy="1622725"/>
            <a:chOff x="5891782" y="1905000"/>
            <a:chExt cx="1271017" cy="3165915"/>
          </a:xfrm>
          <a:solidFill>
            <a:schemeClr val="accent6">
              <a:lumMod val="75000"/>
            </a:schemeClr>
          </a:solidFill>
        </p:grpSpPr>
        <p:sp>
          <p:nvSpPr>
            <p:cNvPr id="40"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3"/>
          <p:cNvGrpSpPr/>
          <p:nvPr/>
        </p:nvGrpSpPr>
        <p:grpSpPr>
          <a:xfrm>
            <a:off x="3636729" y="3116800"/>
            <a:ext cx="651474" cy="1622725"/>
            <a:chOff x="7162800" y="1828800"/>
            <a:chExt cx="1271017" cy="3165915"/>
          </a:xfrm>
          <a:solidFill>
            <a:srgbClr val="FFC000"/>
          </a:solidFill>
        </p:grpSpPr>
        <p:sp>
          <p:nvSpPr>
            <p:cNvPr id="35"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5"/>
          <p:cNvGrpSpPr/>
          <p:nvPr/>
        </p:nvGrpSpPr>
        <p:grpSpPr>
          <a:xfrm>
            <a:off x="4339757" y="3116800"/>
            <a:ext cx="651474" cy="1622725"/>
            <a:chOff x="5891782" y="1905000"/>
            <a:chExt cx="1271017" cy="3165915"/>
          </a:xfrm>
          <a:solidFill>
            <a:schemeClr val="tx2">
              <a:lumMod val="60000"/>
              <a:lumOff val="40000"/>
            </a:schemeClr>
          </a:solidFill>
        </p:grpSpPr>
        <p:sp>
          <p:nvSpPr>
            <p:cNvPr id="30" name="Oval 29"/>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3"/>
          <p:cNvGrpSpPr/>
          <p:nvPr/>
        </p:nvGrpSpPr>
        <p:grpSpPr>
          <a:xfrm>
            <a:off x="5042786" y="3116800"/>
            <a:ext cx="651474" cy="1622725"/>
            <a:chOff x="7162800" y="1828800"/>
            <a:chExt cx="1271017" cy="3165915"/>
          </a:xfrm>
          <a:solidFill>
            <a:srgbClr val="FF0000"/>
          </a:solidFill>
        </p:grpSpPr>
        <p:sp>
          <p:nvSpPr>
            <p:cNvPr id="25" name="Oval 24"/>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
          <p:cNvGrpSpPr/>
          <p:nvPr/>
        </p:nvGrpSpPr>
        <p:grpSpPr>
          <a:xfrm>
            <a:off x="7883396" y="3208189"/>
            <a:ext cx="564489" cy="1406058"/>
            <a:chOff x="5891782" y="1905000"/>
            <a:chExt cx="1271017" cy="3165915"/>
          </a:xfrm>
          <a:solidFill>
            <a:srgbClr val="92D050"/>
          </a:solidFill>
        </p:grpSpPr>
        <p:sp>
          <p:nvSpPr>
            <p:cNvPr id="20" name="Oval 19"/>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3"/>
          <p:cNvGrpSpPr/>
          <p:nvPr/>
        </p:nvGrpSpPr>
        <p:grpSpPr>
          <a:xfrm>
            <a:off x="8586424" y="3208189"/>
            <a:ext cx="564489" cy="1406058"/>
            <a:chOff x="7162800" y="1828800"/>
            <a:chExt cx="1271017" cy="3165915"/>
          </a:xfrm>
          <a:solidFill>
            <a:srgbClr val="7030A0"/>
          </a:solidFill>
        </p:grpSpPr>
        <p:sp>
          <p:nvSpPr>
            <p:cNvPr id="15" name="Oval 14"/>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2" descr="http://www.sebastien-laframboise.com/wp-content/uploads/twiz-light-bulb-l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596" y="3168332"/>
            <a:ext cx="855991" cy="135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par>
                                <p:cTn id="47" presetID="10" presetClass="exit" presetSubtype="0" fill="hold" nodeType="withEffect">
                                  <p:stCondLst>
                                    <p:cond delay="0"/>
                                  </p:stCondLst>
                                  <p:childTnLst>
                                    <p:animEffect transition="out" filter="fade">
                                      <p:cBhvr>
                                        <p:cTn id="48" dur="500"/>
                                        <p:tgtEl>
                                          <p:spTgt spid="3">
                                            <p:txEl>
                                              <p:pRg st="0" end="0"/>
                                            </p:txEl>
                                          </p:spTgt>
                                        </p:tgtEl>
                                      </p:cBhvr>
                                    </p:animEffect>
                                    <p:set>
                                      <p:cBhvr>
                                        <p:cTn id="49" dur="1" fill="hold">
                                          <p:stCondLst>
                                            <p:cond delay="499"/>
                                          </p:stCondLst>
                                        </p:cTn>
                                        <p:tgtEl>
                                          <p:spTgt spid="3">
                                            <p:txEl>
                                              <p:pRg st="0" end="0"/>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
                                            <p:txEl>
                                              <p:pRg st="0" end="0"/>
                                            </p:txEl>
                                          </p:spTgt>
                                        </p:tgtEl>
                                      </p:cBhvr>
                                    </p:animEffect>
                                    <p:set>
                                      <p:cBhvr>
                                        <p:cTn id="5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childTnLst>
                                </p:cTn>
                              </p:par>
                              <p:par>
                                <p:cTn id="57" presetID="26"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80">
                                          <p:stCondLst>
                                            <p:cond delay="0"/>
                                          </p:stCondLst>
                                        </p:cTn>
                                        <p:tgtEl>
                                          <p:spTgt spid="11"/>
                                        </p:tgtEl>
                                      </p:cBhvr>
                                    </p:animEffect>
                                    <p:anim calcmode="lin" valueType="num">
                                      <p:cBhvr>
                                        <p:cTn id="6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5" dur="26">
                                          <p:stCondLst>
                                            <p:cond delay="650"/>
                                          </p:stCondLst>
                                        </p:cTn>
                                        <p:tgtEl>
                                          <p:spTgt spid="11"/>
                                        </p:tgtEl>
                                      </p:cBhvr>
                                      <p:to x="100000" y="60000"/>
                                    </p:animScale>
                                    <p:animScale>
                                      <p:cBhvr>
                                        <p:cTn id="66" dur="166" decel="50000">
                                          <p:stCondLst>
                                            <p:cond delay="676"/>
                                          </p:stCondLst>
                                        </p:cTn>
                                        <p:tgtEl>
                                          <p:spTgt spid="11"/>
                                        </p:tgtEl>
                                      </p:cBhvr>
                                      <p:to x="100000" y="100000"/>
                                    </p:animScale>
                                    <p:animScale>
                                      <p:cBhvr>
                                        <p:cTn id="67" dur="26">
                                          <p:stCondLst>
                                            <p:cond delay="1312"/>
                                          </p:stCondLst>
                                        </p:cTn>
                                        <p:tgtEl>
                                          <p:spTgt spid="11"/>
                                        </p:tgtEl>
                                      </p:cBhvr>
                                      <p:to x="100000" y="80000"/>
                                    </p:animScale>
                                    <p:animScale>
                                      <p:cBhvr>
                                        <p:cTn id="68" dur="166" decel="50000">
                                          <p:stCondLst>
                                            <p:cond delay="1338"/>
                                          </p:stCondLst>
                                        </p:cTn>
                                        <p:tgtEl>
                                          <p:spTgt spid="11"/>
                                        </p:tgtEl>
                                      </p:cBhvr>
                                      <p:to x="100000" y="100000"/>
                                    </p:animScale>
                                    <p:animScale>
                                      <p:cBhvr>
                                        <p:cTn id="69" dur="26">
                                          <p:stCondLst>
                                            <p:cond delay="1642"/>
                                          </p:stCondLst>
                                        </p:cTn>
                                        <p:tgtEl>
                                          <p:spTgt spid="11"/>
                                        </p:tgtEl>
                                      </p:cBhvr>
                                      <p:to x="100000" y="90000"/>
                                    </p:animScale>
                                    <p:animScale>
                                      <p:cBhvr>
                                        <p:cTn id="70" dur="166" decel="50000">
                                          <p:stCondLst>
                                            <p:cond delay="1668"/>
                                          </p:stCondLst>
                                        </p:cTn>
                                        <p:tgtEl>
                                          <p:spTgt spid="11"/>
                                        </p:tgtEl>
                                      </p:cBhvr>
                                      <p:to x="100000" y="100000"/>
                                    </p:animScale>
                                    <p:animScale>
                                      <p:cBhvr>
                                        <p:cTn id="71" dur="26">
                                          <p:stCondLst>
                                            <p:cond delay="1808"/>
                                          </p:stCondLst>
                                        </p:cTn>
                                        <p:tgtEl>
                                          <p:spTgt spid="11"/>
                                        </p:tgtEl>
                                      </p:cBhvr>
                                      <p:to x="100000" y="95000"/>
                                    </p:animScale>
                                    <p:animScale>
                                      <p:cBhvr>
                                        <p:cTn id="72" dur="166" decel="50000">
                                          <p:stCondLst>
                                            <p:cond delay="1834"/>
                                          </p:stCondLst>
                                        </p:cTn>
                                        <p:tgtEl>
                                          <p:spTgt spid="11"/>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xEl>
                                              <p:pRg st="2" end="2"/>
                                            </p:txEl>
                                          </p:spTgt>
                                        </p:tgtEl>
                                        <p:attrNameLst>
                                          <p:attrName>style.visibility</p:attrName>
                                        </p:attrNameLst>
                                      </p:cBhvr>
                                      <p:to>
                                        <p:strVal val="visible"/>
                                      </p:to>
                                    </p:set>
                                  </p:childTnLst>
                                </p:cTn>
                              </p:par>
                              <p:par>
                                <p:cTn id="93" presetID="10" presetClass="exit" presetSubtype="0" fill="hold" nodeType="withEffect">
                                  <p:stCondLst>
                                    <p:cond delay="0"/>
                                  </p:stCondLst>
                                  <p:childTnLst>
                                    <p:animEffect transition="out" filter="fade">
                                      <p:cBhvr>
                                        <p:cTn id="94" dur="500"/>
                                        <p:tgtEl>
                                          <p:spTgt spid="3">
                                            <p:txEl>
                                              <p:pRg st="1" end="1"/>
                                            </p:txEl>
                                          </p:spTgt>
                                        </p:tgtEl>
                                      </p:cBhvr>
                                    </p:animEffect>
                                    <p:set>
                                      <p:cBhvr>
                                        <p:cTn id="95" dur="1" fill="hold">
                                          <p:stCondLst>
                                            <p:cond delay="499"/>
                                          </p:stCondLst>
                                        </p:cTn>
                                        <p:tgtEl>
                                          <p:spTgt spid="3">
                                            <p:txEl>
                                              <p:pRg st="1" end="1"/>
                                            </p:txEl>
                                          </p:spTgt>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4">
                                            <p:txEl>
                                              <p:pRg st="1" end="1"/>
                                            </p:txEl>
                                          </p:spTgt>
                                        </p:tgtEl>
                                      </p:cBhvr>
                                    </p:animEffect>
                                    <p:set>
                                      <p:cBhvr>
                                        <p:cTn id="98"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
                                            <p:txEl>
                                              <p:pRg st="2" end="2"/>
                                            </p:txEl>
                                          </p:spTgt>
                                        </p:tgtEl>
                                        <p:attrNameLst>
                                          <p:attrName>style.visibility</p:attrName>
                                        </p:attrNameLst>
                                      </p:cBhvr>
                                      <p:to>
                                        <p:strVal val="visible"/>
                                      </p:to>
                                    </p:set>
                                  </p:childTnLst>
                                </p:cTn>
                              </p:par>
                              <p:par>
                                <p:cTn id="103" presetID="53" presetClass="entr" presetSubtype="16" fill="hold" nodeType="with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500" fill="hold"/>
                                        <p:tgtEl>
                                          <p:spTgt spid="45"/>
                                        </p:tgtEl>
                                        <p:attrNameLst>
                                          <p:attrName>ppt_w</p:attrName>
                                        </p:attrNameLst>
                                      </p:cBhvr>
                                      <p:tavLst>
                                        <p:tav tm="0">
                                          <p:val>
                                            <p:fltVal val="0"/>
                                          </p:val>
                                        </p:tav>
                                        <p:tav tm="100000">
                                          <p:val>
                                            <p:strVal val="#ppt_w"/>
                                          </p:val>
                                        </p:tav>
                                      </p:tavLst>
                                    </p:anim>
                                    <p:anim calcmode="lin" valueType="num">
                                      <p:cBhvr>
                                        <p:cTn id="106" dur="500" fill="hold"/>
                                        <p:tgtEl>
                                          <p:spTgt spid="45"/>
                                        </p:tgtEl>
                                        <p:attrNameLst>
                                          <p:attrName>ppt_h</p:attrName>
                                        </p:attrNameLst>
                                      </p:cBhvr>
                                      <p:tavLst>
                                        <p:tav tm="0">
                                          <p:val>
                                            <p:fltVal val="0"/>
                                          </p:val>
                                        </p:tav>
                                        <p:tav tm="100000">
                                          <p:val>
                                            <p:strVal val="#ppt_h"/>
                                          </p:val>
                                        </p:tav>
                                      </p:tavLst>
                                    </p:anim>
                                    <p:animEffect transition="in" filter="fade">
                                      <p:cBhvr>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xEl>
                                              <p:pRg st="3" end="3"/>
                                            </p:txEl>
                                          </p:spTgt>
                                        </p:tgtEl>
                                        <p:attrNameLst>
                                          <p:attrName>style.visibility</p:attrName>
                                        </p:attrNameLst>
                                      </p:cBhvr>
                                      <p:to>
                                        <p:strVal val="visible"/>
                                      </p:to>
                                    </p:set>
                                  </p:childTnLst>
                                </p:cTn>
                              </p:par>
                              <p:par>
                                <p:cTn id="112" presetID="10" presetClass="exit" presetSubtype="0" fill="hold" nodeType="withEffect">
                                  <p:stCondLst>
                                    <p:cond delay="0"/>
                                  </p:stCondLst>
                                  <p:childTnLst>
                                    <p:animEffect transition="out" filter="fade">
                                      <p:cBhvr>
                                        <p:cTn id="113" dur="500"/>
                                        <p:tgtEl>
                                          <p:spTgt spid="3">
                                            <p:txEl>
                                              <p:pRg st="2" end="2"/>
                                            </p:txEl>
                                          </p:spTgt>
                                        </p:tgtEl>
                                      </p:cBhvr>
                                    </p:animEffect>
                                    <p:set>
                                      <p:cBhvr>
                                        <p:cTn id="114" dur="1" fill="hold">
                                          <p:stCondLst>
                                            <p:cond delay="499"/>
                                          </p:stCondLst>
                                        </p:cTn>
                                        <p:tgtEl>
                                          <p:spTgt spid="3">
                                            <p:txEl>
                                              <p:pRg st="2" end="2"/>
                                            </p:txEl>
                                          </p:spTgt>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4">
                                            <p:txEl>
                                              <p:pRg st="2" end="2"/>
                                            </p:txEl>
                                          </p:spTgt>
                                        </p:tgtEl>
                                      </p:cBhvr>
                                    </p:animEffect>
                                    <p:set>
                                      <p:cBhvr>
                                        <p:cTn id="11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3">
                                            <p:txEl>
                                              <p:pRg st="4" end="4"/>
                                            </p:txEl>
                                          </p:spTgt>
                                        </p:tgtEl>
                                        <p:attrNameLst>
                                          <p:attrName>style.visibility</p:attrName>
                                        </p:attrNameLst>
                                      </p:cBhvr>
                                      <p:to>
                                        <p:strVal val="visible"/>
                                      </p:to>
                                    </p:set>
                                  </p:childTnLst>
                                </p:cTn>
                              </p:par>
                              <p:par>
                                <p:cTn id="126" presetID="10" presetClass="exit" presetSubtype="0" fill="hold" nodeType="withEffect">
                                  <p:stCondLst>
                                    <p:cond delay="0"/>
                                  </p:stCondLst>
                                  <p:childTnLst>
                                    <p:animEffect transition="out" filter="fade">
                                      <p:cBhvr>
                                        <p:cTn id="127" dur="500"/>
                                        <p:tgtEl>
                                          <p:spTgt spid="3">
                                            <p:txEl>
                                              <p:pRg st="3" end="3"/>
                                            </p:txEl>
                                          </p:spTgt>
                                        </p:tgtEl>
                                      </p:cBhvr>
                                    </p:animEffect>
                                    <p:set>
                                      <p:cBhvr>
                                        <p:cTn id="128" dur="1" fill="hold">
                                          <p:stCondLst>
                                            <p:cond delay="499"/>
                                          </p:stCondLst>
                                        </p:cTn>
                                        <p:tgtEl>
                                          <p:spTgt spid="3">
                                            <p:txEl>
                                              <p:pRg st="3" end="3"/>
                                            </p:txEl>
                                          </p:spTgt>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
                                            <p:txEl>
                                              <p:pRg st="3" end="3"/>
                                            </p:txEl>
                                          </p:spTgt>
                                        </p:tgtEl>
                                      </p:cBhvr>
                                    </p:animEffect>
                                    <p:set>
                                      <p:cBhvr>
                                        <p:cTn id="131"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4">
                                            <p:txEl>
                                              <p:pRg st="4" end="4"/>
                                            </p:txEl>
                                          </p:spTgt>
                                        </p:tgtEl>
                                        <p:attrNameLst>
                                          <p:attrName>style.visibility</p:attrName>
                                        </p:attrNameLst>
                                      </p:cBhvr>
                                      <p:to>
                                        <p:strVal val="visible"/>
                                      </p:to>
                                    </p:set>
                                  </p:childTnLst>
                                </p:cTn>
                              </p:par>
                              <p:par>
                                <p:cTn id="136" presetID="26" presetClass="entr" presetSubtype="0" fill="hold" nodeType="with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wipe(down)">
                                      <p:cBhvr>
                                        <p:cTn id="138" dur="580">
                                          <p:stCondLst>
                                            <p:cond delay="0"/>
                                          </p:stCondLst>
                                        </p:cTn>
                                        <p:tgtEl>
                                          <p:spTgt spid="13"/>
                                        </p:tgtEl>
                                      </p:cBhvr>
                                    </p:animEffect>
                                    <p:anim calcmode="lin" valueType="num">
                                      <p:cBhvr>
                                        <p:cTn id="1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4" dur="26">
                                          <p:stCondLst>
                                            <p:cond delay="650"/>
                                          </p:stCondLst>
                                        </p:cTn>
                                        <p:tgtEl>
                                          <p:spTgt spid="13"/>
                                        </p:tgtEl>
                                      </p:cBhvr>
                                      <p:to x="100000" y="60000"/>
                                    </p:animScale>
                                    <p:animScale>
                                      <p:cBhvr>
                                        <p:cTn id="145" dur="166" decel="50000">
                                          <p:stCondLst>
                                            <p:cond delay="676"/>
                                          </p:stCondLst>
                                        </p:cTn>
                                        <p:tgtEl>
                                          <p:spTgt spid="13"/>
                                        </p:tgtEl>
                                      </p:cBhvr>
                                      <p:to x="100000" y="100000"/>
                                    </p:animScale>
                                    <p:animScale>
                                      <p:cBhvr>
                                        <p:cTn id="146" dur="26">
                                          <p:stCondLst>
                                            <p:cond delay="1312"/>
                                          </p:stCondLst>
                                        </p:cTn>
                                        <p:tgtEl>
                                          <p:spTgt spid="13"/>
                                        </p:tgtEl>
                                      </p:cBhvr>
                                      <p:to x="100000" y="80000"/>
                                    </p:animScale>
                                    <p:animScale>
                                      <p:cBhvr>
                                        <p:cTn id="147" dur="166" decel="50000">
                                          <p:stCondLst>
                                            <p:cond delay="1338"/>
                                          </p:stCondLst>
                                        </p:cTn>
                                        <p:tgtEl>
                                          <p:spTgt spid="13"/>
                                        </p:tgtEl>
                                      </p:cBhvr>
                                      <p:to x="100000" y="100000"/>
                                    </p:animScale>
                                    <p:animScale>
                                      <p:cBhvr>
                                        <p:cTn id="148" dur="26">
                                          <p:stCondLst>
                                            <p:cond delay="1642"/>
                                          </p:stCondLst>
                                        </p:cTn>
                                        <p:tgtEl>
                                          <p:spTgt spid="13"/>
                                        </p:tgtEl>
                                      </p:cBhvr>
                                      <p:to x="100000" y="90000"/>
                                    </p:animScale>
                                    <p:animScale>
                                      <p:cBhvr>
                                        <p:cTn id="149" dur="166" decel="50000">
                                          <p:stCondLst>
                                            <p:cond delay="1668"/>
                                          </p:stCondLst>
                                        </p:cTn>
                                        <p:tgtEl>
                                          <p:spTgt spid="13"/>
                                        </p:tgtEl>
                                      </p:cBhvr>
                                      <p:to x="100000" y="100000"/>
                                    </p:animScale>
                                    <p:animScale>
                                      <p:cBhvr>
                                        <p:cTn id="150" dur="26">
                                          <p:stCondLst>
                                            <p:cond delay="1808"/>
                                          </p:stCondLst>
                                        </p:cTn>
                                        <p:tgtEl>
                                          <p:spTgt spid="13"/>
                                        </p:tgtEl>
                                      </p:cBhvr>
                                      <p:to x="100000" y="95000"/>
                                    </p:animScale>
                                    <p:animScale>
                                      <p:cBhvr>
                                        <p:cTn id="151" dur="166" decel="50000">
                                          <p:stCondLst>
                                            <p:cond delay="1834"/>
                                          </p:stCondLst>
                                        </p:cTn>
                                        <p:tgtEl>
                                          <p:spTgt spid="13"/>
                                        </p:tgtEl>
                                      </p:cBhvr>
                                      <p:to x="100000" y="100000"/>
                                    </p:animScale>
                                  </p:childTnLst>
                                </p:cTn>
                              </p:par>
                              <p:par>
                                <p:cTn id="152" presetID="26" presetClass="entr" presetSubtype="0" fill="hold" nodeType="with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wipe(down)">
                                      <p:cBhvr>
                                        <p:cTn id="154" dur="580">
                                          <p:stCondLst>
                                            <p:cond delay="0"/>
                                          </p:stCondLst>
                                        </p:cTn>
                                        <p:tgtEl>
                                          <p:spTgt spid="14"/>
                                        </p:tgtEl>
                                      </p:cBhvr>
                                    </p:animEffect>
                                    <p:anim calcmode="lin" valueType="num">
                                      <p:cBhvr>
                                        <p:cTn id="15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0" dur="26">
                                          <p:stCondLst>
                                            <p:cond delay="650"/>
                                          </p:stCondLst>
                                        </p:cTn>
                                        <p:tgtEl>
                                          <p:spTgt spid="14"/>
                                        </p:tgtEl>
                                      </p:cBhvr>
                                      <p:to x="100000" y="60000"/>
                                    </p:animScale>
                                    <p:animScale>
                                      <p:cBhvr>
                                        <p:cTn id="161" dur="166" decel="50000">
                                          <p:stCondLst>
                                            <p:cond delay="676"/>
                                          </p:stCondLst>
                                        </p:cTn>
                                        <p:tgtEl>
                                          <p:spTgt spid="14"/>
                                        </p:tgtEl>
                                      </p:cBhvr>
                                      <p:to x="100000" y="100000"/>
                                    </p:animScale>
                                    <p:animScale>
                                      <p:cBhvr>
                                        <p:cTn id="162" dur="26">
                                          <p:stCondLst>
                                            <p:cond delay="1312"/>
                                          </p:stCondLst>
                                        </p:cTn>
                                        <p:tgtEl>
                                          <p:spTgt spid="14"/>
                                        </p:tgtEl>
                                      </p:cBhvr>
                                      <p:to x="100000" y="80000"/>
                                    </p:animScale>
                                    <p:animScale>
                                      <p:cBhvr>
                                        <p:cTn id="163" dur="166" decel="50000">
                                          <p:stCondLst>
                                            <p:cond delay="1338"/>
                                          </p:stCondLst>
                                        </p:cTn>
                                        <p:tgtEl>
                                          <p:spTgt spid="14"/>
                                        </p:tgtEl>
                                      </p:cBhvr>
                                      <p:to x="100000" y="100000"/>
                                    </p:animScale>
                                    <p:animScale>
                                      <p:cBhvr>
                                        <p:cTn id="164" dur="26">
                                          <p:stCondLst>
                                            <p:cond delay="1642"/>
                                          </p:stCondLst>
                                        </p:cTn>
                                        <p:tgtEl>
                                          <p:spTgt spid="14"/>
                                        </p:tgtEl>
                                      </p:cBhvr>
                                      <p:to x="100000" y="90000"/>
                                    </p:animScale>
                                    <p:animScale>
                                      <p:cBhvr>
                                        <p:cTn id="165" dur="166" decel="50000">
                                          <p:stCondLst>
                                            <p:cond delay="1668"/>
                                          </p:stCondLst>
                                        </p:cTn>
                                        <p:tgtEl>
                                          <p:spTgt spid="14"/>
                                        </p:tgtEl>
                                      </p:cBhvr>
                                      <p:to x="100000" y="100000"/>
                                    </p:animScale>
                                    <p:animScale>
                                      <p:cBhvr>
                                        <p:cTn id="166" dur="26">
                                          <p:stCondLst>
                                            <p:cond delay="1808"/>
                                          </p:stCondLst>
                                        </p:cTn>
                                        <p:tgtEl>
                                          <p:spTgt spid="14"/>
                                        </p:tgtEl>
                                      </p:cBhvr>
                                      <p:to x="100000" y="95000"/>
                                    </p:animScale>
                                    <p:animScale>
                                      <p:cBhvr>
                                        <p:cTn id="167" dur="166" decel="50000">
                                          <p:stCondLst>
                                            <p:cond delay="1834"/>
                                          </p:stCondLst>
                                        </p:cTn>
                                        <p:tgtEl>
                                          <p:spTgt spid="14"/>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nodeType="clickEffect">
                                  <p:stCondLst>
                                    <p:cond delay="0"/>
                                  </p:stCondLst>
                                  <p:childTnLst>
                                    <p:set>
                                      <p:cBhvr>
                                        <p:cTn id="171" dur="1" fill="hold">
                                          <p:stCondLst>
                                            <p:cond delay="0"/>
                                          </p:stCondLst>
                                        </p:cTn>
                                        <p:tgtEl>
                                          <p:spTgt spid="7">
                                            <p:txEl>
                                              <p:pRg st="0" end="0"/>
                                            </p:txEl>
                                          </p:spTgt>
                                        </p:tgtEl>
                                        <p:attrNameLst>
                                          <p:attrName>style.visibility</p:attrName>
                                        </p:attrNameLst>
                                      </p:cBhvr>
                                      <p:to>
                                        <p:strVal val="visible"/>
                                      </p:to>
                                    </p:set>
                                  </p:childTnLst>
                                </p:cTn>
                              </p:par>
                              <p:par>
                                <p:cTn id="172" presetID="10" presetClass="exit" presetSubtype="0" fill="hold" nodeType="withEffect">
                                  <p:stCondLst>
                                    <p:cond delay="0"/>
                                  </p:stCondLst>
                                  <p:childTnLst>
                                    <p:animEffect transition="out" filter="fade">
                                      <p:cBhvr>
                                        <p:cTn id="173" dur="500"/>
                                        <p:tgtEl>
                                          <p:spTgt spid="3">
                                            <p:txEl>
                                              <p:pRg st="4" end="4"/>
                                            </p:txEl>
                                          </p:spTgt>
                                        </p:tgtEl>
                                      </p:cBhvr>
                                    </p:animEffect>
                                    <p:set>
                                      <p:cBhvr>
                                        <p:cTn id="174" dur="1" fill="hold">
                                          <p:stCondLst>
                                            <p:cond delay="499"/>
                                          </p:stCondLst>
                                        </p:cTn>
                                        <p:tgtEl>
                                          <p:spTgt spid="3">
                                            <p:txEl>
                                              <p:pRg st="4" end="4"/>
                                            </p:txEl>
                                          </p:spTgt>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4">
                                            <p:txEl>
                                              <p:pRg st="4" end="4"/>
                                            </p:txEl>
                                          </p:spTgt>
                                        </p:tgtEl>
                                      </p:cBhvr>
                                    </p:animEffect>
                                    <p:set>
                                      <p:cBhvr>
                                        <p:cTn id="177"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nodeType="clickEffect">
                                  <p:stCondLst>
                                    <p:cond delay="0"/>
                                  </p:stCondLst>
                                  <p:childTnLst>
                                    <p:set>
                                      <p:cBhvr>
                                        <p:cTn id="181" dur="1" fill="hold">
                                          <p:stCondLst>
                                            <p:cond delay="0"/>
                                          </p:stCondLst>
                                        </p:cTn>
                                        <p:tgtEl>
                                          <p:spTgt spid="7">
                                            <p:txEl>
                                              <p:pRg st="2" end="2"/>
                                            </p:txEl>
                                          </p:spTgt>
                                        </p:tgtEl>
                                        <p:attrNameLst>
                                          <p:attrName>style.visibility</p:attrName>
                                        </p:attrNameLst>
                                      </p:cBhvr>
                                      <p:to>
                                        <p:strVal val="visible"/>
                                      </p:to>
                                    </p:set>
                                  </p:childTnLst>
                                </p:cTn>
                              </p:par>
                              <p:par>
                                <p:cTn id="182" presetID="1" presetClass="entr" presetSubtype="0" fill="hold" nodeType="withEffect">
                                  <p:stCondLst>
                                    <p:cond delay="0"/>
                                  </p:stCondLst>
                                  <p:childTnLst>
                                    <p:set>
                                      <p:cBhvr>
                                        <p:cTn id="18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6666" y="1015663"/>
            <a:ext cx="4822674" cy="5478423"/>
          </a:xfrm>
          <a:prstGeom prst="rect">
            <a:avLst/>
          </a:prstGeom>
          <a:noFill/>
        </p:spPr>
        <p:txBody>
          <a:bodyPr wrap="square" rtlCol="0">
            <a:spAutoFit/>
          </a:bodyPr>
          <a:lstStyle/>
          <a:p>
            <a:r>
              <a:rPr lang="en-US" sz="2800" dirty="0">
                <a:solidFill>
                  <a:schemeClr val="bg1"/>
                </a:solidFill>
              </a:rPr>
              <a:t>“There are two purposes for life in mortality. </a:t>
            </a:r>
          </a:p>
          <a:p>
            <a:endParaRPr lang="en-US" sz="2800" dirty="0">
              <a:solidFill>
                <a:schemeClr val="bg1"/>
              </a:solidFill>
            </a:endParaRPr>
          </a:p>
          <a:p>
            <a:r>
              <a:rPr lang="en-US" sz="2800" dirty="0">
                <a:solidFill>
                  <a:schemeClr val="bg1"/>
                </a:solidFill>
              </a:rPr>
              <a:t>The first is that we might gain experiences that we could not obtain in any other way. </a:t>
            </a:r>
          </a:p>
          <a:p>
            <a:endParaRPr lang="en-US" sz="2800" dirty="0">
              <a:solidFill>
                <a:schemeClr val="bg1"/>
              </a:solidFill>
            </a:endParaRPr>
          </a:p>
          <a:p>
            <a:r>
              <a:rPr lang="en-US" sz="2800" dirty="0">
                <a:solidFill>
                  <a:schemeClr val="bg1"/>
                </a:solidFill>
              </a:rPr>
              <a:t>The second is to obtain tabernacles of flesh and bones.</a:t>
            </a:r>
          </a:p>
          <a:p>
            <a:endParaRPr lang="en-US" sz="2800" dirty="0">
              <a:solidFill>
                <a:schemeClr val="bg1"/>
              </a:solidFill>
            </a:endParaRPr>
          </a:p>
          <a:p>
            <a:r>
              <a:rPr lang="en-US" sz="2800" dirty="0">
                <a:solidFill>
                  <a:schemeClr val="bg1"/>
                </a:solidFill>
              </a:rPr>
              <a:t>Both of these purposes are vital to the existence of man.” </a:t>
            </a:r>
          </a:p>
          <a:p>
            <a:r>
              <a:rPr lang="en-US" sz="1400" dirty="0">
                <a:solidFill>
                  <a:schemeClr val="bg1"/>
                </a:solidFill>
              </a:rPr>
              <a:t>Elder L. Tom Perry</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Purpose For Life</a:t>
            </a:r>
          </a:p>
        </p:txBody>
      </p:sp>
      <p:grpSp>
        <p:nvGrpSpPr>
          <p:cNvPr id="25" name="Group 24"/>
          <p:cNvGrpSpPr/>
          <p:nvPr/>
        </p:nvGrpSpPr>
        <p:grpSpPr>
          <a:xfrm>
            <a:off x="6663220" y="3343893"/>
            <a:ext cx="4084540" cy="2915094"/>
            <a:chOff x="228600" y="381000"/>
            <a:chExt cx="3505068" cy="2501531"/>
          </a:xfrm>
        </p:grpSpPr>
        <p:grpSp>
          <p:nvGrpSpPr>
            <p:cNvPr id="26" name="Group 25"/>
            <p:cNvGrpSpPr/>
            <p:nvPr/>
          </p:nvGrpSpPr>
          <p:grpSpPr>
            <a:xfrm>
              <a:off x="228600" y="381000"/>
              <a:ext cx="3505068" cy="2501531"/>
              <a:chOff x="534986" y="381000"/>
              <a:chExt cx="2637111" cy="2501531"/>
            </a:xfrm>
          </p:grpSpPr>
          <p:sp>
            <p:nvSpPr>
              <p:cNvPr id="28" name="Rectangle 2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34986" y="384805"/>
                <a:ext cx="457200" cy="2497726"/>
                <a:chOff x="533400" y="381000"/>
                <a:chExt cx="457200" cy="2497726"/>
              </a:xfrm>
            </p:grpSpPr>
            <p:sp>
              <p:nvSpPr>
                <p:cNvPr id="35" name="Oval 3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714897" y="381000"/>
                <a:ext cx="457200" cy="2497726"/>
                <a:chOff x="2714897" y="457200"/>
                <a:chExt cx="457200" cy="2497726"/>
              </a:xfrm>
            </p:grpSpPr>
            <p:sp>
              <p:nvSpPr>
                <p:cNvPr id="31" name="Oval 3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p:cNvSpPr/>
            <p:nvPr/>
          </p:nvSpPr>
          <p:spPr>
            <a:xfrm>
              <a:off x="795478" y="1125054"/>
              <a:ext cx="2371313" cy="1135683"/>
            </a:xfrm>
            <a:prstGeom prst="rect">
              <a:avLst/>
            </a:prstGeom>
          </p:spPr>
          <p:txBody>
            <a:bodyPr wrap="square">
              <a:spAutoFit/>
            </a:bodyPr>
            <a:lstStyle/>
            <a:p>
              <a:pPr algn="ctr"/>
              <a:r>
                <a:rPr lang="en-US" sz="1600" b="1" dirty="0"/>
                <a:t>Having our spirits united with physical bodies allows us to grow and develop in ways that were not possible in the premortal life</a:t>
              </a:r>
              <a:endParaRPr lang="en-US" sz="1600" i="1" dirty="0"/>
            </a:p>
          </p:txBody>
        </p:sp>
      </p:grpSp>
      <p:grpSp>
        <p:nvGrpSpPr>
          <p:cNvPr id="39" name="Group 15"/>
          <p:cNvGrpSpPr/>
          <p:nvPr/>
        </p:nvGrpSpPr>
        <p:grpSpPr>
          <a:xfrm>
            <a:off x="7748437" y="1045750"/>
            <a:ext cx="947716" cy="2360619"/>
            <a:chOff x="5891782" y="1905000"/>
            <a:chExt cx="1271017" cy="3165915"/>
          </a:xfrm>
          <a:solidFill>
            <a:srgbClr val="92D050"/>
          </a:solidFill>
        </p:grpSpPr>
        <p:sp>
          <p:nvSpPr>
            <p:cNvPr id="40" name="Oval 39"/>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3"/>
          <p:cNvGrpSpPr/>
          <p:nvPr/>
        </p:nvGrpSpPr>
        <p:grpSpPr>
          <a:xfrm>
            <a:off x="8877386" y="1045750"/>
            <a:ext cx="947716" cy="2360619"/>
            <a:chOff x="7162800" y="1828800"/>
            <a:chExt cx="1271017" cy="3165915"/>
          </a:xfrm>
          <a:solidFill>
            <a:srgbClr val="7030A0"/>
          </a:solidFill>
        </p:grpSpPr>
        <p:sp>
          <p:nvSpPr>
            <p:cNvPr id="46" name="Oval 45"/>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240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outVertic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1892" y="1052080"/>
            <a:ext cx="1642188" cy="369332"/>
          </a:xfrm>
          <a:prstGeom prst="rect">
            <a:avLst/>
          </a:prstGeom>
          <a:noFill/>
        </p:spPr>
        <p:txBody>
          <a:bodyPr wrap="square" rtlCol="0">
            <a:spAutoFit/>
          </a:bodyPr>
          <a:lstStyle/>
          <a:p>
            <a:r>
              <a:rPr lang="en-US" dirty="0">
                <a:solidFill>
                  <a:schemeClr val="bg1"/>
                </a:solidFill>
              </a:rPr>
              <a:t>Pre-Existence</a:t>
            </a:r>
          </a:p>
        </p:txBody>
      </p:sp>
      <p:grpSp>
        <p:nvGrpSpPr>
          <p:cNvPr id="49" name="Group 48"/>
          <p:cNvGrpSpPr/>
          <p:nvPr/>
        </p:nvGrpSpPr>
        <p:grpSpPr>
          <a:xfrm>
            <a:off x="326326" y="2797760"/>
            <a:ext cx="3294998" cy="779903"/>
            <a:chOff x="326326" y="2797760"/>
            <a:chExt cx="3294998" cy="779903"/>
          </a:xfrm>
        </p:grpSpPr>
        <p:cxnSp>
          <p:nvCxnSpPr>
            <p:cNvPr id="12" name="Straight Arrow Connector 11"/>
            <p:cNvCxnSpPr/>
            <p:nvPr/>
          </p:nvCxnSpPr>
          <p:spPr>
            <a:xfrm>
              <a:off x="1805348" y="2797760"/>
              <a:ext cx="223934" cy="7575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6326" y="2992045"/>
              <a:ext cx="1894359" cy="307777"/>
            </a:xfrm>
            <a:prstGeom prst="rect">
              <a:avLst/>
            </a:prstGeom>
            <a:noFill/>
            <a:ln>
              <a:noFill/>
            </a:ln>
          </p:spPr>
          <p:txBody>
            <a:bodyPr wrap="square" rtlCol="0">
              <a:spAutoFit/>
            </a:bodyPr>
            <a:lstStyle/>
            <a:p>
              <a:r>
                <a:rPr lang="en-US" sz="1400" dirty="0">
                  <a:solidFill>
                    <a:schemeClr val="bg1"/>
                  </a:solidFill>
                </a:rPr>
                <a:t>Veil of Forgetfulness</a:t>
              </a:r>
            </a:p>
          </p:txBody>
        </p:sp>
        <p:sp>
          <p:nvSpPr>
            <p:cNvPr id="14" name="TextBox 13"/>
            <p:cNvSpPr txBox="1"/>
            <p:nvPr/>
          </p:nvSpPr>
          <p:spPr>
            <a:xfrm>
              <a:off x="1979136" y="3269886"/>
              <a:ext cx="1642188" cy="307777"/>
            </a:xfrm>
            <a:prstGeom prst="rect">
              <a:avLst/>
            </a:prstGeom>
            <a:noFill/>
          </p:spPr>
          <p:txBody>
            <a:bodyPr wrap="square" rtlCol="0">
              <a:spAutoFit/>
            </a:bodyPr>
            <a:lstStyle/>
            <a:p>
              <a:r>
                <a:rPr lang="en-US" sz="1400" dirty="0">
                  <a:solidFill>
                    <a:schemeClr val="bg1"/>
                  </a:solidFill>
                </a:rPr>
                <a:t>Birth</a:t>
              </a:r>
            </a:p>
          </p:txBody>
        </p:sp>
      </p:grpSp>
      <p:grpSp>
        <p:nvGrpSpPr>
          <p:cNvPr id="44" name="Group 43"/>
          <p:cNvGrpSpPr/>
          <p:nvPr/>
        </p:nvGrpSpPr>
        <p:grpSpPr>
          <a:xfrm>
            <a:off x="1177454" y="3603312"/>
            <a:ext cx="2589511" cy="2131827"/>
            <a:chOff x="1177454" y="3603312"/>
            <a:chExt cx="2589511" cy="2131827"/>
          </a:xfrm>
        </p:grpSpPr>
        <p:grpSp>
          <p:nvGrpSpPr>
            <p:cNvPr id="27" name="Group 26"/>
            <p:cNvGrpSpPr/>
            <p:nvPr/>
          </p:nvGrpSpPr>
          <p:grpSpPr>
            <a:xfrm>
              <a:off x="1177454" y="3603312"/>
              <a:ext cx="2092048" cy="2131827"/>
              <a:chOff x="1177454" y="3603312"/>
              <a:chExt cx="2092048" cy="2131827"/>
            </a:xfrm>
          </p:grpSpPr>
          <p:grpSp>
            <p:nvGrpSpPr>
              <p:cNvPr id="3" name="Group 2"/>
              <p:cNvGrpSpPr/>
              <p:nvPr/>
            </p:nvGrpSpPr>
            <p:grpSpPr>
              <a:xfrm>
                <a:off x="1177454" y="3603312"/>
                <a:ext cx="2092048" cy="2131827"/>
                <a:chOff x="6911993" y="3315227"/>
                <a:chExt cx="1604464" cy="1634972"/>
              </a:xfrm>
            </p:grpSpPr>
            <p:sp>
              <p:nvSpPr>
                <p:cNvPr id="4" name="Chord 3"/>
                <p:cNvSpPr/>
                <p:nvPr/>
              </p:nvSpPr>
              <p:spPr>
                <a:xfrm rot="6727858">
                  <a:off x="6898103" y="3331846"/>
                  <a:ext cx="1632243" cy="1604464"/>
                </a:xfrm>
                <a:prstGeom prst="chord">
                  <a:avLst>
                    <a:gd name="adj1" fmla="val 2700000"/>
                    <a:gd name="adj2" fmla="val 2155092"/>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155034" y="3315227"/>
                  <a:ext cx="1303166" cy="1477709"/>
                  <a:chOff x="7155034" y="3315227"/>
                  <a:chExt cx="1303166" cy="1477709"/>
                </a:xfrm>
              </p:grpSpPr>
              <p:sp>
                <p:nvSpPr>
                  <p:cNvPr id="6" name="Freeform 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p:cNvSpPr txBox="1"/>
              <p:nvPr/>
            </p:nvSpPr>
            <p:spPr>
              <a:xfrm>
                <a:off x="1208188" y="4732502"/>
                <a:ext cx="1642188" cy="307777"/>
              </a:xfrm>
              <a:prstGeom prst="rect">
                <a:avLst/>
              </a:prstGeom>
              <a:noFill/>
            </p:spPr>
            <p:txBody>
              <a:bodyPr wrap="square" rtlCol="0">
                <a:spAutoFit/>
              </a:bodyPr>
              <a:lstStyle/>
              <a:p>
                <a:r>
                  <a:rPr lang="en-US" sz="1400" dirty="0">
                    <a:solidFill>
                      <a:schemeClr val="bg1"/>
                    </a:solidFill>
                  </a:rPr>
                  <a:t>Earth</a:t>
                </a:r>
              </a:p>
            </p:txBody>
          </p:sp>
        </p:grpSp>
        <p:sp>
          <p:nvSpPr>
            <p:cNvPr id="16" name="TextBox 15"/>
            <p:cNvSpPr txBox="1"/>
            <p:nvPr/>
          </p:nvSpPr>
          <p:spPr>
            <a:xfrm>
              <a:off x="2124777" y="4706392"/>
              <a:ext cx="1642188" cy="307777"/>
            </a:xfrm>
            <a:prstGeom prst="rect">
              <a:avLst/>
            </a:prstGeom>
            <a:noFill/>
          </p:spPr>
          <p:txBody>
            <a:bodyPr wrap="square" rtlCol="0">
              <a:spAutoFit/>
            </a:bodyPr>
            <a:lstStyle/>
            <a:p>
              <a:r>
                <a:rPr lang="en-US" sz="1400" dirty="0">
                  <a:solidFill>
                    <a:schemeClr val="bg1"/>
                  </a:solidFill>
                </a:rPr>
                <a:t>Life</a:t>
              </a:r>
            </a:p>
          </p:txBody>
        </p:sp>
      </p:grpSp>
      <p:cxnSp>
        <p:nvCxnSpPr>
          <p:cNvPr id="17" name="Straight Arrow Connector 16"/>
          <p:cNvCxnSpPr/>
          <p:nvPr/>
        </p:nvCxnSpPr>
        <p:spPr>
          <a:xfrm flipV="1">
            <a:off x="3036870" y="3461948"/>
            <a:ext cx="629207" cy="3854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91801" y="3710404"/>
            <a:ext cx="1642188" cy="307777"/>
          </a:xfrm>
          <a:prstGeom prst="rect">
            <a:avLst/>
          </a:prstGeom>
          <a:noFill/>
          <a:ln>
            <a:noFill/>
          </a:ln>
        </p:spPr>
        <p:txBody>
          <a:bodyPr wrap="square" rtlCol="0">
            <a:spAutoFit/>
          </a:bodyPr>
          <a:lstStyle/>
          <a:p>
            <a:r>
              <a:rPr lang="en-US" sz="1400" dirty="0">
                <a:solidFill>
                  <a:schemeClr val="bg1"/>
                </a:solidFill>
              </a:rPr>
              <a:t>Death</a:t>
            </a:r>
          </a:p>
        </p:txBody>
      </p:sp>
      <p:grpSp>
        <p:nvGrpSpPr>
          <p:cNvPr id="28" name="Group 27"/>
          <p:cNvGrpSpPr/>
          <p:nvPr/>
        </p:nvGrpSpPr>
        <p:grpSpPr>
          <a:xfrm>
            <a:off x="3713211" y="2054772"/>
            <a:ext cx="1917993" cy="1801939"/>
            <a:chOff x="3713211" y="2054772"/>
            <a:chExt cx="1917993" cy="1801939"/>
          </a:xfrm>
        </p:grpSpPr>
        <p:sp>
          <p:nvSpPr>
            <p:cNvPr id="19" name="Oval 18"/>
            <p:cNvSpPr/>
            <p:nvPr/>
          </p:nvSpPr>
          <p:spPr>
            <a:xfrm>
              <a:off x="3713211" y="2054772"/>
              <a:ext cx="1831402" cy="180193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89016" y="2715160"/>
              <a:ext cx="1642188" cy="369332"/>
            </a:xfrm>
            <a:prstGeom prst="rect">
              <a:avLst/>
            </a:prstGeom>
            <a:noFill/>
          </p:spPr>
          <p:txBody>
            <a:bodyPr wrap="square" rtlCol="0">
              <a:spAutoFit/>
            </a:bodyPr>
            <a:lstStyle/>
            <a:p>
              <a:r>
                <a:rPr lang="en-US" dirty="0">
                  <a:solidFill>
                    <a:schemeClr val="bg1"/>
                  </a:solidFill>
                </a:rPr>
                <a:t>Spirit World</a:t>
              </a:r>
            </a:p>
          </p:txBody>
        </p:sp>
      </p:grpSp>
      <p:cxnSp>
        <p:nvCxnSpPr>
          <p:cNvPr id="25" name="Straight Arrow Connector 24"/>
          <p:cNvCxnSpPr/>
          <p:nvPr/>
        </p:nvCxnSpPr>
        <p:spPr>
          <a:xfrm flipH="1">
            <a:off x="7773344" y="4561566"/>
            <a:ext cx="616749" cy="70850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8509230" y="509731"/>
            <a:ext cx="548283" cy="4546125"/>
            <a:chOff x="8509230" y="509731"/>
            <a:chExt cx="548283" cy="4546125"/>
          </a:xfrm>
        </p:grpSpPr>
        <p:sp>
          <p:nvSpPr>
            <p:cNvPr id="26" name="Rectangle 25"/>
            <p:cNvSpPr/>
            <p:nvPr/>
          </p:nvSpPr>
          <p:spPr>
            <a:xfrm>
              <a:off x="8509230" y="528527"/>
              <a:ext cx="513471" cy="451175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5400000">
              <a:off x="6522840" y="2521184"/>
              <a:ext cx="4546125" cy="523220"/>
            </a:xfrm>
            <a:prstGeom prst="rect">
              <a:avLst/>
            </a:prstGeom>
            <a:noFill/>
            <a:ln>
              <a:noFill/>
            </a:ln>
          </p:spPr>
          <p:txBody>
            <a:bodyPr wrap="square" rtlCol="0">
              <a:spAutoFit/>
            </a:bodyPr>
            <a:lstStyle/>
            <a:p>
              <a:pPr algn="ctr"/>
              <a:r>
                <a:rPr lang="en-US" sz="2800" dirty="0"/>
                <a:t>Final Judgment</a:t>
              </a:r>
            </a:p>
          </p:txBody>
        </p:sp>
      </p:grpSp>
      <p:grpSp>
        <p:nvGrpSpPr>
          <p:cNvPr id="9" name="Group 8"/>
          <p:cNvGrpSpPr/>
          <p:nvPr/>
        </p:nvGrpSpPr>
        <p:grpSpPr>
          <a:xfrm>
            <a:off x="9629997" y="389370"/>
            <a:ext cx="2263558" cy="2108844"/>
            <a:chOff x="9396080" y="303276"/>
            <a:chExt cx="2263558" cy="2108844"/>
          </a:xfrm>
        </p:grpSpPr>
        <p:sp>
          <p:nvSpPr>
            <p:cNvPr id="22" name="Oval 21"/>
            <p:cNvSpPr/>
            <p:nvPr/>
          </p:nvSpPr>
          <p:spPr>
            <a:xfrm>
              <a:off x="9396080" y="303276"/>
              <a:ext cx="2143325" cy="210884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550336" y="1115183"/>
              <a:ext cx="2109302" cy="369332"/>
            </a:xfrm>
            <a:prstGeom prst="rect">
              <a:avLst/>
            </a:prstGeom>
            <a:noFill/>
          </p:spPr>
          <p:txBody>
            <a:bodyPr wrap="square" rtlCol="0">
              <a:spAutoFit/>
            </a:bodyPr>
            <a:lstStyle/>
            <a:p>
              <a:r>
                <a:rPr lang="en-US" dirty="0"/>
                <a:t>Celestial Kingdom</a:t>
              </a:r>
            </a:p>
          </p:txBody>
        </p:sp>
      </p:grpSp>
      <p:grpSp>
        <p:nvGrpSpPr>
          <p:cNvPr id="11" name="Group 10"/>
          <p:cNvGrpSpPr/>
          <p:nvPr/>
        </p:nvGrpSpPr>
        <p:grpSpPr>
          <a:xfrm>
            <a:off x="9746499" y="2871053"/>
            <a:ext cx="1777800" cy="1723461"/>
            <a:chOff x="9668299" y="2848673"/>
            <a:chExt cx="1777800" cy="1723461"/>
          </a:xfrm>
        </p:grpSpPr>
        <p:sp>
          <p:nvSpPr>
            <p:cNvPr id="23" name="Oval 22"/>
            <p:cNvSpPr/>
            <p:nvPr/>
          </p:nvSpPr>
          <p:spPr>
            <a:xfrm>
              <a:off x="9673173" y="2848673"/>
              <a:ext cx="1751641" cy="17234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668299" y="3345914"/>
              <a:ext cx="1777800" cy="646331"/>
            </a:xfrm>
            <a:prstGeom prst="rect">
              <a:avLst/>
            </a:prstGeom>
            <a:noFill/>
          </p:spPr>
          <p:txBody>
            <a:bodyPr wrap="square" rtlCol="0">
              <a:spAutoFit/>
            </a:bodyPr>
            <a:lstStyle/>
            <a:p>
              <a:pPr algn="ctr"/>
              <a:r>
                <a:rPr lang="en-US" dirty="0"/>
                <a:t>Terrestrial Kingdom</a:t>
              </a:r>
            </a:p>
          </p:txBody>
        </p:sp>
      </p:grpSp>
      <p:grpSp>
        <p:nvGrpSpPr>
          <p:cNvPr id="18" name="Group 17"/>
          <p:cNvGrpSpPr/>
          <p:nvPr/>
        </p:nvGrpSpPr>
        <p:grpSpPr>
          <a:xfrm>
            <a:off x="9779871" y="5222823"/>
            <a:ext cx="1777800" cy="1383472"/>
            <a:chOff x="9668299" y="5222823"/>
            <a:chExt cx="1777800" cy="1383472"/>
          </a:xfrm>
        </p:grpSpPr>
        <p:sp>
          <p:nvSpPr>
            <p:cNvPr id="24" name="Oval 23"/>
            <p:cNvSpPr/>
            <p:nvPr/>
          </p:nvSpPr>
          <p:spPr>
            <a:xfrm>
              <a:off x="9845946" y="5222823"/>
              <a:ext cx="1406093" cy="1383472"/>
            </a:xfrm>
            <a:prstGeom prst="ellipse">
              <a:avLst/>
            </a:prstGeom>
            <a:solidFill>
              <a:srgbClr val="D1B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668299" y="5591393"/>
              <a:ext cx="1777800" cy="646331"/>
            </a:xfrm>
            <a:prstGeom prst="rect">
              <a:avLst/>
            </a:prstGeom>
            <a:noFill/>
          </p:spPr>
          <p:txBody>
            <a:bodyPr wrap="square" rtlCol="0">
              <a:spAutoFit/>
            </a:bodyPr>
            <a:lstStyle/>
            <a:p>
              <a:pPr algn="ctr"/>
              <a:r>
                <a:rPr lang="en-US" dirty="0"/>
                <a:t>Telestial Kingdom</a:t>
              </a:r>
            </a:p>
          </p:txBody>
        </p:sp>
      </p:grpSp>
      <p:grpSp>
        <p:nvGrpSpPr>
          <p:cNvPr id="37" name="Group 36"/>
          <p:cNvGrpSpPr/>
          <p:nvPr/>
        </p:nvGrpSpPr>
        <p:grpSpPr>
          <a:xfrm>
            <a:off x="6779035" y="831076"/>
            <a:ext cx="529773" cy="3439795"/>
            <a:chOff x="6627687" y="597160"/>
            <a:chExt cx="529773" cy="3439795"/>
          </a:xfrm>
        </p:grpSpPr>
        <p:sp>
          <p:nvSpPr>
            <p:cNvPr id="38" name="Rectangle 37"/>
            <p:cNvSpPr/>
            <p:nvPr/>
          </p:nvSpPr>
          <p:spPr>
            <a:xfrm>
              <a:off x="6627687" y="597160"/>
              <a:ext cx="513471" cy="34379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9" name="TextBox 38"/>
            <p:cNvSpPr txBox="1"/>
            <p:nvPr/>
          </p:nvSpPr>
          <p:spPr>
            <a:xfrm rot="5400000">
              <a:off x="5198845" y="2078341"/>
              <a:ext cx="3394009" cy="523220"/>
            </a:xfrm>
            <a:prstGeom prst="rect">
              <a:avLst/>
            </a:prstGeom>
            <a:noFill/>
            <a:ln>
              <a:noFill/>
            </a:ln>
          </p:spPr>
          <p:txBody>
            <a:bodyPr wrap="square" rtlCol="0">
              <a:spAutoFit/>
            </a:bodyPr>
            <a:lstStyle/>
            <a:p>
              <a:pPr algn="ctr"/>
              <a:r>
                <a:rPr lang="en-US" sz="2800" dirty="0"/>
                <a:t>Resurrection</a:t>
              </a:r>
            </a:p>
          </p:txBody>
        </p:sp>
      </p:grpSp>
      <p:grpSp>
        <p:nvGrpSpPr>
          <p:cNvPr id="31" name="Group 30"/>
          <p:cNvGrpSpPr/>
          <p:nvPr/>
        </p:nvGrpSpPr>
        <p:grpSpPr>
          <a:xfrm>
            <a:off x="6222362" y="5345124"/>
            <a:ext cx="1509451" cy="1411357"/>
            <a:chOff x="6222362" y="5345124"/>
            <a:chExt cx="1509451" cy="1411357"/>
          </a:xfrm>
        </p:grpSpPr>
        <p:sp>
          <p:nvSpPr>
            <p:cNvPr id="40" name="Oval 39"/>
            <p:cNvSpPr/>
            <p:nvPr/>
          </p:nvSpPr>
          <p:spPr>
            <a:xfrm>
              <a:off x="6259871" y="5345124"/>
              <a:ext cx="1434434" cy="141135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222362" y="5591393"/>
              <a:ext cx="1509451" cy="646331"/>
            </a:xfrm>
            <a:prstGeom prst="rect">
              <a:avLst/>
            </a:prstGeom>
            <a:noFill/>
          </p:spPr>
          <p:txBody>
            <a:bodyPr wrap="square" rtlCol="0">
              <a:spAutoFit/>
            </a:bodyPr>
            <a:lstStyle/>
            <a:p>
              <a:pPr algn="ctr"/>
              <a:r>
                <a:rPr lang="en-US" dirty="0">
                  <a:solidFill>
                    <a:schemeClr val="bg1"/>
                  </a:solidFill>
                </a:rPr>
                <a:t>Outer Darkness</a:t>
              </a:r>
            </a:p>
          </p:txBody>
        </p:sp>
      </p:grpSp>
      <p:cxnSp>
        <p:nvCxnSpPr>
          <p:cNvPr id="42" name="Straight Arrow Connector 41"/>
          <p:cNvCxnSpPr/>
          <p:nvPr/>
        </p:nvCxnSpPr>
        <p:spPr>
          <a:xfrm>
            <a:off x="5630566" y="2899826"/>
            <a:ext cx="84542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394523" y="2904052"/>
            <a:ext cx="84542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9112097" y="2054772"/>
            <a:ext cx="667774" cy="3083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119698" y="2992045"/>
            <a:ext cx="660173" cy="18447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112097" y="3847440"/>
            <a:ext cx="845421" cy="120841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9181268" y="2136555"/>
            <a:ext cx="507773" cy="34668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351473" y="304937"/>
            <a:ext cx="3058227" cy="584775"/>
          </a:xfrm>
          <a:prstGeom prst="rect">
            <a:avLst/>
          </a:prstGeom>
          <a:noFill/>
        </p:spPr>
        <p:txBody>
          <a:bodyPr wrap="square" rtlCol="0">
            <a:spAutoFit/>
          </a:bodyPr>
          <a:lstStyle/>
          <a:p>
            <a:r>
              <a:rPr lang="en-US" sz="3200" dirty="0">
                <a:solidFill>
                  <a:schemeClr val="bg1"/>
                </a:solidFill>
                <a:latin typeface="AR ESSENCE" panose="02000000000000000000" pitchFamily="2" charset="0"/>
              </a:rPr>
              <a:t>Plan of Salvation</a:t>
            </a:r>
          </a:p>
        </p:txBody>
      </p:sp>
    </p:spTree>
    <p:extLst>
      <p:ext uri="{BB962C8B-B14F-4D97-AF65-F5344CB8AC3E}">
        <p14:creationId xmlns:p14="http://schemas.microsoft.com/office/powerpoint/2010/main" val="26260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heel(1)">
                                      <p:cBhvr>
                                        <p:cTn id="15" dur="2000"/>
                                        <p:tgtEl>
                                          <p:spTgt spid="44"/>
                                        </p:tgtEl>
                                      </p:cBhvr>
                                    </p:animEffect>
                                  </p:childTnLst>
                                </p:cTn>
                              </p:par>
                              <p:par>
                                <p:cTn id="16" presetID="2" presetClass="entr" presetSubtype="9"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1000" fill="hold"/>
                                        <p:tgtEl>
                                          <p:spTgt spid="49"/>
                                        </p:tgtEl>
                                        <p:attrNameLst>
                                          <p:attrName>ppt_x</p:attrName>
                                        </p:attrNameLst>
                                      </p:cBhvr>
                                      <p:tavLst>
                                        <p:tav tm="0">
                                          <p:val>
                                            <p:strVal val="0-#ppt_w/2"/>
                                          </p:val>
                                        </p:tav>
                                        <p:tav tm="100000">
                                          <p:val>
                                            <p:strVal val="#ppt_x"/>
                                          </p:val>
                                        </p:tav>
                                      </p:tavLst>
                                    </p:anim>
                                    <p:anim calcmode="lin" valueType="num">
                                      <p:cBhvr additive="base">
                                        <p:cTn id="19"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0-#ppt_w/2"/>
                                          </p:val>
                                        </p:tav>
                                        <p:tav tm="100000">
                                          <p:val>
                                            <p:strVal val="#ppt_x"/>
                                          </p:val>
                                        </p:tav>
                                      </p:tavLst>
                                    </p:anim>
                                    <p:anim calcmode="lin" valueType="num">
                                      <p:cBhvr additive="base">
                                        <p:cTn id="29" dur="1000" fill="hold"/>
                                        <p:tgtEl>
                                          <p:spTgt spid="20"/>
                                        </p:tgtEl>
                                        <p:attrNameLst>
                                          <p:attrName>ppt_y</p:attrName>
                                        </p:attrNameLst>
                                      </p:cBhvr>
                                      <p:tavLst>
                                        <p:tav tm="0">
                                          <p:val>
                                            <p:strVal val="1+#ppt_h/2"/>
                                          </p:val>
                                        </p:tav>
                                        <p:tav tm="100000">
                                          <p:val>
                                            <p:strVal val="#ppt_y"/>
                                          </p:val>
                                        </p:tav>
                                      </p:tavLst>
                                    </p:anim>
                                  </p:childTnLst>
                                </p:cTn>
                              </p:par>
                              <p:par>
                                <p:cTn id="30" presetID="21" presetClass="entr" presetSubtype="1"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750" fill="hold"/>
                                        <p:tgtEl>
                                          <p:spTgt spid="42"/>
                                        </p:tgtEl>
                                        <p:attrNameLst>
                                          <p:attrName>ppt_x</p:attrName>
                                        </p:attrNameLst>
                                      </p:cBhvr>
                                      <p:tavLst>
                                        <p:tav tm="0">
                                          <p:val>
                                            <p:strVal val="0-#ppt_w/2"/>
                                          </p:val>
                                        </p:tav>
                                        <p:tav tm="100000">
                                          <p:val>
                                            <p:strVal val="#ppt_x"/>
                                          </p:val>
                                        </p:tav>
                                      </p:tavLst>
                                    </p:anim>
                                    <p:anim calcmode="lin" valueType="num">
                                      <p:cBhvr additive="base">
                                        <p:cTn id="38" dur="750" fill="hold"/>
                                        <p:tgtEl>
                                          <p:spTgt spid="42"/>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ppt_w</p:attrName>
                                        </p:attrNameLst>
                                      </p:cBhvr>
                                      <p:tavLst>
                                        <p:tav tm="0" fmla="#ppt_w*sin(2.5*pi*$)">
                                          <p:val>
                                            <p:fltVal val="0"/>
                                          </p:val>
                                        </p:tav>
                                        <p:tav tm="100000">
                                          <p:val>
                                            <p:fltVal val="1"/>
                                          </p:val>
                                        </p:tav>
                                      </p:tavLst>
                                    </p:anim>
                                    <p:anim calcmode="lin" valueType="num">
                                      <p:cBhvr>
                                        <p:cTn id="4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750" fill="hold"/>
                                        <p:tgtEl>
                                          <p:spTgt spid="45"/>
                                        </p:tgtEl>
                                        <p:attrNameLst>
                                          <p:attrName>ppt_x</p:attrName>
                                        </p:attrNameLst>
                                      </p:cBhvr>
                                      <p:tavLst>
                                        <p:tav tm="0">
                                          <p:val>
                                            <p:strVal val="0-#ppt_w/2"/>
                                          </p:val>
                                        </p:tav>
                                        <p:tav tm="100000">
                                          <p:val>
                                            <p:strVal val="#ppt_x"/>
                                          </p:val>
                                        </p:tav>
                                      </p:tavLst>
                                    </p:anim>
                                    <p:anim calcmode="lin" valueType="num">
                                      <p:cBhvr additive="base">
                                        <p:cTn id="49" dur="750" fill="hold"/>
                                        <p:tgtEl>
                                          <p:spTgt spid="45"/>
                                        </p:tgtEl>
                                        <p:attrNameLst>
                                          <p:attrName>ppt_y</p:attrName>
                                        </p:attrNameLst>
                                      </p:cBhvr>
                                      <p:tavLst>
                                        <p:tav tm="0">
                                          <p:val>
                                            <p:strVal val="#ppt_y"/>
                                          </p:val>
                                        </p:tav>
                                        <p:tav tm="100000">
                                          <p:val>
                                            <p:strVal val="#ppt_y"/>
                                          </p:val>
                                        </p:tav>
                                      </p:tavLst>
                                    </p:anim>
                                  </p:childTnLst>
                                </p:cTn>
                              </p:par>
                              <p:par>
                                <p:cTn id="50" presetID="45"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2000"/>
                                        <p:tgtEl>
                                          <p:spTgt spid="36"/>
                                        </p:tgtEl>
                                      </p:cBhvr>
                                    </p:animEffect>
                                    <p:anim calcmode="lin" valueType="num">
                                      <p:cBhvr>
                                        <p:cTn id="53" dur="2000" fill="hold"/>
                                        <p:tgtEl>
                                          <p:spTgt spid="36"/>
                                        </p:tgtEl>
                                        <p:attrNameLst>
                                          <p:attrName>ppt_w</p:attrName>
                                        </p:attrNameLst>
                                      </p:cBhvr>
                                      <p:tavLst>
                                        <p:tav tm="0" fmla="#ppt_w*sin(2.5*pi*$)">
                                          <p:val>
                                            <p:fltVal val="0"/>
                                          </p:val>
                                        </p:tav>
                                        <p:tav tm="100000">
                                          <p:val>
                                            <p:fltVal val="1"/>
                                          </p:val>
                                        </p:tav>
                                      </p:tavLst>
                                    </p:anim>
                                    <p:anim calcmode="lin" valueType="num">
                                      <p:cBhvr>
                                        <p:cTn id="54"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21" presetClass="entr" presetSubtype="1"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heel(1)">
                                      <p:cBhvr>
                                        <p:cTn id="71" dur="2000"/>
                                        <p:tgtEl>
                                          <p:spTgt spid="9"/>
                                        </p:tgtEl>
                                      </p:cBhvr>
                                    </p:animEffect>
                                  </p:childTnLst>
                                </p:cTn>
                              </p:par>
                              <p:par>
                                <p:cTn id="72" presetID="21" presetClass="entr" presetSubtype="1"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heel(1)">
                                      <p:cBhvr>
                                        <p:cTn id="74" dur="2000"/>
                                        <p:tgtEl>
                                          <p:spTgt spid="11"/>
                                        </p:tgtEl>
                                      </p:cBhvr>
                                    </p:animEffect>
                                  </p:childTnLst>
                                </p:cTn>
                              </p:par>
                              <p:par>
                                <p:cTn id="75" presetID="21" presetClass="entr" presetSubtype="1"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heel(1)">
                                      <p:cBhvr>
                                        <p:cTn id="77" dur="2000"/>
                                        <p:tgtEl>
                                          <p:spTgt spid="18"/>
                                        </p:tgtEl>
                                      </p:cBhvr>
                                    </p:animEffect>
                                  </p:childTnLst>
                                </p:cTn>
                              </p:par>
                              <p:par>
                                <p:cTn id="78" presetID="21" presetClass="entr" presetSubtype="1"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heel(1)">
                                      <p:cBhvr>
                                        <p:cTn id="8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767" y="130211"/>
            <a:ext cx="11908465"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#193 </a:t>
            </a:r>
            <a:r>
              <a:rPr lang="en-US" i="1" dirty="0">
                <a:solidFill>
                  <a:schemeClr val="bg1"/>
                </a:solidFill>
              </a:rPr>
              <a:t>I Stand All Amazed  </a:t>
            </a:r>
            <a:r>
              <a:rPr lang="en-US" dirty="0">
                <a:solidFill>
                  <a:schemeClr val="bg1"/>
                </a:solidFill>
              </a:rPr>
              <a:t>or Primary Children’s Songbook #164 </a:t>
            </a:r>
            <a:r>
              <a:rPr lang="en-US" i="1" dirty="0">
                <a:solidFill>
                  <a:schemeClr val="bg1"/>
                </a:solidFill>
              </a:rPr>
              <a:t>I Will Follow God’s Plan</a:t>
            </a:r>
          </a:p>
          <a:p>
            <a:endParaRPr lang="en-US" i="1" dirty="0">
              <a:solidFill>
                <a:schemeClr val="bg1"/>
              </a:solidFill>
            </a:endParaRPr>
          </a:p>
          <a:p>
            <a:r>
              <a:rPr lang="en-US" dirty="0">
                <a:solidFill>
                  <a:schemeClr val="bg1"/>
                </a:solidFill>
              </a:rPr>
              <a:t>Suggested Video: The Plan of Salvation (10:41) https://www.lds.org/media-library/video/2010-07-002-the-plan-of-salvation?lang=eng</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The numbers placed by a comment or answer has more information added to it. Example: (2)—refer to statement sections</a:t>
            </a:r>
          </a:p>
          <a:p>
            <a:endParaRPr lang="en-US" dirty="0">
              <a:solidFill>
                <a:schemeClr val="bg1"/>
              </a:solidFill>
            </a:endParaRPr>
          </a:p>
          <a:p>
            <a:r>
              <a:rPr lang="en-US" dirty="0">
                <a:solidFill>
                  <a:schemeClr val="bg1"/>
                </a:solidFill>
              </a:rPr>
              <a:t>Elder L. Tom Perry (“The Plan of Salvation,”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2006, 71).</a:t>
            </a:r>
          </a:p>
          <a:p>
            <a:endParaRPr lang="en-US" dirty="0">
              <a:solidFill>
                <a:schemeClr val="bg1"/>
              </a:solidFill>
            </a:endParaRPr>
          </a:p>
          <a:p>
            <a:endParaRPr lang="en-US" dirty="0">
              <a:solidFill>
                <a:schemeClr val="bg1"/>
              </a:solidFill>
            </a:endParaRPr>
          </a:p>
          <a:p>
            <a:r>
              <a:rPr lang="en-US" dirty="0">
                <a:solidFill>
                  <a:schemeClr val="bg1"/>
                </a:solidFill>
              </a:rPr>
              <a:t>Elder Russell M. Nelson </a:t>
            </a:r>
            <a:r>
              <a:rPr lang="en-US" i="1" dirty="0">
                <a:solidFill>
                  <a:schemeClr val="bg1"/>
                </a:solidFill>
              </a:rPr>
              <a:t>Doors of Death </a:t>
            </a:r>
            <a:r>
              <a:rPr lang="en-US" dirty="0">
                <a:solidFill>
                  <a:schemeClr val="bg1"/>
                </a:solidFill>
              </a:rPr>
              <a:t> May 1992 Ensign</a:t>
            </a:r>
          </a:p>
          <a:p>
            <a:endParaRPr lang="en-US" dirty="0">
              <a:solidFill>
                <a:schemeClr val="bg1"/>
              </a:solidFill>
            </a:endParaRPr>
          </a:p>
          <a:p>
            <a:r>
              <a:rPr lang="en-US" dirty="0">
                <a:solidFill>
                  <a:schemeClr val="bg1"/>
                </a:solidFill>
              </a:rPr>
              <a:t>GDM—Gospel Doctrine Manual Chapter 32 The Resurrection and the Judgment</a:t>
            </a:r>
          </a:p>
          <a:p>
            <a:endParaRPr lang="en-US" dirty="0">
              <a:solidFill>
                <a:schemeClr val="bg1"/>
              </a:solidFill>
            </a:endParaRPr>
          </a:p>
          <a:p>
            <a:pPr fontAlgn="base"/>
            <a:r>
              <a:rPr lang="en-US" i="1" dirty="0">
                <a:solidFill>
                  <a:schemeClr val="bg1"/>
                </a:solidFill>
              </a:rPr>
              <a:t>Doctrines of the Gospel Student Manual</a:t>
            </a:r>
            <a:r>
              <a:rPr lang="en-US" dirty="0">
                <a:solidFill>
                  <a:schemeClr val="bg1"/>
                </a:solidFill>
              </a:rPr>
              <a:t>, (2000), 90–93  Chapter 33: Kingdoms of Glory and Perdition</a:t>
            </a:r>
          </a:p>
          <a:p>
            <a:endParaRPr lang="en-US" dirty="0">
              <a:solidFill>
                <a:schemeClr val="bg1"/>
              </a:solidFill>
            </a:endParaRPr>
          </a:p>
          <a:p>
            <a:endParaRPr lang="en-US" dirty="0">
              <a:solidFill>
                <a:schemeClr val="bg1"/>
              </a:solidFill>
            </a:endParaRPr>
          </a:p>
        </p:txBody>
      </p:sp>
      <p:grpSp>
        <p:nvGrpSpPr>
          <p:cNvPr id="4" name="Group 3"/>
          <p:cNvGrpSpPr/>
          <p:nvPr/>
        </p:nvGrpSpPr>
        <p:grpSpPr>
          <a:xfrm>
            <a:off x="2167606" y="1591859"/>
            <a:ext cx="749466" cy="949323"/>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51970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34"/>
            <a:ext cx="5135526" cy="2492990"/>
          </a:xfrm>
          <a:prstGeom prst="rect">
            <a:avLst/>
          </a:prstGeom>
          <a:noFill/>
          <a:ln>
            <a:solidFill>
              <a:schemeClr val="tx1"/>
            </a:solidFill>
          </a:ln>
        </p:spPr>
        <p:txBody>
          <a:bodyPr wrap="square" rtlCol="0">
            <a:spAutoFit/>
          </a:bodyPr>
          <a:lstStyle/>
          <a:p>
            <a:r>
              <a:rPr lang="en-US" sz="1200" b="1" dirty="0"/>
              <a:t>1. </a:t>
            </a:r>
            <a:r>
              <a:rPr lang="en-US" sz="1200" dirty="0"/>
              <a:t>The Lord Jesus Christ who created man and the earth has, from the creation, declared that we all originated in heaven. His teachings are that we were perfectly organized beings with spiritual bodies similar in form to our mortal bodies, but of finer material; that we were sons and daughters of God and came to the earth in these spirit bodies patterned after the spirit body of the Lord Jesus Christ… </a:t>
            </a:r>
          </a:p>
          <a:p>
            <a:r>
              <a:rPr lang="en-US" sz="1200" i="1" dirty="0"/>
              <a:t>The Origin of Man </a:t>
            </a:r>
            <a:r>
              <a:rPr lang="en-US" sz="1200" dirty="0"/>
              <a:t>Elder George Q. Morris of the Council of the Twelve Apostles Conference Report October 1956, pp. 45-48</a:t>
            </a:r>
          </a:p>
          <a:p>
            <a:endParaRPr lang="en-US" sz="1200" dirty="0"/>
          </a:p>
          <a:p>
            <a:r>
              <a:rPr lang="en-US" sz="1200" dirty="0"/>
              <a:t>“The elements are eternal, and spirit and element inseparably connected receive a fullness of Joy.*** The elements are the tabernacle of god; yea, man is the tabernacle of God, even temples.” </a:t>
            </a:r>
            <a:r>
              <a:rPr lang="en-US" sz="1200" i="1" dirty="0"/>
              <a:t>Teachings of the Prophet Joseph Smith, </a:t>
            </a:r>
            <a:r>
              <a:rPr lang="en-US" sz="1200" dirty="0"/>
              <a:t>352</a:t>
            </a:r>
          </a:p>
        </p:txBody>
      </p:sp>
      <p:sp>
        <p:nvSpPr>
          <p:cNvPr id="3" name="Rectangle 2"/>
          <p:cNvSpPr/>
          <p:nvPr/>
        </p:nvSpPr>
        <p:spPr>
          <a:xfrm>
            <a:off x="0" y="2498424"/>
            <a:ext cx="5135526" cy="1938992"/>
          </a:xfrm>
          <a:prstGeom prst="rect">
            <a:avLst/>
          </a:prstGeom>
          <a:ln>
            <a:solidFill>
              <a:schemeClr val="tx1"/>
            </a:solidFill>
          </a:ln>
        </p:spPr>
        <p:txBody>
          <a:bodyPr wrap="square">
            <a:spAutoFit/>
          </a:bodyPr>
          <a:lstStyle/>
          <a:p>
            <a:r>
              <a:rPr lang="en-US" sz="1200" b="1" dirty="0">
                <a:solidFill>
                  <a:srgbClr val="000000"/>
                </a:solidFill>
                <a:latin typeface="Book Antiqua" panose="02040602050305030304" pitchFamily="18" charset="0"/>
              </a:rPr>
              <a:t>2. </a:t>
            </a:r>
            <a:r>
              <a:rPr lang="en-US" sz="1200" dirty="0">
                <a:solidFill>
                  <a:srgbClr val="000000"/>
                </a:solidFill>
                <a:latin typeface="Book Antiqua" panose="02040602050305030304" pitchFamily="18" charset="0"/>
              </a:rPr>
              <a:t>“…that </a:t>
            </a:r>
            <a:r>
              <a:rPr lang="en-US" sz="1200" b="1" dirty="0">
                <a:solidFill>
                  <a:srgbClr val="000000"/>
                </a:solidFill>
                <a:latin typeface="Book Antiqua" panose="02040602050305030304" pitchFamily="18" charset="0"/>
              </a:rPr>
              <a:t>we</a:t>
            </a:r>
            <a:r>
              <a:rPr lang="en-US" sz="1200" dirty="0">
                <a:solidFill>
                  <a:srgbClr val="000000"/>
                </a:solidFill>
                <a:latin typeface="Book Antiqua" panose="02040602050305030304" pitchFamily="18" charset="0"/>
              </a:rPr>
              <a:t> </a:t>
            </a:r>
            <a:r>
              <a:rPr lang="en-US" sz="1200" b="1" dirty="0">
                <a:solidFill>
                  <a:srgbClr val="000000"/>
                </a:solidFill>
                <a:latin typeface="Book Antiqua" panose="02040602050305030304" pitchFamily="18" charset="0"/>
              </a:rPr>
              <a:t>we</a:t>
            </a:r>
            <a:r>
              <a:rPr lang="en-US" sz="1200" dirty="0">
                <a:solidFill>
                  <a:srgbClr val="000000"/>
                </a:solidFill>
                <a:latin typeface="Book Antiqua" panose="02040602050305030304" pitchFamily="18" charset="0"/>
              </a:rPr>
              <a:t>re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 reality the children of our Father and God; that </a:t>
            </a:r>
            <a:r>
              <a:rPr lang="en-US" sz="1200" b="1" dirty="0">
                <a:solidFill>
                  <a:srgbClr val="000000"/>
                </a:solidFill>
                <a:latin typeface="Book Antiqua" panose="02040602050305030304" pitchFamily="18" charset="0"/>
              </a:rPr>
              <a:t>we</a:t>
            </a:r>
            <a:r>
              <a:rPr lang="en-US" sz="1200" dirty="0">
                <a:solidFill>
                  <a:srgbClr val="000000"/>
                </a:solidFill>
                <a:latin typeface="Book Antiqua" panose="02040602050305030304" pitchFamily="18" charset="0"/>
              </a:rPr>
              <a:t> had a </a:t>
            </a:r>
            <a:r>
              <a:rPr lang="en-US" sz="1200" b="1" dirty="0">
                <a:solidFill>
                  <a:srgbClr val="000000"/>
                </a:solidFill>
                <a:latin typeface="Book Antiqua" panose="02040602050305030304" pitchFamily="18" charset="0"/>
              </a:rPr>
              <a:t>pre-existence</a:t>
            </a:r>
            <a:r>
              <a:rPr lang="en-US" sz="1200" dirty="0">
                <a:solidFill>
                  <a:srgbClr val="000000"/>
                </a:solidFill>
                <a:latin typeface="Book Antiqua" panose="02040602050305030304" pitchFamily="18" charset="0"/>
              </a:rPr>
              <a:t>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 which </a:t>
            </a:r>
            <a:r>
              <a:rPr lang="en-US" sz="1200" b="1" dirty="0">
                <a:solidFill>
                  <a:srgbClr val="000000"/>
                </a:solidFill>
                <a:latin typeface="Book Antiqua" panose="02040602050305030304" pitchFamily="18" charset="0"/>
              </a:rPr>
              <a:t>we</a:t>
            </a:r>
            <a:r>
              <a:rPr lang="en-US" sz="1200" dirty="0">
                <a:solidFill>
                  <a:srgbClr val="000000"/>
                </a:solidFill>
                <a:latin typeface="Book Antiqua" panose="02040602050305030304" pitchFamily="18" charset="0"/>
              </a:rPr>
              <a:t> had learned many very important principles, connected with spiritual existence, before taking bodies of flesh and bones, which was also necessary to afford us a still greater experience. Now,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 this plan that God has devised for the advancement of these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telligent beings—by passing them through various stages of existence, under different circumstances, and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 different conditions…”</a:t>
            </a:r>
          </a:p>
          <a:p>
            <a:r>
              <a:rPr lang="fr-FR" sz="1200" dirty="0"/>
              <a:t> </a:t>
            </a:r>
            <a:r>
              <a:rPr lang="fr-FR" sz="1200" i="1" dirty="0"/>
              <a:t>Journal of </a:t>
            </a:r>
            <a:r>
              <a:rPr lang="fr-FR" sz="1200" i="1" dirty="0" err="1"/>
              <a:t>Discourse</a:t>
            </a:r>
            <a:r>
              <a:rPr lang="fr-FR" sz="1200" dirty="0"/>
              <a:t>, Vol. 21, No. 23 (</a:t>
            </a:r>
            <a:r>
              <a:rPr lang="fr-FR" sz="1200" dirty="0" err="1"/>
              <a:t>Pre-Existence</a:t>
            </a:r>
            <a:r>
              <a:rPr lang="fr-FR" sz="1200" dirty="0"/>
              <a:t>, Etc., Orson Pratt, 1879-11-12)</a:t>
            </a:r>
            <a:endParaRPr lang="en-US" sz="1200" dirty="0"/>
          </a:p>
        </p:txBody>
      </p:sp>
      <p:sp>
        <p:nvSpPr>
          <p:cNvPr id="4" name="TextBox 3"/>
          <p:cNvSpPr txBox="1"/>
          <p:nvPr/>
        </p:nvSpPr>
        <p:spPr>
          <a:xfrm>
            <a:off x="0" y="4433887"/>
            <a:ext cx="5135526" cy="830997"/>
          </a:xfrm>
          <a:prstGeom prst="rect">
            <a:avLst/>
          </a:prstGeom>
          <a:noFill/>
          <a:ln>
            <a:solidFill>
              <a:schemeClr val="tx1"/>
            </a:solidFill>
          </a:ln>
        </p:spPr>
        <p:txBody>
          <a:bodyPr wrap="square" rtlCol="0">
            <a:spAutoFit/>
          </a:bodyPr>
          <a:lstStyle/>
          <a:p>
            <a:r>
              <a:rPr lang="en-US" sz="1200" b="1" dirty="0"/>
              <a:t>3. </a:t>
            </a:r>
            <a:r>
              <a:rPr lang="en-US" sz="1200" dirty="0"/>
              <a:t>“It is the old eternal battle that has been going on since the War in Heaven, spoken of in the book of Revelation. The forces of evil against the forces of good. We all exercise agency in the choices we make.” President Gordon B. Hinckley </a:t>
            </a:r>
            <a:r>
              <a:rPr lang="en-US" sz="1200" i="1" dirty="0"/>
              <a:t>This Thing was Not Done in a Corner </a:t>
            </a:r>
            <a:r>
              <a:rPr lang="en-US" sz="1200" dirty="0"/>
              <a:t>October 1996</a:t>
            </a:r>
          </a:p>
        </p:txBody>
      </p:sp>
      <p:sp>
        <p:nvSpPr>
          <p:cNvPr id="5" name="TextBox 4"/>
          <p:cNvSpPr txBox="1"/>
          <p:nvPr/>
        </p:nvSpPr>
        <p:spPr>
          <a:xfrm>
            <a:off x="0" y="5264884"/>
            <a:ext cx="5135526" cy="1569660"/>
          </a:xfrm>
          <a:prstGeom prst="rect">
            <a:avLst/>
          </a:prstGeom>
          <a:noFill/>
          <a:ln>
            <a:solidFill>
              <a:schemeClr val="tx1"/>
            </a:solidFill>
          </a:ln>
        </p:spPr>
        <p:txBody>
          <a:bodyPr wrap="square" rtlCol="0">
            <a:spAutoFit/>
          </a:bodyPr>
          <a:lstStyle/>
          <a:p>
            <a:r>
              <a:rPr lang="en-US" sz="1200" b="1" dirty="0"/>
              <a:t>4. </a:t>
            </a:r>
            <a:r>
              <a:rPr lang="en-US" sz="1200" dirty="0"/>
              <a:t>The war rages today ever more fiercely. Satan is still the captain of the hosts of evil. He is still tempting us just as he did Moses, saying, “Son of man, worship me.” Moses 1;12 President James E. Faust </a:t>
            </a:r>
            <a:r>
              <a:rPr lang="en-US" sz="1200" i="1" dirty="0"/>
              <a:t>The Enemy Within </a:t>
            </a:r>
            <a:r>
              <a:rPr lang="en-US" sz="1200" dirty="0"/>
              <a:t>October 2000 Gen. Conf.</a:t>
            </a:r>
          </a:p>
          <a:p>
            <a:endParaRPr lang="en-US" sz="1200" dirty="0"/>
          </a:p>
          <a:p>
            <a:r>
              <a:rPr lang="en-US" sz="1200" dirty="0"/>
              <a:t>Although Satan and his followers have lost their opportunity to have a physical body, they are permitted to use their spirit powers to try to frustrate God’s plan. Elder Dallin H. Oaks 1993 October Gen. Conf. </a:t>
            </a:r>
          </a:p>
        </p:txBody>
      </p:sp>
      <p:sp>
        <p:nvSpPr>
          <p:cNvPr id="6" name="Rectangle 5"/>
          <p:cNvSpPr/>
          <p:nvPr/>
        </p:nvSpPr>
        <p:spPr>
          <a:xfrm>
            <a:off x="5135526" y="-4529"/>
            <a:ext cx="7056474" cy="3231654"/>
          </a:xfrm>
          <a:prstGeom prst="rect">
            <a:avLst/>
          </a:prstGeom>
          <a:ln>
            <a:solidFill>
              <a:schemeClr val="tx1"/>
            </a:solidFill>
          </a:ln>
        </p:spPr>
        <p:txBody>
          <a:bodyPr wrap="square">
            <a:spAutoFit/>
          </a:bodyPr>
          <a:lstStyle/>
          <a:p>
            <a:r>
              <a:rPr lang="en-US" sz="1200" b="1" dirty="0"/>
              <a:t>5. </a:t>
            </a:r>
            <a:r>
              <a:rPr lang="en-US" sz="1200" dirty="0"/>
              <a:t>Most Christian churches teach that the Fall was a tragedy, that if Adam and Eve had not partaken of the forbidden fruit, they and all their posterity could now be living in immortal bliss in the Garden of Eden. But truth revealed to latter-day prophets teaches that the Fall was not a tragedy—without it Adam and Eve would have had no posterity. Thus, the Fall was a necessary step in Heavenly Father’s plan to bring about the eternal happiness of His children.</a:t>
            </a:r>
          </a:p>
          <a:p>
            <a:r>
              <a:rPr lang="en-US" sz="1200" dirty="0"/>
              <a:t>After Adam and Eve partook of the fruit of the tree of knowledge of good and evil, their eyes were opened, and Eve expressed gladness at the opportunity their transgression made possible: “Were it not for our transgression we never should have had seed, and never should have known good and evil, and the joy of our redemption, and the eternal life which God giveth unto all the obedient” (Moses 5:11).</a:t>
            </a:r>
          </a:p>
          <a:p>
            <a:r>
              <a:rPr lang="en-US" sz="1200" dirty="0"/>
              <a:t>President Joseph Fielding Smith (1876–1972) said: “I never speak of the part Eve took in this fall as a sin, nor do I accuse Adam of a sin. … This was a transgression of the law, but not a sin … for it was something that Adam and Eve had to do!”</a:t>
            </a:r>
          </a:p>
          <a:p>
            <a:r>
              <a:rPr lang="en-US" sz="1200" dirty="0"/>
              <a:t>Even though Adam and Eve had not sinned, because of their transgression they had to face certain consequences, two of which were spiritual death and physical death. Physical death came to Adam and Eve at the end of their earthly lives, but spiritual death occurred as they were cast out of the Garden of Eden, being cut off from the presence of God.” Excerpts from </a:t>
            </a:r>
            <a:r>
              <a:rPr lang="en-US" sz="1200" i="1" dirty="0"/>
              <a:t>The </a:t>
            </a:r>
            <a:r>
              <a:rPr lang="en-US" sz="1200" i="1" dirty="0" err="1"/>
              <a:t>Fulness</a:t>
            </a:r>
            <a:r>
              <a:rPr lang="en-US" sz="1200" i="1" dirty="0"/>
              <a:t> of the Gospel</a:t>
            </a:r>
            <a:r>
              <a:rPr lang="en-US" sz="1200" dirty="0"/>
              <a:t>: The Fall of Adam and Eve June 2006 Ensign</a:t>
            </a:r>
          </a:p>
        </p:txBody>
      </p:sp>
      <p:sp>
        <p:nvSpPr>
          <p:cNvPr id="7" name="Rectangle 6"/>
          <p:cNvSpPr/>
          <p:nvPr/>
        </p:nvSpPr>
        <p:spPr>
          <a:xfrm>
            <a:off x="5135526" y="3227125"/>
            <a:ext cx="7056473" cy="830997"/>
          </a:xfrm>
          <a:prstGeom prst="rect">
            <a:avLst/>
          </a:prstGeom>
          <a:ln>
            <a:solidFill>
              <a:schemeClr val="tx1"/>
            </a:solidFill>
          </a:ln>
        </p:spPr>
        <p:txBody>
          <a:bodyPr wrap="square">
            <a:spAutoFit/>
          </a:bodyPr>
          <a:lstStyle/>
          <a:p>
            <a:r>
              <a:rPr lang="en-US" sz="1200" b="1" dirty="0"/>
              <a:t>6. </a:t>
            </a:r>
            <a:r>
              <a:rPr lang="en-US" sz="1200" dirty="0"/>
              <a:t>A strong human spirit with control over appetites of the flesh is master over emotions and passions and not a slave to them. …Each day is a day of decision, and our decisions determine our destiny. One day each of us will stand before the Lord in judgment. We will each have a personal interview with Jesus Christ2 Nephi 9:41, 46 Mosiah 16:10 Elder Russell M. Nelson </a:t>
            </a:r>
            <a:r>
              <a:rPr lang="en-US" sz="1200" i="1" dirty="0"/>
              <a:t>Decisions for Eternity </a:t>
            </a:r>
            <a:r>
              <a:rPr lang="en-US" sz="1200" dirty="0"/>
              <a:t>October 2013 General Conf.</a:t>
            </a:r>
          </a:p>
        </p:txBody>
      </p:sp>
      <p:sp>
        <p:nvSpPr>
          <p:cNvPr id="74" name="Rectangle 73"/>
          <p:cNvSpPr/>
          <p:nvPr/>
        </p:nvSpPr>
        <p:spPr>
          <a:xfrm>
            <a:off x="5135524" y="5070256"/>
            <a:ext cx="7056475" cy="461665"/>
          </a:xfrm>
          <a:prstGeom prst="rect">
            <a:avLst/>
          </a:prstGeom>
          <a:ln>
            <a:solidFill>
              <a:schemeClr val="tx1"/>
            </a:solidFill>
          </a:ln>
        </p:spPr>
        <p:txBody>
          <a:bodyPr wrap="square">
            <a:spAutoFit/>
          </a:bodyPr>
          <a:lstStyle/>
          <a:p>
            <a:r>
              <a:rPr lang="en-US" sz="1200" b="1" dirty="0"/>
              <a:t>8. </a:t>
            </a:r>
            <a:r>
              <a:rPr lang="en-US" sz="1200" dirty="0"/>
              <a:t>An Unredeemed individual’s suffering for sin is known as hell, it means being subject to the devil and is described in scriptural metaphors as being in chins or a lake of fire and brimstone. 2 Nephi 2:27-29</a:t>
            </a:r>
          </a:p>
        </p:txBody>
      </p:sp>
      <p:sp>
        <p:nvSpPr>
          <p:cNvPr id="75" name="Rectangle 74"/>
          <p:cNvSpPr/>
          <p:nvPr/>
        </p:nvSpPr>
        <p:spPr>
          <a:xfrm>
            <a:off x="5135525" y="4054593"/>
            <a:ext cx="7056474" cy="1015663"/>
          </a:xfrm>
          <a:prstGeom prst="rect">
            <a:avLst/>
          </a:prstGeom>
          <a:ln>
            <a:solidFill>
              <a:schemeClr val="tx1"/>
            </a:solidFill>
          </a:ln>
        </p:spPr>
        <p:txBody>
          <a:bodyPr wrap="square">
            <a:spAutoFit/>
          </a:bodyPr>
          <a:lstStyle/>
          <a:p>
            <a:r>
              <a:rPr lang="en-US" sz="1200" b="1" dirty="0"/>
              <a:t>7. </a:t>
            </a:r>
            <a:r>
              <a:rPr lang="en-US" sz="1200" dirty="0"/>
              <a:t>President Spencer W. Kimball explained, “Without proper and successful marriage, one will never be exalted”  (</a:t>
            </a:r>
            <a:r>
              <a:rPr lang="en-US" sz="1200" i="1" dirty="0"/>
              <a:t>Marriage and Divorce,</a:t>
            </a:r>
            <a:r>
              <a:rPr lang="en-US" sz="1200" dirty="0"/>
              <a:t> Salt Lake City: Deseret Book Co., 1976, p. 24).</a:t>
            </a:r>
          </a:p>
          <a:p>
            <a:endParaRPr lang="en-US" sz="1200" dirty="0"/>
          </a:p>
          <a:p>
            <a:r>
              <a:rPr lang="en-US" sz="1200" dirty="0"/>
              <a:t>“No man who is marriageable is fully living his religion who remains unmarried” President Joseph F. Smith</a:t>
            </a:r>
          </a:p>
          <a:p>
            <a:r>
              <a:rPr lang="en-US" sz="1200" dirty="0"/>
              <a:t> (</a:t>
            </a:r>
            <a:r>
              <a:rPr lang="en-US" sz="1200" i="1" dirty="0"/>
              <a:t>Gospel Doctrine,</a:t>
            </a:r>
            <a:r>
              <a:rPr lang="en-US" sz="1200" dirty="0"/>
              <a:t> Salt Lake City: Deseret Book Co., 1939, p. 275). </a:t>
            </a:r>
          </a:p>
        </p:txBody>
      </p:sp>
      <p:sp>
        <p:nvSpPr>
          <p:cNvPr id="76" name="Rectangle 75"/>
          <p:cNvSpPr/>
          <p:nvPr/>
        </p:nvSpPr>
        <p:spPr>
          <a:xfrm>
            <a:off x="5135523" y="5531920"/>
            <a:ext cx="7056476" cy="830997"/>
          </a:xfrm>
          <a:prstGeom prst="rect">
            <a:avLst/>
          </a:prstGeom>
          <a:ln>
            <a:solidFill>
              <a:schemeClr val="tx1"/>
            </a:solidFill>
          </a:ln>
        </p:spPr>
        <p:txBody>
          <a:bodyPr wrap="square">
            <a:spAutoFit/>
          </a:bodyPr>
          <a:lstStyle/>
          <a:p>
            <a:r>
              <a:rPr lang="en-US" sz="1200" b="1" dirty="0"/>
              <a:t>9. </a:t>
            </a:r>
            <a:r>
              <a:rPr lang="en-US" sz="1200" dirty="0"/>
              <a:t>Many of the most important deprivations of mortality will be set right in the Millennium, which is the time for fulfilling all that is incomplete in the great plan of happiness for all of our Father’s worthy children. We know that will be true of temple ordinances. I believe it will also be true of family relationships and experiences</a:t>
            </a:r>
          </a:p>
        </p:txBody>
      </p:sp>
    </p:spTree>
    <p:extLst>
      <p:ext uri="{BB962C8B-B14F-4D97-AF65-F5344CB8AC3E}">
        <p14:creationId xmlns:p14="http://schemas.microsoft.com/office/powerpoint/2010/main" val="96898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8688" y="1017566"/>
            <a:ext cx="6974572" cy="1754326"/>
          </a:xfrm>
          <a:prstGeom prst="rect">
            <a:avLst/>
          </a:prstGeom>
          <a:noFill/>
          <a:ln>
            <a:solidFill>
              <a:schemeClr val="tx1"/>
            </a:solidFill>
          </a:ln>
        </p:spPr>
        <p:txBody>
          <a:bodyPr wrap="square" rtlCol="0">
            <a:spAutoFit/>
          </a:bodyPr>
          <a:lstStyle/>
          <a:p>
            <a:r>
              <a:rPr lang="en-US" sz="1200" b="1" dirty="0"/>
              <a:t>13</a:t>
            </a:r>
            <a:r>
              <a:rPr lang="en-US" sz="1200" dirty="0"/>
              <a:t>. </a:t>
            </a:r>
            <a:r>
              <a:rPr lang="en-US" sz="1200" b="1" dirty="0"/>
              <a:t>The Celestial Kingdom </a:t>
            </a:r>
            <a:r>
              <a:rPr lang="en-US" sz="1200" dirty="0"/>
              <a:t>is the highest of the three kingdoms of glory. Those in this kingdom will dwell forever in the presence of God the Father and His Son Jesus Christ. This should be your goal: to inherit celestial glory and to help others receive that great blessing as well. Such a goal is not achieved in one attempt; it is the result of a lifetime of righteousness and constancy of purpose.</a:t>
            </a:r>
          </a:p>
          <a:p>
            <a:pPr fontAlgn="base"/>
            <a:r>
              <a:rPr lang="en-US" sz="1200" dirty="0"/>
              <a:t>The celestial kingdom is the place prepared for those who have “received the testimony of Jesus” and been “made perfect through Jesus the mediator of the new covenant, who wrought out this perfect atonement through the shedding of his own blood” (D&amp;C 76:51, 69). To inherit this gift, we must receive the ordinances of salvation, keep the commandments, and repent of our sins. For a detailed explanation of those who will inherit celestial glory, see Doctrine and Covenants 76:50-70; 76:92-96. LDS.org</a:t>
            </a:r>
          </a:p>
        </p:txBody>
      </p:sp>
      <p:sp>
        <p:nvSpPr>
          <p:cNvPr id="3" name="Rectangle 2"/>
          <p:cNvSpPr/>
          <p:nvPr/>
        </p:nvSpPr>
        <p:spPr>
          <a:xfrm>
            <a:off x="0" y="-28183"/>
            <a:ext cx="5188688" cy="2308324"/>
          </a:xfrm>
          <a:prstGeom prst="rect">
            <a:avLst/>
          </a:prstGeom>
          <a:ln>
            <a:solidFill>
              <a:schemeClr val="tx1"/>
            </a:solidFill>
          </a:ln>
        </p:spPr>
        <p:txBody>
          <a:bodyPr wrap="square">
            <a:spAutoFit/>
          </a:bodyPr>
          <a:lstStyle/>
          <a:p>
            <a:r>
              <a:rPr lang="en-US" sz="1200" b="1" dirty="0"/>
              <a:t>10. </a:t>
            </a:r>
            <a:r>
              <a:rPr lang="en-US" sz="1200" dirty="0"/>
              <a:t>Spiritual death is more likely when goals are unbalanced toward things physical. Paul explained this concept to the Romans: “If ye live after the flesh, ye shall die: but if ye through the Spirit do mortify the deeds of the body, ye shall live.” (Rom. 8:13.)</a:t>
            </a:r>
          </a:p>
          <a:p>
            <a:r>
              <a:rPr lang="en-US" sz="1200" dirty="0"/>
              <a:t>If physical death should strike before moral wrongs have been made right, opportunity for repentance will have been forfeited. Thus, “the [real] sting of death is sin.” </a:t>
            </a:r>
          </a:p>
          <a:p>
            <a:r>
              <a:rPr lang="en-US" sz="1200" dirty="0"/>
              <a:t>(1 Cor. 15:56.) </a:t>
            </a:r>
          </a:p>
          <a:p>
            <a:r>
              <a:rPr lang="en-US" sz="1200" dirty="0"/>
              <a:t>Even the Savior cannot save us in our sins. He will redeem us from our sins, but only upon condition of our repentance. We are responsible for our own spiritual survival or death. (See Rom. 8:13–14; Hel. 14:18; D&amp;C 29:41–45.)Elder Russell M. Nelson </a:t>
            </a:r>
            <a:r>
              <a:rPr lang="en-US" sz="1200" i="1" dirty="0"/>
              <a:t>Doors of Death </a:t>
            </a:r>
            <a:r>
              <a:rPr lang="en-US" sz="1200" dirty="0"/>
              <a:t>May 1992 Ensign</a:t>
            </a:r>
          </a:p>
        </p:txBody>
      </p:sp>
      <p:sp>
        <p:nvSpPr>
          <p:cNvPr id="4" name="TextBox 3"/>
          <p:cNvSpPr txBox="1"/>
          <p:nvPr/>
        </p:nvSpPr>
        <p:spPr>
          <a:xfrm>
            <a:off x="-21265" y="4595841"/>
            <a:ext cx="5217428" cy="2123658"/>
          </a:xfrm>
          <a:prstGeom prst="rect">
            <a:avLst/>
          </a:prstGeom>
          <a:noFill/>
          <a:ln>
            <a:solidFill>
              <a:schemeClr val="tx1"/>
            </a:solidFill>
          </a:ln>
        </p:spPr>
        <p:txBody>
          <a:bodyPr wrap="square" rtlCol="0">
            <a:spAutoFit/>
          </a:bodyPr>
          <a:lstStyle/>
          <a:p>
            <a:r>
              <a:rPr lang="en-US" sz="1200" b="1" dirty="0"/>
              <a:t>12. </a:t>
            </a:r>
            <a:r>
              <a:rPr lang="en-US" sz="1200" dirty="0"/>
              <a:t>Those being resurrected with celestial bodies, whose destiny is to inherit a celestial kingdom, will come forth in the </a:t>
            </a:r>
            <a:r>
              <a:rPr lang="en-US" sz="1200" i="1" dirty="0"/>
              <a:t>morning</a:t>
            </a:r>
            <a:r>
              <a:rPr lang="en-US" sz="1200" dirty="0"/>
              <a:t> of the first resurrection. Their graves shall be opened and they shall be caught up to meet the Lord at his Second Coming. They are Christ’s, the </a:t>
            </a:r>
            <a:r>
              <a:rPr lang="en-US" sz="1200" dirty="0" err="1"/>
              <a:t>firstfruits</a:t>
            </a:r>
            <a:r>
              <a:rPr lang="en-US" sz="1200" dirty="0"/>
              <a:t>, and they shall descend with him to reign as kings and priests during the millennial era.” </a:t>
            </a:r>
          </a:p>
          <a:p>
            <a:endParaRPr lang="en-US" sz="1200" dirty="0"/>
          </a:p>
          <a:p>
            <a:r>
              <a:rPr lang="en-US" sz="1200" dirty="0"/>
              <a:t>“… the </a:t>
            </a:r>
            <a:r>
              <a:rPr lang="en-US" sz="1200" i="1" dirty="0"/>
              <a:t>afternoon</a:t>
            </a:r>
            <a:r>
              <a:rPr lang="en-US" sz="1200" dirty="0"/>
              <a:t> of the first resurrection; it takes place after our Lord has ushered in the millennium. Those coming forth at that time do so with terrestrial bodies and are thus destined to inherit a terrestrial glory in eternity.” (McConkie, </a:t>
            </a:r>
            <a:r>
              <a:rPr lang="en-US" sz="1200" i="1" dirty="0"/>
              <a:t>Mormon Doctrine,</a:t>
            </a:r>
            <a:r>
              <a:rPr lang="en-US" sz="1200" dirty="0"/>
              <a:t> p. 640.)(</a:t>
            </a:r>
            <a:r>
              <a:rPr lang="en-US" sz="1200" i="1" dirty="0"/>
              <a:t>Mormon Doctrine,</a:t>
            </a:r>
            <a:r>
              <a:rPr lang="en-US" sz="1200" dirty="0"/>
              <a:t> p. 640.) Elder Bruce R. McConkie…Gospel Doctrine Manual Chapter 32</a:t>
            </a:r>
          </a:p>
        </p:txBody>
      </p:sp>
      <p:sp>
        <p:nvSpPr>
          <p:cNvPr id="5" name="TextBox 4"/>
          <p:cNvSpPr txBox="1"/>
          <p:nvPr/>
        </p:nvSpPr>
        <p:spPr>
          <a:xfrm>
            <a:off x="5188661" y="5072365"/>
            <a:ext cx="6959622" cy="1754326"/>
          </a:xfrm>
          <a:prstGeom prst="rect">
            <a:avLst/>
          </a:prstGeom>
          <a:noFill/>
          <a:ln>
            <a:solidFill>
              <a:schemeClr val="tx1"/>
            </a:solidFill>
          </a:ln>
        </p:spPr>
        <p:txBody>
          <a:bodyPr wrap="square" rtlCol="0">
            <a:spAutoFit/>
          </a:bodyPr>
          <a:lstStyle/>
          <a:p>
            <a:pPr fontAlgn="base"/>
            <a:r>
              <a:rPr lang="en-US" sz="1200" b="1" dirty="0"/>
              <a:t>15. Telestial Kingdom</a:t>
            </a:r>
          </a:p>
          <a:p>
            <a:pPr fontAlgn="base"/>
            <a:r>
              <a:rPr lang="en-US" sz="1200" dirty="0"/>
              <a:t>Those who profess to follow Christ or the prophets but willfully reject the gospel, the testimony of Jesus, the prophets, and the everlasting covenant will inherit the telestial kingdom (D&amp;C 76:99–101).</a:t>
            </a:r>
          </a:p>
          <a:p>
            <a:pPr fontAlgn="base"/>
            <a:r>
              <a:rPr lang="en-US" sz="1200" dirty="0"/>
              <a:t>The inhabitants of the telestial kingdom will include those who were murderers, liars, sorcerers, adulterers, and whoremongers—in general, the wicked people of the earth  D&amp;C 76:103;Revelation 22:15). These inhabitants of the telestial kingdom will have become clean through their suffering so that they can abide telestial glory.</a:t>
            </a:r>
          </a:p>
          <a:p>
            <a:pPr fontAlgn="base"/>
            <a:r>
              <a:rPr lang="en-US" sz="1200" dirty="0"/>
              <a:t>The inhabitants of the telestial kingdom will be as innumerable as the stars (</a:t>
            </a:r>
            <a:r>
              <a:rPr lang="en-US" sz="1200" i="1" dirty="0"/>
              <a:t>Doctrines of the Gospel Student Manual</a:t>
            </a:r>
            <a:r>
              <a:rPr lang="en-US" sz="1200" dirty="0"/>
              <a:t>, (2000), 90–93 chapter 33</a:t>
            </a:r>
          </a:p>
        </p:txBody>
      </p:sp>
      <p:sp>
        <p:nvSpPr>
          <p:cNvPr id="6" name="Rectangle 5"/>
          <p:cNvSpPr/>
          <p:nvPr/>
        </p:nvSpPr>
        <p:spPr>
          <a:xfrm>
            <a:off x="5188715" y="-13708"/>
            <a:ext cx="7003284" cy="1015663"/>
          </a:xfrm>
          <a:prstGeom prst="rect">
            <a:avLst/>
          </a:prstGeom>
          <a:ln>
            <a:solidFill>
              <a:schemeClr val="tx1"/>
            </a:solidFill>
          </a:ln>
        </p:spPr>
        <p:txBody>
          <a:bodyPr wrap="square">
            <a:spAutoFit/>
          </a:bodyPr>
          <a:lstStyle/>
          <a:p>
            <a:r>
              <a:rPr lang="en-US" sz="1200" b="1" dirty="0"/>
              <a:t>13 (GDM). </a:t>
            </a:r>
            <a:r>
              <a:rPr lang="en-US" sz="1200" dirty="0"/>
              <a:t>Rather than being a time of terror, the Judgment will be one of the greatest events in all of our existence if we pay the price of proper preparation and repentance. </a:t>
            </a:r>
          </a:p>
          <a:p>
            <a:r>
              <a:rPr lang="en-US" sz="1200" dirty="0"/>
              <a:t>O ye fair ones, how could ye have departed from the ways of the Lord! O ye fair ones, how could ye have rejected that Jesus, who stood with open arms to receive you! Moroni 6:17</a:t>
            </a:r>
          </a:p>
          <a:p>
            <a:r>
              <a:rPr lang="en-US" sz="1200" dirty="0"/>
              <a:t>Gospel Doctrine Manual</a:t>
            </a:r>
          </a:p>
        </p:txBody>
      </p:sp>
      <p:sp>
        <p:nvSpPr>
          <p:cNvPr id="7" name="Rectangle 6"/>
          <p:cNvSpPr/>
          <p:nvPr/>
        </p:nvSpPr>
        <p:spPr>
          <a:xfrm>
            <a:off x="5196163" y="2771892"/>
            <a:ext cx="6995837" cy="2308324"/>
          </a:xfrm>
          <a:prstGeom prst="rect">
            <a:avLst/>
          </a:prstGeom>
          <a:ln>
            <a:solidFill>
              <a:schemeClr val="tx1"/>
            </a:solidFill>
          </a:ln>
        </p:spPr>
        <p:txBody>
          <a:bodyPr wrap="square">
            <a:spAutoFit/>
          </a:bodyPr>
          <a:lstStyle/>
          <a:p>
            <a:pPr fontAlgn="base"/>
            <a:r>
              <a:rPr lang="en-US" sz="1200" dirty="0"/>
              <a:t>14. </a:t>
            </a:r>
            <a:r>
              <a:rPr lang="en-US" sz="1200" b="1" dirty="0"/>
              <a:t>Terrestrial Kingdom</a:t>
            </a:r>
          </a:p>
          <a:p>
            <a:pPr fontAlgn="base"/>
            <a:r>
              <a:rPr lang="en-US" sz="1200" dirty="0"/>
              <a:t>Those who inherit terrestrial glory will “receive of the presence of the Son, but not of the </a:t>
            </a:r>
            <a:r>
              <a:rPr lang="en-US" sz="1200" dirty="0" err="1"/>
              <a:t>fulness</a:t>
            </a:r>
            <a:r>
              <a:rPr lang="en-US" sz="1200" dirty="0"/>
              <a:t> of the Father. Wherefore, they are bodies terrestrial, and not bodies celestial, and differ in glory as the moon differs from the sun” (D&amp;C 76:77-78). Generally speaking, individuals in the terrestrial kingdom will be honorable people “who were blinded by the craftiness of men” (D&amp;C 76:75). This group will include members of the Church who were “not valiant in the testimony of Jesus” (D&amp;C 76:79). It will also include those who rejected the opportunity to receive the gospel in mortality but who later received it in the </a:t>
            </a:r>
            <a:r>
              <a:rPr lang="en-US" sz="1200" dirty="0" err="1"/>
              <a:t>postmortal</a:t>
            </a:r>
            <a:r>
              <a:rPr lang="en-US" sz="1200" dirty="0"/>
              <a:t> spirit world (see Among those who inherit the terrestrial kingdom will be people who died without the law, spirits kept in prison. And those who reject the prophets in this life and then accept the gospel in the spirit world will inherit the terrestrial kingdom.</a:t>
            </a:r>
          </a:p>
          <a:p>
            <a:pPr fontAlgn="base"/>
            <a:r>
              <a:rPr lang="en-US" sz="1200" dirty="0"/>
              <a:t>D&amp;C 76:73–74; 138:32 and  Doctrine and Covenants 76:71-80, 91, 97. </a:t>
            </a:r>
            <a:r>
              <a:rPr lang="en-US" sz="1200" i="1" dirty="0"/>
              <a:t>Doctrines of the Gospel Student Manual</a:t>
            </a:r>
            <a:r>
              <a:rPr lang="en-US" sz="1200" dirty="0"/>
              <a:t>, (2000), 90–93 chapter 33</a:t>
            </a:r>
          </a:p>
        </p:txBody>
      </p:sp>
      <p:sp>
        <p:nvSpPr>
          <p:cNvPr id="9" name="Rectangle 8"/>
          <p:cNvSpPr/>
          <p:nvPr/>
        </p:nvSpPr>
        <p:spPr>
          <a:xfrm>
            <a:off x="-21265" y="2280141"/>
            <a:ext cx="5209926" cy="2308324"/>
          </a:xfrm>
          <a:prstGeom prst="rect">
            <a:avLst/>
          </a:prstGeom>
          <a:ln>
            <a:solidFill>
              <a:schemeClr val="tx1"/>
            </a:solidFill>
          </a:ln>
        </p:spPr>
        <p:txBody>
          <a:bodyPr wrap="square">
            <a:spAutoFit/>
          </a:bodyPr>
          <a:lstStyle/>
          <a:p>
            <a:r>
              <a:rPr lang="en-US" sz="1200" b="1" dirty="0"/>
              <a:t>11. </a:t>
            </a:r>
            <a:r>
              <a:rPr lang="en-US" sz="1200" dirty="0"/>
              <a:t>Paradise is that part of the spirit world in which the righteous spirits who have departed from this life await the resurrection of the body. It is a condition of happiness and peace.</a:t>
            </a:r>
          </a:p>
          <a:p>
            <a:r>
              <a:rPr lang="en-US" sz="1200" dirty="0"/>
              <a:t>Those in spirit prison have the opportunity to learn the gospel of Jesus Christ, repent of their sins, and receive the ordinances of baptism and confirmation through the work we do in temples (see D&amp;C 138:30-35). If they accept the gospel and their temple work has been done, they may enter paradise.</a:t>
            </a:r>
          </a:p>
          <a:p>
            <a:r>
              <a:rPr lang="en-US" sz="1200" dirty="0"/>
              <a:t>Paradise lds.org</a:t>
            </a:r>
          </a:p>
          <a:p>
            <a:r>
              <a:rPr lang="en-US" sz="1200" dirty="0"/>
              <a:t>“paradise of God must deliver up the spirits of the righteous, and the grave deliver up the body of the righteous; and the spirit and the body is restored to itself again, and all men become incorruptible, and immortal, and they are living souls.” (2 Ne. 9:13.) Elder Russell M. Nelson </a:t>
            </a:r>
            <a:r>
              <a:rPr lang="en-US" sz="1200" i="1" dirty="0"/>
              <a:t>Doors of Death </a:t>
            </a:r>
            <a:r>
              <a:rPr lang="en-US" sz="1200" dirty="0"/>
              <a:t> May 1992 Ensign</a:t>
            </a:r>
          </a:p>
        </p:txBody>
      </p:sp>
    </p:spTree>
    <p:extLst>
      <p:ext uri="{BB962C8B-B14F-4D97-AF65-F5344CB8AC3E}">
        <p14:creationId xmlns:p14="http://schemas.microsoft.com/office/powerpoint/2010/main" val="287239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7262"/>
            <a:ext cx="6578446" cy="830997"/>
          </a:xfrm>
          <a:prstGeom prst="rect">
            <a:avLst/>
          </a:prstGeom>
          <a:ln>
            <a:solidFill>
              <a:schemeClr val="tx1"/>
            </a:solidFill>
          </a:ln>
        </p:spPr>
        <p:txBody>
          <a:bodyPr wrap="square">
            <a:spAutoFit/>
          </a:bodyPr>
          <a:lstStyle/>
          <a:p>
            <a:pPr fontAlgn="base"/>
            <a:r>
              <a:rPr lang="en-US" sz="1200" b="1" dirty="0"/>
              <a:t>17. Persons who have lived good lives and received most of the ordinances of salvation but have failed to qualify for exaltation through eternal marriage will be saved in a lesser place in the celestial kingdom where there is no eternal increase (see D&amp;C 131:1–4). Elder Dallin H. Oaks Oct. 1995 Gen. Conf.</a:t>
            </a:r>
          </a:p>
        </p:txBody>
      </p:sp>
      <p:sp>
        <p:nvSpPr>
          <p:cNvPr id="3" name="Rectangle 2"/>
          <p:cNvSpPr/>
          <p:nvPr/>
        </p:nvSpPr>
        <p:spPr>
          <a:xfrm>
            <a:off x="0" y="2028259"/>
            <a:ext cx="6578446" cy="1200329"/>
          </a:xfrm>
          <a:prstGeom prst="rect">
            <a:avLst/>
          </a:prstGeom>
          <a:ln>
            <a:solidFill>
              <a:schemeClr val="tx1"/>
            </a:solidFill>
          </a:ln>
        </p:spPr>
        <p:txBody>
          <a:bodyPr wrap="square">
            <a:spAutoFit/>
          </a:bodyPr>
          <a:lstStyle/>
          <a:p>
            <a:r>
              <a:rPr lang="en-US" sz="1200" b="1" dirty="0">
                <a:solidFill>
                  <a:srgbClr val="000000"/>
                </a:solidFill>
              </a:rPr>
              <a:t>18. </a:t>
            </a:r>
            <a:r>
              <a:rPr lang="en-US" sz="1200" dirty="0">
                <a:solidFill>
                  <a:srgbClr val="000000"/>
                </a:solidFill>
              </a:rPr>
              <a:t>“…we are our own judges of the place we shall have in the eternal world. Here and now in mortality, each one of us is having the opportunity of choosing the kind of laws we elect to obey. We are now living and obeying celestial laws that will make us candidates for celestial glory, or we are living terrestrial laws that will make us candidates for either terrestrial glory, or telestial law. The place we shall occupy in the eternal worlds will be determined by the obedience we yield to the laws of these various kingdoms during the time we have here in mortality upon the earth.”</a:t>
            </a:r>
            <a:endParaRPr lang="en-US" sz="1200" dirty="0"/>
          </a:p>
        </p:txBody>
      </p:sp>
      <p:sp>
        <p:nvSpPr>
          <p:cNvPr id="4" name="Rectangle 3"/>
          <p:cNvSpPr/>
          <p:nvPr/>
        </p:nvSpPr>
        <p:spPr>
          <a:xfrm>
            <a:off x="0" y="-3067"/>
            <a:ext cx="6578446" cy="1200329"/>
          </a:xfrm>
          <a:prstGeom prst="rect">
            <a:avLst/>
          </a:prstGeom>
          <a:ln>
            <a:solidFill>
              <a:schemeClr val="tx1"/>
            </a:solidFill>
          </a:ln>
        </p:spPr>
        <p:txBody>
          <a:bodyPr wrap="square">
            <a:spAutoFit/>
          </a:bodyPr>
          <a:lstStyle/>
          <a:p>
            <a:pPr fontAlgn="base"/>
            <a:r>
              <a:rPr lang="en-US" sz="1200" b="1" dirty="0"/>
              <a:t>16. Perdition</a:t>
            </a:r>
          </a:p>
          <a:p>
            <a:pPr fontAlgn="base"/>
            <a:r>
              <a:rPr lang="en-US" sz="1200" dirty="0"/>
              <a:t>Some people will not be worthy to dwell in any kingdom of glory. They will be called “the sons of perdition” and will have to “abide a kingdom which is not a kingdom of glory” (D&amp;C 76:32; 88:24). This will be the state of “those who know [God's] power, and have been made partakers thereof, and suffered themselves through the power of the devil to be overcome, and to deny the truth and defy [God's] power” (D&amp;C 76:31; see also D&amp;C 76:30, 32-49).</a:t>
            </a:r>
          </a:p>
        </p:txBody>
      </p:sp>
      <p:sp>
        <p:nvSpPr>
          <p:cNvPr id="5" name="Rectangle 4"/>
          <p:cNvSpPr/>
          <p:nvPr/>
        </p:nvSpPr>
        <p:spPr>
          <a:xfrm>
            <a:off x="0" y="3228588"/>
            <a:ext cx="6578446" cy="1754326"/>
          </a:xfrm>
          <a:prstGeom prst="rect">
            <a:avLst/>
          </a:prstGeom>
          <a:ln>
            <a:solidFill>
              <a:schemeClr val="tx1"/>
            </a:solidFill>
          </a:ln>
        </p:spPr>
        <p:txBody>
          <a:bodyPr wrap="square">
            <a:spAutoFit/>
          </a:bodyPr>
          <a:lstStyle/>
          <a:p>
            <a:r>
              <a:rPr lang="en-US" sz="1200" b="1" dirty="0"/>
              <a:t>19</a:t>
            </a:r>
            <a:r>
              <a:rPr lang="en-US" sz="1200" dirty="0"/>
              <a:t>. The inhabitants of the telestial kingdom will suffer the wrath of God and be cast into hell until the end of the Millennium. Those in the telestial kingdom will receive the Holy Ghost through the ministration of those in the terrestrial kingdom.</a:t>
            </a:r>
          </a:p>
          <a:p>
            <a:r>
              <a:rPr lang="en-US" sz="1200" dirty="0"/>
              <a:t>Telestial glory surpasses all human understanding.</a:t>
            </a:r>
          </a:p>
          <a:p>
            <a:r>
              <a:rPr lang="en-US" sz="1200" dirty="0"/>
              <a:t> Those obedient to telestial laws will be resurrected with telestial bodies in the Second, or Last, Resurrection.</a:t>
            </a:r>
          </a:p>
          <a:p>
            <a:pPr fontAlgn="base"/>
            <a:r>
              <a:rPr lang="en-US" sz="1200" dirty="0"/>
              <a:t>Those in the telestial kingdom will be servants of God, “but where God and Christ dwell they cannot come, worlds without end” </a:t>
            </a:r>
          </a:p>
          <a:p>
            <a:pPr fontAlgn="base"/>
            <a:r>
              <a:rPr lang="en-US" sz="1200" dirty="0"/>
              <a:t>D&amp;C 76---Mosiah 15:26; 2 Nephi 28:15 </a:t>
            </a:r>
            <a:r>
              <a:rPr lang="en-US" sz="1200" i="1" dirty="0"/>
              <a:t>Doctrines of the Gospel Student Manual</a:t>
            </a:r>
            <a:r>
              <a:rPr lang="en-US" sz="1200" dirty="0"/>
              <a:t>, (2000), 90–93</a:t>
            </a:r>
          </a:p>
        </p:txBody>
      </p:sp>
      <p:sp>
        <p:nvSpPr>
          <p:cNvPr id="6" name="Rectangle 5"/>
          <p:cNvSpPr/>
          <p:nvPr/>
        </p:nvSpPr>
        <p:spPr>
          <a:xfrm>
            <a:off x="6578446" y="-3067"/>
            <a:ext cx="5613554" cy="1938992"/>
          </a:xfrm>
          <a:prstGeom prst="rect">
            <a:avLst/>
          </a:prstGeom>
          <a:ln>
            <a:solidFill>
              <a:schemeClr val="tx1"/>
            </a:solidFill>
          </a:ln>
        </p:spPr>
        <p:txBody>
          <a:bodyPr wrap="square">
            <a:spAutoFit/>
          </a:bodyPr>
          <a:lstStyle/>
          <a:p>
            <a:pPr fontAlgn="base"/>
            <a:r>
              <a:rPr lang="en-US" sz="1200" b="1" dirty="0">
                <a:solidFill>
                  <a:srgbClr val="000000"/>
                </a:solidFill>
              </a:rPr>
              <a:t>20. </a:t>
            </a:r>
            <a:r>
              <a:rPr lang="en-US" sz="1200" dirty="0"/>
              <a:t>“To be valiant in the testimony of Jesus is to bridle our passions, control our appetites, and rise above carnal and evil things. It is to overcome the world as did he who is our prototype and who himself was the most valiant of all our Father’s children. It is to be morally clean, to pay our tithes and offerings, to honor the Sabbath day, to pray with full purpose of heart, to lay our all upon the altar if called upon to do so.</a:t>
            </a:r>
          </a:p>
          <a:p>
            <a:pPr fontAlgn="base"/>
            <a:r>
              <a:rPr lang="en-US" sz="1200" dirty="0"/>
              <a:t>“To be valiant in the testimony of Jesus is to take the Lord’s side on every issue. It is to vote as he would vote. It is to think what he thinks, to believe what he believes, to say what he would say and do what he would do in the same situation. It is to have the mind of Christ and be one with him as he is one with his Father” (Bruce R. McConkie, in Conference Report, Oct. 1974, 46; or </a:t>
            </a:r>
            <a:r>
              <a:rPr lang="en-US" sz="1200" i="1" dirty="0"/>
              <a:t>Ensign,</a:t>
            </a:r>
            <a:r>
              <a:rPr lang="en-US" sz="1200" dirty="0"/>
              <a:t> Nov. 1974, 35).</a:t>
            </a:r>
          </a:p>
        </p:txBody>
      </p:sp>
      <p:sp>
        <p:nvSpPr>
          <p:cNvPr id="7" name="Rectangle 6"/>
          <p:cNvSpPr/>
          <p:nvPr/>
        </p:nvSpPr>
        <p:spPr>
          <a:xfrm>
            <a:off x="6578446" y="1935925"/>
            <a:ext cx="5613554" cy="1938992"/>
          </a:xfrm>
          <a:prstGeom prst="rect">
            <a:avLst/>
          </a:prstGeom>
          <a:ln>
            <a:solidFill>
              <a:schemeClr val="tx1"/>
            </a:solidFill>
          </a:ln>
        </p:spPr>
        <p:txBody>
          <a:bodyPr wrap="square">
            <a:spAutoFit/>
          </a:bodyPr>
          <a:lstStyle/>
          <a:p>
            <a:pPr fontAlgn="base"/>
            <a:r>
              <a:rPr lang="en-US" sz="1200" b="1" dirty="0">
                <a:latin typeface="Open Sans"/>
              </a:rPr>
              <a:t>21. Atonement of Christ:</a:t>
            </a:r>
          </a:p>
          <a:p>
            <a:pPr fontAlgn="base"/>
            <a:r>
              <a:rPr lang="en-US" sz="1200" dirty="0">
                <a:latin typeface="Open Sans"/>
              </a:rPr>
              <a:t>“If there had been no atonement of Christ, there would be no resurrection, no breaking of the bands of death, no coming forth from the grave.</a:t>
            </a:r>
          </a:p>
          <a:p>
            <a:pPr fontAlgn="base"/>
            <a:r>
              <a:rPr lang="en-US" sz="1200" dirty="0">
                <a:latin typeface="Open Sans"/>
              </a:rPr>
              <a:t>“If there had been no atonement, there would be no remission of sins; no return to the presence of God; no salvation of any sort, kind, or nature; no eternal life; no exaltation; no continuation of the family unit in eternity. …</a:t>
            </a:r>
          </a:p>
          <a:p>
            <a:pPr fontAlgn="base"/>
            <a:r>
              <a:rPr lang="en-US" sz="1200" dirty="0">
                <a:latin typeface="Open Sans"/>
              </a:rPr>
              <a:t>“All things center in, revolve around, are anchored to, and are built upon the atoning sacrifice of the Lord Jesus Christ” Elder Bruce R. McConkie (“The Three Pillars of Eternity” [Brigham Young University devotional, Feb. 17, 1981], 2, 3; speeches.byu.edu).</a:t>
            </a:r>
            <a:endParaRPr lang="en-US" sz="1200" b="0" i="0" dirty="0">
              <a:effectLst/>
              <a:latin typeface="Open Sans"/>
            </a:endParaRPr>
          </a:p>
        </p:txBody>
      </p:sp>
    </p:spTree>
    <p:extLst>
      <p:ext uri="{BB962C8B-B14F-4D97-AF65-F5344CB8AC3E}">
        <p14:creationId xmlns:p14="http://schemas.microsoft.com/office/powerpoint/2010/main" val="93264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360" y="335845"/>
            <a:ext cx="6487886" cy="6186309"/>
          </a:xfrm>
          <a:prstGeom prst="rect">
            <a:avLst/>
          </a:prstGeom>
          <a:ln>
            <a:solidFill>
              <a:schemeClr val="tx1"/>
            </a:solidFill>
          </a:ln>
        </p:spPr>
        <p:txBody>
          <a:bodyPr wrap="square">
            <a:spAutoFit/>
          </a:bodyPr>
          <a:lstStyle/>
          <a:p>
            <a:pPr fontAlgn="base"/>
            <a:r>
              <a:rPr lang="en-US" sz="1200" b="1" dirty="0">
                <a:latin typeface="Open Sans"/>
              </a:rPr>
              <a:t>(22) The Fall of Adam:</a:t>
            </a:r>
          </a:p>
          <a:p>
            <a:pPr fontAlgn="base"/>
            <a:r>
              <a:rPr lang="en-US" sz="1200" dirty="0">
                <a:latin typeface="Open Sans"/>
              </a:rPr>
              <a:t>“Just as a man does not really desire food until he is hungry, so he does not desire the salvation of Christ </a:t>
            </a:r>
            <a:r>
              <a:rPr lang="en-US" sz="1200" dirty="0"/>
              <a:t>until</a:t>
            </a:r>
            <a:r>
              <a:rPr lang="en-US" sz="1200" dirty="0">
                <a:latin typeface="Open Sans"/>
              </a:rPr>
              <a:t> he knows why he needs Christ.</a:t>
            </a:r>
          </a:p>
          <a:p>
            <a:pPr fontAlgn="base"/>
            <a:r>
              <a:rPr lang="en-US" sz="1200" dirty="0">
                <a:latin typeface="Open Sans"/>
              </a:rPr>
              <a:t>“No one adequately and properly knows why he needs Christ until he understands and accepts the doctrine of the Fall and its effect upon all mankind” </a:t>
            </a:r>
            <a:r>
              <a:rPr lang="en-US" sz="1200" dirty="0"/>
              <a:t>President Ezra Taft Benson </a:t>
            </a:r>
            <a:r>
              <a:rPr lang="en-US" sz="1200" dirty="0">
                <a:latin typeface="Open Sans"/>
              </a:rPr>
              <a:t>(“The Book of Mormon and the Doctrine and Covenants,”</a:t>
            </a:r>
            <a:r>
              <a:rPr lang="en-US" sz="1200" i="1" dirty="0">
                <a:latin typeface="Open Sans"/>
              </a:rPr>
              <a:t> Ensign,</a:t>
            </a:r>
            <a:r>
              <a:rPr lang="en-US" sz="1200" dirty="0">
                <a:latin typeface="Open Sans"/>
              </a:rPr>
              <a:t> May 1987, 85).</a:t>
            </a:r>
          </a:p>
          <a:p>
            <a:pPr fontAlgn="base"/>
            <a:r>
              <a:rPr lang="en-US" sz="1200" b="1" dirty="0">
                <a:latin typeface="Open Sans"/>
              </a:rPr>
              <a:t>(23) Consequences of the Fall:</a:t>
            </a:r>
          </a:p>
          <a:p>
            <a:pPr fontAlgn="base"/>
            <a:r>
              <a:rPr lang="en-US" sz="1200" dirty="0">
                <a:latin typeface="Open Sans"/>
              </a:rPr>
              <a:t>“The fall of Adam brought temporal and spiritual death into the world, and the atonement of Christ ransomed men from these two deaths by bringing to pass the immortality and eternal life of man. This makes the fall as essential a part of the plan of salvation as the very atonement itself.</a:t>
            </a:r>
          </a:p>
          <a:p>
            <a:pPr fontAlgn="base"/>
            <a:r>
              <a:rPr lang="en-US" sz="1200" dirty="0">
                <a:latin typeface="Open Sans"/>
              </a:rPr>
              <a:t>“There are, in fact, five things that came into being and continue to exist because of the fall. None of these things would have existed if there had been no fall, and all of them are essential parts of the divine plan of salvation. They are:</a:t>
            </a:r>
          </a:p>
          <a:p>
            <a:pPr fontAlgn="base"/>
            <a:r>
              <a:rPr lang="en-US" sz="1200" dirty="0"/>
              <a:t>“1. </a:t>
            </a:r>
            <a:r>
              <a:rPr lang="en-US" sz="1200" i="1" dirty="0"/>
              <a:t>Temporal death.</a:t>
            </a:r>
            <a:r>
              <a:rPr lang="en-US" sz="1200" dirty="0"/>
              <a:t> This is the natural death; it occurs when body and spirit separate; it results in corruption and decay. Because of the atonement of Christ all men will be raised from corruption to incorruption, from mortality to immortality, thence to live everlastingly in a resurrected state.</a:t>
            </a:r>
          </a:p>
          <a:p>
            <a:pPr fontAlgn="base"/>
            <a:r>
              <a:rPr lang="en-US" sz="1200" dirty="0"/>
              <a:t>“2. </a:t>
            </a:r>
            <a:r>
              <a:rPr lang="en-US" sz="1200" i="1" dirty="0"/>
              <a:t>Spiritual death.</a:t>
            </a:r>
            <a:r>
              <a:rPr lang="en-US" sz="1200" dirty="0"/>
              <a:t> This is death as pertaining to the things of the Spirit. It is death as pertaining to things of righteousness. It is to be cast out of the presence of the Lord. It is a way of life which is in opposition to that of the Father of us all. Because of the atonement, because the Lord Jesus bore our sins on conditions of repentance, we have power to gain eternal life, which is spiritual life, which is a life of righteousness, which is life in the presence of our God.</a:t>
            </a:r>
          </a:p>
          <a:p>
            <a:pPr fontAlgn="base"/>
            <a:r>
              <a:rPr lang="en-US" sz="1200" dirty="0"/>
              <a:t>“3. </a:t>
            </a:r>
            <a:r>
              <a:rPr lang="en-US" sz="1200" i="1" dirty="0"/>
              <a:t>Mortality.</a:t>
            </a:r>
            <a:r>
              <a:rPr lang="en-US" sz="1200" dirty="0"/>
              <a:t> Mortal life comes because of the fall. If there had been no fall, there would be no mortal life of any sort on earth. Mortal life is life where there is death. Death must enter the world to bring mortality into being.</a:t>
            </a:r>
          </a:p>
          <a:p>
            <a:pPr fontAlgn="base"/>
            <a:r>
              <a:rPr lang="en-US" sz="1200" dirty="0"/>
              <a:t>“4. </a:t>
            </a:r>
            <a:r>
              <a:rPr lang="en-US" sz="1200" i="1" dirty="0"/>
              <a:t>Procreation.</a:t>
            </a:r>
            <a:r>
              <a:rPr lang="en-US" sz="1200" dirty="0"/>
              <a:t> Before the fall there was no procreation. … Adam and Eve, in their </a:t>
            </a:r>
            <a:r>
              <a:rPr lang="en-US" sz="1200" dirty="0" err="1"/>
              <a:t>Edenic</a:t>
            </a:r>
            <a:r>
              <a:rPr lang="en-US" sz="1200" dirty="0"/>
              <a:t> state, could not have children, nor, as we shall see, could any form of life when first placed on the newly created paradisiacal earth.</a:t>
            </a:r>
          </a:p>
          <a:p>
            <a:pPr fontAlgn="base"/>
            <a:r>
              <a:rPr lang="en-US" sz="1200" dirty="0"/>
              <a:t>“5. </a:t>
            </a:r>
            <a:r>
              <a:rPr lang="en-US" sz="1200" i="1" dirty="0"/>
              <a:t>A probationary estate.</a:t>
            </a:r>
            <a:r>
              <a:rPr lang="en-US" sz="1200" dirty="0"/>
              <a:t> We are here to be tried and tested, to see if we will believe the truths of salvation and keep the commandments while we walk by faith. After the fall men became carnal, sensual, and devilish by nature, and the plan of salvation calls upon them to put off these worldly snares and to put on Christ” </a:t>
            </a:r>
            <a:r>
              <a:rPr lang="en-US" sz="1200" dirty="0">
                <a:latin typeface="Open Sans"/>
              </a:rPr>
              <a:t>Elder Bruce R. McConkie</a:t>
            </a:r>
            <a:r>
              <a:rPr lang="en-US" sz="1200" dirty="0"/>
              <a:t>(“The Three Pillars of Eternity,” [Brigham Young University devotional, Feb. 17, 1981], 3–4; speeches.byu.edu).</a:t>
            </a:r>
            <a:endParaRPr lang="en-US" sz="1200" b="0" i="0" dirty="0">
              <a:effectLst/>
              <a:latin typeface="Open Sans"/>
            </a:endParaRPr>
          </a:p>
        </p:txBody>
      </p:sp>
      <p:sp>
        <p:nvSpPr>
          <p:cNvPr id="5" name="TextBox 4"/>
          <p:cNvSpPr txBox="1"/>
          <p:nvPr/>
        </p:nvSpPr>
        <p:spPr>
          <a:xfrm>
            <a:off x="6974957" y="3508745"/>
            <a:ext cx="4284921" cy="1200329"/>
          </a:xfrm>
          <a:prstGeom prst="rect">
            <a:avLst/>
          </a:prstGeom>
          <a:noFill/>
        </p:spPr>
        <p:txBody>
          <a:bodyPr wrap="square" rtlCol="0">
            <a:spAutoFit/>
          </a:bodyPr>
          <a:lstStyle/>
          <a:p>
            <a:r>
              <a:rPr lang="en-US" dirty="0"/>
              <a:t>Plan of Salvation Handout on the next page. Blank. Have students fill in the circles with pencil  before lesson…see how well they know it. This is a very basic graph.</a:t>
            </a:r>
          </a:p>
        </p:txBody>
      </p:sp>
      <p:sp>
        <p:nvSpPr>
          <p:cNvPr id="6" name="Down Arrow 5"/>
          <p:cNvSpPr/>
          <p:nvPr/>
        </p:nvSpPr>
        <p:spPr>
          <a:xfrm>
            <a:off x="8718698" y="4986670"/>
            <a:ext cx="489097" cy="141413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077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8891" y="208899"/>
            <a:ext cx="2592946" cy="25512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177454" y="3603312"/>
            <a:ext cx="2092048" cy="2131827"/>
            <a:chOff x="6911993" y="3315227"/>
            <a:chExt cx="1604464" cy="1634972"/>
          </a:xfrm>
          <a:solidFill>
            <a:schemeClr val="bg1"/>
          </a:solidFill>
        </p:grpSpPr>
        <p:sp>
          <p:nvSpPr>
            <p:cNvPr id="4" name="Chord 3"/>
            <p:cNvSpPr/>
            <p:nvPr/>
          </p:nvSpPr>
          <p:spPr>
            <a:xfrm rot="6727858">
              <a:off x="6898103" y="3331846"/>
              <a:ext cx="1632243" cy="1604464"/>
            </a:xfrm>
            <a:prstGeom prst="chord">
              <a:avLst>
                <a:gd name="adj1" fmla="val 2700000"/>
                <a:gd name="adj2" fmla="val 215509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155034" y="3315227"/>
              <a:ext cx="1303166" cy="1477709"/>
              <a:chOff x="7155034" y="3315227"/>
              <a:chExt cx="1303166" cy="1477709"/>
            </a:xfrm>
            <a:grpFill/>
          </p:grpSpPr>
          <p:sp>
            <p:nvSpPr>
              <p:cNvPr id="6" name="Freeform 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 name="Straight Arrow Connector 11"/>
          <p:cNvCxnSpPr/>
          <p:nvPr/>
        </p:nvCxnSpPr>
        <p:spPr>
          <a:xfrm>
            <a:off x="1805348" y="2797760"/>
            <a:ext cx="223934" cy="7575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36870" y="3461948"/>
            <a:ext cx="629207" cy="3854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13211" y="2054772"/>
            <a:ext cx="1831402" cy="18019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a:off x="7773344" y="4561566"/>
            <a:ext cx="616749" cy="70850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509230" y="528527"/>
            <a:ext cx="513471" cy="45117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629997" y="389370"/>
            <a:ext cx="2143325" cy="21088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751373" y="2871053"/>
            <a:ext cx="1751641" cy="172346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957518" y="5222823"/>
            <a:ext cx="1406093" cy="1383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75691" y="859068"/>
            <a:ext cx="513471" cy="34379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0" name="Oval 39"/>
          <p:cNvSpPr/>
          <p:nvPr/>
        </p:nvSpPr>
        <p:spPr>
          <a:xfrm>
            <a:off x="6259871" y="5345124"/>
            <a:ext cx="1434434" cy="1411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5630566" y="2899826"/>
            <a:ext cx="84542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394523" y="2904052"/>
            <a:ext cx="84542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119698" y="2992045"/>
            <a:ext cx="660173" cy="18447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112097" y="3847440"/>
            <a:ext cx="845421" cy="120841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351473" y="304937"/>
            <a:ext cx="3058227" cy="584775"/>
          </a:xfrm>
          <a:prstGeom prst="rect">
            <a:avLst/>
          </a:prstGeom>
          <a:noFill/>
        </p:spPr>
        <p:txBody>
          <a:bodyPr wrap="square" rtlCol="0">
            <a:spAutoFit/>
          </a:bodyPr>
          <a:lstStyle/>
          <a:p>
            <a:r>
              <a:rPr lang="en-US" sz="3200" dirty="0">
                <a:latin typeface="AR ESSENCE" panose="02000000000000000000" pitchFamily="2" charset="0"/>
              </a:rPr>
              <a:t>Plan of Salvation</a:t>
            </a:r>
          </a:p>
        </p:txBody>
      </p:sp>
    </p:spTree>
    <p:extLst>
      <p:ext uri="{BB962C8B-B14F-4D97-AF65-F5344CB8AC3E}">
        <p14:creationId xmlns:p14="http://schemas.microsoft.com/office/powerpoint/2010/main" val="294838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own Arrow 74"/>
          <p:cNvSpPr/>
          <p:nvPr/>
        </p:nvSpPr>
        <p:spPr>
          <a:xfrm flipH="1">
            <a:off x="8548220" y="1871240"/>
            <a:ext cx="143314" cy="241507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wn Arrow 75"/>
          <p:cNvSpPr/>
          <p:nvPr/>
        </p:nvSpPr>
        <p:spPr>
          <a:xfrm flipH="1">
            <a:off x="10582233" y="1856856"/>
            <a:ext cx="148580" cy="34858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flipH="1">
            <a:off x="4510319" y="1809794"/>
            <a:ext cx="211882" cy="8115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endCxn id="56" idx="2"/>
          </p:cNvCxnSpPr>
          <p:nvPr/>
        </p:nvCxnSpPr>
        <p:spPr>
          <a:xfrm flipV="1">
            <a:off x="1880780" y="3210381"/>
            <a:ext cx="2200257" cy="219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80239" y="2755986"/>
            <a:ext cx="2402037" cy="116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880239" y="87868"/>
            <a:ext cx="1723254" cy="1775792"/>
            <a:chOff x="1351722" y="212034"/>
            <a:chExt cx="2173356" cy="2239617"/>
          </a:xfrm>
        </p:grpSpPr>
        <p:sp>
          <p:nvSpPr>
            <p:cNvPr id="3" name="Oval 2"/>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04122" y="616077"/>
              <a:ext cx="1868556" cy="1630297"/>
            </a:xfrm>
            <a:prstGeom prst="rect">
              <a:avLst/>
            </a:prstGeom>
            <a:noFill/>
          </p:spPr>
          <p:txBody>
            <a:bodyPr wrap="square" rtlCol="0">
              <a:spAutoFit/>
            </a:bodyPr>
            <a:lstStyle/>
            <a:p>
              <a:pPr algn="ctr"/>
              <a:r>
                <a:rPr lang="en-US" sz="1300" dirty="0"/>
                <a:t>The morning of the first resurrection began with the resurrection of Christ and his righteous Saints</a:t>
              </a:r>
            </a:p>
          </p:txBody>
        </p:sp>
      </p:grpSp>
      <p:grpSp>
        <p:nvGrpSpPr>
          <p:cNvPr id="10" name="Group 9"/>
          <p:cNvGrpSpPr/>
          <p:nvPr/>
        </p:nvGrpSpPr>
        <p:grpSpPr>
          <a:xfrm>
            <a:off x="5780270" y="73078"/>
            <a:ext cx="1723254" cy="1775792"/>
            <a:chOff x="1351722" y="212034"/>
            <a:chExt cx="2173356" cy="2239617"/>
          </a:xfrm>
        </p:grpSpPr>
        <p:sp>
          <p:nvSpPr>
            <p:cNvPr id="11" name="Oval 10"/>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04122" y="744930"/>
              <a:ext cx="1868556" cy="1358580"/>
            </a:xfrm>
            <a:prstGeom prst="rect">
              <a:avLst/>
            </a:prstGeom>
            <a:noFill/>
          </p:spPr>
          <p:txBody>
            <a:bodyPr wrap="square" rtlCol="0">
              <a:spAutoFit/>
            </a:bodyPr>
            <a:lstStyle/>
            <a:p>
              <a:pPr algn="ctr"/>
              <a:r>
                <a:rPr lang="en-US" sz="1600" dirty="0"/>
                <a:t>Afternoon of the first resurrection begins</a:t>
              </a:r>
            </a:p>
          </p:txBody>
        </p:sp>
      </p:grpSp>
      <p:grpSp>
        <p:nvGrpSpPr>
          <p:cNvPr id="13" name="Group 12"/>
          <p:cNvGrpSpPr/>
          <p:nvPr/>
        </p:nvGrpSpPr>
        <p:grpSpPr>
          <a:xfrm>
            <a:off x="7769493" y="73078"/>
            <a:ext cx="1723254" cy="1775792"/>
            <a:chOff x="1351722" y="212034"/>
            <a:chExt cx="2173356" cy="2239617"/>
          </a:xfrm>
        </p:grpSpPr>
        <p:sp>
          <p:nvSpPr>
            <p:cNvPr id="14" name="Oval 13"/>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04122" y="879976"/>
              <a:ext cx="1868556" cy="815148"/>
            </a:xfrm>
            <a:prstGeom prst="rect">
              <a:avLst/>
            </a:prstGeom>
            <a:noFill/>
          </p:spPr>
          <p:txBody>
            <a:bodyPr wrap="square" rtlCol="0">
              <a:spAutoFit/>
            </a:bodyPr>
            <a:lstStyle/>
            <a:p>
              <a:pPr algn="ctr"/>
              <a:r>
                <a:rPr lang="en-US" dirty="0"/>
                <a:t>Millennium concludes</a:t>
              </a:r>
            </a:p>
          </p:txBody>
        </p:sp>
      </p:grpSp>
      <p:grpSp>
        <p:nvGrpSpPr>
          <p:cNvPr id="16" name="Group 15"/>
          <p:cNvGrpSpPr/>
          <p:nvPr/>
        </p:nvGrpSpPr>
        <p:grpSpPr>
          <a:xfrm>
            <a:off x="9758716" y="73078"/>
            <a:ext cx="1723254" cy="1775792"/>
            <a:chOff x="1351722" y="212034"/>
            <a:chExt cx="2173356" cy="2239617"/>
          </a:xfrm>
        </p:grpSpPr>
        <p:sp>
          <p:nvSpPr>
            <p:cNvPr id="17" name="Oval 16"/>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04122" y="497286"/>
              <a:ext cx="1868556" cy="1669112"/>
            </a:xfrm>
            <a:prstGeom prst="rect">
              <a:avLst/>
            </a:prstGeom>
            <a:noFill/>
          </p:spPr>
          <p:txBody>
            <a:bodyPr wrap="square" rtlCol="0">
              <a:spAutoFit/>
            </a:bodyPr>
            <a:lstStyle/>
            <a:p>
              <a:pPr algn="ctr"/>
              <a:r>
                <a:rPr lang="en-US" sz="1600" dirty="0"/>
                <a:t>Resurrection concludes and earth’s temporal existence ends</a:t>
              </a:r>
            </a:p>
          </p:txBody>
        </p:sp>
      </p:grpSp>
      <p:grpSp>
        <p:nvGrpSpPr>
          <p:cNvPr id="19" name="Group 18"/>
          <p:cNvGrpSpPr/>
          <p:nvPr/>
        </p:nvGrpSpPr>
        <p:grpSpPr>
          <a:xfrm>
            <a:off x="199875" y="2257230"/>
            <a:ext cx="1722783" cy="1045176"/>
            <a:chOff x="243509" y="2199861"/>
            <a:chExt cx="1558315" cy="1235116"/>
          </a:xfrm>
        </p:grpSpPr>
        <p:sp>
          <p:nvSpPr>
            <p:cNvPr id="6" name="Rectangle 5"/>
            <p:cNvSpPr/>
            <p:nvPr/>
          </p:nvSpPr>
          <p:spPr>
            <a:xfrm>
              <a:off x="243509" y="2199861"/>
              <a:ext cx="1558315" cy="1235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1877" y="2271115"/>
              <a:ext cx="1481578" cy="1092607"/>
            </a:xfrm>
            <a:prstGeom prst="rect">
              <a:avLst/>
            </a:prstGeom>
            <a:noFill/>
          </p:spPr>
          <p:txBody>
            <a:bodyPr wrap="square" rtlCol="0">
              <a:spAutoFit/>
            </a:bodyPr>
            <a:lstStyle/>
            <a:p>
              <a:pPr algn="ctr"/>
              <a:r>
                <a:rPr lang="en-US" sz="1300" dirty="0"/>
                <a:t>Members of the church of Jesus Christ who keep the commandments</a:t>
              </a:r>
            </a:p>
          </p:txBody>
        </p:sp>
      </p:grpSp>
      <p:grpSp>
        <p:nvGrpSpPr>
          <p:cNvPr id="22" name="Group 21"/>
          <p:cNvGrpSpPr/>
          <p:nvPr/>
        </p:nvGrpSpPr>
        <p:grpSpPr>
          <a:xfrm>
            <a:off x="199875" y="3401133"/>
            <a:ext cx="1722783" cy="1045176"/>
            <a:chOff x="243509" y="2199861"/>
            <a:chExt cx="1558315" cy="1235116"/>
          </a:xfrm>
        </p:grpSpPr>
        <p:sp>
          <p:nvSpPr>
            <p:cNvPr id="23" name="Rectangle 22"/>
            <p:cNvSpPr/>
            <p:nvPr/>
          </p:nvSpPr>
          <p:spPr>
            <a:xfrm>
              <a:off x="243509" y="2199861"/>
              <a:ext cx="1558315" cy="1235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81877" y="2271115"/>
              <a:ext cx="1481578" cy="818345"/>
            </a:xfrm>
            <a:prstGeom prst="rect">
              <a:avLst/>
            </a:prstGeom>
            <a:noFill/>
          </p:spPr>
          <p:txBody>
            <a:bodyPr wrap="square" rtlCol="0">
              <a:spAutoFit/>
            </a:bodyPr>
            <a:lstStyle/>
            <a:p>
              <a:pPr algn="ctr"/>
              <a:r>
                <a:rPr lang="en-US" sz="1300" dirty="0"/>
                <a:t>Good people who do not obey the full law of Christ</a:t>
              </a:r>
            </a:p>
          </p:txBody>
        </p:sp>
      </p:grpSp>
      <p:grpSp>
        <p:nvGrpSpPr>
          <p:cNvPr id="25" name="Group 24"/>
          <p:cNvGrpSpPr/>
          <p:nvPr/>
        </p:nvGrpSpPr>
        <p:grpSpPr>
          <a:xfrm>
            <a:off x="199877" y="4545037"/>
            <a:ext cx="1722783" cy="1045176"/>
            <a:chOff x="243509" y="2199861"/>
            <a:chExt cx="1558315" cy="1235116"/>
          </a:xfrm>
        </p:grpSpPr>
        <p:sp>
          <p:nvSpPr>
            <p:cNvPr id="26" name="Rectangle 25"/>
            <p:cNvSpPr/>
            <p:nvPr/>
          </p:nvSpPr>
          <p:spPr>
            <a:xfrm>
              <a:off x="243509" y="2199861"/>
              <a:ext cx="1558315" cy="1235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1877" y="2271115"/>
              <a:ext cx="1481578" cy="1054756"/>
            </a:xfrm>
            <a:prstGeom prst="rect">
              <a:avLst/>
            </a:prstGeom>
            <a:noFill/>
          </p:spPr>
          <p:txBody>
            <a:bodyPr wrap="square" rtlCol="0">
              <a:spAutoFit/>
            </a:bodyPr>
            <a:lstStyle/>
            <a:p>
              <a:pPr algn="ctr"/>
              <a:r>
                <a:rPr lang="en-US" sz="1300" dirty="0"/>
                <a:t>Those who in mortality were evil and led lives of wickedness</a:t>
              </a:r>
            </a:p>
          </p:txBody>
        </p:sp>
      </p:grpSp>
      <p:grpSp>
        <p:nvGrpSpPr>
          <p:cNvPr id="28" name="Group 27"/>
          <p:cNvGrpSpPr/>
          <p:nvPr/>
        </p:nvGrpSpPr>
        <p:grpSpPr>
          <a:xfrm>
            <a:off x="199877" y="5704062"/>
            <a:ext cx="1722783" cy="1092608"/>
            <a:chOff x="243509" y="2171835"/>
            <a:chExt cx="1558315" cy="1291167"/>
          </a:xfrm>
        </p:grpSpPr>
        <p:sp>
          <p:nvSpPr>
            <p:cNvPr id="29" name="Rectangle 28"/>
            <p:cNvSpPr/>
            <p:nvPr/>
          </p:nvSpPr>
          <p:spPr>
            <a:xfrm>
              <a:off x="243509" y="2199861"/>
              <a:ext cx="1558315" cy="1235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81875" y="2171835"/>
              <a:ext cx="1481578" cy="1291167"/>
            </a:xfrm>
            <a:prstGeom prst="rect">
              <a:avLst/>
            </a:prstGeom>
            <a:noFill/>
          </p:spPr>
          <p:txBody>
            <a:bodyPr wrap="square" rtlCol="0">
              <a:spAutoFit/>
            </a:bodyPr>
            <a:lstStyle/>
            <a:p>
              <a:pPr algn="ctr"/>
              <a:r>
                <a:rPr lang="en-US" sz="1300" dirty="0"/>
                <a:t>Those who deny Christ and put him to open shame after having received his witness</a:t>
              </a:r>
            </a:p>
          </p:txBody>
        </p:sp>
      </p:grpSp>
      <p:grpSp>
        <p:nvGrpSpPr>
          <p:cNvPr id="31" name="Group 30"/>
          <p:cNvGrpSpPr/>
          <p:nvPr/>
        </p:nvGrpSpPr>
        <p:grpSpPr>
          <a:xfrm>
            <a:off x="2107096" y="2265189"/>
            <a:ext cx="1143274" cy="1178129"/>
            <a:chOff x="800652" y="212032"/>
            <a:chExt cx="2724428" cy="2807489"/>
          </a:xfrm>
        </p:grpSpPr>
        <p:sp>
          <p:nvSpPr>
            <p:cNvPr id="32" name="Oval 31"/>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65043" y="407260"/>
              <a:ext cx="2468350" cy="2273643"/>
            </a:xfrm>
            <a:prstGeom prst="rect">
              <a:avLst/>
            </a:prstGeom>
            <a:noFill/>
          </p:spPr>
          <p:txBody>
            <a:bodyPr wrap="square" rtlCol="0">
              <a:spAutoFit/>
            </a:bodyPr>
            <a:lstStyle/>
            <a:p>
              <a:pPr algn="ctr"/>
              <a:r>
                <a:rPr lang="en-US" sz="1400" dirty="0"/>
                <a:t>Some who lived after Christ were resurrected</a:t>
              </a:r>
            </a:p>
          </p:txBody>
        </p:sp>
      </p:grpSp>
      <p:grpSp>
        <p:nvGrpSpPr>
          <p:cNvPr id="41" name="Group 40"/>
          <p:cNvGrpSpPr/>
          <p:nvPr/>
        </p:nvGrpSpPr>
        <p:grpSpPr>
          <a:xfrm>
            <a:off x="2096005" y="2116916"/>
            <a:ext cx="5396428" cy="338554"/>
            <a:chOff x="2107096" y="2102422"/>
            <a:chExt cx="5396428" cy="338554"/>
          </a:xfrm>
        </p:grpSpPr>
        <p:sp>
          <p:nvSpPr>
            <p:cNvPr id="36" name="TextBox 35"/>
            <p:cNvSpPr txBox="1"/>
            <p:nvPr/>
          </p:nvSpPr>
          <p:spPr>
            <a:xfrm>
              <a:off x="3482655" y="2102422"/>
              <a:ext cx="3208595" cy="338554"/>
            </a:xfrm>
            <a:prstGeom prst="rect">
              <a:avLst/>
            </a:prstGeom>
            <a:solidFill>
              <a:schemeClr val="bg1"/>
            </a:solidFill>
          </p:spPr>
          <p:txBody>
            <a:bodyPr wrap="square" rtlCol="0">
              <a:spAutoFit/>
            </a:bodyPr>
            <a:lstStyle/>
            <a:p>
              <a:r>
                <a:rPr lang="en-US" sz="1600" dirty="0"/>
                <a:t>First Resurrection (the just)</a:t>
              </a:r>
            </a:p>
          </p:txBody>
        </p:sp>
        <p:cxnSp>
          <p:nvCxnSpPr>
            <p:cNvPr id="38" name="Straight Connector 37"/>
            <p:cNvCxnSpPr/>
            <p:nvPr/>
          </p:nvCxnSpPr>
          <p:spPr>
            <a:xfrm flipH="1">
              <a:off x="2134118" y="2120170"/>
              <a:ext cx="1063" cy="271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481370" y="2113544"/>
              <a:ext cx="1063" cy="271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07096" y="2120348"/>
              <a:ext cx="53964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Down Arrow 42"/>
          <p:cNvSpPr/>
          <p:nvPr/>
        </p:nvSpPr>
        <p:spPr>
          <a:xfrm flipH="1">
            <a:off x="2602123" y="1871262"/>
            <a:ext cx="177158" cy="3926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1922656" y="3915844"/>
            <a:ext cx="4719241" cy="698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4081037" y="2621316"/>
            <a:ext cx="1143274" cy="1178129"/>
            <a:chOff x="800652" y="212032"/>
            <a:chExt cx="2724428" cy="2807489"/>
          </a:xfrm>
        </p:grpSpPr>
        <p:sp>
          <p:nvSpPr>
            <p:cNvPr id="56" name="Oval 55"/>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928691" y="468977"/>
              <a:ext cx="2468350" cy="2273643"/>
            </a:xfrm>
            <a:prstGeom prst="rect">
              <a:avLst/>
            </a:prstGeom>
            <a:noFill/>
          </p:spPr>
          <p:txBody>
            <a:bodyPr wrap="square" rtlCol="0">
              <a:spAutoFit/>
            </a:bodyPr>
            <a:lstStyle/>
            <a:p>
              <a:pPr algn="ctr"/>
              <a:r>
                <a:rPr lang="en-US" sz="1400" dirty="0"/>
                <a:t>First Trump</a:t>
              </a:r>
            </a:p>
            <a:p>
              <a:pPr algn="ctr"/>
              <a:r>
                <a:rPr lang="en-US" sz="1400" b="1" dirty="0"/>
                <a:t>Celestial Beings resurrected</a:t>
              </a:r>
            </a:p>
          </p:txBody>
        </p:sp>
      </p:grpSp>
      <p:grpSp>
        <p:nvGrpSpPr>
          <p:cNvPr id="60" name="Group 59"/>
          <p:cNvGrpSpPr/>
          <p:nvPr/>
        </p:nvGrpSpPr>
        <p:grpSpPr>
          <a:xfrm>
            <a:off x="6054978" y="3211145"/>
            <a:ext cx="1143274" cy="1178129"/>
            <a:chOff x="800652" y="212032"/>
            <a:chExt cx="2724428" cy="2807489"/>
          </a:xfrm>
        </p:grpSpPr>
        <p:sp>
          <p:nvSpPr>
            <p:cNvPr id="61" name="Oval 60"/>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65108" y="500531"/>
              <a:ext cx="2468350" cy="2273643"/>
            </a:xfrm>
            <a:prstGeom prst="rect">
              <a:avLst/>
            </a:prstGeom>
            <a:noFill/>
          </p:spPr>
          <p:txBody>
            <a:bodyPr wrap="square" rtlCol="0">
              <a:spAutoFit/>
            </a:bodyPr>
            <a:lstStyle/>
            <a:p>
              <a:pPr algn="ctr"/>
              <a:r>
                <a:rPr lang="en-US" sz="1400" dirty="0"/>
                <a:t>Second Trump</a:t>
              </a:r>
            </a:p>
            <a:p>
              <a:pPr algn="ctr"/>
              <a:r>
                <a:rPr lang="en-US" sz="1400" b="1" dirty="0"/>
                <a:t>Terrestrial Beings</a:t>
              </a:r>
            </a:p>
          </p:txBody>
        </p:sp>
      </p:grpSp>
      <p:grpSp>
        <p:nvGrpSpPr>
          <p:cNvPr id="7" name="Group 6"/>
          <p:cNvGrpSpPr/>
          <p:nvPr/>
        </p:nvGrpSpPr>
        <p:grpSpPr>
          <a:xfrm>
            <a:off x="3791047" y="87868"/>
            <a:ext cx="1723254" cy="1775792"/>
            <a:chOff x="1351722" y="212034"/>
            <a:chExt cx="2173356" cy="2239617"/>
          </a:xfrm>
        </p:grpSpPr>
        <p:sp>
          <p:nvSpPr>
            <p:cNvPr id="8" name="Oval 7"/>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04122" y="594327"/>
              <a:ext cx="1868556" cy="1475030"/>
            </a:xfrm>
            <a:prstGeom prst="rect">
              <a:avLst/>
            </a:prstGeom>
            <a:noFill/>
          </p:spPr>
          <p:txBody>
            <a:bodyPr wrap="square" rtlCol="0">
              <a:spAutoFit/>
            </a:bodyPr>
            <a:lstStyle/>
            <a:p>
              <a:pPr algn="ctr"/>
              <a:r>
                <a:rPr lang="en-US" sz="1400" dirty="0"/>
                <a:t>Second Coming</a:t>
              </a:r>
            </a:p>
            <a:p>
              <a:pPr algn="ctr"/>
              <a:r>
                <a:rPr lang="en-US" sz="1400" dirty="0"/>
                <a:t>Millennium</a:t>
              </a:r>
            </a:p>
            <a:p>
              <a:pPr algn="ctr"/>
              <a:r>
                <a:rPr lang="en-US" sz="1400" dirty="0"/>
                <a:t>Morning of the first resurrection continues</a:t>
              </a:r>
            </a:p>
          </p:txBody>
        </p:sp>
      </p:grpSp>
      <p:sp>
        <p:nvSpPr>
          <p:cNvPr id="66" name="Down Arrow 65"/>
          <p:cNvSpPr/>
          <p:nvPr/>
        </p:nvSpPr>
        <p:spPr>
          <a:xfrm flipH="1">
            <a:off x="6519458" y="1856856"/>
            <a:ext cx="160701" cy="13393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172899" y="2086138"/>
            <a:ext cx="3628391" cy="369332"/>
          </a:xfrm>
          <a:prstGeom prst="rect">
            <a:avLst/>
          </a:prstGeom>
          <a:solidFill>
            <a:schemeClr val="bg1"/>
          </a:solidFill>
        </p:spPr>
        <p:txBody>
          <a:bodyPr wrap="square" rtlCol="0">
            <a:spAutoFit/>
          </a:bodyPr>
          <a:lstStyle/>
          <a:p>
            <a:r>
              <a:rPr lang="en-US" dirty="0"/>
              <a:t>Second Resurrection (the unjust)</a:t>
            </a:r>
          </a:p>
        </p:txBody>
      </p:sp>
      <p:grpSp>
        <p:nvGrpSpPr>
          <p:cNvPr id="64" name="Group 63"/>
          <p:cNvGrpSpPr/>
          <p:nvPr/>
        </p:nvGrpSpPr>
        <p:grpSpPr>
          <a:xfrm>
            <a:off x="8094925" y="2106918"/>
            <a:ext cx="3381003" cy="278283"/>
            <a:chOff x="8094925" y="2106918"/>
            <a:chExt cx="3381003" cy="278283"/>
          </a:xfrm>
        </p:grpSpPr>
        <p:cxnSp>
          <p:nvCxnSpPr>
            <p:cNvPr id="47" name="Straight Connector 46"/>
            <p:cNvCxnSpPr/>
            <p:nvPr/>
          </p:nvCxnSpPr>
          <p:spPr>
            <a:xfrm flipH="1">
              <a:off x="8111855" y="2113544"/>
              <a:ext cx="666" cy="271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1462048" y="2106918"/>
              <a:ext cx="666" cy="271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94925" y="2113722"/>
              <a:ext cx="338100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059483" y="4346242"/>
            <a:ext cx="1143274" cy="1178129"/>
            <a:chOff x="800652" y="212032"/>
            <a:chExt cx="2724428" cy="2807489"/>
          </a:xfrm>
        </p:grpSpPr>
        <p:sp>
          <p:nvSpPr>
            <p:cNvPr id="69" name="Oval 68"/>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965108" y="500531"/>
              <a:ext cx="2468350" cy="2273643"/>
            </a:xfrm>
            <a:prstGeom prst="rect">
              <a:avLst/>
            </a:prstGeom>
            <a:noFill/>
          </p:spPr>
          <p:txBody>
            <a:bodyPr wrap="square" rtlCol="0">
              <a:spAutoFit/>
            </a:bodyPr>
            <a:lstStyle/>
            <a:p>
              <a:pPr algn="ctr"/>
              <a:r>
                <a:rPr lang="en-US" sz="1400" dirty="0"/>
                <a:t>Third Trump</a:t>
              </a:r>
            </a:p>
            <a:p>
              <a:pPr algn="ctr"/>
              <a:r>
                <a:rPr lang="en-US" sz="1400" b="1" dirty="0"/>
                <a:t>Telestial Beings</a:t>
              </a:r>
            </a:p>
          </p:txBody>
        </p:sp>
      </p:grpSp>
      <p:grpSp>
        <p:nvGrpSpPr>
          <p:cNvPr id="71" name="Group 70"/>
          <p:cNvGrpSpPr/>
          <p:nvPr/>
        </p:nvGrpSpPr>
        <p:grpSpPr>
          <a:xfrm>
            <a:off x="10063940" y="5519444"/>
            <a:ext cx="1143274" cy="1178129"/>
            <a:chOff x="800652" y="212032"/>
            <a:chExt cx="2724428" cy="2807489"/>
          </a:xfrm>
        </p:grpSpPr>
        <p:sp>
          <p:nvSpPr>
            <p:cNvPr id="72" name="Oval 71"/>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965108" y="500531"/>
              <a:ext cx="2468350" cy="2273643"/>
            </a:xfrm>
            <a:prstGeom prst="rect">
              <a:avLst/>
            </a:prstGeom>
            <a:noFill/>
          </p:spPr>
          <p:txBody>
            <a:bodyPr wrap="square" rtlCol="0">
              <a:spAutoFit/>
            </a:bodyPr>
            <a:lstStyle/>
            <a:p>
              <a:pPr algn="ctr"/>
              <a:r>
                <a:rPr lang="en-US" sz="1400" dirty="0"/>
                <a:t>Fourth Trump</a:t>
              </a:r>
            </a:p>
            <a:p>
              <a:pPr algn="ctr"/>
              <a:r>
                <a:rPr lang="en-US" sz="1400" b="1" dirty="0"/>
                <a:t>Sons of Perdition</a:t>
              </a:r>
            </a:p>
          </p:txBody>
        </p:sp>
      </p:grpSp>
      <p:cxnSp>
        <p:nvCxnSpPr>
          <p:cNvPr id="74" name="Straight Connector 73"/>
          <p:cNvCxnSpPr/>
          <p:nvPr/>
        </p:nvCxnSpPr>
        <p:spPr>
          <a:xfrm flipV="1">
            <a:off x="1922656" y="5110112"/>
            <a:ext cx="6124270" cy="1945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922656" y="6208927"/>
            <a:ext cx="8171998" cy="2156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1526" y="236794"/>
            <a:ext cx="1782325" cy="1015663"/>
          </a:xfrm>
          <a:prstGeom prst="rect">
            <a:avLst/>
          </a:prstGeom>
          <a:noFill/>
        </p:spPr>
        <p:txBody>
          <a:bodyPr wrap="square" rtlCol="0">
            <a:spAutoFit/>
          </a:bodyPr>
          <a:lstStyle/>
          <a:p>
            <a:pPr algn="ctr"/>
            <a:r>
              <a:rPr lang="en-US" b="1" dirty="0"/>
              <a:t>The Resurrection</a:t>
            </a:r>
          </a:p>
          <a:p>
            <a:pPr algn="ctr"/>
            <a:r>
              <a:rPr lang="en-US" sz="1200" dirty="0"/>
              <a:t>Doctrine and Covenants 88:86-102</a:t>
            </a:r>
          </a:p>
        </p:txBody>
      </p:sp>
      <p:sp>
        <p:nvSpPr>
          <p:cNvPr id="80" name="Rectangle 79"/>
          <p:cNvSpPr/>
          <p:nvPr/>
        </p:nvSpPr>
        <p:spPr>
          <a:xfrm>
            <a:off x="3021859" y="6618371"/>
            <a:ext cx="3704860" cy="230832"/>
          </a:xfrm>
          <a:prstGeom prst="rect">
            <a:avLst/>
          </a:prstGeom>
        </p:spPr>
        <p:txBody>
          <a:bodyPr wrap="none">
            <a:spAutoFit/>
          </a:bodyPr>
          <a:lstStyle/>
          <a:p>
            <a:r>
              <a:rPr lang="en-US" sz="900" i="1" dirty="0">
                <a:solidFill>
                  <a:srgbClr val="333333"/>
                </a:solidFill>
                <a:latin typeface="Open Sans"/>
              </a:rPr>
              <a:t>Doctrines of the Gospel Teacher Manual</a:t>
            </a:r>
            <a:r>
              <a:rPr lang="en-US" sz="900" dirty="0">
                <a:solidFill>
                  <a:srgbClr val="333333"/>
                </a:solidFill>
                <a:latin typeface="Open Sans"/>
              </a:rPr>
              <a:t>, (2011), 115–17 Chapter 32</a:t>
            </a:r>
            <a:endParaRPr lang="en-US" sz="900" dirty="0"/>
          </a:p>
        </p:txBody>
      </p:sp>
      <p:sp>
        <p:nvSpPr>
          <p:cNvPr id="82" name="Rectangle 81"/>
          <p:cNvSpPr/>
          <p:nvPr/>
        </p:nvSpPr>
        <p:spPr>
          <a:xfrm rot="16200000">
            <a:off x="-282556" y="4391188"/>
            <a:ext cx="780983" cy="230832"/>
          </a:xfrm>
          <a:prstGeom prst="rect">
            <a:avLst/>
          </a:prstGeom>
        </p:spPr>
        <p:txBody>
          <a:bodyPr wrap="none">
            <a:spAutoFit/>
          </a:bodyPr>
          <a:lstStyle/>
          <a:p>
            <a:r>
              <a:rPr lang="en-US" sz="900" i="1" dirty="0">
                <a:solidFill>
                  <a:srgbClr val="333333"/>
                </a:solidFill>
                <a:latin typeface="Open Sans"/>
              </a:rPr>
              <a:t>All Mankind</a:t>
            </a:r>
            <a:endParaRPr lang="en-US" sz="900" dirty="0"/>
          </a:p>
        </p:txBody>
      </p:sp>
    </p:spTree>
    <p:extLst>
      <p:ext uri="{BB962C8B-B14F-4D97-AF65-F5344CB8AC3E}">
        <p14:creationId xmlns:p14="http://schemas.microsoft.com/office/powerpoint/2010/main" val="269363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98270" y="1026548"/>
            <a:ext cx="8003106" cy="2246769"/>
          </a:xfrm>
          <a:prstGeom prst="rect">
            <a:avLst/>
          </a:prstGeom>
          <a:noFill/>
        </p:spPr>
        <p:txBody>
          <a:bodyPr wrap="square" rtlCol="0">
            <a:spAutoFit/>
          </a:bodyPr>
          <a:lstStyle/>
          <a:p>
            <a:r>
              <a:rPr lang="en-US" sz="2000" dirty="0">
                <a:solidFill>
                  <a:schemeClr val="bg1"/>
                </a:solidFill>
              </a:rPr>
              <a:t>Supreme and perfect in all ways… In the image of man</a:t>
            </a:r>
          </a:p>
          <a:p>
            <a:r>
              <a:rPr lang="en-US" sz="2000" dirty="0">
                <a:solidFill>
                  <a:schemeClr val="bg1"/>
                </a:solidFill>
              </a:rPr>
              <a:t>Body of flesh and bone filled with spirit</a:t>
            </a:r>
          </a:p>
          <a:p>
            <a:r>
              <a:rPr lang="en-US" sz="2000" dirty="0">
                <a:solidFill>
                  <a:schemeClr val="bg1"/>
                </a:solidFill>
              </a:rPr>
              <a:t>Intelligence and spirit body</a:t>
            </a:r>
          </a:p>
          <a:p>
            <a:r>
              <a:rPr lang="en-US" sz="2000" dirty="0">
                <a:solidFill>
                  <a:schemeClr val="bg1"/>
                </a:solidFill>
              </a:rPr>
              <a:t>All spirit is matter, but purer and finer </a:t>
            </a:r>
            <a:r>
              <a:rPr lang="en-US" sz="1200" dirty="0">
                <a:solidFill>
                  <a:schemeClr val="bg1"/>
                </a:solidFill>
              </a:rPr>
              <a:t>(D&amp;C 131:7-8)</a:t>
            </a:r>
          </a:p>
          <a:p>
            <a:r>
              <a:rPr lang="en-US" sz="2000" dirty="0">
                <a:solidFill>
                  <a:schemeClr val="bg1"/>
                </a:solidFill>
              </a:rPr>
              <a:t>Yes </a:t>
            </a:r>
            <a:r>
              <a:rPr lang="en-US" sz="1200" dirty="0">
                <a:solidFill>
                  <a:schemeClr val="bg1"/>
                </a:solidFill>
              </a:rPr>
              <a:t>(Acts 17:28-29)</a:t>
            </a:r>
          </a:p>
          <a:p>
            <a:r>
              <a:rPr lang="en-US" sz="2000" dirty="0">
                <a:solidFill>
                  <a:schemeClr val="bg1"/>
                </a:solidFill>
              </a:rPr>
              <a:t>Yes </a:t>
            </a:r>
            <a:r>
              <a:rPr lang="en-US" sz="1200" dirty="0">
                <a:solidFill>
                  <a:schemeClr val="bg1"/>
                </a:solidFill>
              </a:rPr>
              <a:t>(Moses 3:5,9)</a:t>
            </a:r>
          </a:p>
          <a:p>
            <a:r>
              <a:rPr lang="en-US" sz="2000" dirty="0">
                <a:solidFill>
                  <a:schemeClr val="bg1"/>
                </a:solidFill>
              </a:rPr>
              <a:t>Eons of time...we don’t know</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Pre-Existence </a:t>
            </a:r>
          </a:p>
        </p:txBody>
      </p:sp>
      <p:sp>
        <p:nvSpPr>
          <p:cNvPr id="7" name="Rectangle 6"/>
          <p:cNvSpPr/>
          <p:nvPr/>
        </p:nvSpPr>
        <p:spPr>
          <a:xfrm>
            <a:off x="7203583" y="3466474"/>
            <a:ext cx="4320346" cy="2308324"/>
          </a:xfrm>
          <a:prstGeom prst="rect">
            <a:avLst/>
          </a:prstGeom>
        </p:spPr>
        <p:txBody>
          <a:bodyPr wrap="square">
            <a:spAutoFit/>
          </a:bodyPr>
          <a:lstStyle/>
          <a:p>
            <a:pPr fontAlgn="base"/>
            <a:r>
              <a:rPr lang="en-US" i="1" dirty="0">
                <a:solidFill>
                  <a:srgbClr val="FFFF00"/>
                </a:solidFill>
              </a:rPr>
              <a:t>For in him we live, and move, and have our being; as certain also of your own poets have said, For we are also his offspring.</a:t>
            </a:r>
          </a:p>
          <a:p>
            <a:pPr fontAlgn="base"/>
            <a:r>
              <a:rPr lang="en-US" i="1" dirty="0">
                <a:solidFill>
                  <a:srgbClr val="FFFF00"/>
                </a:solidFill>
              </a:rPr>
              <a:t>Forasmuch then as we are the offspring of God, we ought not to think that the Godhead is like unto gold, or silver, or stone, graven by art and man’s device.</a:t>
            </a:r>
          </a:p>
          <a:p>
            <a:pPr fontAlgn="base"/>
            <a:r>
              <a:rPr lang="en-US" i="1" dirty="0">
                <a:solidFill>
                  <a:srgbClr val="FFFF00"/>
                </a:solidFill>
              </a:rPr>
              <a:t>Acts 17:28-29</a:t>
            </a:r>
          </a:p>
        </p:txBody>
      </p:sp>
      <p:sp>
        <p:nvSpPr>
          <p:cNvPr id="8" name="Rectangle 7"/>
          <p:cNvSpPr/>
          <p:nvPr/>
        </p:nvSpPr>
        <p:spPr>
          <a:xfrm>
            <a:off x="439512" y="4090966"/>
            <a:ext cx="6096000" cy="1477328"/>
          </a:xfrm>
          <a:prstGeom prst="rect">
            <a:avLst/>
          </a:prstGeom>
        </p:spPr>
        <p:txBody>
          <a:bodyPr>
            <a:spAutoFit/>
          </a:bodyPr>
          <a:lstStyle/>
          <a:p>
            <a:r>
              <a:rPr lang="en-US" b="0" i="1" dirty="0">
                <a:solidFill>
                  <a:srgbClr val="FFFF00"/>
                </a:solidFill>
                <a:effectLst/>
                <a:latin typeface="Palatino"/>
              </a:rPr>
              <a:t>For thus </a:t>
            </a:r>
            <a:r>
              <a:rPr lang="en-US" b="0" i="1" dirty="0" err="1">
                <a:solidFill>
                  <a:srgbClr val="FFFF00"/>
                </a:solidFill>
                <a:effectLst/>
                <a:latin typeface="Palatino"/>
              </a:rPr>
              <a:t>saith</a:t>
            </a:r>
            <a:r>
              <a:rPr lang="en-US" b="0" i="1" dirty="0">
                <a:solidFill>
                  <a:srgbClr val="FFFF00"/>
                </a:solidFill>
                <a:effectLst/>
                <a:latin typeface="Palatino"/>
              </a:rPr>
              <a:t> the </a:t>
            </a:r>
            <a:r>
              <a:rPr lang="en-US" b="0" i="1" cap="small" dirty="0">
                <a:solidFill>
                  <a:srgbClr val="FFFF00"/>
                </a:solidFill>
                <a:effectLst/>
                <a:latin typeface="Palatino"/>
              </a:rPr>
              <a:t>Lord</a:t>
            </a:r>
            <a:r>
              <a:rPr lang="en-US" b="0" i="1" dirty="0">
                <a:solidFill>
                  <a:srgbClr val="FFFF00"/>
                </a:solidFill>
                <a:effectLst/>
                <a:latin typeface="Palatino"/>
              </a:rPr>
              <a:t> that created the heavens; God himself that formed the earth and made it; he hath established it, he created it not in vain, he formed it to be inhabited: I am the </a:t>
            </a:r>
            <a:r>
              <a:rPr lang="en-US" b="0" i="1" cap="small" dirty="0">
                <a:solidFill>
                  <a:srgbClr val="FFFF00"/>
                </a:solidFill>
                <a:effectLst/>
                <a:latin typeface="Palatino"/>
              </a:rPr>
              <a:t>Lord</a:t>
            </a:r>
            <a:r>
              <a:rPr lang="en-US" b="0" i="1" dirty="0">
                <a:solidFill>
                  <a:srgbClr val="FFFF00"/>
                </a:solidFill>
                <a:effectLst/>
                <a:latin typeface="Palatino"/>
              </a:rPr>
              <a:t>; and there is none else.</a:t>
            </a:r>
          </a:p>
          <a:p>
            <a:r>
              <a:rPr lang="en-US" i="1" dirty="0">
                <a:solidFill>
                  <a:srgbClr val="FFFF00"/>
                </a:solidFill>
                <a:latin typeface="Palatino"/>
              </a:rPr>
              <a:t>Isaiah 45:18</a:t>
            </a:r>
            <a:endParaRPr lang="en-US" i="1" dirty="0">
              <a:solidFill>
                <a:srgbClr val="FFFF00"/>
              </a:solidFill>
            </a:endParaRPr>
          </a:p>
        </p:txBody>
      </p:sp>
      <p:sp>
        <p:nvSpPr>
          <p:cNvPr id="9" name="Rectangle 8"/>
          <p:cNvSpPr/>
          <p:nvPr/>
        </p:nvSpPr>
        <p:spPr>
          <a:xfrm>
            <a:off x="1927538" y="5763598"/>
            <a:ext cx="4859628" cy="923330"/>
          </a:xfrm>
          <a:prstGeom prst="rect">
            <a:avLst/>
          </a:prstGeom>
        </p:spPr>
        <p:txBody>
          <a:bodyPr wrap="square">
            <a:spAutoFit/>
          </a:bodyPr>
          <a:lstStyle/>
          <a:p>
            <a:r>
              <a:rPr lang="en-US" b="0" i="0" dirty="0">
                <a:solidFill>
                  <a:srgbClr val="FFFF00"/>
                </a:solidFill>
                <a:effectLst/>
                <a:latin typeface="Palatino"/>
              </a:rPr>
              <a:t> …there are many mysteries which are kept, that no one </a:t>
            </a:r>
            <a:r>
              <a:rPr lang="en-US" b="0" i="0" dirty="0" err="1">
                <a:solidFill>
                  <a:srgbClr val="FFFF00"/>
                </a:solidFill>
                <a:effectLst/>
                <a:latin typeface="Palatino"/>
              </a:rPr>
              <a:t>knoweth</a:t>
            </a:r>
            <a:r>
              <a:rPr lang="en-US" b="0" i="0" dirty="0">
                <a:solidFill>
                  <a:srgbClr val="FFFF00"/>
                </a:solidFill>
                <a:effectLst/>
                <a:latin typeface="Palatino"/>
              </a:rPr>
              <a:t> them save God himself… Alma 40:3</a:t>
            </a:r>
            <a:endParaRPr lang="en-US" dirty="0">
              <a:solidFill>
                <a:srgbClr val="FFFF00"/>
              </a:solidFill>
            </a:endParaRPr>
          </a:p>
        </p:txBody>
      </p:sp>
      <p:sp>
        <p:nvSpPr>
          <p:cNvPr id="10" name="Oval 9"/>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9512" y="1026548"/>
            <a:ext cx="5419246" cy="2246769"/>
          </a:xfrm>
          <a:prstGeom prst="rect">
            <a:avLst/>
          </a:prstGeom>
          <a:noFill/>
        </p:spPr>
        <p:txBody>
          <a:bodyPr wrap="square" rtlCol="0">
            <a:spAutoFit/>
          </a:bodyPr>
          <a:lstStyle/>
          <a:p>
            <a:r>
              <a:rPr lang="en-US" sz="2000" dirty="0">
                <a:solidFill>
                  <a:schemeClr val="bg1"/>
                </a:solidFill>
              </a:rPr>
              <a:t>What is God like?</a:t>
            </a:r>
          </a:p>
          <a:p>
            <a:r>
              <a:rPr lang="en-US" sz="2000" dirty="0">
                <a:solidFill>
                  <a:schemeClr val="bg1"/>
                </a:solidFill>
              </a:rPr>
              <a:t>Does he have a body? What kind?</a:t>
            </a:r>
          </a:p>
          <a:p>
            <a:r>
              <a:rPr lang="en-US" sz="2000" dirty="0">
                <a:solidFill>
                  <a:schemeClr val="bg1"/>
                </a:solidFill>
              </a:rPr>
              <a:t>What institutes a spirit?</a:t>
            </a:r>
          </a:p>
          <a:p>
            <a:r>
              <a:rPr lang="en-US" sz="2000" dirty="0">
                <a:solidFill>
                  <a:schemeClr val="bg1"/>
                </a:solidFill>
              </a:rPr>
              <a:t>Is spirit made of actual matter?</a:t>
            </a:r>
          </a:p>
          <a:p>
            <a:r>
              <a:rPr lang="en-US" sz="2000" dirty="0">
                <a:solidFill>
                  <a:schemeClr val="bg1"/>
                </a:solidFill>
              </a:rPr>
              <a:t>Were we actually “born” to our Heavenly Parents?</a:t>
            </a:r>
          </a:p>
          <a:p>
            <a:r>
              <a:rPr lang="en-US" sz="2000" dirty="0">
                <a:solidFill>
                  <a:schemeClr val="bg1"/>
                </a:solidFill>
              </a:rPr>
              <a:t>Do all forms of life have spirits?</a:t>
            </a:r>
          </a:p>
          <a:p>
            <a:r>
              <a:rPr lang="en-US" sz="2000" dirty="0">
                <a:solidFill>
                  <a:schemeClr val="bg1"/>
                </a:solidFill>
              </a:rPr>
              <a:t>How long were we there?</a:t>
            </a:r>
          </a:p>
        </p:txBody>
      </p:sp>
    </p:spTree>
    <p:extLst>
      <p:ext uri="{BB962C8B-B14F-4D97-AF65-F5344CB8AC3E}">
        <p14:creationId xmlns:p14="http://schemas.microsoft.com/office/powerpoint/2010/main" val="389357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0" presetClass="exit" presetSubtype="0" fill="hold" nodeType="with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0" end="0"/>
                                            </p:txEl>
                                          </p:spTgt>
                                        </p:tgtEl>
                                      </p:cBhvr>
                                    </p:animEffect>
                                    <p:set>
                                      <p:cBhvr>
                                        <p:cTn id="25"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3">
                                            <p:txEl>
                                              <p:pRg st="1" end="1"/>
                                            </p:txEl>
                                          </p:spTgt>
                                        </p:tgtEl>
                                      </p:cBhvr>
                                    </p:animEffect>
                                    <p:set>
                                      <p:cBhvr>
                                        <p:cTn id="36" dur="1" fill="hold">
                                          <p:stCondLst>
                                            <p:cond delay="499"/>
                                          </p:stCondLst>
                                        </p:cTn>
                                        <p:tgtEl>
                                          <p:spTgt spid="3">
                                            <p:txEl>
                                              <p:pRg st="1" end="1"/>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xEl>
                                              <p:pRg st="1" end="1"/>
                                            </p:txEl>
                                          </p:spTgt>
                                        </p:tgtEl>
                                      </p:cBhvr>
                                    </p:animEffect>
                                    <p:set>
                                      <p:cBhvr>
                                        <p:cTn id="39"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par>
                                <p:cTn id="48" presetID="10" presetClass="exit" presetSubtype="0" fill="hold" nodeType="withEffect">
                                  <p:stCondLst>
                                    <p:cond delay="0"/>
                                  </p:stCondLst>
                                  <p:childTnLst>
                                    <p:animEffect transition="out" filter="fade">
                                      <p:cBhvr>
                                        <p:cTn id="49" dur="500"/>
                                        <p:tgtEl>
                                          <p:spTgt spid="3">
                                            <p:txEl>
                                              <p:pRg st="2" end="2"/>
                                            </p:txEl>
                                          </p:spTgt>
                                        </p:tgtEl>
                                      </p:cBhvr>
                                    </p:animEffect>
                                    <p:set>
                                      <p:cBhvr>
                                        <p:cTn id="50" dur="1" fill="hold">
                                          <p:stCondLst>
                                            <p:cond delay="499"/>
                                          </p:stCondLst>
                                        </p:cTn>
                                        <p:tgtEl>
                                          <p:spTgt spid="3">
                                            <p:txEl>
                                              <p:pRg st="2" end="2"/>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
                                            <p:txEl>
                                              <p:pRg st="2" end="2"/>
                                            </p:txEl>
                                          </p:spTgt>
                                        </p:tgtEl>
                                      </p:cBhvr>
                                    </p:animEffect>
                                    <p:set>
                                      <p:cBhvr>
                                        <p:cTn id="53"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500"/>
                                        <p:tgtEl>
                                          <p:spTgt spid="3">
                                            <p:txEl>
                                              <p:pRg st="3" end="3"/>
                                            </p:txEl>
                                          </p:spTgt>
                                        </p:tgtEl>
                                      </p:cBhvr>
                                    </p:animEffect>
                                    <p:set>
                                      <p:cBhvr>
                                        <p:cTn id="64" dur="1" fill="hold">
                                          <p:stCondLst>
                                            <p:cond delay="499"/>
                                          </p:stCondLst>
                                        </p:cTn>
                                        <p:tgtEl>
                                          <p:spTgt spid="3">
                                            <p:txEl>
                                              <p:pRg st="3" end="3"/>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
                                            <p:txEl>
                                              <p:pRg st="3" end="3"/>
                                            </p:txEl>
                                          </p:spTgt>
                                        </p:tgtEl>
                                      </p:cBhvr>
                                    </p:animEffect>
                                    <p:set>
                                      <p:cBhvr>
                                        <p:cTn id="67"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childTnLst>
                                </p:cTn>
                              </p:par>
                              <p:par>
                                <p:cTn id="81" presetID="10" presetClass="exit" presetSubtype="0" fill="hold" nodeType="withEffect">
                                  <p:stCondLst>
                                    <p:cond delay="0"/>
                                  </p:stCondLst>
                                  <p:childTnLst>
                                    <p:animEffect transition="out" filter="fade">
                                      <p:cBhvr>
                                        <p:cTn id="82" dur="500"/>
                                        <p:tgtEl>
                                          <p:spTgt spid="3">
                                            <p:txEl>
                                              <p:pRg st="4" end="4"/>
                                            </p:txEl>
                                          </p:spTgt>
                                        </p:tgtEl>
                                      </p:cBhvr>
                                    </p:animEffect>
                                    <p:set>
                                      <p:cBhvr>
                                        <p:cTn id="83" dur="1" fill="hold">
                                          <p:stCondLst>
                                            <p:cond delay="499"/>
                                          </p:stCondLst>
                                        </p:cTn>
                                        <p:tgtEl>
                                          <p:spTgt spid="3">
                                            <p:txEl>
                                              <p:pRg st="4" end="4"/>
                                            </p:txEl>
                                          </p:spTgt>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
                                            <p:txEl>
                                              <p:pRg st="4" end="4"/>
                                            </p:txEl>
                                          </p:spTgt>
                                        </p:tgtEl>
                                      </p:cBhvr>
                                    </p:animEffect>
                                    <p:set>
                                      <p:cBhvr>
                                        <p:cTn id="86"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childTnLst>
                                </p:cTn>
                              </p:par>
                              <p:par>
                                <p:cTn id="95" presetID="10" presetClass="exit" presetSubtype="0" fill="hold" nodeType="withEffect">
                                  <p:stCondLst>
                                    <p:cond delay="0"/>
                                  </p:stCondLst>
                                  <p:childTnLst>
                                    <p:animEffect transition="out" filter="fade">
                                      <p:cBhvr>
                                        <p:cTn id="96" dur="500"/>
                                        <p:tgtEl>
                                          <p:spTgt spid="3">
                                            <p:txEl>
                                              <p:pRg st="5" end="5"/>
                                            </p:txEl>
                                          </p:spTgt>
                                        </p:tgtEl>
                                      </p:cBhvr>
                                    </p:animEffect>
                                    <p:set>
                                      <p:cBhvr>
                                        <p:cTn id="97" dur="1" fill="hold">
                                          <p:stCondLst>
                                            <p:cond delay="499"/>
                                          </p:stCondLst>
                                        </p:cTn>
                                        <p:tgtEl>
                                          <p:spTgt spid="3">
                                            <p:txEl>
                                              <p:pRg st="5" end="5"/>
                                            </p:txEl>
                                          </p:spTgt>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4">
                                            <p:txEl>
                                              <p:pRg st="5" end="5"/>
                                            </p:txEl>
                                          </p:spTgt>
                                        </p:tgtEl>
                                      </p:cBhvr>
                                    </p:animEffect>
                                    <p:set>
                                      <p:cBhvr>
                                        <p:cTn id="100"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par>
                                <p:cTn id="109" presetID="10" presetClass="exit" presetSubtype="0" fill="hold" grpId="1" nodeType="withEffect">
                                  <p:stCondLst>
                                    <p:cond delay="0"/>
                                  </p:stCondLst>
                                  <p:childTnLst>
                                    <p:animEffect transition="out" filter="fade">
                                      <p:cBhvr>
                                        <p:cTn id="110" dur="500"/>
                                        <p:tgtEl>
                                          <p:spTgt spid="8"/>
                                        </p:tgtEl>
                                      </p:cBhvr>
                                    </p:animEffect>
                                    <p:set>
                                      <p:cBhvr>
                                        <p:cTn id="111" dur="1" fill="hold">
                                          <p:stCondLst>
                                            <p:cond delay="499"/>
                                          </p:stCondLst>
                                        </p:cTn>
                                        <p:tgtEl>
                                          <p:spTgt spid="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7"/>
                                        </p:tgtEl>
                                      </p:cBhvr>
                                    </p:animEffect>
                                    <p:set>
                                      <p:cBhvr>
                                        <p:cTn id="114" dur="1" fill="hold">
                                          <p:stCondLst>
                                            <p:cond delay="499"/>
                                          </p:stCondLst>
                                        </p:cTn>
                                        <p:tgtEl>
                                          <p:spTgt spid="7"/>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3">
                                            <p:txEl>
                                              <p:pRg st="6" end="6"/>
                                            </p:txEl>
                                          </p:spTgt>
                                        </p:tgtEl>
                                      </p:cBhvr>
                                    </p:animEffect>
                                    <p:set>
                                      <p:cBhvr>
                                        <p:cTn id="117" dur="1" fill="hold">
                                          <p:stCondLst>
                                            <p:cond delay="499"/>
                                          </p:stCondLst>
                                        </p:cTn>
                                        <p:tgtEl>
                                          <p:spTgt spid="3">
                                            <p:txEl>
                                              <p:pRg st="6" end="6"/>
                                            </p:txEl>
                                          </p:spTgt>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4">
                                            <p:txEl>
                                              <p:pRg st="6" end="6"/>
                                            </p:txEl>
                                          </p:spTgt>
                                        </p:tgtEl>
                                      </p:cBhvr>
                                    </p:animEffect>
                                    <p:set>
                                      <p:cBhvr>
                                        <p:cTn id="120" dur="1" fill="hold">
                                          <p:stCondLst>
                                            <p:cond delay="499"/>
                                          </p:stCondLst>
                                        </p:cTn>
                                        <p:tgtEl>
                                          <p:spTgt spid="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88563" y="1334458"/>
            <a:ext cx="7619999" cy="1754326"/>
          </a:xfrm>
          <a:prstGeom prst="rect">
            <a:avLst/>
          </a:prstGeom>
          <a:noFill/>
        </p:spPr>
        <p:txBody>
          <a:bodyPr wrap="square" rtlCol="0">
            <a:spAutoFit/>
          </a:bodyPr>
          <a:lstStyle/>
          <a:p>
            <a:r>
              <a:rPr lang="en-US" dirty="0">
                <a:solidFill>
                  <a:schemeClr val="bg1"/>
                </a:solidFill>
              </a:rPr>
              <a:t>Yes </a:t>
            </a:r>
            <a:r>
              <a:rPr lang="en-US" sz="1200" dirty="0">
                <a:solidFill>
                  <a:schemeClr val="bg1"/>
                </a:solidFill>
              </a:rPr>
              <a:t>(Alma 13:3) (2)</a:t>
            </a:r>
          </a:p>
          <a:p>
            <a:r>
              <a:rPr lang="en-US" dirty="0">
                <a:solidFill>
                  <a:schemeClr val="bg1"/>
                </a:solidFill>
              </a:rPr>
              <a:t>Heavenly Father’s</a:t>
            </a:r>
          </a:p>
          <a:p>
            <a:r>
              <a:rPr lang="en-US" dirty="0">
                <a:solidFill>
                  <a:schemeClr val="bg1"/>
                </a:solidFill>
              </a:rPr>
              <a:t>Learned, associated one with another</a:t>
            </a:r>
          </a:p>
          <a:p>
            <a:r>
              <a:rPr lang="en-US" dirty="0">
                <a:solidFill>
                  <a:schemeClr val="bg1"/>
                </a:solidFill>
              </a:rPr>
              <a:t>Spiritual bodies look like physical bodies only finer </a:t>
            </a:r>
            <a:r>
              <a:rPr lang="en-US" sz="1200" dirty="0">
                <a:solidFill>
                  <a:schemeClr val="bg1"/>
                </a:solidFill>
              </a:rPr>
              <a:t>(D&amp;C 77:2)</a:t>
            </a:r>
          </a:p>
          <a:p>
            <a:r>
              <a:rPr lang="en-US" dirty="0">
                <a:solidFill>
                  <a:schemeClr val="bg1"/>
                </a:solidFill>
              </a:rPr>
              <a:t>Yes </a:t>
            </a:r>
            <a:r>
              <a:rPr lang="en-US" sz="1200" dirty="0">
                <a:solidFill>
                  <a:schemeClr val="bg1"/>
                </a:solidFill>
              </a:rPr>
              <a:t>(Rev. 211-212 Institute Manual p. 336)</a:t>
            </a:r>
          </a:p>
          <a:p>
            <a:r>
              <a:rPr lang="en-US" dirty="0">
                <a:solidFill>
                  <a:schemeClr val="bg1"/>
                </a:solidFill>
              </a:rPr>
              <a:t>Yes…we were “born again” to mortality</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Man’s Pre-Existence </a:t>
            </a:r>
          </a:p>
        </p:txBody>
      </p:sp>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3951" y="1334458"/>
            <a:ext cx="5159828" cy="1754326"/>
          </a:xfrm>
          <a:prstGeom prst="rect">
            <a:avLst/>
          </a:prstGeom>
          <a:noFill/>
        </p:spPr>
        <p:txBody>
          <a:bodyPr wrap="square" rtlCol="0">
            <a:spAutoFit/>
          </a:bodyPr>
          <a:lstStyle/>
          <a:p>
            <a:r>
              <a:rPr lang="en-US" dirty="0">
                <a:solidFill>
                  <a:schemeClr val="bg1"/>
                </a:solidFill>
              </a:rPr>
              <a:t>Did we know about the Plan of Salvation?</a:t>
            </a:r>
          </a:p>
          <a:p>
            <a:r>
              <a:rPr lang="en-US" dirty="0">
                <a:solidFill>
                  <a:schemeClr val="bg1"/>
                </a:solidFill>
              </a:rPr>
              <a:t>Whose plan was it?</a:t>
            </a:r>
          </a:p>
          <a:p>
            <a:r>
              <a:rPr lang="en-US" dirty="0">
                <a:solidFill>
                  <a:schemeClr val="bg1"/>
                </a:solidFill>
              </a:rPr>
              <a:t>What did we do there?</a:t>
            </a:r>
          </a:p>
          <a:p>
            <a:r>
              <a:rPr lang="en-US" dirty="0">
                <a:solidFill>
                  <a:schemeClr val="bg1"/>
                </a:solidFill>
              </a:rPr>
              <a:t>What did we look like?</a:t>
            </a:r>
          </a:p>
          <a:p>
            <a:r>
              <a:rPr lang="en-US" dirty="0">
                <a:solidFill>
                  <a:schemeClr val="bg1"/>
                </a:solidFill>
              </a:rPr>
              <a:t>Did we sin?</a:t>
            </a:r>
          </a:p>
          <a:p>
            <a:r>
              <a:rPr lang="en-US" dirty="0">
                <a:solidFill>
                  <a:schemeClr val="bg1"/>
                </a:solidFill>
              </a:rPr>
              <a:t>Did we repent?</a:t>
            </a:r>
          </a:p>
        </p:txBody>
      </p:sp>
      <p:grpSp>
        <p:nvGrpSpPr>
          <p:cNvPr id="2" name="Group 1"/>
          <p:cNvGrpSpPr/>
          <p:nvPr/>
        </p:nvGrpSpPr>
        <p:grpSpPr>
          <a:xfrm>
            <a:off x="3650036" y="3389902"/>
            <a:ext cx="4077054" cy="3166979"/>
            <a:chOff x="3185491" y="3804722"/>
            <a:chExt cx="3483892" cy="2337340"/>
          </a:xfrm>
        </p:grpSpPr>
        <p:grpSp>
          <p:nvGrpSpPr>
            <p:cNvPr id="8" name="Group 15"/>
            <p:cNvGrpSpPr/>
            <p:nvPr/>
          </p:nvGrpSpPr>
          <p:grpSpPr>
            <a:xfrm>
              <a:off x="3185491" y="3804722"/>
              <a:ext cx="1358014" cy="2331075"/>
              <a:chOff x="5891782" y="1905000"/>
              <a:chExt cx="1271017" cy="3187027"/>
            </a:xfrm>
            <a:solidFill>
              <a:schemeClr val="accent6">
                <a:lumMod val="75000"/>
              </a:schemeClr>
            </a:solidFill>
          </p:grpSpPr>
          <p:sp>
            <p:nvSpPr>
              <p:cNvPr id="9"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p:cNvSpPr/>
              <p:nvPr/>
            </p:nvSpPr>
            <p:spPr>
              <a:xfrm rot="2423263">
                <a:off x="6083477" y="4229058"/>
                <a:ext cx="381000" cy="862969"/>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3"/>
            <p:cNvGrpSpPr/>
            <p:nvPr/>
          </p:nvGrpSpPr>
          <p:grpSpPr>
            <a:xfrm>
              <a:off x="3888520" y="3804722"/>
              <a:ext cx="1358014" cy="2315633"/>
              <a:chOff x="7162800" y="1828800"/>
              <a:chExt cx="1271017" cy="3165915"/>
            </a:xfrm>
            <a:solidFill>
              <a:srgbClr val="FFC000"/>
            </a:solidFill>
          </p:grpSpPr>
          <p:sp>
            <p:nvSpPr>
              <p:cNvPr id="15"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
            <p:cNvGrpSpPr/>
            <p:nvPr/>
          </p:nvGrpSpPr>
          <p:grpSpPr>
            <a:xfrm>
              <a:off x="4591548" y="3804722"/>
              <a:ext cx="1358014" cy="2337340"/>
              <a:chOff x="5891782" y="1905000"/>
              <a:chExt cx="1271017" cy="3195593"/>
            </a:xfrm>
            <a:solidFill>
              <a:schemeClr val="tx2">
                <a:lumMod val="60000"/>
                <a:lumOff val="40000"/>
              </a:schemeClr>
            </a:solidFill>
          </p:grpSpPr>
          <p:sp>
            <p:nvSpPr>
              <p:cNvPr id="21" name="Oval 20"/>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2423263">
                <a:off x="6099420" y="4165741"/>
                <a:ext cx="381000" cy="934852"/>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3"/>
            <p:cNvGrpSpPr/>
            <p:nvPr/>
          </p:nvGrpSpPr>
          <p:grpSpPr>
            <a:xfrm>
              <a:off x="5294580" y="3804722"/>
              <a:ext cx="1374803" cy="2315633"/>
              <a:chOff x="7162800" y="1828800"/>
              <a:chExt cx="1286730" cy="3165915"/>
            </a:xfrm>
            <a:solidFill>
              <a:srgbClr val="FF0000"/>
            </a:solidFill>
          </p:grpSpPr>
          <p:sp>
            <p:nvSpPr>
              <p:cNvPr id="27" name="Oval 26"/>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8657015">
                <a:off x="7916130" y="4274608"/>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613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3">
                                            <p:txEl>
                                              <p:pRg st="1" end="1"/>
                                            </p:txEl>
                                          </p:spTgt>
                                        </p:tgtEl>
                                      </p:cBhvr>
                                    </p:animEffect>
                                    <p:set>
                                      <p:cBhvr>
                                        <p:cTn id="31" dur="1" fill="hold">
                                          <p:stCondLst>
                                            <p:cond delay="499"/>
                                          </p:stCondLst>
                                        </p:cTn>
                                        <p:tgtEl>
                                          <p:spTgt spid="3">
                                            <p:txEl>
                                              <p:pRg st="1" end="1"/>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500"/>
                                        <p:tgtEl>
                                          <p:spTgt spid="3">
                                            <p:txEl>
                                              <p:pRg st="2" end="2"/>
                                            </p:txEl>
                                          </p:spTgt>
                                        </p:tgtEl>
                                      </p:cBhvr>
                                    </p:animEffect>
                                    <p:set>
                                      <p:cBhvr>
                                        <p:cTn id="45" dur="1" fill="hold">
                                          <p:stCondLst>
                                            <p:cond delay="499"/>
                                          </p:stCondLst>
                                        </p:cTn>
                                        <p:tgtEl>
                                          <p:spTgt spid="3">
                                            <p:txEl>
                                              <p:pRg st="2" end="2"/>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
                                            <p:txEl>
                                              <p:pRg st="2" end="2"/>
                                            </p:txEl>
                                          </p:spTgt>
                                        </p:tgtEl>
                                      </p:cBhvr>
                                    </p:animEffect>
                                    <p:set>
                                      <p:cBhvr>
                                        <p:cTn id="48"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0" presetClass="exit" presetSubtype="0" fill="hold" nodeType="withEffect">
                                  <p:stCondLst>
                                    <p:cond delay="0"/>
                                  </p:stCondLst>
                                  <p:childTnLst>
                                    <p:animEffect transition="out" filter="fade">
                                      <p:cBhvr>
                                        <p:cTn id="58" dur="500"/>
                                        <p:tgtEl>
                                          <p:spTgt spid="3">
                                            <p:txEl>
                                              <p:pRg st="3" end="3"/>
                                            </p:txEl>
                                          </p:spTgt>
                                        </p:tgtEl>
                                      </p:cBhvr>
                                    </p:animEffect>
                                    <p:set>
                                      <p:cBhvr>
                                        <p:cTn id="59" dur="1" fill="hold">
                                          <p:stCondLst>
                                            <p:cond delay="499"/>
                                          </p:stCondLst>
                                        </p:cTn>
                                        <p:tgtEl>
                                          <p:spTgt spid="3">
                                            <p:txEl>
                                              <p:pRg st="3" end="3"/>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4">
                                            <p:txEl>
                                              <p:pRg st="3" end="3"/>
                                            </p:txEl>
                                          </p:spTgt>
                                        </p:tgtEl>
                                      </p:cBhvr>
                                    </p:animEffect>
                                    <p:set>
                                      <p:cBhvr>
                                        <p:cTn id="62"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500"/>
                                        <p:tgtEl>
                                          <p:spTgt spid="3">
                                            <p:txEl>
                                              <p:pRg st="4" end="4"/>
                                            </p:txEl>
                                          </p:spTgt>
                                        </p:tgtEl>
                                      </p:cBhvr>
                                    </p:animEffect>
                                    <p:set>
                                      <p:cBhvr>
                                        <p:cTn id="77" dur="1" fill="hold">
                                          <p:stCondLst>
                                            <p:cond delay="499"/>
                                          </p:stCondLst>
                                        </p:cTn>
                                        <p:tgtEl>
                                          <p:spTgt spid="3">
                                            <p:txEl>
                                              <p:pRg st="4" end="4"/>
                                            </p:txEl>
                                          </p:spTgt>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
                                            <p:txEl>
                                              <p:pRg st="4" end="4"/>
                                            </p:txEl>
                                          </p:spTgt>
                                        </p:tgtEl>
                                      </p:cBhvr>
                                    </p:animEffect>
                                    <p:set>
                                      <p:cBhvr>
                                        <p:cTn id="80"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83763" y="1334458"/>
            <a:ext cx="7619999" cy="2031325"/>
          </a:xfrm>
          <a:prstGeom prst="rect">
            <a:avLst/>
          </a:prstGeom>
          <a:noFill/>
        </p:spPr>
        <p:txBody>
          <a:bodyPr wrap="square" rtlCol="0">
            <a:spAutoFit/>
          </a:bodyPr>
          <a:lstStyle/>
          <a:p>
            <a:r>
              <a:rPr lang="en-US" dirty="0">
                <a:solidFill>
                  <a:schemeClr val="bg1"/>
                </a:solidFill>
              </a:rPr>
              <a:t>War in Heaven </a:t>
            </a:r>
            <a:r>
              <a:rPr lang="en-US" sz="1200" dirty="0">
                <a:solidFill>
                  <a:schemeClr val="bg1"/>
                </a:solidFill>
              </a:rPr>
              <a:t> (3)</a:t>
            </a:r>
          </a:p>
          <a:p>
            <a:r>
              <a:rPr lang="en-US" dirty="0">
                <a:solidFill>
                  <a:schemeClr val="bg1"/>
                </a:solidFill>
              </a:rPr>
              <a:t>Words and ideology</a:t>
            </a:r>
          </a:p>
          <a:p>
            <a:r>
              <a:rPr lang="en-US" dirty="0">
                <a:solidFill>
                  <a:schemeClr val="bg1"/>
                </a:solidFill>
              </a:rPr>
              <a:t>Yes…spiritually </a:t>
            </a:r>
            <a:r>
              <a:rPr lang="en-US" sz="1200" dirty="0">
                <a:solidFill>
                  <a:schemeClr val="bg1"/>
                </a:solidFill>
              </a:rPr>
              <a:t>(D&amp;C 29:36)</a:t>
            </a:r>
          </a:p>
          <a:p>
            <a:r>
              <a:rPr lang="en-US" dirty="0">
                <a:solidFill>
                  <a:schemeClr val="bg1"/>
                </a:solidFill>
              </a:rPr>
              <a:t>Heavenly Father’s Plan</a:t>
            </a:r>
          </a:p>
          <a:p>
            <a:r>
              <a:rPr lang="en-US" dirty="0">
                <a:solidFill>
                  <a:schemeClr val="bg1"/>
                </a:solidFill>
              </a:rPr>
              <a:t>First estate</a:t>
            </a:r>
          </a:p>
          <a:p>
            <a:r>
              <a:rPr lang="en-US" dirty="0">
                <a:solidFill>
                  <a:schemeClr val="bg1"/>
                </a:solidFill>
              </a:rPr>
              <a:t>To earth in physical bodies</a:t>
            </a:r>
          </a:p>
          <a:p>
            <a:r>
              <a:rPr lang="en-US" dirty="0">
                <a:solidFill>
                  <a:schemeClr val="bg1"/>
                </a:solidFill>
              </a:rPr>
              <a:t>To earth as spirits </a:t>
            </a:r>
            <a:r>
              <a:rPr lang="en-US" sz="1200" dirty="0">
                <a:solidFill>
                  <a:schemeClr val="bg1"/>
                </a:solidFill>
              </a:rPr>
              <a:t>(Rev. 12:4) (D&amp;C 29:37-39) (4)</a:t>
            </a:r>
          </a:p>
        </p:txBody>
      </p:sp>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5168" y="1334458"/>
            <a:ext cx="5159828" cy="2031325"/>
          </a:xfrm>
          <a:prstGeom prst="rect">
            <a:avLst/>
          </a:prstGeom>
          <a:noFill/>
        </p:spPr>
        <p:txBody>
          <a:bodyPr wrap="square" rtlCol="0">
            <a:spAutoFit/>
          </a:bodyPr>
          <a:lstStyle/>
          <a:p>
            <a:r>
              <a:rPr lang="en-US" dirty="0">
                <a:solidFill>
                  <a:schemeClr val="bg1"/>
                </a:solidFill>
              </a:rPr>
              <a:t>What significant thing happened there?</a:t>
            </a:r>
          </a:p>
          <a:p>
            <a:r>
              <a:rPr lang="en-US" dirty="0">
                <a:solidFill>
                  <a:schemeClr val="bg1"/>
                </a:solidFill>
              </a:rPr>
              <a:t>What kind of a war was it?</a:t>
            </a:r>
          </a:p>
          <a:p>
            <a:r>
              <a:rPr lang="en-US" dirty="0">
                <a:solidFill>
                  <a:schemeClr val="bg1"/>
                </a:solidFill>
              </a:rPr>
              <a:t>Did anyone die?</a:t>
            </a:r>
          </a:p>
          <a:p>
            <a:r>
              <a:rPr lang="en-US" dirty="0">
                <a:solidFill>
                  <a:schemeClr val="bg1"/>
                </a:solidFill>
              </a:rPr>
              <a:t>What did we choose?</a:t>
            </a:r>
          </a:p>
          <a:p>
            <a:r>
              <a:rPr lang="en-US" dirty="0">
                <a:solidFill>
                  <a:schemeClr val="bg1"/>
                </a:solidFill>
              </a:rPr>
              <a:t>What was this time period called?</a:t>
            </a:r>
          </a:p>
          <a:p>
            <a:r>
              <a:rPr lang="en-US" dirty="0">
                <a:solidFill>
                  <a:schemeClr val="bg1"/>
                </a:solidFill>
              </a:rPr>
              <a:t>Where did we go?</a:t>
            </a:r>
          </a:p>
          <a:p>
            <a:r>
              <a:rPr lang="en-US" dirty="0">
                <a:solidFill>
                  <a:schemeClr val="bg1"/>
                </a:solidFill>
              </a:rPr>
              <a:t>Where did “they” go?</a:t>
            </a:r>
          </a:p>
        </p:txBody>
      </p:sp>
      <p:sp>
        <p:nvSpPr>
          <p:cNvPr id="6" name="TextBox 5"/>
          <p:cNvSpPr txBox="1"/>
          <p:nvPr/>
        </p:nvSpPr>
        <p:spPr>
          <a:xfrm>
            <a:off x="0" y="-28261"/>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What Happened in the Pre-Existence?</a:t>
            </a:r>
          </a:p>
        </p:txBody>
      </p:sp>
      <p:sp>
        <p:nvSpPr>
          <p:cNvPr id="2" name="TextBox 1"/>
          <p:cNvSpPr txBox="1"/>
          <p:nvPr/>
        </p:nvSpPr>
        <p:spPr>
          <a:xfrm>
            <a:off x="6586514" y="4006754"/>
            <a:ext cx="4683968" cy="1938992"/>
          </a:xfrm>
          <a:prstGeom prst="rect">
            <a:avLst/>
          </a:prstGeom>
          <a:noFill/>
        </p:spPr>
        <p:txBody>
          <a:bodyPr wrap="square" rtlCol="0">
            <a:spAutoFit/>
          </a:bodyPr>
          <a:lstStyle/>
          <a:p>
            <a:r>
              <a:rPr lang="en-US" sz="2400" i="1" dirty="0">
                <a:solidFill>
                  <a:srgbClr val="FFFF00"/>
                </a:solidFill>
              </a:rPr>
              <a:t>And there was war in heaven: Michael and his angels fought against the dragon; and the dragon fought and his angels. </a:t>
            </a:r>
          </a:p>
          <a:p>
            <a:r>
              <a:rPr lang="en-US" sz="2400" i="1" dirty="0">
                <a:solidFill>
                  <a:srgbClr val="FFFF00"/>
                </a:solidFill>
              </a:rPr>
              <a:t>Revelation 12:7</a:t>
            </a:r>
          </a:p>
        </p:txBody>
      </p:sp>
      <p:pic>
        <p:nvPicPr>
          <p:cNvPr id="1026" name="Picture 2" descr="http://i.ytimg.com/vi/MH_5_I2JG10/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8213" t="4039" r="8675" b="2626"/>
          <a:stretch/>
        </p:blipFill>
        <p:spPr bwMode="auto">
          <a:xfrm>
            <a:off x="701110" y="3544108"/>
            <a:ext cx="4963886" cy="313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3">
                                            <p:txEl>
                                              <p:pRg st="1" end="1"/>
                                            </p:txEl>
                                          </p:spTgt>
                                        </p:tgtEl>
                                      </p:cBhvr>
                                    </p:animEffect>
                                    <p:set>
                                      <p:cBhvr>
                                        <p:cTn id="36" dur="1" fill="hold">
                                          <p:stCondLst>
                                            <p:cond delay="499"/>
                                          </p:stCondLst>
                                        </p:cTn>
                                        <p:tgtEl>
                                          <p:spTgt spid="3">
                                            <p:txEl>
                                              <p:pRg st="1" end="1"/>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xEl>
                                              <p:pRg st="1" end="1"/>
                                            </p:txEl>
                                          </p:spTgt>
                                        </p:tgtEl>
                                      </p:cBhvr>
                                    </p:animEffect>
                                    <p:set>
                                      <p:cBhvr>
                                        <p:cTn id="39"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par>
                                <p:cTn id="48" presetID="10" presetClass="exit" presetSubtype="0" fill="hold" nodeType="withEffect">
                                  <p:stCondLst>
                                    <p:cond delay="0"/>
                                  </p:stCondLst>
                                  <p:childTnLst>
                                    <p:animEffect transition="out" filter="fade">
                                      <p:cBhvr>
                                        <p:cTn id="49" dur="500"/>
                                        <p:tgtEl>
                                          <p:spTgt spid="3">
                                            <p:txEl>
                                              <p:pRg st="2" end="2"/>
                                            </p:txEl>
                                          </p:spTgt>
                                        </p:tgtEl>
                                      </p:cBhvr>
                                    </p:animEffect>
                                    <p:set>
                                      <p:cBhvr>
                                        <p:cTn id="50" dur="1" fill="hold">
                                          <p:stCondLst>
                                            <p:cond delay="499"/>
                                          </p:stCondLst>
                                        </p:cTn>
                                        <p:tgtEl>
                                          <p:spTgt spid="3">
                                            <p:txEl>
                                              <p:pRg st="2" end="2"/>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
                                            <p:txEl>
                                              <p:pRg st="2" end="2"/>
                                            </p:txEl>
                                          </p:spTgt>
                                        </p:tgtEl>
                                      </p:cBhvr>
                                    </p:animEffect>
                                    <p:set>
                                      <p:cBhvr>
                                        <p:cTn id="53"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500"/>
                                        <p:tgtEl>
                                          <p:spTgt spid="3">
                                            <p:txEl>
                                              <p:pRg st="3" end="3"/>
                                            </p:txEl>
                                          </p:spTgt>
                                        </p:tgtEl>
                                      </p:cBhvr>
                                    </p:animEffect>
                                    <p:set>
                                      <p:cBhvr>
                                        <p:cTn id="64" dur="1" fill="hold">
                                          <p:stCondLst>
                                            <p:cond delay="499"/>
                                          </p:stCondLst>
                                        </p:cTn>
                                        <p:tgtEl>
                                          <p:spTgt spid="3">
                                            <p:txEl>
                                              <p:pRg st="3" end="3"/>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
                                            <p:txEl>
                                              <p:pRg st="3" end="3"/>
                                            </p:txEl>
                                          </p:spTgt>
                                        </p:tgtEl>
                                      </p:cBhvr>
                                    </p:animEffect>
                                    <p:set>
                                      <p:cBhvr>
                                        <p:cTn id="67"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childTnLst>
                                </p:cTn>
                              </p:par>
                              <p:par>
                                <p:cTn id="76" presetID="10" presetClass="exit" presetSubtype="0" fill="hold" nodeType="withEffect">
                                  <p:stCondLst>
                                    <p:cond delay="0"/>
                                  </p:stCondLst>
                                  <p:childTnLst>
                                    <p:animEffect transition="out" filter="fade">
                                      <p:cBhvr>
                                        <p:cTn id="77" dur="500"/>
                                        <p:tgtEl>
                                          <p:spTgt spid="3">
                                            <p:txEl>
                                              <p:pRg st="4" end="4"/>
                                            </p:txEl>
                                          </p:spTgt>
                                        </p:tgtEl>
                                      </p:cBhvr>
                                    </p:animEffect>
                                    <p:set>
                                      <p:cBhvr>
                                        <p:cTn id="78" dur="1" fill="hold">
                                          <p:stCondLst>
                                            <p:cond delay="499"/>
                                          </p:stCondLst>
                                        </p:cTn>
                                        <p:tgtEl>
                                          <p:spTgt spid="3">
                                            <p:txEl>
                                              <p:pRg st="4" end="4"/>
                                            </p:txEl>
                                          </p:spTgt>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
                                            <p:txEl>
                                              <p:pRg st="4" end="4"/>
                                            </p:txEl>
                                          </p:spTgt>
                                        </p:tgtEl>
                                      </p:cBhvr>
                                    </p:animEffect>
                                    <p:set>
                                      <p:cBhvr>
                                        <p:cTn id="81"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6" end="6"/>
                                            </p:txEl>
                                          </p:spTgt>
                                        </p:tgtEl>
                                        <p:attrNameLst>
                                          <p:attrName>style.visibility</p:attrName>
                                        </p:attrNameLst>
                                      </p:cBhvr>
                                      <p:to>
                                        <p:strVal val="visible"/>
                                      </p:to>
                                    </p:set>
                                  </p:childTnLst>
                                </p:cTn>
                              </p:par>
                              <p:par>
                                <p:cTn id="90" presetID="10" presetClass="exit" presetSubtype="0" fill="hold" nodeType="withEffect">
                                  <p:stCondLst>
                                    <p:cond delay="0"/>
                                  </p:stCondLst>
                                  <p:childTnLst>
                                    <p:animEffect transition="out" filter="fade">
                                      <p:cBhvr>
                                        <p:cTn id="91" dur="500"/>
                                        <p:tgtEl>
                                          <p:spTgt spid="3">
                                            <p:txEl>
                                              <p:pRg st="5" end="5"/>
                                            </p:txEl>
                                          </p:spTgt>
                                        </p:tgtEl>
                                      </p:cBhvr>
                                    </p:animEffect>
                                    <p:set>
                                      <p:cBhvr>
                                        <p:cTn id="92" dur="1" fill="hold">
                                          <p:stCondLst>
                                            <p:cond delay="499"/>
                                          </p:stCondLst>
                                        </p:cTn>
                                        <p:tgtEl>
                                          <p:spTgt spid="3">
                                            <p:txEl>
                                              <p:pRg st="5" end="5"/>
                                            </p:txEl>
                                          </p:spTgt>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
                                            <p:txEl>
                                              <p:pRg st="5" end="5"/>
                                            </p:txEl>
                                          </p:spTgt>
                                        </p:tgtEl>
                                      </p:cBhvr>
                                    </p:animEffect>
                                    <p:set>
                                      <p:cBhvr>
                                        <p:cTn id="95"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7239" y="2141562"/>
            <a:ext cx="4058817" cy="3970318"/>
          </a:xfrm>
          <a:prstGeom prst="rect">
            <a:avLst/>
          </a:prstGeom>
          <a:noFill/>
        </p:spPr>
        <p:txBody>
          <a:bodyPr wrap="square" rtlCol="0">
            <a:spAutoFit/>
          </a:bodyPr>
          <a:lstStyle/>
          <a:p>
            <a:r>
              <a:rPr lang="en-US" dirty="0">
                <a:solidFill>
                  <a:schemeClr val="bg1"/>
                </a:solidFill>
              </a:rPr>
              <a:t>Jesus Christ created the heavens and the earth under the direction of the Father. The earth was not created from nothing; it was organized from existing matter. Jesus Christ has created worlds without number.</a:t>
            </a:r>
          </a:p>
          <a:p>
            <a:endParaRPr lang="en-US" dirty="0">
              <a:solidFill>
                <a:schemeClr val="bg1"/>
              </a:solidFill>
            </a:endParaRPr>
          </a:p>
          <a:p>
            <a:pPr fontAlgn="base"/>
            <a:r>
              <a:rPr lang="en-US" dirty="0">
                <a:solidFill>
                  <a:schemeClr val="bg1"/>
                </a:solidFill>
              </a:rPr>
              <a:t>The Creation of the earth was essential to God’s plan. It provided a place where we could gain a physical body, be tested and tried, and develop divine attributes.</a:t>
            </a:r>
          </a:p>
          <a:p>
            <a:pPr fontAlgn="base"/>
            <a:r>
              <a:rPr lang="en-US" dirty="0">
                <a:solidFill>
                  <a:schemeClr val="bg1"/>
                </a:solidFill>
              </a:rPr>
              <a:t>We are to use the earth’s resources with wisdom, judgment, and thanksgiving </a:t>
            </a:r>
          </a:p>
          <a:p>
            <a:endParaRPr lang="en-US" dirty="0">
              <a:solidFill>
                <a:schemeClr val="bg1"/>
              </a:solidFill>
            </a:endParaRPr>
          </a:p>
        </p:txBody>
      </p:sp>
      <p:grpSp>
        <p:nvGrpSpPr>
          <p:cNvPr id="12" name="Group 11"/>
          <p:cNvGrpSpPr/>
          <p:nvPr/>
        </p:nvGrpSpPr>
        <p:grpSpPr>
          <a:xfrm>
            <a:off x="188891" y="208899"/>
            <a:ext cx="2592946" cy="2551232"/>
            <a:chOff x="188891" y="208899"/>
            <a:chExt cx="2592946" cy="2551232"/>
          </a:xfrm>
        </p:grpSpPr>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2351" y="479570"/>
              <a:ext cx="2266025" cy="2031325"/>
            </a:xfrm>
            <a:prstGeom prst="rect">
              <a:avLst/>
            </a:prstGeom>
            <a:noFill/>
          </p:spPr>
          <p:txBody>
            <a:bodyPr wrap="square" rtlCol="0">
              <a:spAutoFit/>
            </a:bodyPr>
            <a:lstStyle/>
            <a:p>
              <a:pPr algn="ctr"/>
              <a:r>
                <a:rPr lang="en-US" b="1" dirty="0">
                  <a:solidFill>
                    <a:schemeClr val="bg1"/>
                  </a:solidFill>
                </a:rPr>
                <a:t>Heavenly Father’s plan for our immortality and eternal life includes the Creation, the Fall, and the Atonement of Jesus Christ</a:t>
              </a:r>
              <a:endParaRPr lang="en-US" dirty="0">
                <a:solidFill>
                  <a:schemeClr val="bg1"/>
                </a:solidFill>
              </a:endParaRPr>
            </a:p>
          </p:txBody>
        </p:sp>
      </p:gr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Heavenly Father’s Plan</a:t>
            </a:r>
          </a:p>
        </p:txBody>
      </p:sp>
      <p:sp>
        <p:nvSpPr>
          <p:cNvPr id="9" name="TextBox 8"/>
          <p:cNvSpPr txBox="1"/>
          <p:nvPr/>
        </p:nvSpPr>
        <p:spPr>
          <a:xfrm>
            <a:off x="5108510" y="1102817"/>
            <a:ext cx="1974980" cy="646331"/>
          </a:xfrm>
          <a:prstGeom prst="rect">
            <a:avLst/>
          </a:prstGeom>
          <a:noFill/>
        </p:spPr>
        <p:txBody>
          <a:bodyPr wrap="square" rtlCol="0">
            <a:spAutoFit/>
          </a:bodyPr>
          <a:lstStyle/>
          <a:p>
            <a:r>
              <a:rPr lang="en-US" sz="3600" dirty="0">
                <a:solidFill>
                  <a:schemeClr val="bg1"/>
                </a:solidFill>
                <a:latin typeface="AR ESSENCE" panose="02000000000000000000" pitchFamily="2" charset="0"/>
              </a:rPr>
              <a:t>Creation</a:t>
            </a:r>
          </a:p>
        </p:txBody>
      </p:sp>
      <p:sp>
        <p:nvSpPr>
          <p:cNvPr id="8" name="Rectangle 7"/>
          <p:cNvSpPr/>
          <p:nvPr/>
        </p:nvSpPr>
        <p:spPr>
          <a:xfrm>
            <a:off x="331590" y="3068016"/>
            <a:ext cx="3860595" cy="1477328"/>
          </a:xfrm>
          <a:prstGeom prst="rect">
            <a:avLst/>
          </a:prstGeom>
        </p:spPr>
        <p:txBody>
          <a:bodyPr wrap="square">
            <a:spAutoFit/>
          </a:bodyPr>
          <a:lstStyle/>
          <a:p>
            <a:r>
              <a:rPr lang="en-US" i="1" dirty="0">
                <a:solidFill>
                  <a:srgbClr val="FFFF00"/>
                </a:solidFill>
                <a:latin typeface="Palatino"/>
              </a:rPr>
              <a:t>That by him, and through him, and of him, the worlds are and were created, and the inhabitants thereof are begotten sons and daughters unto God. </a:t>
            </a:r>
            <a:r>
              <a:rPr lang="en-US" sz="1200" i="1" dirty="0">
                <a:solidFill>
                  <a:srgbClr val="FFFF00"/>
                </a:solidFill>
                <a:latin typeface="Palatino"/>
              </a:rPr>
              <a:t>D&amp;C 76:24</a:t>
            </a:r>
            <a:endParaRPr lang="en-US" sz="1200" i="1" dirty="0">
              <a:solidFill>
                <a:srgbClr val="FFFF00"/>
              </a:solidFill>
            </a:endParaRPr>
          </a:p>
        </p:txBody>
      </p:sp>
      <p:sp>
        <p:nvSpPr>
          <p:cNvPr id="10" name="Rectangle 9"/>
          <p:cNvSpPr/>
          <p:nvPr/>
        </p:nvSpPr>
        <p:spPr>
          <a:xfrm>
            <a:off x="8789790" y="4545344"/>
            <a:ext cx="2939143" cy="2031325"/>
          </a:xfrm>
          <a:prstGeom prst="rect">
            <a:avLst/>
          </a:prstGeom>
        </p:spPr>
        <p:txBody>
          <a:bodyPr wrap="square">
            <a:spAutoFit/>
          </a:bodyPr>
          <a:lstStyle/>
          <a:p>
            <a:r>
              <a:rPr lang="en-US" i="1" dirty="0">
                <a:solidFill>
                  <a:srgbClr val="FFFF00"/>
                </a:solidFill>
                <a:latin typeface="Palatino"/>
              </a:rPr>
              <a:t>And he who </a:t>
            </a:r>
            <a:r>
              <a:rPr lang="en-US" i="1" dirty="0" err="1">
                <a:solidFill>
                  <a:srgbClr val="FFFF00"/>
                </a:solidFill>
                <a:latin typeface="Palatino"/>
              </a:rPr>
              <a:t>receiveth</a:t>
            </a:r>
            <a:r>
              <a:rPr lang="en-US" i="1" dirty="0">
                <a:solidFill>
                  <a:srgbClr val="FFFF00"/>
                </a:solidFill>
                <a:latin typeface="Palatino"/>
              </a:rPr>
              <a:t> all things with thankfulness shall be made glorious; and the things of this earth shall be added unto him, even an hundred fold, yea, more. </a:t>
            </a:r>
            <a:r>
              <a:rPr lang="en-US" sz="1200" i="1" dirty="0">
                <a:solidFill>
                  <a:srgbClr val="FFFF00"/>
                </a:solidFill>
                <a:latin typeface="Palatino"/>
              </a:rPr>
              <a:t>D&amp;C 78:19</a:t>
            </a:r>
            <a:endParaRPr lang="en-US" sz="1200" i="1" dirty="0">
              <a:solidFill>
                <a:srgbClr val="FFFF00"/>
              </a:solidFill>
            </a:endParaRPr>
          </a:p>
        </p:txBody>
      </p:sp>
      <p:pic>
        <p:nvPicPr>
          <p:cNvPr id="11" name="Picture 2" descr="https://chrismlegg.files.wordpress.com/2014/10/how_god_created_ear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7136" y="1531175"/>
            <a:ext cx="3643784" cy="2732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awn-productions.com/core/wp-content/uploads/2013/01/tree-of-lif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87" y="4591509"/>
            <a:ext cx="3635889" cy="205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765" y="3128445"/>
            <a:ext cx="4822674" cy="2585323"/>
          </a:xfrm>
          <a:prstGeom prst="rect">
            <a:avLst/>
          </a:prstGeom>
          <a:noFill/>
        </p:spPr>
        <p:txBody>
          <a:bodyPr wrap="square" rtlCol="0">
            <a:spAutoFit/>
          </a:bodyPr>
          <a:lstStyle/>
          <a:p>
            <a:r>
              <a:rPr lang="en-US" dirty="0">
                <a:solidFill>
                  <a:schemeClr val="bg1"/>
                </a:solidFill>
              </a:rPr>
              <a:t>In the Garden of Eden, God commanded Adam and Eve not to partake of the fruit of the tree of knowledge of good and evil; the consequence of doing so would be spiritual and physical death. </a:t>
            </a:r>
          </a:p>
          <a:p>
            <a:endParaRPr lang="en-US" dirty="0">
              <a:solidFill>
                <a:schemeClr val="bg1"/>
              </a:solidFill>
            </a:endParaRPr>
          </a:p>
          <a:p>
            <a:r>
              <a:rPr lang="en-US" dirty="0">
                <a:solidFill>
                  <a:schemeClr val="bg1"/>
                </a:solidFill>
              </a:rPr>
              <a:t>Spiritual death is separation from God. </a:t>
            </a:r>
          </a:p>
          <a:p>
            <a:endParaRPr lang="en-US" dirty="0">
              <a:solidFill>
                <a:schemeClr val="bg1"/>
              </a:solidFill>
            </a:endParaRPr>
          </a:p>
          <a:p>
            <a:r>
              <a:rPr lang="en-US" dirty="0">
                <a:solidFill>
                  <a:schemeClr val="bg1"/>
                </a:solidFill>
              </a:rPr>
              <a:t>Physical death is the separation of the spirit from the mortal body. </a:t>
            </a:r>
          </a:p>
        </p:txBody>
      </p:sp>
      <p:grpSp>
        <p:nvGrpSpPr>
          <p:cNvPr id="12" name="Group 11"/>
          <p:cNvGrpSpPr/>
          <p:nvPr/>
        </p:nvGrpSpPr>
        <p:grpSpPr>
          <a:xfrm>
            <a:off x="188891" y="208899"/>
            <a:ext cx="2592946" cy="2551232"/>
            <a:chOff x="188891" y="208899"/>
            <a:chExt cx="2592946" cy="2551232"/>
          </a:xfrm>
        </p:grpSpPr>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2351" y="479570"/>
              <a:ext cx="2266025" cy="2031325"/>
            </a:xfrm>
            <a:prstGeom prst="rect">
              <a:avLst/>
            </a:prstGeom>
            <a:noFill/>
          </p:spPr>
          <p:txBody>
            <a:bodyPr wrap="square" rtlCol="0">
              <a:spAutoFit/>
            </a:bodyPr>
            <a:lstStyle/>
            <a:p>
              <a:pPr algn="ctr"/>
              <a:r>
                <a:rPr lang="en-US" b="1" dirty="0">
                  <a:solidFill>
                    <a:schemeClr val="bg1"/>
                  </a:solidFill>
                </a:rPr>
                <a:t>Heavenly Father’s plan for our immortality and eternal life includes the Creation, the Fall, and the Atonement of Jesus Christ</a:t>
              </a:r>
              <a:endParaRPr lang="en-US" dirty="0">
                <a:solidFill>
                  <a:schemeClr val="bg1"/>
                </a:solidFill>
              </a:endParaRPr>
            </a:p>
          </p:txBody>
        </p:sp>
      </p:gr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Heavenly Father’s Plan</a:t>
            </a:r>
          </a:p>
        </p:txBody>
      </p:sp>
      <p:sp>
        <p:nvSpPr>
          <p:cNvPr id="9" name="TextBox 8"/>
          <p:cNvSpPr txBox="1"/>
          <p:nvPr/>
        </p:nvSpPr>
        <p:spPr>
          <a:xfrm>
            <a:off x="5108510" y="1102817"/>
            <a:ext cx="1974980" cy="646331"/>
          </a:xfrm>
          <a:prstGeom prst="rect">
            <a:avLst/>
          </a:prstGeom>
          <a:noFill/>
        </p:spPr>
        <p:txBody>
          <a:bodyPr wrap="square" rtlCol="0">
            <a:spAutoFit/>
          </a:bodyPr>
          <a:lstStyle/>
          <a:p>
            <a:r>
              <a:rPr lang="en-US" sz="3600" dirty="0">
                <a:solidFill>
                  <a:schemeClr val="bg1"/>
                </a:solidFill>
                <a:latin typeface="AR ESSENCE" panose="02000000000000000000" pitchFamily="2" charset="0"/>
              </a:rPr>
              <a:t>The Fall</a:t>
            </a:r>
          </a:p>
        </p:txBody>
      </p:sp>
      <p:pic>
        <p:nvPicPr>
          <p:cNvPr id="2050" name="Picture 2" descr="http://pleiadiandelegate.files.wordpress.com/2014/02/garden-of-eden-wallpaper-kfzc1wl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572" y="1888662"/>
            <a:ext cx="5750336" cy="32345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23168" y="5251949"/>
            <a:ext cx="6096000" cy="1477328"/>
          </a:xfrm>
          <a:prstGeom prst="rect">
            <a:avLst/>
          </a:prstGeom>
        </p:spPr>
        <p:txBody>
          <a:bodyPr>
            <a:spAutoFit/>
          </a:bodyPr>
          <a:lstStyle/>
          <a:p>
            <a:r>
              <a:rPr lang="en-US" dirty="0">
                <a:solidFill>
                  <a:schemeClr val="bg1"/>
                </a:solidFill>
              </a:rPr>
              <a:t>Because Adam and Eve transgressed God’s command, they were cast out from His presence and became mortal. Adam and Eve’s transgression and the resultant changes they experienced, including spiritual and physical death, are called the Fall.</a:t>
            </a:r>
          </a:p>
        </p:txBody>
      </p:sp>
    </p:spTree>
    <p:extLst>
      <p:ext uri="{BB962C8B-B14F-4D97-AF65-F5344CB8AC3E}">
        <p14:creationId xmlns:p14="http://schemas.microsoft.com/office/powerpoint/2010/main" val="9209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765" y="3128445"/>
            <a:ext cx="3489565" cy="1477328"/>
          </a:xfrm>
          <a:prstGeom prst="rect">
            <a:avLst/>
          </a:prstGeom>
          <a:noFill/>
        </p:spPr>
        <p:txBody>
          <a:bodyPr wrap="square" rtlCol="0">
            <a:spAutoFit/>
          </a:bodyPr>
          <a:lstStyle/>
          <a:p>
            <a:r>
              <a:rPr lang="en-US" dirty="0">
                <a:solidFill>
                  <a:schemeClr val="bg1"/>
                </a:solidFill>
              </a:rPr>
              <a:t>To atone is to suffer the penalty for sin, thereby removing the effects of sin from the repentant sinner and allowing him or her to be reconciled to God.</a:t>
            </a:r>
          </a:p>
        </p:txBody>
      </p:sp>
      <p:grpSp>
        <p:nvGrpSpPr>
          <p:cNvPr id="12" name="Group 11"/>
          <p:cNvGrpSpPr/>
          <p:nvPr/>
        </p:nvGrpSpPr>
        <p:grpSpPr>
          <a:xfrm>
            <a:off x="188891" y="208899"/>
            <a:ext cx="2592946" cy="2551232"/>
            <a:chOff x="188891" y="208899"/>
            <a:chExt cx="2592946" cy="2551232"/>
          </a:xfrm>
        </p:grpSpPr>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2351" y="479570"/>
              <a:ext cx="2266025" cy="2031325"/>
            </a:xfrm>
            <a:prstGeom prst="rect">
              <a:avLst/>
            </a:prstGeom>
            <a:noFill/>
          </p:spPr>
          <p:txBody>
            <a:bodyPr wrap="square" rtlCol="0">
              <a:spAutoFit/>
            </a:bodyPr>
            <a:lstStyle/>
            <a:p>
              <a:pPr algn="ctr"/>
              <a:r>
                <a:rPr lang="en-US" b="1" dirty="0">
                  <a:solidFill>
                    <a:schemeClr val="bg1"/>
                  </a:solidFill>
                </a:rPr>
                <a:t>Heavenly Father’s plan for our immortality and eternal life includes the Creation, the Fall, and the Atonement of Jesus Christ</a:t>
              </a:r>
              <a:endParaRPr lang="en-US" dirty="0">
                <a:solidFill>
                  <a:schemeClr val="bg1"/>
                </a:solidFill>
              </a:endParaRPr>
            </a:p>
          </p:txBody>
        </p:sp>
      </p:gr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Heavenly Father’s Plan</a:t>
            </a:r>
          </a:p>
        </p:txBody>
      </p:sp>
      <p:sp>
        <p:nvSpPr>
          <p:cNvPr id="9" name="TextBox 8"/>
          <p:cNvSpPr txBox="1"/>
          <p:nvPr/>
        </p:nvSpPr>
        <p:spPr>
          <a:xfrm>
            <a:off x="4563190" y="1102817"/>
            <a:ext cx="4120550" cy="646331"/>
          </a:xfrm>
          <a:prstGeom prst="rect">
            <a:avLst/>
          </a:prstGeom>
          <a:noFill/>
        </p:spPr>
        <p:txBody>
          <a:bodyPr wrap="square" rtlCol="0">
            <a:spAutoFit/>
          </a:bodyPr>
          <a:lstStyle/>
          <a:p>
            <a:r>
              <a:rPr lang="en-US" sz="3600" dirty="0">
                <a:solidFill>
                  <a:schemeClr val="bg1"/>
                </a:solidFill>
                <a:latin typeface="AR ESSENCE" panose="02000000000000000000" pitchFamily="2" charset="0"/>
              </a:rPr>
              <a:t>The Atonement</a:t>
            </a:r>
          </a:p>
        </p:txBody>
      </p:sp>
      <p:sp>
        <p:nvSpPr>
          <p:cNvPr id="2" name="Rectangle 1"/>
          <p:cNvSpPr/>
          <p:nvPr/>
        </p:nvSpPr>
        <p:spPr>
          <a:xfrm>
            <a:off x="527465" y="5270221"/>
            <a:ext cx="3714926" cy="923330"/>
          </a:xfrm>
          <a:prstGeom prst="rect">
            <a:avLst/>
          </a:prstGeom>
        </p:spPr>
        <p:txBody>
          <a:bodyPr wrap="square">
            <a:spAutoFit/>
          </a:bodyPr>
          <a:lstStyle/>
          <a:p>
            <a:r>
              <a:rPr lang="en-US" dirty="0">
                <a:solidFill>
                  <a:schemeClr val="bg1"/>
                </a:solidFill>
              </a:rPr>
              <a:t>Jesus Christ was the only one capable of making a perfect atonement for all mankind.</a:t>
            </a:r>
          </a:p>
        </p:txBody>
      </p:sp>
      <p:sp>
        <p:nvSpPr>
          <p:cNvPr id="8" name="Rectangle 7"/>
          <p:cNvSpPr/>
          <p:nvPr/>
        </p:nvSpPr>
        <p:spPr>
          <a:xfrm>
            <a:off x="7666074" y="2122207"/>
            <a:ext cx="4525926" cy="1477328"/>
          </a:xfrm>
          <a:prstGeom prst="rect">
            <a:avLst/>
          </a:prstGeom>
        </p:spPr>
        <p:txBody>
          <a:bodyPr wrap="square">
            <a:spAutoFit/>
          </a:bodyPr>
          <a:lstStyle/>
          <a:p>
            <a:r>
              <a:rPr lang="en-US" dirty="0">
                <a:solidFill>
                  <a:schemeClr val="bg1"/>
                </a:solidFill>
              </a:rPr>
              <a:t>His Atonement included His suffering for the sins of mankind in the Garden of Gethsemane, the shedding of His blood, His suffering and death on the cross, and His Resurrection from the tomb. </a:t>
            </a:r>
          </a:p>
        </p:txBody>
      </p:sp>
      <p:sp>
        <p:nvSpPr>
          <p:cNvPr id="10" name="Rectangle 9"/>
          <p:cNvSpPr/>
          <p:nvPr/>
        </p:nvSpPr>
        <p:spPr>
          <a:xfrm>
            <a:off x="7715079" y="4605773"/>
            <a:ext cx="4381947" cy="1754326"/>
          </a:xfrm>
          <a:prstGeom prst="rect">
            <a:avLst/>
          </a:prstGeom>
        </p:spPr>
        <p:txBody>
          <a:bodyPr wrap="square">
            <a:spAutoFit/>
          </a:bodyPr>
          <a:lstStyle/>
          <a:p>
            <a:r>
              <a:rPr lang="en-US" dirty="0">
                <a:solidFill>
                  <a:schemeClr val="bg1"/>
                </a:solidFill>
              </a:rPr>
              <a:t>The Savior was able to carry out the Atonement because He kept Himself free from sin and had power over death. From His mortal mother, He inherited the ability to die. From His immortal Father, He inherited the power to take up His life again.</a:t>
            </a:r>
          </a:p>
        </p:txBody>
      </p:sp>
      <p:pic>
        <p:nvPicPr>
          <p:cNvPr id="3074" name="Picture 2" descr="http://jesus.christ.org/files/2008/11/mormon-Gethseme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021" y="2362040"/>
            <a:ext cx="3016366" cy="37704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488159"/>
            <a:ext cx="3477234" cy="307777"/>
          </a:xfrm>
          <a:prstGeom prst="rect">
            <a:avLst/>
          </a:prstGeom>
        </p:spPr>
        <p:txBody>
          <a:bodyPr wrap="none">
            <a:spAutoFit/>
          </a:bodyPr>
          <a:lstStyle/>
          <a:p>
            <a:r>
              <a:rPr lang="en-US" sz="1400" dirty="0">
                <a:solidFill>
                  <a:schemeClr val="bg1"/>
                </a:solidFill>
                <a:latin typeface="Open Sans"/>
              </a:rPr>
              <a:t>See Luke 24:36–39; D&amp;C 19:16–19;  (21)</a:t>
            </a:r>
            <a:endParaRPr lang="en-US" sz="1400" dirty="0">
              <a:solidFill>
                <a:schemeClr val="bg1"/>
              </a:solidFill>
            </a:endParaRPr>
          </a:p>
        </p:txBody>
      </p:sp>
    </p:spTree>
    <p:extLst>
      <p:ext uri="{BB962C8B-B14F-4D97-AF65-F5344CB8AC3E}">
        <p14:creationId xmlns:p14="http://schemas.microsoft.com/office/powerpoint/2010/main" val="11087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6830" y="1029049"/>
            <a:ext cx="4713514" cy="1477328"/>
          </a:xfrm>
          <a:prstGeom prst="rect">
            <a:avLst/>
          </a:prstGeom>
          <a:noFill/>
        </p:spPr>
        <p:txBody>
          <a:bodyPr wrap="square" rtlCol="0">
            <a:spAutoFit/>
          </a:bodyPr>
          <a:lstStyle/>
          <a:p>
            <a:r>
              <a:rPr lang="en-US" dirty="0">
                <a:solidFill>
                  <a:schemeClr val="bg1"/>
                </a:solidFill>
              </a:rPr>
              <a:t>How did Adam and Eve get here?</a:t>
            </a:r>
          </a:p>
          <a:p>
            <a:r>
              <a:rPr lang="en-US" dirty="0">
                <a:solidFill>
                  <a:schemeClr val="bg1"/>
                </a:solidFill>
              </a:rPr>
              <a:t>Did they sin?</a:t>
            </a:r>
          </a:p>
          <a:p>
            <a:r>
              <a:rPr lang="en-US" dirty="0">
                <a:solidFill>
                  <a:schemeClr val="bg1"/>
                </a:solidFill>
              </a:rPr>
              <a:t>The Fall brought what?</a:t>
            </a:r>
          </a:p>
          <a:p>
            <a:r>
              <a:rPr lang="en-US" dirty="0">
                <a:solidFill>
                  <a:schemeClr val="bg1"/>
                </a:solidFill>
              </a:rPr>
              <a:t>How do we get to earth?</a:t>
            </a:r>
          </a:p>
          <a:p>
            <a:r>
              <a:rPr lang="en-US" dirty="0">
                <a:solidFill>
                  <a:schemeClr val="bg1"/>
                </a:solidFill>
              </a:rPr>
              <a:t>Did man/women evolve?</a:t>
            </a:r>
          </a:p>
        </p:txBody>
      </p:sp>
      <p:sp>
        <p:nvSpPr>
          <p:cNvPr id="4" name="TextBox 3"/>
          <p:cNvSpPr txBox="1"/>
          <p:nvPr/>
        </p:nvSpPr>
        <p:spPr>
          <a:xfrm>
            <a:off x="5680788" y="1046336"/>
            <a:ext cx="6291942" cy="1754326"/>
          </a:xfrm>
          <a:prstGeom prst="rect">
            <a:avLst/>
          </a:prstGeom>
          <a:noFill/>
        </p:spPr>
        <p:txBody>
          <a:bodyPr wrap="square" rtlCol="0">
            <a:spAutoFit/>
          </a:bodyPr>
          <a:lstStyle/>
          <a:p>
            <a:r>
              <a:rPr lang="en-US" dirty="0">
                <a:solidFill>
                  <a:schemeClr val="bg1"/>
                </a:solidFill>
              </a:rPr>
              <a:t>Brought here from another place</a:t>
            </a:r>
          </a:p>
          <a:p>
            <a:r>
              <a:rPr lang="en-US" dirty="0">
                <a:solidFill>
                  <a:schemeClr val="bg1"/>
                </a:solidFill>
              </a:rPr>
              <a:t>Transgression vs sin </a:t>
            </a:r>
            <a:r>
              <a:rPr lang="en-US" sz="1200" dirty="0">
                <a:solidFill>
                  <a:schemeClr val="bg1"/>
                </a:solidFill>
              </a:rPr>
              <a:t>(2 Nephi 2:22-25) (5) (22)</a:t>
            </a:r>
          </a:p>
          <a:p>
            <a:r>
              <a:rPr lang="en-US" dirty="0">
                <a:solidFill>
                  <a:schemeClr val="bg1"/>
                </a:solidFill>
              </a:rPr>
              <a:t>Death (physical) and Hell (spiritual) </a:t>
            </a:r>
            <a:r>
              <a:rPr lang="en-US" sz="1200" dirty="0">
                <a:solidFill>
                  <a:schemeClr val="bg1"/>
                </a:solidFill>
              </a:rPr>
              <a:t>(23)</a:t>
            </a:r>
          </a:p>
          <a:p>
            <a:r>
              <a:rPr lang="en-US" dirty="0">
                <a:solidFill>
                  <a:schemeClr val="bg1"/>
                </a:solidFill>
              </a:rPr>
              <a:t>We are born</a:t>
            </a:r>
          </a:p>
          <a:p>
            <a:r>
              <a:rPr lang="en-US" dirty="0">
                <a:solidFill>
                  <a:schemeClr val="bg1"/>
                </a:solidFill>
              </a:rPr>
              <a:t>No…   </a:t>
            </a:r>
            <a:r>
              <a:rPr lang="en-US" sz="1200" dirty="0">
                <a:solidFill>
                  <a:schemeClr val="bg1"/>
                </a:solidFill>
              </a:rPr>
              <a:t>Messages of First Presidency Vol. 4 pp. 205-206</a:t>
            </a: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Adam and Eve and Birth</a:t>
            </a:r>
          </a:p>
        </p:txBody>
      </p:sp>
      <p:grpSp>
        <p:nvGrpSpPr>
          <p:cNvPr id="13" name="Group 12"/>
          <p:cNvGrpSpPr/>
          <p:nvPr/>
        </p:nvGrpSpPr>
        <p:grpSpPr>
          <a:xfrm>
            <a:off x="1177454" y="3603312"/>
            <a:ext cx="2092048" cy="2131827"/>
            <a:chOff x="6911993" y="3315227"/>
            <a:chExt cx="1604464" cy="1634972"/>
          </a:xfrm>
        </p:grpSpPr>
        <p:sp>
          <p:nvSpPr>
            <p:cNvPr id="14" name="Chord 13"/>
            <p:cNvSpPr/>
            <p:nvPr/>
          </p:nvSpPr>
          <p:spPr>
            <a:xfrm rot="6727858">
              <a:off x="6898103" y="3331846"/>
              <a:ext cx="1632243" cy="1604464"/>
            </a:xfrm>
            <a:prstGeom prst="chord">
              <a:avLst>
                <a:gd name="adj1" fmla="val 2700000"/>
                <a:gd name="adj2" fmla="val 2155092"/>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155034" y="3315227"/>
              <a:ext cx="1303166" cy="1477709"/>
              <a:chOff x="7155034" y="3315227"/>
              <a:chExt cx="1303166" cy="1477709"/>
            </a:xfrm>
          </p:grpSpPr>
          <p:sp>
            <p:nvSpPr>
              <p:cNvPr id="16" name="Freeform 1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7158467" y="2918539"/>
            <a:ext cx="4335327" cy="923330"/>
          </a:xfrm>
          <a:prstGeom prst="rect">
            <a:avLst/>
          </a:prstGeom>
        </p:spPr>
        <p:txBody>
          <a:bodyPr wrap="square">
            <a:spAutoFit/>
          </a:bodyPr>
          <a:lstStyle/>
          <a:p>
            <a:r>
              <a:rPr lang="en-US" i="1" dirty="0">
                <a:solidFill>
                  <a:srgbClr val="FFFF00"/>
                </a:solidFill>
                <a:latin typeface="Palatino"/>
              </a:rPr>
              <a:t>I have said, Ye are gods; and all of you are children of the most High.</a:t>
            </a:r>
          </a:p>
          <a:p>
            <a:r>
              <a:rPr lang="en-US" i="1" dirty="0">
                <a:solidFill>
                  <a:srgbClr val="FFFF00"/>
                </a:solidFill>
                <a:latin typeface="Palatino"/>
              </a:rPr>
              <a:t>Psalms 82:6</a:t>
            </a:r>
            <a:endParaRPr lang="en-US" i="1" dirty="0">
              <a:solidFill>
                <a:srgbClr val="FFFF00"/>
              </a:solidFill>
            </a:endParaRPr>
          </a:p>
        </p:txBody>
      </p:sp>
      <p:sp>
        <p:nvSpPr>
          <p:cNvPr id="19" name="Rectangle 18"/>
          <p:cNvSpPr/>
          <p:nvPr/>
        </p:nvSpPr>
        <p:spPr>
          <a:xfrm>
            <a:off x="3674522" y="4929920"/>
            <a:ext cx="6096000" cy="1200329"/>
          </a:xfrm>
          <a:prstGeom prst="rect">
            <a:avLst/>
          </a:prstGeom>
        </p:spPr>
        <p:txBody>
          <a:bodyPr>
            <a:spAutoFit/>
          </a:bodyPr>
          <a:lstStyle/>
          <a:p>
            <a:r>
              <a:rPr lang="en-US" b="1" i="1" dirty="0">
                <a:solidFill>
                  <a:srgbClr val="FFFF00"/>
                </a:solidFill>
                <a:latin typeface="Palatino"/>
              </a:rPr>
              <a:t> </a:t>
            </a:r>
            <a:r>
              <a:rPr lang="en-US" i="1" dirty="0">
                <a:solidFill>
                  <a:srgbClr val="FFFF00"/>
                </a:solidFill>
                <a:latin typeface="Palatino"/>
              </a:rPr>
              <a:t>Forasmuch then as we are the offspring of God, we ought not to think that the Godhead is like unto gold, or silver, or stone, graven by art and man’s device.</a:t>
            </a:r>
          </a:p>
          <a:p>
            <a:r>
              <a:rPr lang="en-US" i="1" dirty="0">
                <a:solidFill>
                  <a:srgbClr val="FFFF00"/>
                </a:solidFill>
                <a:latin typeface="Palatino"/>
              </a:rPr>
              <a:t>Acts 17:29</a:t>
            </a:r>
            <a:endParaRPr lang="en-US" i="1" dirty="0">
              <a:solidFill>
                <a:srgbClr val="FFFF00"/>
              </a:solidFill>
            </a:endParaRPr>
          </a:p>
        </p:txBody>
      </p:sp>
      <p:grpSp>
        <p:nvGrpSpPr>
          <p:cNvPr id="7" name="Group 6">
            <a:extLst>
              <a:ext uri="{FF2B5EF4-FFF2-40B4-BE49-F238E27FC236}">
                <a16:creationId xmlns:a16="http://schemas.microsoft.com/office/drawing/2014/main" id="{8C38FF74-A4AE-48FD-933D-87D06D2607DE}"/>
              </a:ext>
            </a:extLst>
          </p:cNvPr>
          <p:cNvGrpSpPr/>
          <p:nvPr/>
        </p:nvGrpSpPr>
        <p:grpSpPr>
          <a:xfrm>
            <a:off x="3453080" y="2467081"/>
            <a:ext cx="1801371" cy="2321767"/>
            <a:chOff x="3453080" y="2467081"/>
            <a:chExt cx="1801371" cy="2321767"/>
          </a:xfrm>
        </p:grpSpPr>
        <p:sp>
          <p:nvSpPr>
            <p:cNvPr id="21" name="Rounded Rectangle 20"/>
            <p:cNvSpPr/>
            <p:nvPr/>
          </p:nvSpPr>
          <p:spPr>
            <a:xfrm>
              <a:off x="3453080" y="2467081"/>
              <a:ext cx="1801371" cy="23217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3568553" y="3040694"/>
              <a:ext cx="762119" cy="87407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4076632" y="2658285"/>
              <a:ext cx="646646" cy="139306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3776403" y="2712915"/>
              <a:ext cx="554268" cy="819447"/>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4423049" y="2986064"/>
              <a:ext cx="762119" cy="87407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387893">
              <a:off x="4877397" y="3531847"/>
              <a:ext cx="184756" cy="1365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542915">
              <a:off x="3677800" y="3547868"/>
              <a:ext cx="218519" cy="11547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7204752">
              <a:off x="4271483" y="3576083"/>
              <a:ext cx="218519" cy="11547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387893">
              <a:off x="4207656" y="3559161"/>
              <a:ext cx="184756" cy="1365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280925">
              <a:off x="3766902" y="3271017"/>
              <a:ext cx="230945" cy="388905"/>
            </a:xfrm>
            <a:prstGeom prst="trapezoid">
              <a:avLst>
                <a:gd name="adj" fmla="val 28868"/>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9556788">
              <a:off x="4104138" y="3261526"/>
              <a:ext cx="230945" cy="383420"/>
            </a:xfrm>
            <a:prstGeom prst="trapezoid">
              <a:avLst>
                <a:gd name="adj" fmla="val 3527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3822592" y="3614307"/>
              <a:ext cx="438796" cy="383420"/>
            </a:xfrm>
            <a:prstGeom prst="trapezoid">
              <a:avLst>
                <a:gd name="adj" fmla="val 3527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91876" y="3259213"/>
              <a:ext cx="323323" cy="518983"/>
            </a:xfrm>
            <a:prstGeom prst="roundRect">
              <a:avLst>
                <a:gd name="adj" fmla="val 242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891876" y="3696252"/>
              <a:ext cx="323323" cy="81945"/>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3629068">
              <a:off x="3955824" y="3840449"/>
              <a:ext cx="333994" cy="5244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4838901">
              <a:off x="3912260" y="3839849"/>
              <a:ext cx="333994" cy="5244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3629068">
              <a:off x="4008347" y="3693725"/>
              <a:ext cx="85591" cy="59683"/>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3984254" y="3259213"/>
              <a:ext cx="161662" cy="16388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673599">
              <a:off x="4341900" y="3188043"/>
              <a:ext cx="230945" cy="436342"/>
            </a:xfrm>
            <a:prstGeom prst="trapezoid">
              <a:avLst>
                <a:gd name="adj" fmla="val 3996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9808278">
              <a:off x="4748781" y="3207365"/>
              <a:ext cx="230945" cy="434756"/>
            </a:xfrm>
            <a:prstGeom prst="trapezoid">
              <a:avLst>
                <a:gd name="adj" fmla="val 28868"/>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469238" y="3204583"/>
              <a:ext cx="369512" cy="846762"/>
            </a:xfrm>
            <a:prstGeom prst="roundRect">
              <a:avLst>
                <a:gd name="adj" fmla="val 24230"/>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492333" y="3778196"/>
              <a:ext cx="323323" cy="81945"/>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706208" y="3204583"/>
              <a:ext cx="155637" cy="846762"/>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469238" y="3204583"/>
              <a:ext cx="158649" cy="846762"/>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38522" y="3122639"/>
              <a:ext cx="254040" cy="245834"/>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492333" y="2794860"/>
              <a:ext cx="323323" cy="49166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914970" y="2849490"/>
              <a:ext cx="300229" cy="4370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a:off x="3522364" y="3805511"/>
              <a:ext cx="646646" cy="655558"/>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5884912">
              <a:off x="4034310" y="3853519"/>
              <a:ext cx="568160" cy="559543"/>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16200000">
              <a:off x="4502649" y="3896015"/>
              <a:ext cx="464353" cy="3926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rot="4952528">
              <a:off x="4020261" y="3948079"/>
              <a:ext cx="596529" cy="82507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16200000">
              <a:off x="4641215" y="4005274"/>
              <a:ext cx="464353" cy="39260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3822592" y="2658285"/>
              <a:ext cx="438796" cy="30046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6238BAA-79E3-4E52-9D1F-F37320F52462}"/>
                </a:ext>
              </a:extLst>
            </p:cNvPr>
            <p:cNvSpPr/>
            <p:nvPr/>
          </p:nvSpPr>
          <p:spPr>
            <a:xfrm>
              <a:off x="4468984" y="2659355"/>
              <a:ext cx="431131" cy="356475"/>
            </a:xfrm>
            <a:custGeom>
              <a:avLst/>
              <a:gdLst>
                <a:gd name="connsiteX0" fmla="*/ 179203 w 431131"/>
                <a:gd name="connsiteY0" fmla="*/ 448 h 356475"/>
                <a:gd name="connsiteX1" fmla="*/ 194974 w 431131"/>
                <a:gd name="connsiteY1" fmla="*/ 3374 h 356475"/>
                <a:gd name="connsiteX2" fmla="*/ 207220 w 431131"/>
                <a:gd name="connsiteY2" fmla="*/ 17338 h 356475"/>
                <a:gd name="connsiteX3" fmla="*/ 207586 w 431131"/>
                <a:gd name="connsiteY3" fmla="*/ 17755 h 356475"/>
                <a:gd name="connsiteX4" fmla="*/ 246713 w 431131"/>
                <a:gd name="connsiteY4" fmla="*/ 4165 h 356475"/>
                <a:gd name="connsiteX5" fmla="*/ 266555 w 431131"/>
                <a:gd name="connsiteY5" fmla="*/ 41238 h 356475"/>
                <a:gd name="connsiteX6" fmla="*/ 266664 w 431131"/>
                <a:gd name="connsiteY6" fmla="*/ 41330 h 356475"/>
                <a:gd name="connsiteX7" fmla="*/ 282330 w 431131"/>
                <a:gd name="connsiteY7" fmla="*/ 54453 h 356475"/>
                <a:gd name="connsiteX8" fmla="*/ 292018 w 431131"/>
                <a:gd name="connsiteY8" fmla="*/ 77218 h 356475"/>
                <a:gd name="connsiteX9" fmla="*/ 291781 w 431131"/>
                <a:gd name="connsiteY9" fmla="*/ 85325 h 356475"/>
                <a:gd name="connsiteX10" fmla="*/ 297710 w 431131"/>
                <a:gd name="connsiteY10" fmla="*/ 88233 h 356475"/>
                <a:gd name="connsiteX11" fmla="*/ 312860 w 431131"/>
                <a:gd name="connsiteY11" fmla="*/ 118721 h 356475"/>
                <a:gd name="connsiteX12" fmla="*/ 312881 w 431131"/>
                <a:gd name="connsiteY12" fmla="*/ 118723 h 356475"/>
                <a:gd name="connsiteX13" fmla="*/ 331438 w 431131"/>
                <a:gd name="connsiteY13" fmla="*/ 120600 h 356475"/>
                <a:gd name="connsiteX14" fmla="*/ 358941 w 431131"/>
                <a:gd name="connsiteY14" fmla="*/ 164302 h 356475"/>
                <a:gd name="connsiteX15" fmla="*/ 359148 w 431131"/>
                <a:gd name="connsiteY15" fmla="*/ 164371 h 356475"/>
                <a:gd name="connsiteX16" fmla="*/ 387763 w 431131"/>
                <a:gd name="connsiteY16" fmla="*/ 173900 h 356475"/>
                <a:gd name="connsiteX17" fmla="*/ 396457 w 431131"/>
                <a:gd name="connsiteY17" fmla="*/ 188904 h 356475"/>
                <a:gd name="connsiteX18" fmla="*/ 396622 w 431131"/>
                <a:gd name="connsiteY18" fmla="*/ 205503 h 356475"/>
                <a:gd name="connsiteX19" fmla="*/ 396627 w 431131"/>
                <a:gd name="connsiteY19" fmla="*/ 205998 h 356475"/>
                <a:gd name="connsiteX20" fmla="*/ 429941 w 431131"/>
                <a:gd name="connsiteY20" fmla="*/ 234400 h 356475"/>
                <a:gd name="connsiteX21" fmla="*/ 422070 w 431131"/>
                <a:gd name="connsiteY21" fmla="*/ 267408 h 356475"/>
                <a:gd name="connsiteX22" fmla="*/ 422090 w 431131"/>
                <a:gd name="connsiteY22" fmla="*/ 267543 h 356475"/>
                <a:gd name="connsiteX23" fmla="*/ 424971 w 431131"/>
                <a:gd name="connsiteY23" fmla="*/ 286772 h 356475"/>
                <a:gd name="connsiteX24" fmla="*/ 418501 w 431131"/>
                <a:gd name="connsiteY24" fmla="*/ 304862 h 356475"/>
                <a:gd name="connsiteX25" fmla="*/ 395776 w 431131"/>
                <a:gd name="connsiteY25" fmla="*/ 320379 h 356475"/>
                <a:gd name="connsiteX26" fmla="*/ 367634 w 431131"/>
                <a:gd name="connsiteY26" fmla="*/ 352892 h 356475"/>
                <a:gd name="connsiteX27" fmla="*/ 312642 w 431131"/>
                <a:gd name="connsiteY27" fmla="*/ 340948 h 356475"/>
                <a:gd name="connsiteX28" fmla="*/ 278282 w 431131"/>
                <a:gd name="connsiteY28" fmla="*/ 347697 h 356475"/>
                <a:gd name="connsiteX29" fmla="*/ 244057 w 431131"/>
                <a:gd name="connsiteY29" fmla="*/ 308497 h 356475"/>
                <a:gd name="connsiteX30" fmla="*/ 194891 w 431131"/>
                <a:gd name="connsiteY30" fmla="*/ 299047 h 356475"/>
                <a:gd name="connsiteX31" fmla="*/ 191945 w 431131"/>
                <a:gd name="connsiteY31" fmla="*/ 294531 h 356475"/>
                <a:gd name="connsiteX32" fmla="*/ 185985 w 431131"/>
                <a:gd name="connsiteY32" fmla="*/ 308873 h 356475"/>
                <a:gd name="connsiteX33" fmla="*/ 164734 w 431131"/>
                <a:gd name="connsiteY33" fmla="*/ 325996 h 356475"/>
                <a:gd name="connsiteX34" fmla="*/ 114786 w 431131"/>
                <a:gd name="connsiteY34" fmla="*/ 296860 h 356475"/>
                <a:gd name="connsiteX35" fmla="*/ 40591 w 431131"/>
                <a:gd name="connsiteY35" fmla="*/ 268073 h 356475"/>
                <a:gd name="connsiteX36" fmla="*/ 7968 w 431131"/>
                <a:gd name="connsiteY36" fmla="*/ 236039 h 356475"/>
                <a:gd name="connsiteX37" fmla="*/ 14939 w 431131"/>
                <a:gd name="connsiteY37" fmla="*/ 192798 h 356475"/>
                <a:gd name="connsiteX38" fmla="*/ 219 w 431131"/>
                <a:gd name="connsiteY38" fmla="*/ 148434 h 356475"/>
                <a:gd name="connsiteX39" fmla="*/ 27101 w 431131"/>
                <a:gd name="connsiteY39" fmla="*/ 109002 h 356475"/>
                <a:gd name="connsiteX40" fmla="*/ 27358 w 431131"/>
                <a:gd name="connsiteY40" fmla="*/ 107962 h 356475"/>
                <a:gd name="connsiteX41" fmla="*/ 39333 w 431131"/>
                <a:gd name="connsiteY41" fmla="*/ 51337 h 356475"/>
                <a:gd name="connsiteX42" fmla="*/ 97585 w 431131"/>
                <a:gd name="connsiteY42" fmla="*/ 38400 h 356475"/>
                <a:gd name="connsiteX43" fmla="*/ 97598 w 431131"/>
                <a:gd name="connsiteY43" fmla="*/ 38378 h 356475"/>
                <a:gd name="connsiteX44" fmla="*/ 109183 w 431131"/>
                <a:gd name="connsiteY44" fmla="*/ 18922 h 356475"/>
                <a:gd name="connsiteX45" fmla="*/ 156318 w 431131"/>
                <a:gd name="connsiteY45" fmla="*/ 24970 h 356475"/>
                <a:gd name="connsiteX46" fmla="*/ 156527 w 431131"/>
                <a:gd name="connsiteY46" fmla="*/ 24604 h 356475"/>
                <a:gd name="connsiteX47" fmla="*/ 165728 w 431131"/>
                <a:gd name="connsiteY47" fmla="*/ 8512 h 356475"/>
                <a:gd name="connsiteX48" fmla="*/ 179203 w 431131"/>
                <a:gd name="connsiteY48" fmla="*/ 448 h 35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1131" h="356475">
                  <a:moveTo>
                    <a:pt x="179203" y="448"/>
                  </a:moveTo>
                  <a:cubicBezTo>
                    <a:pt x="184638" y="-698"/>
                    <a:pt x="190069" y="383"/>
                    <a:pt x="194974" y="3374"/>
                  </a:cubicBezTo>
                  <a:lnTo>
                    <a:pt x="207220" y="17338"/>
                  </a:lnTo>
                  <a:lnTo>
                    <a:pt x="207586" y="17755"/>
                  </a:lnTo>
                  <a:cubicBezTo>
                    <a:pt x="217191" y="956"/>
                    <a:pt x="233078" y="-4560"/>
                    <a:pt x="246713" y="4165"/>
                  </a:cubicBezTo>
                  <a:cubicBezTo>
                    <a:pt x="257103" y="10812"/>
                    <a:pt x="264553" y="24728"/>
                    <a:pt x="266555" y="41238"/>
                  </a:cubicBezTo>
                  <a:lnTo>
                    <a:pt x="266664" y="41330"/>
                  </a:lnTo>
                  <a:lnTo>
                    <a:pt x="282330" y="54453"/>
                  </a:lnTo>
                  <a:cubicBezTo>
                    <a:pt x="286709" y="60639"/>
                    <a:pt x="290073" y="68416"/>
                    <a:pt x="292018" y="77218"/>
                  </a:cubicBezTo>
                  <a:lnTo>
                    <a:pt x="291781" y="85325"/>
                  </a:lnTo>
                  <a:lnTo>
                    <a:pt x="297710" y="88233"/>
                  </a:lnTo>
                  <a:cubicBezTo>
                    <a:pt x="305762" y="96266"/>
                    <a:pt x="311284" y="106899"/>
                    <a:pt x="312860" y="118721"/>
                  </a:cubicBezTo>
                  <a:lnTo>
                    <a:pt x="312881" y="118723"/>
                  </a:lnTo>
                  <a:lnTo>
                    <a:pt x="331438" y="120600"/>
                  </a:lnTo>
                  <a:cubicBezTo>
                    <a:pt x="348752" y="126728"/>
                    <a:pt x="361183" y="144524"/>
                    <a:pt x="358941" y="164302"/>
                  </a:cubicBezTo>
                  <a:lnTo>
                    <a:pt x="359148" y="164371"/>
                  </a:lnTo>
                  <a:lnTo>
                    <a:pt x="387763" y="173900"/>
                  </a:lnTo>
                  <a:cubicBezTo>
                    <a:pt x="391973" y="178158"/>
                    <a:pt x="394925" y="183357"/>
                    <a:pt x="396457" y="188904"/>
                  </a:cubicBezTo>
                  <a:lnTo>
                    <a:pt x="396622" y="205503"/>
                  </a:lnTo>
                  <a:lnTo>
                    <a:pt x="396627" y="205998"/>
                  </a:lnTo>
                  <a:cubicBezTo>
                    <a:pt x="412389" y="207272"/>
                    <a:pt x="425914" y="218805"/>
                    <a:pt x="429941" y="234400"/>
                  </a:cubicBezTo>
                  <a:cubicBezTo>
                    <a:pt x="433011" y="246282"/>
                    <a:pt x="430058" y="258674"/>
                    <a:pt x="422070" y="267408"/>
                  </a:cubicBezTo>
                  <a:lnTo>
                    <a:pt x="422090" y="267543"/>
                  </a:lnTo>
                  <a:lnTo>
                    <a:pt x="424971" y="286772"/>
                  </a:lnTo>
                  <a:cubicBezTo>
                    <a:pt x="424358" y="293211"/>
                    <a:pt x="422183" y="299439"/>
                    <a:pt x="418501" y="304862"/>
                  </a:cubicBezTo>
                  <a:cubicBezTo>
                    <a:pt x="413159" y="312739"/>
                    <a:pt x="405077" y="318260"/>
                    <a:pt x="395776" y="320379"/>
                  </a:cubicBezTo>
                  <a:cubicBezTo>
                    <a:pt x="391975" y="335202"/>
                    <a:pt x="381607" y="347177"/>
                    <a:pt x="367634" y="352892"/>
                  </a:cubicBezTo>
                  <a:cubicBezTo>
                    <a:pt x="349057" y="360491"/>
                    <a:pt x="327322" y="355770"/>
                    <a:pt x="312642" y="340948"/>
                  </a:cubicBezTo>
                  <a:cubicBezTo>
                    <a:pt x="302894" y="348149"/>
                    <a:pt x="290364" y="350606"/>
                    <a:pt x="278282" y="347697"/>
                  </a:cubicBezTo>
                  <a:cubicBezTo>
                    <a:pt x="259924" y="343278"/>
                    <a:pt x="246055" y="327391"/>
                    <a:pt x="244057" y="308497"/>
                  </a:cubicBezTo>
                  <a:cubicBezTo>
                    <a:pt x="227498" y="314342"/>
                    <a:pt x="208780" y="310744"/>
                    <a:pt x="194891" y="299047"/>
                  </a:cubicBezTo>
                  <a:lnTo>
                    <a:pt x="191945" y="294531"/>
                  </a:lnTo>
                  <a:lnTo>
                    <a:pt x="185985" y="308873"/>
                  </a:lnTo>
                  <a:cubicBezTo>
                    <a:pt x="180122" y="317111"/>
                    <a:pt x="172837" y="323101"/>
                    <a:pt x="164734" y="325996"/>
                  </a:cubicBezTo>
                  <a:cubicBezTo>
                    <a:pt x="145636" y="332817"/>
                    <a:pt x="125704" y="321193"/>
                    <a:pt x="114786" y="296860"/>
                  </a:cubicBezTo>
                  <a:cubicBezTo>
                    <a:pt x="89016" y="319956"/>
                    <a:pt x="55546" y="306974"/>
                    <a:pt x="40591" y="268073"/>
                  </a:cubicBezTo>
                  <a:cubicBezTo>
                    <a:pt x="25899" y="270630"/>
                    <a:pt x="12104" y="257086"/>
                    <a:pt x="7968" y="236039"/>
                  </a:cubicBezTo>
                  <a:cubicBezTo>
                    <a:pt x="4973" y="220811"/>
                    <a:pt x="7621" y="204376"/>
                    <a:pt x="14939" y="192798"/>
                  </a:cubicBezTo>
                  <a:cubicBezTo>
                    <a:pt x="4556" y="183716"/>
                    <a:pt x="-1227" y="166287"/>
                    <a:pt x="219" y="148434"/>
                  </a:cubicBezTo>
                  <a:cubicBezTo>
                    <a:pt x="1915" y="127530"/>
                    <a:pt x="13077" y="111156"/>
                    <a:pt x="27101" y="109002"/>
                  </a:cubicBezTo>
                  <a:cubicBezTo>
                    <a:pt x="27185" y="108653"/>
                    <a:pt x="27275" y="108311"/>
                    <a:pt x="27358" y="107962"/>
                  </a:cubicBezTo>
                  <a:cubicBezTo>
                    <a:pt x="25475" y="87377"/>
                    <a:pt x="29867" y="66618"/>
                    <a:pt x="39333" y="51337"/>
                  </a:cubicBezTo>
                  <a:cubicBezTo>
                    <a:pt x="54289" y="27201"/>
                    <a:pt x="78536" y="21822"/>
                    <a:pt x="97585" y="38400"/>
                  </a:cubicBezTo>
                  <a:lnTo>
                    <a:pt x="97598" y="38378"/>
                  </a:lnTo>
                  <a:lnTo>
                    <a:pt x="109183" y="18922"/>
                  </a:lnTo>
                  <a:cubicBezTo>
                    <a:pt x="123196" y="4500"/>
                    <a:pt x="143068" y="5565"/>
                    <a:pt x="156318" y="24970"/>
                  </a:cubicBezTo>
                  <a:lnTo>
                    <a:pt x="156527" y="24604"/>
                  </a:lnTo>
                  <a:lnTo>
                    <a:pt x="165728" y="8512"/>
                  </a:lnTo>
                  <a:cubicBezTo>
                    <a:pt x="169658" y="4300"/>
                    <a:pt x="174265" y="1487"/>
                    <a:pt x="179203" y="448"/>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Cloud 55"/>
            <p:cNvSpPr/>
            <p:nvPr/>
          </p:nvSpPr>
          <p:spPr>
            <a:xfrm rot="16200000">
              <a:off x="4779782" y="3841384"/>
              <a:ext cx="464353" cy="3926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6200000">
              <a:off x="3417207" y="3896014"/>
              <a:ext cx="464353" cy="3926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93"/>
          <p:cNvGrpSpPr/>
          <p:nvPr/>
        </p:nvGrpSpPr>
        <p:grpSpPr>
          <a:xfrm rot="5400000">
            <a:off x="572620" y="2414106"/>
            <a:ext cx="1092597" cy="1717528"/>
            <a:chOff x="1219200" y="1336880"/>
            <a:chExt cx="1774930" cy="2724382"/>
          </a:xfrm>
        </p:grpSpPr>
        <p:sp>
          <p:nvSpPr>
            <p:cNvPr id="114" name="Oval 113"/>
            <p:cNvSpPr/>
            <p:nvPr/>
          </p:nvSpPr>
          <p:spPr>
            <a:xfrm rot="19638581">
              <a:off x="1393929" y="1336880"/>
              <a:ext cx="1600201" cy="2724382"/>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371600" y="1752600"/>
              <a:ext cx="914400" cy="914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148584">
              <a:off x="1960450" y="2387289"/>
              <a:ext cx="258094"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368391">
              <a:off x="1448079" y="2465277"/>
              <a:ext cx="240166" cy="4797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133600" y="2133600"/>
              <a:ext cx="228600" cy="4218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133600" y="2438400"/>
              <a:ext cx="152400" cy="152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3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3">
                                            <p:txEl>
                                              <p:pRg st="1" end="1"/>
                                            </p:txEl>
                                          </p:spTgt>
                                        </p:tgtEl>
                                      </p:cBhvr>
                                    </p:animEffect>
                                    <p:set>
                                      <p:cBhvr>
                                        <p:cTn id="31" dur="1" fill="hold">
                                          <p:stCondLst>
                                            <p:cond delay="499"/>
                                          </p:stCondLst>
                                        </p:cTn>
                                        <p:tgtEl>
                                          <p:spTgt spid="3">
                                            <p:txEl>
                                              <p:pRg st="1" end="1"/>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500"/>
                                        <p:tgtEl>
                                          <p:spTgt spid="3">
                                            <p:txEl>
                                              <p:pRg st="2" end="2"/>
                                            </p:txEl>
                                          </p:spTgt>
                                        </p:tgtEl>
                                      </p:cBhvr>
                                    </p:animEffect>
                                    <p:set>
                                      <p:cBhvr>
                                        <p:cTn id="45" dur="1" fill="hold">
                                          <p:stCondLst>
                                            <p:cond delay="499"/>
                                          </p:stCondLst>
                                        </p:cTn>
                                        <p:tgtEl>
                                          <p:spTgt spid="3">
                                            <p:txEl>
                                              <p:pRg st="2" end="2"/>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
                                            <p:txEl>
                                              <p:pRg st="2" end="2"/>
                                            </p:txEl>
                                          </p:spTgt>
                                        </p:tgtEl>
                                      </p:cBhvr>
                                    </p:animEffect>
                                    <p:set>
                                      <p:cBhvr>
                                        <p:cTn id="48"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par>
                                <p:cTn id="53" presetID="26" presetClass="entr" presetSubtype="0"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80">
                                          <p:stCondLst>
                                            <p:cond delay="0"/>
                                          </p:stCondLst>
                                        </p:cTn>
                                        <p:tgtEl>
                                          <p:spTgt spid="106"/>
                                        </p:tgtEl>
                                      </p:cBhvr>
                                    </p:animEffect>
                                    <p:anim calcmode="lin" valueType="num">
                                      <p:cBhvr>
                                        <p:cTn id="56" dur="1822"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6"/>
                                        </p:tgtEl>
                                        <p:attrNameLst>
                                          <p:attrName>ppt_y</p:attrName>
                                        </p:attrNameLst>
                                      </p:cBhvr>
                                      <p:tavLst>
                                        <p:tav tm="0" fmla="#ppt_y-sin(pi*$)/81">
                                          <p:val>
                                            <p:fltVal val="0"/>
                                          </p:val>
                                        </p:tav>
                                        <p:tav tm="100000">
                                          <p:val>
                                            <p:fltVal val="1"/>
                                          </p:val>
                                        </p:tav>
                                      </p:tavLst>
                                    </p:anim>
                                    <p:animScale>
                                      <p:cBhvr>
                                        <p:cTn id="61" dur="26">
                                          <p:stCondLst>
                                            <p:cond delay="650"/>
                                          </p:stCondLst>
                                        </p:cTn>
                                        <p:tgtEl>
                                          <p:spTgt spid="106"/>
                                        </p:tgtEl>
                                      </p:cBhvr>
                                      <p:to x="100000" y="60000"/>
                                    </p:animScale>
                                    <p:animScale>
                                      <p:cBhvr>
                                        <p:cTn id="62" dur="166" decel="50000">
                                          <p:stCondLst>
                                            <p:cond delay="676"/>
                                          </p:stCondLst>
                                        </p:cTn>
                                        <p:tgtEl>
                                          <p:spTgt spid="106"/>
                                        </p:tgtEl>
                                      </p:cBhvr>
                                      <p:to x="100000" y="100000"/>
                                    </p:animScale>
                                    <p:animScale>
                                      <p:cBhvr>
                                        <p:cTn id="63" dur="26">
                                          <p:stCondLst>
                                            <p:cond delay="1312"/>
                                          </p:stCondLst>
                                        </p:cTn>
                                        <p:tgtEl>
                                          <p:spTgt spid="106"/>
                                        </p:tgtEl>
                                      </p:cBhvr>
                                      <p:to x="100000" y="80000"/>
                                    </p:animScale>
                                    <p:animScale>
                                      <p:cBhvr>
                                        <p:cTn id="64" dur="166" decel="50000">
                                          <p:stCondLst>
                                            <p:cond delay="1338"/>
                                          </p:stCondLst>
                                        </p:cTn>
                                        <p:tgtEl>
                                          <p:spTgt spid="106"/>
                                        </p:tgtEl>
                                      </p:cBhvr>
                                      <p:to x="100000" y="100000"/>
                                    </p:animScale>
                                    <p:animScale>
                                      <p:cBhvr>
                                        <p:cTn id="65" dur="26">
                                          <p:stCondLst>
                                            <p:cond delay="1642"/>
                                          </p:stCondLst>
                                        </p:cTn>
                                        <p:tgtEl>
                                          <p:spTgt spid="106"/>
                                        </p:tgtEl>
                                      </p:cBhvr>
                                      <p:to x="100000" y="90000"/>
                                    </p:animScale>
                                    <p:animScale>
                                      <p:cBhvr>
                                        <p:cTn id="66" dur="166" decel="50000">
                                          <p:stCondLst>
                                            <p:cond delay="1668"/>
                                          </p:stCondLst>
                                        </p:cTn>
                                        <p:tgtEl>
                                          <p:spTgt spid="106"/>
                                        </p:tgtEl>
                                      </p:cBhvr>
                                      <p:to x="100000" y="100000"/>
                                    </p:animScale>
                                    <p:animScale>
                                      <p:cBhvr>
                                        <p:cTn id="67" dur="26">
                                          <p:stCondLst>
                                            <p:cond delay="1808"/>
                                          </p:stCondLst>
                                        </p:cTn>
                                        <p:tgtEl>
                                          <p:spTgt spid="106"/>
                                        </p:tgtEl>
                                      </p:cBhvr>
                                      <p:to x="100000" y="95000"/>
                                    </p:animScale>
                                    <p:animScale>
                                      <p:cBhvr>
                                        <p:cTn id="68" dur="166" decel="50000">
                                          <p:stCondLst>
                                            <p:cond delay="1834"/>
                                          </p:stCondLst>
                                        </p:cTn>
                                        <p:tgtEl>
                                          <p:spTgt spid="10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childTnLst>
                                </p:cTn>
                              </p:par>
                              <p:par>
                                <p:cTn id="73" presetID="10" presetClass="exit" presetSubtype="0" fill="hold" nodeType="withEffect">
                                  <p:stCondLst>
                                    <p:cond delay="0"/>
                                  </p:stCondLst>
                                  <p:childTnLst>
                                    <p:animEffect transition="out" filter="fade">
                                      <p:cBhvr>
                                        <p:cTn id="74" dur="500"/>
                                        <p:tgtEl>
                                          <p:spTgt spid="3">
                                            <p:txEl>
                                              <p:pRg st="3" end="3"/>
                                            </p:txEl>
                                          </p:spTgt>
                                        </p:tgtEl>
                                      </p:cBhvr>
                                    </p:animEffect>
                                    <p:set>
                                      <p:cBhvr>
                                        <p:cTn id="75" dur="1" fill="hold">
                                          <p:stCondLst>
                                            <p:cond delay="499"/>
                                          </p:stCondLst>
                                        </p:cTn>
                                        <p:tgtEl>
                                          <p:spTgt spid="3">
                                            <p:txEl>
                                              <p:pRg st="3" end="3"/>
                                            </p:txEl>
                                          </p:spTgt>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4">
                                            <p:txEl>
                                              <p:pRg st="3" end="3"/>
                                            </p:txEl>
                                          </p:spTgt>
                                        </p:tgtEl>
                                      </p:cBhvr>
                                    </p:animEffect>
                                    <p:set>
                                      <p:cBhvr>
                                        <p:cTn id="78"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6373</Words>
  <Application>Microsoft Office PowerPoint</Application>
  <PresentationFormat>Widescreen</PresentationFormat>
  <Paragraphs>403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Book Antiqua</vt:lpstr>
      <vt:lpstr>AR ESSENCE</vt:lpstr>
      <vt:lpstr>Calibri Light</vt:lpstr>
      <vt:lpstr>Open Sans</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78</cp:revision>
  <dcterms:created xsi:type="dcterms:W3CDTF">2015-05-14T13:13:03Z</dcterms:created>
  <dcterms:modified xsi:type="dcterms:W3CDTF">2020-11-08T17:20:21Z</dcterms:modified>
</cp:coreProperties>
</file>