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63" r:id="rId5"/>
    <p:sldId id="264" r:id="rId6"/>
    <p:sldId id="265" r:id="rId7"/>
    <p:sldId id="266" r:id="rId8"/>
    <p:sldId id="267" r:id="rId9"/>
    <p:sldId id="286" r:id="rId10"/>
    <p:sldId id="269" r:id="rId11"/>
    <p:sldId id="271" r:id="rId12"/>
    <p:sldId id="272" r:id="rId13"/>
    <p:sldId id="259"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60" r:id="rId27"/>
    <p:sldId id="268" r:id="rId28"/>
    <p:sldId id="261" r:id="rId29"/>
    <p:sldId id="270" r:id="rId30"/>
    <p:sldId id="285" r:id="rId31"/>
  </p:sldIdLst>
  <p:sldSz cx="12192000" cy="6858000"/>
  <p:notesSz cx="6858000" cy="9144000"/>
  <p:embeddedFontLst>
    <p:embeddedFont>
      <p:font typeface="Aparajita" panose="02020603050405020304" pitchFamily="18"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Open Sans" panose="020B0606030504020204" pitchFamily="34" charset="0"/>
      <p:regular r:id="rId39"/>
      <p:bold r:id="rId40"/>
      <p:italic r:id="rId41"/>
      <p:boldItalic r:id="rId42"/>
    </p:embeddedFont>
    <p:embeddedFont>
      <p:font typeface="Palatino" pitchFamily="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D68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C580E-F5A8-4072-BE81-0DC9549F98B3}"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187626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580E-F5A8-4072-BE81-0DC9549F98B3}"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351255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580E-F5A8-4072-BE81-0DC9549F98B3}"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327433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580E-F5A8-4072-BE81-0DC9549F98B3}"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68308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C580E-F5A8-4072-BE81-0DC9549F98B3}"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3328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C580E-F5A8-4072-BE81-0DC9549F98B3}"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09124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C580E-F5A8-4072-BE81-0DC9549F98B3}"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66403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C580E-F5A8-4072-BE81-0DC9549F98B3}"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00085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580E-F5A8-4072-BE81-0DC9549F98B3}"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762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C580E-F5A8-4072-BE81-0DC9549F98B3}"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1979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C580E-F5A8-4072-BE81-0DC9549F98B3}"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42758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580E-F5A8-4072-BE81-0DC9549F98B3}"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D3859-1328-4BCF-B125-37054F8A9086}" type="slidenum">
              <a:rPr lang="en-US" smtClean="0"/>
              <a:t>‹#›</a:t>
            </a:fld>
            <a:endParaRPr lang="en-US"/>
          </a:p>
        </p:txBody>
      </p:sp>
    </p:spTree>
    <p:extLst>
      <p:ext uri="{BB962C8B-B14F-4D97-AF65-F5344CB8AC3E}">
        <p14:creationId xmlns:p14="http://schemas.microsoft.com/office/powerpoint/2010/main" val="43010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2E890-29C3-46BD-B4DA-8D797E34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Descendants of Noah</a:t>
            </a:r>
          </a:p>
        </p:txBody>
      </p:sp>
      <p:cxnSp>
        <p:nvCxnSpPr>
          <p:cNvPr id="9" name="Straight Connector 8"/>
          <p:cNvCxnSpPr/>
          <p:nvPr/>
        </p:nvCxnSpPr>
        <p:spPr>
          <a:xfrm>
            <a:off x="821379" y="3156702"/>
            <a:ext cx="10548255" cy="3586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358203" y="3721769"/>
            <a:ext cx="1329176" cy="1522820"/>
            <a:chOff x="459289" y="138535"/>
            <a:chExt cx="2209800" cy="2531739"/>
          </a:xfrm>
        </p:grpSpPr>
        <p:sp>
          <p:nvSpPr>
            <p:cNvPr id="7" name="Rectangle 6"/>
            <p:cNvSpPr/>
            <p:nvPr/>
          </p:nvSpPr>
          <p:spPr>
            <a:xfrm>
              <a:off x="519000" y="345693"/>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05971" y="416335"/>
              <a:ext cx="1417653" cy="200749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0954493">
              <a:off x="1258367" y="656572"/>
              <a:ext cx="1070191"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905972" y="566034"/>
              <a:ext cx="1070191"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810480" y="1911318"/>
              <a:ext cx="1543041" cy="723666"/>
            </a:xfrm>
            <a:prstGeom prst="trapezoid">
              <a:avLst>
                <a:gd name="adj" fmla="val 33424"/>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22561" y="566036"/>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400000">
              <a:off x="1374816" y="35471"/>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1031793" y="1362861"/>
              <a:ext cx="1070191"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0351" y="1599163"/>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p:cNvSpPr/>
            <p:nvPr/>
          </p:nvSpPr>
          <p:spPr>
            <a:xfrm>
              <a:off x="459289" y="138535"/>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492737" y="3683213"/>
            <a:ext cx="1329176" cy="1522820"/>
            <a:chOff x="1856463" y="3498518"/>
            <a:chExt cx="2209800" cy="2531739"/>
          </a:xfrm>
        </p:grpSpPr>
        <p:sp>
          <p:nvSpPr>
            <p:cNvPr id="20" name="Rectangle 19"/>
            <p:cNvSpPr/>
            <p:nvPr/>
          </p:nvSpPr>
          <p:spPr>
            <a:xfrm>
              <a:off x="1916174" y="3705676"/>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111010" y="3775345"/>
              <a:ext cx="1627343" cy="2147599"/>
              <a:chOff x="1334862" y="762000"/>
              <a:chExt cx="1620344" cy="2150516"/>
            </a:xfrm>
          </p:grpSpPr>
          <p:sp>
            <p:nvSpPr>
              <p:cNvPr id="23" name="Oval 22"/>
              <p:cNvSpPr/>
              <p:nvPr/>
            </p:nvSpPr>
            <p:spPr>
              <a:xfrm flipH="1">
                <a:off x="1436479" y="1518011"/>
                <a:ext cx="1485876" cy="128201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Diagonal Corner Rectangle 23"/>
              <p:cNvSpPr/>
              <p:nvPr/>
            </p:nvSpPr>
            <p:spPr>
              <a:xfrm rot="892649" flipH="1">
                <a:off x="2392706" y="1257368"/>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 Diagonal Corner Rectangle 24"/>
              <p:cNvSpPr/>
              <p:nvPr/>
            </p:nvSpPr>
            <p:spPr>
              <a:xfrm rot="3096286" flipH="1">
                <a:off x="1363325" y="1283351"/>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rapezoid 25"/>
              <p:cNvSpPr/>
              <p:nvPr/>
            </p:nvSpPr>
            <p:spPr>
              <a:xfrm flipH="1">
                <a:off x="1782875" y="2175074"/>
                <a:ext cx="759673" cy="7310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 Diagonal Corner Rectangle 27"/>
              <p:cNvSpPr/>
              <p:nvPr/>
            </p:nvSpPr>
            <p:spPr>
              <a:xfrm rot="20363465" flipH="1">
                <a:off x="2136839" y="762000"/>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ound Diagonal Corner Rectangle 28"/>
              <p:cNvSpPr/>
              <p:nvPr/>
            </p:nvSpPr>
            <p:spPr>
              <a:xfrm rot="16523337" flipH="1">
                <a:off x="1639674" y="830333"/>
                <a:ext cx="537343" cy="648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flipH="1">
                <a:off x="1963123" y="857974"/>
                <a:ext cx="490692" cy="46874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rapezoid 30"/>
              <p:cNvSpPr/>
              <p:nvPr/>
            </p:nvSpPr>
            <p:spPr>
              <a:xfrm rot="21333240" flipH="1">
                <a:off x="2196117" y="2116796"/>
                <a:ext cx="320047" cy="795720"/>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Trapezoid 31"/>
              <p:cNvSpPr/>
              <p:nvPr/>
            </p:nvSpPr>
            <p:spPr>
              <a:xfrm rot="301939" flipH="1">
                <a:off x="1811406" y="2134955"/>
                <a:ext cx="292316" cy="770507"/>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flipH="1">
                <a:off x="1812043" y="1686539"/>
                <a:ext cx="650233" cy="717720"/>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p:nvSpPr>
            <p:spPr>
              <a:xfrm flipH="1">
                <a:off x="1475694" y="1830700"/>
                <a:ext cx="240255"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p:nvSpPr>
            <p:spPr>
              <a:xfrm flipH="1">
                <a:off x="2617072" y="1802196"/>
                <a:ext cx="265250"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2" name="Frame 21"/>
            <p:cNvSpPr/>
            <p:nvPr/>
          </p:nvSpPr>
          <p:spPr>
            <a:xfrm>
              <a:off x="1856463" y="3498518"/>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a:off x="10266073" y="3670273"/>
            <a:ext cx="1329176" cy="1522820"/>
            <a:chOff x="4997569" y="3498518"/>
            <a:chExt cx="2209800" cy="2531739"/>
          </a:xfrm>
        </p:grpSpPr>
        <p:sp>
          <p:nvSpPr>
            <p:cNvPr id="38" name="Rectangle 37"/>
            <p:cNvSpPr/>
            <p:nvPr/>
          </p:nvSpPr>
          <p:spPr>
            <a:xfrm>
              <a:off x="5057280" y="3705676"/>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420554" y="3759163"/>
              <a:ext cx="1399451" cy="2180739"/>
              <a:chOff x="3290479" y="529034"/>
              <a:chExt cx="1082574" cy="1617111"/>
            </a:xfrm>
          </p:grpSpPr>
          <p:sp>
            <p:nvSpPr>
              <p:cNvPr id="41" name="Oval 40"/>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396529" y="1677588"/>
                <a:ext cx="728335" cy="4424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333240" flipH="1">
                <a:off x="3780263" y="1553110"/>
                <a:ext cx="376920" cy="593035"/>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01939" flipH="1">
                <a:off x="3390984" y="1638578"/>
                <a:ext cx="387156" cy="506667"/>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ame 39"/>
            <p:cNvSpPr/>
            <p:nvPr/>
          </p:nvSpPr>
          <p:spPr>
            <a:xfrm>
              <a:off x="4997569" y="3498518"/>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p:cNvGrpSpPr/>
          <p:nvPr/>
        </p:nvGrpSpPr>
        <p:grpSpPr>
          <a:xfrm>
            <a:off x="4949567" y="869141"/>
            <a:ext cx="2209800" cy="2136900"/>
            <a:chOff x="2359637" y="1295400"/>
            <a:chExt cx="2209800" cy="2136900"/>
          </a:xfrm>
        </p:grpSpPr>
        <p:sp>
          <p:nvSpPr>
            <p:cNvPr id="52" name="Rectangle 51"/>
            <p:cNvSpPr/>
            <p:nvPr/>
          </p:nvSpPr>
          <p:spPr>
            <a:xfrm>
              <a:off x="2415651" y="1410296"/>
              <a:ext cx="2126000" cy="18998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ame 52"/>
            <p:cNvSpPr/>
            <p:nvPr/>
          </p:nvSpPr>
          <p:spPr>
            <a:xfrm>
              <a:off x="2359637" y="1295400"/>
              <a:ext cx="2209800" cy="2136900"/>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p:cNvGrpSpPr/>
            <p:nvPr/>
          </p:nvGrpSpPr>
          <p:grpSpPr>
            <a:xfrm>
              <a:off x="2740225" y="1561578"/>
              <a:ext cx="1466313" cy="1640197"/>
              <a:chOff x="2992481" y="1752600"/>
              <a:chExt cx="1488709" cy="1768333"/>
            </a:xfrm>
          </p:grpSpPr>
          <p:sp>
            <p:nvSpPr>
              <p:cNvPr id="55" name="Trapezoid 54"/>
              <p:cNvSpPr/>
              <p:nvPr/>
            </p:nvSpPr>
            <p:spPr>
              <a:xfrm>
                <a:off x="3112221" y="3068142"/>
                <a:ext cx="1166951" cy="452791"/>
              </a:xfrm>
              <a:prstGeom prst="trapezoid">
                <a:avLst>
                  <a:gd name="adj" fmla="val 45599"/>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 name="Straight Connector 66"/>
          <p:cNvCxnSpPr/>
          <p:nvPr/>
        </p:nvCxnSpPr>
        <p:spPr>
          <a:xfrm flipH="1" flipV="1">
            <a:off x="1157325" y="3165164"/>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6022791" y="319140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0987510" y="3175002"/>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0" y="0"/>
            <a:ext cx="1774479" cy="369332"/>
          </a:xfrm>
          <a:prstGeom prst="rect">
            <a:avLst/>
          </a:prstGeom>
          <a:noFill/>
        </p:spPr>
        <p:txBody>
          <a:bodyPr wrap="square" rtlCol="0">
            <a:spAutoFit/>
          </a:bodyPr>
          <a:lstStyle/>
          <a:p>
            <a:r>
              <a:rPr lang="en-US" dirty="0">
                <a:solidFill>
                  <a:schemeClr val="bg1"/>
                </a:solidFill>
              </a:rPr>
              <a:t>Lesson 22</a:t>
            </a:r>
          </a:p>
        </p:txBody>
      </p:sp>
      <p:sp>
        <p:nvSpPr>
          <p:cNvPr id="71" name="TextBox 70"/>
          <p:cNvSpPr txBox="1"/>
          <p:nvPr/>
        </p:nvSpPr>
        <p:spPr>
          <a:xfrm>
            <a:off x="752551" y="5356194"/>
            <a:ext cx="10639071"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Genesis 10-11 and Abraham 1</a:t>
            </a:r>
          </a:p>
        </p:txBody>
      </p:sp>
    </p:spTree>
    <p:extLst>
      <p:ext uri="{BB962C8B-B14F-4D97-AF65-F5344CB8AC3E}">
        <p14:creationId xmlns:p14="http://schemas.microsoft.com/office/powerpoint/2010/main" val="38374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r>
              <a:rPr lang="en-US" sz="6600" dirty="0">
                <a:solidFill>
                  <a:schemeClr val="bg1"/>
                </a:solidFill>
                <a:latin typeface="Aparajita" panose="020B0604020202020204" pitchFamily="34" charset="0"/>
                <a:cs typeface="Aparajita" panose="020B0604020202020204" pitchFamily="34" charset="0"/>
              </a:rPr>
              <a:t>  Descendants of Shem</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4281535" cy="369332"/>
          </a:xfrm>
          <a:prstGeom prst="rect">
            <a:avLst/>
          </a:prstGeom>
          <a:noFill/>
        </p:spPr>
        <p:txBody>
          <a:bodyPr wrap="square" rtlCol="0">
            <a:spAutoFit/>
          </a:bodyPr>
          <a:lstStyle/>
          <a:p>
            <a:r>
              <a:rPr lang="en-US" dirty="0">
                <a:solidFill>
                  <a:schemeClr val="bg1"/>
                </a:solidFill>
              </a:rPr>
              <a:t>Genesis 11:10-32</a:t>
            </a:r>
          </a:p>
        </p:txBody>
      </p:sp>
      <p:sp>
        <p:nvSpPr>
          <p:cNvPr id="14" name="Rectangle 13"/>
          <p:cNvSpPr/>
          <p:nvPr/>
        </p:nvSpPr>
        <p:spPr>
          <a:xfrm>
            <a:off x="438345" y="1455476"/>
            <a:ext cx="4803515" cy="830997"/>
          </a:xfrm>
          <a:prstGeom prst="rect">
            <a:avLst/>
          </a:prstGeom>
        </p:spPr>
        <p:txBody>
          <a:bodyPr wrap="square">
            <a:spAutoFit/>
          </a:bodyPr>
          <a:lstStyle/>
          <a:p>
            <a:r>
              <a:rPr lang="en-US" sz="2400" dirty="0">
                <a:solidFill>
                  <a:schemeClr val="bg1"/>
                </a:solidFill>
              </a:rPr>
              <a:t>The Bible is mainly the some of the stories of the </a:t>
            </a:r>
            <a:r>
              <a:rPr lang="en-US" sz="2400" dirty="0" err="1">
                <a:solidFill>
                  <a:schemeClr val="bg1"/>
                </a:solidFill>
              </a:rPr>
              <a:t>Shemites</a:t>
            </a:r>
            <a:endParaRPr lang="en-US" sz="2400" dirty="0">
              <a:solidFill>
                <a:schemeClr val="bg1"/>
              </a:solidFill>
            </a:endParaRPr>
          </a:p>
        </p:txBody>
      </p:sp>
      <p:sp>
        <p:nvSpPr>
          <p:cNvPr id="16" name="Rectangle 15"/>
          <p:cNvSpPr/>
          <p:nvPr/>
        </p:nvSpPr>
        <p:spPr>
          <a:xfrm>
            <a:off x="2759691" y="749841"/>
            <a:ext cx="1718085" cy="461665"/>
          </a:xfrm>
          <a:prstGeom prst="rect">
            <a:avLst/>
          </a:prstGeom>
        </p:spPr>
        <p:txBody>
          <a:bodyPr wrap="square">
            <a:spAutoFit/>
          </a:bodyPr>
          <a:lstStyle/>
          <a:p>
            <a:r>
              <a:rPr lang="en-US" sz="2400" dirty="0" err="1">
                <a:solidFill>
                  <a:srgbClr val="FFFF00"/>
                </a:solidFill>
                <a:latin typeface="Open Sans"/>
              </a:rPr>
              <a:t>Shemites</a:t>
            </a:r>
            <a:endParaRPr lang="en-US" sz="2400" dirty="0">
              <a:solidFill>
                <a:srgbClr val="FFFF00"/>
              </a:solidFill>
            </a:endParaRPr>
          </a:p>
        </p:txBody>
      </p:sp>
      <p:grpSp>
        <p:nvGrpSpPr>
          <p:cNvPr id="53" name="Group 52"/>
          <p:cNvGrpSpPr/>
          <p:nvPr/>
        </p:nvGrpSpPr>
        <p:grpSpPr>
          <a:xfrm>
            <a:off x="5232755" y="863484"/>
            <a:ext cx="1329176" cy="1522820"/>
            <a:chOff x="4997569" y="3498518"/>
            <a:chExt cx="2209800" cy="2531739"/>
          </a:xfrm>
        </p:grpSpPr>
        <p:sp>
          <p:nvSpPr>
            <p:cNvPr id="54" name="Rectangle 53"/>
            <p:cNvSpPr/>
            <p:nvPr/>
          </p:nvSpPr>
          <p:spPr>
            <a:xfrm>
              <a:off x="5057280" y="3705676"/>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420554" y="3759163"/>
              <a:ext cx="1399451" cy="2180739"/>
              <a:chOff x="3290479" y="529034"/>
              <a:chExt cx="1082574" cy="1617111"/>
            </a:xfrm>
          </p:grpSpPr>
          <p:sp>
            <p:nvSpPr>
              <p:cNvPr id="57" name="Oval 56"/>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flipH="1">
                <a:off x="3396529" y="1677588"/>
                <a:ext cx="728335" cy="4424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1333240" flipH="1">
                <a:off x="3780263" y="1553110"/>
                <a:ext cx="376920" cy="593035"/>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301939" flipH="1">
                <a:off x="3390984" y="1638578"/>
                <a:ext cx="387156" cy="506667"/>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ame 55"/>
            <p:cNvSpPr/>
            <p:nvPr/>
          </p:nvSpPr>
          <p:spPr>
            <a:xfrm>
              <a:off x="4997569" y="3498518"/>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049" name="Straight Arrow Connector 2048"/>
          <p:cNvCxnSpPr/>
          <p:nvPr/>
        </p:nvCxnSpPr>
        <p:spPr>
          <a:xfrm flipH="1" flipV="1">
            <a:off x="4118753" y="3028740"/>
            <a:ext cx="2700186" cy="13623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55" name="Group 2054"/>
          <p:cNvGrpSpPr/>
          <p:nvPr/>
        </p:nvGrpSpPr>
        <p:grpSpPr>
          <a:xfrm>
            <a:off x="6949205" y="180200"/>
            <a:ext cx="3794423" cy="6426091"/>
            <a:chOff x="6949205" y="180200"/>
            <a:chExt cx="3794423" cy="6426091"/>
          </a:xfrm>
        </p:grpSpPr>
        <p:grpSp>
          <p:nvGrpSpPr>
            <p:cNvPr id="3" name="Group 2"/>
            <p:cNvGrpSpPr/>
            <p:nvPr/>
          </p:nvGrpSpPr>
          <p:grpSpPr>
            <a:xfrm>
              <a:off x="6949205" y="180200"/>
              <a:ext cx="3624453" cy="6426091"/>
              <a:chOff x="6969754" y="-862"/>
              <a:chExt cx="3624453" cy="6426091"/>
            </a:xfrm>
          </p:grpSpPr>
          <p:sp>
            <p:nvSpPr>
              <p:cNvPr id="2" name="Rectangle 1"/>
              <p:cNvSpPr/>
              <p:nvPr/>
            </p:nvSpPr>
            <p:spPr>
              <a:xfrm>
                <a:off x="6969754" y="0"/>
                <a:ext cx="3624453" cy="642522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072696" y="-862"/>
                <a:ext cx="3511702" cy="6426091"/>
                <a:chOff x="4259863" y="279598"/>
                <a:chExt cx="3511702" cy="6426091"/>
              </a:xfrm>
            </p:grpSpPr>
            <p:cxnSp>
              <p:nvCxnSpPr>
                <p:cNvPr id="18" name="Straight Connector 17"/>
                <p:cNvCxnSpPr/>
                <p:nvPr/>
              </p:nvCxnSpPr>
              <p:spPr>
                <a:xfrm>
                  <a:off x="4549559" y="676753"/>
                  <a:ext cx="2850358" cy="353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567150" y="651742"/>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67059" y="670335"/>
                  <a:ext cx="353" cy="672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786834" y="715662"/>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616190" y="707313"/>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11649" y="279598"/>
                  <a:ext cx="726178" cy="369332"/>
                </a:xfrm>
                <a:prstGeom prst="rect">
                  <a:avLst/>
                </a:prstGeom>
                <a:noFill/>
                <a:ln>
                  <a:noFill/>
                </a:ln>
              </p:spPr>
              <p:txBody>
                <a:bodyPr wrap="square" rtlCol="0">
                  <a:spAutoFit/>
                </a:bodyPr>
                <a:lstStyle/>
                <a:p>
                  <a:r>
                    <a:rPr lang="en-US" dirty="0"/>
                    <a:t>Shem</a:t>
                  </a:r>
                </a:p>
              </p:txBody>
            </p:sp>
            <p:sp>
              <p:nvSpPr>
                <p:cNvPr id="25" name="TextBox 24"/>
                <p:cNvSpPr txBox="1"/>
                <p:nvPr/>
              </p:nvSpPr>
              <p:spPr>
                <a:xfrm>
                  <a:off x="4259863" y="1060712"/>
                  <a:ext cx="726178" cy="369332"/>
                </a:xfrm>
                <a:prstGeom prst="rect">
                  <a:avLst/>
                </a:prstGeom>
                <a:noFill/>
                <a:ln>
                  <a:noFill/>
                </a:ln>
              </p:spPr>
              <p:txBody>
                <a:bodyPr wrap="square" rtlCol="0">
                  <a:spAutoFit/>
                </a:bodyPr>
                <a:lstStyle/>
                <a:p>
                  <a:r>
                    <a:rPr lang="en-US" dirty="0"/>
                    <a:t>Elam</a:t>
                  </a:r>
                </a:p>
              </p:txBody>
            </p:sp>
            <p:sp>
              <p:nvSpPr>
                <p:cNvPr id="26" name="TextBox 25"/>
                <p:cNvSpPr txBox="1"/>
                <p:nvPr/>
              </p:nvSpPr>
              <p:spPr>
                <a:xfrm>
                  <a:off x="4831793" y="1270065"/>
                  <a:ext cx="975429" cy="369332"/>
                </a:xfrm>
                <a:prstGeom prst="rect">
                  <a:avLst/>
                </a:prstGeom>
                <a:noFill/>
                <a:ln>
                  <a:noFill/>
                </a:ln>
              </p:spPr>
              <p:txBody>
                <a:bodyPr wrap="square" rtlCol="0">
                  <a:spAutoFit/>
                </a:bodyPr>
                <a:lstStyle/>
                <a:p>
                  <a:r>
                    <a:rPr lang="en-US" dirty="0" err="1"/>
                    <a:t>Asshur</a:t>
                  </a:r>
                  <a:endParaRPr lang="en-US" dirty="0"/>
                </a:p>
              </p:txBody>
            </p:sp>
            <p:sp>
              <p:nvSpPr>
                <p:cNvPr id="27" name="TextBox 26"/>
                <p:cNvSpPr txBox="1"/>
                <p:nvPr/>
              </p:nvSpPr>
              <p:spPr>
                <a:xfrm>
                  <a:off x="5368460" y="881049"/>
                  <a:ext cx="1223171" cy="369332"/>
                </a:xfrm>
                <a:prstGeom prst="rect">
                  <a:avLst/>
                </a:prstGeom>
                <a:noFill/>
                <a:ln>
                  <a:noFill/>
                </a:ln>
              </p:spPr>
              <p:txBody>
                <a:bodyPr wrap="square" rtlCol="0">
                  <a:spAutoFit/>
                </a:bodyPr>
                <a:lstStyle/>
                <a:p>
                  <a:r>
                    <a:rPr lang="en-US" dirty="0" err="1"/>
                    <a:t>Arphaxad</a:t>
                  </a:r>
                  <a:endParaRPr lang="en-US" dirty="0"/>
                </a:p>
              </p:txBody>
            </p:sp>
            <p:cxnSp>
              <p:nvCxnSpPr>
                <p:cNvPr id="28" name="Straight Connector 27"/>
                <p:cNvCxnSpPr/>
                <p:nvPr/>
              </p:nvCxnSpPr>
              <p:spPr>
                <a:xfrm flipH="1" flipV="1">
                  <a:off x="5800201" y="1205083"/>
                  <a:ext cx="2517" cy="334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79153" y="1117871"/>
                  <a:ext cx="726178" cy="369332"/>
                </a:xfrm>
                <a:prstGeom prst="rect">
                  <a:avLst/>
                </a:prstGeom>
                <a:noFill/>
                <a:ln>
                  <a:noFill/>
                </a:ln>
              </p:spPr>
              <p:txBody>
                <a:bodyPr wrap="square" rtlCol="0">
                  <a:spAutoFit/>
                </a:bodyPr>
                <a:lstStyle/>
                <a:p>
                  <a:r>
                    <a:rPr lang="en-US" dirty="0" err="1"/>
                    <a:t>Lud</a:t>
                  </a:r>
                  <a:endParaRPr lang="en-US" dirty="0"/>
                </a:p>
              </p:txBody>
            </p:sp>
            <p:cxnSp>
              <p:nvCxnSpPr>
                <p:cNvPr id="30" name="Straight Connector 29"/>
                <p:cNvCxnSpPr/>
                <p:nvPr/>
              </p:nvCxnSpPr>
              <p:spPr>
                <a:xfrm flipH="1" flipV="1">
                  <a:off x="7385779" y="7138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45387" y="881049"/>
                  <a:ext cx="726178" cy="369332"/>
                </a:xfrm>
                <a:prstGeom prst="rect">
                  <a:avLst/>
                </a:prstGeom>
                <a:noFill/>
                <a:ln>
                  <a:noFill/>
                </a:ln>
              </p:spPr>
              <p:txBody>
                <a:bodyPr wrap="square" rtlCol="0">
                  <a:spAutoFit/>
                </a:bodyPr>
                <a:lstStyle/>
                <a:p>
                  <a:r>
                    <a:rPr lang="en-US" dirty="0"/>
                    <a:t>Aram</a:t>
                  </a:r>
                </a:p>
              </p:txBody>
            </p:sp>
            <p:cxnSp>
              <p:nvCxnSpPr>
                <p:cNvPr id="32" name="Straight Connector 31"/>
                <p:cNvCxnSpPr/>
                <p:nvPr/>
              </p:nvCxnSpPr>
              <p:spPr>
                <a:xfrm flipH="1" flipV="1">
                  <a:off x="7408475" y="1183791"/>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500041" y="1487793"/>
                  <a:ext cx="726178" cy="369332"/>
                </a:xfrm>
                <a:prstGeom prst="rect">
                  <a:avLst/>
                </a:prstGeom>
                <a:noFill/>
                <a:ln>
                  <a:noFill/>
                </a:ln>
              </p:spPr>
              <p:txBody>
                <a:bodyPr wrap="square" rtlCol="0">
                  <a:spAutoFit/>
                </a:bodyPr>
                <a:lstStyle/>
                <a:p>
                  <a:r>
                    <a:rPr lang="en-US" dirty="0"/>
                    <a:t>Salah</a:t>
                  </a:r>
                </a:p>
              </p:txBody>
            </p:sp>
            <p:cxnSp>
              <p:nvCxnSpPr>
                <p:cNvPr id="34" name="Straight Connector 33"/>
                <p:cNvCxnSpPr/>
                <p:nvPr/>
              </p:nvCxnSpPr>
              <p:spPr>
                <a:xfrm flipH="1" flipV="1">
                  <a:off x="5811602" y="181930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08038" y="1951287"/>
                  <a:ext cx="726178" cy="369332"/>
                </a:xfrm>
                <a:prstGeom prst="rect">
                  <a:avLst/>
                </a:prstGeom>
                <a:noFill/>
                <a:ln>
                  <a:noFill/>
                </a:ln>
              </p:spPr>
              <p:txBody>
                <a:bodyPr wrap="square" rtlCol="0">
                  <a:spAutoFit/>
                </a:bodyPr>
                <a:lstStyle/>
                <a:p>
                  <a:r>
                    <a:rPr lang="en-US" dirty="0"/>
                    <a:t>Eber</a:t>
                  </a:r>
                </a:p>
              </p:txBody>
            </p:sp>
            <p:cxnSp>
              <p:nvCxnSpPr>
                <p:cNvPr id="36" name="Straight Connector 35"/>
                <p:cNvCxnSpPr/>
                <p:nvPr/>
              </p:nvCxnSpPr>
              <p:spPr>
                <a:xfrm>
                  <a:off x="4704930" y="2282104"/>
                  <a:ext cx="2204585" cy="36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732944" y="2300203"/>
                  <a:ext cx="179" cy="1744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888619" y="2318298"/>
                  <a:ext cx="0" cy="2292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52685" y="2482098"/>
                  <a:ext cx="985404" cy="369332"/>
                </a:xfrm>
                <a:prstGeom prst="rect">
                  <a:avLst/>
                </a:prstGeom>
                <a:noFill/>
                <a:ln>
                  <a:noFill/>
                </a:ln>
              </p:spPr>
              <p:txBody>
                <a:bodyPr wrap="square" rtlCol="0">
                  <a:spAutoFit/>
                </a:bodyPr>
                <a:lstStyle/>
                <a:p>
                  <a:r>
                    <a:rPr lang="en-US" dirty="0" err="1"/>
                    <a:t>Joktan</a:t>
                  </a:r>
                  <a:r>
                    <a:rPr lang="en-US" dirty="0"/>
                    <a:t> </a:t>
                  </a:r>
                </a:p>
              </p:txBody>
            </p:sp>
            <p:cxnSp>
              <p:nvCxnSpPr>
                <p:cNvPr id="40" name="Straight Connector 39"/>
                <p:cNvCxnSpPr/>
                <p:nvPr/>
              </p:nvCxnSpPr>
              <p:spPr>
                <a:xfrm flipH="1" flipV="1">
                  <a:off x="6900255" y="27910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81887" y="2455157"/>
                  <a:ext cx="726178" cy="369332"/>
                </a:xfrm>
                <a:prstGeom prst="rect">
                  <a:avLst/>
                </a:prstGeom>
                <a:noFill/>
                <a:ln>
                  <a:noFill/>
                </a:ln>
              </p:spPr>
              <p:txBody>
                <a:bodyPr wrap="square" rtlCol="0">
                  <a:spAutoFit/>
                </a:bodyPr>
                <a:lstStyle/>
                <a:p>
                  <a:r>
                    <a:rPr lang="en-US" dirty="0"/>
                    <a:t>Peleg</a:t>
                  </a:r>
                </a:p>
              </p:txBody>
            </p:sp>
            <p:sp>
              <p:nvSpPr>
                <p:cNvPr id="42" name="TextBox 41"/>
                <p:cNvSpPr txBox="1"/>
                <p:nvPr/>
              </p:nvSpPr>
              <p:spPr>
                <a:xfrm>
                  <a:off x="4458515" y="2931043"/>
                  <a:ext cx="726178" cy="369332"/>
                </a:xfrm>
                <a:prstGeom prst="rect">
                  <a:avLst/>
                </a:prstGeom>
                <a:noFill/>
                <a:ln>
                  <a:noFill/>
                </a:ln>
              </p:spPr>
              <p:txBody>
                <a:bodyPr wrap="square" rtlCol="0">
                  <a:spAutoFit/>
                </a:bodyPr>
                <a:lstStyle/>
                <a:p>
                  <a:r>
                    <a:rPr lang="en-US" dirty="0" err="1"/>
                    <a:t>Reu</a:t>
                  </a:r>
                  <a:endParaRPr lang="en-US" dirty="0"/>
                </a:p>
              </p:txBody>
            </p:sp>
            <p:sp>
              <p:nvSpPr>
                <p:cNvPr id="43" name="TextBox 42"/>
                <p:cNvSpPr txBox="1"/>
                <p:nvPr/>
              </p:nvSpPr>
              <p:spPr>
                <a:xfrm>
                  <a:off x="4430776" y="3396243"/>
                  <a:ext cx="726178" cy="369332"/>
                </a:xfrm>
                <a:prstGeom prst="rect">
                  <a:avLst/>
                </a:prstGeom>
                <a:noFill/>
                <a:ln>
                  <a:noFill/>
                </a:ln>
              </p:spPr>
              <p:txBody>
                <a:bodyPr wrap="square" rtlCol="0">
                  <a:spAutoFit/>
                </a:bodyPr>
                <a:lstStyle/>
                <a:p>
                  <a:r>
                    <a:rPr lang="en-US" dirty="0" err="1"/>
                    <a:t>Serug</a:t>
                  </a:r>
                  <a:endParaRPr lang="en-US" dirty="0"/>
                </a:p>
              </p:txBody>
            </p:sp>
            <p:sp>
              <p:nvSpPr>
                <p:cNvPr id="44" name="TextBox 43"/>
                <p:cNvSpPr txBox="1"/>
                <p:nvPr/>
              </p:nvSpPr>
              <p:spPr>
                <a:xfrm>
                  <a:off x="4406462" y="4359424"/>
                  <a:ext cx="726178" cy="369332"/>
                </a:xfrm>
                <a:prstGeom prst="rect">
                  <a:avLst/>
                </a:prstGeom>
                <a:noFill/>
                <a:ln>
                  <a:noFill/>
                </a:ln>
              </p:spPr>
              <p:txBody>
                <a:bodyPr wrap="square" rtlCol="0">
                  <a:spAutoFit/>
                </a:bodyPr>
                <a:lstStyle/>
                <a:p>
                  <a:r>
                    <a:rPr lang="en-US" dirty="0" err="1"/>
                    <a:t>Terah</a:t>
                  </a:r>
                  <a:endParaRPr lang="en-US" dirty="0"/>
                </a:p>
              </p:txBody>
            </p:sp>
            <p:sp>
              <p:nvSpPr>
                <p:cNvPr id="45" name="TextBox 44"/>
                <p:cNvSpPr txBox="1"/>
                <p:nvPr/>
              </p:nvSpPr>
              <p:spPr>
                <a:xfrm>
                  <a:off x="4377923" y="4822048"/>
                  <a:ext cx="937684" cy="369332"/>
                </a:xfrm>
                <a:prstGeom prst="rect">
                  <a:avLst/>
                </a:prstGeom>
                <a:noFill/>
                <a:ln>
                  <a:noFill/>
                </a:ln>
              </p:spPr>
              <p:txBody>
                <a:bodyPr wrap="square" rtlCol="0">
                  <a:spAutoFit/>
                </a:bodyPr>
                <a:lstStyle/>
                <a:p>
                  <a:r>
                    <a:rPr lang="en-US" dirty="0"/>
                    <a:t>Abram</a:t>
                  </a:r>
                </a:p>
              </p:txBody>
            </p:sp>
            <p:cxnSp>
              <p:nvCxnSpPr>
                <p:cNvPr id="46" name="Straight Connector 45"/>
                <p:cNvCxnSpPr/>
                <p:nvPr/>
              </p:nvCxnSpPr>
              <p:spPr>
                <a:xfrm flipH="1" flipV="1">
                  <a:off x="4742334" y="2755963"/>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752079" y="323663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758375" y="3728146"/>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751112" y="467242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06462" y="3908510"/>
                  <a:ext cx="1049522" cy="369332"/>
                </a:xfrm>
                <a:prstGeom prst="rect">
                  <a:avLst/>
                </a:prstGeom>
                <a:noFill/>
                <a:ln>
                  <a:noFill/>
                </a:ln>
              </p:spPr>
              <p:txBody>
                <a:bodyPr wrap="square" rtlCol="0">
                  <a:spAutoFit/>
                </a:bodyPr>
                <a:lstStyle/>
                <a:p>
                  <a:r>
                    <a:rPr lang="en-US" dirty="0" err="1"/>
                    <a:t>Nabor</a:t>
                  </a:r>
                  <a:endParaRPr lang="en-US" dirty="0"/>
                </a:p>
              </p:txBody>
            </p:sp>
            <p:cxnSp>
              <p:nvCxnSpPr>
                <p:cNvPr id="51" name="Straight Connector 50"/>
                <p:cNvCxnSpPr/>
                <p:nvPr/>
              </p:nvCxnSpPr>
              <p:spPr>
                <a:xfrm flipH="1" flipV="1">
                  <a:off x="4757998" y="4226679"/>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183304" y="3012370"/>
                  <a:ext cx="1584101" cy="3693319"/>
                </a:xfrm>
                <a:prstGeom prst="rect">
                  <a:avLst/>
                </a:prstGeom>
              </p:spPr>
              <p:txBody>
                <a:bodyPr wrap="square">
                  <a:spAutoFit/>
                </a:bodyPr>
                <a:lstStyle/>
                <a:p>
                  <a:pPr algn="ctr"/>
                  <a:r>
                    <a:rPr lang="en-US" dirty="0" err="1"/>
                    <a:t>Almodad</a:t>
                  </a:r>
                  <a:endParaRPr lang="en-US" dirty="0"/>
                </a:p>
                <a:p>
                  <a:pPr algn="ctr"/>
                  <a:r>
                    <a:rPr lang="en-US" dirty="0" err="1"/>
                    <a:t>Sheleph</a:t>
                  </a:r>
                  <a:endParaRPr lang="en-US" dirty="0"/>
                </a:p>
                <a:p>
                  <a:pPr algn="ctr"/>
                  <a:r>
                    <a:rPr lang="en-US" dirty="0" err="1"/>
                    <a:t>Hazarmaveth</a:t>
                  </a:r>
                  <a:endParaRPr lang="en-US" dirty="0"/>
                </a:p>
                <a:p>
                  <a:pPr algn="ctr"/>
                  <a:r>
                    <a:rPr lang="en-US" dirty="0" err="1"/>
                    <a:t>Jerah</a:t>
                  </a:r>
                  <a:endParaRPr lang="en-US" dirty="0"/>
                </a:p>
                <a:p>
                  <a:pPr algn="ctr"/>
                  <a:r>
                    <a:rPr lang="en-US" dirty="0" err="1"/>
                    <a:t>Hadoram</a:t>
                  </a:r>
                  <a:endParaRPr lang="en-US" dirty="0"/>
                </a:p>
                <a:p>
                  <a:pPr algn="ctr"/>
                  <a:r>
                    <a:rPr lang="en-US" dirty="0" err="1"/>
                    <a:t>Uzal</a:t>
                  </a:r>
                  <a:endParaRPr lang="en-US" dirty="0"/>
                </a:p>
                <a:p>
                  <a:pPr algn="ctr"/>
                  <a:r>
                    <a:rPr lang="en-US" dirty="0" err="1"/>
                    <a:t>Diklah</a:t>
                  </a:r>
                  <a:endParaRPr lang="en-US" dirty="0"/>
                </a:p>
                <a:p>
                  <a:pPr algn="ctr"/>
                  <a:r>
                    <a:rPr lang="en-US" dirty="0" err="1"/>
                    <a:t>Obal</a:t>
                  </a:r>
                  <a:endParaRPr lang="en-US" dirty="0"/>
                </a:p>
                <a:p>
                  <a:pPr algn="ctr"/>
                  <a:r>
                    <a:rPr lang="en-US" dirty="0" err="1"/>
                    <a:t>Abimael</a:t>
                  </a:r>
                  <a:endParaRPr lang="en-US" dirty="0"/>
                </a:p>
                <a:p>
                  <a:pPr algn="ctr"/>
                  <a:r>
                    <a:rPr lang="en-US" dirty="0"/>
                    <a:t>Sheba</a:t>
                  </a:r>
                </a:p>
                <a:p>
                  <a:pPr algn="ctr"/>
                  <a:r>
                    <a:rPr lang="en-US" dirty="0"/>
                    <a:t>Ophir</a:t>
                  </a:r>
                </a:p>
                <a:p>
                  <a:pPr algn="ctr"/>
                  <a:r>
                    <a:rPr lang="en-US" dirty="0" err="1"/>
                    <a:t>Jobab</a:t>
                  </a:r>
                  <a:endParaRPr lang="en-US" dirty="0"/>
                </a:p>
                <a:p>
                  <a:pPr algn="ctr"/>
                  <a:r>
                    <a:rPr lang="en-US" dirty="0"/>
                    <a:t>Havilah</a:t>
                  </a:r>
                </a:p>
              </p:txBody>
            </p:sp>
          </p:grpSp>
        </p:grpSp>
        <p:sp>
          <p:nvSpPr>
            <p:cNvPr id="2054" name="Rectangle 2053"/>
            <p:cNvSpPr/>
            <p:nvPr/>
          </p:nvSpPr>
          <p:spPr>
            <a:xfrm>
              <a:off x="9639930" y="1268074"/>
              <a:ext cx="1103698" cy="1200329"/>
            </a:xfrm>
            <a:prstGeom prst="rect">
              <a:avLst/>
            </a:prstGeom>
          </p:spPr>
          <p:txBody>
            <a:bodyPr wrap="square">
              <a:spAutoFit/>
            </a:bodyPr>
            <a:lstStyle/>
            <a:p>
              <a:pPr algn="ctr"/>
              <a:r>
                <a:rPr lang="en-US" dirty="0" err="1"/>
                <a:t>Uz</a:t>
              </a:r>
              <a:endParaRPr lang="en-US" dirty="0"/>
            </a:p>
            <a:p>
              <a:pPr algn="ctr"/>
              <a:r>
                <a:rPr lang="en-US" dirty="0" err="1"/>
                <a:t>Hul</a:t>
              </a:r>
              <a:endParaRPr lang="en-US" dirty="0"/>
            </a:p>
            <a:p>
              <a:pPr algn="ctr"/>
              <a:r>
                <a:rPr lang="en-US" dirty="0" err="1"/>
                <a:t>Gether</a:t>
              </a:r>
              <a:endParaRPr lang="en-US" dirty="0"/>
            </a:p>
            <a:p>
              <a:pPr algn="ctr"/>
              <a:r>
                <a:rPr lang="en-US" dirty="0"/>
                <a:t>Mash</a:t>
              </a:r>
            </a:p>
          </p:txBody>
        </p:sp>
      </p:grpSp>
      <p:grpSp>
        <p:nvGrpSpPr>
          <p:cNvPr id="2056" name="Group 2055"/>
          <p:cNvGrpSpPr/>
          <p:nvPr/>
        </p:nvGrpSpPr>
        <p:grpSpPr>
          <a:xfrm>
            <a:off x="-780" y="2743735"/>
            <a:ext cx="5949747" cy="3732773"/>
            <a:chOff x="-780" y="2743735"/>
            <a:chExt cx="5949747" cy="3732773"/>
          </a:xfrm>
        </p:grpSpPr>
        <p:sp>
          <p:nvSpPr>
            <p:cNvPr id="67" name="Rectangle 66"/>
            <p:cNvSpPr/>
            <p:nvPr/>
          </p:nvSpPr>
          <p:spPr>
            <a:xfrm>
              <a:off x="1999524" y="2743735"/>
              <a:ext cx="3023704" cy="830997"/>
            </a:xfrm>
            <a:prstGeom prst="rect">
              <a:avLst/>
            </a:prstGeom>
          </p:spPr>
          <p:txBody>
            <a:bodyPr wrap="square">
              <a:spAutoFit/>
            </a:bodyPr>
            <a:lstStyle/>
            <a:p>
              <a:pPr algn="ctr"/>
              <a:r>
                <a:rPr lang="en-US" sz="2400" dirty="0" err="1">
                  <a:solidFill>
                    <a:schemeClr val="bg1"/>
                  </a:solidFill>
                </a:rPr>
                <a:t>Terah</a:t>
              </a:r>
              <a:r>
                <a:rPr lang="en-US" sz="2400" dirty="0">
                  <a:solidFill>
                    <a:schemeClr val="bg1"/>
                  </a:solidFill>
                </a:rPr>
                <a:t>-</a:t>
              </a:r>
            </a:p>
            <a:p>
              <a:pPr algn="ctr"/>
              <a:r>
                <a:rPr lang="en-US" sz="2400" dirty="0">
                  <a:solidFill>
                    <a:schemeClr val="bg1"/>
                  </a:solidFill>
                </a:rPr>
                <a:t> in the land of Ur</a:t>
              </a:r>
            </a:p>
          </p:txBody>
        </p:sp>
        <p:cxnSp>
          <p:nvCxnSpPr>
            <p:cNvPr id="8" name="Straight Connector 7"/>
            <p:cNvCxnSpPr/>
            <p:nvPr/>
          </p:nvCxnSpPr>
          <p:spPr>
            <a:xfrm>
              <a:off x="1571223" y="3589372"/>
              <a:ext cx="36615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594568" y="358854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397165" y="3582421"/>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230609" y="3610545"/>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80" y="3929424"/>
              <a:ext cx="3014683" cy="461665"/>
            </a:xfrm>
            <a:prstGeom prst="rect">
              <a:avLst/>
            </a:prstGeom>
          </p:spPr>
          <p:txBody>
            <a:bodyPr wrap="square">
              <a:spAutoFit/>
            </a:bodyPr>
            <a:lstStyle/>
            <a:p>
              <a:pPr algn="ctr"/>
              <a:r>
                <a:rPr lang="en-US" sz="2400" dirty="0">
                  <a:solidFill>
                    <a:schemeClr val="bg1"/>
                  </a:solidFill>
                </a:rPr>
                <a:t>Abram--Sarai</a:t>
              </a:r>
            </a:p>
          </p:txBody>
        </p:sp>
        <p:sp>
          <p:nvSpPr>
            <p:cNvPr id="77" name="Rectangle 76"/>
            <p:cNvSpPr/>
            <p:nvPr/>
          </p:nvSpPr>
          <p:spPr>
            <a:xfrm>
              <a:off x="2461744" y="3907049"/>
              <a:ext cx="2269560" cy="461665"/>
            </a:xfrm>
            <a:prstGeom prst="rect">
              <a:avLst/>
            </a:prstGeom>
          </p:spPr>
          <p:txBody>
            <a:bodyPr wrap="square">
              <a:spAutoFit/>
            </a:bodyPr>
            <a:lstStyle/>
            <a:p>
              <a:pPr algn="ctr"/>
              <a:r>
                <a:rPr lang="en-US" sz="2400" dirty="0" err="1">
                  <a:solidFill>
                    <a:schemeClr val="bg1"/>
                  </a:solidFill>
                </a:rPr>
                <a:t>Nahor</a:t>
              </a:r>
              <a:r>
                <a:rPr lang="en-US" sz="2400" dirty="0">
                  <a:solidFill>
                    <a:schemeClr val="bg1"/>
                  </a:solidFill>
                </a:rPr>
                <a:t>--</a:t>
              </a:r>
              <a:r>
                <a:rPr lang="en-US" sz="2400" dirty="0" err="1">
                  <a:solidFill>
                    <a:schemeClr val="bg1"/>
                  </a:solidFill>
                </a:rPr>
                <a:t>Malacah</a:t>
              </a:r>
              <a:endParaRPr lang="en-US" sz="2400" dirty="0">
                <a:solidFill>
                  <a:schemeClr val="bg1"/>
                </a:solidFill>
              </a:endParaRPr>
            </a:p>
          </p:txBody>
        </p:sp>
        <p:sp>
          <p:nvSpPr>
            <p:cNvPr id="78" name="Rectangle 77"/>
            <p:cNvSpPr/>
            <p:nvPr/>
          </p:nvSpPr>
          <p:spPr>
            <a:xfrm>
              <a:off x="4500534" y="3904531"/>
              <a:ext cx="1448433" cy="461665"/>
            </a:xfrm>
            <a:prstGeom prst="rect">
              <a:avLst/>
            </a:prstGeom>
          </p:spPr>
          <p:txBody>
            <a:bodyPr wrap="square">
              <a:spAutoFit/>
            </a:bodyPr>
            <a:lstStyle/>
            <a:p>
              <a:pPr algn="ctr"/>
              <a:r>
                <a:rPr lang="en-US" sz="2400" dirty="0">
                  <a:solidFill>
                    <a:schemeClr val="bg1"/>
                  </a:solidFill>
                </a:rPr>
                <a:t>Haran</a:t>
              </a:r>
            </a:p>
          </p:txBody>
        </p:sp>
        <p:sp>
          <p:nvSpPr>
            <p:cNvPr id="79" name="Rectangle 78"/>
            <p:cNvSpPr/>
            <p:nvPr/>
          </p:nvSpPr>
          <p:spPr>
            <a:xfrm>
              <a:off x="4500534" y="4546647"/>
              <a:ext cx="1448433" cy="461665"/>
            </a:xfrm>
            <a:prstGeom prst="rect">
              <a:avLst/>
            </a:prstGeom>
          </p:spPr>
          <p:txBody>
            <a:bodyPr wrap="square">
              <a:spAutoFit/>
            </a:bodyPr>
            <a:lstStyle/>
            <a:p>
              <a:pPr algn="ctr"/>
              <a:r>
                <a:rPr lang="en-US" sz="2400" dirty="0">
                  <a:solidFill>
                    <a:schemeClr val="bg1"/>
                  </a:solidFill>
                </a:rPr>
                <a:t>Lot</a:t>
              </a:r>
            </a:p>
          </p:txBody>
        </p:sp>
        <p:cxnSp>
          <p:nvCxnSpPr>
            <p:cNvPr id="80" name="Straight Connector 79"/>
            <p:cNvCxnSpPr/>
            <p:nvPr/>
          </p:nvCxnSpPr>
          <p:spPr>
            <a:xfrm flipV="1">
              <a:off x="5230350" y="431666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53" name="Donut 2052"/>
            <p:cNvSpPr/>
            <p:nvPr/>
          </p:nvSpPr>
          <p:spPr>
            <a:xfrm>
              <a:off x="463763" y="3709914"/>
              <a:ext cx="2066265" cy="943805"/>
            </a:xfrm>
            <a:prstGeom prst="donut">
              <a:avLst>
                <a:gd name="adj" fmla="val 858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3" name="Group 232"/>
            <p:cNvGrpSpPr/>
            <p:nvPr/>
          </p:nvGrpSpPr>
          <p:grpSpPr>
            <a:xfrm>
              <a:off x="147814" y="4702811"/>
              <a:ext cx="1756235" cy="1772204"/>
              <a:chOff x="848996" y="1324635"/>
              <a:chExt cx="1756235" cy="1772204"/>
            </a:xfrm>
          </p:grpSpPr>
          <p:sp>
            <p:nvSpPr>
              <p:cNvPr id="234" name="Rectangle 233"/>
              <p:cNvSpPr/>
              <p:nvPr/>
            </p:nvSpPr>
            <p:spPr>
              <a:xfrm>
                <a:off x="1017083" y="1411577"/>
                <a:ext cx="1534565" cy="1499117"/>
              </a:xfrm>
              <a:prstGeom prst="rect">
                <a:avLst/>
              </a:prstGeom>
              <a:solidFill>
                <a:srgbClr val="FFCC9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848996" y="1324635"/>
                <a:ext cx="1756235" cy="1772204"/>
                <a:chOff x="848996" y="1324635"/>
                <a:chExt cx="1756235" cy="1772204"/>
              </a:xfrm>
            </p:grpSpPr>
            <p:grpSp>
              <p:nvGrpSpPr>
                <p:cNvPr id="236" name="Group 235"/>
                <p:cNvGrpSpPr/>
                <p:nvPr/>
              </p:nvGrpSpPr>
              <p:grpSpPr>
                <a:xfrm>
                  <a:off x="1236578" y="1639397"/>
                  <a:ext cx="935198" cy="1349444"/>
                  <a:chOff x="851358" y="495949"/>
                  <a:chExt cx="1366261" cy="1971446"/>
                </a:xfrm>
              </p:grpSpPr>
              <p:sp>
                <p:nvSpPr>
                  <p:cNvPr id="238" name="Cloud 237"/>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Manual Operation 239"/>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Extract 240"/>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a:off x="1079004" y="760433"/>
                    <a:ext cx="938018" cy="300171"/>
                    <a:chOff x="1756756" y="4876800"/>
                    <a:chExt cx="4088873" cy="1308463"/>
                  </a:xfrm>
                </p:grpSpPr>
                <p:grpSp>
                  <p:nvGrpSpPr>
                    <p:cNvPr id="248" name="Group 247"/>
                    <p:cNvGrpSpPr/>
                    <p:nvPr/>
                  </p:nvGrpSpPr>
                  <p:grpSpPr>
                    <a:xfrm>
                      <a:off x="1756756" y="4876800"/>
                      <a:ext cx="1367444" cy="1295400"/>
                      <a:chOff x="1756756" y="4876800"/>
                      <a:chExt cx="1367444" cy="1295400"/>
                    </a:xfrm>
                  </p:grpSpPr>
                  <p:sp>
                    <p:nvSpPr>
                      <p:cNvPr id="259" name="Quad Arrow Callout 2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Callout 2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Callout 2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3119647" y="4889863"/>
                      <a:ext cx="1367444" cy="1295400"/>
                      <a:chOff x="1756756" y="4876800"/>
                      <a:chExt cx="1367444" cy="1295400"/>
                    </a:xfrm>
                  </p:grpSpPr>
                  <p:sp>
                    <p:nvSpPr>
                      <p:cNvPr id="256" name="Quad Arrow Callout 25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Callout 25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Callout 25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478185" y="4889863"/>
                      <a:ext cx="1367444" cy="1295400"/>
                      <a:chOff x="1756756" y="4876800"/>
                      <a:chExt cx="1367444" cy="1295400"/>
                    </a:xfrm>
                  </p:grpSpPr>
                  <p:sp>
                    <p:nvSpPr>
                      <p:cNvPr id="253" name="Quad Arrow Callout 2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Quad Arrow Callout 2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Callout 2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Quad Arrow Callout 25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Callout 25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Cloud 245"/>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Frame 236"/>
                <p:cNvSpPr/>
                <p:nvPr/>
              </p:nvSpPr>
              <p:spPr>
                <a:xfrm>
                  <a:off x="848996" y="1324635"/>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2" name="Group 261"/>
            <p:cNvGrpSpPr/>
            <p:nvPr/>
          </p:nvGrpSpPr>
          <p:grpSpPr>
            <a:xfrm>
              <a:off x="2058273" y="4704304"/>
              <a:ext cx="1756235" cy="1772204"/>
              <a:chOff x="2637552" y="807080"/>
              <a:chExt cx="1756235" cy="1772204"/>
            </a:xfrm>
          </p:grpSpPr>
          <p:grpSp>
            <p:nvGrpSpPr>
              <p:cNvPr id="263" name="Group 262"/>
              <p:cNvGrpSpPr/>
              <p:nvPr/>
            </p:nvGrpSpPr>
            <p:grpSpPr>
              <a:xfrm>
                <a:off x="2637552" y="807080"/>
                <a:ext cx="1756235" cy="1772204"/>
                <a:chOff x="2637552" y="807080"/>
                <a:chExt cx="1756235" cy="1772204"/>
              </a:xfrm>
            </p:grpSpPr>
            <p:sp>
              <p:nvSpPr>
                <p:cNvPr id="301" name="Rectangle 300"/>
                <p:cNvSpPr/>
                <p:nvPr/>
              </p:nvSpPr>
              <p:spPr>
                <a:xfrm>
                  <a:off x="2805639" y="894022"/>
                  <a:ext cx="1534565" cy="1499117"/>
                </a:xfrm>
                <a:prstGeom prst="rect">
                  <a:avLst/>
                </a:prstGeom>
                <a:solidFill>
                  <a:srgbClr val="FFCC9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ame 301"/>
                <p:cNvSpPr/>
                <p:nvPr/>
              </p:nvSpPr>
              <p:spPr>
                <a:xfrm>
                  <a:off x="2637552" y="807080"/>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263"/>
              <p:cNvGrpSpPr/>
              <p:nvPr/>
            </p:nvGrpSpPr>
            <p:grpSpPr>
              <a:xfrm>
                <a:off x="2891216" y="1095634"/>
                <a:ext cx="1219608" cy="1312557"/>
                <a:chOff x="6271588" y="553998"/>
                <a:chExt cx="2022382" cy="2176513"/>
              </a:xfrm>
            </p:grpSpPr>
            <p:sp>
              <p:nvSpPr>
                <p:cNvPr id="265" name="Cloud 26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6840178" y="1496996"/>
                  <a:ext cx="805783" cy="1219200"/>
                  <a:chOff x="6859404" y="1496996"/>
                  <a:chExt cx="920895" cy="1219200"/>
                </a:xfrm>
              </p:grpSpPr>
              <p:sp>
                <p:nvSpPr>
                  <p:cNvPr id="299" name="Oval 298"/>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Oval 267"/>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69"/>
                <p:cNvGrpSpPr/>
                <p:nvPr/>
              </p:nvGrpSpPr>
              <p:grpSpPr>
                <a:xfrm>
                  <a:off x="6553201" y="990600"/>
                  <a:ext cx="1447800" cy="279400"/>
                  <a:chOff x="4950691" y="2343727"/>
                  <a:chExt cx="1208937" cy="279400"/>
                </a:xfrm>
              </p:grpSpPr>
              <p:sp>
                <p:nvSpPr>
                  <p:cNvPr id="285" name="Cross 284"/>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a:off x="5029200" y="2362200"/>
                    <a:ext cx="1066800" cy="228600"/>
                    <a:chOff x="5562600" y="5257800"/>
                    <a:chExt cx="2743200" cy="533400"/>
                  </a:xfrm>
                </p:grpSpPr>
                <p:grpSp>
                  <p:nvGrpSpPr>
                    <p:cNvPr id="287" name="Group 335"/>
                    <p:cNvGrpSpPr/>
                    <p:nvPr/>
                  </p:nvGrpSpPr>
                  <p:grpSpPr>
                    <a:xfrm>
                      <a:off x="5562600" y="5257800"/>
                      <a:ext cx="685800" cy="533400"/>
                      <a:chOff x="5562600" y="5257800"/>
                      <a:chExt cx="685800" cy="533400"/>
                    </a:xfrm>
                  </p:grpSpPr>
                  <p:sp>
                    <p:nvSpPr>
                      <p:cNvPr id="297" name="Hexagon 29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ross 29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336"/>
                    <p:cNvGrpSpPr/>
                    <p:nvPr/>
                  </p:nvGrpSpPr>
                  <p:grpSpPr>
                    <a:xfrm>
                      <a:off x="6248400" y="5257800"/>
                      <a:ext cx="685800" cy="533400"/>
                      <a:chOff x="5562600" y="5257800"/>
                      <a:chExt cx="685800" cy="533400"/>
                    </a:xfrm>
                  </p:grpSpPr>
                  <p:sp>
                    <p:nvSpPr>
                      <p:cNvPr id="295" name="Hexagon 29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ross 29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339"/>
                    <p:cNvGrpSpPr/>
                    <p:nvPr/>
                  </p:nvGrpSpPr>
                  <p:grpSpPr>
                    <a:xfrm>
                      <a:off x="6934200" y="5257800"/>
                      <a:ext cx="685800" cy="533400"/>
                      <a:chOff x="5562600" y="5257800"/>
                      <a:chExt cx="685800" cy="533400"/>
                    </a:xfrm>
                  </p:grpSpPr>
                  <p:sp>
                    <p:nvSpPr>
                      <p:cNvPr id="293" name="Hexagon 29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ross 29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342"/>
                    <p:cNvGrpSpPr/>
                    <p:nvPr/>
                  </p:nvGrpSpPr>
                  <p:grpSpPr>
                    <a:xfrm>
                      <a:off x="7620000" y="5257800"/>
                      <a:ext cx="685800" cy="533400"/>
                      <a:chOff x="5562600" y="5257800"/>
                      <a:chExt cx="685800" cy="533400"/>
                    </a:xfrm>
                  </p:grpSpPr>
                  <p:sp>
                    <p:nvSpPr>
                      <p:cNvPr id="291" name="Hexagon 29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ross 29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1" name="Isosceles Triangle 270"/>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a:off x="6894801" y="2174967"/>
                  <a:ext cx="238478" cy="260636"/>
                  <a:chOff x="1756756" y="4876800"/>
                  <a:chExt cx="1367444" cy="1295400"/>
                </a:xfrm>
              </p:grpSpPr>
              <p:sp>
                <p:nvSpPr>
                  <p:cNvPr id="282" name="Quad Arrow Callout 28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Callout 28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Callout 28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7088428" y="2393269"/>
                  <a:ext cx="308572" cy="337242"/>
                  <a:chOff x="1756756" y="4876800"/>
                  <a:chExt cx="1367444" cy="1295400"/>
                </a:xfrm>
              </p:grpSpPr>
              <p:sp>
                <p:nvSpPr>
                  <p:cNvPr id="279" name="Quad Arrow Callout 2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Callout 2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Callout 2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a:off x="7335996" y="2164703"/>
                  <a:ext cx="287568" cy="314287"/>
                  <a:chOff x="1756756" y="4876800"/>
                  <a:chExt cx="1367444" cy="1295400"/>
                </a:xfrm>
              </p:grpSpPr>
              <p:sp>
                <p:nvSpPr>
                  <p:cNvPr id="276" name="Quad Arrow Callout 2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Callout 2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Callout 2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2778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fade">
                                      <p:cBhvr>
                                        <p:cTn id="13" dur="500"/>
                                        <p:tgtEl>
                                          <p:spTgt spid="20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fade">
                                      <p:cBhvr>
                                        <p:cTn id="18" dur="500"/>
                                        <p:tgtEl>
                                          <p:spTgt spid="2056"/>
                                        </p:tgtEl>
                                      </p:cBhvr>
                                    </p:animEffect>
                                  </p:childTnLst>
                                </p:cTn>
                              </p:par>
                              <p:par>
                                <p:cTn id="19" presetID="10" presetClass="entr" presetSubtype="0" fill="hold" nodeType="with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fade">
                                      <p:cBhvr>
                                        <p:cTn id="2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847344"/>
            <a:ext cx="12192000" cy="2123658"/>
          </a:xfrm>
          <a:prstGeom prst="rect">
            <a:avLst/>
          </a:prstGeom>
          <a:noFill/>
        </p:spPr>
        <p:txBody>
          <a:bodyPr wrap="square" rtlCol="0">
            <a:spAutoFit/>
          </a:bodyPr>
          <a:lstStyle/>
          <a:p>
            <a:pPr algn="ctr"/>
            <a:r>
              <a:rPr lang="en-US" sz="6600" dirty="0">
                <a:solidFill>
                  <a:schemeClr val="bg1"/>
                </a:solidFill>
              </a:rPr>
              <a:t>Exalted Father</a:t>
            </a:r>
          </a:p>
          <a:p>
            <a:pPr algn="ctr"/>
            <a:r>
              <a:rPr lang="en-US" sz="6600" dirty="0">
                <a:solidFill>
                  <a:schemeClr val="bg1"/>
                </a:solidFill>
              </a:rPr>
              <a:t>Abraham 1</a:t>
            </a:r>
          </a:p>
        </p:txBody>
      </p:sp>
      <p:grpSp>
        <p:nvGrpSpPr>
          <p:cNvPr id="8" name="Group 7"/>
          <p:cNvGrpSpPr/>
          <p:nvPr/>
        </p:nvGrpSpPr>
        <p:grpSpPr>
          <a:xfrm>
            <a:off x="1478590" y="2785266"/>
            <a:ext cx="1839832" cy="3482238"/>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6" name="Group 55"/>
              <p:cNvGrpSpPr/>
              <p:nvPr/>
            </p:nvGrpSpPr>
            <p:grpSpPr>
              <a:xfrm>
                <a:off x="1756756" y="4876800"/>
                <a:ext cx="1367444" cy="1295400"/>
                <a:chOff x="1756756" y="4876800"/>
                <a:chExt cx="1367444" cy="1295400"/>
              </a:xfrm>
            </p:grpSpPr>
            <p:sp>
              <p:nvSpPr>
                <p:cNvPr id="67" name="Quad Arrow Callout 6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119647" y="4889863"/>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78185"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Callout 5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2" name="Group 41"/>
              <p:cNvGrpSpPr/>
              <p:nvPr/>
            </p:nvGrpSpPr>
            <p:grpSpPr>
              <a:xfrm>
                <a:off x="1756756" y="4876800"/>
                <a:ext cx="1367444" cy="1295400"/>
                <a:chOff x="1756756" y="4876800"/>
                <a:chExt cx="1367444" cy="1295400"/>
              </a:xfrm>
            </p:grpSpPr>
            <p:sp>
              <p:nvSpPr>
                <p:cNvPr id="53" name="Quad Arrow Callout 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119647" y="4889863"/>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78185"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Callout 4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39" name="Quad Arrow Callout 3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478185"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Callout 3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8809319" y="2785266"/>
            <a:ext cx="1807881" cy="3422955"/>
            <a:chOff x="6271588" y="553998"/>
            <a:chExt cx="2022382" cy="3816236"/>
          </a:xfrm>
        </p:grpSpPr>
        <p:sp>
          <p:nvSpPr>
            <p:cNvPr id="71" name="Oval 7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840178" y="1496996"/>
              <a:ext cx="805783" cy="1219200"/>
              <a:chOff x="6859404" y="1496996"/>
              <a:chExt cx="920895" cy="1219200"/>
            </a:xfrm>
          </p:grpSpPr>
          <p:sp>
            <p:nvSpPr>
              <p:cNvPr id="125" name="Oval 12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661727" y="3902364"/>
              <a:ext cx="1066800" cy="228600"/>
              <a:chOff x="5562600" y="5257800"/>
              <a:chExt cx="2743200" cy="533400"/>
            </a:xfrm>
          </p:grpSpPr>
          <p:grpSp>
            <p:nvGrpSpPr>
              <p:cNvPr id="113" name="Group 112"/>
              <p:cNvGrpSpPr/>
              <p:nvPr/>
            </p:nvGrpSpPr>
            <p:grpSpPr>
              <a:xfrm>
                <a:off x="5562600" y="5257800"/>
                <a:ext cx="685800" cy="533400"/>
                <a:chOff x="5562600" y="5257800"/>
                <a:chExt cx="685800" cy="533400"/>
              </a:xfrm>
            </p:grpSpPr>
            <p:sp>
              <p:nvSpPr>
                <p:cNvPr id="123" name="Hexagon 12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48400" y="5257800"/>
                <a:ext cx="685800" cy="533400"/>
                <a:chOff x="5562600" y="5257800"/>
                <a:chExt cx="685800" cy="533400"/>
              </a:xfrm>
            </p:grpSpPr>
            <p:sp>
              <p:nvSpPr>
                <p:cNvPr id="121" name="Hexagon 12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934200" y="5257800"/>
                <a:ext cx="685800" cy="533400"/>
                <a:chOff x="5562600" y="5257800"/>
                <a:chExt cx="685800" cy="533400"/>
              </a:xfrm>
            </p:grpSpPr>
            <p:sp>
              <p:nvSpPr>
                <p:cNvPr id="119" name="Hexagon 11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20000" y="5257800"/>
                <a:ext cx="685800" cy="533400"/>
                <a:chOff x="5562600" y="5257800"/>
                <a:chExt cx="685800" cy="533400"/>
              </a:xfrm>
            </p:grpSpPr>
            <p:sp>
              <p:nvSpPr>
                <p:cNvPr id="117" name="Hexagon 11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Cloud 8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553201" y="990600"/>
              <a:ext cx="1447800" cy="279400"/>
              <a:chOff x="4950691" y="2343727"/>
              <a:chExt cx="1208937" cy="279400"/>
            </a:xfrm>
          </p:grpSpPr>
          <p:sp>
            <p:nvSpPr>
              <p:cNvPr id="99" name="Cross 9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029200" y="2362200"/>
                <a:ext cx="1066800" cy="228600"/>
                <a:chOff x="5562600" y="5257800"/>
                <a:chExt cx="2743200" cy="533400"/>
              </a:xfrm>
            </p:grpSpPr>
            <p:grpSp>
              <p:nvGrpSpPr>
                <p:cNvPr id="101" name="Group 335"/>
                <p:cNvGrpSpPr/>
                <p:nvPr/>
              </p:nvGrpSpPr>
              <p:grpSpPr>
                <a:xfrm>
                  <a:off x="5562600" y="5257800"/>
                  <a:ext cx="685800" cy="533400"/>
                  <a:chOff x="5562600" y="5257800"/>
                  <a:chExt cx="685800" cy="533400"/>
                </a:xfrm>
              </p:grpSpPr>
              <p:sp>
                <p:nvSpPr>
                  <p:cNvPr id="111" name="Hexagon 11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6"/>
                <p:cNvGrpSpPr/>
                <p:nvPr/>
              </p:nvGrpSpPr>
              <p:grpSpPr>
                <a:xfrm>
                  <a:off x="6248400" y="5257800"/>
                  <a:ext cx="685800" cy="533400"/>
                  <a:chOff x="5562600" y="5257800"/>
                  <a:chExt cx="685800" cy="533400"/>
                </a:xfrm>
              </p:grpSpPr>
              <p:sp>
                <p:nvSpPr>
                  <p:cNvPr id="109" name="Hexagon 10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ross 10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39"/>
                <p:cNvGrpSpPr/>
                <p:nvPr/>
              </p:nvGrpSpPr>
              <p:grpSpPr>
                <a:xfrm>
                  <a:off x="6934200" y="5257800"/>
                  <a:ext cx="685800" cy="533400"/>
                  <a:chOff x="5562600" y="5257800"/>
                  <a:chExt cx="685800" cy="533400"/>
                </a:xfrm>
              </p:grpSpPr>
              <p:sp>
                <p:nvSpPr>
                  <p:cNvPr id="107" name="Hexagon 10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ross 10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42"/>
                <p:cNvGrpSpPr/>
                <p:nvPr/>
              </p:nvGrpSpPr>
              <p:grpSpPr>
                <a:xfrm>
                  <a:off x="7620000" y="5257800"/>
                  <a:ext cx="685800" cy="533400"/>
                  <a:chOff x="5562600" y="5257800"/>
                  <a:chExt cx="685800" cy="533400"/>
                </a:xfrm>
              </p:grpSpPr>
              <p:sp>
                <p:nvSpPr>
                  <p:cNvPr id="105" name="Hexagon 10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Isosceles Triangle 8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6894801" y="2174967"/>
              <a:ext cx="238478" cy="260636"/>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88428" y="2393269"/>
              <a:ext cx="308572" cy="337242"/>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7335996" y="2164703"/>
              <a:ext cx="287568" cy="314287"/>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626609" y="3652277"/>
            <a:ext cx="4876025" cy="1200329"/>
          </a:xfrm>
          <a:prstGeom prst="rect">
            <a:avLst/>
          </a:prstGeom>
        </p:spPr>
        <p:txBody>
          <a:bodyPr wrap="square">
            <a:spAutoFit/>
          </a:bodyPr>
          <a:lstStyle/>
          <a:p>
            <a:r>
              <a:rPr lang="en-US" i="1" dirty="0">
                <a:solidFill>
                  <a:srgbClr val="FFFF00"/>
                </a:solidFill>
                <a:latin typeface="Calibri" panose="020F0502020204030204" pitchFamily="34" charset="0"/>
              </a:rPr>
              <a:t>Look unto </a:t>
            </a:r>
            <a:r>
              <a:rPr lang="en-US" b="1" i="1" dirty="0">
                <a:solidFill>
                  <a:srgbClr val="FFFF00"/>
                </a:solidFill>
                <a:latin typeface="Calibri" panose="020F0502020204030204" pitchFamily="34" charset="0"/>
              </a:rPr>
              <a:t>Abraham</a:t>
            </a:r>
            <a:r>
              <a:rPr lang="en-US" i="1" dirty="0">
                <a:solidFill>
                  <a:srgbClr val="FFFF00"/>
                </a:solidFill>
                <a:latin typeface="Calibri" panose="020F0502020204030204" pitchFamily="34" charset="0"/>
              </a:rPr>
              <a:t> your father, and unto </a:t>
            </a:r>
            <a:r>
              <a:rPr lang="en-US" b="1" i="1" dirty="0">
                <a:solidFill>
                  <a:srgbClr val="FFFF00"/>
                </a:solidFill>
                <a:latin typeface="Calibri" panose="020F0502020204030204" pitchFamily="34" charset="0"/>
              </a:rPr>
              <a:t>Sarah</a:t>
            </a:r>
            <a:r>
              <a:rPr lang="en-US" i="1" dirty="0">
                <a:solidFill>
                  <a:srgbClr val="FFFF00"/>
                </a:solidFill>
                <a:latin typeface="Calibri" panose="020F0502020204030204" pitchFamily="34" charset="0"/>
              </a:rPr>
              <a:t> that bare you: for I called him alone, and blessed him, and increased him. </a:t>
            </a:r>
          </a:p>
          <a:p>
            <a:pPr algn="ctr"/>
            <a:r>
              <a:rPr lang="en-US" i="1" dirty="0">
                <a:solidFill>
                  <a:srgbClr val="FFFF00"/>
                </a:solidFill>
                <a:latin typeface="Calibri" panose="020F0502020204030204" pitchFamily="34" charset="0"/>
              </a:rPr>
              <a:t>Isaiah 51:2</a:t>
            </a:r>
            <a:endParaRPr lang="en-US" i="1" dirty="0">
              <a:solidFill>
                <a:srgbClr val="FFFF00"/>
              </a:solidFill>
            </a:endParaRPr>
          </a:p>
        </p:txBody>
      </p:sp>
    </p:spTree>
    <p:extLst>
      <p:ext uri="{BB962C8B-B14F-4D97-AF65-F5344CB8AC3E}">
        <p14:creationId xmlns:p14="http://schemas.microsoft.com/office/powerpoint/2010/main" val="20624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572" y="925917"/>
            <a:ext cx="9291149" cy="7017306"/>
          </a:xfrm>
          <a:prstGeom prst="rect">
            <a:avLst/>
          </a:prstGeom>
          <a:noFill/>
        </p:spPr>
        <p:txBody>
          <a:bodyPr wrap="square" rtlCol="0">
            <a:spAutoFit/>
          </a:bodyPr>
          <a:lstStyle/>
          <a:p>
            <a:r>
              <a:rPr lang="en-US" dirty="0">
                <a:solidFill>
                  <a:schemeClr val="bg1"/>
                </a:solidFill>
              </a:rPr>
              <a:t>He was born 300 years after the flood. He was the son of </a:t>
            </a:r>
            <a:r>
              <a:rPr lang="en-US" dirty="0" err="1">
                <a:solidFill>
                  <a:schemeClr val="bg1"/>
                </a:solidFill>
              </a:rPr>
              <a:t>Terah</a:t>
            </a:r>
            <a:r>
              <a:rPr lang="en-US" dirty="0">
                <a:solidFill>
                  <a:schemeClr val="bg1"/>
                </a:solidFill>
              </a:rPr>
              <a:t> and the patriarch of the Old Testament</a:t>
            </a:r>
          </a:p>
          <a:p>
            <a:endParaRPr lang="en-US" dirty="0">
              <a:solidFill>
                <a:schemeClr val="bg1"/>
              </a:solidFill>
            </a:endParaRPr>
          </a:p>
          <a:p>
            <a:r>
              <a:rPr lang="en-US" dirty="0">
                <a:solidFill>
                  <a:schemeClr val="bg1"/>
                </a:solidFill>
              </a:rPr>
              <a:t>He was born Abram until he was 99 and the Lord changed his name to Abraham meaning father of a multitude</a:t>
            </a:r>
          </a:p>
          <a:p>
            <a:endParaRPr lang="en-US" dirty="0">
              <a:solidFill>
                <a:schemeClr val="bg1"/>
              </a:solidFill>
            </a:endParaRPr>
          </a:p>
          <a:p>
            <a:r>
              <a:rPr lang="en-US" dirty="0">
                <a:solidFill>
                  <a:schemeClr val="bg1"/>
                </a:solidFill>
              </a:rPr>
              <a:t>The Lord made a covenant with him and his seed…the children of the prophets (3 Nephi 20:25-27)</a:t>
            </a:r>
          </a:p>
          <a:p>
            <a:endParaRPr lang="en-US" dirty="0">
              <a:solidFill>
                <a:schemeClr val="bg1"/>
              </a:solidFill>
            </a:endParaRPr>
          </a:p>
          <a:p>
            <a:r>
              <a:rPr lang="en-US" dirty="0">
                <a:solidFill>
                  <a:schemeClr val="bg1"/>
                </a:solidFill>
              </a:rPr>
              <a:t>In his old age he and his wife, Sarah, had a son named Isaac who would become the covenant father of many nations</a:t>
            </a:r>
          </a:p>
          <a:p>
            <a:endParaRPr lang="en-US" dirty="0">
              <a:solidFill>
                <a:schemeClr val="bg1"/>
              </a:solidFill>
            </a:endParaRPr>
          </a:p>
          <a:p>
            <a:r>
              <a:rPr lang="en-US" dirty="0">
                <a:solidFill>
                  <a:schemeClr val="bg1"/>
                </a:solidFill>
              </a:rPr>
              <a:t>Sanctioned by his father he was to be sacrificed by idolatrous Egyptian priests</a:t>
            </a:r>
          </a:p>
          <a:p>
            <a:endParaRPr lang="en-US" dirty="0">
              <a:solidFill>
                <a:schemeClr val="bg1"/>
              </a:solidFill>
            </a:endParaRPr>
          </a:p>
          <a:p>
            <a:r>
              <a:rPr lang="en-US" dirty="0">
                <a:solidFill>
                  <a:schemeClr val="bg1"/>
                </a:solidFill>
              </a:rPr>
              <a:t>He met with Melchizedek, and through him he was given the Melchizedek Priesthood</a:t>
            </a:r>
          </a:p>
          <a:p>
            <a:endParaRPr lang="en-US" dirty="0">
              <a:solidFill>
                <a:schemeClr val="bg1"/>
              </a:solidFill>
            </a:endParaRPr>
          </a:p>
          <a:p>
            <a:r>
              <a:rPr lang="en-US" dirty="0">
                <a:solidFill>
                  <a:schemeClr val="bg1"/>
                </a:solidFill>
              </a:rPr>
              <a:t>He was willing to sacrifice his own son Isaac…proving to be an obedient servant of the Lord</a:t>
            </a:r>
          </a:p>
          <a:p>
            <a:endParaRPr lang="en-US" dirty="0">
              <a:solidFill>
                <a:schemeClr val="bg1"/>
              </a:solidFill>
            </a:endParaRPr>
          </a:p>
          <a:p>
            <a:r>
              <a:rPr lang="en-US" dirty="0">
                <a:solidFill>
                  <a:schemeClr val="bg1"/>
                </a:solidFill>
              </a:rPr>
              <a:t>Joseph Smith saw the Father Abraham in his vision of the future world of glory (D&amp;C 137:5)</a:t>
            </a:r>
          </a:p>
          <a:p>
            <a:endParaRPr lang="en-US" dirty="0">
              <a:solidFill>
                <a:schemeClr val="bg1"/>
              </a:solidFill>
            </a:endParaRPr>
          </a:p>
          <a:p>
            <a:r>
              <a:rPr lang="en-US" dirty="0">
                <a:solidFill>
                  <a:schemeClr val="bg1"/>
                </a:solidFill>
              </a:rPr>
              <a:t>Abraham is mentioned in more verses of modern revelation than in the Old Testament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7" name="TextBox 6"/>
          <p:cNvSpPr txBox="1"/>
          <p:nvPr/>
        </p:nvSpPr>
        <p:spPr>
          <a:xfrm>
            <a:off x="0" y="6661"/>
            <a:ext cx="12192000" cy="1107996"/>
          </a:xfrm>
          <a:prstGeom prst="rect">
            <a:avLst/>
          </a:prstGeom>
          <a:noFill/>
        </p:spPr>
        <p:txBody>
          <a:bodyPr wrap="square" rtlCol="0">
            <a:spAutoFit/>
          </a:bodyPr>
          <a:lstStyle/>
          <a:p>
            <a:pPr algn="ctr"/>
            <a:r>
              <a:rPr lang="en-US" sz="6600" dirty="0">
                <a:solidFill>
                  <a:schemeClr val="bg1"/>
                </a:solidFill>
              </a:rPr>
              <a:t>Abram-Abraham</a:t>
            </a:r>
          </a:p>
        </p:txBody>
      </p:sp>
      <p:grpSp>
        <p:nvGrpSpPr>
          <p:cNvPr id="8" name="Group 7"/>
          <p:cNvGrpSpPr/>
          <p:nvPr/>
        </p:nvGrpSpPr>
        <p:grpSpPr>
          <a:xfrm>
            <a:off x="9204960" y="1536004"/>
            <a:ext cx="2415704" cy="4572187"/>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6" name="Group 55"/>
              <p:cNvGrpSpPr/>
              <p:nvPr/>
            </p:nvGrpSpPr>
            <p:grpSpPr>
              <a:xfrm>
                <a:off x="1756756" y="4876800"/>
                <a:ext cx="1367444" cy="1295400"/>
                <a:chOff x="1756756" y="4876800"/>
                <a:chExt cx="1367444" cy="1295400"/>
              </a:xfrm>
            </p:grpSpPr>
            <p:sp>
              <p:nvSpPr>
                <p:cNvPr id="67" name="Quad Arrow Callout 6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119647" y="4889863"/>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78185"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Callout 5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2" name="Group 41"/>
              <p:cNvGrpSpPr/>
              <p:nvPr/>
            </p:nvGrpSpPr>
            <p:grpSpPr>
              <a:xfrm>
                <a:off x="1756756" y="4876800"/>
                <a:ext cx="1367444" cy="1295400"/>
                <a:chOff x="1756756" y="4876800"/>
                <a:chExt cx="1367444" cy="1295400"/>
              </a:xfrm>
            </p:grpSpPr>
            <p:sp>
              <p:nvSpPr>
                <p:cNvPr id="53" name="Quad Arrow Callout 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119647" y="4889863"/>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78185"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Callout 4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39" name="Quad Arrow Callout 3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478185"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Callout 3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070966" y="6449330"/>
            <a:ext cx="2165448" cy="369332"/>
          </a:xfrm>
          <a:prstGeom prst="rect">
            <a:avLst/>
          </a:prstGeom>
          <a:noFill/>
        </p:spPr>
        <p:txBody>
          <a:bodyPr wrap="square" rtlCol="0">
            <a:spAutoFit/>
          </a:bodyPr>
          <a:lstStyle/>
          <a:p>
            <a:r>
              <a:rPr lang="en-US" dirty="0">
                <a:solidFill>
                  <a:schemeClr val="bg1"/>
                </a:solidFill>
              </a:rPr>
              <a:t>See sources 1</a:t>
            </a:r>
          </a:p>
        </p:txBody>
      </p:sp>
    </p:spTree>
    <p:extLst>
      <p:ext uri="{BB962C8B-B14F-4D97-AF65-F5344CB8AC3E}">
        <p14:creationId xmlns:p14="http://schemas.microsoft.com/office/powerpoint/2010/main" val="59814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573" y="925917"/>
            <a:ext cx="9019652" cy="6001643"/>
          </a:xfrm>
          <a:prstGeom prst="rect">
            <a:avLst/>
          </a:prstGeom>
          <a:noFill/>
        </p:spPr>
        <p:txBody>
          <a:bodyPr wrap="square" rtlCol="0">
            <a:spAutoFit/>
          </a:bodyPr>
          <a:lstStyle/>
          <a:p>
            <a:r>
              <a:rPr lang="en-US" sz="1600" dirty="0">
                <a:solidFill>
                  <a:schemeClr val="bg1"/>
                </a:solidFill>
              </a:rPr>
              <a:t>She was the wife of Abraham and originally known as Sarai meaning princes</a:t>
            </a:r>
          </a:p>
          <a:p>
            <a:endParaRPr lang="en-US" sz="1600" dirty="0">
              <a:solidFill>
                <a:schemeClr val="bg1"/>
              </a:solidFill>
            </a:endParaRPr>
          </a:p>
          <a:p>
            <a:r>
              <a:rPr lang="en-US" sz="1600" dirty="0">
                <a:solidFill>
                  <a:schemeClr val="bg1"/>
                </a:solidFill>
              </a:rPr>
              <a:t>She was childless for many years beyond her childbearing years</a:t>
            </a:r>
          </a:p>
          <a:p>
            <a:endParaRPr lang="en-US" sz="1600" dirty="0">
              <a:solidFill>
                <a:schemeClr val="bg1"/>
              </a:solidFill>
            </a:endParaRPr>
          </a:p>
          <a:p>
            <a:r>
              <a:rPr lang="en-US" sz="1600" dirty="0">
                <a:solidFill>
                  <a:schemeClr val="bg1"/>
                </a:solidFill>
              </a:rPr>
              <a:t>She and her husband traveled to Egypt because of the famine in Canaan</a:t>
            </a:r>
          </a:p>
          <a:p>
            <a:endParaRPr lang="en-US" sz="1600" dirty="0">
              <a:solidFill>
                <a:schemeClr val="bg1"/>
              </a:solidFill>
            </a:endParaRPr>
          </a:p>
          <a:p>
            <a:r>
              <a:rPr lang="en-US" sz="1600" dirty="0">
                <a:solidFill>
                  <a:schemeClr val="bg1"/>
                </a:solidFill>
              </a:rPr>
              <a:t>She was “a fair woman to look upon” and was to present herself to Egyptians as Abraham’s sister</a:t>
            </a:r>
          </a:p>
          <a:p>
            <a:endParaRPr lang="en-US" sz="1600" dirty="0">
              <a:solidFill>
                <a:schemeClr val="bg1"/>
              </a:solidFill>
            </a:endParaRPr>
          </a:p>
          <a:p>
            <a:r>
              <a:rPr lang="en-US" sz="1600" dirty="0">
                <a:solidFill>
                  <a:schemeClr val="bg1"/>
                </a:solidFill>
              </a:rPr>
              <a:t>After their return to Canaan, Sarai gave unto Abram her Egyptian handmaid, Hagar, as a wife (D&amp;C 132:33-34, 65)</a:t>
            </a:r>
          </a:p>
          <a:p>
            <a:endParaRPr lang="en-US" sz="1600" dirty="0">
              <a:solidFill>
                <a:schemeClr val="bg1"/>
              </a:solidFill>
            </a:endParaRPr>
          </a:p>
          <a:p>
            <a:r>
              <a:rPr lang="en-US" sz="1600" dirty="0">
                <a:solidFill>
                  <a:schemeClr val="bg1"/>
                </a:solidFill>
              </a:rPr>
              <a:t>Sarai received a new name Sarah and was blessed that she would bear a son to “be a mother of nation; kings of people shall be of her.” Genesis 17:16)</a:t>
            </a:r>
          </a:p>
          <a:p>
            <a:endParaRPr lang="en-US" sz="1600" dirty="0">
              <a:solidFill>
                <a:schemeClr val="bg1"/>
              </a:solidFill>
            </a:endParaRPr>
          </a:p>
          <a:p>
            <a:r>
              <a:rPr lang="en-US" sz="1600" dirty="0">
                <a:solidFill>
                  <a:schemeClr val="bg1"/>
                </a:solidFill>
              </a:rPr>
              <a:t>Three holy men visited her and Abraham confirming that she would be a mother in which she laughed to herself. Her son, Isaac name means “he laughed”</a:t>
            </a:r>
          </a:p>
          <a:p>
            <a:endParaRPr lang="en-US" sz="1600" dirty="0">
              <a:solidFill>
                <a:schemeClr val="bg1"/>
              </a:solidFill>
            </a:endParaRPr>
          </a:p>
          <a:p>
            <a:r>
              <a:rPr lang="en-US" sz="1600" dirty="0">
                <a:solidFill>
                  <a:schemeClr val="bg1"/>
                </a:solidFill>
              </a:rPr>
              <a:t>She had Hagar and her son Ishmael  sent away</a:t>
            </a:r>
          </a:p>
          <a:p>
            <a:endParaRPr lang="en-US" sz="1600" dirty="0">
              <a:solidFill>
                <a:schemeClr val="bg1"/>
              </a:solidFill>
            </a:endParaRPr>
          </a:p>
          <a:p>
            <a:r>
              <a:rPr lang="en-US" sz="1600" dirty="0">
                <a:solidFill>
                  <a:schemeClr val="bg1"/>
                </a:solidFill>
              </a:rPr>
              <a:t>She died at age 127 and was buried  “in the cave of field of </a:t>
            </a:r>
            <a:r>
              <a:rPr lang="en-US" sz="1600" dirty="0" err="1">
                <a:solidFill>
                  <a:schemeClr val="bg1"/>
                </a:solidFill>
              </a:rPr>
              <a:t>Machpelah</a:t>
            </a:r>
            <a:r>
              <a:rPr lang="en-US" sz="1600" dirty="0">
                <a:solidFill>
                  <a:schemeClr val="bg1"/>
                </a:solidFill>
              </a:rPr>
              <a:t> before </a:t>
            </a:r>
            <a:r>
              <a:rPr lang="en-US" sz="1600" dirty="0" err="1">
                <a:solidFill>
                  <a:schemeClr val="bg1"/>
                </a:solidFill>
              </a:rPr>
              <a:t>Mamre</a:t>
            </a:r>
            <a:r>
              <a:rPr lang="en-US" sz="1600" dirty="0">
                <a:solidFill>
                  <a:schemeClr val="bg1"/>
                </a:solidFill>
              </a:rPr>
              <a:t> (Hebron, land of Canaan</a:t>
            </a:r>
          </a:p>
          <a:p>
            <a:endParaRPr lang="en-US" sz="1600" dirty="0">
              <a:solidFill>
                <a:schemeClr val="bg1"/>
              </a:solidFill>
            </a:endParaRPr>
          </a:p>
          <a:p>
            <a:r>
              <a:rPr lang="en-US" sz="1600" dirty="0">
                <a:solidFill>
                  <a:schemeClr val="bg1"/>
                </a:solidFill>
              </a:rPr>
              <a:t>Paul and Peter mention Sara/Sarah as an obedient woman (Hebrew 11:11; 1 Peter 3:6)</a:t>
            </a:r>
          </a:p>
          <a:p>
            <a:endParaRPr lang="en-US" sz="1600" dirty="0">
              <a:solidFill>
                <a:schemeClr val="bg1"/>
              </a:solidFill>
            </a:endParaRPr>
          </a:p>
        </p:txBody>
      </p:sp>
      <p:sp>
        <p:nvSpPr>
          <p:cNvPr id="7" name="TextBox 6"/>
          <p:cNvSpPr txBox="1"/>
          <p:nvPr/>
        </p:nvSpPr>
        <p:spPr>
          <a:xfrm>
            <a:off x="0" y="6661"/>
            <a:ext cx="12192000" cy="1107996"/>
          </a:xfrm>
          <a:prstGeom prst="rect">
            <a:avLst/>
          </a:prstGeom>
          <a:noFill/>
        </p:spPr>
        <p:txBody>
          <a:bodyPr wrap="square" rtlCol="0">
            <a:spAutoFit/>
          </a:bodyPr>
          <a:lstStyle/>
          <a:p>
            <a:pPr algn="ctr"/>
            <a:r>
              <a:rPr lang="en-US" sz="6600" dirty="0">
                <a:solidFill>
                  <a:schemeClr val="bg1"/>
                </a:solidFill>
              </a:rPr>
              <a:t>Sarai-Sarah</a:t>
            </a:r>
          </a:p>
        </p:txBody>
      </p:sp>
      <p:sp>
        <p:nvSpPr>
          <p:cNvPr id="2" name="TextBox 1"/>
          <p:cNvSpPr txBox="1"/>
          <p:nvPr/>
        </p:nvSpPr>
        <p:spPr>
          <a:xfrm>
            <a:off x="10070966" y="6449330"/>
            <a:ext cx="2165448" cy="369332"/>
          </a:xfrm>
          <a:prstGeom prst="rect">
            <a:avLst/>
          </a:prstGeom>
          <a:noFill/>
        </p:spPr>
        <p:txBody>
          <a:bodyPr wrap="square" rtlCol="0">
            <a:spAutoFit/>
          </a:bodyPr>
          <a:lstStyle/>
          <a:p>
            <a:r>
              <a:rPr lang="en-US" dirty="0">
                <a:solidFill>
                  <a:schemeClr val="bg1"/>
                </a:solidFill>
              </a:rPr>
              <a:t>See sources 1</a:t>
            </a:r>
          </a:p>
        </p:txBody>
      </p:sp>
      <p:grpSp>
        <p:nvGrpSpPr>
          <p:cNvPr id="70" name="Group 69"/>
          <p:cNvGrpSpPr/>
          <p:nvPr/>
        </p:nvGrpSpPr>
        <p:grpSpPr>
          <a:xfrm>
            <a:off x="9240224" y="925917"/>
            <a:ext cx="2523407" cy="4761670"/>
            <a:chOff x="6271588" y="553998"/>
            <a:chExt cx="2022382" cy="3816236"/>
          </a:xfrm>
        </p:grpSpPr>
        <p:sp>
          <p:nvSpPr>
            <p:cNvPr id="71" name="Oval 7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840178" y="1496996"/>
              <a:ext cx="805783" cy="1219200"/>
              <a:chOff x="6859404" y="1496996"/>
              <a:chExt cx="920895" cy="1219200"/>
            </a:xfrm>
          </p:grpSpPr>
          <p:sp>
            <p:nvSpPr>
              <p:cNvPr id="125" name="Oval 12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661727" y="3902364"/>
              <a:ext cx="1066800" cy="228600"/>
              <a:chOff x="5562600" y="5257800"/>
              <a:chExt cx="2743200" cy="533400"/>
            </a:xfrm>
          </p:grpSpPr>
          <p:grpSp>
            <p:nvGrpSpPr>
              <p:cNvPr id="113" name="Group 112"/>
              <p:cNvGrpSpPr/>
              <p:nvPr/>
            </p:nvGrpSpPr>
            <p:grpSpPr>
              <a:xfrm>
                <a:off x="5562600" y="5257800"/>
                <a:ext cx="685800" cy="533400"/>
                <a:chOff x="5562600" y="5257800"/>
                <a:chExt cx="685800" cy="533400"/>
              </a:xfrm>
            </p:grpSpPr>
            <p:sp>
              <p:nvSpPr>
                <p:cNvPr id="123" name="Hexagon 12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48400" y="5257800"/>
                <a:ext cx="685800" cy="533400"/>
                <a:chOff x="5562600" y="5257800"/>
                <a:chExt cx="685800" cy="533400"/>
              </a:xfrm>
            </p:grpSpPr>
            <p:sp>
              <p:nvSpPr>
                <p:cNvPr id="121" name="Hexagon 12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934200" y="5257800"/>
                <a:ext cx="685800" cy="533400"/>
                <a:chOff x="5562600" y="5257800"/>
                <a:chExt cx="685800" cy="533400"/>
              </a:xfrm>
            </p:grpSpPr>
            <p:sp>
              <p:nvSpPr>
                <p:cNvPr id="119" name="Hexagon 11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20000" y="5257800"/>
                <a:ext cx="685800" cy="533400"/>
                <a:chOff x="5562600" y="5257800"/>
                <a:chExt cx="685800" cy="533400"/>
              </a:xfrm>
            </p:grpSpPr>
            <p:sp>
              <p:nvSpPr>
                <p:cNvPr id="117" name="Hexagon 11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Cloud 8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553201" y="990600"/>
              <a:ext cx="1447800" cy="279400"/>
              <a:chOff x="4950691" y="2343727"/>
              <a:chExt cx="1208937" cy="279400"/>
            </a:xfrm>
          </p:grpSpPr>
          <p:sp>
            <p:nvSpPr>
              <p:cNvPr id="99" name="Cross 9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029200" y="2362200"/>
                <a:ext cx="1066800" cy="228600"/>
                <a:chOff x="5562600" y="5257800"/>
                <a:chExt cx="2743200" cy="533400"/>
              </a:xfrm>
            </p:grpSpPr>
            <p:grpSp>
              <p:nvGrpSpPr>
                <p:cNvPr id="101" name="Group 335"/>
                <p:cNvGrpSpPr/>
                <p:nvPr/>
              </p:nvGrpSpPr>
              <p:grpSpPr>
                <a:xfrm>
                  <a:off x="5562600" y="5257800"/>
                  <a:ext cx="685800" cy="533400"/>
                  <a:chOff x="5562600" y="5257800"/>
                  <a:chExt cx="685800" cy="533400"/>
                </a:xfrm>
              </p:grpSpPr>
              <p:sp>
                <p:nvSpPr>
                  <p:cNvPr id="111" name="Hexagon 11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6"/>
                <p:cNvGrpSpPr/>
                <p:nvPr/>
              </p:nvGrpSpPr>
              <p:grpSpPr>
                <a:xfrm>
                  <a:off x="6248400" y="5257800"/>
                  <a:ext cx="685800" cy="533400"/>
                  <a:chOff x="5562600" y="5257800"/>
                  <a:chExt cx="685800" cy="533400"/>
                </a:xfrm>
              </p:grpSpPr>
              <p:sp>
                <p:nvSpPr>
                  <p:cNvPr id="109" name="Hexagon 10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ross 10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39"/>
                <p:cNvGrpSpPr/>
                <p:nvPr/>
              </p:nvGrpSpPr>
              <p:grpSpPr>
                <a:xfrm>
                  <a:off x="6934200" y="5257800"/>
                  <a:ext cx="685800" cy="533400"/>
                  <a:chOff x="5562600" y="5257800"/>
                  <a:chExt cx="685800" cy="533400"/>
                </a:xfrm>
              </p:grpSpPr>
              <p:sp>
                <p:nvSpPr>
                  <p:cNvPr id="107" name="Hexagon 10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ross 10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42"/>
                <p:cNvGrpSpPr/>
                <p:nvPr/>
              </p:nvGrpSpPr>
              <p:grpSpPr>
                <a:xfrm>
                  <a:off x="7620000" y="5257800"/>
                  <a:ext cx="685800" cy="533400"/>
                  <a:chOff x="5562600" y="5257800"/>
                  <a:chExt cx="685800" cy="533400"/>
                </a:xfrm>
              </p:grpSpPr>
              <p:sp>
                <p:nvSpPr>
                  <p:cNvPr id="105" name="Hexagon 10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Isosceles Triangle 8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6894801" y="2174967"/>
              <a:ext cx="238478" cy="260636"/>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88428" y="2393269"/>
              <a:ext cx="308572" cy="337242"/>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7335996" y="2164703"/>
              <a:ext cx="287568" cy="314287"/>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06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882" y="1182597"/>
            <a:ext cx="4602529" cy="646331"/>
          </a:xfrm>
          <a:prstGeom prst="rect">
            <a:avLst/>
          </a:prstGeom>
          <a:noFill/>
        </p:spPr>
        <p:txBody>
          <a:bodyPr wrap="square" rtlCol="0">
            <a:spAutoFit/>
          </a:bodyPr>
          <a:lstStyle/>
          <a:p>
            <a:r>
              <a:rPr lang="en-US" dirty="0">
                <a:solidFill>
                  <a:schemeClr val="bg1"/>
                </a:solidFill>
              </a:rPr>
              <a:t>On July 5, 1835, Joseph Smith wrote of the coming forth of the book of Abraham.</a:t>
            </a: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Ancient Egyptian Writings</a:t>
            </a:r>
          </a:p>
        </p:txBody>
      </p:sp>
      <p:sp>
        <p:nvSpPr>
          <p:cNvPr id="2" name="Rectangle 1"/>
          <p:cNvSpPr/>
          <p:nvPr/>
        </p:nvSpPr>
        <p:spPr>
          <a:xfrm>
            <a:off x="5304486" y="1449468"/>
            <a:ext cx="6096000" cy="1477328"/>
          </a:xfrm>
          <a:prstGeom prst="rect">
            <a:avLst/>
          </a:prstGeom>
        </p:spPr>
        <p:txBody>
          <a:bodyPr>
            <a:spAutoFit/>
          </a:bodyPr>
          <a:lstStyle/>
          <a:p>
            <a:r>
              <a:rPr lang="en-US" b="0" i="0" dirty="0">
                <a:solidFill>
                  <a:srgbClr val="FFFF00"/>
                </a:solidFill>
                <a:effectLst/>
                <a:latin typeface="Open Sans"/>
              </a:rPr>
              <a:t>“‘I commenced the translation of some of the characters or hieroglyphics, and much to our joy found that one of the rolls contained the writings of Abraham. … Truly we can say, the Lord is beginning to reveal the abundance of peace and truth’ (</a:t>
            </a:r>
            <a:r>
              <a:rPr lang="en-US" b="0" i="1" dirty="0">
                <a:solidFill>
                  <a:srgbClr val="FFFF00"/>
                </a:solidFill>
                <a:effectLst/>
                <a:latin typeface="Open Sans"/>
              </a:rPr>
              <a:t>2)</a:t>
            </a:r>
            <a:endParaRPr lang="en-US" dirty="0">
              <a:solidFill>
                <a:srgbClr val="FFFF00"/>
              </a:solidFill>
            </a:endParaRPr>
          </a:p>
        </p:txBody>
      </p:sp>
      <p:grpSp>
        <p:nvGrpSpPr>
          <p:cNvPr id="5" name="Group 4"/>
          <p:cNvGrpSpPr/>
          <p:nvPr/>
        </p:nvGrpSpPr>
        <p:grpSpPr>
          <a:xfrm>
            <a:off x="968947" y="2109285"/>
            <a:ext cx="3544025" cy="4210070"/>
            <a:chOff x="537882" y="1221779"/>
            <a:chExt cx="3544025" cy="421007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33" y="2128266"/>
              <a:ext cx="3099816" cy="3058668"/>
            </a:xfrm>
            <a:prstGeom prst="rect">
              <a:avLst/>
            </a:prstGeom>
          </p:spPr>
        </p:pic>
        <p:pic>
          <p:nvPicPr>
            <p:cNvPr id="70" name="Picture 12" descr="https://az480170.vo.msecnd.net/debd7172-44dc-4681-b074-d940a93cc4e1/img/prd/f25f42a1-9f0b-4e01-a8a4-9516eed4ced3/l_05frame_defr_hp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04860" y="1554801"/>
              <a:ext cx="4210070" cy="3544025"/>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https://upload.wikimedia.org/wikipedia/commons/thumb/8/80/Abraham_Facsimile_2.png/300px-Abraham_Facsimile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4587" y="3187793"/>
            <a:ext cx="2857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diggingsonline.com/pages/rese/fall/abraham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810" y="3931931"/>
            <a:ext cx="3861918" cy="25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882" y="1463311"/>
            <a:ext cx="5038166" cy="2308324"/>
          </a:xfrm>
          <a:prstGeom prst="rect">
            <a:avLst/>
          </a:prstGeom>
          <a:noFill/>
        </p:spPr>
        <p:txBody>
          <a:bodyPr wrap="square" rtlCol="0">
            <a:spAutoFit/>
          </a:bodyPr>
          <a:lstStyle/>
          <a:p>
            <a:r>
              <a:rPr lang="en-US" dirty="0">
                <a:solidFill>
                  <a:schemeClr val="bg1"/>
                </a:solidFill>
              </a:rPr>
              <a:t>“The Prophet Joseph Smith never communicated his method of translating these records. As with all other scriptures, a testimony of the truthfulness of these writings is primarily a matter of faith. The greatest evidence of the truthfulness of the book of Abraham is not found in an analysis of physical evidence nor historical background, but in prayerful consideration of its content and power” (</a:t>
            </a:r>
            <a:r>
              <a:rPr lang="en-US" i="1" dirty="0">
                <a:solidFill>
                  <a:schemeClr val="bg1"/>
                </a:solidFill>
              </a:rPr>
              <a:t>2)</a:t>
            </a:r>
            <a:endParaRPr lang="en-US" dirty="0">
              <a:solidFill>
                <a:schemeClr val="bg1"/>
              </a:solidFill>
            </a:endParaRP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Written by the Hand of Abraham</a:t>
            </a:r>
          </a:p>
        </p:txBody>
      </p:sp>
      <p:sp>
        <p:nvSpPr>
          <p:cNvPr id="2" name="Rectangle 1"/>
          <p:cNvSpPr/>
          <p:nvPr/>
        </p:nvSpPr>
        <p:spPr>
          <a:xfrm>
            <a:off x="2056878" y="5182258"/>
            <a:ext cx="8662676" cy="1384995"/>
          </a:xfrm>
          <a:prstGeom prst="rect">
            <a:avLst/>
          </a:prstGeom>
        </p:spPr>
        <p:txBody>
          <a:bodyPr wrap="square">
            <a:spAutoFit/>
          </a:bodyPr>
          <a:lstStyle/>
          <a:p>
            <a:r>
              <a:rPr lang="en-US" sz="2800" dirty="0">
                <a:solidFill>
                  <a:schemeClr val="bg1"/>
                </a:solidFill>
              </a:rPr>
              <a:t>Although we do not know the exact method Joseph Smith used to translate the writings of Abraham, we do know that he translated them by the gift and power of God.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216" y="1182597"/>
            <a:ext cx="4555978" cy="3431776"/>
          </a:xfrm>
          <a:prstGeom prst="rect">
            <a:avLst/>
          </a:prstGeom>
        </p:spPr>
      </p:pic>
    </p:spTree>
    <p:extLst>
      <p:ext uri="{BB962C8B-B14F-4D97-AF65-F5344CB8AC3E}">
        <p14:creationId xmlns:p14="http://schemas.microsoft.com/office/powerpoint/2010/main" val="112368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3834" y="5327670"/>
            <a:ext cx="5038166" cy="923330"/>
          </a:xfrm>
          <a:prstGeom prst="rect">
            <a:avLst/>
          </a:prstGeom>
          <a:noFill/>
        </p:spPr>
        <p:txBody>
          <a:bodyPr wrap="square" rtlCol="0">
            <a:spAutoFit/>
          </a:bodyPr>
          <a:lstStyle/>
          <a:p>
            <a:r>
              <a:rPr lang="en-US" dirty="0">
                <a:solidFill>
                  <a:schemeClr val="bg1"/>
                </a:solidFill>
              </a:rPr>
              <a:t>Abraham, while living in Haran, received a call to leave his country and family and go southwest to a new land, Canaan. (Genesis 12:1)</a:t>
            </a: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Seek and Desire</a:t>
            </a:r>
          </a:p>
        </p:txBody>
      </p:sp>
      <p:sp>
        <p:nvSpPr>
          <p:cNvPr id="2" name="Rectangle 1"/>
          <p:cNvSpPr/>
          <p:nvPr/>
        </p:nvSpPr>
        <p:spPr>
          <a:xfrm>
            <a:off x="7729817" y="1034993"/>
            <a:ext cx="4289612" cy="1200329"/>
          </a:xfrm>
          <a:prstGeom prst="rect">
            <a:avLst/>
          </a:prstGeom>
        </p:spPr>
        <p:txBody>
          <a:bodyPr wrap="square">
            <a:spAutoFit/>
          </a:bodyPr>
          <a:lstStyle/>
          <a:p>
            <a:r>
              <a:rPr lang="en-US" dirty="0">
                <a:solidFill>
                  <a:schemeClr val="bg1"/>
                </a:solidFill>
              </a:rPr>
              <a:t>The Lord had called Abraham from Ur, which is near the mouth of the Euphrates, and led him northwesterly to Haran.</a:t>
            </a:r>
          </a:p>
          <a:p>
            <a:r>
              <a:rPr lang="en-US" dirty="0">
                <a:solidFill>
                  <a:schemeClr val="bg1"/>
                </a:solidFill>
              </a:rPr>
              <a:t>(Abraham 1:15-16)</a:t>
            </a:r>
          </a:p>
        </p:txBody>
      </p:sp>
      <p:grpSp>
        <p:nvGrpSpPr>
          <p:cNvPr id="10" name="Group 9"/>
          <p:cNvGrpSpPr/>
          <p:nvPr/>
        </p:nvGrpSpPr>
        <p:grpSpPr>
          <a:xfrm>
            <a:off x="7383696" y="2296375"/>
            <a:ext cx="4043735" cy="2727795"/>
            <a:chOff x="6421904" y="1867850"/>
            <a:chExt cx="4248150" cy="3048001"/>
          </a:xfrm>
        </p:grpSpPr>
        <p:pic>
          <p:nvPicPr>
            <p:cNvPr id="2052" name="Picture 4" descr="http://www.markville.ss.yrdsb.edu.on.ca/projects/classof2008/chong2/ekalambalikis/u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904" y="1867850"/>
              <a:ext cx="4248150" cy="3048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09866" y="3210965"/>
              <a:ext cx="1116105" cy="369332"/>
            </a:xfrm>
            <a:prstGeom prst="rect">
              <a:avLst/>
            </a:prstGeom>
            <a:noFill/>
          </p:spPr>
          <p:txBody>
            <a:bodyPr wrap="square" rtlCol="0">
              <a:spAutoFit/>
            </a:bodyPr>
            <a:lstStyle/>
            <a:p>
              <a:r>
                <a:rPr lang="en-US" b="1" dirty="0"/>
                <a:t>Canaan</a:t>
              </a:r>
            </a:p>
          </p:txBody>
        </p:sp>
        <p:sp>
          <p:nvSpPr>
            <p:cNvPr id="14" name="TextBox 13"/>
            <p:cNvSpPr txBox="1"/>
            <p:nvPr/>
          </p:nvSpPr>
          <p:spPr>
            <a:xfrm>
              <a:off x="7987926" y="2432807"/>
              <a:ext cx="1116105" cy="369332"/>
            </a:xfrm>
            <a:prstGeom prst="rect">
              <a:avLst/>
            </a:prstGeom>
            <a:noFill/>
          </p:spPr>
          <p:txBody>
            <a:bodyPr wrap="square" rtlCol="0">
              <a:spAutoFit/>
            </a:bodyPr>
            <a:lstStyle/>
            <a:p>
              <a:r>
                <a:rPr lang="en-US" b="1" dirty="0"/>
                <a:t>Haran</a:t>
              </a:r>
            </a:p>
          </p:txBody>
        </p:sp>
      </p:grpSp>
      <p:sp>
        <p:nvSpPr>
          <p:cNvPr id="11" name="Rectangle 10"/>
          <p:cNvSpPr/>
          <p:nvPr/>
        </p:nvSpPr>
        <p:spPr>
          <a:xfrm>
            <a:off x="544419" y="1992875"/>
            <a:ext cx="2969092" cy="2031325"/>
          </a:xfrm>
          <a:prstGeom prst="rect">
            <a:avLst/>
          </a:prstGeom>
        </p:spPr>
        <p:txBody>
          <a:bodyPr wrap="square">
            <a:spAutoFit/>
          </a:bodyPr>
          <a:lstStyle/>
          <a:p>
            <a:pPr fontAlgn="base"/>
            <a:r>
              <a:rPr lang="en-US" b="0" i="0" dirty="0">
                <a:solidFill>
                  <a:schemeClr val="bg1"/>
                </a:solidFill>
                <a:effectLst/>
                <a:latin typeface="Open Sans"/>
              </a:rPr>
              <a:t>“</a:t>
            </a:r>
            <a:r>
              <a:rPr lang="en-US" b="0" i="1" dirty="0">
                <a:solidFill>
                  <a:schemeClr val="bg1"/>
                </a:solidFill>
                <a:effectLst/>
                <a:latin typeface="Open Sans"/>
              </a:rPr>
              <a:t>Desire</a:t>
            </a:r>
            <a:r>
              <a:rPr lang="en-US" b="0" i="0" dirty="0">
                <a:solidFill>
                  <a:schemeClr val="bg1"/>
                </a:solidFill>
                <a:effectLst/>
                <a:latin typeface="Open Sans"/>
              </a:rPr>
              <a:t> denotes a real longing or craving. …</a:t>
            </a:r>
          </a:p>
          <a:p>
            <a:pPr fontAlgn="base"/>
            <a:r>
              <a:rPr lang="en-US" b="0" i="0" dirty="0">
                <a:solidFill>
                  <a:schemeClr val="bg1"/>
                </a:solidFill>
                <a:effectLst/>
                <a:latin typeface="Open Sans"/>
              </a:rPr>
              <a:t>“… What we insistently desire, over time, is what we will eventually become and what we will receive in eternity” (</a:t>
            </a:r>
            <a:r>
              <a:rPr lang="en-US" dirty="0">
                <a:solidFill>
                  <a:schemeClr val="bg1"/>
                </a:solidFill>
                <a:latin typeface="Open Sans"/>
              </a:rPr>
              <a:t>3)</a:t>
            </a:r>
            <a:endParaRPr lang="en-US" b="0" i="0" dirty="0">
              <a:solidFill>
                <a:schemeClr val="bg1"/>
              </a:solidFill>
              <a:effectLst/>
              <a:latin typeface="Open Sans"/>
            </a:endParaRPr>
          </a:p>
        </p:txBody>
      </p:sp>
      <p:sp>
        <p:nvSpPr>
          <p:cNvPr id="12" name="Rectangle 11"/>
          <p:cNvSpPr/>
          <p:nvPr/>
        </p:nvSpPr>
        <p:spPr>
          <a:xfrm>
            <a:off x="523127" y="4969989"/>
            <a:ext cx="6096000" cy="1200329"/>
          </a:xfrm>
          <a:prstGeom prst="rect">
            <a:avLst/>
          </a:prstGeom>
        </p:spPr>
        <p:txBody>
          <a:bodyPr>
            <a:spAutoFit/>
          </a:bodyPr>
          <a:lstStyle/>
          <a:p>
            <a:r>
              <a:rPr lang="en-US" b="0" i="0" dirty="0">
                <a:solidFill>
                  <a:schemeClr val="bg1"/>
                </a:solidFill>
                <a:effectLst/>
                <a:latin typeface="Open Sans"/>
              </a:rPr>
              <a:t>“The word </a:t>
            </a:r>
            <a:r>
              <a:rPr lang="en-US" b="0" i="1" dirty="0">
                <a:solidFill>
                  <a:schemeClr val="bg1"/>
                </a:solidFill>
                <a:effectLst/>
                <a:latin typeface="Open Sans"/>
              </a:rPr>
              <a:t>seek</a:t>
            </a:r>
            <a:r>
              <a:rPr lang="en-US" b="0" i="0" dirty="0">
                <a:solidFill>
                  <a:schemeClr val="bg1"/>
                </a:solidFill>
                <a:effectLst/>
                <a:latin typeface="Open Sans"/>
              </a:rPr>
              <a:t> means to go in search of, try to discover, try to acquire. It requires an active, assertive approach to life. … It is the opposite of passively waiting for something good to come to us, with no effort on our part” (4)</a:t>
            </a:r>
            <a:endParaRPr lang="en-US" dirty="0">
              <a:solidFill>
                <a:schemeClr val="bg1"/>
              </a:solidFill>
            </a:endParaRPr>
          </a:p>
        </p:txBody>
      </p:sp>
      <p:pic>
        <p:nvPicPr>
          <p:cNvPr id="2056" name="Picture 8" descr="Elder Neal A. Max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16" y="435231"/>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lder Joseph B. Wirth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541" y="3295537"/>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3228" y="859538"/>
            <a:ext cx="2969092" cy="1077218"/>
          </a:xfrm>
          <a:prstGeom prst="rect">
            <a:avLst/>
          </a:prstGeom>
        </p:spPr>
        <p:txBody>
          <a:bodyPr wrap="square">
            <a:spAutoFit/>
          </a:bodyPr>
          <a:lstStyle/>
          <a:p>
            <a:pPr algn="ctr" fontAlgn="base"/>
            <a:r>
              <a:rPr lang="en-US" sz="3200" b="0" i="0" dirty="0">
                <a:solidFill>
                  <a:srgbClr val="FFFF00"/>
                </a:solidFill>
                <a:effectLst/>
                <a:latin typeface="Open Sans"/>
              </a:rPr>
              <a:t>The Priesthood</a:t>
            </a:r>
          </a:p>
          <a:p>
            <a:pPr algn="ctr" fontAlgn="base"/>
            <a:r>
              <a:rPr lang="en-US" sz="3200" dirty="0">
                <a:solidFill>
                  <a:srgbClr val="FFFF00"/>
                </a:solidFill>
                <a:latin typeface="Open Sans"/>
              </a:rPr>
              <a:t>D&amp;C 84:14</a:t>
            </a:r>
            <a:endParaRPr lang="en-US" sz="3200" b="0" i="0" dirty="0">
              <a:solidFill>
                <a:srgbClr val="FFFF00"/>
              </a:solidFill>
              <a:effectLst/>
              <a:latin typeface="Open Sans"/>
            </a:endParaRPr>
          </a:p>
        </p:txBody>
      </p:sp>
      <p:sp>
        <p:nvSpPr>
          <p:cNvPr id="21" name="Rectangle 20"/>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1:3-4</a:t>
            </a:r>
          </a:p>
        </p:txBody>
      </p:sp>
    </p:spTree>
    <p:extLst>
      <p:ext uri="{BB962C8B-B14F-4D97-AF65-F5344CB8AC3E}">
        <p14:creationId xmlns:p14="http://schemas.microsoft.com/office/powerpoint/2010/main" val="249051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9137" y="1120133"/>
            <a:ext cx="5038166" cy="923330"/>
          </a:xfrm>
          <a:prstGeom prst="rect">
            <a:avLst/>
          </a:prstGeom>
          <a:noFill/>
        </p:spPr>
        <p:txBody>
          <a:bodyPr wrap="square" rtlCol="0">
            <a:spAutoFit/>
          </a:bodyPr>
          <a:lstStyle/>
          <a:p>
            <a:r>
              <a:rPr lang="en-US" dirty="0">
                <a:solidFill>
                  <a:schemeClr val="bg1"/>
                </a:solidFill>
              </a:rPr>
              <a:t>Even though Abraham sought after righteousness in his life, he lived in circumstances that made it difficult to obtain his righteous desires. </a:t>
            </a: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Righteousness and Blessings</a:t>
            </a:r>
          </a:p>
        </p:txBody>
      </p:sp>
      <p:grpSp>
        <p:nvGrpSpPr>
          <p:cNvPr id="15" name="Group 14"/>
          <p:cNvGrpSpPr/>
          <p:nvPr/>
        </p:nvGrpSpPr>
        <p:grpSpPr>
          <a:xfrm>
            <a:off x="349623" y="1107996"/>
            <a:ext cx="3505068" cy="2501531"/>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791318" y="1100264"/>
              <a:ext cx="2371313" cy="1200329"/>
            </a:xfrm>
            <a:prstGeom prst="rect">
              <a:avLst/>
            </a:prstGeom>
          </p:spPr>
          <p:txBody>
            <a:bodyPr wrap="square">
              <a:spAutoFit/>
            </a:bodyPr>
            <a:lstStyle/>
            <a:p>
              <a:pPr algn="ctr"/>
              <a:r>
                <a:rPr lang="en-US" b="1" dirty="0"/>
                <a:t>If we seek for righteousness, God will bless us according to our desires.</a:t>
              </a:r>
              <a:endParaRPr lang="en-US" i="1" dirty="0"/>
            </a:p>
          </p:txBody>
        </p:sp>
      </p:gr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1:5-7</a:t>
            </a:r>
          </a:p>
        </p:txBody>
      </p:sp>
      <p:pic>
        <p:nvPicPr>
          <p:cNvPr id="8194" name="Picture 2" descr="http://www.freeenglishsite.com/LDS/PofGP/f1ite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660" y="2851878"/>
            <a:ext cx="2914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hunterscastle.com/commentary/pgp/abr/f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330" y="2853804"/>
            <a:ext cx="3562350" cy="34194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57301" y="4816342"/>
            <a:ext cx="6142745" cy="923330"/>
          </a:xfrm>
          <a:prstGeom prst="rect">
            <a:avLst/>
          </a:prstGeom>
          <a:noFill/>
        </p:spPr>
        <p:txBody>
          <a:bodyPr wrap="square" rtlCol="0">
            <a:spAutoFit/>
          </a:bodyPr>
          <a:lstStyle/>
          <a:p>
            <a:pPr fontAlgn="base"/>
            <a:r>
              <a:rPr lang="en-US" dirty="0">
                <a:solidFill>
                  <a:schemeClr val="bg1"/>
                </a:solidFill>
              </a:rPr>
              <a:t>The priest of Pharaoh, also called the Priest of </a:t>
            </a:r>
            <a:r>
              <a:rPr lang="en-US" dirty="0" err="1">
                <a:solidFill>
                  <a:schemeClr val="bg1"/>
                </a:solidFill>
              </a:rPr>
              <a:t>Elkenah</a:t>
            </a:r>
            <a:r>
              <a:rPr lang="en-US" dirty="0">
                <a:solidFill>
                  <a:schemeClr val="bg1"/>
                </a:solidFill>
              </a:rPr>
              <a:t>, had prepared an altar in the land of Chaldea and was making sacrifices to the sun god, </a:t>
            </a:r>
            <a:r>
              <a:rPr lang="en-US" dirty="0" err="1">
                <a:solidFill>
                  <a:schemeClr val="bg1"/>
                </a:solidFill>
              </a:rPr>
              <a:t>Shagreel</a:t>
            </a:r>
            <a:r>
              <a:rPr lang="en-US" dirty="0">
                <a:solidFill>
                  <a:schemeClr val="bg1"/>
                </a:solidFill>
              </a:rPr>
              <a:t>.</a:t>
            </a:r>
          </a:p>
        </p:txBody>
      </p:sp>
    </p:spTree>
    <p:extLst>
      <p:ext uri="{BB962C8B-B14F-4D97-AF65-F5344CB8AC3E}">
        <p14:creationId xmlns:p14="http://schemas.microsoft.com/office/powerpoint/2010/main" val="7892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3 Daughters of </a:t>
            </a:r>
            <a:r>
              <a:rPr lang="en-US" sz="6600" dirty="0" err="1">
                <a:solidFill>
                  <a:schemeClr val="bg1"/>
                </a:solidFill>
              </a:rPr>
              <a:t>Onitah</a:t>
            </a:r>
            <a:endParaRPr lang="en-US" sz="6600" dirty="0">
              <a:solidFill>
                <a:schemeClr val="bg1"/>
              </a:solidFill>
            </a:endParaRP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1:8-11,  (5)</a:t>
            </a:r>
          </a:p>
        </p:txBody>
      </p:sp>
      <p:sp>
        <p:nvSpPr>
          <p:cNvPr id="6" name="Rectangle 5"/>
          <p:cNvSpPr/>
          <p:nvPr/>
        </p:nvSpPr>
        <p:spPr>
          <a:xfrm>
            <a:off x="4346258" y="948690"/>
            <a:ext cx="7365589" cy="5632311"/>
          </a:xfrm>
          <a:prstGeom prst="rect">
            <a:avLst/>
          </a:prstGeom>
        </p:spPr>
        <p:txBody>
          <a:bodyPr wrap="square">
            <a:spAutoFit/>
          </a:bodyPr>
          <a:lstStyle/>
          <a:p>
            <a:pPr>
              <a:buFont typeface="Arial" panose="020B0604020202020204" pitchFamily="34" charset="0"/>
              <a:buChar char="•"/>
            </a:pPr>
            <a:r>
              <a:rPr lang="en-US" b="0" i="0" dirty="0">
                <a:solidFill>
                  <a:schemeClr val="bg1"/>
                </a:solidFill>
                <a:effectLst/>
                <a:latin typeface="Calibri" panose="020F0502020204030204" pitchFamily="34" charset="0"/>
              </a:rPr>
              <a:t>They were of royal descent of Ham and a rightful heir of the priesthood authority.</a:t>
            </a:r>
          </a:p>
          <a:p>
            <a:pPr>
              <a:buFont typeface="Arial" panose="020B0604020202020204" pitchFamily="34" charset="0"/>
              <a:buChar char="•"/>
            </a:pPr>
            <a:endParaRPr lang="en-US" b="0" i="0" dirty="0">
              <a:solidFill>
                <a:schemeClr val="bg1"/>
              </a:solidFill>
              <a:effectLst/>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A child was sacrificed on the altar right before they were. </a:t>
            </a:r>
          </a:p>
          <a:p>
            <a:pPr>
              <a:buFont typeface="Arial" panose="020B0604020202020204" pitchFamily="34" charset="0"/>
              <a:buChar char="•"/>
            </a:pPr>
            <a:endParaRPr lang="en-US" dirty="0">
              <a:solidFill>
                <a:schemeClr val="bg1"/>
              </a:solidFill>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They were virgins.</a:t>
            </a:r>
            <a:br>
              <a:rPr lang="en-US" b="0" i="0" dirty="0">
                <a:solidFill>
                  <a:schemeClr val="bg1"/>
                </a:solidFill>
                <a:effectLst/>
                <a:latin typeface="Calibri" panose="020F0502020204030204" pitchFamily="34" charset="0"/>
              </a:rPr>
            </a:br>
            <a:endParaRPr lang="en-US" b="0" i="0" dirty="0">
              <a:solidFill>
                <a:schemeClr val="bg1"/>
              </a:solidFill>
              <a:effectLst/>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They would not bow down and worship the false gods</a:t>
            </a:r>
            <a:r>
              <a:rPr lang="en-US" dirty="0">
                <a:solidFill>
                  <a:schemeClr val="bg1"/>
                </a:solidFill>
                <a:latin typeface="Calibri" panose="020F0502020204030204" pitchFamily="34" charset="0"/>
              </a:rPr>
              <a:t>.</a:t>
            </a:r>
          </a:p>
          <a:p>
            <a:pPr>
              <a:buFont typeface="Arial" panose="020B0604020202020204" pitchFamily="34" charset="0"/>
              <a:buChar char="•"/>
            </a:pPr>
            <a:endParaRPr lang="en-US" b="0" i="0" dirty="0">
              <a:solidFill>
                <a:schemeClr val="bg1"/>
              </a:solidFill>
              <a:effectLst/>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They were sacrificed after the manner of the Egyptians because of their great virtue.</a:t>
            </a:r>
          </a:p>
          <a:p>
            <a:pPr>
              <a:buFont typeface="Arial" panose="020B0604020202020204" pitchFamily="34" charset="0"/>
              <a:buChar char="•"/>
            </a:pPr>
            <a:endParaRPr lang="en-US" b="0" i="0" dirty="0">
              <a:solidFill>
                <a:schemeClr val="bg1"/>
              </a:solidFill>
              <a:effectLst/>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All three of them were killed at the same time.</a:t>
            </a:r>
          </a:p>
          <a:p>
            <a:pPr>
              <a:buFont typeface="Arial" panose="020B0604020202020204" pitchFamily="34" charset="0"/>
              <a:buChar char="•"/>
            </a:pPr>
            <a:endParaRPr lang="en-US" b="0" i="0" dirty="0">
              <a:solidFill>
                <a:schemeClr val="bg1"/>
              </a:solidFill>
              <a:effectLst/>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Abraham was to be sacrificed in the same manner and same altar as these young women.</a:t>
            </a:r>
          </a:p>
          <a:p>
            <a:pPr>
              <a:buFont typeface="Arial" panose="020B0604020202020204" pitchFamily="34" charset="0"/>
              <a:buChar char="•"/>
            </a:pPr>
            <a:endParaRPr lang="en-US" b="0" i="0" dirty="0">
              <a:solidFill>
                <a:schemeClr val="bg1"/>
              </a:solidFill>
              <a:effectLst/>
              <a:latin typeface="Calibri" panose="020F0502020204030204" pitchFamily="34" charset="0"/>
            </a:endParaRPr>
          </a:p>
          <a:p>
            <a:pPr>
              <a:buFont typeface="Arial" panose="020B0604020202020204" pitchFamily="34" charset="0"/>
              <a:buChar char="•"/>
            </a:pPr>
            <a:r>
              <a:rPr lang="en-US" b="0" i="0" dirty="0">
                <a:solidFill>
                  <a:schemeClr val="bg1"/>
                </a:solidFill>
                <a:effectLst/>
                <a:latin typeface="Calibri" panose="020F0502020204030204" pitchFamily="34" charset="0"/>
              </a:rPr>
              <a:t>The Pharaoh was of the lineage that did not have the right to the Priesthood. Even so, he tried to claim it from Noah through Ham, and led away many, including Abraham's father, into idolatry.(Abr. 1:27)</a:t>
            </a:r>
          </a:p>
        </p:txBody>
      </p:sp>
      <p:pic>
        <p:nvPicPr>
          <p:cNvPr id="9218" name="Picture 2" descr="http://2.bp.blogspot.com/-SuF7dMyOQ14/TWVxVlokDLI/AAAAAAAACqA/pTz7pO-B39Y/s400/Book_of_Abraham_Facsimile_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9" y="1257007"/>
            <a:ext cx="3810000" cy="2495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8129" y="3993115"/>
            <a:ext cx="3597976" cy="1200329"/>
          </a:xfrm>
          <a:prstGeom prst="rect">
            <a:avLst/>
          </a:prstGeom>
        </p:spPr>
        <p:txBody>
          <a:bodyPr wrap="square">
            <a:spAutoFit/>
          </a:bodyPr>
          <a:lstStyle/>
          <a:p>
            <a:pPr>
              <a:buFont typeface="Arial" panose="020B0604020202020204" pitchFamily="34" charset="0"/>
              <a:buChar char="•"/>
            </a:pPr>
            <a:r>
              <a:rPr lang="en-US" b="0" i="0" dirty="0">
                <a:solidFill>
                  <a:schemeClr val="bg1"/>
                </a:solidFill>
                <a:effectLst/>
                <a:latin typeface="Calibri" panose="020F0502020204030204" pitchFamily="34" charset="0"/>
              </a:rPr>
              <a:t>They were sacrificed on the altar on Potiphar's Hill) at the head of the plain of </a:t>
            </a:r>
            <a:r>
              <a:rPr lang="en-US" b="0" i="0" dirty="0" err="1">
                <a:solidFill>
                  <a:schemeClr val="bg1"/>
                </a:solidFill>
                <a:effectLst/>
                <a:latin typeface="Calibri" panose="020F0502020204030204" pitchFamily="34" charset="0"/>
              </a:rPr>
              <a:t>Olishem</a:t>
            </a:r>
            <a:r>
              <a:rPr lang="en-US" b="0" i="0" dirty="0">
                <a:solidFill>
                  <a:schemeClr val="bg1"/>
                </a:solidFill>
                <a:effectLst/>
                <a:latin typeface="Calibri" panose="020F0502020204030204" pitchFamily="34" charset="0"/>
              </a:rPr>
              <a:t> as an offering to the sun god </a:t>
            </a:r>
            <a:r>
              <a:rPr lang="en-US" b="0" i="0" dirty="0" err="1">
                <a:solidFill>
                  <a:schemeClr val="bg1"/>
                </a:solidFill>
                <a:effectLst/>
                <a:latin typeface="Calibri" panose="020F0502020204030204" pitchFamily="34" charset="0"/>
              </a:rPr>
              <a:t>Shagreel</a:t>
            </a:r>
            <a:r>
              <a:rPr lang="en-US" dirty="0">
                <a:solidFill>
                  <a:schemeClr val="bg1"/>
                </a:solidFill>
                <a:latin typeface="Calibri" panose="020F0502020204030204" pitchFamily="34" charset="0"/>
              </a:rPr>
              <a:t>.</a:t>
            </a:r>
          </a:p>
        </p:txBody>
      </p:sp>
    </p:spTree>
    <p:extLst>
      <p:ext uri="{BB962C8B-B14F-4D97-AF65-F5344CB8AC3E}">
        <p14:creationId xmlns:p14="http://schemas.microsoft.com/office/powerpoint/2010/main" val="33661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Choosing Righteousness</a:t>
            </a: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1:8-11</a:t>
            </a:r>
          </a:p>
        </p:txBody>
      </p:sp>
      <p:sp>
        <p:nvSpPr>
          <p:cNvPr id="8" name="Rectangle 7"/>
          <p:cNvSpPr/>
          <p:nvPr/>
        </p:nvSpPr>
        <p:spPr>
          <a:xfrm>
            <a:off x="5814627" y="936404"/>
            <a:ext cx="5702366" cy="5632311"/>
          </a:xfrm>
          <a:prstGeom prst="rect">
            <a:avLst/>
          </a:prstGeom>
        </p:spPr>
        <p:txBody>
          <a:bodyPr wrap="square">
            <a:spAutoFit/>
          </a:bodyPr>
          <a:lstStyle/>
          <a:p>
            <a:r>
              <a:rPr lang="en-US" sz="2400" dirty="0">
                <a:solidFill>
                  <a:schemeClr val="bg1"/>
                </a:solidFill>
              </a:rPr>
              <a:t>“We all know something of the courage it takes for one to stand in opposition to united custom, and general belief. None of us likes to be ridiculed. </a:t>
            </a:r>
          </a:p>
          <a:p>
            <a:endParaRPr lang="en-US" sz="2400" dirty="0">
              <a:solidFill>
                <a:schemeClr val="bg1"/>
              </a:solidFill>
            </a:endParaRPr>
          </a:p>
          <a:p>
            <a:r>
              <a:rPr lang="en-US" sz="2400" dirty="0">
                <a:solidFill>
                  <a:schemeClr val="bg1"/>
                </a:solidFill>
              </a:rPr>
              <a:t>Few are able to withstand popular opinion even when they know it is wrong, and it is difficult to comprehend the magnificent courage displayed by Abraham in his profound obedience to Jehovah, in the midst of his surroundings. His moral courage, his implicit faith in God, his boldness in raising his voice in opposition to the prevailing wickedness, is almost beyond comparison.” (6)</a:t>
            </a:r>
            <a:endParaRPr lang="en-US" sz="2400" dirty="0">
              <a:solidFill>
                <a:schemeClr val="bg1"/>
              </a:solidFill>
              <a:latin typeface="Calibri" panose="020F0502020204030204" pitchFamily="34" charset="0"/>
            </a:endParaRPr>
          </a:p>
        </p:txBody>
      </p:sp>
      <p:grpSp>
        <p:nvGrpSpPr>
          <p:cNvPr id="9" name="Group 8"/>
          <p:cNvGrpSpPr/>
          <p:nvPr/>
        </p:nvGrpSpPr>
        <p:grpSpPr>
          <a:xfrm>
            <a:off x="349623" y="1107996"/>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91318" y="976807"/>
              <a:ext cx="2371313" cy="1477328"/>
            </a:xfrm>
            <a:prstGeom prst="rect">
              <a:avLst/>
            </a:prstGeom>
          </p:spPr>
          <p:txBody>
            <a:bodyPr wrap="square">
              <a:spAutoFit/>
            </a:bodyPr>
            <a:lstStyle/>
            <a:p>
              <a:pPr algn="ctr"/>
              <a:r>
                <a:rPr lang="en-US" b="1" dirty="0"/>
                <a:t>We can choose righteousness regardless of the circumstances in which we live.</a:t>
              </a:r>
              <a:endParaRPr lang="en-US" i="1" dirty="0"/>
            </a:p>
          </p:txBody>
        </p:sp>
      </p:grpSp>
      <p:pic>
        <p:nvPicPr>
          <p:cNvPr id="10242" name="Picture 2" descr="President Joseph Fielding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039" y="2176973"/>
            <a:ext cx="10763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3680" y="1735466"/>
            <a:ext cx="742385" cy="369332"/>
          </a:xfrm>
          <a:prstGeom prst="rect">
            <a:avLst/>
          </a:prstGeom>
          <a:noFill/>
        </p:spPr>
        <p:txBody>
          <a:bodyPr wrap="square" rtlCol="0">
            <a:spAutoFit/>
          </a:bodyPr>
          <a:lstStyle/>
          <a:p>
            <a:r>
              <a:rPr lang="en-US" dirty="0">
                <a:solidFill>
                  <a:schemeClr val="bg1"/>
                </a:solidFill>
              </a:rPr>
              <a:t>Ham</a:t>
            </a:r>
          </a:p>
        </p:txBody>
      </p:sp>
      <p:sp>
        <p:nvSpPr>
          <p:cNvPr id="5" name="TextBox 4"/>
          <p:cNvSpPr txBox="1"/>
          <p:nvPr/>
        </p:nvSpPr>
        <p:spPr>
          <a:xfrm>
            <a:off x="-1" y="0"/>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What’s in a Name?</a:t>
            </a:r>
          </a:p>
        </p:txBody>
      </p:sp>
      <p:cxnSp>
        <p:nvCxnSpPr>
          <p:cNvPr id="7" name="Straight Connector 6"/>
          <p:cNvCxnSpPr/>
          <p:nvPr/>
        </p:nvCxnSpPr>
        <p:spPr>
          <a:xfrm>
            <a:off x="2036827" y="1523406"/>
            <a:ext cx="7888373" cy="67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036827" y="150287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830432" y="1502875"/>
            <a:ext cx="9053" cy="2625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925200" y="1522002"/>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74863" y="1873170"/>
            <a:ext cx="1324293" cy="369332"/>
          </a:xfrm>
          <a:prstGeom prst="rect">
            <a:avLst/>
          </a:prstGeom>
          <a:noFill/>
        </p:spPr>
        <p:txBody>
          <a:bodyPr wrap="square" rtlCol="0">
            <a:spAutoFit/>
          </a:bodyPr>
          <a:lstStyle/>
          <a:p>
            <a:r>
              <a:rPr lang="en-US" dirty="0">
                <a:solidFill>
                  <a:schemeClr val="bg1"/>
                </a:solidFill>
              </a:rPr>
              <a:t>Japheth</a:t>
            </a:r>
          </a:p>
        </p:txBody>
      </p:sp>
      <p:grpSp>
        <p:nvGrpSpPr>
          <p:cNvPr id="2057" name="Group 2056"/>
          <p:cNvGrpSpPr/>
          <p:nvPr/>
        </p:nvGrpSpPr>
        <p:grpSpPr>
          <a:xfrm>
            <a:off x="-238448" y="2231008"/>
            <a:ext cx="4449812" cy="2868023"/>
            <a:chOff x="-101359" y="2382728"/>
            <a:chExt cx="4449812" cy="2868023"/>
          </a:xfrm>
        </p:grpSpPr>
        <p:cxnSp>
          <p:nvCxnSpPr>
            <p:cNvPr id="12" name="Straight Connector 11"/>
            <p:cNvCxnSpPr/>
            <p:nvPr/>
          </p:nvCxnSpPr>
          <p:spPr>
            <a:xfrm>
              <a:off x="622202" y="2392076"/>
              <a:ext cx="3340510" cy="1388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41084" y="2415126"/>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96266" y="2382728"/>
              <a:ext cx="16133" cy="906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760482" y="2410907"/>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35168" y="2863642"/>
              <a:ext cx="3684" cy="9059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61260" y="240434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380553" y="2415126"/>
              <a:ext cx="5443" cy="7716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944012" y="239011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3990" y="2842589"/>
              <a:ext cx="1012276" cy="369332"/>
            </a:xfrm>
            <a:prstGeom prst="rect">
              <a:avLst/>
            </a:prstGeom>
            <a:noFill/>
          </p:spPr>
          <p:txBody>
            <a:bodyPr wrap="square" rtlCol="0">
              <a:spAutoFit/>
            </a:bodyPr>
            <a:lstStyle/>
            <a:p>
              <a:r>
                <a:rPr lang="en-US" dirty="0">
                  <a:solidFill>
                    <a:schemeClr val="bg1"/>
                  </a:solidFill>
                </a:rPr>
                <a:t>Gomer</a:t>
              </a:r>
            </a:p>
          </p:txBody>
        </p:sp>
        <p:sp>
          <p:nvSpPr>
            <p:cNvPr id="30" name="TextBox 29"/>
            <p:cNvSpPr txBox="1"/>
            <p:nvPr/>
          </p:nvSpPr>
          <p:spPr>
            <a:xfrm>
              <a:off x="786402" y="3280833"/>
              <a:ext cx="863301" cy="369332"/>
            </a:xfrm>
            <a:prstGeom prst="rect">
              <a:avLst/>
            </a:prstGeom>
            <a:noFill/>
          </p:spPr>
          <p:txBody>
            <a:bodyPr wrap="square" rtlCol="0">
              <a:spAutoFit/>
            </a:bodyPr>
            <a:lstStyle/>
            <a:p>
              <a:r>
                <a:rPr lang="en-US" dirty="0">
                  <a:solidFill>
                    <a:schemeClr val="bg1"/>
                  </a:solidFill>
                </a:rPr>
                <a:t>Magog</a:t>
              </a:r>
            </a:p>
          </p:txBody>
        </p:sp>
        <p:cxnSp>
          <p:nvCxnSpPr>
            <p:cNvPr id="31" name="Straight Connector 30"/>
            <p:cNvCxnSpPr/>
            <p:nvPr/>
          </p:nvCxnSpPr>
          <p:spPr>
            <a:xfrm flipH="1" flipV="1">
              <a:off x="628198" y="3199352"/>
              <a:ext cx="5545" cy="113725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235168" y="2398210"/>
              <a:ext cx="1" cy="1481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359" y="4327421"/>
              <a:ext cx="1604176" cy="923330"/>
            </a:xfrm>
            <a:prstGeom prst="rect">
              <a:avLst/>
            </a:prstGeom>
            <a:noFill/>
          </p:spPr>
          <p:txBody>
            <a:bodyPr wrap="square" rtlCol="0">
              <a:spAutoFit/>
            </a:bodyPr>
            <a:lstStyle/>
            <a:p>
              <a:pPr algn="ctr"/>
              <a:r>
                <a:rPr lang="en-US" dirty="0" err="1">
                  <a:solidFill>
                    <a:schemeClr val="bg1"/>
                  </a:solidFill>
                </a:rPr>
                <a:t>Ashkenaz</a:t>
              </a:r>
              <a:endParaRPr lang="en-US" dirty="0">
                <a:solidFill>
                  <a:schemeClr val="bg1"/>
                </a:solidFill>
              </a:endParaRPr>
            </a:p>
            <a:p>
              <a:pPr algn="ctr"/>
              <a:r>
                <a:rPr lang="en-US" dirty="0" err="1">
                  <a:solidFill>
                    <a:schemeClr val="bg1"/>
                  </a:solidFill>
                </a:rPr>
                <a:t>Riphath</a:t>
              </a:r>
              <a:endParaRPr lang="en-US" dirty="0">
                <a:solidFill>
                  <a:schemeClr val="bg1"/>
                </a:solidFill>
              </a:endParaRPr>
            </a:p>
            <a:p>
              <a:pPr algn="ctr"/>
              <a:r>
                <a:rPr lang="en-US" dirty="0" err="1">
                  <a:solidFill>
                    <a:schemeClr val="bg1"/>
                  </a:solidFill>
                </a:rPr>
                <a:t>Togarmah</a:t>
              </a:r>
              <a:endParaRPr lang="en-US" dirty="0">
                <a:solidFill>
                  <a:schemeClr val="bg1"/>
                </a:solidFill>
              </a:endParaRPr>
            </a:p>
          </p:txBody>
        </p:sp>
        <p:sp>
          <p:nvSpPr>
            <p:cNvPr id="35" name="TextBox 34"/>
            <p:cNvSpPr txBox="1"/>
            <p:nvPr/>
          </p:nvSpPr>
          <p:spPr>
            <a:xfrm>
              <a:off x="1359102" y="2815837"/>
              <a:ext cx="869936" cy="369332"/>
            </a:xfrm>
            <a:prstGeom prst="rect">
              <a:avLst/>
            </a:prstGeom>
            <a:noFill/>
          </p:spPr>
          <p:txBody>
            <a:bodyPr wrap="square" rtlCol="0">
              <a:spAutoFit/>
            </a:bodyPr>
            <a:lstStyle/>
            <a:p>
              <a:r>
                <a:rPr lang="en-US" dirty="0" err="1">
                  <a:solidFill>
                    <a:schemeClr val="bg1"/>
                  </a:solidFill>
                </a:rPr>
                <a:t>Madai</a:t>
              </a:r>
              <a:endParaRPr lang="en-US" dirty="0">
                <a:solidFill>
                  <a:schemeClr val="bg1"/>
                </a:solidFill>
              </a:endParaRPr>
            </a:p>
          </p:txBody>
        </p:sp>
        <p:sp>
          <p:nvSpPr>
            <p:cNvPr id="37" name="TextBox 36"/>
            <p:cNvSpPr txBox="1"/>
            <p:nvPr/>
          </p:nvSpPr>
          <p:spPr>
            <a:xfrm>
              <a:off x="1922281" y="2475494"/>
              <a:ext cx="742385" cy="369332"/>
            </a:xfrm>
            <a:prstGeom prst="rect">
              <a:avLst/>
            </a:prstGeom>
            <a:noFill/>
          </p:spPr>
          <p:txBody>
            <a:bodyPr wrap="square" rtlCol="0">
              <a:spAutoFit/>
            </a:bodyPr>
            <a:lstStyle/>
            <a:p>
              <a:r>
                <a:rPr lang="en-US" dirty="0" err="1">
                  <a:solidFill>
                    <a:schemeClr val="bg1"/>
                  </a:solidFill>
                </a:rPr>
                <a:t>Javan</a:t>
              </a:r>
              <a:endParaRPr lang="en-US" dirty="0">
                <a:solidFill>
                  <a:schemeClr val="bg1"/>
                </a:solidFill>
              </a:endParaRPr>
            </a:p>
          </p:txBody>
        </p:sp>
        <p:sp>
          <p:nvSpPr>
            <p:cNvPr id="40" name="TextBox 39"/>
            <p:cNvSpPr txBox="1"/>
            <p:nvPr/>
          </p:nvSpPr>
          <p:spPr>
            <a:xfrm>
              <a:off x="1676041" y="3787673"/>
              <a:ext cx="1194644" cy="1200329"/>
            </a:xfrm>
            <a:prstGeom prst="rect">
              <a:avLst/>
            </a:prstGeom>
            <a:noFill/>
          </p:spPr>
          <p:txBody>
            <a:bodyPr wrap="square" rtlCol="0">
              <a:spAutoFit/>
            </a:bodyPr>
            <a:lstStyle/>
            <a:p>
              <a:pPr algn="ctr"/>
              <a:r>
                <a:rPr lang="en-US" dirty="0" err="1">
                  <a:solidFill>
                    <a:schemeClr val="bg1"/>
                  </a:solidFill>
                </a:rPr>
                <a:t>Elishah</a:t>
              </a:r>
              <a:endParaRPr lang="en-US" dirty="0">
                <a:solidFill>
                  <a:schemeClr val="bg1"/>
                </a:solidFill>
              </a:endParaRPr>
            </a:p>
            <a:p>
              <a:pPr algn="ctr"/>
              <a:r>
                <a:rPr lang="en-US" dirty="0" err="1">
                  <a:solidFill>
                    <a:schemeClr val="bg1"/>
                  </a:solidFill>
                </a:rPr>
                <a:t>Tarshish</a:t>
              </a:r>
              <a:endParaRPr lang="en-US" dirty="0">
                <a:solidFill>
                  <a:schemeClr val="bg1"/>
                </a:solidFill>
              </a:endParaRPr>
            </a:p>
            <a:p>
              <a:pPr algn="ctr"/>
              <a:r>
                <a:rPr lang="en-US" dirty="0" err="1">
                  <a:solidFill>
                    <a:schemeClr val="bg1"/>
                  </a:solidFill>
                </a:rPr>
                <a:t>Kittim</a:t>
              </a:r>
              <a:endParaRPr lang="en-US" dirty="0">
                <a:solidFill>
                  <a:schemeClr val="bg1"/>
                </a:solidFill>
              </a:endParaRPr>
            </a:p>
            <a:p>
              <a:pPr algn="ctr"/>
              <a:r>
                <a:rPr lang="en-US" dirty="0" err="1">
                  <a:solidFill>
                    <a:schemeClr val="bg1"/>
                  </a:solidFill>
                </a:rPr>
                <a:t>Dodanim</a:t>
              </a:r>
              <a:endParaRPr lang="en-US" dirty="0">
                <a:solidFill>
                  <a:schemeClr val="bg1"/>
                </a:solidFill>
              </a:endParaRPr>
            </a:p>
          </p:txBody>
        </p:sp>
        <p:sp>
          <p:nvSpPr>
            <p:cNvPr id="41" name="TextBox 40"/>
            <p:cNvSpPr txBox="1"/>
            <p:nvPr/>
          </p:nvSpPr>
          <p:spPr>
            <a:xfrm>
              <a:off x="2398367" y="2853605"/>
              <a:ext cx="742385" cy="369332"/>
            </a:xfrm>
            <a:prstGeom prst="rect">
              <a:avLst/>
            </a:prstGeom>
            <a:noFill/>
          </p:spPr>
          <p:txBody>
            <a:bodyPr wrap="square" rtlCol="0">
              <a:spAutoFit/>
            </a:bodyPr>
            <a:lstStyle/>
            <a:p>
              <a:r>
                <a:rPr lang="en-US" dirty="0">
                  <a:solidFill>
                    <a:schemeClr val="bg1"/>
                  </a:solidFill>
                </a:rPr>
                <a:t>Tubal</a:t>
              </a:r>
            </a:p>
          </p:txBody>
        </p:sp>
        <p:sp>
          <p:nvSpPr>
            <p:cNvPr id="42" name="TextBox 41"/>
            <p:cNvSpPr txBox="1"/>
            <p:nvPr/>
          </p:nvSpPr>
          <p:spPr>
            <a:xfrm>
              <a:off x="2864894" y="3158006"/>
              <a:ext cx="1097818" cy="369332"/>
            </a:xfrm>
            <a:prstGeom prst="rect">
              <a:avLst/>
            </a:prstGeom>
            <a:noFill/>
          </p:spPr>
          <p:txBody>
            <a:bodyPr wrap="square" rtlCol="0">
              <a:spAutoFit/>
            </a:bodyPr>
            <a:lstStyle/>
            <a:p>
              <a:r>
                <a:rPr lang="en-US" dirty="0" err="1">
                  <a:solidFill>
                    <a:schemeClr val="bg1"/>
                  </a:solidFill>
                </a:rPr>
                <a:t>Meshech</a:t>
              </a:r>
              <a:endParaRPr lang="en-US" dirty="0">
                <a:solidFill>
                  <a:schemeClr val="bg1"/>
                </a:solidFill>
              </a:endParaRPr>
            </a:p>
          </p:txBody>
        </p:sp>
        <p:sp>
          <p:nvSpPr>
            <p:cNvPr id="45" name="TextBox 44"/>
            <p:cNvSpPr txBox="1"/>
            <p:nvPr/>
          </p:nvSpPr>
          <p:spPr>
            <a:xfrm>
              <a:off x="3606068" y="2815837"/>
              <a:ext cx="742385" cy="369332"/>
            </a:xfrm>
            <a:prstGeom prst="rect">
              <a:avLst/>
            </a:prstGeom>
            <a:noFill/>
          </p:spPr>
          <p:txBody>
            <a:bodyPr wrap="square" rtlCol="0">
              <a:spAutoFit/>
            </a:bodyPr>
            <a:lstStyle/>
            <a:p>
              <a:r>
                <a:rPr lang="en-US" dirty="0" err="1">
                  <a:solidFill>
                    <a:schemeClr val="bg1"/>
                  </a:solidFill>
                </a:rPr>
                <a:t>Tiras</a:t>
              </a:r>
              <a:endParaRPr lang="en-US" dirty="0">
                <a:solidFill>
                  <a:schemeClr val="bg1"/>
                </a:solidFill>
              </a:endParaRPr>
            </a:p>
          </p:txBody>
        </p:sp>
      </p:grpSp>
      <p:sp>
        <p:nvSpPr>
          <p:cNvPr id="46" name="TextBox 45"/>
          <p:cNvSpPr txBox="1"/>
          <p:nvPr/>
        </p:nvSpPr>
        <p:spPr>
          <a:xfrm>
            <a:off x="5503680" y="1025279"/>
            <a:ext cx="742385" cy="369332"/>
          </a:xfrm>
          <a:prstGeom prst="rect">
            <a:avLst/>
          </a:prstGeom>
          <a:noFill/>
        </p:spPr>
        <p:txBody>
          <a:bodyPr wrap="square" rtlCol="0">
            <a:spAutoFit/>
          </a:bodyPr>
          <a:lstStyle/>
          <a:p>
            <a:r>
              <a:rPr lang="en-US" dirty="0">
                <a:solidFill>
                  <a:schemeClr val="bg1"/>
                </a:solidFill>
              </a:rPr>
              <a:t>Noah</a:t>
            </a:r>
          </a:p>
        </p:txBody>
      </p:sp>
      <p:cxnSp>
        <p:nvCxnSpPr>
          <p:cNvPr id="47" name="Straight Connector 46"/>
          <p:cNvCxnSpPr/>
          <p:nvPr/>
        </p:nvCxnSpPr>
        <p:spPr>
          <a:xfrm>
            <a:off x="4539123" y="2248786"/>
            <a:ext cx="2661072" cy="3249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557106" y="222377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824855" y="2231572"/>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538306" y="2267535"/>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189962" y="2267031"/>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214878" y="2674172"/>
            <a:ext cx="742385" cy="369332"/>
          </a:xfrm>
          <a:prstGeom prst="rect">
            <a:avLst/>
          </a:prstGeom>
          <a:noFill/>
        </p:spPr>
        <p:txBody>
          <a:bodyPr wrap="square" rtlCol="0">
            <a:spAutoFit/>
          </a:bodyPr>
          <a:lstStyle/>
          <a:p>
            <a:r>
              <a:rPr lang="en-US" dirty="0">
                <a:solidFill>
                  <a:schemeClr val="bg1"/>
                </a:solidFill>
              </a:rPr>
              <a:t>Cush</a:t>
            </a:r>
          </a:p>
        </p:txBody>
      </p:sp>
      <p:cxnSp>
        <p:nvCxnSpPr>
          <p:cNvPr id="58" name="Straight Connector 57"/>
          <p:cNvCxnSpPr/>
          <p:nvPr/>
        </p:nvCxnSpPr>
        <p:spPr>
          <a:xfrm flipH="1" flipV="1">
            <a:off x="4556336" y="3006286"/>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810702" y="3415928"/>
            <a:ext cx="1550735" cy="2031325"/>
          </a:xfrm>
          <a:prstGeom prst="rect">
            <a:avLst/>
          </a:prstGeom>
          <a:noFill/>
        </p:spPr>
        <p:txBody>
          <a:bodyPr wrap="square" rtlCol="0">
            <a:spAutoFit/>
          </a:bodyPr>
          <a:lstStyle/>
          <a:p>
            <a:pPr algn="ctr"/>
            <a:r>
              <a:rPr lang="en-US" dirty="0">
                <a:solidFill>
                  <a:schemeClr val="bg1"/>
                </a:solidFill>
              </a:rPr>
              <a:t>Nimrod (</a:t>
            </a:r>
            <a:r>
              <a:rPr lang="en-US" dirty="0" err="1">
                <a:solidFill>
                  <a:schemeClr val="bg1"/>
                </a:solidFill>
              </a:rPr>
              <a:t>Resco</a:t>
            </a:r>
            <a:r>
              <a:rPr lang="en-US" dirty="0">
                <a:solidFill>
                  <a:schemeClr val="bg1"/>
                </a:solidFill>
              </a:rPr>
              <a:t>)</a:t>
            </a:r>
          </a:p>
          <a:p>
            <a:pPr algn="ctr"/>
            <a:r>
              <a:rPr lang="en-US" dirty="0" err="1">
                <a:solidFill>
                  <a:schemeClr val="bg1"/>
                </a:solidFill>
              </a:rPr>
              <a:t>Seba</a:t>
            </a:r>
            <a:endParaRPr lang="en-US" dirty="0">
              <a:solidFill>
                <a:schemeClr val="bg1"/>
              </a:solidFill>
            </a:endParaRPr>
          </a:p>
          <a:p>
            <a:pPr algn="ctr"/>
            <a:r>
              <a:rPr lang="en-US" dirty="0">
                <a:solidFill>
                  <a:schemeClr val="bg1"/>
                </a:solidFill>
              </a:rPr>
              <a:t>Havilah</a:t>
            </a:r>
          </a:p>
          <a:p>
            <a:pPr algn="ctr"/>
            <a:r>
              <a:rPr lang="en-US" dirty="0" err="1">
                <a:solidFill>
                  <a:schemeClr val="bg1"/>
                </a:solidFill>
              </a:rPr>
              <a:t>Sabtah</a:t>
            </a:r>
            <a:endParaRPr lang="en-US" dirty="0">
              <a:solidFill>
                <a:schemeClr val="bg1"/>
              </a:solidFill>
            </a:endParaRPr>
          </a:p>
          <a:p>
            <a:pPr algn="ctr"/>
            <a:r>
              <a:rPr lang="en-US" dirty="0" err="1">
                <a:solidFill>
                  <a:schemeClr val="bg1"/>
                </a:solidFill>
              </a:rPr>
              <a:t>Sabtecha</a:t>
            </a:r>
            <a:endParaRPr lang="en-US" dirty="0">
              <a:solidFill>
                <a:schemeClr val="bg1"/>
              </a:solidFill>
            </a:endParaRPr>
          </a:p>
          <a:p>
            <a:pPr algn="ctr"/>
            <a:r>
              <a:rPr lang="en-US" dirty="0" err="1">
                <a:solidFill>
                  <a:schemeClr val="bg1"/>
                </a:solidFill>
              </a:rPr>
              <a:t>Ramaah</a:t>
            </a:r>
            <a:endParaRPr lang="en-US" dirty="0">
              <a:solidFill>
                <a:schemeClr val="bg1"/>
              </a:solidFill>
            </a:endParaRPr>
          </a:p>
        </p:txBody>
      </p:sp>
      <p:cxnSp>
        <p:nvCxnSpPr>
          <p:cNvPr id="60" name="Straight Connector 59"/>
          <p:cNvCxnSpPr/>
          <p:nvPr/>
        </p:nvCxnSpPr>
        <p:spPr>
          <a:xfrm flipH="1" flipV="1">
            <a:off x="4674019" y="5366013"/>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79109" y="5795466"/>
            <a:ext cx="1161217" cy="646331"/>
          </a:xfrm>
          <a:prstGeom prst="rect">
            <a:avLst/>
          </a:prstGeom>
          <a:noFill/>
        </p:spPr>
        <p:txBody>
          <a:bodyPr wrap="square" rtlCol="0">
            <a:spAutoFit/>
          </a:bodyPr>
          <a:lstStyle/>
          <a:p>
            <a:pPr algn="ctr"/>
            <a:r>
              <a:rPr lang="en-US" dirty="0">
                <a:solidFill>
                  <a:schemeClr val="bg1"/>
                </a:solidFill>
              </a:rPr>
              <a:t>Sheba</a:t>
            </a:r>
          </a:p>
          <a:p>
            <a:pPr algn="ctr"/>
            <a:r>
              <a:rPr lang="en-US" dirty="0" err="1">
                <a:solidFill>
                  <a:schemeClr val="bg1"/>
                </a:solidFill>
              </a:rPr>
              <a:t>Dedan</a:t>
            </a:r>
            <a:endParaRPr lang="en-US" dirty="0">
              <a:solidFill>
                <a:schemeClr val="bg1"/>
              </a:solidFill>
            </a:endParaRPr>
          </a:p>
        </p:txBody>
      </p:sp>
      <p:sp>
        <p:nvSpPr>
          <p:cNvPr id="62" name="TextBox 61"/>
          <p:cNvSpPr txBox="1"/>
          <p:nvPr/>
        </p:nvSpPr>
        <p:spPr>
          <a:xfrm>
            <a:off x="5423361" y="2619446"/>
            <a:ext cx="1117639" cy="369332"/>
          </a:xfrm>
          <a:prstGeom prst="rect">
            <a:avLst/>
          </a:prstGeom>
          <a:noFill/>
        </p:spPr>
        <p:txBody>
          <a:bodyPr wrap="square" rtlCol="0">
            <a:spAutoFit/>
          </a:bodyPr>
          <a:lstStyle/>
          <a:p>
            <a:r>
              <a:rPr lang="en-US" dirty="0" err="1">
                <a:solidFill>
                  <a:schemeClr val="bg1"/>
                </a:solidFill>
              </a:rPr>
              <a:t>Mizraim</a:t>
            </a:r>
            <a:endParaRPr lang="en-US" dirty="0">
              <a:solidFill>
                <a:schemeClr val="bg1"/>
              </a:solidFill>
            </a:endParaRPr>
          </a:p>
        </p:txBody>
      </p:sp>
      <p:sp>
        <p:nvSpPr>
          <p:cNvPr id="63" name="TextBox 62"/>
          <p:cNvSpPr txBox="1"/>
          <p:nvPr/>
        </p:nvSpPr>
        <p:spPr>
          <a:xfrm>
            <a:off x="6230872" y="2411888"/>
            <a:ext cx="742385" cy="369332"/>
          </a:xfrm>
          <a:prstGeom prst="rect">
            <a:avLst/>
          </a:prstGeom>
          <a:noFill/>
        </p:spPr>
        <p:txBody>
          <a:bodyPr wrap="square" rtlCol="0">
            <a:spAutoFit/>
          </a:bodyPr>
          <a:lstStyle/>
          <a:p>
            <a:r>
              <a:rPr lang="en-US" dirty="0" err="1">
                <a:solidFill>
                  <a:schemeClr val="bg1"/>
                </a:solidFill>
              </a:rPr>
              <a:t>Phut</a:t>
            </a:r>
            <a:endParaRPr lang="en-US" dirty="0">
              <a:solidFill>
                <a:schemeClr val="bg1"/>
              </a:solidFill>
            </a:endParaRPr>
          </a:p>
        </p:txBody>
      </p:sp>
      <p:sp>
        <p:nvSpPr>
          <p:cNvPr id="64" name="TextBox 63"/>
          <p:cNvSpPr txBox="1"/>
          <p:nvPr/>
        </p:nvSpPr>
        <p:spPr>
          <a:xfrm>
            <a:off x="6787194" y="2690362"/>
            <a:ext cx="938557" cy="369332"/>
          </a:xfrm>
          <a:prstGeom prst="rect">
            <a:avLst/>
          </a:prstGeom>
          <a:noFill/>
        </p:spPr>
        <p:txBody>
          <a:bodyPr wrap="square" rtlCol="0">
            <a:spAutoFit/>
          </a:bodyPr>
          <a:lstStyle/>
          <a:p>
            <a:r>
              <a:rPr lang="en-US" dirty="0">
                <a:solidFill>
                  <a:schemeClr val="bg1"/>
                </a:solidFill>
              </a:rPr>
              <a:t>Canaan</a:t>
            </a:r>
          </a:p>
        </p:txBody>
      </p:sp>
      <p:cxnSp>
        <p:nvCxnSpPr>
          <p:cNvPr id="66" name="Straight Connector 65"/>
          <p:cNvCxnSpPr/>
          <p:nvPr/>
        </p:nvCxnSpPr>
        <p:spPr>
          <a:xfrm flipH="1" flipV="1">
            <a:off x="5839485" y="2980013"/>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049487" y="3399543"/>
            <a:ext cx="1550735" cy="2308324"/>
          </a:xfrm>
          <a:prstGeom prst="rect">
            <a:avLst/>
          </a:prstGeom>
          <a:noFill/>
        </p:spPr>
        <p:txBody>
          <a:bodyPr wrap="square" rtlCol="0">
            <a:spAutoFit/>
          </a:bodyPr>
          <a:lstStyle/>
          <a:p>
            <a:pPr algn="ctr"/>
            <a:r>
              <a:rPr lang="en-US" dirty="0" err="1">
                <a:solidFill>
                  <a:schemeClr val="bg1"/>
                </a:solidFill>
              </a:rPr>
              <a:t>Ludim</a:t>
            </a:r>
            <a:endParaRPr lang="en-US" dirty="0">
              <a:solidFill>
                <a:schemeClr val="bg1"/>
              </a:solidFill>
            </a:endParaRPr>
          </a:p>
          <a:p>
            <a:pPr algn="ctr"/>
            <a:r>
              <a:rPr lang="en-US" dirty="0" err="1">
                <a:solidFill>
                  <a:schemeClr val="bg1"/>
                </a:solidFill>
              </a:rPr>
              <a:t>Anamim</a:t>
            </a:r>
            <a:endParaRPr lang="en-US" dirty="0">
              <a:solidFill>
                <a:schemeClr val="bg1"/>
              </a:solidFill>
            </a:endParaRPr>
          </a:p>
          <a:p>
            <a:pPr algn="ctr"/>
            <a:r>
              <a:rPr lang="en-US" dirty="0" err="1">
                <a:solidFill>
                  <a:schemeClr val="bg1"/>
                </a:solidFill>
              </a:rPr>
              <a:t>Lehabim</a:t>
            </a:r>
            <a:endParaRPr lang="en-US" dirty="0">
              <a:solidFill>
                <a:schemeClr val="bg1"/>
              </a:solidFill>
            </a:endParaRPr>
          </a:p>
          <a:p>
            <a:pPr algn="ctr"/>
            <a:r>
              <a:rPr lang="en-US" dirty="0" err="1">
                <a:solidFill>
                  <a:schemeClr val="bg1"/>
                </a:solidFill>
              </a:rPr>
              <a:t>Naphtuhim</a:t>
            </a:r>
            <a:endParaRPr lang="en-US" dirty="0">
              <a:solidFill>
                <a:schemeClr val="bg1"/>
              </a:solidFill>
            </a:endParaRPr>
          </a:p>
          <a:p>
            <a:pPr algn="ctr"/>
            <a:r>
              <a:rPr lang="en-US" dirty="0" err="1">
                <a:solidFill>
                  <a:schemeClr val="bg1"/>
                </a:solidFill>
              </a:rPr>
              <a:t>Pathrusim</a:t>
            </a:r>
            <a:endParaRPr lang="en-US" dirty="0">
              <a:solidFill>
                <a:schemeClr val="bg1"/>
              </a:solidFill>
            </a:endParaRPr>
          </a:p>
          <a:p>
            <a:pPr algn="ctr"/>
            <a:r>
              <a:rPr lang="en-US" dirty="0" err="1">
                <a:solidFill>
                  <a:schemeClr val="bg1"/>
                </a:solidFill>
              </a:rPr>
              <a:t>Caphtorim</a:t>
            </a:r>
            <a:endParaRPr lang="en-US" dirty="0">
              <a:solidFill>
                <a:schemeClr val="bg1"/>
              </a:solidFill>
            </a:endParaRPr>
          </a:p>
          <a:p>
            <a:pPr algn="ctr"/>
            <a:r>
              <a:rPr lang="en-US" dirty="0" err="1">
                <a:solidFill>
                  <a:schemeClr val="bg1"/>
                </a:solidFill>
              </a:rPr>
              <a:t>Casluhim</a:t>
            </a:r>
            <a:endParaRPr lang="en-US" dirty="0">
              <a:solidFill>
                <a:schemeClr val="bg1"/>
              </a:solidFill>
            </a:endParaRPr>
          </a:p>
          <a:p>
            <a:pPr algn="ctr"/>
            <a:endParaRPr lang="en-US" dirty="0">
              <a:solidFill>
                <a:schemeClr val="bg1"/>
              </a:solidFill>
            </a:endParaRPr>
          </a:p>
        </p:txBody>
      </p:sp>
      <p:cxnSp>
        <p:nvCxnSpPr>
          <p:cNvPr id="68" name="Straight Connector 67"/>
          <p:cNvCxnSpPr/>
          <p:nvPr/>
        </p:nvCxnSpPr>
        <p:spPr>
          <a:xfrm flipH="1" flipV="1">
            <a:off x="6069769" y="5366013"/>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476842" y="3439310"/>
            <a:ext cx="1550735" cy="3139321"/>
          </a:xfrm>
          <a:prstGeom prst="rect">
            <a:avLst/>
          </a:prstGeom>
          <a:noFill/>
        </p:spPr>
        <p:txBody>
          <a:bodyPr wrap="square" rtlCol="0">
            <a:spAutoFit/>
          </a:bodyPr>
          <a:lstStyle/>
          <a:p>
            <a:pPr algn="ctr"/>
            <a:r>
              <a:rPr lang="en-US" dirty="0">
                <a:solidFill>
                  <a:schemeClr val="bg1"/>
                </a:solidFill>
              </a:rPr>
              <a:t>Sidon</a:t>
            </a:r>
          </a:p>
          <a:p>
            <a:pPr algn="ctr"/>
            <a:r>
              <a:rPr lang="en-US" dirty="0" err="1">
                <a:solidFill>
                  <a:schemeClr val="bg1"/>
                </a:solidFill>
              </a:rPr>
              <a:t>Heth</a:t>
            </a:r>
            <a:endParaRPr lang="en-US" dirty="0">
              <a:solidFill>
                <a:schemeClr val="bg1"/>
              </a:solidFill>
            </a:endParaRPr>
          </a:p>
          <a:p>
            <a:pPr algn="ctr"/>
            <a:r>
              <a:rPr lang="en-US" dirty="0" err="1">
                <a:solidFill>
                  <a:schemeClr val="bg1"/>
                </a:solidFill>
              </a:rPr>
              <a:t>Jabusite</a:t>
            </a:r>
            <a:endParaRPr lang="en-US" dirty="0">
              <a:solidFill>
                <a:schemeClr val="bg1"/>
              </a:solidFill>
            </a:endParaRPr>
          </a:p>
          <a:p>
            <a:pPr algn="ctr"/>
            <a:r>
              <a:rPr lang="en-US" dirty="0">
                <a:solidFill>
                  <a:schemeClr val="bg1"/>
                </a:solidFill>
              </a:rPr>
              <a:t>Amorite</a:t>
            </a:r>
          </a:p>
          <a:p>
            <a:pPr algn="ctr"/>
            <a:r>
              <a:rPr lang="en-US" dirty="0" err="1">
                <a:solidFill>
                  <a:schemeClr val="bg1"/>
                </a:solidFill>
              </a:rPr>
              <a:t>Girgasite</a:t>
            </a:r>
            <a:endParaRPr lang="en-US" dirty="0">
              <a:solidFill>
                <a:schemeClr val="bg1"/>
              </a:solidFill>
            </a:endParaRPr>
          </a:p>
          <a:p>
            <a:pPr algn="ctr"/>
            <a:r>
              <a:rPr lang="en-US" dirty="0" err="1">
                <a:solidFill>
                  <a:schemeClr val="bg1"/>
                </a:solidFill>
              </a:rPr>
              <a:t>Hivite</a:t>
            </a:r>
            <a:endParaRPr lang="en-US" dirty="0">
              <a:solidFill>
                <a:schemeClr val="bg1"/>
              </a:solidFill>
            </a:endParaRPr>
          </a:p>
          <a:p>
            <a:pPr algn="ctr"/>
            <a:r>
              <a:rPr lang="en-US" dirty="0" err="1">
                <a:solidFill>
                  <a:schemeClr val="bg1"/>
                </a:solidFill>
              </a:rPr>
              <a:t>Arkite</a:t>
            </a:r>
            <a:endParaRPr lang="en-US" dirty="0">
              <a:solidFill>
                <a:schemeClr val="bg1"/>
              </a:solidFill>
            </a:endParaRPr>
          </a:p>
          <a:p>
            <a:pPr algn="ctr"/>
            <a:r>
              <a:rPr lang="en-US" dirty="0" err="1">
                <a:solidFill>
                  <a:schemeClr val="bg1"/>
                </a:solidFill>
              </a:rPr>
              <a:t>Sinite</a:t>
            </a:r>
            <a:endParaRPr lang="en-US" dirty="0">
              <a:solidFill>
                <a:schemeClr val="bg1"/>
              </a:solidFill>
            </a:endParaRPr>
          </a:p>
          <a:p>
            <a:pPr algn="ctr"/>
            <a:r>
              <a:rPr lang="en-US" dirty="0" err="1">
                <a:solidFill>
                  <a:schemeClr val="bg1"/>
                </a:solidFill>
              </a:rPr>
              <a:t>Arvadite</a:t>
            </a:r>
            <a:endParaRPr lang="en-US" dirty="0">
              <a:solidFill>
                <a:schemeClr val="bg1"/>
              </a:solidFill>
            </a:endParaRPr>
          </a:p>
          <a:p>
            <a:pPr algn="ctr"/>
            <a:r>
              <a:rPr lang="en-US" dirty="0" err="1">
                <a:solidFill>
                  <a:schemeClr val="bg1"/>
                </a:solidFill>
              </a:rPr>
              <a:t>Zemarite</a:t>
            </a:r>
            <a:endParaRPr lang="en-US" dirty="0">
              <a:solidFill>
                <a:schemeClr val="bg1"/>
              </a:solidFill>
            </a:endParaRPr>
          </a:p>
          <a:p>
            <a:pPr algn="ctr"/>
            <a:r>
              <a:rPr lang="en-US" dirty="0" err="1">
                <a:solidFill>
                  <a:schemeClr val="bg1"/>
                </a:solidFill>
              </a:rPr>
              <a:t>Hamathite</a:t>
            </a:r>
            <a:endParaRPr lang="en-US" dirty="0">
              <a:solidFill>
                <a:schemeClr val="bg1"/>
              </a:solidFill>
            </a:endParaRPr>
          </a:p>
        </p:txBody>
      </p:sp>
      <p:cxnSp>
        <p:nvCxnSpPr>
          <p:cNvPr id="71" name="Straight Connector 70"/>
          <p:cNvCxnSpPr/>
          <p:nvPr/>
        </p:nvCxnSpPr>
        <p:spPr>
          <a:xfrm flipH="1" flipV="1">
            <a:off x="7200195" y="300628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39468" y="2285210"/>
            <a:ext cx="2913973" cy="353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657451" y="2260199"/>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270749" y="2278792"/>
            <a:ext cx="361" cy="67263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9904357" y="2324119"/>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0752222" y="2315770"/>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9598811" y="1911945"/>
            <a:ext cx="742385" cy="369332"/>
          </a:xfrm>
          <a:prstGeom prst="rect">
            <a:avLst/>
          </a:prstGeom>
          <a:noFill/>
        </p:spPr>
        <p:txBody>
          <a:bodyPr wrap="square" rtlCol="0">
            <a:spAutoFit/>
          </a:bodyPr>
          <a:lstStyle/>
          <a:p>
            <a:r>
              <a:rPr lang="en-US" dirty="0">
                <a:solidFill>
                  <a:schemeClr val="bg1"/>
                </a:solidFill>
              </a:rPr>
              <a:t>Shem</a:t>
            </a:r>
          </a:p>
        </p:txBody>
      </p:sp>
      <p:sp>
        <p:nvSpPr>
          <p:cNvPr id="79" name="TextBox 78"/>
          <p:cNvSpPr txBox="1"/>
          <p:nvPr/>
        </p:nvSpPr>
        <p:spPr>
          <a:xfrm>
            <a:off x="8343306" y="2669169"/>
            <a:ext cx="742385" cy="369332"/>
          </a:xfrm>
          <a:prstGeom prst="rect">
            <a:avLst/>
          </a:prstGeom>
          <a:noFill/>
        </p:spPr>
        <p:txBody>
          <a:bodyPr wrap="square" rtlCol="0">
            <a:spAutoFit/>
          </a:bodyPr>
          <a:lstStyle/>
          <a:p>
            <a:r>
              <a:rPr lang="en-US" dirty="0">
                <a:solidFill>
                  <a:schemeClr val="bg1"/>
                </a:solidFill>
              </a:rPr>
              <a:t>Elam</a:t>
            </a:r>
          </a:p>
        </p:txBody>
      </p:sp>
      <p:sp>
        <p:nvSpPr>
          <p:cNvPr id="80" name="TextBox 79"/>
          <p:cNvSpPr txBox="1"/>
          <p:nvPr/>
        </p:nvSpPr>
        <p:spPr>
          <a:xfrm>
            <a:off x="8928001" y="2878522"/>
            <a:ext cx="997199" cy="369332"/>
          </a:xfrm>
          <a:prstGeom prst="rect">
            <a:avLst/>
          </a:prstGeom>
          <a:noFill/>
        </p:spPr>
        <p:txBody>
          <a:bodyPr wrap="square" rtlCol="0">
            <a:spAutoFit/>
          </a:bodyPr>
          <a:lstStyle/>
          <a:p>
            <a:r>
              <a:rPr lang="en-US" dirty="0" err="1">
                <a:solidFill>
                  <a:schemeClr val="bg1"/>
                </a:solidFill>
              </a:rPr>
              <a:t>Asshur</a:t>
            </a:r>
            <a:endParaRPr lang="en-US" dirty="0">
              <a:solidFill>
                <a:schemeClr val="bg1"/>
              </a:solidFill>
            </a:endParaRPr>
          </a:p>
        </p:txBody>
      </p:sp>
      <p:sp>
        <p:nvSpPr>
          <p:cNvPr id="82" name="TextBox 81"/>
          <p:cNvSpPr txBox="1"/>
          <p:nvPr/>
        </p:nvSpPr>
        <p:spPr>
          <a:xfrm>
            <a:off x="9476645" y="2489506"/>
            <a:ext cx="1250470" cy="369332"/>
          </a:xfrm>
          <a:prstGeom prst="rect">
            <a:avLst/>
          </a:prstGeom>
          <a:noFill/>
        </p:spPr>
        <p:txBody>
          <a:bodyPr wrap="square" rtlCol="0">
            <a:spAutoFit/>
          </a:bodyPr>
          <a:lstStyle/>
          <a:p>
            <a:r>
              <a:rPr lang="en-US" dirty="0" err="1">
                <a:solidFill>
                  <a:schemeClr val="bg1"/>
                </a:solidFill>
              </a:rPr>
              <a:t>Arphaxad</a:t>
            </a:r>
            <a:endParaRPr lang="en-US" dirty="0">
              <a:solidFill>
                <a:schemeClr val="bg1"/>
              </a:solidFill>
            </a:endParaRPr>
          </a:p>
        </p:txBody>
      </p:sp>
      <p:cxnSp>
        <p:nvCxnSpPr>
          <p:cNvPr id="83" name="Straight Connector 82"/>
          <p:cNvCxnSpPr/>
          <p:nvPr/>
        </p:nvCxnSpPr>
        <p:spPr>
          <a:xfrm flipH="1" flipV="1">
            <a:off x="9918022" y="2813540"/>
            <a:ext cx="2573" cy="33419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509895" y="2726328"/>
            <a:ext cx="742385" cy="369332"/>
          </a:xfrm>
          <a:prstGeom prst="rect">
            <a:avLst/>
          </a:prstGeom>
          <a:noFill/>
        </p:spPr>
        <p:txBody>
          <a:bodyPr wrap="square" rtlCol="0">
            <a:spAutoFit/>
          </a:bodyPr>
          <a:lstStyle/>
          <a:p>
            <a:r>
              <a:rPr lang="en-US" dirty="0" err="1">
                <a:solidFill>
                  <a:schemeClr val="bg1"/>
                </a:solidFill>
              </a:rPr>
              <a:t>Lud</a:t>
            </a:r>
            <a:endParaRPr lang="en-US" dirty="0">
              <a:solidFill>
                <a:schemeClr val="bg1"/>
              </a:solidFill>
            </a:endParaRPr>
          </a:p>
        </p:txBody>
      </p:sp>
      <p:cxnSp>
        <p:nvCxnSpPr>
          <p:cNvPr id="86" name="Straight Connector 85"/>
          <p:cNvCxnSpPr/>
          <p:nvPr/>
        </p:nvCxnSpPr>
        <p:spPr>
          <a:xfrm flipH="1" flipV="1">
            <a:off x="11538987" y="2322327"/>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190998" y="2489506"/>
            <a:ext cx="742385" cy="369332"/>
          </a:xfrm>
          <a:prstGeom prst="rect">
            <a:avLst/>
          </a:prstGeom>
          <a:noFill/>
        </p:spPr>
        <p:txBody>
          <a:bodyPr wrap="square" rtlCol="0">
            <a:spAutoFit/>
          </a:bodyPr>
          <a:lstStyle/>
          <a:p>
            <a:r>
              <a:rPr lang="en-US" dirty="0">
                <a:solidFill>
                  <a:schemeClr val="bg1"/>
                </a:solidFill>
              </a:rPr>
              <a:t>Aram</a:t>
            </a:r>
          </a:p>
        </p:txBody>
      </p:sp>
      <p:cxnSp>
        <p:nvCxnSpPr>
          <p:cNvPr id="89" name="Straight Connector 88"/>
          <p:cNvCxnSpPr/>
          <p:nvPr/>
        </p:nvCxnSpPr>
        <p:spPr>
          <a:xfrm flipH="1" flipV="1">
            <a:off x="11562190" y="2792248"/>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972120" y="2959579"/>
            <a:ext cx="1180140" cy="1200329"/>
          </a:xfrm>
          <a:prstGeom prst="rect">
            <a:avLst/>
          </a:prstGeom>
          <a:noFill/>
        </p:spPr>
        <p:txBody>
          <a:bodyPr wrap="square" rtlCol="0">
            <a:spAutoFit/>
          </a:bodyPr>
          <a:lstStyle/>
          <a:p>
            <a:pPr algn="ctr"/>
            <a:r>
              <a:rPr lang="en-US" dirty="0" err="1">
                <a:solidFill>
                  <a:schemeClr val="bg1"/>
                </a:solidFill>
              </a:rPr>
              <a:t>Uz</a:t>
            </a:r>
            <a:endParaRPr lang="en-US" dirty="0">
              <a:solidFill>
                <a:schemeClr val="bg1"/>
              </a:solidFill>
            </a:endParaRPr>
          </a:p>
          <a:p>
            <a:pPr algn="ctr"/>
            <a:r>
              <a:rPr lang="en-US" dirty="0" err="1">
                <a:solidFill>
                  <a:schemeClr val="bg1"/>
                </a:solidFill>
              </a:rPr>
              <a:t>Hul</a:t>
            </a:r>
            <a:endParaRPr lang="en-US" dirty="0">
              <a:solidFill>
                <a:schemeClr val="bg1"/>
              </a:solidFill>
            </a:endParaRPr>
          </a:p>
          <a:p>
            <a:pPr algn="ctr"/>
            <a:r>
              <a:rPr lang="en-US" dirty="0" err="1">
                <a:solidFill>
                  <a:schemeClr val="bg1"/>
                </a:solidFill>
              </a:rPr>
              <a:t>Gether</a:t>
            </a:r>
            <a:endParaRPr lang="en-US" dirty="0">
              <a:solidFill>
                <a:schemeClr val="bg1"/>
              </a:solidFill>
            </a:endParaRPr>
          </a:p>
          <a:p>
            <a:pPr algn="ctr"/>
            <a:r>
              <a:rPr lang="en-US" dirty="0">
                <a:solidFill>
                  <a:schemeClr val="bg1"/>
                </a:solidFill>
              </a:rPr>
              <a:t>Mash</a:t>
            </a:r>
          </a:p>
        </p:txBody>
      </p:sp>
      <p:sp>
        <p:nvSpPr>
          <p:cNvPr id="91" name="TextBox 90"/>
          <p:cNvSpPr txBox="1"/>
          <p:nvPr/>
        </p:nvSpPr>
        <p:spPr>
          <a:xfrm>
            <a:off x="9611163" y="3096250"/>
            <a:ext cx="742385" cy="369332"/>
          </a:xfrm>
          <a:prstGeom prst="rect">
            <a:avLst/>
          </a:prstGeom>
          <a:noFill/>
        </p:spPr>
        <p:txBody>
          <a:bodyPr wrap="square" rtlCol="0">
            <a:spAutoFit/>
          </a:bodyPr>
          <a:lstStyle/>
          <a:p>
            <a:r>
              <a:rPr lang="en-US" dirty="0">
                <a:solidFill>
                  <a:schemeClr val="bg1"/>
                </a:solidFill>
              </a:rPr>
              <a:t>Salah</a:t>
            </a:r>
          </a:p>
        </p:txBody>
      </p:sp>
      <p:cxnSp>
        <p:nvCxnSpPr>
          <p:cNvPr id="92" name="Straight Connector 91"/>
          <p:cNvCxnSpPr/>
          <p:nvPr/>
        </p:nvCxnSpPr>
        <p:spPr>
          <a:xfrm flipH="1" flipV="1">
            <a:off x="9929677" y="3427757"/>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619338" y="3559744"/>
            <a:ext cx="742385" cy="369332"/>
          </a:xfrm>
          <a:prstGeom prst="rect">
            <a:avLst/>
          </a:prstGeom>
          <a:noFill/>
        </p:spPr>
        <p:txBody>
          <a:bodyPr wrap="square" rtlCol="0">
            <a:spAutoFit/>
          </a:bodyPr>
          <a:lstStyle/>
          <a:p>
            <a:r>
              <a:rPr lang="en-US" dirty="0">
                <a:solidFill>
                  <a:schemeClr val="bg1"/>
                </a:solidFill>
              </a:rPr>
              <a:t>Eber</a:t>
            </a:r>
          </a:p>
        </p:txBody>
      </p:sp>
      <p:cxnSp>
        <p:nvCxnSpPr>
          <p:cNvPr id="94" name="Straight Connector 93"/>
          <p:cNvCxnSpPr/>
          <p:nvPr/>
        </p:nvCxnSpPr>
        <p:spPr>
          <a:xfrm>
            <a:off x="8798306" y="3890561"/>
            <a:ext cx="2253788" cy="361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826946" y="3908660"/>
            <a:ext cx="183" cy="1744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1030732" y="3926755"/>
            <a:ext cx="0" cy="229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0687300" y="4090555"/>
            <a:ext cx="1007396" cy="369332"/>
          </a:xfrm>
          <a:prstGeom prst="rect">
            <a:avLst/>
          </a:prstGeom>
          <a:noFill/>
        </p:spPr>
        <p:txBody>
          <a:bodyPr wrap="square" rtlCol="0">
            <a:spAutoFit/>
          </a:bodyPr>
          <a:lstStyle/>
          <a:p>
            <a:r>
              <a:rPr lang="en-US" dirty="0" err="1">
                <a:solidFill>
                  <a:schemeClr val="bg1"/>
                </a:solidFill>
              </a:rPr>
              <a:t>Joktan</a:t>
            </a:r>
            <a:r>
              <a:rPr lang="en-US" dirty="0">
                <a:solidFill>
                  <a:schemeClr val="bg1"/>
                </a:solidFill>
              </a:rPr>
              <a:t> </a:t>
            </a:r>
          </a:p>
        </p:txBody>
      </p:sp>
      <p:cxnSp>
        <p:nvCxnSpPr>
          <p:cNvPr id="104" name="Straight Connector 103"/>
          <p:cNvCxnSpPr/>
          <p:nvPr/>
        </p:nvCxnSpPr>
        <p:spPr>
          <a:xfrm flipH="1" flipV="1">
            <a:off x="11042627" y="4399527"/>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0696128" y="4339144"/>
            <a:ext cx="1550735" cy="2677656"/>
          </a:xfrm>
          <a:prstGeom prst="rect">
            <a:avLst/>
          </a:prstGeom>
          <a:noFill/>
        </p:spPr>
        <p:txBody>
          <a:bodyPr wrap="square" rtlCol="0">
            <a:spAutoFit/>
          </a:bodyPr>
          <a:lstStyle/>
          <a:p>
            <a:pPr algn="ctr"/>
            <a:r>
              <a:rPr lang="en-US" sz="1200" dirty="0" err="1">
                <a:solidFill>
                  <a:schemeClr val="bg1"/>
                </a:solidFill>
              </a:rPr>
              <a:t>Almodad</a:t>
            </a:r>
            <a:endParaRPr lang="en-US" sz="1200" dirty="0">
              <a:solidFill>
                <a:schemeClr val="bg1"/>
              </a:solidFill>
            </a:endParaRPr>
          </a:p>
          <a:p>
            <a:pPr algn="ctr"/>
            <a:r>
              <a:rPr lang="en-US" sz="1200" dirty="0" err="1">
                <a:solidFill>
                  <a:schemeClr val="bg1"/>
                </a:solidFill>
              </a:rPr>
              <a:t>Sheleph</a:t>
            </a:r>
            <a:endParaRPr lang="en-US" sz="1200" dirty="0">
              <a:solidFill>
                <a:schemeClr val="bg1"/>
              </a:solidFill>
            </a:endParaRPr>
          </a:p>
          <a:p>
            <a:pPr algn="ctr"/>
            <a:r>
              <a:rPr lang="en-US" sz="1200" dirty="0" err="1">
                <a:solidFill>
                  <a:schemeClr val="bg1"/>
                </a:solidFill>
              </a:rPr>
              <a:t>Hazarmaveth</a:t>
            </a:r>
            <a:endParaRPr lang="en-US" sz="1200" dirty="0">
              <a:solidFill>
                <a:schemeClr val="bg1"/>
              </a:solidFill>
            </a:endParaRPr>
          </a:p>
          <a:p>
            <a:pPr algn="ctr"/>
            <a:r>
              <a:rPr lang="en-US" sz="1200" dirty="0" err="1">
                <a:solidFill>
                  <a:schemeClr val="bg1"/>
                </a:solidFill>
              </a:rPr>
              <a:t>Jerah</a:t>
            </a:r>
            <a:endParaRPr lang="en-US" sz="1200" dirty="0">
              <a:solidFill>
                <a:schemeClr val="bg1"/>
              </a:solidFill>
            </a:endParaRPr>
          </a:p>
          <a:p>
            <a:pPr algn="ctr"/>
            <a:r>
              <a:rPr lang="en-US" sz="1200" dirty="0" err="1">
                <a:solidFill>
                  <a:schemeClr val="bg1"/>
                </a:solidFill>
              </a:rPr>
              <a:t>Hadoram</a:t>
            </a:r>
            <a:endParaRPr lang="en-US" sz="1200" dirty="0">
              <a:solidFill>
                <a:schemeClr val="bg1"/>
              </a:solidFill>
            </a:endParaRPr>
          </a:p>
          <a:p>
            <a:pPr algn="ctr"/>
            <a:r>
              <a:rPr lang="en-US" sz="1200" dirty="0" err="1">
                <a:solidFill>
                  <a:schemeClr val="bg1"/>
                </a:solidFill>
              </a:rPr>
              <a:t>Uzal</a:t>
            </a:r>
            <a:endParaRPr lang="en-US" sz="1200" dirty="0">
              <a:solidFill>
                <a:schemeClr val="bg1"/>
              </a:solidFill>
            </a:endParaRPr>
          </a:p>
          <a:p>
            <a:pPr algn="ctr"/>
            <a:r>
              <a:rPr lang="en-US" sz="1200" dirty="0" err="1">
                <a:solidFill>
                  <a:schemeClr val="bg1"/>
                </a:solidFill>
              </a:rPr>
              <a:t>Diklah</a:t>
            </a:r>
            <a:endParaRPr lang="en-US" sz="1200" dirty="0">
              <a:solidFill>
                <a:schemeClr val="bg1"/>
              </a:solidFill>
            </a:endParaRPr>
          </a:p>
          <a:p>
            <a:pPr algn="ctr"/>
            <a:r>
              <a:rPr lang="en-US" sz="1200" dirty="0" err="1">
                <a:solidFill>
                  <a:schemeClr val="bg1"/>
                </a:solidFill>
              </a:rPr>
              <a:t>Obal</a:t>
            </a:r>
            <a:endParaRPr lang="en-US" sz="1200" dirty="0">
              <a:solidFill>
                <a:schemeClr val="bg1"/>
              </a:solidFill>
            </a:endParaRPr>
          </a:p>
          <a:p>
            <a:pPr algn="ctr"/>
            <a:r>
              <a:rPr lang="en-US" sz="1200" dirty="0" err="1">
                <a:solidFill>
                  <a:schemeClr val="bg1"/>
                </a:solidFill>
              </a:rPr>
              <a:t>Abimael</a:t>
            </a:r>
            <a:endParaRPr lang="en-US" sz="1200" dirty="0">
              <a:solidFill>
                <a:schemeClr val="bg1"/>
              </a:solidFill>
            </a:endParaRPr>
          </a:p>
          <a:p>
            <a:pPr algn="ctr"/>
            <a:r>
              <a:rPr lang="en-US" sz="1200" dirty="0">
                <a:solidFill>
                  <a:schemeClr val="bg1"/>
                </a:solidFill>
              </a:rPr>
              <a:t>Sheba</a:t>
            </a:r>
          </a:p>
          <a:p>
            <a:pPr algn="ctr"/>
            <a:r>
              <a:rPr lang="en-US" sz="1200" dirty="0">
                <a:solidFill>
                  <a:schemeClr val="bg1"/>
                </a:solidFill>
              </a:rPr>
              <a:t>Ophir</a:t>
            </a:r>
          </a:p>
          <a:p>
            <a:pPr algn="ctr"/>
            <a:r>
              <a:rPr lang="en-US" sz="1200" dirty="0" err="1">
                <a:solidFill>
                  <a:schemeClr val="bg1"/>
                </a:solidFill>
              </a:rPr>
              <a:t>Jobab</a:t>
            </a:r>
            <a:endParaRPr lang="en-US" sz="1200" dirty="0">
              <a:solidFill>
                <a:schemeClr val="bg1"/>
              </a:solidFill>
            </a:endParaRPr>
          </a:p>
          <a:p>
            <a:pPr algn="ctr"/>
            <a:r>
              <a:rPr lang="en-US" sz="1200" dirty="0">
                <a:solidFill>
                  <a:schemeClr val="bg1"/>
                </a:solidFill>
              </a:rPr>
              <a:t>Havilah</a:t>
            </a:r>
          </a:p>
          <a:p>
            <a:pPr algn="ctr"/>
            <a:endParaRPr lang="en-US" sz="1200" dirty="0">
              <a:solidFill>
                <a:schemeClr val="bg1"/>
              </a:solidFill>
            </a:endParaRPr>
          </a:p>
        </p:txBody>
      </p:sp>
      <p:sp>
        <p:nvSpPr>
          <p:cNvPr id="107" name="TextBox 106"/>
          <p:cNvSpPr txBox="1"/>
          <p:nvPr/>
        </p:nvSpPr>
        <p:spPr>
          <a:xfrm>
            <a:off x="8468054" y="4063614"/>
            <a:ext cx="742385" cy="369332"/>
          </a:xfrm>
          <a:prstGeom prst="rect">
            <a:avLst/>
          </a:prstGeom>
          <a:noFill/>
        </p:spPr>
        <p:txBody>
          <a:bodyPr wrap="square" rtlCol="0">
            <a:spAutoFit/>
          </a:bodyPr>
          <a:lstStyle/>
          <a:p>
            <a:r>
              <a:rPr lang="en-US" dirty="0">
                <a:solidFill>
                  <a:schemeClr val="bg1"/>
                </a:solidFill>
              </a:rPr>
              <a:t>Peleg</a:t>
            </a:r>
          </a:p>
        </p:txBody>
      </p:sp>
      <p:sp>
        <p:nvSpPr>
          <p:cNvPr id="108" name="TextBox 107"/>
          <p:cNvSpPr txBox="1"/>
          <p:nvPr/>
        </p:nvSpPr>
        <p:spPr>
          <a:xfrm>
            <a:off x="8546392" y="4539500"/>
            <a:ext cx="742385" cy="369332"/>
          </a:xfrm>
          <a:prstGeom prst="rect">
            <a:avLst/>
          </a:prstGeom>
          <a:noFill/>
        </p:spPr>
        <p:txBody>
          <a:bodyPr wrap="square" rtlCol="0">
            <a:spAutoFit/>
          </a:bodyPr>
          <a:lstStyle/>
          <a:p>
            <a:r>
              <a:rPr lang="en-US" dirty="0" err="1">
                <a:solidFill>
                  <a:schemeClr val="bg1"/>
                </a:solidFill>
              </a:rPr>
              <a:t>Reu</a:t>
            </a:r>
            <a:endParaRPr lang="en-US" dirty="0">
              <a:solidFill>
                <a:schemeClr val="bg1"/>
              </a:solidFill>
            </a:endParaRPr>
          </a:p>
        </p:txBody>
      </p:sp>
      <p:sp>
        <p:nvSpPr>
          <p:cNvPr id="109" name="TextBox 108"/>
          <p:cNvSpPr txBox="1"/>
          <p:nvPr/>
        </p:nvSpPr>
        <p:spPr>
          <a:xfrm>
            <a:off x="8518034" y="5004700"/>
            <a:ext cx="742385" cy="369332"/>
          </a:xfrm>
          <a:prstGeom prst="rect">
            <a:avLst/>
          </a:prstGeom>
          <a:noFill/>
        </p:spPr>
        <p:txBody>
          <a:bodyPr wrap="square" rtlCol="0">
            <a:spAutoFit/>
          </a:bodyPr>
          <a:lstStyle/>
          <a:p>
            <a:r>
              <a:rPr lang="en-US" dirty="0" err="1">
                <a:solidFill>
                  <a:schemeClr val="bg1"/>
                </a:solidFill>
              </a:rPr>
              <a:t>Serug</a:t>
            </a:r>
            <a:endParaRPr lang="en-US" dirty="0">
              <a:solidFill>
                <a:schemeClr val="bg1"/>
              </a:solidFill>
            </a:endParaRPr>
          </a:p>
        </p:txBody>
      </p:sp>
      <p:sp>
        <p:nvSpPr>
          <p:cNvPr id="110" name="TextBox 109"/>
          <p:cNvSpPr txBox="1"/>
          <p:nvPr/>
        </p:nvSpPr>
        <p:spPr>
          <a:xfrm>
            <a:off x="8493177" y="5967881"/>
            <a:ext cx="742385" cy="369332"/>
          </a:xfrm>
          <a:prstGeom prst="rect">
            <a:avLst/>
          </a:prstGeom>
          <a:noFill/>
        </p:spPr>
        <p:txBody>
          <a:bodyPr wrap="square" rtlCol="0">
            <a:spAutoFit/>
          </a:bodyPr>
          <a:lstStyle/>
          <a:p>
            <a:r>
              <a:rPr lang="en-US" dirty="0" err="1">
                <a:solidFill>
                  <a:schemeClr val="bg1"/>
                </a:solidFill>
              </a:rPr>
              <a:t>Terah</a:t>
            </a:r>
            <a:endParaRPr lang="en-US" dirty="0">
              <a:solidFill>
                <a:schemeClr val="bg1"/>
              </a:solidFill>
            </a:endParaRPr>
          </a:p>
        </p:txBody>
      </p:sp>
      <p:sp>
        <p:nvSpPr>
          <p:cNvPr id="111" name="TextBox 110"/>
          <p:cNvSpPr txBox="1"/>
          <p:nvPr/>
        </p:nvSpPr>
        <p:spPr>
          <a:xfrm>
            <a:off x="8464001" y="6430505"/>
            <a:ext cx="958611" cy="369332"/>
          </a:xfrm>
          <a:prstGeom prst="rect">
            <a:avLst/>
          </a:prstGeom>
          <a:noFill/>
        </p:spPr>
        <p:txBody>
          <a:bodyPr wrap="square" rtlCol="0">
            <a:spAutoFit/>
          </a:bodyPr>
          <a:lstStyle/>
          <a:p>
            <a:r>
              <a:rPr lang="en-US" dirty="0">
                <a:solidFill>
                  <a:schemeClr val="bg1"/>
                </a:solidFill>
              </a:rPr>
              <a:t>Abram</a:t>
            </a:r>
          </a:p>
        </p:txBody>
      </p:sp>
      <p:cxnSp>
        <p:nvCxnSpPr>
          <p:cNvPr id="112" name="Straight Connector 111"/>
          <p:cNvCxnSpPr/>
          <p:nvPr/>
        </p:nvCxnSpPr>
        <p:spPr>
          <a:xfrm flipH="1" flipV="1">
            <a:off x="8836545" y="4364420"/>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8846508" y="4845095"/>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8852944" y="5336603"/>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8845519" y="6280885"/>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493177" y="5516967"/>
            <a:ext cx="1072946" cy="369332"/>
          </a:xfrm>
          <a:prstGeom prst="rect">
            <a:avLst/>
          </a:prstGeom>
          <a:noFill/>
        </p:spPr>
        <p:txBody>
          <a:bodyPr wrap="square" rtlCol="0">
            <a:spAutoFit/>
          </a:bodyPr>
          <a:lstStyle/>
          <a:p>
            <a:r>
              <a:rPr lang="en-US" dirty="0" err="1">
                <a:solidFill>
                  <a:schemeClr val="bg1"/>
                </a:solidFill>
              </a:rPr>
              <a:t>Nahor</a:t>
            </a:r>
            <a:endParaRPr lang="en-US" dirty="0">
              <a:solidFill>
                <a:schemeClr val="bg1"/>
              </a:solidFill>
            </a:endParaRPr>
          </a:p>
        </p:txBody>
      </p:sp>
      <p:cxnSp>
        <p:nvCxnSpPr>
          <p:cNvPr id="124" name="Straight Connector 123"/>
          <p:cNvCxnSpPr/>
          <p:nvPr/>
        </p:nvCxnSpPr>
        <p:spPr>
          <a:xfrm flipH="1" flipV="1">
            <a:off x="8852559" y="5835136"/>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Donut 31"/>
          <p:cNvSpPr/>
          <p:nvPr/>
        </p:nvSpPr>
        <p:spPr>
          <a:xfrm>
            <a:off x="6203320" y="2315770"/>
            <a:ext cx="668260" cy="635660"/>
          </a:xfrm>
          <a:prstGeom prst="donut">
            <a:avLst>
              <a:gd name="adj" fmla="val 1066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TextBox 191"/>
          <p:cNvSpPr txBox="1"/>
          <p:nvPr/>
        </p:nvSpPr>
        <p:spPr>
          <a:xfrm>
            <a:off x="6827481" y="1710504"/>
            <a:ext cx="1063018" cy="584775"/>
          </a:xfrm>
          <a:prstGeom prst="rect">
            <a:avLst/>
          </a:prstGeom>
          <a:noFill/>
        </p:spPr>
        <p:txBody>
          <a:bodyPr wrap="square" rtlCol="0">
            <a:spAutoFit/>
          </a:bodyPr>
          <a:lstStyle/>
          <a:p>
            <a:r>
              <a:rPr lang="en-US" sz="3200" b="1" dirty="0">
                <a:solidFill>
                  <a:srgbClr val="FF0000"/>
                </a:solidFill>
              </a:rPr>
              <a:t>Bow</a:t>
            </a:r>
          </a:p>
        </p:txBody>
      </p:sp>
      <p:sp>
        <p:nvSpPr>
          <p:cNvPr id="193" name="Donut 192"/>
          <p:cNvSpPr/>
          <p:nvPr/>
        </p:nvSpPr>
        <p:spPr>
          <a:xfrm>
            <a:off x="4210457" y="3902333"/>
            <a:ext cx="746806" cy="462087"/>
          </a:xfrm>
          <a:prstGeom prst="donut">
            <a:avLst>
              <a:gd name="adj" fmla="val 1066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TextBox 193"/>
          <p:cNvSpPr txBox="1"/>
          <p:nvPr/>
        </p:nvSpPr>
        <p:spPr>
          <a:xfrm>
            <a:off x="2729963" y="4593691"/>
            <a:ext cx="1216555" cy="1569660"/>
          </a:xfrm>
          <a:prstGeom prst="rect">
            <a:avLst/>
          </a:prstGeom>
          <a:noFill/>
        </p:spPr>
        <p:txBody>
          <a:bodyPr wrap="square" rtlCol="0">
            <a:spAutoFit/>
          </a:bodyPr>
          <a:lstStyle/>
          <a:p>
            <a:pPr algn="ctr"/>
            <a:r>
              <a:rPr lang="en-US" sz="3200" b="1" dirty="0">
                <a:solidFill>
                  <a:srgbClr val="00B0F0"/>
                </a:solidFill>
              </a:rPr>
              <a:t>Seven or</a:t>
            </a:r>
          </a:p>
          <a:p>
            <a:pPr algn="ctr"/>
            <a:r>
              <a:rPr lang="en-US" sz="3200" b="1" dirty="0">
                <a:solidFill>
                  <a:srgbClr val="00B0F0"/>
                </a:solidFill>
              </a:rPr>
              <a:t>Oath</a:t>
            </a:r>
          </a:p>
        </p:txBody>
      </p:sp>
      <p:sp>
        <p:nvSpPr>
          <p:cNvPr id="195" name="Donut 194"/>
          <p:cNvSpPr/>
          <p:nvPr/>
        </p:nvSpPr>
        <p:spPr>
          <a:xfrm>
            <a:off x="4103832" y="3346034"/>
            <a:ext cx="912859" cy="462087"/>
          </a:xfrm>
          <a:prstGeom prst="donut">
            <a:avLst>
              <a:gd name="adj" fmla="val 1066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96" name="TextBox 195"/>
          <p:cNvSpPr txBox="1"/>
          <p:nvPr/>
        </p:nvSpPr>
        <p:spPr>
          <a:xfrm>
            <a:off x="2382930" y="3782562"/>
            <a:ext cx="2037118" cy="584775"/>
          </a:xfrm>
          <a:prstGeom prst="rect">
            <a:avLst/>
          </a:prstGeom>
          <a:noFill/>
        </p:spPr>
        <p:txBody>
          <a:bodyPr wrap="square" rtlCol="0">
            <a:spAutoFit/>
          </a:bodyPr>
          <a:lstStyle/>
          <a:p>
            <a:pPr algn="ctr"/>
            <a:r>
              <a:rPr lang="en-US" sz="3200" b="1" dirty="0">
                <a:solidFill>
                  <a:srgbClr val="FFFF00"/>
                </a:solidFill>
              </a:rPr>
              <a:t>Rebellion</a:t>
            </a:r>
          </a:p>
        </p:txBody>
      </p:sp>
      <p:sp>
        <p:nvSpPr>
          <p:cNvPr id="198" name="Donut 197"/>
          <p:cNvSpPr/>
          <p:nvPr/>
        </p:nvSpPr>
        <p:spPr>
          <a:xfrm>
            <a:off x="5458625" y="1710504"/>
            <a:ext cx="746806" cy="462087"/>
          </a:xfrm>
          <a:prstGeom prst="donut">
            <a:avLst>
              <a:gd name="adj" fmla="val 1066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p:cNvSpPr txBox="1"/>
          <p:nvPr/>
        </p:nvSpPr>
        <p:spPr>
          <a:xfrm>
            <a:off x="6597215" y="904138"/>
            <a:ext cx="1063018" cy="584775"/>
          </a:xfrm>
          <a:prstGeom prst="rect">
            <a:avLst/>
          </a:prstGeom>
          <a:noFill/>
        </p:spPr>
        <p:txBody>
          <a:bodyPr wrap="square" rtlCol="0">
            <a:spAutoFit/>
          </a:bodyPr>
          <a:lstStyle/>
          <a:p>
            <a:r>
              <a:rPr lang="en-US" sz="3200" b="1" dirty="0">
                <a:solidFill>
                  <a:srgbClr val="7030A0"/>
                </a:solidFill>
              </a:rPr>
              <a:t>Hot</a:t>
            </a:r>
          </a:p>
        </p:txBody>
      </p:sp>
      <p:sp>
        <p:nvSpPr>
          <p:cNvPr id="200" name="Donut 199"/>
          <p:cNvSpPr/>
          <p:nvPr/>
        </p:nvSpPr>
        <p:spPr>
          <a:xfrm>
            <a:off x="9606742" y="1872703"/>
            <a:ext cx="746806" cy="462087"/>
          </a:xfrm>
          <a:prstGeom prst="donut">
            <a:avLst>
              <a:gd name="adj" fmla="val 1066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TextBox 200"/>
          <p:cNvSpPr txBox="1"/>
          <p:nvPr/>
        </p:nvSpPr>
        <p:spPr>
          <a:xfrm>
            <a:off x="10286432" y="1581921"/>
            <a:ext cx="1532392" cy="584775"/>
          </a:xfrm>
          <a:prstGeom prst="rect">
            <a:avLst/>
          </a:prstGeom>
          <a:noFill/>
        </p:spPr>
        <p:txBody>
          <a:bodyPr wrap="square" rtlCol="0">
            <a:spAutoFit/>
          </a:bodyPr>
          <a:lstStyle/>
          <a:p>
            <a:r>
              <a:rPr lang="en-US" sz="3200" b="1" dirty="0">
                <a:solidFill>
                  <a:schemeClr val="accent6">
                    <a:lumMod val="75000"/>
                  </a:schemeClr>
                </a:solidFill>
              </a:rPr>
              <a:t>Name</a:t>
            </a:r>
          </a:p>
        </p:txBody>
      </p:sp>
      <p:sp>
        <p:nvSpPr>
          <p:cNvPr id="202" name="Donut 201"/>
          <p:cNvSpPr/>
          <p:nvPr/>
        </p:nvSpPr>
        <p:spPr>
          <a:xfrm>
            <a:off x="8453543" y="6391535"/>
            <a:ext cx="806876" cy="462087"/>
          </a:xfrm>
          <a:prstGeom prst="donut">
            <a:avLst>
              <a:gd name="adj" fmla="val 1066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TextBox 202"/>
          <p:cNvSpPr txBox="1"/>
          <p:nvPr/>
        </p:nvSpPr>
        <p:spPr>
          <a:xfrm>
            <a:off x="9318668" y="5909659"/>
            <a:ext cx="1712064" cy="830997"/>
          </a:xfrm>
          <a:prstGeom prst="rect">
            <a:avLst/>
          </a:prstGeom>
          <a:noFill/>
        </p:spPr>
        <p:txBody>
          <a:bodyPr wrap="square" rtlCol="0">
            <a:spAutoFit/>
          </a:bodyPr>
          <a:lstStyle/>
          <a:p>
            <a:pPr algn="ctr"/>
            <a:r>
              <a:rPr lang="en-US" sz="2400" b="1" dirty="0">
                <a:solidFill>
                  <a:srgbClr val="92D050"/>
                </a:solidFill>
              </a:rPr>
              <a:t>Father of Multitude</a:t>
            </a:r>
          </a:p>
        </p:txBody>
      </p:sp>
      <p:sp>
        <p:nvSpPr>
          <p:cNvPr id="204" name="Donut 203"/>
          <p:cNvSpPr/>
          <p:nvPr/>
        </p:nvSpPr>
        <p:spPr>
          <a:xfrm>
            <a:off x="580543" y="3112879"/>
            <a:ext cx="957783" cy="462087"/>
          </a:xfrm>
          <a:prstGeom prst="donut">
            <a:avLst>
              <a:gd name="adj" fmla="val 10661"/>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TextBox 204"/>
          <p:cNvSpPr txBox="1"/>
          <p:nvPr/>
        </p:nvSpPr>
        <p:spPr>
          <a:xfrm>
            <a:off x="199600" y="1251528"/>
            <a:ext cx="2037409" cy="584775"/>
          </a:xfrm>
          <a:prstGeom prst="rect">
            <a:avLst/>
          </a:prstGeom>
          <a:noFill/>
        </p:spPr>
        <p:txBody>
          <a:bodyPr wrap="square" rtlCol="0">
            <a:spAutoFit/>
          </a:bodyPr>
          <a:lstStyle/>
          <a:p>
            <a:r>
              <a:rPr lang="en-US" sz="3200" b="1" dirty="0">
                <a:solidFill>
                  <a:schemeClr val="bg2">
                    <a:lumMod val="75000"/>
                  </a:schemeClr>
                </a:solidFill>
              </a:rPr>
              <a:t>Covering</a:t>
            </a:r>
          </a:p>
        </p:txBody>
      </p:sp>
    </p:spTree>
    <p:extLst>
      <p:ext uri="{BB962C8B-B14F-4D97-AF65-F5344CB8AC3E}">
        <p14:creationId xmlns:p14="http://schemas.microsoft.com/office/powerpoint/2010/main" val="13791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fade">
                                      <p:cBhvr>
                                        <p:cTn id="10" dur="500"/>
                                        <p:tgtEl>
                                          <p:spTgt spid="1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500"/>
                                        <p:tgtEl>
                                          <p:spTgt spid="2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fade">
                                      <p:cBhvr>
                                        <p:cTn id="18" dur="500"/>
                                        <p:tgtEl>
                                          <p:spTgt spid="2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0"/>
                                        </p:tgtEl>
                                        <p:attrNameLst>
                                          <p:attrName>style.visibility</p:attrName>
                                        </p:attrNameLst>
                                      </p:cBhvr>
                                      <p:to>
                                        <p:strVal val="visible"/>
                                      </p:to>
                                    </p:set>
                                    <p:animEffect transition="in" filter="fade">
                                      <p:cBhvr>
                                        <p:cTn id="31" dur="500"/>
                                        <p:tgtEl>
                                          <p:spTgt spid="20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fade">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92" grpId="0"/>
      <p:bldP spid="193" grpId="0" animBg="1"/>
      <p:bldP spid="194" grpId="0"/>
      <p:bldP spid="195" grpId="0" animBg="1"/>
      <p:bldP spid="196" grpId="0"/>
      <p:bldP spid="198" grpId="0" animBg="1"/>
      <p:bldP spid="199" grpId="0"/>
      <p:bldP spid="200" grpId="0" animBg="1"/>
      <p:bldP spid="201" grpId="0"/>
      <p:bldP spid="202" grpId="0" animBg="1"/>
      <p:bldP spid="203" grpId="0"/>
      <p:bldP spid="204" grpId="0" animBg="1"/>
      <p:bldP spid="2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acsimi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6" y="180321"/>
            <a:ext cx="4904063" cy="48319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5896" y="180321"/>
            <a:ext cx="6896104" cy="6463308"/>
          </a:xfrm>
          <a:prstGeom prst="rect">
            <a:avLst/>
          </a:prstGeom>
        </p:spPr>
        <p:txBody>
          <a:bodyPr wrap="square">
            <a:spAutoFit/>
          </a:bodyPr>
          <a:lstStyle/>
          <a:p>
            <a:pPr fontAlgn="base">
              <a:buFont typeface="+mj-lt"/>
              <a:buAutoNum type="arabicPeriod"/>
            </a:pPr>
            <a:r>
              <a:rPr lang="en-US" b="0" i="0" dirty="0">
                <a:solidFill>
                  <a:schemeClr val="bg1"/>
                </a:solidFill>
                <a:effectLst/>
                <a:latin typeface="Open Sans"/>
              </a:rPr>
              <a:t>The Angel of the Lord.</a:t>
            </a:r>
          </a:p>
          <a:p>
            <a:pPr fontAlgn="base">
              <a:buFont typeface="+mj-lt"/>
              <a:buAutoNum type="arabicPeriod"/>
            </a:pPr>
            <a:endParaRPr lang="en-US" b="0" i="0" dirty="0">
              <a:solidFill>
                <a:schemeClr val="bg1"/>
              </a:solidFill>
              <a:effectLst/>
              <a:latin typeface="Open Sans"/>
            </a:endParaRPr>
          </a:p>
          <a:p>
            <a:pPr fontAlgn="base">
              <a:buFont typeface="+mj-lt"/>
              <a:buAutoNum type="arabicPeriod"/>
            </a:pPr>
            <a:r>
              <a:rPr lang="en-US" b="0" i="0" dirty="0">
                <a:solidFill>
                  <a:schemeClr val="bg1"/>
                </a:solidFill>
                <a:effectLst/>
                <a:latin typeface="Open Sans"/>
              </a:rPr>
              <a:t>Abraham fastened upon an altar.</a:t>
            </a:r>
          </a:p>
          <a:p>
            <a:pPr fontAlgn="base">
              <a:buFont typeface="+mj-lt"/>
              <a:buAutoNum type="arabicPeriod"/>
            </a:pPr>
            <a:endParaRPr lang="en-US" b="0" i="0" dirty="0">
              <a:solidFill>
                <a:schemeClr val="bg1"/>
              </a:solidFill>
              <a:effectLst/>
              <a:latin typeface="Open Sans"/>
            </a:endParaRPr>
          </a:p>
          <a:p>
            <a:pPr fontAlgn="base">
              <a:buFont typeface="+mj-lt"/>
              <a:buAutoNum type="arabicPeriod"/>
            </a:pPr>
            <a:r>
              <a:rPr lang="en-US" b="0" i="0" dirty="0">
                <a:solidFill>
                  <a:schemeClr val="bg1"/>
                </a:solidFill>
                <a:effectLst/>
                <a:latin typeface="Open Sans"/>
              </a:rPr>
              <a:t>The idolatrous priest of </a:t>
            </a:r>
            <a:r>
              <a:rPr lang="en-US" b="0" i="0" dirty="0" err="1">
                <a:solidFill>
                  <a:schemeClr val="bg1"/>
                </a:solidFill>
                <a:effectLst/>
                <a:latin typeface="Open Sans"/>
              </a:rPr>
              <a:t>Elkenah</a:t>
            </a:r>
            <a:r>
              <a:rPr lang="en-US" b="0" i="0" dirty="0">
                <a:solidFill>
                  <a:schemeClr val="bg1"/>
                </a:solidFill>
                <a:effectLst/>
                <a:latin typeface="Open Sans"/>
              </a:rPr>
              <a:t> attempting to offer up Abraham as a sacrifice.</a:t>
            </a:r>
          </a:p>
          <a:p>
            <a:pPr fontAlgn="base">
              <a:buFont typeface="+mj-lt"/>
              <a:buAutoNum type="arabicPeriod"/>
            </a:pPr>
            <a:endParaRPr lang="en-US" b="0" i="0" dirty="0">
              <a:solidFill>
                <a:schemeClr val="bg1"/>
              </a:solidFill>
              <a:effectLst/>
              <a:latin typeface="Open Sans"/>
            </a:endParaRPr>
          </a:p>
          <a:p>
            <a:pPr fontAlgn="base">
              <a:buFont typeface="+mj-lt"/>
              <a:buAutoNum type="arabicPeriod"/>
            </a:pPr>
            <a:r>
              <a:rPr lang="en-US" b="0" i="0" dirty="0">
                <a:solidFill>
                  <a:schemeClr val="bg1"/>
                </a:solidFill>
                <a:effectLst/>
                <a:latin typeface="Open Sans"/>
              </a:rPr>
              <a:t>The altar for sacrifice by the idolatrous priests, standing before the gods of </a:t>
            </a:r>
            <a:r>
              <a:rPr lang="en-US" b="0" i="0" dirty="0" err="1">
                <a:solidFill>
                  <a:schemeClr val="bg1"/>
                </a:solidFill>
                <a:effectLst/>
                <a:latin typeface="Open Sans"/>
              </a:rPr>
              <a:t>Elkenah</a:t>
            </a:r>
            <a:r>
              <a:rPr lang="en-US" b="0" i="0" dirty="0">
                <a:solidFill>
                  <a:schemeClr val="bg1"/>
                </a:solidFill>
                <a:effectLst/>
                <a:latin typeface="Open Sans"/>
              </a:rPr>
              <a:t>, </a:t>
            </a:r>
            <a:r>
              <a:rPr lang="en-US" b="0" i="0" dirty="0" err="1">
                <a:solidFill>
                  <a:schemeClr val="bg1"/>
                </a:solidFill>
                <a:effectLst/>
                <a:latin typeface="Open Sans"/>
              </a:rPr>
              <a:t>Libnah</a:t>
            </a:r>
            <a:r>
              <a:rPr lang="en-US" b="0" i="0" dirty="0">
                <a:solidFill>
                  <a:schemeClr val="bg1"/>
                </a:solidFill>
                <a:effectLst/>
                <a:latin typeface="Open Sans"/>
              </a:rPr>
              <a:t>, </a:t>
            </a:r>
            <a:r>
              <a:rPr lang="en-US" b="0" i="0" dirty="0" err="1">
                <a:solidFill>
                  <a:schemeClr val="bg1"/>
                </a:solidFill>
                <a:effectLst/>
                <a:latin typeface="Open Sans"/>
              </a:rPr>
              <a:t>Mahmackrah</a:t>
            </a:r>
            <a:r>
              <a:rPr lang="en-US" b="0" i="0" dirty="0">
                <a:solidFill>
                  <a:schemeClr val="bg1"/>
                </a:solidFill>
                <a:effectLst/>
                <a:latin typeface="Open Sans"/>
              </a:rPr>
              <a:t>, </a:t>
            </a:r>
            <a:r>
              <a:rPr lang="en-US" b="0" i="0" dirty="0" err="1">
                <a:solidFill>
                  <a:schemeClr val="bg1"/>
                </a:solidFill>
                <a:effectLst/>
                <a:latin typeface="Open Sans"/>
              </a:rPr>
              <a:t>Korash</a:t>
            </a:r>
            <a:r>
              <a:rPr lang="en-US" b="0" i="0" dirty="0">
                <a:solidFill>
                  <a:schemeClr val="bg1"/>
                </a:solidFill>
                <a:effectLst/>
                <a:latin typeface="Open Sans"/>
              </a:rPr>
              <a:t>, and Pharaoh.</a:t>
            </a:r>
          </a:p>
          <a:p>
            <a:pPr fontAlgn="base">
              <a:buFont typeface="+mj-lt"/>
              <a:buAutoNum type="arabicPeriod"/>
            </a:pPr>
            <a:endParaRPr lang="en-US" b="0" i="0" dirty="0">
              <a:solidFill>
                <a:schemeClr val="bg1"/>
              </a:solidFill>
              <a:effectLst/>
              <a:latin typeface="Open Sans"/>
            </a:endParaRPr>
          </a:p>
          <a:p>
            <a:pPr fontAlgn="base">
              <a:buFont typeface="+mj-lt"/>
              <a:buAutoNum type="arabicPeriod"/>
            </a:pPr>
            <a:r>
              <a:rPr lang="en-US" b="0" i="0" dirty="0">
                <a:solidFill>
                  <a:schemeClr val="bg1"/>
                </a:solidFill>
                <a:effectLst/>
                <a:latin typeface="Open Sans"/>
              </a:rPr>
              <a:t>The idolatrous god of </a:t>
            </a:r>
            <a:r>
              <a:rPr lang="en-US" b="0" i="0" dirty="0" err="1">
                <a:solidFill>
                  <a:schemeClr val="bg1"/>
                </a:solidFill>
                <a:effectLst/>
                <a:latin typeface="Open Sans"/>
              </a:rPr>
              <a:t>Elkenah</a:t>
            </a:r>
            <a:r>
              <a:rPr lang="en-US" b="0" i="0" dirty="0">
                <a:solidFill>
                  <a:schemeClr val="bg1"/>
                </a:solidFill>
                <a:effectLst/>
                <a:latin typeface="Open Sans"/>
              </a:rPr>
              <a:t>.</a:t>
            </a:r>
          </a:p>
          <a:p>
            <a:pPr fontAlgn="base">
              <a:buFont typeface="+mj-lt"/>
              <a:buAutoNum type="arabicPeriod"/>
            </a:pPr>
            <a:r>
              <a:rPr lang="en-US" b="0" i="0" dirty="0">
                <a:solidFill>
                  <a:schemeClr val="bg1"/>
                </a:solidFill>
                <a:effectLst/>
                <a:latin typeface="Open Sans"/>
              </a:rPr>
              <a:t>The idolatrous god of </a:t>
            </a:r>
            <a:r>
              <a:rPr lang="en-US" b="0" i="0" dirty="0" err="1">
                <a:solidFill>
                  <a:schemeClr val="bg1"/>
                </a:solidFill>
                <a:effectLst/>
                <a:latin typeface="Open Sans"/>
              </a:rPr>
              <a:t>Libnah</a:t>
            </a:r>
            <a:r>
              <a:rPr lang="en-US" b="0" i="0" dirty="0">
                <a:solidFill>
                  <a:schemeClr val="bg1"/>
                </a:solidFill>
                <a:effectLst/>
                <a:latin typeface="Open Sans"/>
              </a:rPr>
              <a:t>.</a:t>
            </a:r>
          </a:p>
          <a:p>
            <a:pPr fontAlgn="base">
              <a:buFont typeface="+mj-lt"/>
              <a:buAutoNum type="arabicPeriod"/>
            </a:pPr>
            <a:r>
              <a:rPr lang="en-US" b="0" i="0" dirty="0">
                <a:solidFill>
                  <a:schemeClr val="bg1"/>
                </a:solidFill>
                <a:effectLst/>
                <a:latin typeface="Open Sans"/>
              </a:rPr>
              <a:t>The idolatrous god of </a:t>
            </a:r>
            <a:r>
              <a:rPr lang="en-US" b="0" i="0" dirty="0" err="1">
                <a:solidFill>
                  <a:schemeClr val="bg1"/>
                </a:solidFill>
                <a:effectLst/>
                <a:latin typeface="Open Sans"/>
              </a:rPr>
              <a:t>Mahmackrah</a:t>
            </a:r>
            <a:r>
              <a:rPr lang="en-US" b="0" i="0" dirty="0">
                <a:solidFill>
                  <a:schemeClr val="bg1"/>
                </a:solidFill>
                <a:effectLst/>
                <a:latin typeface="Open Sans"/>
              </a:rPr>
              <a:t>.</a:t>
            </a:r>
          </a:p>
          <a:p>
            <a:pPr fontAlgn="base">
              <a:buFont typeface="+mj-lt"/>
              <a:buAutoNum type="arabicPeriod"/>
            </a:pPr>
            <a:r>
              <a:rPr lang="en-US" b="0" i="0" dirty="0">
                <a:solidFill>
                  <a:schemeClr val="bg1"/>
                </a:solidFill>
                <a:effectLst/>
                <a:latin typeface="Open Sans"/>
              </a:rPr>
              <a:t>The idolatrous god of </a:t>
            </a:r>
            <a:r>
              <a:rPr lang="en-US" b="0" i="0" dirty="0" err="1">
                <a:solidFill>
                  <a:schemeClr val="bg1"/>
                </a:solidFill>
                <a:effectLst/>
                <a:latin typeface="Open Sans"/>
              </a:rPr>
              <a:t>Korash</a:t>
            </a:r>
            <a:r>
              <a:rPr lang="en-US" b="0" i="0" dirty="0">
                <a:solidFill>
                  <a:schemeClr val="bg1"/>
                </a:solidFill>
                <a:effectLst/>
                <a:latin typeface="Open Sans"/>
              </a:rPr>
              <a:t>.</a:t>
            </a:r>
          </a:p>
          <a:p>
            <a:pPr fontAlgn="base">
              <a:buFont typeface="+mj-lt"/>
              <a:buAutoNum type="arabicPeriod"/>
            </a:pPr>
            <a:r>
              <a:rPr lang="en-US" b="0" i="0" dirty="0">
                <a:solidFill>
                  <a:schemeClr val="bg1"/>
                </a:solidFill>
                <a:effectLst/>
                <a:latin typeface="Open Sans"/>
              </a:rPr>
              <a:t>The idolatrous god of Pharaoh.</a:t>
            </a:r>
          </a:p>
          <a:p>
            <a:pPr fontAlgn="base">
              <a:buFont typeface="+mj-lt"/>
              <a:buAutoNum type="arabicPeriod"/>
            </a:pPr>
            <a:endParaRPr lang="en-US" b="0" i="0" dirty="0">
              <a:solidFill>
                <a:schemeClr val="bg1"/>
              </a:solidFill>
              <a:effectLst/>
              <a:latin typeface="Open Sans"/>
            </a:endParaRPr>
          </a:p>
          <a:p>
            <a:pPr fontAlgn="base">
              <a:buFont typeface="+mj-lt"/>
              <a:buAutoNum type="arabicPeriod"/>
            </a:pPr>
            <a:r>
              <a:rPr lang="en-US" b="0" i="0" dirty="0">
                <a:solidFill>
                  <a:schemeClr val="bg1"/>
                </a:solidFill>
                <a:effectLst/>
                <a:latin typeface="Open Sans"/>
              </a:rPr>
              <a:t>Abraham in Egypt.</a:t>
            </a:r>
          </a:p>
          <a:p>
            <a:pPr fontAlgn="base">
              <a:buFont typeface="+mj-lt"/>
              <a:buAutoNum type="arabicPeriod"/>
            </a:pPr>
            <a:r>
              <a:rPr lang="en-US" b="0" i="0" dirty="0">
                <a:solidFill>
                  <a:schemeClr val="bg1"/>
                </a:solidFill>
                <a:effectLst/>
                <a:latin typeface="Open Sans"/>
              </a:rPr>
              <a:t>Designed to represent the pillars of heaven, as understood by the Egyptians.</a:t>
            </a:r>
          </a:p>
          <a:p>
            <a:pPr fontAlgn="base">
              <a:buFont typeface="+mj-lt"/>
              <a:buAutoNum type="arabicPeriod"/>
            </a:pPr>
            <a:r>
              <a:rPr lang="en-US" b="0" i="0" dirty="0" err="1">
                <a:solidFill>
                  <a:schemeClr val="bg1"/>
                </a:solidFill>
                <a:effectLst/>
                <a:latin typeface="Open Sans"/>
              </a:rPr>
              <a:t>Raukeeyang</a:t>
            </a:r>
            <a:r>
              <a:rPr lang="en-US" b="0" i="0" dirty="0">
                <a:solidFill>
                  <a:schemeClr val="bg1"/>
                </a:solidFill>
                <a:effectLst/>
                <a:latin typeface="Open Sans"/>
              </a:rPr>
              <a:t>, signifying expanse, or the firmament over our heads; but in this case, in relation to this subject, the Egyptians meant it to signify </a:t>
            </a:r>
            <a:r>
              <a:rPr lang="en-US" b="0" i="0" dirty="0" err="1">
                <a:solidFill>
                  <a:schemeClr val="bg1"/>
                </a:solidFill>
                <a:effectLst/>
                <a:latin typeface="Open Sans"/>
              </a:rPr>
              <a:t>Shaumau</a:t>
            </a:r>
            <a:r>
              <a:rPr lang="en-US" b="0" i="0" dirty="0">
                <a:solidFill>
                  <a:schemeClr val="bg1"/>
                </a:solidFill>
                <a:effectLst/>
                <a:latin typeface="Open Sans"/>
              </a:rPr>
              <a:t>, to be high, or the heavens, answering to the Hebrew word, </a:t>
            </a:r>
            <a:r>
              <a:rPr lang="en-US" b="0" i="0" dirty="0" err="1">
                <a:solidFill>
                  <a:schemeClr val="bg1"/>
                </a:solidFill>
                <a:effectLst/>
                <a:latin typeface="Open Sans"/>
              </a:rPr>
              <a:t>Shaumahyeem</a:t>
            </a:r>
            <a:r>
              <a:rPr lang="en-US" b="0" i="0" dirty="0">
                <a:solidFill>
                  <a:schemeClr val="bg1"/>
                </a:solidFill>
                <a:effectLst/>
                <a:latin typeface="Open Sans"/>
              </a:rPr>
              <a:t>.</a:t>
            </a:r>
          </a:p>
        </p:txBody>
      </p:sp>
      <p:sp>
        <p:nvSpPr>
          <p:cNvPr id="3" name="TextBox 2"/>
          <p:cNvSpPr txBox="1"/>
          <p:nvPr/>
        </p:nvSpPr>
        <p:spPr>
          <a:xfrm>
            <a:off x="1852986" y="5136985"/>
            <a:ext cx="2232211" cy="523220"/>
          </a:xfrm>
          <a:prstGeom prst="rect">
            <a:avLst/>
          </a:prstGeom>
          <a:noFill/>
        </p:spPr>
        <p:txBody>
          <a:bodyPr wrap="square" rtlCol="0">
            <a:spAutoFit/>
          </a:bodyPr>
          <a:lstStyle/>
          <a:p>
            <a:r>
              <a:rPr lang="en-US" sz="2800" dirty="0">
                <a:solidFill>
                  <a:schemeClr val="bg1"/>
                </a:solidFill>
              </a:rPr>
              <a:t>Facsimile 1</a:t>
            </a:r>
          </a:p>
        </p:txBody>
      </p:sp>
      <p:sp>
        <p:nvSpPr>
          <p:cNvPr id="6" name="Rectangle 5"/>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1:12-14</a:t>
            </a:r>
          </a:p>
        </p:txBody>
      </p:sp>
    </p:spTree>
    <p:extLst>
      <p:ext uri="{BB962C8B-B14F-4D97-AF65-F5344CB8AC3E}">
        <p14:creationId xmlns:p14="http://schemas.microsoft.com/office/powerpoint/2010/main" val="233972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Abraham on the Alter</a:t>
            </a: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1:15-17</a:t>
            </a:r>
          </a:p>
        </p:txBody>
      </p:sp>
      <p:sp>
        <p:nvSpPr>
          <p:cNvPr id="2" name="Rectangle 1"/>
          <p:cNvSpPr/>
          <p:nvPr/>
        </p:nvSpPr>
        <p:spPr>
          <a:xfrm>
            <a:off x="355039" y="1064214"/>
            <a:ext cx="6096000" cy="1938992"/>
          </a:xfrm>
          <a:prstGeom prst="rect">
            <a:avLst/>
          </a:prstGeom>
        </p:spPr>
        <p:txBody>
          <a:bodyPr>
            <a:spAutoFit/>
          </a:bodyPr>
          <a:lstStyle/>
          <a:p>
            <a:pPr fontAlgn="base"/>
            <a:r>
              <a:rPr lang="en-US" sz="2000" b="0" i="1" dirty="0">
                <a:solidFill>
                  <a:srgbClr val="FFFF00"/>
                </a:solidFill>
                <a:effectLst/>
                <a:latin typeface="Palatino"/>
              </a:rPr>
              <a:t>And as they lifted up their hands upon me, that they might offer me up and take away my life, behold, I lifted up my voice unto the Lord my God, and the Lord hearkened and heard, and he filled me with the vision of the Almighty, and the angel of his presence stood by me, and immediately unloosed my bands;</a:t>
            </a:r>
          </a:p>
        </p:txBody>
      </p:sp>
      <p:sp>
        <p:nvSpPr>
          <p:cNvPr id="3" name="Rectangle 2"/>
          <p:cNvSpPr/>
          <p:nvPr/>
        </p:nvSpPr>
        <p:spPr>
          <a:xfrm>
            <a:off x="4848448" y="4549676"/>
            <a:ext cx="6500870" cy="1938992"/>
          </a:xfrm>
          <a:prstGeom prst="rect">
            <a:avLst/>
          </a:prstGeom>
        </p:spPr>
        <p:txBody>
          <a:bodyPr wrap="square">
            <a:spAutoFit/>
          </a:bodyPr>
          <a:lstStyle/>
          <a:p>
            <a:pPr fontAlgn="base"/>
            <a:endParaRPr lang="en-US" sz="2000" b="0" i="1" dirty="0">
              <a:solidFill>
                <a:srgbClr val="FFFF00"/>
              </a:solidFill>
              <a:effectLst/>
              <a:latin typeface="Palatino"/>
            </a:endParaRPr>
          </a:p>
          <a:p>
            <a:pPr fontAlgn="base"/>
            <a:r>
              <a:rPr lang="en-US" sz="2000" b="1" i="1" dirty="0">
                <a:solidFill>
                  <a:srgbClr val="FFFF00"/>
                </a:solidFill>
                <a:effectLst/>
                <a:latin typeface="Palatino"/>
              </a:rPr>
              <a:t> </a:t>
            </a:r>
            <a:r>
              <a:rPr lang="en-US" sz="2000" b="0" i="1" dirty="0">
                <a:solidFill>
                  <a:srgbClr val="FFFF00"/>
                </a:solidFill>
                <a:effectLst/>
                <a:latin typeface="Palatino"/>
              </a:rPr>
              <a:t>And his voice was unto me: Abraham, Abraham, behold, my name is Jehovah, and I have heard thee, and have come down to deliver thee, and to take thee away from thy father’s house, and from all thy kinsfolk, into a strange land which thou </a:t>
            </a:r>
            <a:r>
              <a:rPr lang="en-US" sz="2000" b="0" i="1" dirty="0" err="1">
                <a:solidFill>
                  <a:srgbClr val="FFFF00"/>
                </a:solidFill>
                <a:effectLst/>
                <a:latin typeface="Palatino"/>
              </a:rPr>
              <a:t>knowest</a:t>
            </a:r>
            <a:r>
              <a:rPr lang="en-US" sz="2000" b="0" i="1" dirty="0">
                <a:solidFill>
                  <a:srgbClr val="FFFF00"/>
                </a:solidFill>
                <a:effectLst/>
                <a:latin typeface="Palatino"/>
              </a:rPr>
              <a:t> not of;</a:t>
            </a:r>
          </a:p>
        </p:txBody>
      </p:sp>
      <p:pic>
        <p:nvPicPr>
          <p:cNvPr id="2050" name="Picture 2" descr="https://s-media-cache-ak0.pinimg.com/236x/1a/ac/71/1aac715179b66bf20eb24b9097a5ea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228" y="1016450"/>
            <a:ext cx="2247900" cy="35623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07991" y="3429000"/>
            <a:ext cx="2151632" cy="3273514"/>
            <a:chOff x="2007991" y="3429000"/>
            <a:chExt cx="2151632" cy="3273514"/>
          </a:xfrm>
        </p:grpSpPr>
        <p:pic>
          <p:nvPicPr>
            <p:cNvPr id="1026" name="Picture 2" descr="A painting by Del Parson showing an angel stopping the hand of the priest who is raising a knife to sacrifice Abra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526" y="3429000"/>
              <a:ext cx="2061097" cy="32101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07991" y="6440904"/>
              <a:ext cx="1070187" cy="261610"/>
            </a:xfrm>
            <a:prstGeom prst="rect">
              <a:avLst/>
            </a:prstGeom>
          </p:spPr>
          <p:txBody>
            <a:bodyPr wrap="square">
              <a:spAutoFit/>
            </a:bodyPr>
            <a:lstStyle/>
            <a:p>
              <a:pPr fontAlgn="base"/>
              <a:r>
                <a:rPr lang="en-US" sz="1100" b="0" i="0" dirty="0">
                  <a:solidFill>
                    <a:schemeClr val="bg1"/>
                  </a:solidFill>
                  <a:effectLst/>
                  <a:latin typeface="Open Sans"/>
                </a:rPr>
                <a:t>Del Parson</a:t>
              </a:r>
            </a:p>
          </p:txBody>
        </p:sp>
      </p:grpSp>
    </p:spTree>
    <p:extLst>
      <p:ext uri="{BB962C8B-B14F-4D97-AF65-F5344CB8AC3E}">
        <p14:creationId xmlns:p14="http://schemas.microsoft.com/office/powerpoint/2010/main" val="3555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err="1">
                <a:solidFill>
                  <a:schemeClr val="bg1"/>
                </a:solidFill>
              </a:rPr>
              <a:t>Egyptus</a:t>
            </a:r>
            <a:endParaRPr lang="en-US" sz="6600" dirty="0">
              <a:solidFill>
                <a:schemeClr val="bg1"/>
              </a:solidFill>
            </a:endParaRP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1:21- (1)</a:t>
            </a:r>
          </a:p>
        </p:txBody>
      </p:sp>
      <p:sp>
        <p:nvSpPr>
          <p:cNvPr id="4" name="TextBox 3"/>
          <p:cNvSpPr txBox="1"/>
          <p:nvPr/>
        </p:nvSpPr>
        <p:spPr>
          <a:xfrm>
            <a:off x="322730" y="1358153"/>
            <a:ext cx="7167282" cy="4524315"/>
          </a:xfrm>
          <a:prstGeom prst="rect">
            <a:avLst/>
          </a:prstGeom>
          <a:noFill/>
        </p:spPr>
        <p:txBody>
          <a:bodyPr wrap="square" rtlCol="0">
            <a:spAutoFit/>
          </a:bodyPr>
          <a:lstStyle/>
          <a:p>
            <a:r>
              <a:rPr lang="en-US" dirty="0">
                <a:solidFill>
                  <a:schemeClr val="bg1"/>
                </a:solidFill>
              </a:rPr>
              <a:t>She was the granddaughter of Noah</a:t>
            </a:r>
          </a:p>
          <a:p>
            <a:endParaRPr lang="en-US" dirty="0">
              <a:solidFill>
                <a:schemeClr val="bg1"/>
              </a:solidFill>
            </a:endParaRPr>
          </a:p>
          <a:p>
            <a:r>
              <a:rPr lang="en-US" dirty="0">
                <a:solidFill>
                  <a:schemeClr val="bg1"/>
                </a:solidFill>
              </a:rPr>
              <a:t>She was the daughter of Ham and the daughter of </a:t>
            </a:r>
            <a:r>
              <a:rPr lang="en-US" dirty="0" err="1">
                <a:solidFill>
                  <a:schemeClr val="bg1"/>
                </a:solidFill>
              </a:rPr>
              <a:t>Egyptus</a:t>
            </a:r>
            <a:endParaRPr lang="en-US" dirty="0">
              <a:solidFill>
                <a:schemeClr val="bg1"/>
              </a:solidFill>
            </a:endParaRPr>
          </a:p>
          <a:p>
            <a:endParaRPr lang="en-US" dirty="0">
              <a:solidFill>
                <a:schemeClr val="bg1"/>
              </a:solidFill>
            </a:endParaRPr>
          </a:p>
          <a:p>
            <a:r>
              <a:rPr lang="en-US" dirty="0">
                <a:solidFill>
                  <a:schemeClr val="bg1"/>
                </a:solidFill>
              </a:rPr>
              <a:t>Her name signifies “that which is forbidden” (Abraham 1:23)</a:t>
            </a:r>
          </a:p>
          <a:p>
            <a:endParaRPr lang="en-US" dirty="0">
              <a:solidFill>
                <a:schemeClr val="bg1"/>
              </a:solidFill>
            </a:endParaRPr>
          </a:p>
          <a:p>
            <a:r>
              <a:rPr lang="en-US" dirty="0">
                <a:solidFill>
                  <a:schemeClr val="bg1"/>
                </a:solidFill>
              </a:rPr>
              <a:t>She discovered the land Egypt</a:t>
            </a:r>
          </a:p>
          <a:p>
            <a:endParaRPr lang="en-US" dirty="0">
              <a:solidFill>
                <a:schemeClr val="bg1"/>
              </a:solidFill>
            </a:endParaRPr>
          </a:p>
          <a:p>
            <a:r>
              <a:rPr lang="en-US" dirty="0">
                <a:solidFill>
                  <a:schemeClr val="bg1"/>
                </a:solidFill>
              </a:rPr>
              <a:t>She was the mother of the first pharaoh (Abraham 1:25)</a:t>
            </a:r>
          </a:p>
          <a:p>
            <a:endParaRPr lang="en-US" dirty="0">
              <a:solidFill>
                <a:schemeClr val="bg1"/>
              </a:solidFill>
            </a:endParaRPr>
          </a:p>
          <a:p>
            <a:r>
              <a:rPr lang="en-US" dirty="0">
                <a:solidFill>
                  <a:schemeClr val="bg1"/>
                </a:solidFill>
              </a:rPr>
              <a:t>She and her sons were righteous </a:t>
            </a:r>
          </a:p>
          <a:p>
            <a:endParaRPr lang="en-US" dirty="0">
              <a:solidFill>
                <a:schemeClr val="bg1"/>
              </a:solidFill>
            </a:endParaRPr>
          </a:p>
          <a:p>
            <a:r>
              <a:rPr lang="en-US" dirty="0">
                <a:solidFill>
                  <a:schemeClr val="bg1"/>
                </a:solidFill>
              </a:rPr>
              <a:t>Ham settled in the land with her sons in the land now called Egypt</a:t>
            </a:r>
          </a:p>
          <a:p>
            <a:endParaRPr lang="en-US" dirty="0">
              <a:solidFill>
                <a:schemeClr val="bg1"/>
              </a:solidFill>
            </a:endParaRPr>
          </a:p>
          <a:p>
            <a:r>
              <a:rPr lang="en-US" dirty="0">
                <a:solidFill>
                  <a:schemeClr val="bg1"/>
                </a:solidFill>
              </a:rPr>
              <a:t>Her eldest son, Pharaoh, established the first government imitating the order of the priesthood. </a:t>
            </a:r>
          </a:p>
        </p:txBody>
      </p:sp>
      <p:grpSp>
        <p:nvGrpSpPr>
          <p:cNvPr id="73" name="Group 72"/>
          <p:cNvGrpSpPr/>
          <p:nvPr/>
        </p:nvGrpSpPr>
        <p:grpSpPr>
          <a:xfrm>
            <a:off x="7812742" y="1325365"/>
            <a:ext cx="2814155" cy="4854388"/>
            <a:chOff x="7626174" y="407400"/>
            <a:chExt cx="2814155" cy="4854388"/>
          </a:xfrm>
        </p:grpSpPr>
        <p:sp>
          <p:nvSpPr>
            <p:cNvPr id="74" name="Rectangle 73"/>
            <p:cNvSpPr/>
            <p:nvPr/>
          </p:nvSpPr>
          <p:spPr>
            <a:xfrm>
              <a:off x="7626174" y="407400"/>
              <a:ext cx="2814155" cy="485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14"/>
            <p:cNvGrpSpPr/>
            <p:nvPr/>
          </p:nvGrpSpPr>
          <p:grpSpPr>
            <a:xfrm flipH="1">
              <a:off x="8256544" y="800248"/>
              <a:ext cx="1803797" cy="4202057"/>
              <a:chOff x="3011171" y="1219200"/>
              <a:chExt cx="2399029" cy="4774178"/>
            </a:xfrm>
          </p:grpSpPr>
          <p:sp>
            <p:nvSpPr>
              <p:cNvPr id="76" name="Oval 75"/>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87"/>
              <p:cNvGrpSpPr/>
              <p:nvPr/>
            </p:nvGrpSpPr>
            <p:grpSpPr>
              <a:xfrm rot="1905584" flipH="1">
                <a:off x="3809560" y="4970130"/>
                <a:ext cx="549476" cy="1023248"/>
                <a:chOff x="6213924" y="4956136"/>
                <a:chExt cx="549476" cy="1023248"/>
              </a:xfrm>
            </p:grpSpPr>
            <p:sp>
              <p:nvSpPr>
                <p:cNvPr id="137" name="Oval 136"/>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469"/>
              <p:cNvGrpSpPr/>
              <p:nvPr/>
            </p:nvGrpSpPr>
            <p:grpSpPr>
              <a:xfrm rot="19694416">
                <a:off x="4419600" y="4902128"/>
                <a:ext cx="549476" cy="1023248"/>
                <a:chOff x="6213924" y="4956136"/>
                <a:chExt cx="549476" cy="1023248"/>
              </a:xfrm>
            </p:grpSpPr>
            <p:sp>
              <p:nvSpPr>
                <p:cNvPr id="135" name="Oval 13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7585872" flipH="1">
                <a:off x="3018800" y="2081270"/>
                <a:ext cx="945902" cy="961160"/>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79"/>
              <p:cNvGrpSpPr/>
              <p:nvPr/>
            </p:nvGrpSpPr>
            <p:grpSpPr>
              <a:xfrm rot="5586705">
                <a:off x="2355134" y="3756017"/>
                <a:ext cx="2724728" cy="734972"/>
                <a:chOff x="4909631" y="1981200"/>
                <a:chExt cx="1491169" cy="789622"/>
              </a:xfrm>
            </p:grpSpPr>
            <p:sp>
              <p:nvSpPr>
                <p:cNvPr id="133"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79"/>
              <p:cNvGrpSpPr/>
              <p:nvPr/>
            </p:nvGrpSpPr>
            <p:grpSpPr>
              <a:xfrm rot="16507467" flipH="1">
                <a:off x="3392538" y="3765457"/>
                <a:ext cx="2724728" cy="734972"/>
                <a:chOff x="4909631" y="1981200"/>
                <a:chExt cx="1491169" cy="789622"/>
              </a:xfrm>
            </p:grpSpPr>
            <p:sp>
              <p:nvSpPr>
                <p:cNvPr id="131" name="Moon 130"/>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a:off x="3461316" y="1537783"/>
                <a:ext cx="1467866"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09"/>
              <p:cNvGrpSpPr/>
              <p:nvPr/>
            </p:nvGrpSpPr>
            <p:grpSpPr>
              <a:xfrm>
                <a:off x="3429000" y="1752600"/>
                <a:ext cx="1600200" cy="381000"/>
                <a:chOff x="6858000" y="914400"/>
                <a:chExt cx="1752600" cy="533400"/>
              </a:xfrm>
            </p:grpSpPr>
            <p:sp>
              <p:nvSpPr>
                <p:cNvPr id="117"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08"/>
                <p:cNvGrpSpPr/>
                <p:nvPr/>
              </p:nvGrpSpPr>
              <p:grpSpPr>
                <a:xfrm>
                  <a:off x="6880485" y="973111"/>
                  <a:ext cx="1676400" cy="457200"/>
                  <a:chOff x="5791200" y="5562600"/>
                  <a:chExt cx="5025452" cy="1182974"/>
                </a:xfrm>
              </p:grpSpPr>
              <p:grpSp>
                <p:nvGrpSpPr>
                  <p:cNvPr id="119" name="Group 99"/>
                  <p:cNvGrpSpPr/>
                  <p:nvPr/>
                </p:nvGrpSpPr>
                <p:grpSpPr>
                  <a:xfrm>
                    <a:off x="5791200" y="5562600"/>
                    <a:ext cx="1524000" cy="1156741"/>
                    <a:chOff x="5791200" y="5562600"/>
                    <a:chExt cx="1524000" cy="1156741"/>
                  </a:xfrm>
                </p:grpSpPr>
                <p:sp>
                  <p:nvSpPr>
                    <p:cNvPr id="128"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Shape 12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00"/>
                  <p:cNvGrpSpPr/>
                  <p:nvPr/>
                </p:nvGrpSpPr>
                <p:grpSpPr>
                  <a:xfrm>
                    <a:off x="7522564" y="5581338"/>
                    <a:ext cx="1524000" cy="1156741"/>
                    <a:chOff x="5791200" y="5562600"/>
                    <a:chExt cx="1524000" cy="1156741"/>
                  </a:xfrm>
                </p:grpSpPr>
                <p:sp>
                  <p:nvSpPr>
                    <p:cNvPr id="125"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04"/>
                  <p:cNvGrpSpPr/>
                  <p:nvPr/>
                </p:nvGrpSpPr>
                <p:grpSpPr>
                  <a:xfrm>
                    <a:off x="9292652" y="5588833"/>
                    <a:ext cx="1524000" cy="1156741"/>
                    <a:chOff x="5791200" y="5562600"/>
                    <a:chExt cx="1524000" cy="1156741"/>
                  </a:xfrm>
                </p:grpSpPr>
                <p:sp>
                  <p:nvSpPr>
                    <p:cNvPr id="122"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Shape 12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193"/>
              <p:cNvGrpSpPr/>
              <p:nvPr/>
            </p:nvGrpSpPr>
            <p:grpSpPr>
              <a:xfrm>
                <a:off x="3200400" y="2057400"/>
                <a:ext cx="397565" cy="914400"/>
                <a:chOff x="5257800" y="0"/>
                <a:chExt cx="762000" cy="1752600"/>
              </a:xfrm>
            </p:grpSpPr>
            <p:sp>
              <p:nvSpPr>
                <p:cNvPr id="114" name="Diamond 113"/>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94"/>
              <p:cNvGrpSpPr/>
              <p:nvPr/>
            </p:nvGrpSpPr>
            <p:grpSpPr>
              <a:xfrm>
                <a:off x="4800600" y="2057400"/>
                <a:ext cx="397565" cy="914400"/>
                <a:chOff x="5257800" y="0"/>
                <a:chExt cx="762000" cy="1752600"/>
              </a:xfrm>
            </p:grpSpPr>
            <p:sp>
              <p:nvSpPr>
                <p:cNvPr id="111" name="Diamond 110"/>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98"/>
              <p:cNvGrpSpPr/>
              <p:nvPr/>
            </p:nvGrpSpPr>
            <p:grpSpPr>
              <a:xfrm rot="888542">
                <a:off x="3691656" y="2855022"/>
                <a:ext cx="397565" cy="914400"/>
                <a:chOff x="5257800" y="0"/>
                <a:chExt cx="762000" cy="1752600"/>
              </a:xfrm>
            </p:grpSpPr>
            <p:sp>
              <p:nvSpPr>
                <p:cNvPr id="108" name="Diamond 107"/>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02"/>
              <p:cNvGrpSpPr/>
              <p:nvPr/>
            </p:nvGrpSpPr>
            <p:grpSpPr>
              <a:xfrm rot="428859">
                <a:off x="3505200" y="3733800"/>
                <a:ext cx="397565" cy="914400"/>
                <a:chOff x="5257800" y="0"/>
                <a:chExt cx="762000" cy="1752600"/>
              </a:xfrm>
            </p:grpSpPr>
            <p:sp>
              <p:nvSpPr>
                <p:cNvPr id="105" name="Diamond 104"/>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06"/>
              <p:cNvGrpSpPr/>
              <p:nvPr/>
            </p:nvGrpSpPr>
            <p:grpSpPr>
              <a:xfrm rot="20899771">
                <a:off x="4507975" y="2850159"/>
                <a:ext cx="397565" cy="914400"/>
                <a:chOff x="5257800" y="0"/>
                <a:chExt cx="762000" cy="1752600"/>
              </a:xfrm>
            </p:grpSpPr>
            <p:sp>
              <p:nvSpPr>
                <p:cNvPr id="102" name="Diamond 10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10"/>
              <p:cNvGrpSpPr/>
              <p:nvPr/>
            </p:nvGrpSpPr>
            <p:grpSpPr>
              <a:xfrm>
                <a:off x="4648200" y="3733800"/>
                <a:ext cx="397565" cy="914400"/>
                <a:chOff x="5257800" y="0"/>
                <a:chExt cx="762000" cy="1752600"/>
              </a:xfrm>
            </p:grpSpPr>
            <p:sp>
              <p:nvSpPr>
                <p:cNvPr id="99" name="Diamond 9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315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animEffect transition="in" filter="wipe(down)">
                                      <p:cBhvr>
                                        <p:cTn id="9" dur="580">
                                          <p:stCondLst>
                                            <p:cond delay="0"/>
                                          </p:stCondLst>
                                        </p:cTn>
                                        <p:tgtEl>
                                          <p:spTgt spid="73"/>
                                        </p:tgtEl>
                                      </p:cBhvr>
                                    </p:animEffect>
                                    <p:anim calcmode="lin" valueType="num">
                                      <p:cBhvr>
                                        <p:cTn id="1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5" dur="26">
                                          <p:stCondLst>
                                            <p:cond delay="650"/>
                                          </p:stCondLst>
                                        </p:cTn>
                                        <p:tgtEl>
                                          <p:spTgt spid="73"/>
                                        </p:tgtEl>
                                      </p:cBhvr>
                                      <p:to x="100000" y="60000"/>
                                    </p:animScale>
                                    <p:animScale>
                                      <p:cBhvr>
                                        <p:cTn id="16" dur="166" decel="50000">
                                          <p:stCondLst>
                                            <p:cond delay="676"/>
                                          </p:stCondLst>
                                        </p:cTn>
                                        <p:tgtEl>
                                          <p:spTgt spid="73"/>
                                        </p:tgtEl>
                                      </p:cBhvr>
                                      <p:to x="100000" y="100000"/>
                                    </p:animScale>
                                    <p:animScale>
                                      <p:cBhvr>
                                        <p:cTn id="17" dur="26">
                                          <p:stCondLst>
                                            <p:cond delay="1312"/>
                                          </p:stCondLst>
                                        </p:cTn>
                                        <p:tgtEl>
                                          <p:spTgt spid="73"/>
                                        </p:tgtEl>
                                      </p:cBhvr>
                                      <p:to x="100000" y="80000"/>
                                    </p:animScale>
                                    <p:animScale>
                                      <p:cBhvr>
                                        <p:cTn id="18" dur="166" decel="50000">
                                          <p:stCondLst>
                                            <p:cond delay="1338"/>
                                          </p:stCondLst>
                                        </p:cTn>
                                        <p:tgtEl>
                                          <p:spTgt spid="73"/>
                                        </p:tgtEl>
                                      </p:cBhvr>
                                      <p:to x="100000" y="100000"/>
                                    </p:animScale>
                                    <p:animScale>
                                      <p:cBhvr>
                                        <p:cTn id="19" dur="26">
                                          <p:stCondLst>
                                            <p:cond delay="1642"/>
                                          </p:stCondLst>
                                        </p:cTn>
                                        <p:tgtEl>
                                          <p:spTgt spid="73"/>
                                        </p:tgtEl>
                                      </p:cBhvr>
                                      <p:to x="100000" y="90000"/>
                                    </p:animScale>
                                    <p:animScale>
                                      <p:cBhvr>
                                        <p:cTn id="20" dur="166" decel="50000">
                                          <p:stCondLst>
                                            <p:cond delay="1668"/>
                                          </p:stCondLst>
                                        </p:cTn>
                                        <p:tgtEl>
                                          <p:spTgt spid="73"/>
                                        </p:tgtEl>
                                      </p:cBhvr>
                                      <p:to x="100000" y="100000"/>
                                    </p:animScale>
                                    <p:animScale>
                                      <p:cBhvr>
                                        <p:cTn id="21" dur="26">
                                          <p:stCondLst>
                                            <p:cond delay="1808"/>
                                          </p:stCondLst>
                                        </p:cTn>
                                        <p:tgtEl>
                                          <p:spTgt spid="73"/>
                                        </p:tgtEl>
                                      </p:cBhvr>
                                      <p:to x="100000" y="95000"/>
                                    </p:animScale>
                                    <p:animScale>
                                      <p:cBhvr>
                                        <p:cTn id="22" dur="166" decel="50000">
                                          <p:stCondLst>
                                            <p:cond delay="1834"/>
                                          </p:stCondLst>
                                        </p:cTn>
                                        <p:tgtEl>
                                          <p:spTgt spid="7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573" y="925917"/>
            <a:ext cx="8620934" cy="4524315"/>
          </a:xfrm>
          <a:prstGeom prst="rect">
            <a:avLst/>
          </a:prstGeom>
          <a:noFill/>
        </p:spPr>
        <p:txBody>
          <a:bodyPr wrap="square" rtlCol="0">
            <a:spAutoFit/>
          </a:bodyPr>
          <a:lstStyle/>
          <a:p>
            <a:r>
              <a:rPr lang="en-US" sz="1600" dirty="0">
                <a:solidFill>
                  <a:schemeClr val="bg1"/>
                </a:solidFill>
              </a:rPr>
              <a:t>He was the oldest son of </a:t>
            </a:r>
            <a:r>
              <a:rPr lang="en-US" sz="1600" dirty="0" err="1">
                <a:solidFill>
                  <a:schemeClr val="bg1"/>
                </a:solidFill>
              </a:rPr>
              <a:t>Egyptus</a:t>
            </a:r>
            <a:r>
              <a:rPr lang="en-US" sz="1600" dirty="0">
                <a:solidFill>
                  <a:schemeClr val="bg1"/>
                </a:solidFill>
              </a:rPr>
              <a:t> and great grandson of Noah</a:t>
            </a:r>
          </a:p>
          <a:p>
            <a:endParaRPr lang="en-US" sz="1600" dirty="0">
              <a:solidFill>
                <a:schemeClr val="bg1"/>
              </a:solidFill>
            </a:endParaRPr>
          </a:p>
          <a:p>
            <a:r>
              <a:rPr lang="en-US" sz="1600" dirty="0">
                <a:solidFill>
                  <a:schemeClr val="bg1"/>
                </a:solidFill>
              </a:rPr>
              <a:t>His name means great house</a:t>
            </a:r>
          </a:p>
          <a:p>
            <a:endParaRPr lang="en-US" sz="1600" dirty="0">
              <a:solidFill>
                <a:schemeClr val="bg1"/>
              </a:solidFill>
            </a:endParaRPr>
          </a:p>
          <a:p>
            <a:r>
              <a:rPr lang="en-US" sz="1600" dirty="0">
                <a:solidFill>
                  <a:schemeClr val="bg1"/>
                </a:solidFill>
              </a:rPr>
              <a:t>His name began the title for the Kings in the Old Testament</a:t>
            </a:r>
          </a:p>
          <a:p>
            <a:endParaRPr lang="en-US" sz="1600" dirty="0">
              <a:solidFill>
                <a:schemeClr val="bg1"/>
              </a:solidFill>
            </a:endParaRPr>
          </a:p>
          <a:p>
            <a:r>
              <a:rPr lang="en-US" sz="1600" dirty="0">
                <a:solidFill>
                  <a:schemeClr val="bg1"/>
                </a:solidFill>
              </a:rPr>
              <a:t>He was a righteous man teaching after the order of Adam but did not have the Priesthood</a:t>
            </a:r>
          </a:p>
          <a:p>
            <a:endParaRPr lang="en-US" sz="1600" dirty="0">
              <a:solidFill>
                <a:schemeClr val="bg1"/>
              </a:solidFill>
            </a:endParaRPr>
          </a:p>
          <a:p>
            <a:endParaRPr lang="en-US" sz="1600" dirty="0">
              <a:solidFill>
                <a:schemeClr val="bg1"/>
              </a:solidFill>
            </a:endParaRPr>
          </a:p>
          <a:p>
            <a:r>
              <a:rPr lang="en-US" sz="1600" dirty="0">
                <a:solidFill>
                  <a:schemeClr val="bg1"/>
                </a:solidFill>
              </a:rPr>
              <a:t>The crown and throne are symbols of a Pharaoh's authority as King</a:t>
            </a:r>
          </a:p>
          <a:p>
            <a:endParaRPr lang="en-US" sz="1600" dirty="0">
              <a:solidFill>
                <a:schemeClr val="bg1"/>
              </a:solidFill>
            </a:endParaRPr>
          </a:p>
          <a:p>
            <a:r>
              <a:rPr lang="en-US" sz="1600" dirty="0">
                <a:solidFill>
                  <a:schemeClr val="bg1"/>
                </a:solidFill>
              </a:rPr>
              <a:t>Other subsequent leaders were called “Pharaoh” which in time became wicked and falsely claimed the patriarchal order of the priesthood of God</a:t>
            </a:r>
          </a:p>
          <a:p>
            <a:endParaRPr lang="en-US" sz="1600" dirty="0">
              <a:solidFill>
                <a:schemeClr val="bg1"/>
              </a:solidFill>
            </a:endParaRPr>
          </a:p>
          <a:p>
            <a:r>
              <a:rPr lang="en-US" sz="1600" dirty="0">
                <a:solidFill>
                  <a:schemeClr val="bg1"/>
                </a:solidFill>
              </a:rPr>
              <a:t>Pharaoh’s  (titles for Kings) through  generations were wicked</a:t>
            </a:r>
          </a:p>
          <a:p>
            <a:endParaRPr lang="en-US" sz="1600" dirty="0">
              <a:solidFill>
                <a:schemeClr val="bg1"/>
              </a:solidFill>
            </a:endParaRPr>
          </a:p>
          <a:p>
            <a:r>
              <a:rPr lang="en-US" sz="1600" dirty="0">
                <a:solidFill>
                  <a:schemeClr val="bg1"/>
                </a:solidFill>
              </a:rPr>
              <a:t>The Pharaohs during Abraham’s time were practicing </a:t>
            </a:r>
          </a:p>
          <a:p>
            <a:r>
              <a:rPr lang="en-US" sz="1600" dirty="0">
                <a:solidFill>
                  <a:schemeClr val="bg1"/>
                </a:solidFill>
              </a:rPr>
              <a:t>human sacrifices</a:t>
            </a:r>
          </a:p>
        </p:txBody>
      </p:sp>
      <p:sp>
        <p:nvSpPr>
          <p:cNvPr id="7" name="TextBox 6"/>
          <p:cNvSpPr txBox="1"/>
          <p:nvPr/>
        </p:nvSpPr>
        <p:spPr>
          <a:xfrm>
            <a:off x="0" y="6661"/>
            <a:ext cx="12192000" cy="1107996"/>
          </a:xfrm>
          <a:prstGeom prst="rect">
            <a:avLst/>
          </a:prstGeom>
          <a:noFill/>
        </p:spPr>
        <p:txBody>
          <a:bodyPr wrap="square" rtlCol="0">
            <a:spAutoFit/>
          </a:bodyPr>
          <a:lstStyle/>
          <a:p>
            <a:pPr algn="ctr"/>
            <a:r>
              <a:rPr lang="en-US" sz="6600" dirty="0">
                <a:solidFill>
                  <a:schemeClr val="bg1"/>
                </a:solidFill>
              </a:rPr>
              <a:t>Pharaoh</a:t>
            </a:r>
          </a:p>
        </p:txBody>
      </p:sp>
      <p:sp>
        <p:nvSpPr>
          <p:cNvPr id="2" name="TextBox 1"/>
          <p:cNvSpPr txBox="1"/>
          <p:nvPr/>
        </p:nvSpPr>
        <p:spPr>
          <a:xfrm>
            <a:off x="0" y="6488668"/>
            <a:ext cx="3805518" cy="369332"/>
          </a:xfrm>
          <a:prstGeom prst="rect">
            <a:avLst/>
          </a:prstGeom>
          <a:noFill/>
        </p:spPr>
        <p:txBody>
          <a:bodyPr wrap="square" rtlCol="0">
            <a:spAutoFit/>
          </a:bodyPr>
          <a:lstStyle/>
          <a:p>
            <a:r>
              <a:rPr lang="en-US" dirty="0">
                <a:solidFill>
                  <a:schemeClr val="bg1"/>
                </a:solidFill>
              </a:rPr>
              <a:t>Abraham 1:2-3, 20-27</a:t>
            </a:r>
          </a:p>
        </p:txBody>
      </p:sp>
      <p:pic>
        <p:nvPicPr>
          <p:cNvPr id="1026" name="Picture 2" descr="Abraham - Facsi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19" y="4240305"/>
            <a:ext cx="2320410" cy="2440561"/>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8872021" y="673602"/>
            <a:ext cx="2487844" cy="4762765"/>
            <a:chOff x="547379" y="1358198"/>
            <a:chExt cx="2034285" cy="3894465"/>
          </a:xfrm>
        </p:grpSpPr>
        <p:grpSp>
          <p:nvGrpSpPr>
            <p:cNvPr id="65" name="Group 84"/>
            <p:cNvGrpSpPr/>
            <p:nvPr/>
          </p:nvGrpSpPr>
          <p:grpSpPr>
            <a:xfrm rot="1810859">
              <a:off x="1142133" y="4666888"/>
              <a:ext cx="442674" cy="530245"/>
              <a:chOff x="1828800" y="4343400"/>
              <a:chExt cx="371850" cy="649600"/>
            </a:xfrm>
          </p:grpSpPr>
          <p:sp>
            <p:nvSpPr>
              <p:cNvPr id="207" name="Oval 206"/>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35"/>
            <p:cNvGrpSpPr/>
            <p:nvPr/>
          </p:nvGrpSpPr>
          <p:grpSpPr>
            <a:xfrm rot="20024914">
              <a:off x="1700920" y="4676746"/>
              <a:ext cx="476539" cy="575917"/>
              <a:chOff x="1828800" y="4287447"/>
              <a:chExt cx="400297" cy="705553"/>
            </a:xfrm>
          </p:grpSpPr>
          <p:sp>
            <p:nvSpPr>
              <p:cNvPr id="205" name="Oval 20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857247" y="4287447"/>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lowchart: Manual Operation 66"/>
            <p:cNvSpPr/>
            <p:nvPr/>
          </p:nvSpPr>
          <p:spPr>
            <a:xfrm rot="10800000">
              <a:off x="961470" y="3487282"/>
              <a:ext cx="1341464" cy="1489932"/>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47379" y="3831566"/>
              <a:ext cx="322369" cy="3989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59295" y="3845566"/>
              <a:ext cx="322369" cy="3989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Manual Operation 126"/>
            <p:cNvSpPr/>
            <p:nvPr/>
          </p:nvSpPr>
          <p:spPr>
            <a:xfrm rot="12436843">
              <a:off x="823257" y="2880775"/>
              <a:ext cx="519325" cy="1272707"/>
            </a:xfrm>
            <a:prstGeom prst="flowChartManualOperati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Manual Operation 127"/>
            <p:cNvSpPr/>
            <p:nvPr/>
          </p:nvSpPr>
          <p:spPr>
            <a:xfrm rot="9462355">
              <a:off x="1867594" y="2873063"/>
              <a:ext cx="519325" cy="1242193"/>
            </a:xfrm>
            <a:prstGeom prst="flowChartManualOperati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Manual Operation 12"/>
            <p:cNvSpPr/>
            <p:nvPr/>
          </p:nvSpPr>
          <p:spPr>
            <a:xfrm rot="10800000">
              <a:off x="1035318" y="2957623"/>
              <a:ext cx="1175450" cy="1489932"/>
            </a:xfrm>
            <a:prstGeom prst="flowChartManualOperati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Extract 13"/>
            <p:cNvSpPr/>
            <p:nvPr/>
          </p:nvSpPr>
          <p:spPr>
            <a:xfrm rot="10800000">
              <a:off x="1352228" y="2819400"/>
              <a:ext cx="564678" cy="670928"/>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5400000">
              <a:off x="1037742" y="2176323"/>
              <a:ext cx="1233534" cy="994199"/>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3"/>
            <p:cNvGrpSpPr/>
            <p:nvPr/>
          </p:nvGrpSpPr>
          <p:grpSpPr>
            <a:xfrm>
              <a:off x="827436" y="1494576"/>
              <a:ext cx="1661566" cy="699988"/>
              <a:chOff x="1722870" y="3269673"/>
              <a:chExt cx="1000125" cy="692727"/>
            </a:xfrm>
          </p:grpSpPr>
          <p:sp>
            <p:nvSpPr>
              <p:cNvPr id="203" name="Flowchart: Manual Operation 202"/>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1257161" y="2893417"/>
              <a:ext cx="752642" cy="834066"/>
              <a:chOff x="817132" y="570420"/>
              <a:chExt cx="1720087" cy="2199674"/>
            </a:xfrm>
          </p:grpSpPr>
          <p:grpSp>
            <p:nvGrpSpPr>
              <p:cNvPr id="169" name="Group 168"/>
              <p:cNvGrpSpPr/>
              <p:nvPr/>
            </p:nvGrpSpPr>
            <p:grpSpPr>
              <a:xfrm rot="3241112">
                <a:off x="112459" y="1278147"/>
                <a:ext cx="1905000" cy="495654"/>
                <a:chOff x="4643203" y="2743200"/>
                <a:chExt cx="3490210" cy="1256675"/>
              </a:xfrm>
            </p:grpSpPr>
            <p:grpSp>
              <p:nvGrpSpPr>
                <p:cNvPr id="188" name="Group 23"/>
                <p:cNvGrpSpPr/>
                <p:nvPr/>
              </p:nvGrpSpPr>
              <p:grpSpPr>
                <a:xfrm>
                  <a:off x="4643203" y="2743200"/>
                  <a:ext cx="1146748" cy="1219200"/>
                  <a:chOff x="4643203" y="2743200"/>
                  <a:chExt cx="1146748" cy="1219200"/>
                </a:xfrm>
              </p:grpSpPr>
              <p:sp>
                <p:nvSpPr>
                  <p:cNvPr id="199" name="Multiply 19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4"/>
                <p:cNvGrpSpPr/>
                <p:nvPr/>
              </p:nvGrpSpPr>
              <p:grpSpPr>
                <a:xfrm>
                  <a:off x="5791200" y="2743200"/>
                  <a:ext cx="1146748" cy="1219200"/>
                  <a:chOff x="4643203" y="2743200"/>
                  <a:chExt cx="1146748" cy="1219200"/>
                </a:xfrm>
              </p:grpSpPr>
              <p:sp>
                <p:nvSpPr>
                  <p:cNvPr id="195" name="Multiply 19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9"/>
                <p:cNvGrpSpPr/>
                <p:nvPr/>
              </p:nvGrpSpPr>
              <p:grpSpPr>
                <a:xfrm>
                  <a:off x="6986665" y="2780675"/>
                  <a:ext cx="1146748" cy="1219200"/>
                  <a:chOff x="4643203" y="2743200"/>
                  <a:chExt cx="1146748" cy="1219200"/>
                </a:xfrm>
              </p:grpSpPr>
              <p:sp>
                <p:nvSpPr>
                  <p:cNvPr id="191" name="Multiply 19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Summing Junction 19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Summing Junction 19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Summing Junction 19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p:cNvGrpSpPr/>
              <p:nvPr/>
            </p:nvGrpSpPr>
            <p:grpSpPr>
              <a:xfrm rot="18387812">
                <a:off x="1336892" y="1275093"/>
                <a:ext cx="1905000" cy="495654"/>
                <a:chOff x="4643203" y="2743200"/>
                <a:chExt cx="3490210" cy="1256675"/>
              </a:xfrm>
            </p:grpSpPr>
            <p:grpSp>
              <p:nvGrpSpPr>
                <p:cNvPr id="173" name="Group 23"/>
                <p:cNvGrpSpPr/>
                <p:nvPr/>
              </p:nvGrpSpPr>
              <p:grpSpPr>
                <a:xfrm>
                  <a:off x="4643203" y="2743200"/>
                  <a:ext cx="1146748" cy="1219200"/>
                  <a:chOff x="4643203" y="2743200"/>
                  <a:chExt cx="1146748" cy="1219200"/>
                </a:xfrm>
              </p:grpSpPr>
              <p:sp>
                <p:nvSpPr>
                  <p:cNvPr id="184" name="Multiply 18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24"/>
                <p:cNvGrpSpPr/>
                <p:nvPr/>
              </p:nvGrpSpPr>
              <p:grpSpPr>
                <a:xfrm>
                  <a:off x="5791200" y="2743200"/>
                  <a:ext cx="1146748" cy="1219200"/>
                  <a:chOff x="4643203" y="2743200"/>
                  <a:chExt cx="1146748" cy="1219200"/>
                </a:xfrm>
              </p:grpSpPr>
              <p:sp>
                <p:nvSpPr>
                  <p:cNvPr id="180" name="Multiply 17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Summing Junction 18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Summing Junction 18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Summing Junction 18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9"/>
                <p:cNvGrpSpPr/>
                <p:nvPr/>
              </p:nvGrpSpPr>
              <p:grpSpPr>
                <a:xfrm>
                  <a:off x="6986665" y="2780675"/>
                  <a:ext cx="1146748" cy="1219200"/>
                  <a:chOff x="4643203" y="2743200"/>
                  <a:chExt cx="1146748" cy="1219200"/>
                </a:xfrm>
              </p:grpSpPr>
              <p:sp>
                <p:nvSpPr>
                  <p:cNvPr id="176" name="Multiply 17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umming Junction 17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Summing Junction 17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Summing Junction 17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1" name="Quad Arrow Callout 170"/>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flipV="1">
              <a:off x="1058157" y="1943529"/>
              <a:ext cx="1152611" cy="164482"/>
              <a:chOff x="398489" y="1371600"/>
              <a:chExt cx="9752350" cy="1937478"/>
            </a:xfrm>
          </p:grpSpPr>
          <p:grpSp>
            <p:nvGrpSpPr>
              <p:cNvPr id="137" name="Group 8"/>
              <p:cNvGrpSpPr/>
              <p:nvPr/>
            </p:nvGrpSpPr>
            <p:grpSpPr>
              <a:xfrm>
                <a:off x="7864839" y="1372849"/>
                <a:ext cx="2286000" cy="1905000"/>
                <a:chOff x="1295400" y="2209800"/>
                <a:chExt cx="2286000" cy="1905000"/>
              </a:xfrm>
            </p:grpSpPr>
            <p:sp>
              <p:nvSpPr>
                <p:cNvPr id="162" name="Rectangle 161"/>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2"/>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3"/>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4"/>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5"/>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6"/>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7"/>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9"/>
              <p:cNvGrpSpPr/>
              <p:nvPr/>
            </p:nvGrpSpPr>
            <p:grpSpPr>
              <a:xfrm>
                <a:off x="2895600" y="1371600"/>
                <a:ext cx="2286000" cy="1905000"/>
                <a:chOff x="1295400" y="2209800"/>
                <a:chExt cx="2286000" cy="1905000"/>
              </a:xfrm>
            </p:grpSpPr>
            <p:sp>
              <p:nvSpPr>
                <p:cNvPr id="155" name="Rectangle 154"/>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7"/>
              <p:cNvGrpSpPr/>
              <p:nvPr/>
            </p:nvGrpSpPr>
            <p:grpSpPr>
              <a:xfrm>
                <a:off x="5410200" y="1371600"/>
                <a:ext cx="2286000" cy="1905000"/>
                <a:chOff x="1295400" y="2209800"/>
                <a:chExt cx="2286000" cy="1905000"/>
              </a:xfrm>
            </p:grpSpPr>
            <p:sp>
              <p:nvSpPr>
                <p:cNvPr id="148" name="Rectangle 147"/>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25"/>
              <p:cNvGrpSpPr/>
              <p:nvPr/>
            </p:nvGrpSpPr>
            <p:grpSpPr>
              <a:xfrm>
                <a:off x="398489" y="1404078"/>
                <a:ext cx="2286000" cy="1905000"/>
                <a:chOff x="1295400" y="2209800"/>
                <a:chExt cx="2286000" cy="1905000"/>
              </a:xfrm>
            </p:grpSpPr>
            <p:sp>
              <p:nvSpPr>
                <p:cNvPr id="141" name="Rectangle 140"/>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5" name="Isosceles Triangle 2"/>
            <p:cNvSpPr/>
            <p:nvPr/>
          </p:nvSpPr>
          <p:spPr>
            <a:xfrm>
              <a:off x="1238276" y="1358198"/>
              <a:ext cx="809942" cy="545826"/>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1538409" y="1603199"/>
              <a:ext cx="230335" cy="235664"/>
            </a:xfrm>
            <a:prstGeom prst="hexagon">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40211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animEffect transition="in" filter="wipe(down)">
                                      <p:cBhvr>
                                        <p:cTn id="9" dur="580">
                                          <p:stCondLst>
                                            <p:cond delay="0"/>
                                          </p:stCondLst>
                                        </p:cTn>
                                        <p:tgtEl>
                                          <p:spTgt spid="64"/>
                                        </p:tgtEl>
                                      </p:cBhvr>
                                    </p:animEffect>
                                    <p:anim calcmode="lin" valueType="num">
                                      <p:cBhvr>
                                        <p:cTn id="10"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5" dur="26">
                                          <p:stCondLst>
                                            <p:cond delay="650"/>
                                          </p:stCondLst>
                                        </p:cTn>
                                        <p:tgtEl>
                                          <p:spTgt spid="64"/>
                                        </p:tgtEl>
                                      </p:cBhvr>
                                      <p:to x="100000" y="60000"/>
                                    </p:animScale>
                                    <p:animScale>
                                      <p:cBhvr>
                                        <p:cTn id="16" dur="166" decel="50000">
                                          <p:stCondLst>
                                            <p:cond delay="676"/>
                                          </p:stCondLst>
                                        </p:cTn>
                                        <p:tgtEl>
                                          <p:spTgt spid="64"/>
                                        </p:tgtEl>
                                      </p:cBhvr>
                                      <p:to x="100000" y="100000"/>
                                    </p:animScale>
                                    <p:animScale>
                                      <p:cBhvr>
                                        <p:cTn id="17" dur="26">
                                          <p:stCondLst>
                                            <p:cond delay="1312"/>
                                          </p:stCondLst>
                                        </p:cTn>
                                        <p:tgtEl>
                                          <p:spTgt spid="64"/>
                                        </p:tgtEl>
                                      </p:cBhvr>
                                      <p:to x="100000" y="80000"/>
                                    </p:animScale>
                                    <p:animScale>
                                      <p:cBhvr>
                                        <p:cTn id="18" dur="166" decel="50000">
                                          <p:stCondLst>
                                            <p:cond delay="1338"/>
                                          </p:stCondLst>
                                        </p:cTn>
                                        <p:tgtEl>
                                          <p:spTgt spid="64"/>
                                        </p:tgtEl>
                                      </p:cBhvr>
                                      <p:to x="100000" y="100000"/>
                                    </p:animScale>
                                    <p:animScale>
                                      <p:cBhvr>
                                        <p:cTn id="19" dur="26">
                                          <p:stCondLst>
                                            <p:cond delay="1642"/>
                                          </p:stCondLst>
                                        </p:cTn>
                                        <p:tgtEl>
                                          <p:spTgt spid="64"/>
                                        </p:tgtEl>
                                      </p:cBhvr>
                                      <p:to x="100000" y="90000"/>
                                    </p:animScale>
                                    <p:animScale>
                                      <p:cBhvr>
                                        <p:cTn id="20" dur="166" decel="50000">
                                          <p:stCondLst>
                                            <p:cond delay="1668"/>
                                          </p:stCondLst>
                                        </p:cTn>
                                        <p:tgtEl>
                                          <p:spTgt spid="64"/>
                                        </p:tgtEl>
                                      </p:cBhvr>
                                      <p:to x="100000" y="100000"/>
                                    </p:animScale>
                                    <p:animScale>
                                      <p:cBhvr>
                                        <p:cTn id="21" dur="26">
                                          <p:stCondLst>
                                            <p:cond delay="1808"/>
                                          </p:stCondLst>
                                        </p:cTn>
                                        <p:tgtEl>
                                          <p:spTgt spid="64"/>
                                        </p:tgtEl>
                                      </p:cBhvr>
                                      <p:to x="100000" y="95000"/>
                                    </p:animScale>
                                    <p:animScale>
                                      <p:cBhvr>
                                        <p:cTn id="22" dur="166" decel="50000">
                                          <p:stCondLst>
                                            <p:cond delay="1834"/>
                                          </p:stCondLst>
                                        </p:cTn>
                                        <p:tgtEl>
                                          <p:spTgt spid="6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Records of the Fathers</a:t>
            </a: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Open Sans"/>
              </a:rPr>
              <a:t>Abraham 1:28</a:t>
            </a:r>
          </a:p>
        </p:txBody>
      </p:sp>
      <p:sp>
        <p:nvSpPr>
          <p:cNvPr id="4" name="Rectangle 3"/>
          <p:cNvSpPr/>
          <p:nvPr/>
        </p:nvSpPr>
        <p:spPr>
          <a:xfrm>
            <a:off x="3411071" y="1890656"/>
            <a:ext cx="6096000" cy="1754326"/>
          </a:xfrm>
          <a:prstGeom prst="rect">
            <a:avLst/>
          </a:prstGeom>
        </p:spPr>
        <p:txBody>
          <a:bodyPr>
            <a:spAutoFit/>
          </a:bodyPr>
          <a:lstStyle/>
          <a:p>
            <a:r>
              <a:rPr lang="en-US" sz="3600" i="1" dirty="0">
                <a:solidFill>
                  <a:srgbClr val="FFFF00"/>
                </a:solidFill>
                <a:latin typeface="Palatino"/>
              </a:rPr>
              <a:t>…the records have come into my hands, which I hold unto this present time.</a:t>
            </a:r>
            <a:endParaRPr lang="en-US" sz="3600" i="1" dirty="0">
              <a:solidFill>
                <a:srgbClr val="FFFF00"/>
              </a:solidFill>
            </a:endParaRPr>
          </a:p>
        </p:txBody>
      </p:sp>
      <p:grpSp>
        <p:nvGrpSpPr>
          <p:cNvPr id="8" name="Group 7"/>
          <p:cNvGrpSpPr/>
          <p:nvPr/>
        </p:nvGrpSpPr>
        <p:grpSpPr>
          <a:xfrm>
            <a:off x="1129260" y="1219538"/>
            <a:ext cx="1839832" cy="3482238"/>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7" name="Group 56"/>
              <p:cNvGrpSpPr/>
              <p:nvPr/>
            </p:nvGrpSpPr>
            <p:grpSpPr>
              <a:xfrm>
                <a:off x="1756756" y="4876800"/>
                <a:ext cx="1367444" cy="1295400"/>
                <a:chOff x="1756756" y="4876800"/>
                <a:chExt cx="1367444" cy="1295400"/>
              </a:xfrm>
            </p:grpSpPr>
            <p:sp>
              <p:nvSpPr>
                <p:cNvPr id="68" name="Quad Arrow Callout 6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119647" y="4889863"/>
                <a:ext cx="1367444" cy="1295400"/>
                <a:chOff x="1756756" y="4876800"/>
                <a:chExt cx="1367444" cy="1295400"/>
              </a:xfrm>
            </p:grpSpPr>
            <p:sp>
              <p:nvSpPr>
                <p:cNvPr id="65" name="Quad Arrow Callout 6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478185" y="4889863"/>
                <a:ext cx="1367444" cy="1295400"/>
                <a:chOff x="1756756" y="4876800"/>
                <a:chExt cx="1367444" cy="1295400"/>
              </a:xfrm>
            </p:grpSpPr>
            <p:sp>
              <p:nvSpPr>
                <p:cNvPr id="62" name="Quad Arrow Callout 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Quad Arrow Callout 5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3" name="Group 42"/>
              <p:cNvGrpSpPr/>
              <p:nvPr/>
            </p:nvGrpSpPr>
            <p:grpSpPr>
              <a:xfrm>
                <a:off x="1756756" y="4876800"/>
                <a:ext cx="1367444" cy="1295400"/>
                <a:chOff x="1756756" y="4876800"/>
                <a:chExt cx="1367444" cy="1295400"/>
              </a:xfrm>
            </p:grpSpPr>
            <p:sp>
              <p:nvSpPr>
                <p:cNvPr id="54" name="Quad Arrow Callout 5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3119647" y="4889863"/>
                <a:ext cx="1367444" cy="1295400"/>
                <a:chOff x="1756756" y="4876800"/>
                <a:chExt cx="1367444" cy="1295400"/>
              </a:xfrm>
            </p:grpSpPr>
            <p:sp>
              <p:nvSpPr>
                <p:cNvPr id="51" name="Quad Arrow Callout 5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478185" y="4889863"/>
                <a:ext cx="1367444" cy="1295400"/>
                <a:chOff x="1756756" y="4876800"/>
                <a:chExt cx="1367444" cy="1295400"/>
              </a:xfrm>
            </p:grpSpPr>
            <p:sp>
              <p:nvSpPr>
                <p:cNvPr id="48" name="Quad Arrow Callout 4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Quad Arrow Callout 4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40" name="Quad Arrow Callout 3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Callout 4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7" name="Quad Arrow Callout 3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478185" y="4889863"/>
                <a:ext cx="1367444" cy="1295400"/>
                <a:chOff x="1756756" y="4876800"/>
                <a:chExt cx="1367444" cy="1295400"/>
              </a:xfrm>
            </p:grpSpPr>
            <p:sp>
              <p:nvSpPr>
                <p:cNvPr id="34" name="Quad Arrow Callout 3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Quad Arrow Callout 3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7754537" y="3775849"/>
            <a:ext cx="3505068" cy="2501531"/>
            <a:chOff x="228600" y="381000"/>
            <a:chExt cx="3505068" cy="2501531"/>
          </a:xfrm>
        </p:grpSpPr>
        <p:grpSp>
          <p:nvGrpSpPr>
            <p:cNvPr id="72" name="Group 71"/>
            <p:cNvGrpSpPr/>
            <p:nvPr/>
          </p:nvGrpSpPr>
          <p:grpSpPr>
            <a:xfrm>
              <a:off x="228600" y="381000"/>
              <a:ext cx="3505068" cy="2501531"/>
              <a:chOff x="534986" y="381000"/>
              <a:chExt cx="2637111" cy="2501531"/>
            </a:xfrm>
          </p:grpSpPr>
          <p:sp>
            <p:nvSpPr>
              <p:cNvPr id="74" name="Rectangle 7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534986" y="384805"/>
                <a:ext cx="457200"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714897" y="381000"/>
                <a:ext cx="457200"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a:off x="791318" y="976807"/>
              <a:ext cx="2371313" cy="369332"/>
            </a:xfrm>
            <a:prstGeom prst="rect">
              <a:avLst/>
            </a:prstGeom>
          </p:spPr>
          <p:txBody>
            <a:bodyPr wrap="square">
              <a:spAutoFit/>
            </a:bodyPr>
            <a:lstStyle/>
            <a:p>
              <a:pPr algn="ctr"/>
              <a:endParaRPr lang="en-US" i="1" dirty="0"/>
            </a:p>
          </p:txBody>
        </p:sp>
      </p:grpSp>
    </p:spTree>
    <p:extLst>
      <p:ext uri="{BB962C8B-B14F-4D97-AF65-F5344CB8AC3E}">
        <p14:creationId xmlns:p14="http://schemas.microsoft.com/office/powerpoint/2010/main" val="135449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016" y="0"/>
            <a:ext cx="11923776" cy="784830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 </a:t>
            </a:r>
            <a:r>
              <a:rPr lang="en-US" i="1" dirty="0">
                <a:solidFill>
                  <a:schemeClr val="bg1"/>
                </a:solidFill>
              </a:rPr>
              <a:t>Awake And Arise</a:t>
            </a:r>
            <a:endParaRPr lang="en-US" dirty="0">
              <a:solidFill>
                <a:schemeClr val="bg1"/>
              </a:solidFill>
            </a:endParaRPr>
          </a:p>
          <a:p>
            <a:endParaRPr lang="en-US" dirty="0">
              <a:solidFill>
                <a:schemeClr val="bg1"/>
              </a:solidFill>
            </a:endParaRPr>
          </a:p>
          <a:p>
            <a:r>
              <a:rPr lang="en-US" dirty="0">
                <a:solidFill>
                  <a:schemeClr val="bg1"/>
                </a:solidFill>
              </a:rPr>
              <a:t>Video:  “Deliverance of Abraham”</a:t>
            </a:r>
          </a:p>
          <a:p>
            <a:endParaRPr lang="en-US" dirty="0">
              <a:solidFill>
                <a:schemeClr val="bg1"/>
              </a:solidFill>
            </a:endParaRPr>
          </a:p>
          <a:p>
            <a:endParaRPr lang="en-US" dirty="0">
              <a:solidFill>
                <a:schemeClr val="bg1"/>
              </a:solidFill>
            </a:endParaRPr>
          </a:p>
          <a:p>
            <a:r>
              <a:rPr lang="en-US" dirty="0">
                <a:solidFill>
                  <a:schemeClr val="bg1"/>
                </a:solidFill>
              </a:rPr>
              <a:t>(Adam Clarke, </a:t>
            </a:r>
            <a:r>
              <a:rPr lang="en-US" i="1" dirty="0">
                <a:solidFill>
                  <a:schemeClr val="bg1"/>
                </a:solidFill>
              </a:rPr>
              <a:t>The Holy Bible … with a Commentary and Critical Notes,</a:t>
            </a:r>
            <a:r>
              <a:rPr lang="en-US" dirty="0">
                <a:solidFill>
                  <a:schemeClr val="bg1"/>
                </a:solidFill>
              </a:rPr>
              <a:t> 6 vols., 1:86; see also </a:t>
            </a:r>
            <a:r>
              <a:rPr lang="en-US" i="1" dirty="0">
                <a:solidFill>
                  <a:schemeClr val="bg1"/>
                </a:solidFill>
              </a:rPr>
              <a:t>Old Testament Student Manual: Genesis–2 Samuel,</a:t>
            </a:r>
            <a:r>
              <a:rPr lang="en-US" dirty="0">
                <a:solidFill>
                  <a:schemeClr val="bg1"/>
                </a:solidFill>
              </a:rPr>
              <a:t> 3rd ed. [Church Educational System manual, 2003], 57–58).</a:t>
            </a:r>
          </a:p>
          <a:p>
            <a:endParaRPr lang="en-US" dirty="0">
              <a:solidFill>
                <a:schemeClr val="bg1"/>
              </a:solidFill>
            </a:endParaRPr>
          </a:p>
          <a:p>
            <a:r>
              <a:rPr lang="en-US" dirty="0">
                <a:solidFill>
                  <a:schemeClr val="bg1"/>
                </a:solidFill>
              </a:rPr>
              <a:t>Josephus, </a:t>
            </a:r>
            <a:r>
              <a:rPr lang="en-US" i="1" dirty="0">
                <a:solidFill>
                  <a:schemeClr val="bg1"/>
                </a:solidFill>
              </a:rPr>
              <a:t>Antiquities of the Jews,</a:t>
            </a:r>
            <a:r>
              <a:rPr lang="en-US" dirty="0">
                <a:solidFill>
                  <a:schemeClr val="bg1"/>
                </a:solidFill>
              </a:rPr>
              <a:t> book 1, chapter 4, paragraphs 2–3).</a:t>
            </a:r>
          </a:p>
          <a:p>
            <a:endParaRPr lang="en-US" dirty="0">
              <a:solidFill>
                <a:schemeClr val="bg1"/>
              </a:solidFill>
            </a:endParaRPr>
          </a:p>
          <a:p>
            <a:r>
              <a:rPr lang="en-US" dirty="0">
                <a:solidFill>
                  <a:schemeClr val="bg1"/>
                </a:solidFill>
              </a:rPr>
              <a:t>Institute Manual Old Testament Genesis 4-11</a:t>
            </a:r>
          </a:p>
          <a:p>
            <a:endParaRPr lang="en-US" dirty="0">
              <a:solidFill>
                <a:schemeClr val="bg1"/>
              </a:solidFill>
            </a:endParaRPr>
          </a:p>
          <a:p>
            <a:r>
              <a:rPr lang="en-US" dirty="0">
                <a:solidFill>
                  <a:schemeClr val="bg1"/>
                </a:solidFill>
              </a:rPr>
              <a:t>Old Testament Who’s Who by Ed J. </a:t>
            </a:r>
            <a:r>
              <a:rPr lang="en-US" dirty="0" err="1">
                <a:solidFill>
                  <a:schemeClr val="bg1"/>
                </a:solidFill>
              </a:rPr>
              <a:t>Pinegar</a:t>
            </a:r>
            <a:r>
              <a:rPr lang="en-US" dirty="0">
                <a:solidFill>
                  <a:schemeClr val="bg1"/>
                </a:solidFill>
              </a:rPr>
              <a:t> and Richard J. Allen pp. 5-7 43, 165-166</a:t>
            </a:r>
          </a:p>
          <a:p>
            <a:r>
              <a:rPr lang="en-US" dirty="0">
                <a:solidFill>
                  <a:schemeClr val="bg1"/>
                </a:solidFill>
              </a:rPr>
              <a:t>       </a:t>
            </a:r>
            <a:r>
              <a:rPr lang="en-US" i="1" dirty="0">
                <a:solidFill>
                  <a:schemeClr val="bg1"/>
                </a:solidFill>
              </a:rPr>
              <a:t>Voices of Old Testament Prophets  </a:t>
            </a:r>
            <a:r>
              <a:rPr lang="en-US" dirty="0">
                <a:solidFill>
                  <a:schemeClr val="bg1"/>
                </a:solidFill>
              </a:rPr>
              <a:t>Russell M. Nelson  p. 9, 203 (The 26</a:t>
            </a:r>
            <a:r>
              <a:rPr lang="en-US" baseline="30000" dirty="0">
                <a:solidFill>
                  <a:schemeClr val="bg1"/>
                </a:solidFill>
              </a:rPr>
              <a:t>th</a:t>
            </a:r>
            <a:r>
              <a:rPr lang="en-US" dirty="0">
                <a:solidFill>
                  <a:schemeClr val="bg1"/>
                </a:solidFill>
              </a:rPr>
              <a:t> Annual Sidney B. Sperry Symposium)</a:t>
            </a:r>
          </a:p>
          <a:p>
            <a:endParaRPr lang="en-US" dirty="0">
              <a:solidFill>
                <a:schemeClr val="bg1"/>
              </a:solidFill>
            </a:endParaRPr>
          </a:p>
          <a:p>
            <a:r>
              <a:rPr lang="en-US" b="0" i="0" dirty="0">
                <a:solidFill>
                  <a:schemeClr val="bg1"/>
                </a:solidFill>
                <a:effectLst/>
              </a:rPr>
              <a:t>(</a:t>
            </a:r>
            <a:r>
              <a:rPr lang="en-US" b="0" i="1" dirty="0">
                <a:solidFill>
                  <a:schemeClr val="bg1"/>
                </a:solidFill>
                <a:effectLst/>
              </a:rPr>
              <a:t>History of the Church,</a:t>
            </a:r>
            <a:r>
              <a:rPr lang="en-US" b="0" i="0" dirty="0">
                <a:solidFill>
                  <a:schemeClr val="bg1"/>
                </a:solidFill>
                <a:effectLst/>
              </a:rPr>
              <a:t> 2:236)” (</a:t>
            </a:r>
            <a:r>
              <a:rPr lang="en-US" b="0" i="1" dirty="0">
                <a:solidFill>
                  <a:schemeClr val="bg1"/>
                </a:solidFill>
                <a:effectLst/>
              </a:rPr>
              <a:t>The Pearl of Great Price Student Manual</a:t>
            </a:r>
            <a:r>
              <a:rPr lang="en-US" b="0" i="0" dirty="0">
                <a:solidFill>
                  <a:schemeClr val="bg1"/>
                </a:solidFill>
                <a:effectLst/>
              </a:rPr>
              <a:t> [Church Educational System manual, 2000], </a:t>
            </a:r>
            <a:r>
              <a:rPr lang="en-US" b="0" i="0" u="none" strike="noStrike" dirty="0">
                <a:solidFill>
                  <a:schemeClr val="bg1"/>
                </a:solidFill>
                <a:effectLst/>
              </a:rPr>
              <a:t>28</a:t>
            </a:r>
            <a:r>
              <a:rPr lang="en-US" b="0" i="0" dirty="0">
                <a:solidFill>
                  <a:schemeClr val="bg1"/>
                </a:solidFill>
                <a:effectLst/>
              </a:rPr>
              <a:t>).</a:t>
            </a:r>
          </a:p>
          <a:p>
            <a:endParaRPr lang="en-US" dirty="0">
              <a:solidFill>
                <a:schemeClr val="bg1"/>
              </a:solidFill>
            </a:endParaRPr>
          </a:p>
          <a:p>
            <a:r>
              <a:rPr lang="en-US" b="0" i="0" dirty="0">
                <a:solidFill>
                  <a:schemeClr val="bg1"/>
                </a:solidFill>
                <a:effectLst/>
              </a:rPr>
              <a:t>Elder </a:t>
            </a:r>
            <a:r>
              <a:rPr lang="en-US" dirty="0">
                <a:solidFill>
                  <a:schemeClr val="bg1"/>
                </a:solidFill>
                <a:latin typeface="Open Sans"/>
              </a:rPr>
              <a:t>Neal A. Maxwell </a:t>
            </a:r>
            <a:r>
              <a:rPr lang="en-US" b="0" i="0" dirty="0">
                <a:solidFill>
                  <a:schemeClr val="bg1"/>
                </a:solidFill>
                <a:effectLst/>
                <a:latin typeface="Open Sans"/>
              </a:rPr>
              <a:t>(</a:t>
            </a:r>
            <a:r>
              <a:rPr lang="en-US" b="0" i="0" u="none" strike="noStrike" dirty="0">
                <a:solidFill>
                  <a:schemeClr val="bg1"/>
                </a:solidFill>
                <a:effectLst/>
                <a:latin typeface="Open Sans"/>
              </a:rPr>
              <a:t>“According to the Desire of [Our] Hearts,”</a:t>
            </a:r>
            <a:r>
              <a:rPr lang="en-US" b="0" i="1" dirty="0">
                <a:solidFill>
                  <a:schemeClr val="bg1"/>
                </a:solidFill>
                <a:effectLst/>
                <a:latin typeface="Open Sans"/>
              </a:rPr>
              <a:t> Ensign,</a:t>
            </a:r>
            <a:r>
              <a:rPr lang="en-US" b="0" i="0" dirty="0">
                <a:solidFill>
                  <a:schemeClr val="bg1"/>
                </a:solidFill>
                <a:effectLst/>
                <a:latin typeface="Open Sans"/>
              </a:rPr>
              <a:t> Nov. 1996, 21).</a:t>
            </a:r>
          </a:p>
          <a:p>
            <a:r>
              <a:rPr lang="en-US" b="0" i="0" dirty="0">
                <a:solidFill>
                  <a:schemeClr val="bg1"/>
                </a:solidFill>
                <a:effectLst/>
                <a:latin typeface="Open Sans"/>
              </a:rPr>
              <a:t>Elder Joseph B. </a:t>
            </a:r>
            <a:r>
              <a:rPr lang="en-US" b="0" i="0" dirty="0" err="1">
                <a:solidFill>
                  <a:schemeClr val="bg1"/>
                </a:solidFill>
                <a:effectLst/>
                <a:latin typeface="Open Sans"/>
              </a:rPr>
              <a:t>Wirthlin</a:t>
            </a:r>
            <a:r>
              <a:rPr lang="en-US" b="0" i="0" dirty="0">
                <a:solidFill>
                  <a:schemeClr val="bg1"/>
                </a:solidFill>
                <a:effectLst/>
                <a:latin typeface="Open Sans"/>
              </a:rPr>
              <a:t> (</a:t>
            </a:r>
            <a:r>
              <a:rPr lang="en-US" b="0" i="0" u="none" strike="noStrike" dirty="0">
                <a:solidFill>
                  <a:schemeClr val="bg1"/>
                </a:solidFill>
                <a:effectLst/>
                <a:latin typeface="Open Sans"/>
              </a:rPr>
              <a:t>“Seeking the Good,” </a:t>
            </a:r>
            <a:r>
              <a:rPr lang="en-US" b="0" i="1" dirty="0">
                <a:solidFill>
                  <a:schemeClr val="bg1"/>
                </a:solidFill>
                <a:effectLst/>
                <a:latin typeface="Open Sans"/>
              </a:rPr>
              <a:t>Ensign,</a:t>
            </a:r>
            <a:r>
              <a:rPr lang="en-US" b="0" i="0" dirty="0">
                <a:solidFill>
                  <a:schemeClr val="bg1"/>
                </a:solidFill>
                <a:effectLst/>
                <a:latin typeface="Open Sans"/>
              </a:rPr>
              <a:t> May 1992, 86).</a:t>
            </a:r>
          </a:p>
          <a:p>
            <a:r>
              <a:rPr lang="en-US" dirty="0">
                <a:solidFill>
                  <a:schemeClr val="bg1"/>
                </a:solidFill>
              </a:rPr>
              <a:t>Heather Farrell </a:t>
            </a:r>
            <a:r>
              <a:rPr lang="en-US" i="1" dirty="0">
                <a:solidFill>
                  <a:schemeClr val="bg1"/>
                </a:solidFill>
              </a:rPr>
              <a:t>Women in the Scriptures Blog</a:t>
            </a:r>
          </a:p>
          <a:p>
            <a:r>
              <a:rPr lang="en-US" dirty="0">
                <a:solidFill>
                  <a:schemeClr val="bg1"/>
                </a:solidFill>
              </a:rPr>
              <a:t>President Joseph Fielding Smith (</a:t>
            </a:r>
            <a:r>
              <a:rPr lang="en-US" i="1" dirty="0">
                <a:solidFill>
                  <a:schemeClr val="bg1"/>
                </a:solidFill>
              </a:rPr>
              <a:t>The Way to Perfection</a:t>
            </a:r>
            <a:r>
              <a:rPr lang="en-US" dirty="0">
                <a:solidFill>
                  <a:schemeClr val="bg1"/>
                </a:solidFill>
              </a:rPr>
              <a:t>[1953], 86)” (</a:t>
            </a:r>
            <a:r>
              <a:rPr lang="en-US" i="1" dirty="0">
                <a:solidFill>
                  <a:schemeClr val="bg1"/>
                </a:solidFill>
              </a:rPr>
              <a:t>Pearl of Great Price Student Manual,</a:t>
            </a:r>
            <a:r>
              <a:rPr lang="en-US" dirty="0">
                <a:solidFill>
                  <a:schemeClr val="bg1"/>
                </a:solidFill>
              </a:rPr>
              <a:t> 30).</a:t>
            </a:r>
            <a:endParaRPr lang="en-US" dirty="0">
              <a:solidFill>
                <a:schemeClr val="bg1"/>
              </a:solidFill>
              <a:latin typeface="Calibri" panose="020F0502020204030204" pitchFamily="34" charset="0"/>
            </a:endParaRPr>
          </a:p>
          <a:p>
            <a:pPr marL="342900" indent="-342900">
              <a:buFontTx/>
              <a:buAutoNum type="arabicPeriod" startAt="3"/>
            </a:pPr>
            <a:endParaRPr lang="en-US" dirty="0">
              <a:solidFill>
                <a:schemeClr val="bg1"/>
              </a:solidFill>
            </a:endParaRPr>
          </a:p>
          <a:p>
            <a:pPr marL="342900" indent="-342900">
              <a:buAutoNum type="arabicPeriod" startAt="3"/>
            </a:pPr>
            <a:endParaRPr lang="en-US" b="0" i="0" dirty="0">
              <a:solidFill>
                <a:schemeClr val="bg1"/>
              </a:solidFill>
              <a:effectLst/>
              <a:latin typeface="Open Sans"/>
            </a:endParaRPr>
          </a:p>
          <a:p>
            <a:r>
              <a:rPr lang="en-US" b="0" i="0" dirty="0">
                <a:solidFill>
                  <a:schemeClr val="bg1"/>
                </a:solidFill>
                <a:effectLst/>
              </a:rPr>
              <a:t> </a:t>
            </a:r>
            <a:endParaRPr lang="en-US" dirty="0">
              <a:solidFill>
                <a:schemeClr val="bg1"/>
              </a:solidFill>
            </a:endParaRPr>
          </a:p>
          <a:p>
            <a:endParaRPr lang="en-US" dirty="0">
              <a:solidFill>
                <a:schemeClr val="bg1"/>
              </a:solidFill>
            </a:endParaRPr>
          </a:p>
        </p:txBody>
      </p:sp>
      <p:grpSp>
        <p:nvGrpSpPr>
          <p:cNvPr id="70" name="Group 69"/>
          <p:cNvGrpSpPr/>
          <p:nvPr/>
        </p:nvGrpSpPr>
        <p:grpSpPr>
          <a:xfrm>
            <a:off x="3650099" y="835291"/>
            <a:ext cx="820270" cy="1055649"/>
            <a:chOff x="7543800" y="3810000"/>
            <a:chExt cx="1143000" cy="1447800"/>
          </a:xfrm>
        </p:grpSpPr>
        <p:sp>
          <p:nvSpPr>
            <p:cNvPr id="71" name="Trapezoid 70"/>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7924800" y="3810000"/>
              <a:ext cx="645353" cy="610017"/>
              <a:chOff x="7924800" y="5867400"/>
              <a:chExt cx="645353" cy="610017"/>
            </a:xfrm>
          </p:grpSpPr>
          <p:grpSp>
            <p:nvGrpSpPr>
              <p:cNvPr id="83" name="Group 13"/>
              <p:cNvGrpSpPr/>
              <p:nvPr/>
            </p:nvGrpSpPr>
            <p:grpSpPr>
              <a:xfrm>
                <a:off x="7924800" y="5867400"/>
                <a:ext cx="645353" cy="610017"/>
                <a:chOff x="3037563" y="3121795"/>
                <a:chExt cx="1250371" cy="1224010"/>
              </a:xfrm>
            </p:grpSpPr>
            <p:sp>
              <p:nvSpPr>
                <p:cNvPr id="85" name="Oval 8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543800" y="4038600"/>
              <a:ext cx="403070" cy="381000"/>
              <a:chOff x="7924800" y="5867400"/>
              <a:chExt cx="645353" cy="610017"/>
            </a:xfrm>
          </p:grpSpPr>
          <p:grpSp>
            <p:nvGrpSpPr>
              <p:cNvPr id="77" name="Group 13"/>
              <p:cNvGrpSpPr/>
              <p:nvPr/>
            </p:nvGrpSpPr>
            <p:grpSpPr>
              <a:xfrm>
                <a:off x="7924800" y="5867400"/>
                <a:ext cx="645353" cy="610017"/>
                <a:chOff x="3037563" y="3121795"/>
                <a:chExt cx="1250371" cy="1224010"/>
              </a:xfrm>
            </p:grpSpPr>
            <p:sp>
              <p:nvSpPr>
                <p:cNvPr id="79" name="Oval 7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B672CDCD-8782-4299-983C-BEBABC17914F}"/>
              </a:ext>
            </a:extLst>
          </p:cNvPr>
          <p:cNvSpPr>
            <a:spLocks noGrp="1"/>
          </p:cNvSpPr>
          <p:nvPr/>
        </p:nvSpPr>
        <p:spPr>
          <a:xfrm>
            <a:off x="9808" y="643008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96436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p:cNvSpPr/>
          <p:nvPr/>
        </p:nvSpPr>
        <p:spPr>
          <a:xfrm>
            <a:off x="0" y="0"/>
            <a:ext cx="3410485" cy="646331"/>
          </a:xfrm>
          <a:prstGeom prst="rect">
            <a:avLst/>
          </a:prstGeom>
        </p:spPr>
        <p:txBody>
          <a:bodyPr wrap="none">
            <a:spAutoFit/>
          </a:bodyPr>
          <a:lstStyle/>
          <a:p>
            <a:r>
              <a:rPr lang="en-US" dirty="0"/>
              <a:t>For Fun: Search your name site:</a:t>
            </a:r>
          </a:p>
          <a:p>
            <a:r>
              <a:rPr lang="en-US" dirty="0"/>
              <a:t>http://www.behindthename.com/</a:t>
            </a:r>
          </a:p>
        </p:txBody>
      </p:sp>
      <p:sp>
        <p:nvSpPr>
          <p:cNvPr id="151" name="Rectangle 150"/>
          <p:cNvSpPr/>
          <p:nvPr/>
        </p:nvSpPr>
        <p:spPr>
          <a:xfrm>
            <a:off x="0" y="861536"/>
            <a:ext cx="6096000" cy="1938992"/>
          </a:xfrm>
          <a:prstGeom prst="rect">
            <a:avLst/>
          </a:prstGeom>
          <a:ln>
            <a:solidFill>
              <a:schemeClr val="tx1"/>
            </a:solidFill>
          </a:ln>
        </p:spPr>
        <p:txBody>
          <a:bodyPr>
            <a:spAutoFit/>
          </a:bodyPr>
          <a:lstStyle/>
          <a:p>
            <a:pPr algn="just"/>
            <a:r>
              <a:rPr lang="en-US" sz="1200" b="1" dirty="0">
                <a:latin typeface="Times New Roman" panose="02020603050405020304" pitchFamily="18" charset="0"/>
              </a:rPr>
              <a:t>Bitumen slime:</a:t>
            </a:r>
          </a:p>
          <a:p>
            <a:pPr algn="just"/>
            <a:r>
              <a:rPr lang="en-US" sz="1200" dirty="0">
                <a:latin typeface="Times New Roman" panose="02020603050405020304" pitchFamily="18" charset="0"/>
              </a:rPr>
              <a:t>In the ancient city of Ur, in Mesopotamia (modern Iraq), the first true arch of </a:t>
            </a:r>
            <a:r>
              <a:rPr lang="en-US" sz="1200" dirty="0" err="1">
                <a:latin typeface="Times New Roman" panose="02020603050405020304" pitchFamily="18" charset="0"/>
              </a:rPr>
              <a:t>sun-baked</a:t>
            </a:r>
            <a:r>
              <a:rPr lang="en-US" sz="1200" dirty="0">
                <a:latin typeface="Times New Roman" panose="02020603050405020304" pitchFamily="18" charset="0"/>
              </a:rPr>
              <a:t> brick was made about 4000 BC. The arch itself has not survived, but a description of it includes the first known reference to mortars other than mud. A bitumen slime was used to bind the bricks together.</a:t>
            </a:r>
          </a:p>
          <a:p>
            <a:pPr algn="just"/>
            <a:r>
              <a:rPr lang="en-US" sz="1200" dirty="0"/>
              <a:t>Enameling, or glazing, of brick and tile was known to the Babylonians and Assyrians as early as 600 BC, again stemming from the potter's art. The great mosques of Jerusalem (Dome of the Rock), Isfahan (in Iran), and Tehran are excellent examples of glazed tile used as mosaics. Some of the blues found in these glazes cannot be reproduced by present manufacturing processes.</a:t>
            </a:r>
          </a:p>
          <a:p>
            <a:pPr algn="just"/>
            <a:r>
              <a:rPr lang="en-US" sz="1200" dirty="0">
                <a:latin typeface="Times New Roman" panose="02020603050405020304" pitchFamily="18" charset="0"/>
              </a:rPr>
              <a:t>http://www.tileheritage.org/THF-ENews4-06.html</a:t>
            </a:r>
            <a:endParaRPr lang="en-US" sz="1200" b="0" i="0" dirty="0">
              <a:effectLst/>
              <a:latin typeface="Times New Roman" panose="02020603050405020304" pitchFamily="18" charset="0"/>
            </a:endParaRPr>
          </a:p>
        </p:txBody>
      </p:sp>
      <p:pic>
        <p:nvPicPr>
          <p:cNvPr id="4098" name="Picture 2" descr="http://www.tileheritage.org/Brick3-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766" y="323165"/>
            <a:ext cx="18002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800528"/>
            <a:ext cx="6096000" cy="2862322"/>
          </a:xfrm>
          <a:prstGeom prst="rect">
            <a:avLst/>
          </a:prstGeom>
          <a:ln>
            <a:solidFill>
              <a:schemeClr val="tx1"/>
            </a:solidFill>
          </a:ln>
        </p:spPr>
        <p:txBody>
          <a:bodyPr>
            <a:spAutoFit/>
          </a:bodyPr>
          <a:lstStyle/>
          <a:p>
            <a:pPr fontAlgn="base"/>
            <a:r>
              <a:rPr lang="en-US" sz="1200" b="1" dirty="0">
                <a:latin typeface="Palatino"/>
              </a:rPr>
              <a:t>Babylon or Babel</a:t>
            </a:r>
          </a:p>
          <a:p>
            <a:pPr fontAlgn="base"/>
            <a:r>
              <a:rPr lang="en-US" sz="1200" dirty="0">
                <a:latin typeface="Open Sans"/>
              </a:rPr>
              <a:t>The capital of Babylonia. According to Gen. 10:8–10 it was founded by Nimrod and was one of the oldest cities of the land of Shinar; in 11:1–9 we have the record of the Tower of Babel and the “Confusion of Tongues.” (See Ether 1:3–5, 34–35.) During the Assyrian supremacy (see </a:t>
            </a:r>
            <a:r>
              <a:rPr lang="en-US" sz="1200" i="1" dirty="0">
                <a:latin typeface="Open Sans"/>
              </a:rPr>
              <a:t>Assyria and Babylonia</a:t>
            </a:r>
            <a:r>
              <a:rPr lang="en-US" sz="1200" dirty="0">
                <a:latin typeface="Open Sans"/>
              </a:rPr>
              <a:t>) it became part of that empire and was destroyed by Sennacherib. After the downfall of Assyria, Babylon became Nebuchadnezzar’s capital. He built an enormous city of which the ruins still remain. The city was square, and the Euphrates ran through the middle of it. According to Herodotus the walls were 56 miles in circumference, 335 feet high, and 85 feet wide. A large part of the city consisted of beautiful parks and gardens. The chief building was the famous temple of Bel. Inscriptions that have been recently deciphered show that the Babylonians had accounts of the Creation and the Deluge in many ways similar to those given in the book of Genesis. Other inscriptions contain accounts of events referred to in the Bible histories of the kingdoms of Israel and Judea and also give valuable information as to the chronology of these periods. Bible Dictionary</a:t>
            </a:r>
            <a:endParaRPr lang="en-US" sz="1200" b="0" i="0" dirty="0">
              <a:effectLst/>
              <a:latin typeface="Open Sans"/>
            </a:endParaRPr>
          </a:p>
        </p:txBody>
      </p:sp>
      <p:pic>
        <p:nvPicPr>
          <p:cNvPr id="3074" name="Picture 2" descr="http://img.photobucket.com/albums/v223/Liz-ONBC/TBIMG/ruinsandnew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766" y="3266715"/>
            <a:ext cx="3543267" cy="2396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95757" y="124065"/>
            <a:ext cx="4171994" cy="2862322"/>
          </a:xfrm>
          <a:prstGeom prst="rect">
            <a:avLst/>
          </a:prstGeom>
          <a:ln>
            <a:solidFill>
              <a:schemeClr val="tx1"/>
            </a:solidFill>
          </a:ln>
        </p:spPr>
        <p:txBody>
          <a:bodyPr wrap="square">
            <a:spAutoFit/>
          </a:bodyPr>
          <a:lstStyle/>
          <a:p>
            <a:r>
              <a:rPr lang="en-US" sz="1200" b="1" dirty="0">
                <a:latin typeface="Open Sans"/>
              </a:rPr>
              <a:t>The chronology of the patriarchs </a:t>
            </a:r>
            <a:r>
              <a:rPr lang="en-US" sz="1200" dirty="0">
                <a:latin typeface="Open Sans"/>
              </a:rPr>
              <a:t>given in Genesis 11 teaches several things. It helps us understand that Shem, the son of Noah, was alive during the next 10 generations, which means he was still alive when Abraham, Isaac, and Jacob were born. </a:t>
            </a:r>
          </a:p>
          <a:p>
            <a:endParaRPr lang="en-US" sz="1200" dirty="0">
              <a:latin typeface="Open Sans"/>
            </a:endParaRPr>
          </a:p>
          <a:p>
            <a:r>
              <a:rPr lang="en-US" sz="1200" dirty="0">
                <a:latin typeface="Open Sans"/>
              </a:rPr>
              <a:t>This is one of the reasons why some have wondered if Shem was also known as Melchizedek. Many scholars believe that Eber’s name (see Genesis 11:14, 16–17) was used to designate his descendants, called the Hebrews, just as Shem’s descendants were called </a:t>
            </a:r>
            <a:r>
              <a:rPr lang="en-US" sz="1200" dirty="0" err="1">
                <a:latin typeface="Open Sans"/>
              </a:rPr>
              <a:t>Shemites</a:t>
            </a:r>
            <a:r>
              <a:rPr lang="en-US" sz="1200" dirty="0">
                <a:latin typeface="Open Sans"/>
              </a:rPr>
              <a:t> (Semite peoples), and Canaan’s descendants were called the Canaanites. (See </a:t>
            </a:r>
            <a:r>
              <a:rPr lang="en-US" sz="1200" i="1" dirty="0">
                <a:latin typeface="Open Sans"/>
              </a:rPr>
              <a:t>Old Testament Student Manual: Genesis–2 Samuel,</a:t>
            </a:r>
            <a:r>
              <a:rPr lang="en-US" sz="1200" dirty="0">
                <a:latin typeface="Open Sans"/>
              </a:rPr>
              <a:t> 3rd ed. [Church Educational System manual, 2003], 58.)</a:t>
            </a:r>
            <a:endParaRPr lang="en-US" sz="1200" dirty="0"/>
          </a:p>
        </p:txBody>
      </p:sp>
    </p:spTree>
    <p:extLst>
      <p:ext uri="{BB962C8B-B14F-4D97-AF65-F5344CB8AC3E}">
        <p14:creationId xmlns:p14="http://schemas.microsoft.com/office/powerpoint/2010/main" val="39820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lds.org/bc/content/shared/content/images/gospel-library/manual/00001/old-testament-bookmark_1344149_p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 y="63274"/>
            <a:ext cx="11668259" cy="679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4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5380" y="848226"/>
            <a:ext cx="742385" cy="369332"/>
          </a:xfrm>
          <a:prstGeom prst="rect">
            <a:avLst/>
          </a:prstGeom>
          <a:noFill/>
          <a:ln>
            <a:noFill/>
          </a:ln>
        </p:spPr>
        <p:txBody>
          <a:bodyPr wrap="square" rtlCol="0">
            <a:spAutoFit/>
          </a:bodyPr>
          <a:lstStyle/>
          <a:p>
            <a:r>
              <a:rPr lang="en-US" dirty="0"/>
              <a:t>Ham</a:t>
            </a:r>
          </a:p>
        </p:txBody>
      </p:sp>
      <p:cxnSp>
        <p:nvCxnSpPr>
          <p:cNvPr id="7" name="Straight Connector 6"/>
          <p:cNvCxnSpPr/>
          <p:nvPr/>
        </p:nvCxnSpPr>
        <p:spPr>
          <a:xfrm>
            <a:off x="2148527" y="636166"/>
            <a:ext cx="7888373" cy="67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148527" y="61563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942132" y="615635"/>
            <a:ext cx="9053" cy="2625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0036900" y="634762"/>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86563" y="985930"/>
            <a:ext cx="1324293" cy="369332"/>
          </a:xfrm>
          <a:prstGeom prst="rect">
            <a:avLst/>
          </a:prstGeom>
          <a:noFill/>
          <a:ln>
            <a:noFill/>
          </a:ln>
        </p:spPr>
        <p:txBody>
          <a:bodyPr wrap="square" rtlCol="0">
            <a:spAutoFit/>
          </a:bodyPr>
          <a:lstStyle/>
          <a:p>
            <a:r>
              <a:rPr lang="en-US" dirty="0"/>
              <a:t>Japheth</a:t>
            </a:r>
          </a:p>
        </p:txBody>
      </p:sp>
      <p:grpSp>
        <p:nvGrpSpPr>
          <p:cNvPr id="2057" name="Group 2056"/>
          <p:cNvGrpSpPr/>
          <p:nvPr/>
        </p:nvGrpSpPr>
        <p:grpSpPr>
          <a:xfrm>
            <a:off x="-126748" y="1343768"/>
            <a:ext cx="4449812" cy="2868023"/>
            <a:chOff x="-101359" y="2382728"/>
            <a:chExt cx="4449812" cy="2868023"/>
          </a:xfrm>
        </p:grpSpPr>
        <p:cxnSp>
          <p:nvCxnSpPr>
            <p:cNvPr id="12" name="Straight Connector 11"/>
            <p:cNvCxnSpPr/>
            <p:nvPr/>
          </p:nvCxnSpPr>
          <p:spPr>
            <a:xfrm>
              <a:off x="622202" y="2392076"/>
              <a:ext cx="3340510" cy="138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41084" y="2415126"/>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96266" y="2382728"/>
              <a:ext cx="16133" cy="9065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760482" y="2410907"/>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35168" y="2863642"/>
              <a:ext cx="3684" cy="9059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61260" y="240434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380553" y="2415126"/>
              <a:ext cx="5443" cy="7716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944012" y="239011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3990" y="2842589"/>
              <a:ext cx="1012276" cy="369332"/>
            </a:xfrm>
            <a:prstGeom prst="rect">
              <a:avLst/>
            </a:prstGeom>
            <a:noFill/>
            <a:ln>
              <a:noFill/>
            </a:ln>
          </p:spPr>
          <p:txBody>
            <a:bodyPr wrap="square" rtlCol="0">
              <a:spAutoFit/>
            </a:bodyPr>
            <a:lstStyle/>
            <a:p>
              <a:r>
                <a:rPr lang="en-US" dirty="0"/>
                <a:t>Gomer</a:t>
              </a:r>
            </a:p>
          </p:txBody>
        </p:sp>
        <p:sp>
          <p:nvSpPr>
            <p:cNvPr id="30" name="TextBox 29"/>
            <p:cNvSpPr txBox="1"/>
            <p:nvPr/>
          </p:nvSpPr>
          <p:spPr>
            <a:xfrm>
              <a:off x="786402" y="3280833"/>
              <a:ext cx="863301" cy="369332"/>
            </a:xfrm>
            <a:prstGeom prst="rect">
              <a:avLst/>
            </a:prstGeom>
            <a:noFill/>
            <a:ln>
              <a:noFill/>
            </a:ln>
          </p:spPr>
          <p:txBody>
            <a:bodyPr wrap="square" rtlCol="0">
              <a:spAutoFit/>
            </a:bodyPr>
            <a:lstStyle/>
            <a:p>
              <a:r>
                <a:rPr lang="en-US" dirty="0"/>
                <a:t>Magog</a:t>
              </a:r>
            </a:p>
          </p:txBody>
        </p:sp>
        <p:cxnSp>
          <p:nvCxnSpPr>
            <p:cNvPr id="31" name="Straight Connector 30"/>
            <p:cNvCxnSpPr/>
            <p:nvPr/>
          </p:nvCxnSpPr>
          <p:spPr>
            <a:xfrm flipH="1" flipV="1">
              <a:off x="628198" y="3199352"/>
              <a:ext cx="5545" cy="1137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235168" y="2398210"/>
              <a:ext cx="1" cy="1481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359" y="4327421"/>
              <a:ext cx="1604176" cy="923330"/>
            </a:xfrm>
            <a:prstGeom prst="rect">
              <a:avLst/>
            </a:prstGeom>
            <a:noFill/>
            <a:ln>
              <a:noFill/>
            </a:ln>
          </p:spPr>
          <p:txBody>
            <a:bodyPr wrap="square" rtlCol="0">
              <a:spAutoFit/>
            </a:bodyPr>
            <a:lstStyle/>
            <a:p>
              <a:pPr algn="ctr"/>
              <a:r>
                <a:rPr lang="en-US" dirty="0" err="1"/>
                <a:t>Ashkenaz</a:t>
              </a:r>
              <a:endParaRPr lang="en-US" dirty="0"/>
            </a:p>
            <a:p>
              <a:pPr algn="ctr"/>
              <a:r>
                <a:rPr lang="en-US" dirty="0" err="1"/>
                <a:t>Riphath</a:t>
              </a:r>
              <a:endParaRPr lang="en-US" dirty="0"/>
            </a:p>
            <a:p>
              <a:pPr algn="ctr"/>
              <a:r>
                <a:rPr lang="en-US" dirty="0" err="1"/>
                <a:t>Togarmah</a:t>
              </a:r>
              <a:endParaRPr lang="en-US" dirty="0"/>
            </a:p>
          </p:txBody>
        </p:sp>
        <p:sp>
          <p:nvSpPr>
            <p:cNvPr id="35" name="TextBox 34"/>
            <p:cNvSpPr txBox="1"/>
            <p:nvPr/>
          </p:nvSpPr>
          <p:spPr>
            <a:xfrm>
              <a:off x="1359102" y="2815837"/>
              <a:ext cx="869936" cy="369332"/>
            </a:xfrm>
            <a:prstGeom prst="rect">
              <a:avLst/>
            </a:prstGeom>
            <a:noFill/>
            <a:ln>
              <a:noFill/>
            </a:ln>
          </p:spPr>
          <p:txBody>
            <a:bodyPr wrap="square" rtlCol="0">
              <a:spAutoFit/>
            </a:bodyPr>
            <a:lstStyle/>
            <a:p>
              <a:r>
                <a:rPr lang="en-US" dirty="0" err="1"/>
                <a:t>Madai</a:t>
              </a:r>
              <a:endParaRPr lang="en-US" dirty="0"/>
            </a:p>
          </p:txBody>
        </p:sp>
        <p:sp>
          <p:nvSpPr>
            <p:cNvPr id="37" name="TextBox 36"/>
            <p:cNvSpPr txBox="1"/>
            <p:nvPr/>
          </p:nvSpPr>
          <p:spPr>
            <a:xfrm>
              <a:off x="1922281" y="2475494"/>
              <a:ext cx="742385" cy="369332"/>
            </a:xfrm>
            <a:prstGeom prst="rect">
              <a:avLst/>
            </a:prstGeom>
            <a:noFill/>
            <a:ln>
              <a:noFill/>
            </a:ln>
          </p:spPr>
          <p:txBody>
            <a:bodyPr wrap="square" rtlCol="0">
              <a:spAutoFit/>
            </a:bodyPr>
            <a:lstStyle/>
            <a:p>
              <a:r>
                <a:rPr lang="en-US" dirty="0" err="1"/>
                <a:t>Javan</a:t>
              </a:r>
              <a:endParaRPr lang="en-US" dirty="0"/>
            </a:p>
          </p:txBody>
        </p:sp>
        <p:sp>
          <p:nvSpPr>
            <p:cNvPr id="40" name="TextBox 39"/>
            <p:cNvSpPr txBox="1"/>
            <p:nvPr/>
          </p:nvSpPr>
          <p:spPr>
            <a:xfrm>
              <a:off x="1676041" y="3787673"/>
              <a:ext cx="1194644" cy="1200329"/>
            </a:xfrm>
            <a:prstGeom prst="rect">
              <a:avLst/>
            </a:prstGeom>
            <a:noFill/>
            <a:ln>
              <a:noFill/>
            </a:ln>
          </p:spPr>
          <p:txBody>
            <a:bodyPr wrap="square" rtlCol="0">
              <a:spAutoFit/>
            </a:bodyPr>
            <a:lstStyle/>
            <a:p>
              <a:pPr algn="ctr"/>
              <a:r>
                <a:rPr lang="en-US" dirty="0" err="1"/>
                <a:t>Elishah</a:t>
              </a:r>
              <a:endParaRPr lang="en-US" dirty="0"/>
            </a:p>
            <a:p>
              <a:pPr algn="ctr"/>
              <a:r>
                <a:rPr lang="en-US" dirty="0" err="1"/>
                <a:t>Tarshish</a:t>
              </a:r>
              <a:endParaRPr lang="en-US" dirty="0"/>
            </a:p>
            <a:p>
              <a:pPr algn="ctr"/>
              <a:r>
                <a:rPr lang="en-US" dirty="0" err="1"/>
                <a:t>Kittim</a:t>
              </a:r>
              <a:endParaRPr lang="en-US" dirty="0"/>
            </a:p>
            <a:p>
              <a:pPr algn="ctr"/>
              <a:r>
                <a:rPr lang="en-US" dirty="0" err="1"/>
                <a:t>Dodanim</a:t>
              </a:r>
              <a:endParaRPr lang="en-US" dirty="0"/>
            </a:p>
          </p:txBody>
        </p:sp>
        <p:sp>
          <p:nvSpPr>
            <p:cNvPr id="41" name="TextBox 40"/>
            <p:cNvSpPr txBox="1"/>
            <p:nvPr/>
          </p:nvSpPr>
          <p:spPr>
            <a:xfrm>
              <a:off x="2398367" y="2853605"/>
              <a:ext cx="742385" cy="369332"/>
            </a:xfrm>
            <a:prstGeom prst="rect">
              <a:avLst/>
            </a:prstGeom>
            <a:noFill/>
            <a:ln>
              <a:noFill/>
            </a:ln>
          </p:spPr>
          <p:txBody>
            <a:bodyPr wrap="square" rtlCol="0">
              <a:spAutoFit/>
            </a:bodyPr>
            <a:lstStyle/>
            <a:p>
              <a:r>
                <a:rPr lang="en-US" dirty="0"/>
                <a:t>Tubal</a:t>
              </a:r>
            </a:p>
          </p:txBody>
        </p:sp>
        <p:sp>
          <p:nvSpPr>
            <p:cNvPr id="42" name="TextBox 41"/>
            <p:cNvSpPr txBox="1"/>
            <p:nvPr/>
          </p:nvSpPr>
          <p:spPr>
            <a:xfrm>
              <a:off x="2864894" y="3158006"/>
              <a:ext cx="1097818" cy="369332"/>
            </a:xfrm>
            <a:prstGeom prst="rect">
              <a:avLst/>
            </a:prstGeom>
            <a:noFill/>
            <a:ln>
              <a:noFill/>
            </a:ln>
          </p:spPr>
          <p:txBody>
            <a:bodyPr wrap="square" rtlCol="0">
              <a:spAutoFit/>
            </a:bodyPr>
            <a:lstStyle/>
            <a:p>
              <a:r>
                <a:rPr lang="en-US" dirty="0" err="1"/>
                <a:t>Meshech</a:t>
              </a:r>
              <a:endParaRPr lang="en-US" dirty="0"/>
            </a:p>
          </p:txBody>
        </p:sp>
        <p:sp>
          <p:nvSpPr>
            <p:cNvPr id="45" name="TextBox 44"/>
            <p:cNvSpPr txBox="1"/>
            <p:nvPr/>
          </p:nvSpPr>
          <p:spPr>
            <a:xfrm>
              <a:off x="3606068" y="2815837"/>
              <a:ext cx="742385" cy="369332"/>
            </a:xfrm>
            <a:prstGeom prst="rect">
              <a:avLst/>
            </a:prstGeom>
            <a:noFill/>
            <a:ln>
              <a:noFill/>
            </a:ln>
          </p:spPr>
          <p:txBody>
            <a:bodyPr wrap="square" rtlCol="0">
              <a:spAutoFit/>
            </a:bodyPr>
            <a:lstStyle/>
            <a:p>
              <a:r>
                <a:rPr lang="en-US" dirty="0" err="1"/>
                <a:t>Tiras</a:t>
              </a:r>
              <a:endParaRPr lang="en-US" dirty="0"/>
            </a:p>
          </p:txBody>
        </p:sp>
      </p:grpSp>
      <p:sp>
        <p:nvSpPr>
          <p:cNvPr id="46" name="TextBox 45"/>
          <p:cNvSpPr txBox="1"/>
          <p:nvPr/>
        </p:nvSpPr>
        <p:spPr>
          <a:xfrm>
            <a:off x="5572635" y="145600"/>
            <a:ext cx="742385" cy="369332"/>
          </a:xfrm>
          <a:prstGeom prst="rect">
            <a:avLst/>
          </a:prstGeom>
          <a:noFill/>
          <a:ln>
            <a:noFill/>
          </a:ln>
        </p:spPr>
        <p:txBody>
          <a:bodyPr wrap="square" rtlCol="0">
            <a:spAutoFit/>
          </a:bodyPr>
          <a:lstStyle/>
          <a:p>
            <a:r>
              <a:rPr lang="en-US" dirty="0"/>
              <a:t>Noah</a:t>
            </a:r>
          </a:p>
        </p:txBody>
      </p:sp>
      <p:cxnSp>
        <p:nvCxnSpPr>
          <p:cNvPr id="47" name="Straight Connector 46"/>
          <p:cNvCxnSpPr/>
          <p:nvPr/>
        </p:nvCxnSpPr>
        <p:spPr>
          <a:xfrm>
            <a:off x="4650823" y="1361546"/>
            <a:ext cx="2661072" cy="324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668806" y="133653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936555" y="1344332"/>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50006" y="1380295"/>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301662" y="1379791"/>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326578" y="1786932"/>
            <a:ext cx="742385" cy="369332"/>
          </a:xfrm>
          <a:prstGeom prst="rect">
            <a:avLst/>
          </a:prstGeom>
          <a:noFill/>
          <a:ln>
            <a:noFill/>
          </a:ln>
        </p:spPr>
        <p:txBody>
          <a:bodyPr wrap="square" rtlCol="0">
            <a:spAutoFit/>
          </a:bodyPr>
          <a:lstStyle/>
          <a:p>
            <a:r>
              <a:rPr lang="en-US" dirty="0"/>
              <a:t>Cush</a:t>
            </a:r>
          </a:p>
        </p:txBody>
      </p:sp>
      <p:cxnSp>
        <p:nvCxnSpPr>
          <p:cNvPr id="58" name="Straight Connector 57"/>
          <p:cNvCxnSpPr/>
          <p:nvPr/>
        </p:nvCxnSpPr>
        <p:spPr>
          <a:xfrm flipH="1" flipV="1">
            <a:off x="4668036" y="2119046"/>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922402" y="2528688"/>
            <a:ext cx="1550735" cy="2031325"/>
          </a:xfrm>
          <a:prstGeom prst="rect">
            <a:avLst/>
          </a:prstGeom>
          <a:noFill/>
          <a:ln>
            <a:noFill/>
          </a:ln>
        </p:spPr>
        <p:txBody>
          <a:bodyPr wrap="square" rtlCol="0">
            <a:spAutoFit/>
          </a:bodyPr>
          <a:lstStyle/>
          <a:p>
            <a:pPr algn="ctr"/>
            <a:r>
              <a:rPr lang="en-US" dirty="0"/>
              <a:t>Nimrod (</a:t>
            </a:r>
            <a:r>
              <a:rPr lang="en-US" dirty="0" err="1"/>
              <a:t>Resco</a:t>
            </a:r>
            <a:r>
              <a:rPr lang="en-US" dirty="0"/>
              <a:t>)</a:t>
            </a:r>
          </a:p>
          <a:p>
            <a:pPr algn="ctr"/>
            <a:r>
              <a:rPr lang="en-US" dirty="0" err="1"/>
              <a:t>Seba</a:t>
            </a:r>
            <a:endParaRPr lang="en-US" dirty="0"/>
          </a:p>
          <a:p>
            <a:pPr algn="ctr"/>
            <a:r>
              <a:rPr lang="en-US" dirty="0"/>
              <a:t>Havilah</a:t>
            </a:r>
          </a:p>
          <a:p>
            <a:pPr algn="ctr"/>
            <a:r>
              <a:rPr lang="en-US" dirty="0" err="1"/>
              <a:t>Sabtah</a:t>
            </a:r>
            <a:endParaRPr lang="en-US" dirty="0"/>
          </a:p>
          <a:p>
            <a:pPr algn="ctr"/>
            <a:r>
              <a:rPr lang="en-US" dirty="0" err="1"/>
              <a:t>Sabtecha</a:t>
            </a:r>
            <a:endParaRPr lang="en-US" dirty="0"/>
          </a:p>
          <a:p>
            <a:pPr algn="ctr"/>
            <a:r>
              <a:rPr lang="en-US" dirty="0" err="1"/>
              <a:t>Ramaah</a:t>
            </a:r>
            <a:endParaRPr lang="en-US" dirty="0"/>
          </a:p>
        </p:txBody>
      </p:sp>
      <p:cxnSp>
        <p:nvCxnSpPr>
          <p:cNvPr id="60" name="Straight Connector 59"/>
          <p:cNvCxnSpPr/>
          <p:nvPr/>
        </p:nvCxnSpPr>
        <p:spPr>
          <a:xfrm flipH="1" flipV="1">
            <a:off x="4785719" y="4478773"/>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190809" y="4908226"/>
            <a:ext cx="1161217" cy="646331"/>
          </a:xfrm>
          <a:prstGeom prst="rect">
            <a:avLst/>
          </a:prstGeom>
          <a:noFill/>
          <a:ln>
            <a:noFill/>
          </a:ln>
        </p:spPr>
        <p:txBody>
          <a:bodyPr wrap="square" rtlCol="0">
            <a:spAutoFit/>
          </a:bodyPr>
          <a:lstStyle/>
          <a:p>
            <a:pPr algn="ctr"/>
            <a:r>
              <a:rPr lang="en-US" dirty="0"/>
              <a:t>Sheba</a:t>
            </a:r>
          </a:p>
          <a:p>
            <a:pPr algn="ctr"/>
            <a:r>
              <a:rPr lang="en-US" dirty="0" err="1"/>
              <a:t>Dedan</a:t>
            </a:r>
            <a:endParaRPr lang="en-US" dirty="0"/>
          </a:p>
        </p:txBody>
      </p:sp>
      <p:sp>
        <p:nvSpPr>
          <p:cNvPr id="62" name="TextBox 61"/>
          <p:cNvSpPr txBox="1"/>
          <p:nvPr/>
        </p:nvSpPr>
        <p:spPr>
          <a:xfrm>
            <a:off x="5535061" y="1732206"/>
            <a:ext cx="1117639" cy="369332"/>
          </a:xfrm>
          <a:prstGeom prst="rect">
            <a:avLst/>
          </a:prstGeom>
          <a:noFill/>
          <a:ln>
            <a:noFill/>
          </a:ln>
        </p:spPr>
        <p:txBody>
          <a:bodyPr wrap="square" rtlCol="0">
            <a:spAutoFit/>
          </a:bodyPr>
          <a:lstStyle/>
          <a:p>
            <a:r>
              <a:rPr lang="en-US" dirty="0" err="1"/>
              <a:t>Mizraim</a:t>
            </a:r>
            <a:endParaRPr lang="en-US" dirty="0"/>
          </a:p>
        </p:txBody>
      </p:sp>
      <p:sp>
        <p:nvSpPr>
          <p:cNvPr id="63" name="TextBox 62"/>
          <p:cNvSpPr txBox="1"/>
          <p:nvPr/>
        </p:nvSpPr>
        <p:spPr>
          <a:xfrm>
            <a:off x="6342572" y="1524648"/>
            <a:ext cx="742385" cy="369332"/>
          </a:xfrm>
          <a:prstGeom prst="rect">
            <a:avLst/>
          </a:prstGeom>
          <a:noFill/>
          <a:ln>
            <a:noFill/>
          </a:ln>
        </p:spPr>
        <p:txBody>
          <a:bodyPr wrap="square" rtlCol="0">
            <a:spAutoFit/>
          </a:bodyPr>
          <a:lstStyle/>
          <a:p>
            <a:r>
              <a:rPr lang="en-US" dirty="0" err="1"/>
              <a:t>Phut</a:t>
            </a:r>
            <a:endParaRPr lang="en-US" dirty="0"/>
          </a:p>
        </p:txBody>
      </p:sp>
      <p:sp>
        <p:nvSpPr>
          <p:cNvPr id="64" name="TextBox 63"/>
          <p:cNvSpPr txBox="1"/>
          <p:nvPr/>
        </p:nvSpPr>
        <p:spPr>
          <a:xfrm>
            <a:off x="6898894" y="1803122"/>
            <a:ext cx="938557" cy="369332"/>
          </a:xfrm>
          <a:prstGeom prst="rect">
            <a:avLst/>
          </a:prstGeom>
          <a:noFill/>
          <a:ln>
            <a:noFill/>
          </a:ln>
        </p:spPr>
        <p:txBody>
          <a:bodyPr wrap="square" rtlCol="0">
            <a:spAutoFit/>
          </a:bodyPr>
          <a:lstStyle/>
          <a:p>
            <a:r>
              <a:rPr lang="en-US" dirty="0"/>
              <a:t>Canaan</a:t>
            </a:r>
          </a:p>
        </p:txBody>
      </p:sp>
      <p:cxnSp>
        <p:nvCxnSpPr>
          <p:cNvPr id="66" name="Straight Connector 65"/>
          <p:cNvCxnSpPr/>
          <p:nvPr/>
        </p:nvCxnSpPr>
        <p:spPr>
          <a:xfrm flipH="1" flipV="1">
            <a:off x="5951185" y="2092773"/>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61187" y="2512303"/>
            <a:ext cx="1550735" cy="2308324"/>
          </a:xfrm>
          <a:prstGeom prst="rect">
            <a:avLst/>
          </a:prstGeom>
          <a:noFill/>
          <a:ln>
            <a:noFill/>
          </a:ln>
        </p:spPr>
        <p:txBody>
          <a:bodyPr wrap="square" rtlCol="0">
            <a:spAutoFit/>
          </a:bodyPr>
          <a:lstStyle/>
          <a:p>
            <a:pPr algn="ctr"/>
            <a:r>
              <a:rPr lang="en-US" dirty="0" err="1"/>
              <a:t>Ludim</a:t>
            </a:r>
            <a:endParaRPr lang="en-US" dirty="0"/>
          </a:p>
          <a:p>
            <a:pPr algn="ctr"/>
            <a:r>
              <a:rPr lang="en-US" dirty="0" err="1"/>
              <a:t>Anamim</a:t>
            </a:r>
            <a:endParaRPr lang="en-US" dirty="0"/>
          </a:p>
          <a:p>
            <a:pPr algn="ctr"/>
            <a:r>
              <a:rPr lang="en-US" dirty="0" err="1"/>
              <a:t>Lehabim</a:t>
            </a:r>
            <a:endParaRPr lang="en-US" dirty="0"/>
          </a:p>
          <a:p>
            <a:pPr algn="ctr"/>
            <a:r>
              <a:rPr lang="en-US" dirty="0" err="1"/>
              <a:t>Naphtuhim</a:t>
            </a:r>
            <a:endParaRPr lang="en-US" dirty="0"/>
          </a:p>
          <a:p>
            <a:pPr algn="ctr"/>
            <a:r>
              <a:rPr lang="en-US" dirty="0" err="1"/>
              <a:t>Pathrusim</a:t>
            </a:r>
            <a:endParaRPr lang="en-US" dirty="0"/>
          </a:p>
          <a:p>
            <a:pPr algn="ctr"/>
            <a:r>
              <a:rPr lang="en-US" dirty="0" err="1"/>
              <a:t>Caphtorim</a:t>
            </a:r>
            <a:endParaRPr lang="en-US" dirty="0"/>
          </a:p>
          <a:p>
            <a:pPr algn="ctr"/>
            <a:r>
              <a:rPr lang="en-US" dirty="0" err="1"/>
              <a:t>Casluhim</a:t>
            </a:r>
            <a:endParaRPr lang="en-US" dirty="0"/>
          </a:p>
          <a:p>
            <a:pPr algn="ctr"/>
            <a:endParaRPr lang="en-US" dirty="0"/>
          </a:p>
        </p:txBody>
      </p:sp>
      <p:cxnSp>
        <p:nvCxnSpPr>
          <p:cNvPr id="68" name="Straight Connector 67"/>
          <p:cNvCxnSpPr/>
          <p:nvPr/>
        </p:nvCxnSpPr>
        <p:spPr>
          <a:xfrm flipH="1" flipV="1">
            <a:off x="6181469" y="4478773"/>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588542" y="2552070"/>
            <a:ext cx="1550735" cy="3139321"/>
          </a:xfrm>
          <a:prstGeom prst="rect">
            <a:avLst/>
          </a:prstGeom>
          <a:noFill/>
          <a:ln>
            <a:noFill/>
          </a:ln>
        </p:spPr>
        <p:txBody>
          <a:bodyPr wrap="square" rtlCol="0">
            <a:spAutoFit/>
          </a:bodyPr>
          <a:lstStyle/>
          <a:p>
            <a:pPr algn="ctr"/>
            <a:r>
              <a:rPr lang="en-US" dirty="0"/>
              <a:t>Sidon</a:t>
            </a:r>
          </a:p>
          <a:p>
            <a:pPr algn="ctr"/>
            <a:r>
              <a:rPr lang="en-US" dirty="0" err="1"/>
              <a:t>Heth</a:t>
            </a:r>
            <a:endParaRPr lang="en-US" dirty="0"/>
          </a:p>
          <a:p>
            <a:pPr algn="ctr"/>
            <a:r>
              <a:rPr lang="en-US" dirty="0" err="1"/>
              <a:t>Jabusite</a:t>
            </a:r>
            <a:endParaRPr lang="en-US" dirty="0"/>
          </a:p>
          <a:p>
            <a:pPr algn="ctr"/>
            <a:r>
              <a:rPr lang="en-US" dirty="0"/>
              <a:t>Amorite</a:t>
            </a:r>
          </a:p>
          <a:p>
            <a:pPr algn="ctr"/>
            <a:r>
              <a:rPr lang="en-US" dirty="0" err="1"/>
              <a:t>Girgasite</a:t>
            </a:r>
            <a:endParaRPr lang="en-US" dirty="0"/>
          </a:p>
          <a:p>
            <a:pPr algn="ctr"/>
            <a:r>
              <a:rPr lang="en-US" dirty="0" err="1"/>
              <a:t>Hivite</a:t>
            </a:r>
            <a:endParaRPr lang="en-US" dirty="0"/>
          </a:p>
          <a:p>
            <a:pPr algn="ctr"/>
            <a:r>
              <a:rPr lang="en-US" dirty="0" err="1"/>
              <a:t>Arkite</a:t>
            </a:r>
            <a:endParaRPr lang="en-US" dirty="0"/>
          </a:p>
          <a:p>
            <a:pPr algn="ctr"/>
            <a:r>
              <a:rPr lang="en-US" dirty="0" err="1"/>
              <a:t>Sinite</a:t>
            </a:r>
            <a:endParaRPr lang="en-US" dirty="0"/>
          </a:p>
          <a:p>
            <a:pPr algn="ctr"/>
            <a:r>
              <a:rPr lang="en-US" dirty="0" err="1"/>
              <a:t>Arvadite</a:t>
            </a:r>
            <a:endParaRPr lang="en-US" dirty="0"/>
          </a:p>
          <a:p>
            <a:pPr algn="ctr"/>
            <a:r>
              <a:rPr lang="en-US" dirty="0" err="1"/>
              <a:t>Zemarite</a:t>
            </a:r>
            <a:endParaRPr lang="en-US" dirty="0"/>
          </a:p>
          <a:p>
            <a:pPr algn="ctr"/>
            <a:r>
              <a:rPr lang="en-US" dirty="0" err="1"/>
              <a:t>Hamathite</a:t>
            </a:r>
            <a:endParaRPr lang="en-US" dirty="0"/>
          </a:p>
        </p:txBody>
      </p:sp>
      <p:cxnSp>
        <p:nvCxnSpPr>
          <p:cNvPr id="71" name="Straight Connector 70"/>
          <p:cNvCxnSpPr/>
          <p:nvPr/>
        </p:nvCxnSpPr>
        <p:spPr>
          <a:xfrm flipH="1" flipV="1">
            <a:off x="7311895" y="211904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751168" y="1397970"/>
            <a:ext cx="2913973" cy="353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769151" y="1372959"/>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382449" y="1391552"/>
            <a:ext cx="361" cy="672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0016057" y="1436879"/>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0863922" y="1428530"/>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9710511" y="1024705"/>
            <a:ext cx="742385" cy="369332"/>
          </a:xfrm>
          <a:prstGeom prst="rect">
            <a:avLst/>
          </a:prstGeom>
          <a:noFill/>
          <a:ln>
            <a:noFill/>
          </a:ln>
        </p:spPr>
        <p:txBody>
          <a:bodyPr wrap="square" rtlCol="0">
            <a:spAutoFit/>
          </a:bodyPr>
          <a:lstStyle/>
          <a:p>
            <a:r>
              <a:rPr lang="en-US" dirty="0"/>
              <a:t>Shem</a:t>
            </a:r>
          </a:p>
        </p:txBody>
      </p:sp>
      <p:sp>
        <p:nvSpPr>
          <p:cNvPr id="79" name="TextBox 78"/>
          <p:cNvSpPr txBox="1"/>
          <p:nvPr/>
        </p:nvSpPr>
        <p:spPr>
          <a:xfrm>
            <a:off x="8455006" y="1781929"/>
            <a:ext cx="742385" cy="369332"/>
          </a:xfrm>
          <a:prstGeom prst="rect">
            <a:avLst/>
          </a:prstGeom>
          <a:noFill/>
          <a:ln>
            <a:noFill/>
          </a:ln>
        </p:spPr>
        <p:txBody>
          <a:bodyPr wrap="square" rtlCol="0">
            <a:spAutoFit/>
          </a:bodyPr>
          <a:lstStyle/>
          <a:p>
            <a:r>
              <a:rPr lang="en-US" dirty="0"/>
              <a:t>Elam</a:t>
            </a:r>
          </a:p>
        </p:txBody>
      </p:sp>
      <p:sp>
        <p:nvSpPr>
          <p:cNvPr id="80" name="TextBox 79"/>
          <p:cNvSpPr txBox="1"/>
          <p:nvPr/>
        </p:nvSpPr>
        <p:spPr>
          <a:xfrm>
            <a:off x="9039701" y="1991282"/>
            <a:ext cx="997199" cy="369332"/>
          </a:xfrm>
          <a:prstGeom prst="rect">
            <a:avLst/>
          </a:prstGeom>
          <a:noFill/>
          <a:ln>
            <a:noFill/>
          </a:ln>
        </p:spPr>
        <p:txBody>
          <a:bodyPr wrap="square" rtlCol="0">
            <a:spAutoFit/>
          </a:bodyPr>
          <a:lstStyle/>
          <a:p>
            <a:r>
              <a:rPr lang="en-US" dirty="0" err="1"/>
              <a:t>Asshur</a:t>
            </a:r>
            <a:endParaRPr lang="en-US" dirty="0"/>
          </a:p>
        </p:txBody>
      </p:sp>
      <p:sp>
        <p:nvSpPr>
          <p:cNvPr id="82" name="TextBox 81"/>
          <p:cNvSpPr txBox="1"/>
          <p:nvPr/>
        </p:nvSpPr>
        <p:spPr>
          <a:xfrm>
            <a:off x="9588345" y="1602266"/>
            <a:ext cx="1250470" cy="369332"/>
          </a:xfrm>
          <a:prstGeom prst="rect">
            <a:avLst/>
          </a:prstGeom>
          <a:noFill/>
          <a:ln>
            <a:noFill/>
          </a:ln>
        </p:spPr>
        <p:txBody>
          <a:bodyPr wrap="square" rtlCol="0">
            <a:spAutoFit/>
          </a:bodyPr>
          <a:lstStyle/>
          <a:p>
            <a:r>
              <a:rPr lang="en-US" dirty="0" err="1"/>
              <a:t>Arphaxad</a:t>
            </a:r>
            <a:endParaRPr lang="en-US" dirty="0"/>
          </a:p>
        </p:txBody>
      </p:sp>
      <p:cxnSp>
        <p:nvCxnSpPr>
          <p:cNvPr id="83" name="Straight Connector 82"/>
          <p:cNvCxnSpPr/>
          <p:nvPr/>
        </p:nvCxnSpPr>
        <p:spPr>
          <a:xfrm flipH="1" flipV="1">
            <a:off x="10029722" y="1926300"/>
            <a:ext cx="2573" cy="334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621595" y="1839088"/>
            <a:ext cx="742385" cy="369332"/>
          </a:xfrm>
          <a:prstGeom prst="rect">
            <a:avLst/>
          </a:prstGeom>
          <a:noFill/>
          <a:ln>
            <a:noFill/>
          </a:ln>
        </p:spPr>
        <p:txBody>
          <a:bodyPr wrap="square" rtlCol="0">
            <a:spAutoFit/>
          </a:bodyPr>
          <a:lstStyle/>
          <a:p>
            <a:r>
              <a:rPr lang="en-US" dirty="0" err="1"/>
              <a:t>Lud</a:t>
            </a:r>
            <a:endParaRPr lang="en-US" dirty="0"/>
          </a:p>
        </p:txBody>
      </p:sp>
      <p:cxnSp>
        <p:nvCxnSpPr>
          <p:cNvPr id="86" name="Straight Connector 85"/>
          <p:cNvCxnSpPr/>
          <p:nvPr/>
        </p:nvCxnSpPr>
        <p:spPr>
          <a:xfrm flipH="1" flipV="1">
            <a:off x="11650687" y="1435087"/>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302698" y="1602266"/>
            <a:ext cx="742385" cy="369332"/>
          </a:xfrm>
          <a:prstGeom prst="rect">
            <a:avLst/>
          </a:prstGeom>
          <a:noFill/>
          <a:ln>
            <a:noFill/>
          </a:ln>
        </p:spPr>
        <p:txBody>
          <a:bodyPr wrap="square" rtlCol="0">
            <a:spAutoFit/>
          </a:bodyPr>
          <a:lstStyle/>
          <a:p>
            <a:r>
              <a:rPr lang="en-US" dirty="0"/>
              <a:t>Aram</a:t>
            </a:r>
          </a:p>
        </p:txBody>
      </p:sp>
      <p:cxnSp>
        <p:nvCxnSpPr>
          <p:cNvPr id="89" name="Straight Connector 88"/>
          <p:cNvCxnSpPr/>
          <p:nvPr/>
        </p:nvCxnSpPr>
        <p:spPr>
          <a:xfrm flipH="1" flipV="1">
            <a:off x="11673890" y="1905008"/>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1083820" y="2072339"/>
            <a:ext cx="1180140" cy="1200329"/>
          </a:xfrm>
          <a:prstGeom prst="rect">
            <a:avLst/>
          </a:prstGeom>
          <a:noFill/>
          <a:ln>
            <a:noFill/>
          </a:ln>
        </p:spPr>
        <p:txBody>
          <a:bodyPr wrap="square" rtlCol="0">
            <a:spAutoFit/>
          </a:bodyPr>
          <a:lstStyle/>
          <a:p>
            <a:pPr algn="ctr"/>
            <a:r>
              <a:rPr lang="en-US" dirty="0" err="1"/>
              <a:t>Uz</a:t>
            </a:r>
            <a:endParaRPr lang="en-US" dirty="0"/>
          </a:p>
          <a:p>
            <a:pPr algn="ctr"/>
            <a:r>
              <a:rPr lang="en-US" dirty="0" err="1"/>
              <a:t>Hul</a:t>
            </a:r>
            <a:endParaRPr lang="en-US" dirty="0"/>
          </a:p>
          <a:p>
            <a:pPr algn="ctr"/>
            <a:r>
              <a:rPr lang="en-US" dirty="0" err="1"/>
              <a:t>Gether</a:t>
            </a:r>
            <a:endParaRPr lang="en-US" dirty="0"/>
          </a:p>
          <a:p>
            <a:pPr algn="ctr"/>
            <a:r>
              <a:rPr lang="en-US" dirty="0"/>
              <a:t>Mash</a:t>
            </a:r>
          </a:p>
        </p:txBody>
      </p:sp>
      <p:sp>
        <p:nvSpPr>
          <p:cNvPr id="91" name="TextBox 90"/>
          <p:cNvSpPr txBox="1"/>
          <p:nvPr/>
        </p:nvSpPr>
        <p:spPr>
          <a:xfrm>
            <a:off x="9722863" y="2209010"/>
            <a:ext cx="742385" cy="369332"/>
          </a:xfrm>
          <a:prstGeom prst="rect">
            <a:avLst/>
          </a:prstGeom>
          <a:noFill/>
          <a:ln>
            <a:noFill/>
          </a:ln>
        </p:spPr>
        <p:txBody>
          <a:bodyPr wrap="square" rtlCol="0">
            <a:spAutoFit/>
          </a:bodyPr>
          <a:lstStyle/>
          <a:p>
            <a:r>
              <a:rPr lang="en-US" dirty="0"/>
              <a:t>Salah</a:t>
            </a:r>
          </a:p>
        </p:txBody>
      </p:sp>
      <p:cxnSp>
        <p:nvCxnSpPr>
          <p:cNvPr id="92" name="Straight Connector 91"/>
          <p:cNvCxnSpPr/>
          <p:nvPr/>
        </p:nvCxnSpPr>
        <p:spPr>
          <a:xfrm flipH="1" flipV="1">
            <a:off x="10041377" y="2540517"/>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31038" y="2672504"/>
            <a:ext cx="742385" cy="369332"/>
          </a:xfrm>
          <a:prstGeom prst="rect">
            <a:avLst/>
          </a:prstGeom>
          <a:noFill/>
          <a:ln>
            <a:noFill/>
          </a:ln>
        </p:spPr>
        <p:txBody>
          <a:bodyPr wrap="square" rtlCol="0">
            <a:spAutoFit/>
          </a:bodyPr>
          <a:lstStyle/>
          <a:p>
            <a:r>
              <a:rPr lang="en-US" dirty="0"/>
              <a:t>Eber</a:t>
            </a:r>
          </a:p>
        </p:txBody>
      </p:sp>
      <p:cxnSp>
        <p:nvCxnSpPr>
          <p:cNvPr id="94" name="Straight Connector 93"/>
          <p:cNvCxnSpPr/>
          <p:nvPr/>
        </p:nvCxnSpPr>
        <p:spPr>
          <a:xfrm>
            <a:off x="8910006" y="3003321"/>
            <a:ext cx="2253788" cy="36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938646" y="3021420"/>
            <a:ext cx="183" cy="1744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1142432" y="3039515"/>
            <a:ext cx="0" cy="2292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0799000" y="3203315"/>
            <a:ext cx="1007396" cy="369332"/>
          </a:xfrm>
          <a:prstGeom prst="rect">
            <a:avLst/>
          </a:prstGeom>
          <a:noFill/>
          <a:ln>
            <a:noFill/>
          </a:ln>
        </p:spPr>
        <p:txBody>
          <a:bodyPr wrap="square" rtlCol="0">
            <a:spAutoFit/>
          </a:bodyPr>
          <a:lstStyle/>
          <a:p>
            <a:r>
              <a:rPr lang="en-US" dirty="0" err="1"/>
              <a:t>Joktan</a:t>
            </a:r>
            <a:r>
              <a:rPr lang="en-US" dirty="0"/>
              <a:t> </a:t>
            </a:r>
          </a:p>
        </p:txBody>
      </p:sp>
      <p:cxnSp>
        <p:nvCxnSpPr>
          <p:cNvPr id="104" name="Straight Connector 103"/>
          <p:cNvCxnSpPr/>
          <p:nvPr/>
        </p:nvCxnSpPr>
        <p:spPr>
          <a:xfrm flipH="1" flipV="1">
            <a:off x="11154327" y="3512287"/>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0807828" y="3451904"/>
            <a:ext cx="1550735" cy="2492990"/>
          </a:xfrm>
          <a:prstGeom prst="rect">
            <a:avLst/>
          </a:prstGeom>
          <a:noFill/>
          <a:ln>
            <a:noFill/>
          </a:ln>
        </p:spPr>
        <p:txBody>
          <a:bodyPr wrap="square" rtlCol="0">
            <a:spAutoFit/>
          </a:bodyPr>
          <a:lstStyle/>
          <a:p>
            <a:pPr algn="ctr"/>
            <a:r>
              <a:rPr lang="en-US" sz="1200" dirty="0" err="1"/>
              <a:t>Almodad</a:t>
            </a:r>
            <a:endParaRPr lang="en-US" sz="1200" dirty="0"/>
          </a:p>
          <a:p>
            <a:pPr algn="ctr"/>
            <a:r>
              <a:rPr lang="en-US" sz="1200" dirty="0" err="1"/>
              <a:t>Sheleph</a:t>
            </a:r>
            <a:endParaRPr lang="en-US" sz="1200" dirty="0"/>
          </a:p>
          <a:p>
            <a:pPr algn="ctr"/>
            <a:r>
              <a:rPr lang="en-US" sz="1200" dirty="0" err="1"/>
              <a:t>Hazarmaveth</a:t>
            </a:r>
            <a:endParaRPr lang="en-US" sz="1200" dirty="0"/>
          </a:p>
          <a:p>
            <a:pPr algn="ctr"/>
            <a:r>
              <a:rPr lang="en-US" sz="1200" dirty="0" err="1"/>
              <a:t>Jerah</a:t>
            </a:r>
            <a:endParaRPr lang="en-US" sz="1200" dirty="0"/>
          </a:p>
          <a:p>
            <a:pPr algn="ctr"/>
            <a:r>
              <a:rPr lang="en-US" sz="1200" dirty="0" err="1"/>
              <a:t>Hadoram</a:t>
            </a:r>
            <a:endParaRPr lang="en-US" sz="1200" dirty="0"/>
          </a:p>
          <a:p>
            <a:pPr algn="ctr"/>
            <a:r>
              <a:rPr lang="en-US" sz="1200" dirty="0" err="1"/>
              <a:t>Uzal</a:t>
            </a:r>
            <a:endParaRPr lang="en-US" sz="1200" dirty="0"/>
          </a:p>
          <a:p>
            <a:pPr algn="ctr"/>
            <a:r>
              <a:rPr lang="en-US" sz="1200" dirty="0" err="1"/>
              <a:t>Diklah</a:t>
            </a:r>
            <a:endParaRPr lang="en-US" sz="1200" dirty="0"/>
          </a:p>
          <a:p>
            <a:pPr algn="ctr"/>
            <a:r>
              <a:rPr lang="en-US" sz="1200" dirty="0" err="1"/>
              <a:t>Obal</a:t>
            </a:r>
            <a:endParaRPr lang="en-US" sz="1200" dirty="0"/>
          </a:p>
          <a:p>
            <a:pPr algn="ctr"/>
            <a:r>
              <a:rPr lang="en-US" sz="1200" dirty="0" err="1"/>
              <a:t>Abimael</a:t>
            </a:r>
            <a:endParaRPr lang="en-US" sz="1200" dirty="0"/>
          </a:p>
          <a:p>
            <a:pPr algn="ctr"/>
            <a:r>
              <a:rPr lang="en-US" sz="1200" dirty="0"/>
              <a:t>Sheba</a:t>
            </a:r>
          </a:p>
          <a:p>
            <a:pPr algn="ctr"/>
            <a:r>
              <a:rPr lang="en-US" sz="1200" dirty="0"/>
              <a:t>Ophir</a:t>
            </a:r>
          </a:p>
          <a:p>
            <a:pPr algn="ctr"/>
            <a:r>
              <a:rPr lang="en-US" sz="1200" dirty="0" err="1"/>
              <a:t>Jobab</a:t>
            </a:r>
            <a:endParaRPr lang="en-US" sz="1200" dirty="0"/>
          </a:p>
          <a:p>
            <a:pPr algn="ctr"/>
            <a:r>
              <a:rPr lang="en-US" sz="1200" dirty="0"/>
              <a:t>Havilah</a:t>
            </a:r>
          </a:p>
        </p:txBody>
      </p:sp>
      <p:sp>
        <p:nvSpPr>
          <p:cNvPr id="107" name="TextBox 106"/>
          <p:cNvSpPr txBox="1"/>
          <p:nvPr/>
        </p:nvSpPr>
        <p:spPr>
          <a:xfrm>
            <a:off x="8579754" y="3176374"/>
            <a:ext cx="742385" cy="369332"/>
          </a:xfrm>
          <a:prstGeom prst="rect">
            <a:avLst/>
          </a:prstGeom>
          <a:noFill/>
          <a:ln>
            <a:noFill/>
          </a:ln>
        </p:spPr>
        <p:txBody>
          <a:bodyPr wrap="square" rtlCol="0">
            <a:spAutoFit/>
          </a:bodyPr>
          <a:lstStyle/>
          <a:p>
            <a:r>
              <a:rPr lang="en-US" dirty="0"/>
              <a:t>Peleg</a:t>
            </a:r>
          </a:p>
        </p:txBody>
      </p:sp>
      <p:sp>
        <p:nvSpPr>
          <p:cNvPr id="108" name="TextBox 107"/>
          <p:cNvSpPr txBox="1"/>
          <p:nvPr/>
        </p:nvSpPr>
        <p:spPr>
          <a:xfrm>
            <a:off x="8658092" y="3652260"/>
            <a:ext cx="742385" cy="369332"/>
          </a:xfrm>
          <a:prstGeom prst="rect">
            <a:avLst/>
          </a:prstGeom>
          <a:noFill/>
          <a:ln>
            <a:noFill/>
          </a:ln>
        </p:spPr>
        <p:txBody>
          <a:bodyPr wrap="square" rtlCol="0">
            <a:spAutoFit/>
          </a:bodyPr>
          <a:lstStyle/>
          <a:p>
            <a:r>
              <a:rPr lang="en-US" dirty="0" err="1"/>
              <a:t>Reu</a:t>
            </a:r>
            <a:endParaRPr lang="en-US" dirty="0"/>
          </a:p>
        </p:txBody>
      </p:sp>
      <p:sp>
        <p:nvSpPr>
          <p:cNvPr id="109" name="TextBox 108"/>
          <p:cNvSpPr txBox="1"/>
          <p:nvPr/>
        </p:nvSpPr>
        <p:spPr>
          <a:xfrm>
            <a:off x="8629734" y="4117460"/>
            <a:ext cx="742385" cy="369332"/>
          </a:xfrm>
          <a:prstGeom prst="rect">
            <a:avLst/>
          </a:prstGeom>
          <a:noFill/>
          <a:ln>
            <a:noFill/>
          </a:ln>
        </p:spPr>
        <p:txBody>
          <a:bodyPr wrap="square" rtlCol="0">
            <a:spAutoFit/>
          </a:bodyPr>
          <a:lstStyle/>
          <a:p>
            <a:r>
              <a:rPr lang="en-US" dirty="0" err="1"/>
              <a:t>Serug</a:t>
            </a:r>
            <a:endParaRPr lang="en-US" dirty="0"/>
          </a:p>
        </p:txBody>
      </p:sp>
      <p:sp>
        <p:nvSpPr>
          <p:cNvPr id="110" name="TextBox 109"/>
          <p:cNvSpPr txBox="1"/>
          <p:nvPr/>
        </p:nvSpPr>
        <p:spPr>
          <a:xfrm>
            <a:off x="8604877" y="5080641"/>
            <a:ext cx="742385" cy="369332"/>
          </a:xfrm>
          <a:prstGeom prst="rect">
            <a:avLst/>
          </a:prstGeom>
          <a:noFill/>
          <a:ln>
            <a:noFill/>
          </a:ln>
        </p:spPr>
        <p:txBody>
          <a:bodyPr wrap="square" rtlCol="0">
            <a:spAutoFit/>
          </a:bodyPr>
          <a:lstStyle/>
          <a:p>
            <a:r>
              <a:rPr lang="en-US" dirty="0" err="1"/>
              <a:t>Terah</a:t>
            </a:r>
            <a:endParaRPr lang="en-US" dirty="0"/>
          </a:p>
        </p:txBody>
      </p:sp>
      <p:sp>
        <p:nvSpPr>
          <p:cNvPr id="111" name="TextBox 110"/>
          <p:cNvSpPr txBox="1"/>
          <p:nvPr/>
        </p:nvSpPr>
        <p:spPr>
          <a:xfrm>
            <a:off x="8575701" y="5543265"/>
            <a:ext cx="958611" cy="369332"/>
          </a:xfrm>
          <a:prstGeom prst="rect">
            <a:avLst/>
          </a:prstGeom>
          <a:noFill/>
          <a:ln>
            <a:noFill/>
          </a:ln>
        </p:spPr>
        <p:txBody>
          <a:bodyPr wrap="square" rtlCol="0">
            <a:spAutoFit/>
          </a:bodyPr>
          <a:lstStyle/>
          <a:p>
            <a:r>
              <a:rPr lang="en-US" dirty="0"/>
              <a:t>Abram</a:t>
            </a:r>
          </a:p>
        </p:txBody>
      </p:sp>
      <p:cxnSp>
        <p:nvCxnSpPr>
          <p:cNvPr id="112" name="Straight Connector 111"/>
          <p:cNvCxnSpPr/>
          <p:nvPr/>
        </p:nvCxnSpPr>
        <p:spPr>
          <a:xfrm flipH="1" flipV="1">
            <a:off x="8948245" y="3477180"/>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8958208" y="3957855"/>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8964644" y="4449363"/>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8957219" y="5393645"/>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604877" y="4629727"/>
            <a:ext cx="1072946" cy="369332"/>
          </a:xfrm>
          <a:prstGeom prst="rect">
            <a:avLst/>
          </a:prstGeom>
          <a:noFill/>
          <a:ln>
            <a:noFill/>
          </a:ln>
        </p:spPr>
        <p:txBody>
          <a:bodyPr wrap="square" rtlCol="0">
            <a:spAutoFit/>
          </a:bodyPr>
          <a:lstStyle/>
          <a:p>
            <a:r>
              <a:rPr lang="en-US" dirty="0" err="1"/>
              <a:t>Nabor</a:t>
            </a:r>
            <a:endParaRPr lang="en-US" dirty="0"/>
          </a:p>
        </p:txBody>
      </p:sp>
      <p:cxnSp>
        <p:nvCxnSpPr>
          <p:cNvPr id="124" name="Straight Connector 123"/>
          <p:cNvCxnSpPr/>
          <p:nvPr/>
        </p:nvCxnSpPr>
        <p:spPr>
          <a:xfrm flipH="1" flipV="1">
            <a:off x="8964259" y="4947896"/>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109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51502" y="125052"/>
            <a:ext cx="3511702" cy="6426091"/>
            <a:chOff x="4259863" y="279598"/>
            <a:chExt cx="3511702" cy="6426091"/>
          </a:xfrm>
        </p:grpSpPr>
        <p:cxnSp>
          <p:nvCxnSpPr>
            <p:cNvPr id="3" name="Straight Connector 2"/>
            <p:cNvCxnSpPr/>
            <p:nvPr/>
          </p:nvCxnSpPr>
          <p:spPr>
            <a:xfrm>
              <a:off x="4549559" y="676753"/>
              <a:ext cx="2850358" cy="353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4567150" y="651742"/>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167059" y="670335"/>
              <a:ext cx="353" cy="672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5786834" y="715662"/>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616190" y="707313"/>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11649" y="279598"/>
              <a:ext cx="726178" cy="369332"/>
            </a:xfrm>
            <a:prstGeom prst="rect">
              <a:avLst/>
            </a:prstGeom>
            <a:noFill/>
            <a:ln>
              <a:noFill/>
            </a:ln>
          </p:spPr>
          <p:txBody>
            <a:bodyPr wrap="square" rtlCol="0">
              <a:spAutoFit/>
            </a:bodyPr>
            <a:lstStyle/>
            <a:p>
              <a:r>
                <a:rPr lang="en-US" dirty="0"/>
                <a:t>Shem</a:t>
              </a:r>
            </a:p>
          </p:txBody>
        </p:sp>
        <p:sp>
          <p:nvSpPr>
            <p:cNvPr id="9" name="TextBox 8"/>
            <p:cNvSpPr txBox="1"/>
            <p:nvPr/>
          </p:nvSpPr>
          <p:spPr>
            <a:xfrm>
              <a:off x="4259863" y="1060712"/>
              <a:ext cx="726178" cy="369332"/>
            </a:xfrm>
            <a:prstGeom prst="rect">
              <a:avLst/>
            </a:prstGeom>
            <a:noFill/>
            <a:ln>
              <a:noFill/>
            </a:ln>
          </p:spPr>
          <p:txBody>
            <a:bodyPr wrap="square" rtlCol="0">
              <a:spAutoFit/>
            </a:bodyPr>
            <a:lstStyle/>
            <a:p>
              <a:r>
                <a:rPr lang="en-US" dirty="0"/>
                <a:t>Elam</a:t>
              </a:r>
            </a:p>
          </p:txBody>
        </p:sp>
        <p:sp>
          <p:nvSpPr>
            <p:cNvPr id="10" name="TextBox 9"/>
            <p:cNvSpPr txBox="1"/>
            <p:nvPr/>
          </p:nvSpPr>
          <p:spPr>
            <a:xfrm>
              <a:off x="4831793" y="1270065"/>
              <a:ext cx="975429" cy="369332"/>
            </a:xfrm>
            <a:prstGeom prst="rect">
              <a:avLst/>
            </a:prstGeom>
            <a:noFill/>
            <a:ln>
              <a:noFill/>
            </a:ln>
          </p:spPr>
          <p:txBody>
            <a:bodyPr wrap="square" rtlCol="0">
              <a:spAutoFit/>
            </a:bodyPr>
            <a:lstStyle/>
            <a:p>
              <a:r>
                <a:rPr lang="en-US" dirty="0" err="1"/>
                <a:t>Asshur</a:t>
              </a:r>
              <a:endParaRPr lang="en-US" dirty="0"/>
            </a:p>
          </p:txBody>
        </p:sp>
        <p:sp>
          <p:nvSpPr>
            <p:cNvPr id="11" name="TextBox 10"/>
            <p:cNvSpPr txBox="1"/>
            <p:nvPr/>
          </p:nvSpPr>
          <p:spPr>
            <a:xfrm>
              <a:off x="5368460" y="881049"/>
              <a:ext cx="1223171" cy="369332"/>
            </a:xfrm>
            <a:prstGeom prst="rect">
              <a:avLst/>
            </a:prstGeom>
            <a:noFill/>
            <a:ln>
              <a:noFill/>
            </a:ln>
          </p:spPr>
          <p:txBody>
            <a:bodyPr wrap="square" rtlCol="0">
              <a:spAutoFit/>
            </a:bodyPr>
            <a:lstStyle/>
            <a:p>
              <a:r>
                <a:rPr lang="en-US" dirty="0" err="1"/>
                <a:t>Arphaxad</a:t>
              </a:r>
              <a:endParaRPr lang="en-US" dirty="0"/>
            </a:p>
          </p:txBody>
        </p:sp>
        <p:cxnSp>
          <p:nvCxnSpPr>
            <p:cNvPr id="12" name="Straight Connector 11"/>
            <p:cNvCxnSpPr/>
            <p:nvPr/>
          </p:nvCxnSpPr>
          <p:spPr>
            <a:xfrm flipH="1" flipV="1">
              <a:off x="5800201" y="1205083"/>
              <a:ext cx="2517" cy="334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9153" y="1117871"/>
              <a:ext cx="726178" cy="369332"/>
            </a:xfrm>
            <a:prstGeom prst="rect">
              <a:avLst/>
            </a:prstGeom>
            <a:noFill/>
            <a:ln>
              <a:noFill/>
            </a:ln>
          </p:spPr>
          <p:txBody>
            <a:bodyPr wrap="square" rtlCol="0">
              <a:spAutoFit/>
            </a:bodyPr>
            <a:lstStyle/>
            <a:p>
              <a:r>
                <a:rPr lang="en-US" dirty="0" err="1"/>
                <a:t>Lud</a:t>
              </a:r>
              <a:endParaRPr lang="en-US" dirty="0"/>
            </a:p>
          </p:txBody>
        </p:sp>
        <p:cxnSp>
          <p:nvCxnSpPr>
            <p:cNvPr id="14" name="Straight Connector 13"/>
            <p:cNvCxnSpPr/>
            <p:nvPr/>
          </p:nvCxnSpPr>
          <p:spPr>
            <a:xfrm flipH="1" flipV="1">
              <a:off x="7385779" y="7138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45387" y="881049"/>
              <a:ext cx="726178" cy="369332"/>
            </a:xfrm>
            <a:prstGeom prst="rect">
              <a:avLst/>
            </a:prstGeom>
            <a:noFill/>
            <a:ln>
              <a:noFill/>
            </a:ln>
          </p:spPr>
          <p:txBody>
            <a:bodyPr wrap="square" rtlCol="0">
              <a:spAutoFit/>
            </a:bodyPr>
            <a:lstStyle/>
            <a:p>
              <a:r>
                <a:rPr lang="en-US" dirty="0"/>
                <a:t>Aram</a:t>
              </a:r>
            </a:p>
          </p:txBody>
        </p:sp>
        <p:cxnSp>
          <p:nvCxnSpPr>
            <p:cNvPr id="16" name="Straight Connector 15"/>
            <p:cNvCxnSpPr/>
            <p:nvPr/>
          </p:nvCxnSpPr>
          <p:spPr>
            <a:xfrm flipH="1" flipV="1">
              <a:off x="7408475" y="1183791"/>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0041" y="1487793"/>
              <a:ext cx="726178" cy="369332"/>
            </a:xfrm>
            <a:prstGeom prst="rect">
              <a:avLst/>
            </a:prstGeom>
            <a:noFill/>
            <a:ln>
              <a:noFill/>
            </a:ln>
          </p:spPr>
          <p:txBody>
            <a:bodyPr wrap="square" rtlCol="0">
              <a:spAutoFit/>
            </a:bodyPr>
            <a:lstStyle/>
            <a:p>
              <a:r>
                <a:rPr lang="en-US" dirty="0"/>
                <a:t>Salah</a:t>
              </a:r>
            </a:p>
          </p:txBody>
        </p:sp>
        <p:cxnSp>
          <p:nvCxnSpPr>
            <p:cNvPr id="18" name="Straight Connector 17"/>
            <p:cNvCxnSpPr/>
            <p:nvPr/>
          </p:nvCxnSpPr>
          <p:spPr>
            <a:xfrm flipH="1" flipV="1">
              <a:off x="5811602" y="181930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08038" y="1951287"/>
              <a:ext cx="726178" cy="369332"/>
            </a:xfrm>
            <a:prstGeom prst="rect">
              <a:avLst/>
            </a:prstGeom>
            <a:noFill/>
            <a:ln>
              <a:noFill/>
            </a:ln>
          </p:spPr>
          <p:txBody>
            <a:bodyPr wrap="square" rtlCol="0">
              <a:spAutoFit/>
            </a:bodyPr>
            <a:lstStyle/>
            <a:p>
              <a:r>
                <a:rPr lang="en-US" dirty="0"/>
                <a:t>Eber</a:t>
              </a:r>
            </a:p>
          </p:txBody>
        </p:sp>
        <p:cxnSp>
          <p:nvCxnSpPr>
            <p:cNvPr id="20" name="Straight Connector 19"/>
            <p:cNvCxnSpPr/>
            <p:nvPr/>
          </p:nvCxnSpPr>
          <p:spPr>
            <a:xfrm>
              <a:off x="4704930" y="2282104"/>
              <a:ext cx="2204585" cy="36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732944" y="2300203"/>
              <a:ext cx="179" cy="1744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88619" y="2318298"/>
              <a:ext cx="0" cy="2292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52685" y="2482098"/>
              <a:ext cx="985404" cy="369332"/>
            </a:xfrm>
            <a:prstGeom prst="rect">
              <a:avLst/>
            </a:prstGeom>
            <a:noFill/>
            <a:ln>
              <a:noFill/>
            </a:ln>
          </p:spPr>
          <p:txBody>
            <a:bodyPr wrap="square" rtlCol="0">
              <a:spAutoFit/>
            </a:bodyPr>
            <a:lstStyle/>
            <a:p>
              <a:r>
                <a:rPr lang="en-US" dirty="0" err="1"/>
                <a:t>Joktan</a:t>
              </a:r>
              <a:r>
                <a:rPr lang="en-US" dirty="0"/>
                <a:t> </a:t>
              </a:r>
            </a:p>
          </p:txBody>
        </p:sp>
        <p:cxnSp>
          <p:nvCxnSpPr>
            <p:cNvPr id="24" name="Straight Connector 23"/>
            <p:cNvCxnSpPr/>
            <p:nvPr/>
          </p:nvCxnSpPr>
          <p:spPr>
            <a:xfrm flipH="1" flipV="1">
              <a:off x="6900255" y="27910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81887" y="2455157"/>
              <a:ext cx="726178" cy="369332"/>
            </a:xfrm>
            <a:prstGeom prst="rect">
              <a:avLst/>
            </a:prstGeom>
            <a:noFill/>
            <a:ln>
              <a:noFill/>
            </a:ln>
          </p:spPr>
          <p:txBody>
            <a:bodyPr wrap="square" rtlCol="0">
              <a:spAutoFit/>
            </a:bodyPr>
            <a:lstStyle/>
            <a:p>
              <a:r>
                <a:rPr lang="en-US" dirty="0"/>
                <a:t>Peleg</a:t>
              </a:r>
            </a:p>
          </p:txBody>
        </p:sp>
        <p:sp>
          <p:nvSpPr>
            <p:cNvPr id="26" name="TextBox 25"/>
            <p:cNvSpPr txBox="1"/>
            <p:nvPr/>
          </p:nvSpPr>
          <p:spPr>
            <a:xfrm>
              <a:off x="4458515" y="2931043"/>
              <a:ext cx="726178" cy="369332"/>
            </a:xfrm>
            <a:prstGeom prst="rect">
              <a:avLst/>
            </a:prstGeom>
            <a:noFill/>
            <a:ln>
              <a:noFill/>
            </a:ln>
          </p:spPr>
          <p:txBody>
            <a:bodyPr wrap="square" rtlCol="0">
              <a:spAutoFit/>
            </a:bodyPr>
            <a:lstStyle/>
            <a:p>
              <a:r>
                <a:rPr lang="en-US" dirty="0" err="1"/>
                <a:t>Reu</a:t>
              </a:r>
              <a:endParaRPr lang="en-US" dirty="0"/>
            </a:p>
          </p:txBody>
        </p:sp>
        <p:sp>
          <p:nvSpPr>
            <p:cNvPr id="27" name="TextBox 26"/>
            <p:cNvSpPr txBox="1"/>
            <p:nvPr/>
          </p:nvSpPr>
          <p:spPr>
            <a:xfrm>
              <a:off x="4430776" y="3396243"/>
              <a:ext cx="726178" cy="369332"/>
            </a:xfrm>
            <a:prstGeom prst="rect">
              <a:avLst/>
            </a:prstGeom>
            <a:noFill/>
            <a:ln>
              <a:noFill/>
            </a:ln>
          </p:spPr>
          <p:txBody>
            <a:bodyPr wrap="square" rtlCol="0">
              <a:spAutoFit/>
            </a:bodyPr>
            <a:lstStyle/>
            <a:p>
              <a:r>
                <a:rPr lang="en-US" dirty="0" err="1"/>
                <a:t>Serug</a:t>
              </a:r>
              <a:endParaRPr lang="en-US" dirty="0"/>
            </a:p>
          </p:txBody>
        </p:sp>
        <p:sp>
          <p:nvSpPr>
            <p:cNvPr id="28" name="TextBox 27"/>
            <p:cNvSpPr txBox="1"/>
            <p:nvPr/>
          </p:nvSpPr>
          <p:spPr>
            <a:xfrm>
              <a:off x="4406462" y="4359424"/>
              <a:ext cx="726178" cy="369332"/>
            </a:xfrm>
            <a:prstGeom prst="rect">
              <a:avLst/>
            </a:prstGeom>
            <a:noFill/>
            <a:ln>
              <a:noFill/>
            </a:ln>
          </p:spPr>
          <p:txBody>
            <a:bodyPr wrap="square" rtlCol="0">
              <a:spAutoFit/>
            </a:bodyPr>
            <a:lstStyle/>
            <a:p>
              <a:r>
                <a:rPr lang="en-US" dirty="0" err="1"/>
                <a:t>Terah</a:t>
              </a:r>
              <a:endParaRPr lang="en-US" dirty="0"/>
            </a:p>
          </p:txBody>
        </p:sp>
        <p:sp>
          <p:nvSpPr>
            <p:cNvPr id="29" name="TextBox 28"/>
            <p:cNvSpPr txBox="1"/>
            <p:nvPr/>
          </p:nvSpPr>
          <p:spPr>
            <a:xfrm>
              <a:off x="4377923" y="4822048"/>
              <a:ext cx="937684" cy="369332"/>
            </a:xfrm>
            <a:prstGeom prst="rect">
              <a:avLst/>
            </a:prstGeom>
            <a:noFill/>
            <a:ln>
              <a:noFill/>
            </a:ln>
          </p:spPr>
          <p:txBody>
            <a:bodyPr wrap="square" rtlCol="0">
              <a:spAutoFit/>
            </a:bodyPr>
            <a:lstStyle/>
            <a:p>
              <a:r>
                <a:rPr lang="en-US" dirty="0"/>
                <a:t>Abram</a:t>
              </a:r>
            </a:p>
          </p:txBody>
        </p:sp>
        <p:cxnSp>
          <p:nvCxnSpPr>
            <p:cNvPr id="30" name="Straight Connector 29"/>
            <p:cNvCxnSpPr/>
            <p:nvPr/>
          </p:nvCxnSpPr>
          <p:spPr>
            <a:xfrm flipH="1" flipV="1">
              <a:off x="4742334" y="2755963"/>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752079" y="323663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758375" y="3728146"/>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751112" y="467242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06462" y="3908510"/>
              <a:ext cx="1049522" cy="369332"/>
            </a:xfrm>
            <a:prstGeom prst="rect">
              <a:avLst/>
            </a:prstGeom>
            <a:noFill/>
            <a:ln>
              <a:noFill/>
            </a:ln>
          </p:spPr>
          <p:txBody>
            <a:bodyPr wrap="square" rtlCol="0">
              <a:spAutoFit/>
            </a:bodyPr>
            <a:lstStyle/>
            <a:p>
              <a:r>
                <a:rPr lang="en-US" dirty="0" err="1"/>
                <a:t>Nabor</a:t>
              </a:r>
              <a:endParaRPr lang="en-US" dirty="0"/>
            </a:p>
          </p:txBody>
        </p:sp>
        <p:cxnSp>
          <p:nvCxnSpPr>
            <p:cNvPr id="35" name="Straight Connector 34"/>
            <p:cNvCxnSpPr/>
            <p:nvPr/>
          </p:nvCxnSpPr>
          <p:spPr>
            <a:xfrm flipH="1" flipV="1">
              <a:off x="4757998" y="4226679"/>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183304" y="3012370"/>
              <a:ext cx="1584101" cy="3693319"/>
            </a:xfrm>
            <a:prstGeom prst="rect">
              <a:avLst/>
            </a:prstGeom>
          </p:spPr>
          <p:txBody>
            <a:bodyPr wrap="square">
              <a:spAutoFit/>
            </a:bodyPr>
            <a:lstStyle/>
            <a:p>
              <a:pPr algn="ctr"/>
              <a:r>
                <a:rPr lang="en-US" dirty="0" err="1"/>
                <a:t>Almodad</a:t>
              </a:r>
              <a:endParaRPr lang="en-US" dirty="0"/>
            </a:p>
            <a:p>
              <a:pPr algn="ctr"/>
              <a:r>
                <a:rPr lang="en-US" dirty="0" err="1"/>
                <a:t>Sheleph</a:t>
              </a:r>
              <a:endParaRPr lang="en-US" dirty="0"/>
            </a:p>
            <a:p>
              <a:pPr algn="ctr"/>
              <a:r>
                <a:rPr lang="en-US" dirty="0" err="1"/>
                <a:t>Hazarmaveth</a:t>
              </a:r>
              <a:endParaRPr lang="en-US" dirty="0"/>
            </a:p>
            <a:p>
              <a:pPr algn="ctr"/>
              <a:r>
                <a:rPr lang="en-US" dirty="0" err="1"/>
                <a:t>Jerah</a:t>
              </a:r>
              <a:endParaRPr lang="en-US" dirty="0"/>
            </a:p>
            <a:p>
              <a:pPr algn="ctr"/>
              <a:r>
                <a:rPr lang="en-US" dirty="0" err="1"/>
                <a:t>Hadoram</a:t>
              </a:r>
              <a:endParaRPr lang="en-US" dirty="0"/>
            </a:p>
            <a:p>
              <a:pPr algn="ctr"/>
              <a:r>
                <a:rPr lang="en-US" dirty="0" err="1"/>
                <a:t>Uzal</a:t>
              </a:r>
              <a:endParaRPr lang="en-US" dirty="0"/>
            </a:p>
            <a:p>
              <a:pPr algn="ctr"/>
              <a:r>
                <a:rPr lang="en-US" dirty="0" err="1"/>
                <a:t>Diklah</a:t>
              </a:r>
              <a:endParaRPr lang="en-US" dirty="0"/>
            </a:p>
            <a:p>
              <a:pPr algn="ctr"/>
              <a:r>
                <a:rPr lang="en-US" dirty="0" err="1"/>
                <a:t>Obal</a:t>
              </a:r>
              <a:endParaRPr lang="en-US" dirty="0"/>
            </a:p>
            <a:p>
              <a:pPr algn="ctr"/>
              <a:r>
                <a:rPr lang="en-US" dirty="0" err="1"/>
                <a:t>Abimael</a:t>
              </a:r>
              <a:endParaRPr lang="en-US" dirty="0"/>
            </a:p>
            <a:p>
              <a:pPr algn="ctr"/>
              <a:r>
                <a:rPr lang="en-US" dirty="0"/>
                <a:t>Sheba</a:t>
              </a:r>
            </a:p>
            <a:p>
              <a:pPr algn="ctr"/>
              <a:r>
                <a:rPr lang="en-US" dirty="0"/>
                <a:t>Ophir</a:t>
              </a:r>
            </a:p>
            <a:p>
              <a:pPr algn="ctr"/>
              <a:r>
                <a:rPr lang="en-US" dirty="0" err="1"/>
                <a:t>Jobab</a:t>
              </a:r>
              <a:endParaRPr lang="en-US" dirty="0"/>
            </a:p>
            <a:p>
              <a:pPr algn="ctr"/>
              <a:r>
                <a:rPr lang="en-US" dirty="0"/>
                <a:t>Havilah</a:t>
              </a:r>
            </a:p>
          </p:txBody>
        </p:sp>
      </p:grpSp>
      <p:grpSp>
        <p:nvGrpSpPr>
          <p:cNvPr id="6158" name="Group 6157"/>
          <p:cNvGrpSpPr/>
          <p:nvPr/>
        </p:nvGrpSpPr>
        <p:grpSpPr>
          <a:xfrm>
            <a:off x="4874348" y="672298"/>
            <a:ext cx="5955605" cy="2288865"/>
            <a:chOff x="4560813" y="2150758"/>
            <a:chExt cx="5955605" cy="2288865"/>
          </a:xfrm>
        </p:grpSpPr>
        <p:sp>
          <p:nvSpPr>
            <p:cNvPr id="173" name="Rectangle 172"/>
            <p:cNvSpPr/>
            <p:nvPr/>
          </p:nvSpPr>
          <p:spPr>
            <a:xfrm>
              <a:off x="4560813" y="3336447"/>
              <a:ext cx="3014683" cy="461665"/>
            </a:xfrm>
            <a:prstGeom prst="rect">
              <a:avLst/>
            </a:prstGeom>
            <a:ln>
              <a:noFill/>
            </a:ln>
          </p:spPr>
          <p:txBody>
            <a:bodyPr wrap="square">
              <a:spAutoFit/>
            </a:bodyPr>
            <a:lstStyle/>
            <a:p>
              <a:pPr algn="ctr"/>
              <a:r>
                <a:rPr lang="en-US" sz="2400" dirty="0"/>
                <a:t>Abram--Sarai</a:t>
              </a:r>
            </a:p>
          </p:txBody>
        </p:sp>
        <p:grpSp>
          <p:nvGrpSpPr>
            <p:cNvPr id="6157" name="Group 6156"/>
            <p:cNvGrpSpPr/>
            <p:nvPr/>
          </p:nvGrpSpPr>
          <p:grpSpPr>
            <a:xfrm>
              <a:off x="6156161" y="2150758"/>
              <a:ext cx="4360257" cy="2288865"/>
              <a:chOff x="6156161" y="2150758"/>
              <a:chExt cx="4360257" cy="2288865"/>
            </a:xfrm>
          </p:grpSpPr>
          <p:sp>
            <p:nvSpPr>
              <p:cNvPr id="169" name="Rectangle 168"/>
              <p:cNvSpPr/>
              <p:nvPr/>
            </p:nvSpPr>
            <p:spPr>
              <a:xfrm>
                <a:off x="6561117" y="2150758"/>
                <a:ext cx="3023704" cy="830997"/>
              </a:xfrm>
              <a:prstGeom prst="rect">
                <a:avLst/>
              </a:prstGeom>
              <a:ln>
                <a:noFill/>
              </a:ln>
            </p:spPr>
            <p:txBody>
              <a:bodyPr wrap="square">
                <a:spAutoFit/>
              </a:bodyPr>
              <a:lstStyle/>
              <a:p>
                <a:pPr algn="ctr"/>
                <a:r>
                  <a:rPr lang="en-US" sz="2400" dirty="0" err="1"/>
                  <a:t>Terah</a:t>
                </a:r>
                <a:r>
                  <a:rPr lang="en-US" sz="2400" dirty="0"/>
                  <a:t>-</a:t>
                </a:r>
              </a:p>
              <a:p>
                <a:pPr algn="ctr"/>
                <a:r>
                  <a:rPr lang="en-US" sz="2400" dirty="0"/>
                  <a:t> in the land of Ur</a:t>
                </a:r>
              </a:p>
            </p:txBody>
          </p:sp>
          <p:cxnSp>
            <p:nvCxnSpPr>
              <p:cNvPr id="170" name="Straight Connector 169"/>
              <p:cNvCxnSpPr/>
              <p:nvPr/>
            </p:nvCxnSpPr>
            <p:spPr>
              <a:xfrm flipV="1">
                <a:off x="6156161" y="2995571"/>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958758" y="2989444"/>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9781433" y="2989444"/>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7023337" y="3314072"/>
                <a:ext cx="2269560" cy="461665"/>
              </a:xfrm>
              <a:prstGeom prst="rect">
                <a:avLst/>
              </a:prstGeom>
              <a:ln>
                <a:noFill/>
              </a:ln>
            </p:spPr>
            <p:txBody>
              <a:bodyPr wrap="square">
                <a:spAutoFit/>
              </a:bodyPr>
              <a:lstStyle/>
              <a:p>
                <a:pPr algn="ctr"/>
                <a:r>
                  <a:rPr lang="en-US" sz="2400" dirty="0" err="1"/>
                  <a:t>Nahor</a:t>
                </a:r>
                <a:r>
                  <a:rPr lang="en-US" sz="2400" dirty="0"/>
                  <a:t>--</a:t>
                </a:r>
                <a:r>
                  <a:rPr lang="en-US" sz="2400" dirty="0" err="1"/>
                  <a:t>Malacah</a:t>
                </a:r>
                <a:endParaRPr lang="en-US" sz="2400" dirty="0"/>
              </a:p>
            </p:txBody>
          </p:sp>
          <p:sp>
            <p:nvSpPr>
              <p:cNvPr id="175" name="Rectangle 174"/>
              <p:cNvSpPr/>
              <p:nvPr/>
            </p:nvSpPr>
            <p:spPr>
              <a:xfrm>
                <a:off x="9062127" y="3311554"/>
                <a:ext cx="1448433" cy="461665"/>
              </a:xfrm>
              <a:prstGeom prst="rect">
                <a:avLst/>
              </a:prstGeom>
              <a:ln>
                <a:noFill/>
              </a:ln>
            </p:spPr>
            <p:txBody>
              <a:bodyPr wrap="square">
                <a:spAutoFit/>
              </a:bodyPr>
              <a:lstStyle/>
              <a:p>
                <a:pPr algn="ctr"/>
                <a:r>
                  <a:rPr lang="en-US" sz="2400" dirty="0"/>
                  <a:t>Haran</a:t>
                </a:r>
              </a:p>
            </p:txBody>
          </p:sp>
          <p:sp>
            <p:nvSpPr>
              <p:cNvPr id="176" name="Rectangle 175"/>
              <p:cNvSpPr/>
              <p:nvPr/>
            </p:nvSpPr>
            <p:spPr>
              <a:xfrm>
                <a:off x="9067985" y="3977958"/>
                <a:ext cx="1448433" cy="461665"/>
              </a:xfrm>
              <a:prstGeom prst="rect">
                <a:avLst/>
              </a:prstGeom>
              <a:ln>
                <a:noFill/>
              </a:ln>
            </p:spPr>
            <p:txBody>
              <a:bodyPr wrap="square">
                <a:spAutoFit/>
              </a:bodyPr>
              <a:lstStyle/>
              <a:p>
                <a:pPr algn="ctr"/>
                <a:r>
                  <a:rPr lang="en-US" sz="2400" dirty="0"/>
                  <a:t>Lot</a:t>
                </a:r>
              </a:p>
            </p:txBody>
          </p:sp>
          <p:cxnSp>
            <p:nvCxnSpPr>
              <p:cNvPr id="177" name="Straight Connector 176"/>
              <p:cNvCxnSpPr/>
              <p:nvPr/>
            </p:nvCxnSpPr>
            <p:spPr>
              <a:xfrm flipV="1">
                <a:off x="9784197" y="3683972"/>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156162" y="2989444"/>
                <a:ext cx="362803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159" name="Rectangle 6158"/>
          <p:cNvSpPr/>
          <p:nvPr/>
        </p:nvSpPr>
        <p:spPr>
          <a:xfrm>
            <a:off x="5026182" y="4237001"/>
            <a:ext cx="6515063" cy="1200329"/>
          </a:xfrm>
          <a:prstGeom prst="rect">
            <a:avLst/>
          </a:prstGeom>
        </p:spPr>
        <p:txBody>
          <a:bodyPr wrap="square">
            <a:spAutoFit/>
          </a:bodyPr>
          <a:lstStyle/>
          <a:p>
            <a:r>
              <a:rPr lang="en-US" dirty="0">
                <a:latin typeface="Open Sans"/>
              </a:rPr>
              <a:t>From Genesis 11:31 it seems that it was </a:t>
            </a:r>
            <a:r>
              <a:rPr lang="en-US" dirty="0" err="1">
                <a:latin typeface="Open Sans"/>
              </a:rPr>
              <a:t>Terah</a:t>
            </a:r>
            <a:r>
              <a:rPr lang="en-US" dirty="0">
                <a:latin typeface="Open Sans"/>
              </a:rPr>
              <a:t> who directed </a:t>
            </a:r>
            <a:r>
              <a:rPr lang="en-US" dirty="0" err="1">
                <a:latin typeface="Open Sans"/>
              </a:rPr>
              <a:t>hisf</a:t>
            </a:r>
            <a:r>
              <a:rPr lang="en-US" dirty="0">
                <a:latin typeface="Open Sans"/>
              </a:rPr>
              <a:t> </a:t>
            </a:r>
            <a:r>
              <a:rPr lang="en-US" dirty="0" err="1">
                <a:latin typeface="Open Sans"/>
              </a:rPr>
              <a:t>amily</a:t>
            </a:r>
            <a:r>
              <a:rPr lang="en-US" dirty="0">
                <a:latin typeface="Open Sans"/>
              </a:rPr>
              <a:t> to leave Ur and go to Canaan by way of Haran. Abraham 2:3–5, however, makes it clear that Abraham, under the Lord’s direction, was the leader of the group.</a:t>
            </a:r>
            <a:endParaRPr lang="en-US" dirty="0"/>
          </a:p>
        </p:txBody>
      </p:sp>
    </p:spTree>
    <p:extLst>
      <p:ext uri="{BB962C8B-B14F-4D97-AF65-F5344CB8AC3E}">
        <p14:creationId xmlns:p14="http://schemas.microsoft.com/office/powerpoint/2010/main" val="181312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Nimrod—A Mighty Hunter</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10:9</a:t>
            </a:r>
          </a:p>
        </p:txBody>
      </p:sp>
      <p:grpSp>
        <p:nvGrpSpPr>
          <p:cNvPr id="3" name="Group 2"/>
          <p:cNvGrpSpPr/>
          <p:nvPr/>
        </p:nvGrpSpPr>
        <p:grpSpPr>
          <a:xfrm>
            <a:off x="223113" y="769943"/>
            <a:ext cx="2209800" cy="2136900"/>
            <a:chOff x="585385" y="1643265"/>
            <a:chExt cx="2209800" cy="2136900"/>
          </a:xfrm>
        </p:grpSpPr>
        <p:grpSp>
          <p:nvGrpSpPr>
            <p:cNvPr id="51" name="Group 50"/>
            <p:cNvGrpSpPr/>
            <p:nvPr/>
          </p:nvGrpSpPr>
          <p:grpSpPr>
            <a:xfrm>
              <a:off x="585385" y="1643265"/>
              <a:ext cx="2209800" cy="2136900"/>
              <a:chOff x="2359637" y="1295400"/>
              <a:chExt cx="2209800" cy="2136900"/>
            </a:xfrm>
          </p:grpSpPr>
          <p:sp>
            <p:nvSpPr>
              <p:cNvPr id="52" name="Rectangle 51"/>
              <p:cNvSpPr/>
              <p:nvPr/>
            </p:nvSpPr>
            <p:spPr>
              <a:xfrm>
                <a:off x="2415651" y="1410296"/>
                <a:ext cx="2126000" cy="18998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859238" y="1844291"/>
                <a:ext cx="1149395" cy="1378018"/>
                <a:chOff x="3113312" y="2057400"/>
                <a:chExt cx="1166951" cy="1485672"/>
              </a:xfrm>
            </p:grpSpPr>
            <p:sp>
              <p:nvSpPr>
                <p:cNvPr id="55" name="Trapezoid 54"/>
                <p:cNvSpPr/>
                <p:nvPr/>
              </p:nvSpPr>
              <p:spPr>
                <a:xfrm>
                  <a:off x="3113312" y="3090281"/>
                  <a:ext cx="1166951" cy="452791"/>
                </a:xfrm>
                <a:prstGeom prst="trapezoid">
                  <a:avLst>
                    <a:gd name="adj" fmla="val 60444"/>
                  </a:avLst>
                </a:prstGeom>
                <a:solidFill>
                  <a:srgbClr val="D681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3306553" y="2645505"/>
                  <a:ext cx="822237" cy="78970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ame 52"/>
              <p:cNvSpPr/>
              <p:nvPr/>
            </p:nvSpPr>
            <p:spPr>
              <a:xfrm>
                <a:off x="2359637" y="1295400"/>
                <a:ext cx="2209800" cy="2136900"/>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2" name="Cloud 71"/>
            <p:cNvSpPr/>
            <p:nvPr/>
          </p:nvSpPr>
          <p:spPr>
            <a:xfrm>
              <a:off x="1283169" y="2097915"/>
              <a:ext cx="809867" cy="3214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17778418">
              <a:off x="883184" y="2393354"/>
              <a:ext cx="809867" cy="3214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273319" y="2151419"/>
              <a:ext cx="318232" cy="23502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rot="16200000">
              <a:off x="1397563" y="2675427"/>
              <a:ext cx="1672936" cy="124438"/>
            </a:xfrm>
            <a:prstGeom prst="homePlate">
              <a:avLst>
                <a:gd name="adj" fmla="val 20174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3790005">
              <a:off x="1672639" y="2355599"/>
              <a:ext cx="809867" cy="3214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33983" y="2123710"/>
              <a:ext cx="318232" cy="23502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2656027" y="1086144"/>
            <a:ext cx="2923892" cy="369332"/>
          </a:xfrm>
          <a:prstGeom prst="rect">
            <a:avLst/>
          </a:prstGeom>
          <a:noFill/>
        </p:spPr>
        <p:txBody>
          <a:bodyPr wrap="square" rtlCol="0">
            <a:spAutoFit/>
          </a:bodyPr>
          <a:lstStyle/>
          <a:p>
            <a:r>
              <a:rPr lang="en-US">
                <a:solidFill>
                  <a:schemeClr val="bg1"/>
                </a:solidFill>
              </a:rPr>
              <a:t>Great Grandson of Noah</a:t>
            </a:r>
            <a:endParaRPr lang="en-US" dirty="0">
              <a:solidFill>
                <a:schemeClr val="bg1"/>
              </a:solidFill>
            </a:endParaRPr>
          </a:p>
        </p:txBody>
      </p:sp>
      <p:sp>
        <p:nvSpPr>
          <p:cNvPr id="4" name="Rectangle 3"/>
          <p:cNvSpPr/>
          <p:nvPr/>
        </p:nvSpPr>
        <p:spPr>
          <a:xfrm>
            <a:off x="5579919" y="769943"/>
            <a:ext cx="6096000" cy="646331"/>
          </a:xfrm>
          <a:prstGeom prst="rect">
            <a:avLst/>
          </a:prstGeom>
        </p:spPr>
        <p:txBody>
          <a:bodyPr>
            <a:spAutoFit/>
          </a:bodyPr>
          <a:lstStyle/>
          <a:p>
            <a:r>
              <a:rPr lang="en-US">
                <a:solidFill>
                  <a:schemeClr val="bg1"/>
                </a:solidFill>
                <a:latin typeface="Open Sans"/>
              </a:rPr>
              <a:t> “He was a mighty hunter in the land” (Joseph Smith Translation, Genesis 10:5</a:t>
            </a:r>
            <a:endParaRPr lang="en-US" dirty="0">
              <a:solidFill>
                <a:schemeClr val="bg1"/>
              </a:solidFill>
            </a:endParaRPr>
          </a:p>
        </p:txBody>
      </p:sp>
      <p:sp>
        <p:nvSpPr>
          <p:cNvPr id="78" name="Rectangle 77"/>
          <p:cNvSpPr/>
          <p:nvPr/>
        </p:nvSpPr>
        <p:spPr>
          <a:xfrm>
            <a:off x="356754" y="3059237"/>
            <a:ext cx="3030682" cy="2031325"/>
          </a:xfrm>
          <a:prstGeom prst="rect">
            <a:avLst/>
          </a:prstGeom>
        </p:spPr>
        <p:txBody>
          <a:bodyPr wrap="square">
            <a:spAutoFit/>
          </a:bodyPr>
          <a:lstStyle/>
          <a:p>
            <a:r>
              <a:rPr lang="en-US" dirty="0">
                <a:solidFill>
                  <a:schemeClr val="bg1"/>
                </a:solidFill>
                <a:latin typeface="Open Sans"/>
              </a:rPr>
              <a:t>The reference to Nimrod being a “mighty hunter” refers not only to his ability in killing animals but also to his use of violence to gain power over and influence other people.</a:t>
            </a:r>
            <a:endParaRPr lang="en-US" dirty="0">
              <a:solidFill>
                <a:schemeClr val="bg1"/>
              </a:solidFill>
            </a:endParaRPr>
          </a:p>
        </p:txBody>
      </p:sp>
      <p:sp>
        <p:nvSpPr>
          <p:cNvPr id="80" name="Rectangle 79"/>
          <p:cNvSpPr/>
          <p:nvPr/>
        </p:nvSpPr>
        <p:spPr>
          <a:xfrm>
            <a:off x="3831023" y="1774753"/>
            <a:ext cx="3433361" cy="2031325"/>
          </a:xfrm>
          <a:prstGeom prst="rect">
            <a:avLst/>
          </a:prstGeom>
        </p:spPr>
        <p:txBody>
          <a:bodyPr wrap="square">
            <a:spAutoFit/>
          </a:bodyPr>
          <a:lstStyle/>
          <a:p>
            <a:r>
              <a:rPr lang="en-US" dirty="0">
                <a:solidFill>
                  <a:schemeClr val="bg1"/>
                </a:solidFill>
                <a:latin typeface="Open Sans"/>
              </a:rPr>
              <a:t>“Though the words are not definite, it is very likely he was a very </a:t>
            </a:r>
            <a:r>
              <a:rPr lang="en-US" i="1" dirty="0">
                <a:solidFill>
                  <a:schemeClr val="bg1"/>
                </a:solidFill>
                <a:latin typeface="Open Sans"/>
              </a:rPr>
              <a:t>bad man.</a:t>
            </a:r>
            <a:r>
              <a:rPr lang="en-US" dirty="0">
                <a:solidFill>
                  <a:schemeClr val="bg1"/>
                </a:solidFill>
                <a:latin typeface="Open Sans"/>
              </a:rPr>
              <a:t> His name Nimrod comes from … </a:t>
            </a:r>
            <a:r>
              <a:rPr lang="en-US" i="1" dirty="0" err="1">
                <a:solidFill>
                  <a:schemeClr val="bg1"/>
                </a:solidFill>
                <a:latin typeface="Open Sans"/>
              </a:rPr>
              <a:t>marad</a:t>
            </a:r>
            <a:r>
              <a:rPr lang="en-US" i="1" dirty="0">
                <a:solidFill>
                  <a:schemeClr val="bg1"/>
                </a:solidFill>
                <a:latin typeface="Open Sans"/>
              </a:rPr>
              <a:t>, he rebelled;</a:t>
            </a:r>
            <a:r>
              <a:rPr lang="en-US" dirty="0">
                <a:solidFill>
                  <a:schemeClr val="bg1"/>
                </a:solidFill>
                <a:latin typeface="Open Sans"/>
              </a:rPr>
              <a:t> and the Targum [ancient Jewish translations or paraphrases of the scriptures].</a:t>
            </a:r>
            <a:endParaRPr lang="en-US" dirty="0">
              <a:solidFill>
                <a:schemeClr val="bg1"/>
              </a:solidFill>
            </a:endParaRPr>
          </a:p>
        </p:txBody>
      </p:sp>
      <p:sp>
        <p:nvSpPr>
          <p:cNvPr id="79" name="Rectangle 78"/>
          <p:cNvSpPr/>
          <p:nvPr/>
        </p:nvSpPr>
        <p:spPr>
          <a:xfrm>
            <a:off x="4985355" y="4302814"/>
            <a:ext cx="2731314" cy="1661993"/>
          </a:xfrm>
          <a:prstGeom prst="rect">
            <a:avLst/>
          </a:prstGeom>
        </p:spPr>
        <p:txBody>
          <a:bodyPr wrap="square">
            <a:spAutoFit/>
          </a:bodyPr>
          <a:lstStyle/>
          <a:p>
            <a:r>
              <a:rPr lang="en-US" dirty="0">
                <a:solidFill>
                  <a:schemeClr val="bg1"/>
                </a:solidFill>
              </a:rPr>
              <a:t> </a:t>
            </a:r>
            <a:r>
              <a:rPr lang="en-US" i="1" dirty="0">
                <a:solidFill>
                  <a:schemeClr val="bg1"/>
                </a:solidFill>
              </a:rPr>
              <a:t>Nimrod began to be a mighty man in sin, a murderer of innocent men, and a rebel before the Lord</a:t>
            </a:r>
            <a:r>
              <a:rPr lang="en-US" dirty="0">
                <a:solidFill>
                  <a:schemeClr val="bg1"/>
                </a:solidFill>
              </a:rPr>
              <a:t>” </a:t>
            </a:r>
          </a:p>
          <a:p>
            <a:r>
              <a:rPr lang="en-US" sz="1200" dirty="0">
                <a:solidFill>
                  <a:schemeClr val="bg1"/>
                </a:solidFill>
              </a:rPr>
              <a:t>Adam Clarke</a:t>
            </a:r>
          </a:p>
        </p:txBody>
      </p:sp>
      <p:sp>
        <p:nvSpPr>
          <p:cNvPr id="82" name="Rectangle 81"/>
          <p:cNvSpPr/>
          <p:nvPr/>
        </p:nvSpPr>
        <p:spPr>
          <a:xfrm>
            <a:off x="8242558" y="5283543"/>
            <a:ext cx="3433361" cy="923330"/>
          </a:xfrm>
          <a:prstGeom prst="rect">
            <a:avLst/>
          </a:prstGeom>
        </p:spPr>
        <p:txBody>
          <a:bodyPr wrap="square">
            <a:spAutoFit/>
          </a:bodyPr>
          <a:lstStyle/>
          <a:p>
            <a:pPr algn="ctr"/>
            <a:r>
              <a:rPr lang="en-US" dirty="0">
                <a:solidFill>
                  <a:schemeClr val="bg1"/>
                </a:solidFill>
                <a:latin typeface="Open Sans"/>
              </a:rPr>
              <a:t>Nimrod Kingdom</a:t>
            </a:r>
          </a:p>
          <a:p>
            <a:pPr algn="ctr"/>
            <a:r>
              <a:rPr lang="en-US" dirty="0">
                <a:solidFill>
                  <a:schemeClr val="bg1"/>
                </a:solidFill>
              </a:rPr>
              <a:t> Babel, and </a:t>
            </a:r>
            <a:r>
              <a:rPr lang="en-US" dirty="0" err="1">
                <a:solidFill>
                  <a:schemeClr val="bg1"/>
                </a:solidFill>
              </a:rPr>
              <a:t>Erech</a:t>
            </a:r>
            <a:r>
              <a:rPr lang="en-US" dirty="0">
                <a:solidFill>
                  <a:schemeClr val="bg1"/>
                </a:solidFill>
              </a:rPr>
              <a:t>, and Accad, and </a:t>
            </a:r>
            <a:r>
              <a:rPr lang="en-US" dirty="0" err="1">
                <a:solidFill>
                  <a:schemeClr val="bg1"/>
                </a:solidFill>
              </a:rPr>
              <a:t>Calneh</a:t>
            </a:r>
            <a:r>
              <a:rPr lang="en-US" dirty="0">
                <a:solidFill>
                  <a:schemeClr val="bg1"/>
                </a:solidFill>
              </a:rPr>
              <a:t>, in the land of Shinar.</a:t>
            </a:r>
          </a:p>
        </p:txBody>
      </p:sp>
      <p:pic>
        <p:nvPicPr>
          <p:cNvPr id="1030" name="Picture 6" descr="http://www.bibleprobe.com/babel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3" t="934" r="8019" b="7947"/>
          <a:stretch/>
        </p:blipFill>
        <p:spPr bwMode="auto">
          <a:xfrm>
            <a:off x="1933978" y="5071615"/>
            <a:ext cx="2739882" cy="14928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odrules.net/pictures/BC2900NearEast.jpg"/>
          <p:cNvPicPr>
            <a:picLocks noChangeAspect="1" noChangeArrowheads="1"/>
          </p:cNvPicPr>
          <p:nvPr/>
        </p:nvPicPr>
        <p:blipFill rotWithShape="1">
          <a:blip r:embed="rId4">
            <a:extLst>
              <a:ext uri="{28A0092B-C50C-407E-A947-70E740481C1C}">
                <a14:useLocalDpi xmlns:a14="http://schemas.microsoft.com/office/drawing/2010/main" val="0"/>
              </a:ext>
            </a:extLst>
          </a:blip>
          <a:srcRect l="36220" t="7160" b="30819"/>
          <a:stretch/>
        </p:blipFill>
        <p:spPr bwMode="auto">
          <a:xfrm>
            <a:off x="7707971" y="1941753"/>
            <a:ext cx="4301697" cy="3129862"/>
          </a:xfrm>
          <a:prstGeom prst="rect">
            <a:avLst/>
          </a:prstGeom>
          <a:noFill/>
          <a:extLst>
            <a:ext uri="{909E8E84-426E-40DD-AFC4-6F175D3DCCD1}">
              <a14:hiddenFill xmlns:a14="http://schemas.microsoft.com/office/drawing/2010/main">
                <a:solidFill>
                  <a:srgbClr val="FFFFFF"/>
                </a:solidFill>
              </a14:hiddenFill>
            </a:ext>
          </a:extLst>
        </p:spPr>
      </p:pic>
      <p:sp>
        <p:nvSpPr>
          <p:cNvPr id="83" name="Donut 82"/>
          <p:cNvSpPr/>
          <p:nvPr/>
        </p:nvSpPr>
        <p:spPr>
          <a:xfrm>
            <a:off x="8662494" y="2906843"/>
            <a:ext cx="2961969" cy="2376700"/>
          </a:xfrm>
          <a:prstGeom prst="donut">
            <a:avLst>
              <a:gd name="adj" fmla="val 874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8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fade">
                                      <p:cBhvr>
                                        <p:cTn id="33" dur="500"/>
                                        <p:tgtEl>
                                          <p:spTgt spid="10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80" grpId="0"/>
      <p:bldP spid="79" grpId="0"/>
      <p:bldP spid="82" grpId="0"/>
      <p:bldP spid="8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00438"/>
            <a:ext cx="8592672" cy="2031325"/>
          </a:xfrm>
          <a:prstGeom prst="rect">
            <a:avLst/>
          </a:prstGeom>
          <a:ln>
            <a:solidFill>
              <a:schemeClr val="tx1"/>
            </a:solidFill>
          </a:ln>
        </p:spPr>
        <p:txBody>
          <a:bodyPr wrap="square">
            <a:spAutoFit/>
          </a:bodyPr>
          <a:lstStyle/>
          <a:p>
            <a:pPr fontAlgn="base"/>
            <a:r>
              <a:rPr lang="en-US" sz="1400" b="1" i="0" dirty="0">
                <a:solidFill>
                  <a:srgbClr val="333333"/>
                </a:solidFill>
                <a:effectLst/>
              </a:rPr>
              <a:t>Human Sacrifice:</a:t>
            </a:r>
          </a:p>
          <a:p>
            <a:pPr fontAlgn="base"/>
            <a:r>
              <a:rPr lang="en-US" sz="1400" b="0" i="0" dirty="0">
                <a:solidFill>
                  <a:srgbClr val="333333"/>
                </a:solidFill>
                <a:effectLst/>
              </a:rPr>
              <a:t>Elder Mark E. Petersen, who was a member of the Quorum of the Twelve Apostles, explained that Abraham “mentions that the priest of </a:t>
            </a:r>
            <a:r>
              <a:rPr lang="en-US" sz="1400" b="0" i="0" dirty="0" err="1">
                <a:solidFill>
                  <a:srgbClr val="333333"/>
                </a:solidFill>
                <a:effectLst/>
              </a:rPr>
              <a:t>Elkenah</a:t>
            </a:r>
            <a:r>
              <a:rPr lang="en-US" sz="1400" b="0" i="0" dirty="0">
                <a:solidFill>
                  <a:srgbClr val="333333"/>
                </a:solidFill>
                <a:effectLst/>
              </a:rPr>
              <a:t> was also the priest of Pharaoh. The altar was obviously specially built for human sacrifice.</a:t>
            </a:r>
          </a:p>
          <a:p>
            <a:pPr fontAlgn="base"/>
            <a:r>
              <a:rPr lang="en-US" sz="1400" b="0" i="0" dirty="0">
                <a:solidFill>
                  <a:srgbClr val="333333"/>
                </a:solidFill>
                <a:effectLst/>
              </a:rPr>
              <a:t>“How did this Egyptian infusion reach into Mesopotamia? What was the priest of Pharaoh doing in Ur?</a:t>
            </a:r>
          </a:p>
          <a:p>
            <a:pPr fontAlgn="base"/>
            <a:r>
              <a:rPr lang="en-US" sz="1400" dirty="0"/>
              <a:t>“At this time Egyptian influence was felt throughout the Fertile Crescent [a geographic region that extends in a curve from Egypt north into Mesopotamia, then east and south again toward the Persian Gulf]. Much of the advanced learning of the people of the Nile was exported abroad, including some of their religious customs” (</a:t>
            </a:r>
            <a:r>
              <a:rPr lang="en-US" sz="1400" i="1" dirty="0"/>
              <a:t>Abraham, Friend of God</a:t>
            </a:r>
            <a:r>
              <a:rPr lang="en-US" sz="1400" dirty="0"/>
              <a:t> [1979], 42–43).</a:t>
            </a:r>
            <a:endParaRPr lang="en-US" sz="1400" b="0" i="0" dirty="0">
              <a:solidFill>
                <a:srgbClr val="333333"/>
              </a:solidFill>
              <a:effectLst/>
            </a:endParaRPr>
          </a:p>
        </p:txBody>
      </p:sp>
      <p:sp>
        <p:nvSpPr>
          <p:cNvPr id="3" name="Rectangle 2"/>
          <p:cNvSpPr/>
          <p:nvPr/>
        </p:nvSpPr>
        <p:spPr>
          <a:xfrm>
            <a:off x="-1" y="0"/>
            <a:ext cx="12192001" cy="1600438"/>
          </a:xfrm>
          <a:prstGeom prst="rect">
            <a:avLst/>
          </a:prstGeom>
          <a:ln>
            <a:solidFill>
              <a:schemeClr val="tx1"/>
            </a:solidFill>
          </a:ln>
        </p:spPr>
        <p:txBody>
          <a:bodyPr wrap="square">
            <a:spAutoFit/>
          </a:bodyPr>
          <a:lstStyle/>
          <a:p>
            <a:r>
              <a:rPr lang="en-US" sz="1400" b="1" i="0" dirty="0">
                <a:solidFill>
                  <a:srgbClr val="333333"/>
                </a:solidFill>
                <a:effectLst/>
                <a:latin typeface="Open Sans"/>
              </a:rPr>
              <a:t>The order of the Priesthood:</a:t>
            </a:r>
          </a:p>
          <a:p>
            <a:r>
              <a:rPr lang="en-US" sz="1400" b="0" i="0" dirty="0">
                <a:solidFill>
                  <a:srgbClr val="333333"/>
                </a:solidFill>
                <a:effectLst/>
                <a:latin typeface="Open Sans"/>
              </a:rPr>
              <a:t>President Joseph Fielding Smith, speaking of the patriarchal organization from Adam to </a:t>
            </a:r>
            <a:r>
              <a:rPr lang="en-US" sz="1400" b="0" i="0" u="none" strike="noStrike" dirty="0">
                <a:solidFill>
                  <a:srgbClr val="2F393A"/>
                </a:solidFill>
                <a:effectLst/>
                <a:latin typeface="Open Sans"/>
              </a:rPr>
              <a:t>Moses</a:t>
            </a:r>
            <a:r>
              <a:rPr lang="en-US" sz="1400" b="0" i="0" dirty="0">
                <a:solidFill>
                  <a:srgbClr val="333333"/>
                </a:solidFill>
                <a:effectLst/>
                <a:latin typeface="Open Sans"/>
              </a:rPr>
              <a:t>, wrote: “The order of this priesthood which was established in the beginning was patriarchal. The authority descended from father to son, and those who held it were high priests. This order of descent from Adam to Noah is given in the </a:t>
            </a:r>
            <a:r>
              <a:rPr lang="en-US" sz="1400" b="0" i="0" u="none" strike="noStrike" dirty="0">
                <a:solidFill>
                  <a:srgbClr val="2F393A"/>
                </a:solidFill>
                <a:effectLst/>
                <a:latin typeface="Open Sans"/>
              </a:rPr>
              <a:t>Doctrine and Covenants</a:t>
            </a:r>
            <a:r>
              <a:rPr lang="en-US" sz="1400" b="0" i="0" dirty="0">
                <a:solidFill>
                  <a:srgbClr val="333333"/>
                </a:solidFill>
                <a:effectLst/>
                <a:latin typeface="Open Sans"/>
              </a:rPr>
              <a:t>. Noah, who stands next to Adam in authority, brought this priesthood through the flood, and it continued from generation to generation. Abraham, the 10th from Noah, received special blessings from the Lord, and the priesthood continued through him and his seed with the promise that all who received the gospel should be counted as Abraham’s seed and partake of his blessings” (</a:t>
            </a:r>
            <a:r>
              <a:rPr lang="en-US" sz="1400" b="0" i="1" dirty="0">
                <a:solidFill>
                  <a:srgbClr val="333333"/>
                </a:solidFill>
                <a:effectLst/>
                <a:latin typeface="Open Sans"/>
              </a:rPr>
              <a:t>Doctrines of Salvation,</a:t>
            </a:r>
            <a:r>
              <a:rPr lang="en-US" sz="1400" b="0" i="0" dirty="0">
                <a:solidFill>
                  <a:srgbClr val="333333"/>
                </a:solidFill>
                <a:effectLst/>
                <a:latin typeface="Open Sans"/>
              </a:rPr>
              <a:t> 3:160–61).</a:t>
            </a:r>
            <a:endParaRPr lang="en-US" sz="1400" dirty="0"/>
          </a:p>
        </p:txBody>
      </p:sp>
      <p:sp>
        <p:nvSpPr>
          <p:cNvPr id="4" name="Rectangle 3"/>
          <p:cNvSpPr/>
          <p:nvPr/>
        </p:nvSpPr>
        <p:spPr>
          <a:xfrm>
            <a:off x="8792135" y="1857280"/>
            <a:ext cx="3200400" cy="4031873"/>
          </a:xfrm>
          <a:prstGeom prst="rect">
            <a:avLst/>
          </a:prstGeom>
          <a:ln>
            <a:solidFill>
              <a:schemeClr val="tx1"/>
            </a:solidFill>
          </a:ln>
        </p:spPr>
        <p:txBody>
          <a:bodyPr wrap="square">
            <a:spAutoFit/>
          </a:bodyPr>
          <a:lstStyle/>
          <a:p>
            <a:pPr>
              <a:buFont typeface="Arial" panose="020B0604020202020204" pitchFamily="34" charset="0"/>
              <a:buChar char="•"/>
            </a:pPr>
            <a:r>
              <a:rPr lang="en-US" sz="1600" b="1" i="0" dirty="0">
                <a:effectLst/>
              </a:rPr>
              <a:t>Speculations about the 3 Daughters by Heather Farrell:</a:t>
            </a:r>
            <a:br>
              <a:rPr lang="en-US" sz="1600" dirty="0"/>
            </a:br>
            <a:r>
              <a:rPr lang="en-US" sz="1600" b="0" i="0" dirty="0">
                <a:effectLst/>
              </a:rPr>
              <a:t>They may have been from a rich and prominent family. Egypt was founded by descendants of Ham and the first Pharaoh was a direct decedent of Ham (</a:t>
            </a:r>
            <a:r>
              <a:rPr lang="en-US" sz="1600" b="0" i="0" u="none" strike="noStrike" dirty="0">
                <a:effectLst/>
              </a:rPr>
              <a:t>Abr. 1:20-27)</a:t>
            </a:r>
            <a:r>
              <a:rPr lang="en-US" sz="1600" b="0" i="0" dirty="0">
                <a:effectLst/>
              </a:rPr>
              <a:t>;</a:t>
            </a:r>
            <a:br>
              <a:rPr lang="en-US" sz="1600" b="0" i="0" dirty="0">
                <a:effectLst/>
              </a:rPr>
            </a:br>
            <a:endParaRPr lang="en-US" sz="1600" b="0" i="0" dirty="0">
              <a:effectLst/>
            </a:endParaRPr>
          </a:p>
          <a:p>
            <a:pPr>
              <a:buFont typeface="Arial" panose="020B0604020202020204" pitchFamily="34" charset="0"/>
              <a:buChar char="•"/>
            </a:pPr>
            <a:r>
              <a:rPr lang="en-US" sz="1600" b="0" i="0" dirty="0">
                <a:effectLst/>
              </a:rPr>
              <a:t>Perhaps some of the rituals involving the false Gods would have forced them to lose their virtue;</a:t>
            </a:r>
            <a:br>
              <a:rPr lang="en-US" sz="1600" b="0" i="0" dirty="0">
                <a:effectLst/>
              </a:rPr>
            </a:br>
            <a:endParaRPr lang="en-US" sz="1600" b="0" i="0" dirty="0">
              <a:effectLst/>
            </a:endParaRPr>
          </a:p>
          <a:p>
            <a:pPr>
              <a:buFont typeface="Arial" panose="020B0604020202020204" pitchFamily="34" charset="0"/>
              <a:buChar char="•"/>
            </a:pPr>
            <a:r>
              <a:rPr lang="en-US" sz="1600" b="0" i="0" dirty="0">
                <a:effectLst/>
              </a:rPr>
              <a:t>Maybe they, like Abraham, had spoken out against what was being done and had tried to stop the sacrifices and get people to repent.</a:t>
            </a:r>
          </a:p>
        </p:txBody>
      </p:sp>
      <p:sp>
        <p:nvSpPr>
          <p:cNvPr id="71" name="Rectangle 70"/>
          <p:cNvSpPr/>
          <p:nvPr/>
        </p:nvSpPr>
        <p:spPr>
          <a:xfrm>
            <a:off x="-1" y="3642384"/>
            <a:ext cx="8592672" cy="2246769"/>
          </a:xfrm>
          <a:prstGeom prst="rect">
            <a:avLst/>
          </a:prstGeom>
          <a:ln>
            <a:solidFill>
              <a:schemeClr val="tx1"/>
            </a:solidFill>
          </a:ln>
        </p:spPr>
        <p:txBody>
          <a:bodyPr wrap="square">
            <a:spAutoFit/>
          </a:bodyPr>
          <a:lstStyle/>
          <a:p>
            <a:pPr fontAlgn="base"/>
            <a:r>
              <a:rPr lang="en-US" sz="1400" b="1" dirty="0">
                <a:solidFill>
                  <a:srgbClr val="333333"/>
                </a:solidFill>
              </a:rPr>
              <a:t>Human Sacrifices:</a:t>
            </a:r>
          </a:p>
          <a:p>
            <a:pPr fontAlgn="base"/>
            <a:r>
              <a:rPr lang="en-US" sz="1400" dirty="0">
                <a:solidFill>
                  <a:srgbClr val="333333"/>
                </a:solidFill>
              </a:rPr>
              <a:t>President Joseph Fielding Smith, commenting on the human sacrifices that took place during the time of Abraham, wrote:</a:t>
            </a:r>
          </a:p>
          <a:p>
            <a:pPr fontAlgn="base"/>
            <a:r>
              <a:rPr lang="en-US" sz="1400" dirty="0">
                <a:solidFill>
                  <a:srgbClr val="333333"/>
                </a:solidFill>
              </a:rPr>
              <a:t>“Abraham was of the [tenth] generation from Noah. Several hundred years had passed since the flood, and people had multiplied and spread over the face of the earth. The civilizations of Egypt, Chaldea, Assyria and the petty nations of Canaan, had been established. In the midst of this scattering the true worship of the Father was nearly lost. Sacrifice instituted in the days of Adam and continued in the practice and teaching of Noah, in the similitude of the great sacrifice of the Son of Man, had become perverted. Instead of offering clean animals, such as the lamb and bullock, the apostate nations had dwindled in unbelief to the extent that human sacrifice was offered to their idol gods” (</a:t>
            </a:r>
            <a:r>
              <a:rPr lang="en-US" sz="1400" i="1" dirty="0">
                <a:solidFill>
                  <a:srgbClr val="333333"/>
                </a:solidFill>
              </a:rPr>
              <a:t>The Way to Perfection</a:t>
            </a:r>
            <a:r>
              <a:rPr lang="en-US" sz="1400" dirty="0">
                <a:solidFill>
                  <a:srgbClr val="333333"/>
                </a:solidFill>
              </a:rPr>
              <a:t> [1953], 85).</a:t>
            </a:r>
            <a:endParaRPr lang="en-US" sz="1400" b="0" i="0" dirty="0">
              <a:solidFill>
                <a:srgbClr val="333333"/>
              </a:solidFill>
              <a:effectLst/>
            </a:endParaRPr>
          </a:p>
        </p:txBody>
      </p:sp>
    </p:spTree>
    <p:extLst>
      <p:ext uri="{BB962C8B-B14F-4D97-AF65-F5344CB8AC3E}">
        <p14:creationId xmlns:p14="http://schemas.microsoft.com/office/powerpoint/2010/main" val="210667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The Tower</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11:1-4</a:t>
            </a:r>
          </a:p>
        </p:txBody>
      </p:sp>
      <p:sp>
        <p:nvSpPr>
          <p:cNvPr id="82" name="Rectangle 81"/>
          <p:cNvSpPr/>
          <p:nvPr/>
        </p:nvSpPr>
        <p:spPr>
          <a:xfrm>
            <a:off x="4808746" y="1720839"/>
            <a:ext cx="2884775" cy="3416320"/>
          </a:xfrm>
          <a:prstGeom prst="rect">
            <a:avLst/>
          </a:prstGeom>
        </p:spPr>
        <p:txBody>
          <a:bodyPr wrap="square">
            <a:spAutoFit/>
          </a:bodyPr>
          <a:lstStyle/>
          <a:p>
            <a:r>
              <a:rPr lang="en-US" sz="2400" dirty="0">
                <a:solidFill>
                  <a:schemeClr val="bg1"/>
                </a:solidFill>
              </a:rPr>
              <a:t>“reach unto heaven” </a:t>
            </a:r>
          </a:p>
          <a:p>
            <a:endParaRPr lang="en-US" sz="2400" dirty="0">
              <a:solidFill>
                <a:schemeClr val="bg1"/>
              </a:solidFill>
            </a:endParaRPr>
          </a:p>
          <a:p>
            <a:r>
              <a:rPr lang="en-US" sz="2400" dirty="0">
                <a:solidFill>
                  <a:schemeClr val="bg1"/>
                </a:solidFill>
              </a:rPr>
              <a:t>Literally could mean the people were making a tower that would physically reach heaven so they could avoid the consequences of sin.</a:t>
            </a:r>
          </a:p>
        </p:txBody>
      </p:sp>
      <p:pic>
        <p:nvPicPr>
          <p:cNvPr id="2050" name="Picture 2" descr="https://dedicatedchristfollower.files.wordpress.com/2013/01/20130115-002826.jpg"/>
          <p:cNvPicPr>
            <a:picLocks noChangeAspect="1" noChangeArrowheads="1"/>
          </p:cNvPicPr>
          <p:nvPr/>
        </p:nvPicPr>
        <p:blipFill rotWithShape="1">
          <a:blip r:embed="rId3">
            <a:extLst>
              <a:ext uri="{28A0092B-C50C-407E-A947-70E740481C1C}">
                <a14:useLocalDpi xmlns:a14="http://schemas.microsoft.com/office/drawing/2010/main" val="0"/>
              </a:ext>
            </a:extLst>
          </a:blip>
          <a:srcRect l="5616" t="4301" r="6927" b="19906"/>
          <a:stretch/>
        </p:blipFill>
        <p:spPr bwMode="auto">
          <a:xfrm>
            <a:off x="257578" y="768296"/>
            <a:ext cx="4391696" cy="2550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628" y="602087"/>
            <a:ext cx="4004000" cy="5653825"/>
          </a:xfrm>
          <a:prstGeom prst="rect">
            <a:avLst/>
          </a:prstGeom>
        </p:spPr>
      </p:pic>
      <p:pic>
        <p:nvPicPr>
          <p:cNvPr id="2052" name="Picture 4" descr="http://www.ruudpeters.com/gallery2/main.php?g2_view=core.DownloadItem&amp;g2_itemId=712&amp;g2_serialNumber=1"/>
          <p:cNvPicPr>
            <a:picLocks noChangeAspect="1" noChangeArrowheads="1"/>
          </p:cNvPicPr>
          <p:nvPr/>
        </p:nvPicPr>
        <p:blipFill rotWithShape="1">
          <a:blip r:embed="rId5">
            <a:extLst>
              <a:ext uri="{28A0092B-C50C-407E-A947-70E740481C1C}">
                <a14:useLocalDpi xmlns:a14="http://schemas.microsoft.com/office/drawing/2010/main" val="0"/>
              </a:ext>
            </a:extLst>
          </a:blip>
          <a:srcRect l="9674" t="58637" r="15210" b="9273"/>
          <a:stretch/>
        </p:blipFill>
        <p:spPr bwMode="auto">
          <a:xfrm>
            <a:off x="604750" y="3518415"/>
            <a:ext cx="3797816" cy="21806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2902" y="5899198"/>
            <a:ext cx="8538083" cy="923330"/>
          </a:xfrm>
          <a:prstGeom prst="rect">
            <a:avLst/>
          </a:prstGeom>
        </p:spPr>
        <p:txBody>
          <a:bodyPr wrap="square">
            <a:spAutoFit/>
          </a:bodyPr>
          <a:lstStyle/>
          <a:p>
            <a:r>
              <a:rPr lang="en-US" dirty="0">
                <a:solidFill>
                  <a:schemeClr val="bg1"/>
                </a:solidFill>
                <a:latin typeface="Open Sans"/>
              </a:rPr>
              <a:t>Symbolic meaning:</a:t>
            </a:r>
          </a:p>
          <a:p>
            <a:r>
              <a:rPr lang="en-US" dirty="0">
                <a:solidFill>
                  <a:schemeClr val="bg1"/>
                </a:solidFill>
                <a:latin typeface="Open Sans"/>
              </a:rPr>
              <a:t> the people were attempting to set aside true temple worship and build a counterfeit temple in order to reach unto heaven.</a:t>
            </a:r>
            <a:endParaRPr lang="en-US" dirty="0">
              <a:solidFill>
                <a:schemeClr val="bg1"/>
              </a:solidFill>
            </a:endParaRPr>
          </a:p>
        </p:txBody>
      </p:sp>
    </p:spTree>
    <p:extLst>
      <p:ext uri="{BB962C8B-B14F-4D97-AF65-F5344CB8AC3E}">
        <p14:creationId xmlns:p14="http://schemas.microsoft.com/office/powerpoint/2010/main" val="3066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2" end="2"/>
                                            </p:txEl>
                                          </p:spTgt>
                                        </p:tgtEl>
                                        <p:attrNameLst>
                                          <p:attrName>style.visibility</p:attrName>
                                        </p:attrNameLst>
                                      </p:cBhvr>
                                      <p:to>
                                        <p:strVal val="visible"/>
                                      </p:to>
                                    </p:set>
                                    <p:animEffect transition="in" filter="fade">
                                      <p:cBhvr>
                                        <p:cTn id="7" dur="500"/>
                                        <p:tgtEl>
                                          <p:spTgt spid="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Slime and Bitumen</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11:1-4</a:t>
            </a:r>
          </a:p>
        </p:txBody>
      </p:sp>
      <p:sp>
        <p:nvSpPr>
          <p:cNvPr id="82" name="Rectangle 81"/>
          <p:cNvSpPr/>
          <p:nvPr/>
        </p:nvSpPr>
        <p:spPr>
          <a:xfrm>
            <a:off x="812864" y="1425675"/>
            <a:ext cx="4755666" cy="1569660"/>
          </a:xfrm>
          <a:prstGeom prst="rect">
            <a:avLst/>
          </a:prstGeom>
        </p:spPr>
        <p:txBody>
          <a:bodyPr wrap="square">
            <a:spAutoFit/>
          </a:bodyPr>
          <a:lstStyle/>
          <a:p>
            <a:r>
              <a:rPr lang="en-US" sz="2400" dirty="0">
                <a:solidFill>
                  <a:schemeClr val="bg1"/>
                </a:solidFill>
              </a:rPr>
              <a:t>A substance like asphalt or tar that was used not only as an adhesive for the bricks but also to seal objects against water or moisture.</a:t>
            </a:r>
          </a:p>
        </p:txBody>
      </p:sp>
      <p:sp>
        <p:nvSpPr>
          <p:cNvPr id="7" name="Rectangle 6"/>
          <p:cNvSpPr/>
          <p:nvPr/>
        </p:nvSpPr>
        <p:spPr>
          <a:xfrm>
            <a:off x="1601560" y="4162608"/>
            <a:ext cx="6220679" cy="1785104"/>
          </a:xfrm>
          <a:prstGeom prst="rect">
            <a:avLst/>
          </a:prstGeom>
        </p:spPr>
        <p:txBody>
          <a:bodyPr wrap="square">
            <a:spAutoFit/>
          </a:bodyPr>
          <a:lstStyle/>
          <a:p>
            <a:r>
              <a:rPr lang="en-US" sz="2400" dirty="0">
                <a:solidFill>
                  <a:schemeClr val="bg1"/>
                </a:solidFill>
              </a:rPr>
              <a:t>Some people think that the people used slime as mortar to make the tower waterproof so it would keep them safe in their sins if God decided to flood the earth again.</a:t>
            </a:r>
          </a:p>
          <a:p>
            <a:r>
              <a:rPr lang="en-US" sz="1400" dirty="0">
                <a:solidFill>
                  <a:schemeClr val="bg1"/>
                </a:solidFill>
              </a:rPr>
              <a:t>Josephus</a:t>
            </a:r>
          </a:p>
        </p:txBody>
      </p:sp>
      <p:pic>
        <p:nvPicPr>
          <p:cNvPr id="3074" name="Picture 2" descr="http://www.ruudpeters.com/gallery2/main.php?g2_view=core.DownloadItem&amp;g2_itemId=712&amp;g2_serialNumb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966" y="867648"/>
            <a:ext cx="3586019" cy="481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No Worries</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11:5-6</a:t>
            </a:r>
          </a:p>
        </p:txBody>
      </p:sp>
      <p:sp>
        <p:nvSpPr>
          <p:cNvPr id="2" name="Rectangle 1"/>
          <p:cNvSpPr/>
          <p:nvPr/>
        </p:nvSpPr>
        <p:spPr>
          <a:xfrm>
            <a:off x="5615957" y="1071132"/>
            <a:ext cx="6096000" cy="1200329"/>
          </a:xfrm>
          <a:prstGeom prst="rect">
            <a:avLst/>
          </a:prstGeom>
        </p:spPr>
        <p:txBody>
          <a:bodyPr>
            <a:spAutoFit/>
          </a:bodyPr>
          <a:lstStyle/>
          <a:p>
            <a:r>
              <a:rPr lang="en-US" sz="2400" dirty="0">
                <a:solidFill>
                  <a:schemeClr val="bg1"/>
                </a:solidFill>
              </a:rPr>
              <a:t>People believed that once the tower was built, they could commit any sin without having to worry about God’s punishments.</a:t>
            </a:r>
          </a:p>
        </p:txBody>
      </p:sp>
      <p:sp>
        <p:nvSpPr>
          <p:cNvPr id="3" name="Rectangle 2"/>
          <p:cNvSpPr/>
          <p:nvPr/>
        </p:nvSpPr>
        <p:spPr>
          <a:xfrm>
            <a:off x="961936" y="849748"/>
            <a:ext cx="3623257" cy="1569660"/>
          </a:xfrm>
          <a:prstGeom prst="rect">
            <a:avLst/>
          </a:prstGeom>
        </p:spPr>
        <p:txBody>
          <a:bodyPr wrap="square">
            <a:spAutoFit/>
          </a:bodyPr>
          <a:lstStyle/>
          <a:p>
            <a:r>
              <a:rPr lang="en-US" sz="2400" dirty="0">
                <a:solidFill>
                  <a:schemeClr val="bg1"/>
                </a:solidFill>
                <a:latin typeface="Open Sans"/>
              </a:rPr>
              <a:t>“nothing will be restrained from them, which they have imagined to do”</a:t>
            </a:r>
            <a:endParaRPr lang="en-US" sz="2400" dirty="0">
              <a:solidFill>
                <a:schemeClr val="bg1"/>
              </a:solidFill>
            </a:endParaRPr>
          </a:p>
        </p:txBody>
      </p:sp>
      <p:sp>
        <p:nvSpPr>
          <p:cNvPr id="4" name="Right Arrow 3"/>
          <p:cNvSpPr/>
          <p:nvPr/>
        </p:nvSpPr>
        <p:spPr>
          <a:xfrm>
            <a:off x="4095482" y="1282713"/>
            <a:ext cx="1249251" cy="77716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83493" y="2408804"/>
            <a:ext cx="10689464" cy="584775"/>
          </a:xfrm>
          <a:prstGeom prst="rect">
            <a:avLst/>
          </a:prstGeom>
        </p:spPr>
        <p:txBody>
          <a:bodyPr wrap="square">
            <a:spAutoFit/>
          </a:bodyPr>
          <a:lstStyle/>
          <a:p>
            <a:r>
              <a:rPr lang="en-US" sz="3200" dirty="0">
                <a:solidFill>
                  <a:srgbClr val="FFFF00"/>
                </a:solidFill>
                <a:latin typeface="Open Sans"/>
              </a:rPr>
              <a:t>How do people avoid consequences of sin today?</a:t>
            </a:r>
            <a:endParaRPr lang="en-US" sz="3200" dirty="0">
              <a:solidFill>
                <a:srgbClr val="FFFF00"/>
              </a:solidFill>
            </a:endParaRPr>
          </a:p>
        </p:txBody>
      </p:sp>
      <p:sp>
        <p:nvSpPr>
          <p:cNvPr id="14" name="Rectangle 13"/>
          <p:cNvSpPr/>
          <p:nvPr/>
        </p:nvSpPr>
        <p:spPr>
          <a:xfrm>
            <a:off x="5294799" y="3262208"/>
            <a:ext cx="4081837" cy="830997"/>
          </a:xfrm>
          <a:prstGeom prst="rect">
            <a:avLst/>
          </a:prstGeom>
        </p:spPr>
        <p:txBody>
          <a:bodyPr wrap="square">
            <a:spAutoFit/>
          </a:bodyPr>
          <a:lstStyle/>
          <a:p>
            <a:r>
              <a:rPr lang="en-US" sz="2400" dirty="0">
                <a:solidFill>
                  <a:schemeClr val="bg1"/>
                </a:solidFill>
                <a:latin typeface="Open Sans"/>
              </a:rPr>
              <a:t>Lying to others and themselves about it</a:t>
            </a:r>
            <a:endParaRPr lang="en-US" sz="2400" dirty="0">
              <a:solidFill>
                <a:schemeClr val="bg1"/>
              </a:solidFill>
            </a:endParaRPr>
          </a:p>
        </p:txBody>
      </p:sp>
      <p:sp>
        <p:nvSpPr>
          <p:cNvPr id="15" name="Rectangle 14"/>
          <p:cNvSpPr/>
          <p:nvPr/>
        </p:nvSpPr>
        <p:spPr>
          <a:xfrm>
            <a:off x="412145" y="5089845"/>
            <a:ext cx="5625044" cy="461665"/>
          </a:xfrm>
          <a:prstGeom prst="rect">
            <a:avLst/>
          </a:prstGeom>
        </p:spPr>
        <p:txBody>
          <a:bodyPr wrap="square">
            <a:spAutoFit/>
          </a:bodyPr>
          <a:lstStyle/>
          <a:p>
            <a:r>
              <a:rPr lang="en-US" sz="2400" dirty="0">
                <a:solidFill>
                  <a:schemeClr val="bg1"/>
                </a:solidFill>
                <a:latin typeface="Open Sans"/>
              </a:rPr>
              <a:t>Thinking they can handle it</a:t>
            </a:r>
            <a:endParaRPr lang="en-US" sz="2400" dirty="0">
              <a:solidFill>
                <a:schemeClr val="bg1"/>
              </a:solidFill>
            </a:endParaRPr>
          </a:p>
        </p:txBody>
      </p:sp>
      <p:sp>
        <p:nvSpPr>
          <p:cNvPr id="16" name="Rectangle 15"/>
          <p:cNvSpPr/>
          <p:nvPr/>
        </p:nvSpPr>
        <p:spPr>
          <a:xfrm>
            <a:off x="273677" y="3090261"/>
            <a:ext cx="3316310" cy="461665"/>
          </a:xfrm>
          <a:prstGeom prst="rect">
            <a:avLst/>
          </a:prstGeom>
        </p:spPr>
        <p:txBody>
          <a:bodyPr wrap="square">
            <a:spAutoFit/>
          </a:bodyPr>
          <a:lstStyle/>
          <a:p>
            <a:r>
              <a:rPr lang="en-US" sz="2400" dirty="0">
                <a:solidFill>
                  <a:schemeClr val="bg1"/>
                </a:solidFill>
                <a:latin typeface="Open Sans"/>
              </a:rPr>
              <a:t>Ignoring the sin</a:t>
            </a:r>
            <a:endParaRPr lang="en-US" sz="2400" dirty="0">
              <a:solidFill>
                <a:schemeClr val="bg1"/>
              </a:solidFill>
            </a:endParaRPr>
          </a:p>
        </p:txBody>
      </p:sp>
      <p:sp>
        <p:nvSpPr>
          <p:cNvPr id="17" name="Rectangle 16"/>
          <p:cNvSpPr/>
          <p:nvPr/>
        </p:nvSpPr>
        <p:spPr>
          <a:xfrm>
            <a:off x="6037189" y="6309952"/>
            <a:ext cx="6524856" cy="461665"/>
          </a:xfrm>
          <a:prstGeom prst="rect">
            <a:avLst/>
          </a:prstGeom>
        </p:spPr>
        <p:txBody>
          <a:bodyPr wrap="square">
            <a:spAutoFit/>
          </a:bodyPr>
          <a:lstStyle/>
          <a:p>
            <a:r>
              <a:rPr lang="en-US" sz="2400" dirty="0">
                <a:solidFill>
                  <a:schemeClr val="bg1"/>
                </a:solidFill>
                <a:latin typeface="Open Sans"/>
              </a:rPr>
              <a:t>Pretending that it is not that great of a sin</a:t>
            </a:r>
            <a:endParaRPr lang="en-US" sz="2400" dirty="0">
              <a:solidFill>
                <a:schemeClr val="bg1"/>
              </a:solidFill>
            </a:endParaRPr>
          </a:p>
        </p:txBody>
      </p:sp>
      <p:pic>
        <p:nvPicPr>
          <p:cNvPr id="6" name="Picture 2" descr="http://www.hannaharendtcenter.org/wp-content/uploads/2014/09/ind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883" y="3199573"/>
            <a:ext cx="2311613" cy="1316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rage.torontosun.com/v1/dynamic_resize/sws_path/suns-prod-images/1297595990559_ORIGINAL.jpg?quality=80&amp;size=420x"/>
          <p:cNvPicPr>
            <a:picLocks noChangeAspect="1" noChangeArrowheads="1"/>
          </p:cNvPicPr>
          <p:nvPr/>
        </p:nvPicPr>
        <p:blipFill rotWithShape="1">
          <a:blip r:embed="rId4">
            <a:extLst>
              <a:ext uri="{28A0092B-C50C-407E-A947-70E740481C1C}">
                <a14:useLocalDpi xmlns:a14="http://schemas.microsoft.com/office/drawing/2010/main" val="0"/>
              </a:ext>
            </a:extLst>
          </a:blip>
          <a:srcRect l="14216" t="15715" r="23776" b="19808"/>
          <a:stretch/>
        </p:blipFill>
        <p:spPr bwMode="auto">
          <a:xfrm>
            <a:off x="2764758" y="3114352"/>
            <a:ext cx="1644930" cy="1392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fastcompany.net/multisite_files/coexist/imagecache/slideshow_large/slideshow/2013/03/1681621-slide-alaindelorme-totem5.jpg"/>
          <p:cNvPicPr>
            <a:picLocks noChangeAspect="1" noChangeArrowheads="1"/>
          </p:cNvPicPr>
          <p:nvPr/>
        </p:nvPicPr>
        <p:blipFill rotWithShape="1">
          <a:blip r:embed="rId5">
            <a:extLst>
              <a:ext uri="{28A0092B-C50C-407E-A947-70E740481C1C}">
                <a14:useLocalDpi xmlns:a14="http://schemas.microsoft.com/office/drawing/2010/main" val="0"/>
              </a:ext>
            </a:extLst>
          </a:blip>
          <a:srcRect l="15698" t="16398" r="39192" b="3905"/>
          <a:stretch/>
        </p:blipFill>
        <p:spPr bwMode="auto">
          <a:xfrm>
            <a:off x="4484895" y="4323740"/>
            <a:ext cx="1719676" cy="20254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653949/tumblr_llqeuhMvuh1qep7qt_answer_3_xlarge.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4926" y="4759980"/>
            <a:ext cx="2018507" cy="150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fade">
                                      <p:cBhvr>
                                        <p:cTn id="49" dur="500"/>
                                        <p:tgtEl>
                                          <p:spTgt spid="10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fade">
                                      <p:cBhvr>
                                        <p:cTn id="54" dur="500"/>
                                        <p:tgtEl>
                                          <p:spTgt spid="10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animBg="1"/>
      <p:bldP spid="4" grpId="1" animBg="1"/>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Confound</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4281535" cy="369332"/>
          </a:xfrm>
          <a:prstGeom prst="rect">
            <a:avLst/>
          </a:prstGeom>
          <a:noFill/>
        </p:spPr>
        <p:txBody>
          <a:bodyPr wrap="square" rtlCol="0">
            <a:spAutoFit/>
          </a:bodyPr>
          <a:lstStyle/>
          <a:p>
            <a:r>
              <a:rPr lang="en-US" dirty="0">
                <a:solidFill>
                  <a:schemeClr val="bg1"/>
                </a:solidFill>
              </a:rPr>
              <a:t>Genesis 11:7-9  Institute Manual</a:t>
            </a:r>
          </a:p>
        </p:txBody>
      </p:sp>
      <p:sp>
        <p:nvSpPr>
          <p:cNvPr id="14" name="Rectangle 13"/>
          <p:cNvSpPr/>
          <p:nvPr/>
        </p:nvSpPr>
        <p:spPr>
          <a:xfrm>
            <a:off x="5357816" y="3972072"/>
            <a:ext cx="4803515" cy="1938992"/>
          </a:xfrm>
          <a:prstGeom prst="rect">
            <a:avLst/>
          </a:prstGeom>
        </p:spPr>
        <p:txBody>
          <a:bodyPr wrap="square">
            <a:spAutoFit/>
          </a:bodyPr>
          <a:lstStyle/>
          <a:p>
            <a:r>
              <a:rPr lang="en-US" sz="2400" dirty="0">
                <a:solidFill>
                  <a:schemeClr val="bg1"/>
                </a:solidFill>
              </a:rPr>
              <a:t>The Book of Mormon shows that the actual confounding of the languages may not have been an instantaneous thing but may have happened over an unknown length of time. </a:t>
            </a:r>
          </a:p>
        </p:txBody>
      </p:sp>
      <p:sp>
        <p:nvSpPr>
          <p:cNvPr id="15" name="Rectangle 14"/>
          <p:cNvSpPr/>
          <p:nvPr/>
        </p:nvSpPr>
        <p:spPr>
          <a:xfrm>
            <a:off x="541400" y="1455476"/>
            <a:ext cx="7208365" cy="1569660"/>
          </a:xfrm>
          <a:prstGeom prst="rect">
            <a:avLst/>
          </a:prstGeom>
        </p:spPr>
        <p:txBody>
          <a:bodyPr wrap="square">
            <a:spAutoFit/>
          </a:bodyPr>
          <a:lstStyle/>
          <a:p>
            <a:r>
              <a:rPr lang="en-US" sz="2400" dirty="0">
                <a:solidFill>
                  <a:schemeClr val="bg1"/>
                </a:solidFill>
              </a:rPr>
              <a:t>In addition to providing an explanation for the numerous languages now found on the earth, this account of the tower of Babel shows how quickly man forgot the lessons of the Flood and turned again from the Lord.</a:t>
            </a:r>
          </a:p>
        </p:txBody>
      </p:sp>
      <p:sp>
        <p:nvSpPr>
          <p:cNvPr id="16" name="Rectangle 15"/>
          <p:cNvSpPr/>
          <p:nvPr/>
        </p:nvSpPr>
        <p:spPr>
          <a:xfrm>
            <a:off x="5307403" y="748641"/>
            <a:ext cx="1718085" cy="461665"/>
          </a:xfrm>
          <a:prstGeom prst="rect">
            <a:avLst/>
          </a:prstGeom>
        </p:spPr>
        <p:txBody>
          <a:bodyPr wrap="square">
            <a:spAutoFit/>
          </a:bodyPr>
          <a:lstStyle/>
          <a:p>
            <a:r>
              <a:rPr lang="en-US" sz="2400" dirty="0">
                <a:solidFill>
                  <a:srgbClr val="FFFF00"/>
                </a:solidFill>
                <a:latin typeface="Open Sans"/>
              </a:rPr>
              <a:t>To confuse</a:t>
            </a:r>
            <a:endParaRPr lang="en-US" sz="2400" dirty="0">
              <a:solidFill>
                <a:srgbClr val="FFFF00"/>
              </a:solidFill>
            </a:endParaRPr>
          </a:p>
        </p:txBody>
      </p:sp>
      <p:pic>
        <p:nvPicPr>
          <p:cNvPr id="2050" name="Picture 2" descr="http://sarahmorton.weebly.com/uploads/2/0/1/7/20175209/8074999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574" y="860893"/>
            <a:ext cx="4180972" cy="24976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50575" y="5608617"/>
            <a:ext cx="2172390" cy="369332"/>
          </a:xfrm>
          <a:prstGeom prst="rect">
            <a:avLst/>
          </a:prstGeom>
        </p:spPr>
        <p:txBody>
          <a:bodyPr wrap="none">
            <a:spAutoFit/>
          </a:bodyPr>
          <a:lstStyle/>
          <a:p>
            <a:r>
              <a:rPr lang="en-US" dirty="0">
                <a:solidFill>
                  <a:srgbClr val="FFFF00"/>
                </a:solidFill>
                <a:latin typeface="Open Sans"/>
              </a:rPr>
              <a:t>See Ether 1:33–38</a:t>
            </a:r>
            <a:endParaRPr lang="en-US" dirty="0">
              <a:solidFill>
                <a:srgbClr val="FFFF00"/>
              </a:solidFill>
            </a:endParaRPr>
          </a:p>
        </p:txBody>
      </p:sp>
      <p:pic>
        <p:nvPicPr>
          <p:cNvPr id="2052" name="Picture 4" descr="https://www.lds.org/bc/content/shared/content/images/magazines/ensign/2012/09/en12sep41a-ALL-the-jaredites-leaving-babel-E12SCA4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576" y="3270306"/>
            <a:ext cx="3483918" cy="228943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745395" y="6153699"/>
            <a:ext cx="4852094" cy="461665"/>
          </a:xfrm>
          <a:prstGeom prst="rect">
            <a:avLst/>
          </a:prstGeom>
        </p:spPr>
        <p:txBody>
          <a:bodyPr wrap="square">
            <a:spAutoFit/>
          </a:bodyPr>
          <a:lstStyle/>
          <a:p>
            <a:r>
              <a:rPr lang="en-US" sz="2400" dirty="0">
                <a:solidFill>
                  <a:srgbClr val="FFFF00"/>
                </a:solidFill>
                <a:latin typeface="Open Sans"/>
              </a:rPr>
              <a:t>Verse 8= They stopped building</a:t>
            </a:r>
            <a:endParaRPr lang="en-US" sz="2400" dirty="0">
              <a:solidFill>
                <a:srgbClr val="FFFF00"/>
              </a:solidFill>
            </a:endParaRPr>
          </a:p>
        </p:txBody>
      </p:sp>
    </p:spTree>
    <p:extLst>
      <p:ext uri="{BB962C8B-B14F-4D97-AF65-F5344CB8AC3E}">
        <p14:creationId xmlns:p14="http://schemas.microsoft.com/office/powerpoint/2010/main" val="38273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When People Break the Laws</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89641" y="6488668"/>
            <a:ext cx="4281535" cy="369332"/>
          </a:xfrm>
          <a:prstGeom prst="rect">
            <a:avLst/>
          </a:prstGeom>
          <a:noFill/>
        </p:spPr>
        <p:txBody>
          <a:bodyPr wrap="square" rtlCol="0">
            <a:spAutoFit/>
          </a:bodyPr>
          <a:lstStyle/>
          <a:p>
            <a:r>
              <a:rPr lang="en-US" dirty="0">
                <a:solidFill>
                  <a:schemeClr val="bg1"/>
                </a:solidFill>
              </a:rPr>
              <a:t>Genesis 11:7-9</a:t>
            </a:r>
          </a:p>
        </p:txBody>
      </p:sp>
      <p:sp>
        <p:nvSpPr>
          <p:cNvPr id="15" name="Rectangle 14"/>
          <p:cNvSpPr/>
          <p:nvPr/>
        </p:nvSpPr>
        <p:spPr>
          <a:xfrm>
            <a:off x="722470" y="1073809"/>
            <a:ext cx="4410846" cy="1938992"/>
          </a:xfrm>
          <a:prstGeom prst="rect">
            <a:avLst/>
          </a:prstGeom>
        </p:spPr>
        <p:txBody>
          <a:bodyPr wrap="square">
            <a:spAutoFit/>
          </a:bodyPr>
          <a:lstStyle/>
          <a:p>
            <a:r>
              <a:rPr lang="en-US" sz="2400" dirty="0">
                <a:solidFill>
                  <a:schemeClr val="bg1"/>
                </a:solidFill>
              </a:rPr>
              <a:t>When people break the laws of God—they are scattered and they become separated from the gospel covenant and God’s covenant people. </a:t>
            </a:r>
          </a:p>
        </p:txBody>
      </p:sp>
      <p:grpSp>
        <p:nvGrpSpPr>
          <p:cNvPr id="13" name="Group 12"/>
          <p:cNvGrpSpPr/>
          <p:nvPr/>
        </p:nvGrpSpPr>
        <p:grpSpPr>
          <a:xfrm>
            <a:off x="2930955" y="3538826"/>
            <a:ext cx="1642370" cy="1640305"/>
            <a:chOff x="7756795" y="1487184"/>
            <a:chExt cx="3540592" cy="3775520"/>
          </a:xfrm>
        </p:grpSpPr>
        <p:sp>
          <p:nvSpPr>
            <p:cNvPr id="17" name="Oval 16"/>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7509493">
            <a:off x="4139984" y="2348740"/>
            <a:ext cx="1336685" cy="1335004"/>
            <a:chOff x="7756795" y="1487184"/>
            <a:chExt cx="3540592" cy="3775520"/>
          </a:xfrm>
          <a:solidFill>
            <a:srgbClr val="00B0F0"/>
          </a:solidFill>
        </p:grpSpPr>
        <p:sp>
          <p:nvSpPr>
            <p:cNvPr id="32" name="Oval 31"/>
            <p:cNvSpPr/>
            <p:nvPr/>
          </p:nvSpPr>
          <p:spPr>
            <a:xfrm>
              <a:off x="10104524" y="1487184"/>
              <a:ext cx="1027416" cy="102741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427481">
              <a:off x="9053943" y="2493749"/>
              <a:ext cx="2221276" cy="321286"/>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990557">
              <a:off x="8705882" y="2096556"/>
              <a:ext cx="980610" cy="338693"/>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8755186">
              <a:off x="10650178" y="2860862"/>
              <a:ext cx="980610" cy="31380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3331815">
              <a:off x="9236369" y="2494149"/>
              <a:ext cx="991578" cy="1240971"/>
            </a:xfrm>
            <a:prstGeom prst="trapezoid">
              <a:avLst>
                <a:gd name="adj" fmla="val 20694"/>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3203122">
              <a:off x="8790295" y="3344302"/>
              <a:ext cx="467271" cy="980696"/>
            </a:xfrm>
            <a:prstGeom prst="trapezoid">
              <a:avLst>
                <a:gd name="adj" fmla="val 20694"/>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2145031">
              <a:off x="7756795" y="3712285"/>
              <a:ext cx="1174145" cy="307062"/>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4935518">
              <a:off x="8753868" y="4212221"/>
              <a:ext cx="1760498" cy="340467"/>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flipH="1">
            <a:off x="1629998" y="4160949"/>
            <a:ext cx="1642370" cy="1640305"/>
            <a:chOff x="7756795" y="1487184"/>
            <a:chExt cx="3540592" cy="3775520"/>
          </a:xfrm>
          <a:solidFill>
            <a:srgbClr val="92D050"/>
          </a:solidFill>
        </p:grpSpPr>
        <p:sp>
          <p:nvSpPr>
            <p:cNvPr id="41" name="Oval 40"/>
            <p:cNvSpPr/>
            <p:nvPr/>
          </p:nvSpPr>
          <p:spPr>
            <a:xfrm>
              <a:off x="10104524" y="1487184"/>
              <a:ext cx="1027416" cy="102741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427481">
              <a:off x="9053943" y="2493749"/>
              <a:ext cx="2221276" cy="32128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990557">
              <a:off x="8705882" y="2096556"/>
              <a:ext cx="980610" cy="338693"/>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8755186">
              <a:off x="10650178" y="2860862"/>
              <a:ext cx="980610" cy="31380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3331815">
              <a:off x="9236369" y="2494149"/>
              <a:ext cx="991578" cy="1240971"/>
            </a:xfrm>
            <a:prstGeom prst="trapezoid">
              <a:avLst>
                <a:gd name="adj" fmla="val 20694"/>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3203122">
              <a:off x="8790295" y="3344302"/>
              <a:ext cx="467271" cy="980696"/>
            </a:xfrm>
            <a:prstGeom prst="trapezoid">
              <a:avLst>
                <a:gd name="adj" fmla="val 20694"/>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2145031">
              <a:off x="7756795" y="3712285"/>
              <a:ext cx="1174145" cy="307062"/>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4935518">
              <a:off x="8753868" y="4212221"/>
              <a:ext cx="1760498" cy="340467"/>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2170661" flipH="1">
            <a:off x="490111" y="3131110"/>
            <a:ext cx="1336685" cy="1335004"/>
            <a:chOff x="7756795" y="1487184"/>
            <a:chExt cx="3540592" cy="3775520"/>
          </a:xfrm>
          <a:solidFill>
            <a:schemeClr val="accent6">
              <a:lumMod val="75000"/>
            </a:schemeClr>
          </a:solidFill>
        </p:grpSpPr>
        <p:sp>
          <p:nvSpPr>
            <p:cNvPr id="50" name="Oval 49"/>
            <p:cNvSpPr/>
            <p:nvPr/>
          </p:nvSpPr>
          <p:spPr>
            <a:xfrm>
              <a:off x="10104524" y="1487184"/>
              <a:ext cx="1027416" cy="1027416"/>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2427481">
              <a:off x="9053943" y="2493749"/>
              <a:ext cx="2221276" cy="321286"/>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8990557">
              <a:off x="8705882" y="2096556"/>
              <a:ext cx="980610" cy="338693"/>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8755186">
              <a:off x="10650178" y="2860862"/>
              <a:ext cx="980610" cy="313809"/>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331815">
              <a:off x="9236369" y="2494149"/>
              <a:ext cx="991578" cy="1240971"/>
            </a:xfrm>
            <a:prstGeom prst="trapezoid">
              <a:avLst>
                <a:gd name="adj" fmla="val 20694"/>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3203122">
              <a:off x="8790295" y="3344302"/>
              <a:ext cx="467271" cy="980696"/>
            </a:xfrm>
            <a:prstGeom prst="trapezoid">
              <a:avLst>
                <a:gd name="adj" fmla="val 20694"/>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2145031">
              <a:off x="7756795" y="3712285"/>
              <a:ext cx="1174145" cy="307062"/>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4935518">
              <a:off x="8753868" y="4212221"/>
              <a:ext cx="1760498" cy="340467"/>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404039" y="991748"/>
            <a:ext cx="6535281" cy="5540524"/>
            <a:chOff x="5404039" y="991748"/>
            <a:chExt cx="6535281" cy="5540524"/>
          </a:xfrm>
        </p:grpSpPr>
        <p:sp>
          <p:nvSpPr>
            <p:cNvPr id="16" name="Rectangle 15"/>
            <p:cNvSpPr/>
            <p:nvPr/>
          </p:nvSpPr>
          <p:spPr>
            <a:xfrm>
              <a:off x="5404039" y="2340734"/>
              <a:ext cx="2802180" cy="3970318"/>
            </a:xfrm>
            <a:prstGeom prst="rect">
              <a:avLst/>
            </a:prstGeom>
          </p:spPr>
          <p:txBody>
            <a:bodyPr wrap="square">
              <a:spAutoFit/>
            </a:bodyPr>
            <a:lstStyle/>
            <a:p>
              <a:r>
                <a:rPr lang="en-US" sz="2400" i="1" dirty="0">
                  <a:solidFill>
                    <a:srgbClr val="FFFF00"/>
                  </a:solidFill>
                </a:rPr>
                <a:t>…the Lord has shown me that those who were at Jerusalem, from whence we came, have been slain and carried away captive…they shall be scattered, and smitten, and hated; </a:t>
              </a:r>
            </a:p>
            <a:p>
              <a:r>
                <a:rPr lang="en-US" sz="1200" i="1" dirty="0">
                  <a:solidFill>
                    <a:srgbClr val="FFFF00"/>
                  </a:solidFill>
                </a:rPr>
                <a:t>2 Nephi 6:8, 11</a:t>
              </a:r>
            </a:p>
          </p:txBody>
        </p:sp>
        <p:pic>
          <p:nvPicPr>
            <p:cNvPr id="4098" name="Picture 2" descr="https://www.lds.org/bc/content/shared/content/images/gospel-library/manual/00001/old-testament-bookmark_1344149_prt.jpg"/>
            <p:cNvPicPr>
              <a:picLocks noChangeAspect="1" noChangeArrowheads="1"/>
            </p:cNvPicPr>
            <p:nvPr/>
          </p:nvPicPr>
          <p:blipFill rotWithShape="1">
            <a:blip r:embed="rId3">
              <a:extLst>
                <a:ext uri="{28A0092B-C50C-407E-A947-70E740481C1C}">
                  <a14:useLocalDpi xmlns:a14="http://schemas.microsoft.com/office/drawing/2010/main" val="0"/>
                </a:ext>
              </a:extLst>
            </a:blip>
            <a:srcRect t="882" r="61353"/>
            <a:stretch/>
          </p:blipFill>
          <p:spPr bwMode="auto">
            <a:xfrm>
              <a:off x="8229505" y="991748"/>
              <a:ext cx="3709815" cy="5540524"/>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10650828" y="1325872"/>
              <a:ext cx="528033" cy="48939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77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xit" presetSubtype="12" fill="hold" nodeType="withEffect">
                                  <p:stCondLst>
                                    <p:cond delay="0"/>
                                  </p:stCondLst>
                                  <p:childTnLst>
                                    <p:anim calcmode="lin" valueType="num">
                                      <p:cBhvr additive="base">
                                        <p:cTn id="8" dur="1000"/>
                                        <p:tgtEl>
                                          <p:spTgt spid="40"/>
                                        </p:tgtEl>
                                        <p:attrNameLst>
                                          <p:attrName>ppt_x</p:attrName>
                                        </p:attrNameLst>
                                      </p:cBhvr>
                                      <p:tavLst>
                                        <p:tav tm="0">
                                          <p:val>
                                            <p:strVal val="ppt_x"/>
                                          </p:val>
                                        </p:tav>
                                        <p:tav tm="100000">
                                          <p:val>
                                            <p:strVal val="0-ppt_w/2"/>
                                          </p:val>
                                        </p:tav>
                                      </p:tavLst>
                                    </p:anim>
                                    <p:anim calcmode="lin" valueType="num">
                                      <p:cBhvr additive="base">
                                        <p:cTn id="9" dur="1000"/>
                                        <p:tgtEl>
                                          <p:spTgt spid="40"/>
                                        </p:tgtEl>
                                        <p:attrNameLst>
                                          <p:attrName>ppt_y</p:attrName>
                                        </p:attrNameLst>
                                      </p:cBhvr>
                                      <p:tavLst>
                                        <p:tav tm="0">
                                          <p:val>
                                            <p:strVal val="ppt_y"/>
                                          </p:val>
                                        </p:tav>
                                        <p:tav tm="100000">
                                          <p:val>
                                            <p:strVal val="1+ppt_h/2"/>
                                          </p:val>
                                        </p:tav>
                                      </p:tavLst>
                                    </p:anim>
                                    <p:set>
                                      <p:cBhvr>
                                        <p:cTn id="10" dur="1" fill="hold">
                                          <p:stCondLst>
                                            <p:cond delay="999"/>
                                          </p:stCondLst>
                                        </p:cTn>
                                        <p:tgtEl>
                                          <p:spTgt spid="40"/>
                                        </p:tgtEl>
                                        <p:attrNameLst>
                                          <p:attrName>style.visibility</p:attrName>
                                        </p:attrNameLst>
                                      </p:cBhvr>
                                      <p:to>
                                        <p:strVal val="hidden"/>
                                      </p:to>
                                    </p:set>
                                  </p:childTnLst>
                                </p:cTn>
                              </p:par>
                              <p:par>
                                <p:cTn id="11" presetID="2" presetClass="exit" presetSubtype="8" fill="hold" nodeType="withEffect">
                                  <p:stCondLst>
                                    <p:cond delay="0"/>
                                  </p:stCondLst>
                                  <p:childTnLst>
                                    <p:anim calcmode="lin" valueType="num">
                                      <p:cBhvr additive="base">
                                        <p:cTn id="12" dur="1250"/>
                                        <p:tgtEl>
                                          <p:spTgt spid="49"/>
                                        </p:tgtEl>
                                        <p:attrNameLst>
                                          <p:attrName>ppt_x</p:attrName>
                                        </p:attrNameLst>
                                      </p:cBhvr>
                                      <p:tavLst>
                                        <p:tav tm="0">
                                          <p:val>
                                            <p:strVal val="ppt_x"/>
                                          </p:val>
                                        </p:tav>
                                        <p:tav tm="100000">
                                          <p:val>
                                            <p:strVal val="0-ppt_w/2"/>
                                          </p:val>
                                        </p:tav>
                                      </p:tavLst>
                                    </p:anim>
                                    <p:anim calcmode="lin" valueType="num">
                                      <p:cBhvr additive="base">
                                        <p:cTn id="13" dur="1250"/>
                                        <p:tgtEl>
                                          <p:spTgt spid="49"/>
                                        </p:tgtEl>
                                        <p:attrNameLst>
                                          <p:attrName>ppt_y</p:attrName>
                                        </p:attrNameLst>
                                      </p:cBhvr>
                                      <p:tavLst>
                                        <p:tav tm="0">
                                          <p:val>
                                            <p:strVal val="ppt_y"/>
                                          </p:val>
                                        </p:tav>
                                        <p:tav tm="100000">
                                          <p:val>
                                            <p:strVal val="ppt_y"/>
                                          </p:val>
                                        </p:tav>
                                      </p:tavLst>
                                    </p:anim>
                                    <p:set>
                                      <p:cBhvr>
                                        <p:cTn id="14" dur="1" fill="hold">
                                          <p:stCondLst>
                                            <p:cond delay="1249"/>
                                          </p:stCondLst>
                                        </p:cTn>
                                        <p:tgtEl>
                                          <p:spTgt spid="49"/>
                                        </p:tgtEl>
                                        <p:attrNameLst>
                                          <p:attrName>style.visibility</p:attrName>
                                        </p:attrNameLst>
                                      </p:cBhvr>
                                      <p:to>
                                        <p:strVal val="hidden"/>
                                      </p:to>
                                    </p:set>
                                  </p:childTnLst>
                                </p:cTn>
                              </p:par>
                              <p:par>
                                <p:cTn id="15" presetID="2" presetClass="exit" presetSubtype="6" fill="hold" nodeType="withEffect">
                                  <p:stCondLst>
                                    <p:cond delay="0"/>
                                  </p:stCondLst>
                                  <p:childTnLst>
                                    <p:anim calcmode="lin" valueType="num">
                                      <p:cBhvr additive="base">
                                        <p:cTn id="16" dur="1500"/>
                                        <p:tgtEl>
                                          <p:spTgt spid="13"/>
                                        </p:tgtEl>
                                        <p:attrNameLst>
                                          <p:attrName>ppt_x</p:attrName>
                                        </p:attrNameLst>
                                      </p:cBhvr>
                                      <p:tavLst>
                                        <p:tav tm="0">
                                          <p:val>
                                            <p:strVal val="ppt_x"/>
                                          </p:val>
                                        </p:tav>
                                        <p:tav tm="100000">
                                          <p:val>
                                            <p:strVal val="1+ppt_w/2"/>
                                          </p:val>
                                        </p:tav>
                                      </p:tavLst>
                                    </p:anim>
                                    <p:anim calcmode="lin" valueType="num">
                                      <p:cBhvr additive="base">
                                        <p:cTn id="17" dur="1500"/>
                                        <p:tgtEl>
                                          <p:spTgt spid="13"/>
                                        </p:tgtEl>
                                        <p:attrNameLst>
                                          <p:attrName>ppt_y</p:attrName>
                                        </p:attrNameLst>
                                      </p:cBhvr>
                                      <p:tavLst>
                                        <p:tav tm="0">
                                          <p:val>
                                            <p:strVal val="ppt_y"/>
                                          </p:val>
                                        </p:tav>
                                        <p:tav tm="100000">
                                          <p:val>
                                            <p:strVal val="1+ppt_h/2"/>
                                          </p:val>
                                        </p:tav>
                                      </p:tavLst>
                                    </p:anim>
                                    <p:set>
                                      <p:cBhvr>
                                        <p:cTn id="18" dur="1" fill="hold">
                                          <p:stCondLst>
                                            <p:cond delay="1499"/>
                                          </p:stCondLst>
                                        </p:cTn>
                                        <p:tgtEl>
                                          <p:spTgt spid="13"/>
                                        </p:tgtEl>
                                        <p:attrNameLst>
                                          <p:attrName>style.visibility</p:attrName>
                                        </p:attrNameLst>
                                      </p:cBhvr>
                                      <p:to>
                                        <p:strVal val="hidden"/>
                                      </p:to>
                                    </p:set>
                                  </p:childTnLst>
                                </p:cTn>
                              </p:par>
                              <p:par>
                                <p:cTn id="19" presetID="2" presetClass="exit" presetSubtype="3" fill="hold" nodeType="withEffect">
                                  <p:stCondLst>
                                    <p:cond delay="0"/>
                                  </p:stCondLst>
                                  <p:childTnLst>
                                    <p:anim calcmode="lin" valueType="num">
                                      <p:cBhvr additive="base">
                                        <p:cTn id="20" dur="1250"/>
                                        <p:tgtEl>
                                          <p:spTgt spid="31"/>
                                        </p:tgtEl>
                                        <p:attrNameLst>
                                          <p:attrName>ppt_x</p:attrName>
                                        </p:attrNameLst>
                                      </p:cBhvr>
                                      <p:tavLst>
                                        <p:tav tm="0">
                                          <p:val>
                                            <p:strVal val="ppt_x"/>
                                          </p:val>
                                        </p:tav>
                                        <p:tav tm="100000">
                                          <p:val>
                                            <p:strVal val="1+ppt_w/2"/>
                                          </p:val>
                                        </p:tav>
                                      </p:tavLst>
                                    </p:anim>
                                    <p:anim calcmode="lin" valueType="num">
                                      <p:cBhvr additive="base">
                                        <p:cTn id="21" dur="1250"/>
                                        <p:tgtEl>
                                          <p:spTgt spid="31"/>
                                        </p:tgtEl>
                                        <p:attrNameLst>
                                          <p:attrName>ppt_y</p:attrName>
                                        </p:attrNameLst>
                                      </p:cBhvr>
                                      <p:tavLst>
                                        <p:tav tm="0">
                                          <p:val>
                                            <p:strVal val="ppt_y"/>
                                          </p:val>
                                        </p:tav>
                                        <p:tav tm="100000">
                                          <p:val>
                                            <p:strVal val="0-ppt_h/2"/>
                                          </p:val>
                                        </p:tav>
                                      </p:tavLst>
                                    </p:anim>
                                    <p:set>
                                      <p:cBhvr>
                                        <p:cTn id="22" dur="1" fill="hold">
                                          <p:stCondLst>
                                            <p:cond delay="1249"/>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5380" y="6506643"/>
            <a:ext cx="5776405" cy="307777"/>
          </a:xfrm>
          <a:prstGeom prst="rect">
            <a:avLst/>
          </a:prstGeom>
          <a:noFill/>
        </p:spPr>
        <p:txBody>
          <a:bodyPr wrap="square" rtlCol="0">
            <a:spAutoFit/>
          </a:bodyPr>
          <a:lstStyle/>
          <a:p>
            <a:r>
              <a:rPr lang="en-US" sz="1400" dirty="0">
                <a:solidFill>
                  <a:schemeClr val="bg1"/>
                </a:solidFill>
              </a:rPr>
              <a:t>Genesis 11:8; </a:t>
            </a:r>
            <a:r>
              <a:rPr lang="fi-FI" sz="1400" dirty="0">
                <a:solidFill>
                  <a:schemeClr val="bg1"/>
                </a:solidFill>
              </a:rPr>
              <a:t>2 Nephi 6:8–11; 10:5–6; Helaman 7:19</a:t>
            </a:r>
            <a:endParaRPr lang="en-US" sz="1400" dirty="0">
              <a:solidFill>
                <a:schemeClr val="bg1"/>
              </a:solidFill>
            </a:endParaRPr>
          </a:p>
        </p:txBody>
      </p:sp>
      <p:grpSp>
        <p:nvGrpSpPr>
          <p:cNvPr id="58" name="Group 57">
            <a:extLst>
              <a:ext uri="{FF2B5EF4-FFF2-40B4-BE49-F238E27FC236}">
                <a16:creationId xmlns:a16="http://schemas.microsoft.com/office/drawing/2014/main" id="{417E811F-B5B8-47C1-BFA2-76C53012B4C5}"/>
              </a:ext>
            </a:extLst>
          </p:cNvPr>
          <p:cNvGrpSpPr/>
          <p:nvPr/>
        </p:nvGrpSpPr>
        <p:grpSpPr>
          <a:xfrm>
            <a:off x="653767" y="132965"/>
            <a:ext cx="4281535" cy="3111369"/>
            <a:chOff x="384206" y="4158361"/>
            <a:chExt cx="3289208" cy="2390250"/>
          </a:xfrm>
        </p:grpSpPr>
        <p:grpSp>
          <p:nvGrpSpPr>
            <p:cNvPr id="59" name="Group 58">
              <a:extLst>
                <a:ext uri="{FF2B5EF4-FFF2-40B4-BE49-F238E27FC236}">
                  <a16:creationId xmlns:a16="http://schemas.microsoft.com/office/drawing/2014/main" id="{4D8DB656-32F2-46A2-A289-9E8832C8D02B}"/>
                </a:ext>
              </a:extLst>
            </p:cNvPr>
            <p:cNvGrpSpPr/>
            <p:nvPr/>
          </p:nvGrpSpPr>
          <p:grpSpPr>
            <a:xfrm>
              <a:off x="384206" y="4158361"/>
              <a:ext cx="3289208" cy="2390250"/>
              <a:chOff x="609599" y="833642"/>
              <a:chExt cx="7941747" cy="5771225"/>
            </a:xfrm>
          </p:grpSpPr>
          <p:grpSp>
            <p:nvGrpSpPr>
              <p:cNvPr id="61" name="Group 14">
                <a:extLst>
                  <a:ext uri="{FF2B5EF4-FFF2-40B4-BE49-F238E27FC236}">
                    <a16:creationId xmlns:a16="http://schemas.microsoft.com/office/drawing/2014/main" id="{7E919687-504F-4C81-BC00-AB814E495F2D}"/>
                  </a:ext>
                </a:extLst>
              </p:cNvPr>
              <p:cNvGrpSpPr/>
              <p:nvPr/>
            </p:nvGrpSpPr>
            <p:grpSpPr>
              <a:xfrm rot="10800000">
                <a:off x="7696200" y="5257800"/>
                <a:ext cx="621450" cy="1347067"/>
                <a:chOff x="7010400" y="381000"/>
                <a:chExt cx="762000" cy="2033666"/>
              </a:xfrm>
            </p:grpSpPr>
            <p:sp>
              <p:nvSpPr>
                <p:cNvPr id="75" name="Rounded Rectangle 31">
                  <a:extLst>
                    <a:ext uri="{FF2B5EF4-FFF2-40B4-BE49-F238E27FC236}">
                      <a16:creationId xmlns:a16="http://schemas.microsoft.com/office/drawing/2014/main" id="{793CAE81-4C30-4200-B5B7-CF910F22A28F}"/>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BBC15E3-D620-4E4D-8256-A7997C52317D}"/>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1">
                <a:extLst>
                  <a:ext uri="{FF2B5EF4-FFF2-40B4-BE49-F238E27FC236}">
                    <a16:creationId xmlns:a16="http://schemas.microsoft.com/office/drawing/2014/main" id="{1810CF1B-87B9-483F-AB77-30FC37C8697D}"/>
                  </a:ext>
                </a:extLst>
              </p:cNvPr>
              <p:cNvGrpSpPr/>
              <p:nvPr/>
            </p:nvGrpSpPr>
            <p:grpSpPr>
              <a:xfrm rot="10800000">
                <a:off x="939238" y="4923502"/>
                <a:ext cx="621450" cy="1347067"/>
                <a:chOff x="7010400" y="381000"/>
                <a:chExt cx="762000" cy="2033666"/>
              </a:xfrm>
            </p:grpSpPr>
            <p:sp>
              <p:nvSpPr>
                <p:cNvPr id="73" name="Rounded Rectangle 29">
                  <a:extLst>
                    <a:ext uri="{FF2B5EF4-FFF2-40B4-BE49-F238E27FC236}">
                      <a16:creationId xmlns:a16="http://schemas.microsoft.com/office/drawing/2014/main" id="{C788921E-035D-4943-BB3D-E3579A5FDAB4}"/>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2831655-7CEC-4816-B583-49323E438064}"/>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Wave 2">
                <a:extLst>
                  <a:ext uri="{FF2B5EF4-FFF2-40B4-BE49-F238E27FC236}">
                    <a16:creationId xmlns:a16="http://schemas.microsoft.com/office/drawing/2014/main" id="{69D758B7-BADC-4A0E-93E4-BCB16D1B0E07}"/>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an 3">
                <a:extLst>
                  <a:ext uri="{FF2B5EF4-FFF2-40B4-BE49-F238E27FC236}">
                    <a16:creationId xmlns:a16="http://schemas.microsoft.com/office/drawing/2014/main" id="{C0B5F78D-AC66-4BE5-825E-53F58B782027}"/>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an 1">
                <a:extLst>
                  <a:ext uri="{FF2B5EF4-FFF2-40B4-BE49-F238E27FC236}">
                    <a16:creationId xmlns:a16="http://schemas.microsoft.com/office/drawing/2014/main" id="{F9DA6D32-7241-473E-8B4B-A96EA0F056DE}"/>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B6A92DAA-26A3-4555-8F66-089491EC6341}"/>
                  </a:ext>
                </a:extLst>
              </p:cNvPr>
              <p:cNvGrpSpPr/>
              <p:nvPr/>
            </p:nvGrpSpPr>
            <p:grpSpPr>
              <a:xfrm>
                <a:off x="899460" y="833642"/>
                <a:ext cx="621450" cy="986197"/>
                <a:chOff x="7031201" y="834275"/>
                <a:chExt cx="762000" cy="1488861"/>
              </a:xfrm>
            </p:grpSpPr>
            <p:sp>
              <p:nvSpPr>
                <p:cNvPr id="71" name="Rounded Rectangle 27">
                  <a:extLst>
                    <a:ext uri="{FF2B5EF4-FFF2-40B4-BE49-F238E27FC236}">
                      <a16:creationId xmlns:a16="http://schemas.microsoft.com/office/drawing/2014/main" id="{CFCC2228-1139-41AA-9E3A-0A24F9EA8AD8}"/>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5">
                  <a:extLst>
                    <a:ext uri="{FF2B5EF4-FFF2-40B4-BE49-F238E27FC236}">
                      <a16:creationId xmlns:a16="http://schemas.microsoft.com/office/drawing/2014/main" id="{0B143EDF-8023-43AF-ADEE-39138254094A}"/>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634F1592-F177-4D88-AC63-6671219827A2}"/>
                  </a:ext>
                </a:extLst>
              </p:cNvPr>
              <p:cNvGrpSpPr/>
              <p:nvPr/>
            </p:nvGrpSpPr>
            <p:grpSpPr>
              <a:xfrm>
                <a:off x="7646520" y="1148254"/>
                <a:ext cx="621450" cy="1017899"/>
                <a:chOff x="7087348" y="824753"/>
                <a:chExt cx="762000" cy="1536722"/>
              </a:xfrm>
            </p:grpSpPr>
            <p:sp>
              <p:nvSpPr>
                <p:cNvPr id="68" name="Rounded Rectangle 25">
                  <a:extLst>
                    <a:ext uri="{FF2B5EF4-FFF2-40B4-BE49-F238E27FC236}">
                      <a16:creationId xmlns:a16="http://schemas.microsoft.com/office/drawing/2014/main" id="{F2E6ABD9-9F06-4A22-A356-DFDB05914572}"/>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24E8AC-067A-47EB-B0EA-07A4F5AD0B25}"/>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Rectangle 59">
              <a:extLst>
                <a:ext uri="{FF2B5EF4-FFF2-40B4-BE49-F238E27FC236}">
                  <a16:creationId xmlns:a16="http://schemas.microsoft.com/office/drawing/2014/main" id="{B33D9721-8032-4B31-9EFB-DE882D194419}"/>
                </a:ext>
              </a:extLst>
            </p:cNvPr>
            <p:cNvSpPr/>
            <p:nvPr/>
          </p:nvSpPr>
          <p:spPr>
            <a:xfrm>
              <a:off x="982375" y="4780738"/>
              <a:ext cx="2095999" cy="922130"/>
            </a:xfrm>
            <a:prstGeom prst="rect">
              <a:avLst/>
            </a:prstGeom>
          </p:spPr>
          <p:txBody>
            <a:bodyPr wrap="square">
              <a:spAutoFit/>
            </a:bodyPr>
            <a:lstStyle/>
            <a:p>
              <a:pPr algn="ctr"/>
              <a:r>
                <a:rPr lang="en-US" b="1" dirty="0"/>
                <a:t>If we choose to turn away from God, we bring undesirable consequences upon ourselves and others</a:t>
              </a:r>
              <a:endParaRPr lang="en-US" sz="1600" dirty="0"/>
            </a:p>
          </p:txBody>
        </p:sp>
      </p:grpSp>
      <p:pic>
        <p:nvPicPr>
          <p:cNvPr id="10" name="Picture 9">
            <a:extLst>
              <a:ext uri="{FF2B5EF4-FFF2-40B4-BE49-F238E27FC236}">
                <a16:creationId xmlns:a16="http://schemas.microsoft.com/office/drawing/2014/main" id="{BF23DDCE-12B5-470B-AA75-C00884A16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091" y="361515"/>
            <a:ext cx="3653806" cy="2730242"/>
          </a:xfrm>
          <a:prstGeom prst="rect">
            <a:avLst/>
          </a:prstGeom>
        </p:spPr>
      </p:pic>
      <p:sp>
        <p:nvSpPr>
          <p:cNvPr id="11" name="Rectangle 10">
            <a:extLst>
              <a:ext uri="{FF2B5EF4-FFF2-40B4-BE49-F238E27FC236}">
                <a16:creationId xmlns:a16="http://schemas.microsoft.com/office/drawing/2014/main" id="{3A8D0BEC-78E6-4DF0-86D5-C37BC0C4972D}"/>
              </a:ext>
            </a:extLst>
          </p:cNvPr>
          <p:cNvSpPr/>
          <p:nvPr/>
        </p:nvSpPr>
        <p:spPr>
          <a:xfrm>
            <a:off x="6527347" y="4433111"/>
            <a:ext cx="5051749" cy="1569660"/>
          </a:xfrm>
          <a:prstGeom prst="rect">
            <a:avLst/>
          </a:prstGeom>
        </p:spPr>
        <p:txBody>
          <a:bodyPr wrap="square">
            <a:spAutoFit/>
          </a:bodyPr>
          <a:lstStyle/>
          <a:p>
            <a:r>
              <a:rPr lang="en-US" sz="2400" dirty="0">
                <a:solidFill>
                  <a:schemeClr val="bg1"/>
                </a:solidFill>
                <a:latin typeface="Open Sans"/>
              </a:rPr>
              <a:t>The Book of Mormon teaches that the children of Israel were scattered when they rejected the true Messiah and His gospel.</a:t>
            </a:r>
            <a:endParaRPr lang="en-US" sz="2400" dirty="0">
              <a:solidFill>
                <a:schemeClr val="bg1"/>
              </a:solidFill>
            </a:endParaRPr>
          </a:p>
        </p:txBody>
      </p:sp>
      <p:grpSp>
        <p:nvGrpSpPr>
          <p:cNvPr id="21" name="Group 20">
            <a:extLst>
              <a:ext uri="{FF2B5EF4-FFF2-40B4-BE49-F238E27FC236}">
                <a16:creationId xmlns:a16="http://schemas.microsoft.com/office/drawing/2014/main" id="{433CD7DF-BC16-45E1-B683-8863B0356BAF}"/>
              </a:ext>
            </a:extLst>
          </p:cNvPr>
          <p:cNvGrpSpPr/>
          <p:nvPr/>
        </p:nvGrpSpPr>
        <p:grpSpPr>
          <a:xfrm>
            <a:off x="792386" y="3286204"/>
            <a:ext cx="5267528" cy="2778149"/>
            <a:chOff x="792386" y="3286204"/>
            <a:chExt cx="5267528" cy="2778149"/>
          </a:xfrm>
        </p:grpSpPr>
        <p:pic>
          <p:nvPicPr>
            <p:cNvPr id="14" name="Picture 2" descr="Image result for book of mormon peoples">
              <a:extLst>
                <a:ext uri="{FF2B5EF4-FFF2-40B4-BE49-F238E27FC236}">
                  <a16:creationId xmlns:a16="http://schemas.microsoft.com/office/drawing/2014/main" id="{CE40892E-2509-405F-BFDF-C6FCFC47C0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42" b="210"/>
            <a:stretch/>
          </p:blipFill>
          <p:spPr bwMode="auto">
            <a:xfrm>
              <a:off x="810036" y="3286204"/>
              <a:ext cx="5249878" cy="2756359"/>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E66D25C6-0A58-436E-B482-6501F6328903}"/>
                </a:ext>
              </a:extLst>
            </p:cNvPr>
            <p:cNvSpPr txBox="1"/>
            <p:nvPr/>
          </p:nvSpPr>
          <p:spPr>
            <a:xfrm>
              <a:off x="792386" y="5802743"/>
              <a:ext cx="5051749" cy="261610"/>
            </a:xfrm>
            <a:prstGeom prst="rect">
              <a:avLst/>
            </a:prstGeom>
            <a:noFill/>
          </p:spPr>
          <p:txBody>
            <a:bodyPr wrap="square" rtlCol="0">
              <a:spAutoFit/>
            </a:bodyPr>
            <a:lstStyle/>
            <a:p>
              <a:r>
                <a:rPr lang="en-US" sz="1100" dirty="0">
                  <a:solidFill>
                    <a:schemeClr val="bg1"/>
                  </a:solidFill>
                </a:rPr>
                <a:t>James </a:t>
              </a:r>
              <a:r>
                <a:rPr lang="en-US" sz="1100" dirty="0" err="1">
                  <a:solidFill>
                    <a:schemeClr val="bg1"/>
                  </a:solidFill>
                </a:rPr>
                <a:t>Fullmer</a:t>
              </a:r>
              <a:endParaRPr lang="en-US" sz="1100" dirty="0">
                <a:solidFill>
                  <a:schemeClr val="bg1"/>
                </a:solidFill>
              </a:endParaRPr>
            </a:p>
          </p:txBody>
        </p:sp>
      </p:grpSp>
    </p:spTree>
    <p:extLst>
      <p:ext uri="{BB962C8B-B14F-4D97-AF65-F5344CB8AC3E}">
        <p14:creationId xmlns:p14="http://schemas.microsoft.com/office/powerpoint/2010/main" val="17522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3845</Words>
  <Application>Microsoft Office PowerPoint</Application>
  <PresentationFormat>Widescreen</PresentationFormat>
  <Paragraphs>499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Times New Roman</vt:lpstr>
      <vt:lpstr>Open Sans</vt:lpstr>
      <vt:lpstr>Aparajita</vt:lpstr>
      <vt:lpstr>Calibri Light</vt:lpstr>
      <vt:lpstr>Calibri</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2015-07-19T14:00:24Z</dcterms:created>
  <dcterms:modified xsi:type="dcterms:W3CDTF">2020-11-08T22:40:08Z</dcterms:modified>
</cp:coreProperties>
</file>