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76" r:id="rId14"/>
    <p:sldId id="271" r:id="rId15"/>
    <p:sldId id="270" r:id="rId16"/>
    <p:sldId id="272" r:id="rId17"/>
    <p:sldId id="257" r:id="rId18"/>
    <p:sldId id="275" r:id="rId19"/>
    <p:sldId id="262" r:id="rId20"/>
    <p:sldId id="273"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Georgia" panose="02040502050405020303" pitchFamily="18" charset="0"/>
      <p:regular r:id="rId28"/>
      <p:bold r:id="rId29"/>
      <p:italic r:id="rId30"/>
      <p:boldItalic r:id="rId31"/>
    </p:embeddedFont>
    <p:embeddedFont>
      <p:font typeface="Informal Roman" panose="030604020304060B0204" pitchFamily="66" charset="0"/>
      <p:regular r:id="rId32"/>
    </p:embeddedFont>
    <p:embeddedFont>
      <p:font typeface="Open Sans" panose="020B0606030504020204" pitchFamily="34" charset="0"/>
      <p:regular r:id="rId33"/>
      <p:bold r:id="rId34"/>
      <p:italic r:id="rId35"/>
      <p:boldItalic r:id="rId36"/>
    </p:embeddedFont>
    <p:embeddedFont>
      <p:font typeface="Palatino"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60" d="100"/>
          <a:sy n="60" d="100"/>
        </p:scale>
        <p:origin x="2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577C38-C630-4453-9A06-541F0186060F}"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141794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77C38-C630-4453-9A06-541F0186060F}"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322885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77C38-C630-4453-9A06-541F0186060F}"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67829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577C38-C630-4453-9A06-541F0186060F}"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106654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77C38-C630-4453-9A06-541F0186060F}"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37874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577C38-C630-4453-9A06-541F0186060F}"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169718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577C38-C630-4453-9A06-541F0186060F}"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390309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577C38-C630-4453-9A06-541F0186060F}"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88710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77C38-C630-4453-9A06-541F0186060F}"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46766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577C38-C630-4453-9A06-541F0186060F}"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196062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577C38-C630-4453-9A06-541F0186060F}"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B974F1-1F00-4FBC-BDFF-DA27DD8F301B}" type="slidenum">
              <a:rPr lang="en-US" smtClean="0"/>
              <a:t>‹#›</a:t>
            </a:fld>
            <a:endParaRPr lang="en-US"/>
          </a:p>
        </p:txBody>
      </p:sp>
    </p:spTree>
    <p:extLst>
      <p:ext uri="{BB962C8B-B14F-4D97-AF65-F5344CB8AC3E}">
        <p14:creationId xmlns:p14="http://schemas.microsoft.com/office/powerpoint/2010/main" val="387996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77C38-C630-4453-9A06-541F0186060F}" type="datetimeFigureOut">
              <a:rPr lang="en-US" smtClean="0"/>
              <a:t>11/10/2020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974F1-1F00-4FBC-BDFF-DA27DD8F301B}" type="slidenum">
              <a:rPr lang="en-US" smtClean="0"/>
              <a:t>‹#›</a:t>
            </a:fld>
            <a:endParaRPr lang="en-US"/>
          </a:p>
        </p:txBody>
      </p:sp>
    </p:spTree>
    <p:extLst>
      <p:ext uri="{BB962C8B-B14F-4D97-AF65-F5344CB8AC3E}">
        <p14:creationId xmlns:p14="http://schemas.microsoft.com/office/powerpoint/2010/main" val="2982772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B4D533-FE8A-414F-8B18-DDA4667D5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341" y="53788"/>
            <a:ext cx="2030506" cy="369332"/>
          </a:xfrm>
          <a:prstGeom prst="rect">
            <a:avLst/>
          </a:prstGeom>
          <a:noFill/>
        </p:spPr>
        <p:txBody>
          <a:bodyPr wrap="square" rtlCol="0">
            <a:spAutoFit/>
          </a:bodyPr>
          <a:lstStyle/>
          <a:p>
            <a:r>
              <a:rPr lang="en-US">
                <a:solidFill>
                  <a:schemeClr val="bg1"/>
                </a:solidFill>
              </a:rPr>
              <a:t>Lesson 23</a:t>
            </a:r>
            <a:endParaRPr lang="en-US" dirty="0">
              <a:solidFill>
                <a:schemeClr val="bg1"/>
              </a:solidFill>
            </a:endParaRPr>
          </a:p>
        </p:txBody>
      </p:sp>
      <p:sp>
        <p:nvSpPr>
          <p:cNvPr id="6" name="TextBox 5"/>
          <p:cNvSpPr txBox="1"/>
          <p:nvPr/>
        </p:nvSpPr>
        <p:spPr>
          <a:xfrm>
            <a:off x="40341" y="162684"/>
            <a:ext cx="12546106" cy="3477875"/>
          </a:xfrm>
          <a:prstGeom prst="rect">
            <a:avLst/>
          </a:prstGeom>
          <a:noFill/>
        </p:spPr>
        <p:txBody>
          <a:bodyPr wrap="square" rtlCol="0">
            <a:spAutoFit/>
          </a:bodyPr>
          <a:lstStyle/>
          <a:p>
            <a:pPr algn="ctr"/>
            <a:r>
              <a:rPr lang="en-US" sz="8800" dirty="0">
                <a:solidFill>
                  <a:schemeClr val="bg1"/>
                </a:solidFill>
                <a:latin typeface="Informal Roman" panose="030604020304060B0204" pitchFamily="66" charset="0"/>
              </a:rPr>
              <a:t>Abraham’s Seed</a:t>
            </a:r>
          </a:p>
          <a:p>
            <a:pPr algn="ctr"/>
            <a:r>
              <a:rPr lang="en-US" sz="6600" dirty="0">
                <a:solidFill>
                  <a:schemeClr val="bg1"/>
                </a:solidFill>
                <a:latin typeface="Informal Roman" panose="030604020304060B0204" pitchFamily="66" charset="0"/>
              </a:rPr>
              <a:t>Abraham 2</a:t>
            </a:r>
          </a:p>
          <a:p>
            <a:pPr algn="ctr"/>
            <a:r>
              <a:rPr lang="en-US" sz="6600" dirty="0">
                <a:solidFill>
                  <a:schemeClr val="bg1"/>
                </a:solidFill>
                <a:latin typeface="Informal Roman" panose="030604020304060B0204" pitchFamily="66" charset="0"/>
              </a:rPr>
              <a:t>Genesis 12</a:t>
            </a:r>
          </a:p>
        </p:txBody>
      </p:sp>
      <p:sp>
        <p:nvSpPr>
          <p:cNvPr id="7" name="Rectangle 6"/>
          <p:cNvSpPr/>
          <p:nvPr/>
        </p:nvSpPr>
        <p:spPr>
          <a:xfrm>
            <a:off x="317171" y="3956618"/>
            <a:ext cx="6096000" cy="2585323"/>
          </a:xfrm>
          <a:prstGeom prst="rect">
            <a:avLst/>
          </a:prstGeom>
        </p:spPr>
        <p:txBody>
          <a:bodyPr>
            <a:spAutoFit/>
          </a:bodyPr>
          <a:lstStyle/>
          <a:p>
            <a:r>
              <a:rPr lang="en-US" b="0" i="1" dirty="0">
                <a:solidFill>
                  <a:schemeClr val="bg1"/>
                </a:solidFill>
                <a:effectLst/>
                <a:latin typeface="Palatino"/>
              </a:rPr>
              <a:t>And it shall come to pass that my people, which are of the house of Israel, shall be gathered home unto the lands of their possessions; and my word also shall be gathered in one. And I will show unto them that fight against my word and against my people, who are of the house of Israel, that I am God, and that I covenanted with Abraham that I would remember his seed forever.</a:t>
            </a:r>
          </a:p>
          <a:p>
            <a:r>
              <a:rPr lang="en-US" i="1" dirty="0">
                <a:solidFill>
                  <a:schemeClr val="bg1"/>
                </a:solidFill>
                <a:latin typeface="Palatino"/>
              </a:rPr>
              <a:t>2 Nephi 29:14</a:t>
            </a:r>
            <a:endParaRPr lang="en-US" i="1" dirty="0">
              <a:solidFill>
                <a:schemeClr val="bg1"/>
              </a:solidFill>
            </a:endParaRPr>
          </a:p>
        </p:txBody>
      </p:sp>
      <p:grpSp>
        <p:nvGrpSpPr>
          <p:cNvPr id="8" name="Group 7"/>
          <p:cNvGrpSpPr/>
          <p:nvPr/>
        </p:nvGrpSpPr>
        <p:grpSpPr>
          <a:xfrm>
            <a:off x="8072718" y="2008335"/>
            <a:ext cx="2389094" cy="4521823"/>
            <a:chOff x="3810000" y="553998"/>
            <a:chExt cx="1839832" cy="3482238"/>
          </a:xfrm>
        </p:grpSpPr>
        <p:sp>
          <p:nvSpPr>
            <p:cNvPr id="9" name="Cloud 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Extract 1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220061" y="818482"/>
              <a:ext cx="938018" cy="300171"/>
              <a:chOff x="1756756" y="4876800"/>
              <a:chExt cx="4088873" cy="1308463"/>
            </a:xfrm>
          </p:grpSpPr>
          <p:grpSp>
            <p:nvGrpSpPr>
              <p:cNvPr id="56" name="Group 55"/>
              <p:cNvGrpSpPr/>
              <p:nvPr/>
            </p:nvGrpSpPr>
            <p:grpSpPr>
              <a:xfrm>
                <a:off x="1756756" y="4876800"/>
                <a:ext cx="1367444" cy="1295400"/>
                <a:chOff x="1756756" y="4876800"/>
                <a:chExt cx="1367444" cy="1295400"/>
              </a:xfrm>
            </p:grpSpPr>
            <p:sp>
              <p:nvSpPr>
                <p:cNvPr id="67" name="Quad Arrow Callout 6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119647" y="4889863"/>
                <a:ext cx="1367444" cy="1295400"/>
                <a:chOff x="1756756" y="4876800"/>
                <a:chExt cx="1367444" cy="1295400"/>
              </a:xfrm>
            </p:grpSpPr>
            <p:sp>
              <p:nvSpPr>
                <p:cNvPr id="64" name="Quad Arrow Callout 6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478185" y="4889863"/>
                <a:ext cx="1367444" cy="1295400"/>
                <a:chOff x="1756756" y="4876800"/>
                <a:chExt cx="1367444" cy="1295400"/>
              </a:xfrm>
            </p:grpSpPr>
            <p:sp>
              <p:nvSpPr>
                <p:cNvPr id="61" name="Quad Arrow Callout 6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Quad Arrow Callout 5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531393">
              <a:off x="4356564" y="2143638"/>
              <a:ext cx="938018" cy="300171"/>
              <a:chOff x="1756756" y="4876800"/>
              <a:chExt cx="4088873" cy="1308463"/>
            </a:xfrm>
          </p:grpSpPr>
          <p:grpSp>
            <p:nvGrpSpPr>
              <p:cNvPr id="42" name="Group 41"/>
              <p:cNvGrpSpPr/>
              <p:nvPr/>
            </p:nvGrpSpPr>
            <p:grpSpPr>
              <a:xfrm>
                <a:off x="1756756" y="4876800"/>
                <a:ext cx="1367444" cy="1295400"/>
                <a:chOff x="1756756" y="4876800"/>
                <a:chExt cx="1367444" cy="1295400"/>
              </a:xfrm>
            </p:grpSpPr>
            <p:sp>
              <p:nvSpPr>
                <p:cNvPr id="53" name="Quad Arrow Callout 5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Callout 5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119647" y="4889863"/>
                <a:ext cx="1367444" cy="1295400"/>
                <a:chOff x="1756756" y="4876800"/>
                <a:chExt cx="1367444" cy="1295400"/>
              </a:xfrm>
            </p:grpSpPr>
            <p:sp>
              <p:nvSpPr>
                <p:cNvPr id="50" name="Quad Arrow Callout 4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478185" y="4889863"/>
                <a:ext cx="1367444" cy="1295400"/>
                <a:chOff x="1756756" y="4876800"/>
                <a:chExt cx="1367444" cy="1295400"/>
              </a:xfrm>
            </p:grpSpPr>
            <p:sp>
              <p:nvSpPr>
                <p:cNvPr id="47" name="Quad Arrow Callout 4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Quad Arrow Callout 4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17531393">
              <a:off x="3995156" y="3097226"/>
              <a:ext cx="938018" cy="300171"/>
              <a:chOff x="1756756" y="4876800"/>
              <a:chExt cx="4088873" cy="1308463"/>
            </a:xfrm>
          </p:grpSpPr>
          <p:grpSp>
            <p:nvGrpSpPr>
              <p:cNvPr id="28" name="Group 27"/>
              <p:cNvGrpSpPr/>
              <p:nvPr/>
            </p:nvGrpSpPr>
            <p:grpSpPr>
              <a:xfrm>
                <a:off x="1756756" y="4876800"/>
                <a:ext cx="1367444" cy="1295400"/>
                <a:chOff x="1756756" y="4876800"/>
                <a:chExt cx="1367444" cy="1295400"/>
              </a:xfrm>
            </p:grpSpPr>
            <p:sp>
              <p:nvSpPr>
                <p:cNvPr id="39" name="Quad Arrow Callout 3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4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119647" y="4889863"/>
                <a:ext cx="1367444" cy="1295400"/>
                <a:chOff x="1756756" y="4876800"/>
                <a:chExt cx="1367444" cy="1295400"/>
              </a:xfrm>
            </p:grpSpPr>
            <p:sp>
              <p:nvSpPr>
                <p:cNvPr id="36" name="Quad Arrow Callout 3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3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478185" y="4889863"/>
                <a:ext cx="1367444" cy="1295400"/>
                <a:chOff x="1756756" y="4876800"/>
                <a:chExt cx="1367444" cy="1295400"/>
              </a:xfrm>
            </p:grpSpPr>
            <p:sp>
              <p:nvSpPr>
                <p:cNvPr id="33" name="Quad Arrow Callout 3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Quad Arrow Callout 3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5944673">
              <a:off x="4597593" y="1699213"/>
              <a:ext cx="193557" cy="2524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65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Informal Roman" panose="030604020304060B0204" pitchFamily="66" charset="0"/>
              </a:rPr>
              <a:t>Who is Abraham’s Seed?</a:t>
            </a:r>
          </a:p>
        </p:txBody>
      </p:sp>
      <p:sp>
        <p:nvSpPr>
          <p:cNvPr id="21" name="Rectangle 20"/>
          <p:cNvSpPr/>
          <p:nvPr/>
        </p:nvSpPr>
        <p:spPr>
          <a:xfrm>
            <a:off x="171536" y="6423898"/>
            <a:ext cx="1697901" cy="369332"/>
          </a:xfrm>
          <a:prstGeom prst="rect">
            <a:avLst/>
          </a:prstGeom>
        </p:spPr>
        <p:txBody>
          <a:bodyPr wrap="none">
            <a:spAutoFit/>
          </a:bodyPr>
          <a:lstStyle/>
          <a:p>
            <a:r>
              <a:rPr lang="en-US" dirty="0">
                <a:solidFill>
                  <a:schemeClr val="bg1"/>
                </a:solidFill>
                <a:latin typeface="Open Sans"/>
              </a:rPr>
              <a:t>Abraham 2:10 </a:t>
            </a:r>
            <a:endParaRPr lang="en-US" dirty="0">
              <a:solidFill>
                <a:schemeClr val="bg1"/>
              </a:solidFill>
            </a:endParaRPr>
          </a:p>
        </p:txBody>
      </p:sp>
      <p:sp>
        <p:nvSpPr>
          <p:cNvPr id="8" name="Rectangle 7"/>
          <p:cNvSpPr/>
          <p:nvPr/>
        </p:nvSpPr>
        <p:spPr>
          <a:xfrm>
            <a:off x="546848" y="1062381"/>
            <a:ext cx="6096000" cy="1569660"/>
          </a:xfrm>
          <a:prstGeom prst="rect">
            <a:avLst/>
          </a:prstGeom>
        </p:spPr>
        <p:txBody>
          <a:bodyPr>
            <a:spAutoFit/>
          </a:bodyPr>
          <a:lstStyle/>
          <a:p>
            <a:r>
              <a:rPr lang="en-US" sz="3200" b="0" i="1" dirty="0">
                <a:solidFill>
                  <a:schemeClr val="bg1"/>
                </a:solidFill>
                <a:effectLst/>
                <a:latin typeface="Open Sans"/>
              </a:rPr>
              <a:t>“…All who accept the gospel become by adoption members of the family of Abraham.”</a:t>
            </a:r>
            <a:endParaRPr lang="en-US" sz="3200" i="1" dirty="0">
              <a:solidFill>
                <a:schemeClr val="bg1"/>
              </a:solidFill>
              <a:latin typeface="Open Sans"/>
            </a:endParaRPr>
          </a:p>
        </p:txBody>
      </p:sp>
      <p:sp>
        <p:nvSpPr>
          <p:cNvPr id="9" name="Rectangle 8"/>
          <p:cNvSpPr/>
          <p:nvPr/>
        </p:nvSpPr>
        <p:spPr>
          <a:xfrm>
            <a:off x="5680822" y="3285246"/>
            <a:ext cx="6096000" cy="3046988"/>
          </a:xfrm>
          <a:prstGeom prst="rect">
            <a:avLst/>
          </a:prstGeom>
        </p:spPr>
        <p:txBody>
          <a:bodyPr>
            <a:spAutoFit/>
          </a:bodyPr>
          <a:lstStyle/>
          <a:p>
            <a:r>
              <a:rPr lang="en-US" sz="3200" i="1" dirty="0">
                <a:solidFill>
                  <a:schemeClr val="bg1"/>
                </a:solidFill>
                <a:latin typeface="Open Sans"/>
              </a:rPr>
              <a:t>“All who accept God’s plan for his children on earth and who live it…Those who reject the gospel forfeit the promises made to Abraham and are not children of Abraham.”</a:t>
            </a:r>
          </a:p>
        </p:txBody>
      </p:sp>
      <p:sp>
        <p:nvSpPr>
          <p:cNvPr id="10" name="Rectangle 9"/>
          <p:cNvSpPr/>
          <p:nvPr/>
        </p:nvSpPr>
        <p:spPr>
          <a:xfrm>
            <a:off x="11543425" y="6423898"/>
            <a:ext cx="466794" cy="369332"/>
          </a:xfrm>
          <a:prstGeom prst="rect">
            <a:avLst/>
          </a:prstGeom>
        </p:spPr>
        <p:txBody>
          <a:bodyPr wrap="none">
            <a:spAutoFit/>
          </a:bodyPr>
          <a:lstStyle/>
          <a:p>
            <a:r>
              <a:rPr lang="en-US" dirty="0">
                <a:solidFill>
                  <a:schemeClr val="bg1"/>
                </a:solidFill>
                <a:latin typeface="Open Sans"/>
              </a:rPr>
              <a:t>(5)</a:t>
            </a:r>
            <a:endParaRPr lang="en-US" dirty="0">
              <a:solidFill>
                <a:schemeClr val="bg1"/>
              </a:solidFill>
            </a:endParaRPr>
          </a:p>
        </p:txBody>
      </p:sp>
      <p:pic>
        <p:nvPicPr>
          <p:cNvPr id="11" name="Picture 2" descr="http://www.templestudy.com/wp-content/uploads/2009/11/johnawidtso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8895" y="188033"/>
            <a:ext cx="1111324" cy="165380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www.lds.org/bc/content/ldsorg/content/images/testimonies-480x270-AV0707003_cah0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44" y="2967989"/>
            <a:ext cx="4572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84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Informal Roman" panose="030604020304060B0204" pitchFamily="66" charset="0"/>
              </a:rPr>
              <a:t>Minister</a:t>
            </a:r>
          </a:p>
        </p:txBody>
      </p:sp>
      <p:sp>
        <p:nvSpPr>
          <p:cNvPr id="21" name="Rectangle 20"/>
          <p:cNvSpPr/>
          <p:nvPr/>
        </p:nvSpPr>
        <p:spPr>
          <a:xfrm>
            <a:off x="171536" y="6423898"/>
            <a:ext cx="1680781" cy="369332"/>
          </a:xfrm>
          <a:prstGeom prst="rect">
            <a:avLst/>
          </a:prstGeom>
        </p:spPr>
        <p:txBody>
          <a:bodyPr wrap="none">
            <a:spAutoFit/>
          </a:bodyPr>
          <a:lstStyle/>
          <a:p>
            <a:r>
              <a:rPr lang="en-US" dirty="0">
                <a:solidFill>
                  <a:schemeClr val="bg1"/>
                </a:solidFill>
                <a:latin typeface="Open Sans"/>
              </a:rPr>
              <a:t>Abraham 2:11 </a:t>
            </a:r>
            <a:endParaRPr lang="en-US" dirty="0">
              <a:solidFill>
                <a:schemeClr val="bg1"/>
              </a:solidFill>
            </a:endParaRPr>
          </a:p>
        </p:txBody>
      </p:sp>
      <p:sp>
        <p:nvSpPr>
          <p:cNvPr id="10" name="Rectangle 9"/>
          <p:cNvSpPr/>
          <p:nvPr/>
        </p:nvSpPr>
        <p:spPr>
          <a:xfrm>
            <a:off x="11543425" y="6423898"/>
            <a:ext cx="466794" cy="369332"/>
          </a:xfrm>
          <a:prstGeom prst="rect">
            <a:avLst/>
          </a:prstGeom>
        </p:spPr>
        <p:txBody>
          <a:bodyPr wrap="none">
            <a:spAutoFit/>
          </a:bodyPr>
          <a:lstStyle/>
          <a:p>
            <a:r>
              <a:rPr lang="en-US" dirty="0">
                <a:solidFill>
                  <a:schemeClr val="bg1"/>
                </a:solidFill>
                <a:latin typeface="Open Sans"/>
              </a:rPr>
              <a:t>(4)</a:t>
            </a:r>
            <a:endParaRPr lang="en-US" dirty="0">
              <a:solidFill>
                <a:schemeClr val="bg1"/>
              </a:solidFill>
            </a:endParaRPr>
          </a:p>
        </p:txBody>
      </p:sp>
      <p:grpSp>
        <p:nvGrpSpPr>
          <p:cNvPr id="12" name="Group 11"/>
          <p:cNvGrpSpPr/>
          <p:nvPr/>
        </p:nvGrpSpPr>
        <p:grpSpPr>
          <a:xfrm>
            <a:off x="208745" y="409876"/>
            <a:ext cx="3818965" cy="2779059"/>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49427" y="1060939"/>
              <a:ext cx="2371313" cy="1569660"/>
            </a:xfrm>
            <a:prstGeom prst="rect">
              <a:avLst/>
            </a:prstGeom>
          </p:spPr>
          <p:txBody>
            <a:bodyPr wrap="square">
              <a:spAutoFit/>
            </a:bodyPr>
            <a:lstStyle/>
            <a:p>
              <a:r>
                <a:rPr lang="en-US" sz="1600" dirty="0"/>
                <a:t> </a:t>
              </a:r>
              <a:r>
                <a:rPr lang="en-US" sz="1600" b="1" dirty="0"/>
                <a:t>As the seed of Abraham, we have a responsibility to minister to and bless all the families of the earth with the blessings of the gospel.</a:t>
              </a:r>
              <a:endParaRPr lang="en-US" sz="1600" i="1" dirty="0"/>
            </a:p>
          </p:txBody>
        </p:sp>
      </p:grpSp>
      <p:sp>
        <p:nvSpPr>
          <p:cNvPr id="27" name="Rectangle 26"/>
          <p:cNvSpPr/>
          <p:nvPr/>
        </p:nvSpPr>
        <p:spPr>
          <a:xfrm>
            <a:off x="4401355" y="1703479"/>
            <a:ext cx="6555441" cy="4031873"/>
          </a:xfrm>
          <a:prstGeom prst="rect">
            <a:avLst/>
          </a:prstGeom>
        </p:spPr>
        <p:txBody>
          <a:bodyPr wrap="square">
            <a:spAutoFit/>
          </a:bodyPr>
          <a:lstStyle/>
          <a:p>
            <a:r>
              <a:rPr lang="en-US" sz="3200" i="1" dirty="0">
                <a:solidFill>
                  <a:schemeClr val="bg1"/>
                </a:solidFill>
                <a:latin typeface="Open Sans"/>
              </a:rPr>
              <a:t>“His seed are the ministers of Christ; they hold the holy priesthood; they have received the divine commission to preach the gospel in all the world and to every creature And what are the blessings they offer mankind? They are salvation and eternal life.”</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796" y="0"/>
            <a:ext cx="1026459" cy="1432766"/>
          </a:xfrm>
          <a:prstGeom prst="rect">
            <a:avLst/>
          </a:prstGeom>
        </p:spPr>
      </p:pic>
    </p:spTree>
    <p:extLst>
      <p:ext uri="{BB962C8B-B14F-4D97-AF65-F5344CB8AC3E}">
        <p14:creationId xmlns:p14="http://schemas.microsoft.com/office/powerpoint/2010/main" val="13366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p:cNvSpPr/>
          <p:nvPr/>
        </p:nvSpPr>
        <p:spPr>
          <a:xfrm>
            <a:off x="171536" y="6423898"/>
            <a:ext cx="1680781" cy="369332"/>
          </a:xfrm>
          <a:prstGeom prst="rect">
            <a:avLst/>
          </a:prstGeom>
        </p:spPr>
        <p:txBody>
          <a:bodyPr wrap="none">
            <a:spAutoFit/>
          </a:bodyPr>
          <a:lstStyle/>
          <a:p>
            <a:r>
              <a:rPr lang="en-US" dirty="0">
                <a:solidFill>
                  <a:schemeClr val="bg1"/>
                </a:solidFill>
                <a:latin typeface="Open Sans"/>
              </a:rPr>
              <a:t>Abraham 2:11 </a:t>
            </a:r>
            <a:endParaRPr lang="en-US" dirty="0">
              <a:solidFill>
                <a:schemeClr val="bg1"/>
              </a:solidFill>
            </a:endParaRPr>
          </a:p>
        </p:txBody>
      </p:sp>
      <p:sp>
        <p:nvSpPr>
          <p:cNvPr id="10" name="Rectangle 9"/>
          <p:cNvSpPr/>
          <p:nvPr/>
        </p:nvSpPr>
        <p:spPr>
          <a:xfrm>
            <a:off x="11543425" y="6423898"/>
            <a:ext cx="466794" cy="369332"/>
          </a:xfrm>
          <a:prstGeom prst="rect">
            <a:avLst/>
          </a:prstGeom>
        </p:spPr>
        <p:txBody>
          <a:bodyPr wrap="none">
            <a:spAutoFit/>
          </a:bodyPr>
          <a:lstStyle/>
          <a:p>
            <a:r>
              <a:rPr lang="en-US" dirty="0">
                <a:solidFill>
                  <a:schemeClr val="bg1"/>
                </a:solidFill>
                <a:latin typeface="Open Sans"/>
              </a:rPr>
              <a:t>(1)</a:t>
            </a:r>
            <a:endParaRPr lang="en-US" dirty="0">
              <a:solidFill>
                <a:schemeClr val="bg1"/>
              </a:solidFill>
            </a:endParaRPr>
          </a:p>
        </p:txBody>
      </p:sp>
      <p:sp>
        <p:nvSpPr>
          <p:cNvPr id="27" name="Rectangle 26"/>
          <p:cNvSpPr/>
          <p:nvPr/>
        </p:nvSpPr>
        <p:spPr>
          <a:xfrm>
            <a:off x="611841" y="677253"/>
            <a:ext cx="7456658" cy="3539430"/>
          </a:xfrm>
          <a:prstGeom prst="rect">
            <a:avLst/>
          </a:prstGeom>
        </p:spPr>
        <p:txBody>
          <a:bodyPr wrap="square">
            <a:spAutoFit/>
          </a:bodyPr>
          <a:lstStyle/>
          <a:p>
            <a:pPr fontAlgn="base"/>
            <a:r>
              <a:rPr lang="en-US" sz="3200" dirty="0">
                <a:solidFill>
                  <a:schemeClr val="bg1"/>
                </a:solidFill>
              </a:rPr>
              <a:t>“Truly, great responsibility rests upon the seed of Abraham in these latter days. …</a:t>
            </a:r>
          </a:p>
          <a:p>
            <a:pPr fontAlgn="base"/>
            <a:endParaRPr lang="en-US" sz="3200" dirty="0">
              <a:solidFill>
                <a:schemeClr val="bg1"/>
              </a:solidFill>
            </a:endParaRPr>
          </a:p>
          <a:p>
            <a:pPr fontAlgn="base"/>
            <a:r>
              <a:rPr lang="en-US" sz="3200" dirty="0">
                <a:solidFill>
                  <a:schemeClr val="bg1"/>
                </a:solidFill>
              </a:rPr>
              <a:t>“… We are here upon the earth at this time to magnify the priesthood and to preach the gospel. That is who we are, and that is why we are here.”</a:t>
            </a:r>
          </a:p>
        </p:txBody>
      </p:sp>
      <p:pic>
        <p:nvPicPr>
          <p:cNvPr id="29" name="Picture 2" descr="Elder David A. Bed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222" y="1270351"/>
            <a:ext cx="1757082" cy="235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3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891625-2B69-489B-9F48-FEF95FB61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p:cNvSpPr/>
          <p:nvPr/>
        </p:nvSpPr>
        <p:spPr>
          <a:xfrm>
            <a:off x="171536" y="6423898"/>
            <a:ext cx="1662635" cy="369332"/>
          </a:xfrm>
          <a:prstGeom prst="rect">
            <a:avLst/>
          </a:prstGeom>
        </p:spPr>
        <p:txBody>
          <a:bodyPr wrap="none">
            <a:spAutoFit/>
          </a:bodyPr>
          <a:lstStyle/>
          <a:p>
            <a:r>
              <a:rPr lang="en-US" dirty="0">
                <a:solidFill>
                  <a:schemeClr val="bg1"/>
                </a:solidFill>
                <a:latin typeface="Open Sans"/>
              </a:rPr>
              <a:t>Abraham 2:12 </a:t>
            </a:r>
            <a:endParaRPr lang="en-US" dirty="0">
              <a:solidFill>
                <a:schemeClr val="bg1"/>
              </a:solidFill>
            </a:endParaRPr>
          </a:p>
        </p:txBody>
      </p:sp>
      <p:grpSp>
        <p:nvGrpSpPr>
          <p:cNvPr id="24" name="Group 23">
            <a:extLst>
              <a:ext uri="{FF2B5EF4-FFF2-40B4-BE49-F238E27FC236}">
                <a16:creationId xmlns:a16="http://schemas.microsoft.com/office/drawing/2014/main" id="{30620580-52E3-472A-810E-29CCC23AEC38}"/>
              </a:ext>
            </a:extLst>
          </p:cNvPr>
          <p:cNvGrpSpPr/>
          <p:nvPr/>
        </p:nvGrpSpPr>
        <p:grpSpPr>
          <a:xfrm>
            <a:off x="203202" y="3428999"/>
            <a:ext cx="3818965" cy="2779059"/>
            <a:chOff x="228600" y="381000"/>
            <a:chExt cx="3505068" cy="2501531"/>
          </a:xfrm>
        </p:grpSpPr>
        <p:grpSp>
          <p:nvGrpSpPr>
            <p:cNvPr id="25" name="Group 24">
              <a:extLst>
                <a:ext uri="{FF2B5EF4-FFF2-40B4-BE49-F238E27FC236}">
                  <a16:creationId xmlns:a16="http://schemas.microsoft.com/office/drawing/2014/main" id="{3E0DD8A1-9C55-4C87-AAE1-8F94C03EADAA}"/>
                </a:ext>
              </a:extLst>
            </p:cNvPr>
            <p:cNvGrpSpPr/>
            <p:nvPr/>
          </p:nvGrpSpPr>
          <p:grpSpPr>
            <a:xfrm>
              <a:off x="228600" y="381000"/>
              <a:ext cx="3505068" cy="2501531"/>
              <a:chOff x="534986" y="381000"/>
              <a:chExt cx="2637111" cy="2501531"/>
            </a:xfrm>
          </p:grpSpPr>
          <p:sp>
            <p:nvSpPr>
              <p:cNvPr id="28" name="Rectangle 27">
                <a:extLst>
                  <a:ext uri="{FF2B5EF4-FFF2-40B4-BE49-F238E27FC236}">
                    <a16:creationId xmlns:a16="http://schemas.microsoft.com/office/drawing/2014/main" id="{7B1A8C02-CE70-4AA9-8848-83AC6608FB0B}"/>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AAA81ACA-10B4-4663-8AD2-98781A00EFC7}"/>
                  </a:ext>
                </a:extLst>
              </p:cNvPr>
              <p:cNvGrpSpPr/>
              <p:nvPr/>
            </p:nvGrpSpPr>
            <p:grpSpPr>
              <a:xfrm>
                <a:off x="534986" y="384805"/>
                <a:ext cx="457200" cy="2497726"/>
                <a:chOff x="533400" y="381000"/>
                <a:chExt cx="457200" cy="2497726"/>
              </a:xfrm>
            </p:grpSpPr>
            <p:sp>
              <p:nvSpPr>
                <p:cNvPr id="36" name="Oval 35">
                  <a:extLst>
                    <a:ext uri="{FF2B5EF4-FFF2-40B4-BE49-F238E27FC236}">
                      <a16:creationId xmlns:a16="http://schemas.microsoft.com/office/drawing/2014/main" id="{A5BD3D16-C6E5-4698-9B01-BCABF012E9D2}"/>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23">
                  <a:extLst>
                    <a:ext uri="{FF2B5EF4-FFF2-40B4-BE49-F238E27FC236}">
                      <a16:creationId xmlns:a16="http://schemas.microsoft.com/office/drawing/2014/main" id="{4A0A618F-670B-485D-92CD-BC9803CF3365}"/>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527BBC8-8C4E-470C-B2DC-6AE20CB2D7C7}"/>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44B87F-43EE-4FD7-94E7-A25387205428}"/>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E9C281C8-039E-4467-8DCD-047847DE7188}"/>
                  </a:ext>
                </a:extLst>
              </p:cNvPr>
              <p:cNvGrpSpPr/>
              <p:nvPr/>
            </p:nvGrpSpPr>
            <p:grpSpPr>
              <a:xfrm>
                <a:off x="2714897" y="381000"/>
                <a:ext cx="457200" cy="2497726"/>
                <a:chOff x="2714897" y="457200"/>
                <a:chExt cx="457200" cy="2497726"/>
              </a:xfrm>
            </p:grpSpPr>
            <p:sp>
              <p:nvSpPr>
                <p:cNvPr id="32" name="Oval 31">
                  <a:extLst>
                    <a:ext uri="{FF2B5EF4-FFF2-40B4-BE49-F238E27FC236}">
                      <a16:creationId xmlns:a16="http://schemas.microsoft.com/office/drawing/2014/main" id="{3F7BD75C-FCDF-43F6-8E9A-CD73905A35FF}"/>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8">
                  <a:extLst>
                    <a:ext uri="{FF2B5EF4-FFF2-40B4-BE49-F238E27FC236}">
                      <a16:creationId xmlns:a16="http://schemas.microsoft.com/office/drawing/2014/main" id="{4CF9F94B-A1AF-4746-AB7A-150799E2DACA}"/>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2AB356F-D2A6-4D0C-A0A5-F3C38A4FCA10}"/>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1A64DD2-1E56-46F7-A122-CF6151A9CDE4}"/>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a:extLst>
                <a:ext uri="{FF2B5EF4-FFF2-40B4-BE49-F238E27FC236}">
                  <a16:creationId xmlns:a16="http://schemas.microsoft.com/office/drawing/2014/main" id="{480DF062-966A-4F9E-9825-599DA50922AC}"/>
                </a:ext>
              </a:extLst>
            </p:cNvPr>
            <p:cNvSpPr/>
            <p:nvPr/>
          </p:nvSpPr>
          <p:spPr>
            <a:xfrm>
              <a:off x="811802" y="1139611"/>
              <a:ext cx="2371313" cy="1080459"/>
            </a:xfrm>
            <a:prstGeom prst="rect">
              <a:avLst/>
            </a:prstGeom>
          </p:spPr>
          <p:txBody>
            <a:bodyPr wrap="square">
              <a:spAutoFit/>
            </a:bodyPr>
            <a:lstStyle/>
            <a:p>
              <a:pPr algn="ctr"/>
              <a:r>
                <a:rPr lang="en-US" sz="2400" b="1" dirty="0"/>
                <a:t>If we seek the Lord earnestly, we will find Him</a:t>
              </a:r>
              <a:endParaRPr lang="en-US" sz="2400" i="1" dirty="0"/>
            </a:p>
          </p:txBody>
        </p:sp>
      </p:grpSp>
      <p:sp>
        <p:nvSpPr>
          <p:cNvPr id="2" name="Rectangle 1">
            <a:extLst>
              <a:ext uri="{FF2B5EF4-FFF2-40B4-BE49-F238E27FC236}">
                <a16:creationId xmlns:a16="http://schemas.microsoft.com/office/drawing/2014/main" id="{226F9145-B22D-4C6F-90C7-2AA4D7D01A16}"/>
              </a:ext>
            </a:extLst>
          </p:cNvPr>
          <p:cNvSpPr/>
          <p:nvPr/>
        </p:nvSpPr>
        <p:spPr>
          <a:xfrm>
            <a:off x="432647" y="885044"/>
            <a:ext cx="4670968" cy="2308324"/>
          </a:xfrm>
          <a:prstGeom prst="rect">
            <a:avLst/>
          </a:prstGeom>
        </p:spPr>
        <p:txBody>
          <a:bodyPr wrap="square">
            <a:spAutoFit/>
          </a:bodyPr>
          <a:lstStyle/>
          <a:p>
            <a:r>
              <a:rPr lang="en-US" sz="2400" b="1" i="1" dirty="0">
                <a:latin typeface="Palatino"/>
              </a:rPr>
              <a:t> Now, after the Lord had withdrawn from speaking to me, and withdrawn his face from me, I said in my heart: Thy servant has sought thee earnestly; now I have found thee;</a:t>
            </a:r>
            <a:endParaRPr lang="en-US" sz="2400" b="1" i="1" dirty="0"/>
          </a:p>
        </p:txBody>
      </p:sp>
    </p:spTree>
    <p:extLst>
      <p:ext uri="{BB962C8B-B14F-4D97-AF65-F5344CB8AC3E}">
        <p14:creationId xmlns:p14="http://schemas.microsoft.com/office/powerpoint/2010/main" val="38314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Informal Roman" panose="030604020304060B0204" pitchFamily="66" charset="0"/>
              </a:rPr>
              <a:t>Canaan</a:t>
            </a:r>
          </a:p>
        </p:txBody>
      </p:sp>
      <p:sp>
        <p:nvSpPr>
          <p:cNvPr id="21" name="Rectangle 20"/>
          <p:cNvSpPr/>
          <p:nvPr/>
        </p:nvSpPr>
        <p:spPr>
          <a:xfrm>
            <a:off x="171536" y="6423898"/>
            <a:ext cx="1967205" cy="369332"/>
          </a:xfrm>
          <a:prstGeom prst="rect">
            <a:avLst/>
          </a:prstGeom>
        </p:spPr>
        <p:txBody>
          <a:bodyPr wrap="none">
            <a:spAutoFit/>
          </a:bodyPr>
          <a:lstStyle/>
          <a:p>
            <a:r>
              <a:rPr lang="en-US" dirty="0">
                <a:solidFill>
                  <a:schemeClr val="bg1"/>
                </a:solidFill>
                <a:latin typeface="Open Sans"/>
              </a:rPr>
              <a:t>Abraham 2:14-20</a:t>
            </a:r>
            <a:endParaRPr lang="en-US" dirty="0">
              <a:solidFill>
                <a:schemeClr val="bg1"/>
              </a:solidFill>
            </a:endParaRPr>
          </a:p>
        </p:txBody>
      </p:sp>
      <p:sp>
        <p:nvSpPr>
          <p:cNvPr id="27" name="Rectangle 26"/>
          <p:cNvSpPr/>
          <p:nvPr/>
        </p:nvSpPr>
        <p:spPr>
          <a:xfrm>
            <a:off x="459023" y="1014934"/>
            <a:ext cx="3965060" cy="923330"/>
          </a:xfrm>
          <a:prstGeom prst="rect">
            <a:avLst/>
          </a:prstGeom>
        </p:spPr>
        <p:txBody>
          <a:bodyPr wrap="square">
            <a:spAutoFit/>
          </a:bodyPr>
          <a:lstStyle/>
          <a:p>
            <a:r>
              <a:rPr lang="en-US" i="1" dirty="0">
                <a:solidFill>
                  <a:schemeClr val="bg1"/>
                </a:solidFill>
                <a:latin typeface="Open Sans"/>
              </a:rPr>
              <a:t>Abraham was 62 years old when he left Haran, whereas Genesis 12:4 says he was 75 years old.</a:t>
            </a:r>
          </a:p>
        </p:txBody>
      </p:sp>
      <p:sp>
        <p:nvSpPr>
          <p:cNvPr id="29" name="Rectangle 28"/>
          <p:cNvSpPr/>
          <p:nvPr/>
        </p:nvSpPr>
        <p:spPr>
          <a:xfrm>
            <a:off x="4424084" y="1066273"/>
            <a:ext cx="4437920" cy="4154984"/>
          </a:xfrm>
          <a:prstGeom prst="rect">
            <a:avLst/>
          </a:prstGeom>
        </p:spPr>
        <p:txBody>
          <a:bodyPr wrap="square">
            <a:spAutoFit/>
          </a:bodyPr>
          <a:lstStyle/>
          <a:p>
            <a:r>
              <a:rPr lang="en-US" sz="2400" dirty="0">
                <a:solidFill>
                  <a:schemeClr val="bg1"/>
                </a:solidFill>
                <a:latin typeface="Open Sans"/>
              </a:rPr>
              <a:t>He took his wife, and nephew Lot, and those followers. The scriptures say he obtained many servants.</a:t>
            </a:r>
          </a:p>
          <a:p>
            <a:endParaRPr lang="en-US" sz="2400" dirty="0">
              <a:solidFill>
                <a:schemeClr val="bg1"/>
              </a:solidFill>
              <a:latin typeface="Open Sans"/>
            </a:endParaRPr>
          </a:p>
          <a:p>
            <a:r>
              <a:rPr lang="en-US" sz="2400" dirty="0">
                <a:solidFill>
                  <a:schemeClr val="bg1"/>
                </a:solidFill>
                <a:latin typeface="Open Sans"/>
              </a:rPr>
              <a:t>At one time he had 318 trained servants armed and fighting men.(Gen. 14:14)</a:t>
            </a:r>
          </a:p>
          <a:p>
            <a:endParaRPr lang="en-US" sz="2400" dirty="0">
              <a:solidFill>
                <a:schemeClr val="bg1"/>
              </a:solidFill>
              <a:latin typeface="Open Sans"/>
            </a:endParaRPr>
          </a:p>
          <a:p>
            <a:r>
              <a:rPr lang="en-US" sz="2400" dirty="0">
                <a:solidFill>
                  <a:schemeClr val="bg1"/>
                </a:solidFill>
                <a:latin typeface="Open Sans"/>
              </a:rPr>
              <a:t>He also had many flocks in Haran. (Abr. 2:5)</a:t>
            </a:r>
          </a:p>
        </p:txBody>
      </p:sp>
      <p:sp>
        <p:nvSpPr>
          <p:cNvPr id="9" name="Rectangle 8"/>
          <p:cNvSpPr/>
          <p:nvPr/>
        </p:nvSpPr>
        <p:spPr>
          <a:xfrm>
            <a:off x="459023" y="5344592"/>
            <a:ext cx="7488806" cy="830997"/>
          </a:xfrm>
          <a:prstGeom prst="rect">
            <a:avLst/>
          </a:prstGeom>
        </p:spPr>
        <p:txBody>
          <a:bodyPr wrap="square">
            <a:spAutoFit/>
          </a:bodyPr>
          <a:lstStyle/>
          <a:p>
            <a:r>
              <a:rPr lang="en-US" sz="2400" i="1" dirty="0">
                <a:solidFill>
                  <a:srgbClr val="FFFF00"/>
                </a:solidFill>
                <a:latin typeface="Open Sans"/>
              </a:rPr>
              <a:t>Canaan was given as the promised land to Abraham and his seed as part of the Abrahamic Covenant</a:t>
            </a:r>
          </a:p>
        </p:txBody>
      </p:sp>
      <p:pic>
        <p:nvPicPr>
          <p:cNvPr id="11" name="Picture 4" descr="http://i138.photobucket.com/albums/q258/ParshallAE/CallofAbrah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321" y="2245747"/>
            <a:ext cx="1984496" cy="24164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upload.wikimedia.org/wikipedia/commons/d/d2/Tissot_The_Caravan_of_Abrah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1114" y="328612"/>
            <a:ext cx="2771775" cy="62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10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Informal Roman" panose="030604020304060B0204" pitchFamily="66" charset="0"/>
              </a:rPr>
              <a:t>Famine in Canaan</a:t>
            </a:r>
          </a:p>
        </p:txBody>
      </p:sp>
      <p:sp>
        <p:nvSpPr>
          <p:cNvPr id="21" name="Rectangle 20"/>
          <p:cNvSpPr/>
          <p:nvPr/>
        </p:nvSpPr>
        <p:spPr>
          <a:xfrm>
            <a:off x="171536" y="6423898"/>
            <a:ext cx="3637599" cy="369332"/>
          </a:xfrm>
          <a:prstGeom prst="rect">
            <a:avLst/>
          </a:prstGeom>
        </p:spPr>
        <p:txBody>
          <a:bodyPr wrap="none">
            <a:spAutoFit/>
          </a:bodyPr>
          <a:lstStyle/>
          <a:p>
            <a:pPr fontAlgn="base"/>
            <a:r>
              <a:rPr lang="en-US" dirty="0">
                <a:solidFill>
                  <a:schemeClr val="bg1"/>
                </a:solidFill>
              </a:rPr>
              <a:t>Abraham 2:22–25; Genesis 12:14–20</a:t>
            </a:r>
          </a:p>
        </p:txBody>
      </p:sp>
      <p:sp>
        <p:nvSpPr>
          <p:cNvPr id="29" name="Rectangle 28"/>
          <p:cNvSpPr/>
          <p:nvPr/>
        </p:nvSpPr>
        <p:spPr>
          <a:xfrm>
            <a:off x="4656052" y="1345585"/>
            <a:ext cx="4988859" cy="5262979"/>
          </a:xfrm>
          <a:prstGeom prst="rect">
            <a:avLst/>
          </a:prstGeom>
        </p:spPr>
        <p:txBody>
          <a:bodyPr wrap="square">
            <a:spAutoFit/>
          </a:bodyPr>
          <a:lstStyle/>
          <a:p>
            <a:r>
              <a:rPr lang="en-US" sz="2400" dirty="0">
                <a:solidFill>
                  <a:schemeClr val="bg1"/>
                </a:solidFill>
              </a:rPr>
              <a:t>Before Abraham entered Egypt, the Lord warned him that the Egyptians would see how beautiful Sarai was and would kill Abraham so they could take her. </a:t>
            </a:r>
          </a:p>
          <a:p>
            <a:endParaRPr lang="en-US" sz="2400" dirty="0">
              <a:solidFill>
                <a:schemeClr val="bg1"/>
              </a:solidFill>
            </a:endParaRPr>
          </a:p>
          <a:p>
            <a:r>
              <a:rPr lang="en-US" sz="2400" dirty="0">
                <a:solidFill>
                  <a:schemeClr val="bg1"/>
                </a:solidFill>
              </a:rPr>
              <a:t>Therefore, the Lord instructed Sarai to say that she was Abraham’s sister to save Abraham’s life and to protect herself. </a:t>
            </a:r>
          </a:p>
          <a:p>
            <a:endParaRPr lang="en-US" sz="2400" dirty="0">
              <a:solidFill>
                <a:schemeClr val="bg1"/>
              </a:solidFill>
            </a:endParaRPr>
          </a:p>
          <a:p>
            <a:r>
              <a:rPr lang="en-US" sz="2400" dirty="0">
                <a:solidFill>
                  <a:schemeClr val="bg1"/>
                </a:solidFill>
              </a:rPr>
              <a:t>Both Sarai and Abraham acted in faith, believing that God would deliver them.</a:t>
            </a:r>
            <a:endParaRPr lang="en-US" sz="2400" dirty="0">
              <a:solidFill>
                <a:schemeClr val="bg1"/>
              </a:solidFill>
              <a:latin typeface="Open Sans"/>
            </a:endParaRPr>
          </a:p>
        </p:txBody>
      </p:sp>
      <p:grpSp>
        <p:nvGrpSpPr>
          <p:cNvPr id="30" name="Group 29"/>
          <p:cNvGrpSpPr/>
          <p:nvPr/>
        </p:nvGrpSpPr>
        <p:grpSpPr>
          <a:xfrm>
            <a:off x="269355" y="1149404"/>
            <a:ext cx="4355585" cy="3167403"/>
            <a:chOff x="6421904" y="1867851"/>
            <a:chExt cx="4248150" cy="3048001"/>
          </a:xfrm>
        </p:grpSpPr>
        <p:pic>
          <p:nvPicPr>
            <p:cNvPr id="31" name="Picture 4" descr="http://www.markville.ss.yrdsb.edu.on.ca/projects/classof2008/chong2/ekalambalikis/ur-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904" y="1867851"/>
              <a:ext cx="4248150" cy="304800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7209866" y="3210965"/>
              <a:ext cx="1116105" cy="369332"/>
            </a:xfrm>
            <a:prstGeom prst="rect">
              <a:avLst/>
            </a:prstGeom>
            <a:noFill/>
          </p:spPr>
          <p:txBody>
            <a:bodyPr wrap="square" rtlCol="0">
              <a:spAutoFit/>
            </a:bodyPr>
            <a:lstStyle/>
            <a:p>
              <a:r>
                <a:rPr lang="en-US" b="1" dirty="0"/>
                <a:t>Canaan</a:t>
              </a:r>
            </a:p>
          </p:txBody>
        </p:sp>
        <p:sp>
          <p:nvSpPr>
            <p:cNvPr id="33" name="TextBox 32"/>
            <p:cNvSpPr txBox="1"/>
            <p:nvPr/>
          </p:nvSpPr>
          <p:spPr>
            <a:xfrm>
              <a:off x="6452249" y="3726301"/>
              <a:ext cx="1116105" cy="369332"/>
            </a:xfrm>
            <a:prstGeom prst="rect">
              <a:avLst/>
            </a:prstGeom>
            <a:noFill/>
          </p:spPr>
          <p:txBody>
            <a:bodyPr wrap="square" rtlCol="0">
              <a:spAutoFit/>
            </a:bodyPr>
            <a:lstStyle/>
            <a:p>
              <a:r>
                <a:rPr lang="en-US" b="1" dirty="0"/>
                <a:t>Egypt</a:t>
              </a:r>
            </a:p>
          </p:txBody>
        </p:sp>
      </p:grpSp>
      <p:pic>
        <p:nvPicPr>
          <p:cNvPr id="1030" name="Picture 6" descr="http://stepintothestory.ca/wp-content/uploads/2014/08/sarah.jpg"/>
          <p:cNvPicPr>
            <a:picLocks noChangeAspect="1" noChangeArrowheads="1"/>
          </p:cNvPicPr>
          <p:nvPr/>
        </p:nvPicPr>
        <p:blipFill rotWithShape="1">
          <a:blip r:embed="rId4">
            <a:extLst>
              <a:ext uri="{28A0092B-C50C-407E-A947-70E740481C1C}">
                <a14:useLocalDpi xmlns:a14="http://schemas.microsoft.com/office/drawing/2010/main" val="0"/>
              </a:ext>
            </a:extLst>
          </a:blip>
          <a:srcRect r="9742" b="19441"/>
          <a:stretch/>
        </p:blipFill>
        <p:spPr bwMode="auto">
          <a:xfrm>
            <a:off x="10004612" y="2130814"/>
            <a:ext cx="1773549" cy="281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Informal Roman" panose="030604020304060B0204" pitchFamily="66" charset="0"/>
              </a:rPr>
              <a:t>Sarai and Abraham in Egypt</a:t>
            </a:r>
          </a:p>
        </p:txBody>
      </p:sp>
      <p:sp>
        <p:nvSpPr>
          <p:cNvPr id="21" name="Rectangle 20"/>
          <p:cNvSpPr/>
          <p:nvPr/>
        </p:nvSpPr>
        <p:spPr>
          <a:xfrm>
            <a:off x="171536" y="6423898"/>
            <a:ext cx="3637599" cy="369332"/>
          </a:xfrm>
          <a:prstGeom prst="rect">
            <a:avLst/>
          </a:prstGeom>
        </p:spPr>
        <p:txBody>
          <a:bodyPr wrap="none">
            <a:spAutoFit/>
          </a:bodyPr>
          <a:lstStyle/>
          <a:p>
            <a:pPr fontAlgn="base"/>
            <a:r>
              <a:rPr lang="en-US" dirty="0">
                <a:solidFill>
                  <a:schemeClr val="bg1"/>
                </a:solidFill>
              </a:rPr>
              <a:t>Abraham 2:22–25; Genesis 12:14–20</a:t>
            </a:r>
          </a:p>
        </p:txBody>
      </p:sp>
      <p:sp>
        <p:nvSpPr>
          <p:cNvPr id="29" name="Rectangle 28"/>
          <p:cNvSpPr/>
          <p:nvPr/>
        </p:nvSpPr>
        <p:spPr>
          <a:xfrm>
            <a:off x="527805" y="1211907"/>
            <a:ext cx="4988859" cy="1569660"/>
          </a:xfrm>
          <a:prstGeom prst="rect">
            <a:avLst/>
          </a:prstGeom>
        </p:spPr>
        <p:txBody>
          <a:bodyPr wrap="square">
            <a:spAutoFit/>
          </a:bodyPr>
          <a:lstStyle/>
          <a:p>
            <a:r>
              <a:rPr lang="en-US" sz="2400" dirty="0">
                <a:solidFill>
                  <a:schemeClr val="bg1"/>
                </a:solidFill>
              </a:rPr>
              <a:t>Both Sarai and Abraham acted in faith, believing that God would deliver them. Sarai was taken into Pharaoh’s house, and Abraham was given riches..</a:t>
            </a:r>
            <a:endParaRPr lang="en-US" sz="2400" dirty="0">
              <a:solidFill>
                <a:schemeClr val="bg1"/>
              </a:solidFill>
              <a:latin typeface="Open Sans"/>
            </a:endParaRPr>
          </a:p>
        </p:txBody>
      </p:sp>
      <p:sp>
        <p:nvSpPr>
          <p:cNvPr id="11" name="Rectangle 10"/>
          <p:cNvSpPr/>
          <p:nvPr/>
        </p:nvSpPr>
        <p:spPr>
          <a:xfrm>
            <a:off x="6092514" y="4669572"/>
            <a:ext cx="5523636" cy="1938992"/>
          </a:xfrm>
          <a:prstGeom prst="rect">
            <a:avLst/>
          </a:prstGeom>
        </p:spPr>
        <p:txBody>
          <a:bodyPr wrap="square">
            <a:spAutoFit/>
          </a:bodyPr>
          <a:lstStyle/>
          <a:p>
            <a:r>
              <a:rPr lang="en-US" sz="2400" dirty="0">
                <a:solidFill>
                  <a:schemeClr val="bg1"/>
                </a:solidFill>
              </a:rPr>
              <a:t>The Lord sent a plague to Pharaoh and his house, and Pharaoh realized that Sarai was being protected by God and that she was married to Abraham. Pharaoh then sent Abraham and Sarai away.</a:t>
            </a:r>
            <a:endParaRPr lang="en-US" sz="2400" dirty="0">
              <a:solidFill>
                <a:schemeClr val="bg1"/>
              </a:solidFill>
              <a:latin typeface="Open Sans"/>
            </a:endParaRPr>
          </a:p>
        </p:txBody>
      </p:sp>
      <p:pic>
        <p:nvPicPr>
          <p:cNvPr id="1026" name="Picture 2" descr="http://i138.photobucket.com/albums/q258/ParshallAE/Album%202/abramandsaraiinegyp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5608" y="2947258"/>
            <a:ext cx="2153252" cy="31452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keyway.ca/jpg/egypt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1207" y="1043254"/>
            <a:ext cx="428625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44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340" y="53788"/>
            <a:ext cx="12048565" cy="6740307"/>
          </a:xfrm>
          <a:prstGeom prst="rect">
            <a:avLst/>
          </a:prstGeom>
          <a:noFill/>
        </p:spPr>
        <p:txBody>
          <a:bodyPr wrap="square" rtlCol="0">
            <a:spAutoFit/>
          </a:bodyPr>
          <a:lstStyle/>
          <a:p>
            <a:r>
              <a:rPr lang="en-US" dirty="0">
                <a:solidFill>
                  <a:schemeClr val="bg1"/>
                </a:solidFill>
              </a:rPr>
              <a:t>Sources:</a:t>
            </a:r>
          </a:p>
          <a:p>
            <a:endParaRPr lang="en-US" i="1" dirty="0">
              <a:solidFill>
                <a:schemeClr val="bg1"/>
              </a:solidFill>
            </a:endParaRPr>
          </a:p>
          <a:p>
            <a:r>
              <a:rPr lang="en-US" dirty="0">
                <a:solidFill>
                  <a:schemeClr val="bg1"/>
                </a:solidFill>
              </a:rPr>
              <a:t>Suggested Song:  #6 </a:t>
            </a:r>
            <a:r>
              <a:rPr lang="en-US" i="1" dirty="0">
                <a:solidFill>
                  <a:schemeClr val="bg1"/>
                </a:solidFill>
              </a:rPr>
              <a:t>Redeemer of Israel</a:t>
            </a:r>
          </a:p>
          <a:p>
            <a:endParaRPr lang="en-US" i="1" dirty="0">
              <a:solidFill>
                <a:schemeClr val="bg1"/>
              </a:solidFill>
            </a:endParaRPr>
          </a:p>
          <a:p>
            <a:r>
              <a:rPr lang="en-US" i="1" dirty="0">
                <a:solidFill>
                  <a:schemeClr val="bg1"/>
                </a:solidFill>
              </a:rPr>
              <a:t>Videos:</a:t>
            </a:r>
          </a:p>
          <a:p>
            <a:r>
              <a:rPr lang="en-US" i="1" dirty="0">
                <a:solidFill>
                  <a:schemeClr val="bg1"/>
                </a:solidFill>
              </a:rPr>
              <a:t>The Abrahamic Covenant (7:16)</a:t>
            </a:r>
          </a:p>
          <a:p>
            <a:r>
              <a:rPr lang="en-US" i="1" dirty="0">
                <a:solidFill>
                  <a:schemeClr val="bg1"/>
                </a:solidFill>
              </a:rPr>
              <a:t>Your Day For a Mission (3:31)</a:t>
            </a:r>
          </a:p>
          <a:p>
            <a:endParaRPr lang="en-US" i="1" dirty="0">
              <a:solidFill>
                <a:schemeClr val="bg1"/>
              </a:solidFill>
            </a:endParaRPr>
          </a:p>
          <a:p>
            <a:pPr marL="342900" indent="-342900">
              <a:buAutoNum type="arabicPeriod"/>
            </a:pPr>
            <a:r>
              <a:rPr lang="en-US" b="0" i="0" dirty="0">
                <a:solidFill>
                  <a:schemeClr val="bg1"/>
                </a:solidFill>
                <a:effectLst/>
                <a:latin typeface="Open Sans"/>
              </a:rPr>
              <a:t>Elder David A. Bednar (</a:t>
            </a:r>
            <a:r>
              <a:rPr lang="en-US" b="0" i="0" u="none" strike="noStrike" dirty="0">
                <a:solidFill>
                  <a:schemeClr val="bg1"/>
                </a:solidFill>
                <a:effectLst/>
                <a:latin typeface="Open Sans"/>
              </a:rPr>
              <a:t>“Becoming a Missionary,”</a:t>
            </a:r>
            <a:r>
              <a:rPr lang="en-US" i="1" dirty="0">
                <a:solidFill>
                  <a:schemeClr val="bg1"/>
                </a:solidFill>
                <a:latin typeface="Open Sans"/>
              </a:rPr>
              <a:t> </a:t>
            </a:r>
            <a:r>
              <a:rPr lang="en-US" b="0" i="1" dirty="0">
                <a:solidFill>
                  <a:schemeClr val="bg1"/>
                </a:solidFill>
                <a:effectLst/>
                <a:latin typeface="Open Sans"/>
              </a:rPr>
              <a:t>Ensign</a:t>
            </a:r>
            <a:r>
              <a:rPr lang="en-US" b="0" i="0" dirty="0">
                <a:solidFill>
                  <a:schemeClr val="bg1"/>
                </a:solidFill>
                <a:effectLst/>
                <a:latin typeface="Open Sans"/>
              </a:rPr>
              <a:t> or </a:t>
            </a:r>
            <a:r>
              <a:rPr lang="en-US" b="0" i="1" dirty="0" err="1">
                <a:solidFill>
                  <a:schemeClr val="bg1"/>
                </a:solidFill>
                <a:effectLst/>
                <a:latin typeface="Open Sans"/>
              </a:rPr>
              <a:t>Liahona</a:t>
            </a:r>
            <a:r>
              <a:rPr lang="en-US" b="0" i="1" dirty="0">
                <a:solidFill>
                  <a:schemeClr val="bg1"/>
                </a:solidFill>
                <a:effectLst/>
                <a:latin typeface="Open Sans"/>
              </a:rPr>
              <a:t>,</a:t>
            </a:r>
            <a:r>
              <a:rPr lang="en-US" b="0" i="0" dirty="0">
                <a:solidFill>
                  <a:schemeClr val="bg1"/>
                </a:solidFill>
                <a:effectLst/>
                <a:latin typeface="Open Sans"/>
              </a:rPr>
              <a:t> Nov. 2005, 47).</a:t>
            </a:r>
          </a:p>
          <a:p>
            <a:r>
              <a:rPr lang="en-US" dirty="0">
                <a:solidFill>
                  <a:schemeClr val="bg1"/>
                </a:solidFill>
                <a:latin typeface="Open Sans"/>
              </a:rPr>
              <a:t>	</a:t>
            </a:r>
            <a:r>
              <a:rPr lang="en-US" dirty="0">
                <a:solidFill>
                  <a:schemeClr val="bg1"/>
                </a:solidFill>
              </a:rPr>
              <a:t>(“Becoming a Missionary,” 47).</a:t>
            </a:r>
          </a:p>
          <a:p>
            <a:pPr marL="342900" indent="-342900">
              <a:buAutoNum type="arabicPeriod"/>
            </a:pPr>
            <a:endParaRPr lang="en-US" dirty="0">
              <a:solidFill>
                <a:schemeClr val="bg1"/>
              </a:solidFill>
              <a:latin typeface="Open Sans"/>
            </a:endParaRPr>
          </a:p>
          <a:p>
            <a:r>
              <a:rPr lang="en-US" dirty="0">
                <a:solidFill>
                  <a:schemeClr val="bg1"/>
                </a:solidFill>
                <a:latin typeface="Open Sans"/>
              </a:rPr>
              <a:t>2.   Bible Maps (map 9)</a:t>
            </a:r>
          </a:p>
          <a:p>
            <a:pPr marL="342900" indent="-342900">
              <a:buAutoNum type="arabicPeriod"/>
            </a:pPr>
            <a:endParaRPr lang="en-US" dirty="0">
              <a:solidFill>
                <a:schemeClr val="bg1"/>
              </a:solidFill>
              <a:latin typeface="Open Sans"/>
            </a:endParaRPr>
          </a:p>
          <a:p>
            <a:r>
              <a:rPr lang="en-US" i="1" dirty="0">
                <a:solidFill>
                  <a:schemeClr val="bg1"/>
                </a:solidFill>
              </a:rPr>
              <a:t>3.   The Pearl of Great Price: Teacher Manual</a:t>
            </a:r>
            <a:r>
              <a:rPr lang="en-US" dirty="0">
                <a:solidFill>
                  <a:schemeClr val="bg1"/>
                </a:solidFill>
              </a:rPr>
              <a:t>, (2000), 40–42</a:t>
            </a:r>
          </a:p>
          <a:p>
            <a:endParaRPr lang="en-US" dirty="0">
              <a:solidFill>
                <a:schemeClr val="bg1"/>
              </a:solidFill>
            </a:endParaRPr>
          </a:p>
          <a:p>
            <a:r>
              <a:rPr lang="en-US" dirty="0">
                <a:solidFill>
                  <a:schemeClr val="bg1"/>
                </a:solidFill>
                <a:latin typeface="Calibri" panose="020F0502020204030204" pitchFamily="34" charset="0"/>
              </a:rPr>
              <a:t>4.  Bruce R. McConkie </a:t>
            </a:r>
            <a:r>
              <a:rPr lang="en-US" i="1" dirty="0">
                <a:solidFill>
                  <a:schemeClr val="bg1"/>
                </a:solidFill>
                <a:latin typeface="Calibri" panose="020F0502020204030204" pitchFamily="34" charset="0"/>
              </a:rPr>
              <a:t>Mormon Doctrine, </a:t>
            </a:r>
            <a:r>
              <a:rPr lang="en-US" dirty="0">
                <a:solidFill>
                  <a:schemeClr val="bg1"/>
                </a:solidFill>
                <a:latin typeface="Calibri" panose="020F0502020204030204" pitchFamily="34" charset="0"/>
              </a:rPr>
              <a:t>p. 13</a:t>
            </a:r>
            <a:endParaRPr lang="en-US" i="1" dirty="0">
              <a:solidFill>
                <a:schemeClr val="bg1"/>
              </a:solidFill>
              <a:latin typeface="Calibri" panose="020F0502020204030204" pitchFamily="34" charset="0"/>
            </a:endParaRPr>
          </a:p>
          <a:p>
            <a:r>
              <a:rPr lang="en-US" i="1" dirty="0">
                <a:solidFill>
                  <a:schemeClr val="bg1"/>
                </a:solidFill>
                <a:latin typeface="Calibri" panose="020F0502020204030204" pitchFamily="34" charset="0"/>
              </a:rPr>
              <a:t>	Millennial Messiah </a:t>
            </a:r>
            <a:r>
              <a:rPr lang="en-US" dirty="0">
                <a:solidFill>
                  <a:schemeClr val="bg1"/>
                </a:solidFill>
                <a:latin typeface="Calibri" panose="020F0502020204030204" pitchFamily="34" charset="0"/>
              </a:rPr>
              <a:t>pp. 263-64 and Improvement Era, June 1959	</a:t>
            </a:r>
          </a:p>
          <a:p>
            <a:pPr marL="342900" indent="-342900">
              <a:buFontTx/>
              <a:buAutoNum type="arabicPeriod"/>
            </a:pP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5.  John A. </a:t>
            </a:r>
            <a:r>
              <a:rPr lang="en-US" dirty="0" err="1">
                <a:solidFill>
                  <a:schemeClr val="bg1"/>
                </a:solidFill>
                <a:latin typeface="Calibri" panose="020F0502020204030204" pitchFamily="34" charset="0"/>
              </a:rPr>
              <a:t>Widtsoe</a:t>
            </a:r>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Evidences and Reconciliations, </a:t>
            </a:r>
            <a:r>
              <a:rPr lang="en-US" dirty="0">
                <a:solidFill>
                  <a:schemeClr val="bg1"/>
                </a:solidFill>
                <a:latin typeface="Calibri" panose="020F0502020204030204" pitchFamily="34" charset="0"/>
              </a:rPr>
              <a:t>3:28. See also Brigham Young, </a:t>
            </a:r>
            <a:r>
              <a:rPr lang="en-US" i="1" dirty="0">
                <a:solidFill>
                  <a:schemeClr val="bg1"/>
                </a:solidFill>
                <a:latin typeface="Calibri" panose="020F0502020204030204" pitchFamily="34" charset="0"/>
              </a:rPr>
              <a:t>Journal of Discourses, </a:t>
            </a:r>
            <a:r>
              <a:rPr lang="en-US" dirty="0">
                <a:solidFill>
                  <a:schemeClr val="bg1"/>
                </a:solidFill>
                <a:latin typeface="Calibri" panose="020F0502020204030204" pitchFamily="34" charset="0"/>
              </a:rPr>
              <a:t>7:290-91</a:t>
            </a:r>
            <a:endParaRPr lang="en-US" b="0" i="0" dirty="0">
              <a:solidFill>
                <a:schemeClr val="bg1"/>
              </a:solidFill>
              <a:effectLst/>
              <a:latin typeface="Calibri" panose="020F0502020204030204" pitchFamily="34" charset="0"/>
            </a:endParaRPr>
          </a:p>
          <a:p>
            <a:pPr marL="342900" indent="-342900">
              <a:buFontTx/>
              <a:buAutoNum type="arabicPeriod"/>
            </a:pPr>
            <a:endParaRPr lang="en-US" b="0" i="0" dirty="0">
              <a:solidFill>
                <a:schemeClr val="bg1"/>
              </a:solidFill>
              <a:effectLst/>
              <a:latin typeface="Open Sans"/>
            </a:endParaRPr>
          </a:p>
          <a:p>
            <a:pPr marL="342900" indent="-342900">
              <a:buAutoNum type="arabicPeriod"/>
            </a:pPr>
            <a:endParaRPr lang="en-US" dirty="0">
              <a:solidFill>
                <a:schemeClr val="bg1"/>
              </a:solidFill>
            </a:endParaRPr>
          </a:p>
          <a:p>
            <a:endParaRPr lang="en-US" i="1" dirty="0">
              <a:solidFill>
                <a:schemeClr val="bg1"/>
              </a:solidFill>
            </a:endParaRPr>
          </a:p>
          <a:p>
            <a:endParaRPr lang="en-US" i="1" dirty="0">
              <a:solidFill>
                <a:schemeClr val="bg1"/>
              </a:solidFill>
            </a:endParaRPr>
          </a:p>
          <a:p>
            <a:endParaRPr lang="en-US" dirty="0">
              <a:solidFill>
                <a:schemeClr val="bg1"/>
              </a:solidFill>
            </a:endParaRPr>
          </a:p>
        </p:txBody>
      </p:sp>
      <p:grpSp>
        <p:nvGrpSpPr>
          <p:cNvPr id="6" name="Group 5"/>
          <p:cNvGrpSpPr/>
          <p:nvPr/>
        </p:nvGrpSpPr>
        <p:grpSpPr>
          <a:xfrm>
            <a:off x="3294094" y="1176990"/>
            <a:ext cx="743353" cy="94158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7B6DEF10-460A-4C26-A310-FCA7FDAF8BDE}"/>
              </a:ext>
            </a:extLst>
          </p:cNvPr>
          <p:cNvSpPr>
            <a:spLocks noGrp="1"/>
          </p:cNvSpPr>
          <p:nvPr/>
        </p:nvSpPr>
        <p:spPr>
          <a:xfrm>
            <a:off x="103095" y="641606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124956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BC5A9AC-5A5B-4C3F-B7CC-6664BB2E877C}"/>
              </a:ext>
            </a:extLst>
          </p:cNvPr>
          <p:cNvGrpSpPr/>
          <p:nvPr/>
        </p:nvGrpSpPr>
        <p:grpSpPr>
          <a:xfrm>
            <a:off x="115503" y="206392"/>
            <a:ext cx="5980497" cy="1538883"/>
            <a:chOff x="115503" y="206392"/>
            <a:chExt cx="6508083" cy="1538883"/>
          </a:xfrm>
        </p:grpSpPr>
        <p:grpSp>
          <p:nvGrpSpPr>
            <p:cNvPr id="3" name="Group 2">
              <a:extLst>
                <a:ext uri="{FF2B5EF4-FFF2-40B4-BE49-F238E27FC236}">
                  <a16:creationId xmlns:a16="http://schemas.microsoft.com/office/drawing/2014/main" id="{7EAB7B08-3892-4CE4-8C25-BCD54EEEAEF1}"/>
                </a:ext>
              </a:extLst>
            </p:cNvPr>
            <p:cNvGrpSpPr/>
            <p:nvPr/>
          </p:nvGrpSpPr>
          <p:grpSpPr>
            <a:xfrm>
              <a:off x="191102" y="206392"/>
              <a:ext cx="6432484" cy="1334202"/>
              <a:chOff x="191102" y="206392"/>
              <a:chExt cx="6432484" cy="1334202"/>
            </a:xfrm>
          </p:grpSpPr>
          <p:sp>
            <p:nvSpPr>
              <p:cNvPr id="2" name="Rectangle 1">
                <a:extLst>
                  <a:ext uri="{FF2B5EF4-FFF2-40B4-BE49-F238E27FC236}">
                    <a16:creationId xmlns:a16="http://schemas.microsoft.com/office/drawing/2014/main" id="{C5B85043-076B-442F-AC1B-ECC82B057D6B}"/>
                  </a:ext>
                </a:extLst>
              </p:cNvPr>
              <p:cNvSpPr/>
              <p:nvPr/>
            </p:nvSpPr>
            <p:spPr>
              <a:xfrm>
                <a:off x="1143602" y="206392"/>
                <a:ext cx="5479984" cy="1169551"/>
              </a:xfrm>
              <a:prstGeom prst="rect">
                <a:avLst/>
              </a:prstGeom>
            </p:spPr>
            <p:txBody>
              <a:bodyPr wrap="square">
                <a:spAutoFit/>
              </a:bodyPr>
              <a:lstStyle/>
              <a:p>
                <a:r>
                  <a:rPr lang="en-US" sz="1200" dirty="0">
                    <a:latin typeface="Open Sans"/>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Open Sans"/>
                  </a:rPr>
                  <a:t>(David A. Bednar, “Becoming a Missionary,” </a:t>
                </a:r>
                <a:r>
                  <a:rPr lang="en-US" sz="1000" i="1" dirty="0">
                    <a:latin typeface="Georgia" panose="02040502050405020303" pitchFamily="18" charset="0"/>
                  </a:rPr>
                  <a:t>Ensign</a:t>
                </a:r>
                <a:r>
                  <a:rPr lang="en-US" sz="1000" dirty="0">
                    <a:latin typeface="Open Sans"/>
                  </a:rPr>
                  <a:t> or </a:t>
                </a:r>
                <a:r>
                  <a:rPr lang="en-US" sz="1000" i="1" dirty="0">
                    <a:latin typeface="Georgia" panose="02040502050405020303" pitchFamily="18" charset="0"/>
                  </a:rPr>
                  <a:t>Liahona,</a:t>
                </a:r>
                <a:r>
                  <a:rPr lang="en-US" sz="1000" dirty="0">
                    <a:latin typeface="Open Sans"/>
                  </a:rPr>
                  <a:t> Nov. 2005, 47).</a:t>
                </a:r>
                <a:endParaRPr lang="en-US" sz="1000" dirty="0"/>
              </a:p>
            </p:txBody>
          </p:sp>
          <p:pic>
            <p:nvPicPr>
              <p:cNvPr id="2050" name="Picture 2" descr="David A. Bednar">
                <a:extLst>
                  <a:ext uri="{FF2B5EF4-FFF2-40B4-BE49-F238E27FC236}">
                    <a16:creationId xmlns:a16="http://schemas.microsoft.com/office/drawing/2014/main" id="{9FF1723C-2A66-49B2-834C-4B8055E78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3347B083-59CE-4E12-895B-25DEFC2E7340}"/>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B388543-B12B-4FD1-B3A6-984878EBD4A4}"/>
              </a:ext>
            </a:extLst>
          </p:cNvPr>
          <p:cNvGrpSpPr/>
          <p:nvPr/>
        </p:nvGrpSpPr>
        <p:grpSpPr>
          <a:xfrm>
            <a:off x="115504" y="1745275"/>
            <a:ext cx="5980496" cy="1538883"/>
            <a:chOff x="115503" y="206392"/>
            <a:chExt cx="6508083" cy="1538883"/>
          </a:xfrm>
        </p:grpSpPr>
        <p:grpSp>
          <p:nvGrpSpPr>
            <p:cNvPr id="11" name="Group 10">
              <a:extLst>
                <a:ext uri="{FF2B5EF4-FFF2-40B4-BE49-F238E27FC236}">
                  <a16:creationId xmlns:a16="http://schemas.microsoft.com/office/drawing/2014/main" id="{30C3CCB8-95F3-44AD-95A9-1DDFF7D535C9}"/>
                </a:ext>
              </a:extLst>
            </p:cNvPr>
            <p:cNvGrpSpPr/>
            <p:nvPr/>
          </p:nvGrpSpPr>
          <p:grpSpPr>
            <a:xfrm>
              <a:off x="191102" y="206392"/>
              <a:ext cx="6432484" cy="1334202"/>
              <a:chOff x="191102" y="206392"/>
              <a:chExt cx="6432484" cy="1334202"/>
            </a:xfrm>
          </p:grpSpPr>
          <p:sp>
            <p:nvSpPr>
              <p:cNvPr id="13" name="Rectangle 12">
                <a:extLst>
                  <a:ext uri="{FF2B5EF4-FFF2-40B4-BE49-F238E27FC236}">
                    <a16:creationId xmlns:a16="http://schemas.microsoft.com/office/drawing/2014/main" id="{0EA6AE96-B0DF-4711-9849-B648D2104109}"/>
                  </a:ext>
                </a:extLst>
              </p:cNvPr>
              <p:cNvSpPr/>
              <p:nvPr/>
            </p:nvSpPr>
            <p:spPr>
              <a:xfrm>
                <a:off x="1143602" y="206392"/>
                <a:ext cx="5479984" cy="1200329"/>
              </a:xfrm>
              <a:prstGeom prst="rect">
                <a:avLst/>
              </a:prstGeom>
            </p:spPr>
            <p:txBody>
              <a:bodyPr wrap="square">
                <a:spAutoFit/>
              </a:bodyPr>
              <a:lstStyle/>
              <a:p>
                <a:r>
                  <a:rPr lang="en-US" sz="1200" dirty="0">
                    <a:latin typeface="Open Sans"/>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Open Sans"/>
                  </a:rPr>
                  <a:t>(David A. Bednar, “Becoming a Missionary,” </a:t>
                </a:r>
                <a:r>
                  <a:rPr lang="en-US" sz="1000" i="1" dirty="0">
                    <a:latin typeface="Georgia" panose="02040502050405020303" pitchFamily="18" charset="0"/>
                  </a:rPr>
                  <a:t>Ensign</a:t>
                </a:r>
                <a:r>
                  <a:rPr lang="en-US" sz="1000" dirty="0">
                    <a:latin typeface="Open Sans"/>
                  </a:rPr>
                  <a:t> or </a:t>
                </a:r>
                <a:r>
                  <a:rPr lang="en-US" sz="1000" i="1" dirty="0">
                    <a:latin typeface="Georgia" panose="02040502050405020303" pitchFamily="18" charset="0"/>
                  </a:rPr>
                  <a:t>Liahona,</a:t>
                </a:r>
                <a:r>
                  <a:rPr lang="en-US" sz="1000" dirty="0">
                    <a:latin typeface="Open Sans"/>
                  </a:rPr>
                  <a:t> Nov. 2005, 47).</a:t>
                </a:r>
                <a:endParaRPr lang="en-US" sz="1000" dirty="0"/>
              </a:p>
            </p:txBody>
          </p:sp>
          <p:pic>
            <p:nvPicPr>
              <p:cNvPr id="14" name="Picture 2" descr="David A. Bednar">
                <a:extLst>
                  <a:ext uri="{FF2B5EF4-FFF2-40B4-BE49-F238E27FC236}">
                    <a16:creationId xmlns:a16="http://schemas.microsoft.com/office/drawing/2014/main" id="{3DD3C07E-A9B1-41F9-BF6D-EB204CBF7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3C8C8EF7-02F8-4FC8-9892-615F292654E2}"/>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0F4CB794-E964-473F-892C-5C046025F9A6}"/>
              </a:ext>
            </a:extLst>
          </p:cNvPr>
          <p:cNvGrpSpPr/>
          <p:nvPr/>
        </p:nvGrpSpPr>
        <p:grpSpPr>
          <a:xfrm>
            <a:off x="115503" y="3284158"/>
            <a:ext cx="5980497" cy="1538883"/>
            <a:chOff x="115503" y="206392"/>
            <a:chExt cx="6508083" cy="1538883"/>
          </a:xfrm>
        </p:grpSpPr>
        <p:grpSp>
          <p:nvGrpSpPr>
            <p:cNvPr id="51" name="Group 50">
              <a:extLst>
                <a:ext uri="{FF2B5EF4-FFF2-40B4-BE49-F238E27FC236}">
                  <a16:creationId xmlns:a16="http://schemas.microsoft.com/office/drawing/2014/main" id="{318AB0DE-F130-4E1A-919E-4B0191230209}"/>
                </a:ext>
              </a:extLst>
            </p:cNvPr>
            <p:cNvGrpSpPr/>
            <p:nvPr/>
          </p:nvGrpSpPr>
          <p:grpSpPr>
            <a:xfrm>
              <a:off x="191102" y="206392"/>
              <a:ext cx="6432484" cy="1334202"/>
              <a:chOff x="191102" y="206392"/>
              <a:chExt cx="6432484" cy="1334202"/>
            </a:xfrm>
          </p:grpSpPr>
          <p:sp>
            <p:nvSpPr>
              <p:cNvPr id="53" name="Rectangle 52">
                <a:extLst>
                  <a:ext uri="{FF2B5EF4-FFF2-40B4-BE49-F238E27FC236}">
                    <a16:creationId xmlns:a16="http://schemas.microsoft.com/office/drawing/2014/main" id="{87C609A1-F27F-4351-83FB-199E085B5FA4}"/>
                  </a:ext>
                </a:extLst>
              </p:cNvPr>
              <p:cNvSpPr/>
              <p:nvPr/>
            </p:nvSpPr>
            <p:spPr>
              <a:xfrm>
                <a:off x="1143602" y="206392"/>
                <a:ext cx="5479984" cy="1169551"/>
              </a:xfrm>
              <a:prstGeom prst="rect">
                <a:avLst/>
              </a:prstGeom>
            </p:spPr>
            <p:txBody>
              <a:bodyPr wrap="square">
                <a:spAutoFit/>
              </a:bodyPr>
              <a:lstStyle/>
              <a:p>
                <a:r>
                  <a:rPr lang="en-US" sz="1200" dirty="0">
                    <a:latin typeface="Open Sans"/>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Open Sans"/>
                  </a:rPr>
                  <a:t>(David A. Bednar, “Becoming a Missionary,” </a:t>
                </a:r>
                <a:r>
                  <a:rPr lang="en-US" sz="1000" i="1" dirty="0">
                    <a:latin typeface="Georgia" panose="02040502050405020303" pitchFamily="18" charset="0"/>
                  </a:rPr>
                  <a:t>Ensign</a:t>
                </a:r>
                <a:r>
                  <a:rPr lang="en-US" sz="1000" dirty="0">
                    <a:latin typeface="Open Sans"/>
                  </a:rPr>
                  <a:t> or </a:t>
                </a:r>
                <a:r>
                  <a:rPr lang="en-US" sz="1000" i="1" dirty="0">
                    <a:latin typeface="Georgia" panose="02040502050405020303" pitchFamily="18" charset="0"/>
                  </a:rPr>
                  <a:t>Liahona,</a:t>
                </a:r>
                <a:r>
                  <a:rPr lang="en-US" sz="1000" dirty="0">
                    <a:latin typeface="Open Sans"/>
                  </a:rPr>
                  <a:t> Nov. 2005, 47).</a:t>
                </a:r>
                <a:endParaRPr lang="en-US" sz="1000" dirty="0"/>
              </a:p>
            </p:txBody>
          </p:sp>
          <p:pic>
            <p:nvPicPr>
              <p:cNvPr id="54" name="Picture 2" descr="David A. Bednar">
                <a:extLst>
                  <a:ext uri="{FF2B5EF4-FFF2-40B4-BE49-F238E27FC236}">
                    <a16:creationId xmlns:a16="http://schemas.microsoft.com/office/drawing/2014/main" id="{12A2513B-FD90-429F-ACD1-286477C56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tangle 51">
              <a:extLst>
                <a:ext uri="{FF2B5EF4-FFF2-40B4-BE49-F238E27FC236}">
                  <a16:creationId xmlns:a16="http://schemas.microsoft.com/office/drawing/2014/main" id="{F4AFC9DD-60F4-4C4B-8CAE-501B37B2382D}"/>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D541AC4-2DF9-4320-AD33-12108CFEEDA3}"/>
              </a:ext>
            </a:extLst>
          </p:cNvPr>
          <p:cNvGrpSpPr/>
          <p:nvPr/>
        </p:nvGrpSpPr>
        <p:grpSpPr>
          <a:xfrm>
            <a:off x="115504" y="4823041"/>
            <a:ext cx="5980496" cy="1538883"/>
            <a:chOff x="115503" y="206392"/>
            <a:chExt cx="6508083" cy="1538883"/>
          </a:xfrm>
        </p:grpSpPr>
        <p:grpSp>
          <p:nvGrpSpPr>
            <p:cNvPr id="56" name="Group 55">
              <a:extLst>
                <a:ext uri="{FF2B5EF4-FFF2-40B4-BE49-F238E27FC236}">
                  <a16:creationId xmlns:a16="http://schemas.microsoft.com/office/drawing/2014/main" id="{07CB00A9-6E14-40B1-8795-2B703CF377B0}"/>
                </a:ext>
              </a:extLst>
            </p:cNvPr>
            <p:cNvGrpSpPr/>
            <p:nvPr/>
          </p:nvGrpSpPr>
          <p:grpSpPr>
            <a:xfrm>
              <a:off x="191102" y="206392"/>
              <a:ext cx="6432484" cy="1334202"/>
              <a:chOff x="191102" y="206392"/>
              <a:chExt cx="6432484" cy="1334202"/>
            </a:xfrm>
          </p:grpSpPr>
          <p:sp>
            <p:nvSpPr>
              <p:cNvPr id="58" name="Rectangle 57">
                <a:extLst>
                  <a:ext uri="{FF2B5EF4-FFF2-40B4-BE49-F238E27FC236}">
                    <a16:creationId xmlns:a16="http://schemas.microsoft.com/office/drawing/2014/main" id="{B28B8941-8407-4BEB-8A5D-619FC443C2DF}"/>
                  </a:ext>
                </a:extLst>
              </p:cNvPr>
              <p:cNvSpPr/>
              <p:nvPr/>
            </p:nvSpPr>
            <p:spPr>
              <a:xfrm>
                <a:off x="1143602" y="206392"/>
                <a:ext cx="5479984" cy="1200329"/>
              </a:xfrm>
              <a:prstGeom prst="rect">
                <a:avLst/>
              </a:prstGeom>
            </p:spPr>
            <p:txBody>
              <a:bodyPr wrap="square">
                <a:spAutoFit/>
              </a:bodyPr>
              <a:lstStyle/>
              <a:p>
                <a:r>
                  <a:rPr lang="en-US" sz="1200" dirty="0">
                    <a:latin typeface="Open Sans"/>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Open Sans"/>
                  </a:rPr>
                  <a:t>(David A. Bednar, “Becoming a Missionary,” </a:t>
                </a:r>
                <a:r>
                  <a:rPr lang="en-US" sz="1000" i="1" dirty="0">
                    <a:latin typeface="Georgia" panose="02040502050405020303" pitchFamily="18" charset="0"/>
                  </a:rPr>
                  <a:t>Ensign</a:t>
                </a:r>
                <a:r>
                  <a:rPr lang="en-US" sz="1000" dirty="0">
                    <a:latin typeface="Open Sans"/>
                  </a:rPr>
                  <a:t> or </a:t>
                </a:r>
                <a:r>
                  <a:rPr lang="en-US" sz="1000" i="1" dirty="0">
                    <a:latin typeface="Georgia" panose="02040502050405020303" pitchFamily="18" charset="0"/>
                  </a:rPr>
                  <a:t>Liahona,</a:t>
                </a:r>
                <a:r>
                  <a:rPr lang="en-US" sz="1000" dirty="0">
                    <a:latin typeface="Open Sans"/>
                  </a:rPr>
                  <a:t> Nov. 2005, 47).</a:t>
                </a:r>
                <a:endParaRPr lang="en-US" sz="1000" dirty="0"/>
              </a:p>
            </p:txBody>
          </p:sp>
          <p:pic>
            <p:nvPicPr>
              <p:cNvPr id="59" name="Picture 2" descr="David A. Bednar">
                <a:extLst>
                  <a:ext uri="{FF2B5EF4-FFF2-40B4-BE49-F238E27FC236}">
                    <a16:creationId xmlns:a16="http://schemas.microsoft.com/office/drawing/2014/main" id="{9E0E4CE4-1CAE-43B9-B73A-535605AF4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Rectangle 56">
              <a:extLst>
                <a:ext uri="{FF2B5EF4-FFF2-40B4-BE49-F238E27FC236}">
                  <a16:creationId xmlns:a16="http://schemas.microsoft.com/office/drawing/2014/main" id="{11D8ABE0-16AA-4806-8A63-F19040F06217}"/>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A2A7B518-C4FE-41ED-B755-A992E4FB18FE}"/>
              </a:ext>
            </a:extLst>
          </p:cNvPr>
          <p:cNvGrpSpPr/>
          <p:nvPr/>
        </p:nvGrpSpPr>
        <p:grpSpPr>
          <a:xfrm>
            <a:off x="6006259" y="206392"/>
            <a:ext cx="5980497" cy="1538883"/>
            <a:chOff x="115503" y="206392"/>
            <a:chExt cx="6508083" cy="1538883"/>
          </a:xfrm>
        </p:grpSpPr>
        <p:grpSp>
          <p:nvGrpSpPr>
            <p:cNvPr id="61" name="Group 60">
              <a:extLst>
                <a:ext uri="{FF2B5EF4-FFF2-40B4-BE49-F238E27FC236}">
                  <a16:creationId xmlns:a16="http://schemas.microsoft.com/office/drawing/2014/main" id="{554C0496-2125-4B5E-8B72-DE3819038CD6}"/>
                </a:ext>
              </a:extLst>
            </p:cNvPr>
            <p:cNvGrpSpPr/>
            <p:nvPr/>
          </p:nvGrpSpPr>
          <p:grpSpPr>
            <a:xfrm>
              <a:off x="191102" y="206392"/>
              <a:ext cx="6432484" cy="1334202"/>
              <a:chOff x="191102" y="206392"/>
              <a:chExt cx="6432484" cy="1334202"/>
            </a:xfrm>
          </p:grpSpPr>
          <p:sp>
            <p:nvSpPr>
              <p:cNvPr id="63" name="Rectangle 62">
                <a:extLst>
                  <a:ext uri="{FF2B5EF4-FFF2-40B4-BE49-F238E27FC236}">
                    <a16:creationId xmlns:a16="http://schemas.microsoft.com/office/drawing/2014/main" id="{A905176A-D205-435E-BA86-E37BCE00CC51}"/>
                  </a:ext>
                </a:extLst>
              </p:cNvPr>
              <p:cNvSpPr/>
              <p:nvPr/>
            </p:nvSpPr>
            <p:spPr>
              <a:xfrm>
                <a:off x="1143602" y="206392"/>
                <a:ext cx="5479984" cy="1169551"/>
              </a:xfrm>
              <a:prstGeom prst="rect">
                <a:avLst/>
              </a:prstGeom>
            </p:spPr>
            <p:txBody>
              <a:bodyPr wrap="square">
                <a:spAutoFit/>
              </a:bodyPr>
              <a:lstStyle/>
              <a:p>
                <a:r>
                  <a:rPr lang="en-US" sz="1200" dirty="0">
                    <a:latin typeface="Open Sans"/>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Open Sans"/>
                  </a:rPr>
                  <a:t>(David A. Bednar, “Becoming a Missionary,” </a:t>
                </a:r>
                <a:r>
                  <a:rPr lang="en-US" sz="1000" i="1" dirty="0">
                    <a:latin typeface="Georgia" panose="02040502050405020303" pitchFamily="18" charset="0"/>
                  </a:rPr>
                  <a:t>Ensign</a:t>
                </a:r>
                <a:r>
                  <a:rPr lang="en-US" sz="1000" dirty="0">
                    <a:latin typeface="Open Sans"/>
                  </a:rPr>
                  <a:t> or </a:t>
                </a:r>
                <a:r>
                  <a:rPr lang="en-US" sz="1000" i="1" dirty="0">
                    <a:latin typeface="Georgia" panose="02040502050405020303" pitchFamily="18" charset="0"/>
                  </a:rPr>
                  <a:t>Liahona,</a:t>
                </a:r>
                <a:r>
                  <a:rPr lang="en-US" sz="1000" dirty="0">
                    <a:latin typeface="Open Sans"/>
                  </a:rPr>
                  <a:t> Nov. 2005, 47).</a:t>
                </a:r>
                <a:endParaRPr lang="en-US" sz="1000" dirty="0"/>
              </a:p>
            </p:txBody>
          </p:sp>
          <p:pic>
            <p:nvPicPr>
              <p:cNvPr id="64" name="Picture 2" descr="David A. Bednar">
                <a:extLst>
                  <a:ext uri="{FF2B5EF4-FFF2-40B4-BE49-F238E27FC236}">
                    <a16:creationId xmlns:a16="http://schemas.microsoft.com/office/drawing/2014/main" id="{D9A552D8-CE77-43B0-9380-4CDDD26C9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Rectangle 61">
              <a:extLst>
                <a:ext uri="{FF2B5EF4-FFF2-40B4-BE49-F238E27FC236}">
                  <a16:creationId xmlns:a16="http://schemas.microsoft.com/office/drawing/2014/main" id="{415E41E5-8CCE-4104-90FB-27CABFF134B3}"/>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09F8DD51-F666-43A3-8EBF-94C22CC68932}"/>
              </a:ext>
            </a:extLst>
          </p:cNvPr>
          <p:cNvGrpSpPr/>
          <p:nvPr/>
        </p:nvGrpSpPr>
        <p:grpSpPr>
          <a:xfrm>
            <a:off x="6006260" y="1745275"/>
            <a:ext cx="5980496" cy="1538883"/>
            <a:chOff x="115503" y="206392"/>
            <a:chExt cx="6508083" cy="1538883"/>
          </a:xfrm>
        </p:grpSpPr>
        <p:grpSp>
          <p:nvGrpSpPr>
            <p:cNvPr id="66" name="Group 65">
              <a:extLst>
                <a:ext uri="{FF2B5EF4-FFF2-40B4-BE49-F238E27FC236}">
                  <a16:creationId xmlns:a16="http://schemas.microsoft.com/office/drawing/2014/main" id="{4E597DF8-4F77-4ED4-BE48-24E95B2C8175}"/>
                </a:ext>
              </a:extLst>
            </p:cNvPr>
            <p:cNvGrpSpPr/>
            <p:nvPr/>
          </p:nvGrpSpPr>
          <p:grpSpPr>
            <a:xfrm>
              <a:off x="191102" y="206392"/>
              <a:ext cx="6432484" cy="1334202"/>
              <a:chOff x="191102" y="206392"/>
              <a:chExt cx="6432484" cy="1334202"/>
            </a:xfrm>
          </p:grpSpPr>
          <p:sp>
            <p:nvSpPr>
              <p:cNvPr id="68" name="Rectangle 67">
                <a:extLst>
                  <a:ext uri="{FF2B5EF4-FFF2-40B4-BE49-F238E27FC236}">
                    <a16:creationId xmlns:a16="http://schemas.microsoft.com/office/drawing/2014/main" id="{91761516-8749-4AB9-93ED-C08567927638}"/>
                  </a:ext>
                </a:extLst>
              </p:cNvPr>
              <p:cNvSpPr/>
              <p:nvPr/>
            </p:nvSpPr>
            <p:spPr>
              <a:xfrm>
                <a:off x="1143602" y="206392"/>
                <a:ext cx="5479984" cy="1200329"/>
              </a:xfrm>
              <a:prstGeom prst="rect">
                <a:avLst/>
              </a:prstGeom>
            </p:spPr>
            <p:txBody>
              <a:bodyPr wrap="square">
                <a:spAutoFit/>
              </a:bodyPr>
              <a:lstStyle/>
              <a:p>
                <a:r>
                  <a:rPr lang="en-US" sz="1200" dirty="0">
                    <a:latin typeface="Open Sans"/>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Open Sans"/>
                  </a:rPr>
                  <a:t>(David A. Bednar, “Becoming a Missionary,” </a:t>
                </a:r>
                <a:r>
                  <a:rPr lang="en-US" sz="1000" i="1" dirty="0">
                    <a:latin typeface="Georgia" panose="02040502050405020303" pitchFamily="18" charset="0"/>
                  </a:rPr>
                  <a:t>Ensign</a:t>
                </a:r>
                <a:r>
                  <a:rPr lang="en-US" sz="1000" dirty="0">
                    <a:latin typeface="Open Sans"/>
                  </a:rPr>
                  <a:t> or </a:t>
                </a:r>
                <a:r>
                  <a:rPr lang="en-US" sz="1000" i="1" dirty="0">
                    <a:latin typeface="Georgia" panose="02040502050405020303" pitchFamily="18" charset="0"/>
                  </a:rPr>
                  <a:t>Liahona,</a:t>
                </a:r>
                <a:r>
                  <a:rPr lang="en-US" sz="1000" dirty="0">
                    <a:latin typeface="Open Sans"/>
                  </a:rPr>
                  <a:t> Nov. 2005, 47).</a:t>
                </a:r>
                <a:endParaRPr lang="en-US" sz="1000" dirty="0"/>
              </a:p>
            </p:txBody>
          </p:sp>
          <p:pic>
            <p:nvPicPr>
              <p:cNvPr id="69" name="Picture 2" descr="David A. Bednar">
                <a:extLst>
                  <a:ext uri="{FF2B5EF4-FFF2-40B4-BE49-F238E27FC236}">
                    <a16:creationId xmlns:a16="http://schemas.microsoft.com/office/drawing/2014/main" id="{5A49782C-767B-49B7-872D-2297237C2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Rectangle 66">
              <a:extLst>
                <a:ext uri="{FF2B5EF4-FFF2-40B4-BE49-F238E27FC236}">
                  <a16:creationId xmlns:a16="http://schemas.microsoft.com/office/drawing/2014/main" id="{CD4EC10F-056E-476F-8DD2-40E8242DA2F6}"/>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78BB5E83-6C99-48E5-9439-4E934FC0AC60}"/>
              </a:ext>
            </a:extLst>
          </p:cNvPr>
          <p:cNvGrpSpPr/>
          <p:nvPr/>
        </p:nvGrpSpPr>
        <p:grpSpPr>
          <a:xfrm>
            <a:off x="6006259" y="3284158"/>
            <a:ext cx="5980497" cy="1538883"/>
            <a:chOff x="115503" y="206392"/>
            <a:chExt cx="6508083" cy="1538883"/>
          </a:xfrm>
        </p:grpSpPr>
        <p:grpSp>
          <p:nvGrpSpPr>
            <p:cNvPr id="71" name="Group 70">
              <a:extLst>
                <a:ext uri="{FF2B5EF4-FFF2-40B4-BE49-F238E27FC236}">
                  <a16:creationId xmlns:a16="http://schemas.microsoft.com/office/drawing/2014/main" id="{05E16DAE-DB0E-4913-B80D-982313B3BAD8}"/>
                </a:ext>
              </a:extLst>
            </p:cNvPr>
            <p:cNvGrpSpPr/>
            <p:nvPr/>
          </p:nvGrpSpPr>
          <p:grpSpPr>
            <a:xfrm>
              <a:off x="191102" y="206392"/>
              <a:ext cx="6432484" cy="1334202"/>
              <a:chOff x="191102" y="206392"/>
              <a:chExt cx="6432484" cy="1334202"/>
            </a:xfrm>
          </p:grpSpPr>
          <p:sp>
            <p:nvSpPr>
              <p:cNvPr id="73" name="Rectangle 72">
                <a:extLst>
                  <a:ext uri="{FF2B5EF4-FFF2-40B4-BE49-F238E27FC236}">
                    <a16:creationId xmlns:a16="http://schemas.microsoft.com/office/drawing/2014/main" id="{F1563F20-A10A-481D-9D20-9AF52482A198}"/>
                  </a:ext>
                </a:extLst>
              </p:cNvPr>
              <p:cNvSpPr/>
              <p:nvPr/>
            </p:nvSpPr>
            <p:spPr>
              <a:xfrm>
                <a:off x="1143602" y="206392"/>
                <a:ext cx="5479984" cy="1169551"/>
              </a:xfrm>
              <a:prstGeom prst="rect">
                <a:avLst/>
              </a:prstGeom>
            </p:spPr>
            <p:txBody>
              <a:bodyPr wrap="square">
                <a:spAutoFit/>
              </a:bodyPr>
              <a:lstStyle/>
              <a:p>
                <a:r>
                  <a:rPr lang="en-US" sz="1200" dirty="0">
                    <a:latin typeface="Open Sans"/>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Open Sans"/>
                  </a:rPr>
                  <a:t>(David A. Bednar, “Becoming a Missionary,” </a:t>
                </a:r>
                <a:r>
                  <a:rPr lang="en-US" sz="1000" i="1" dirty="0">
                    <a:latin typeface="Georgia" panose="02040502050405020303" pitchFamily="18" charset="0"/>
                  </a:rPr>
                  <a:t>Ensign</a:t>
                </a:r>
                <a:r>
                  <a:rPr lang="en-US" sz="1000" dirty="0">
                    <a:latin typeface="Open Sans"/>
                  </a:rPr>
                  <a:t> or </a:t>
                </a:r>
                <a:r>
                  <a:rPr lang="en-US" sz="1000" i="1" dirty="0">
                    <a:latin typeface="Georgia" panose="02040502050405020303" pitchFamily="18" charset="0"/>
                  </a:rPr>
                  <a:t>Liahona,</a:t>
                </a:r>
                <a:r>
                  <a:rPr lang="en-US" sz="1000" dirty="0">
                    <a:latin typeface="Open Sans"/>
                  </a:rPr>
                  <a:t> Nov. 2005, 47).</a:t>
                </a:r>
                <a:endParaRPr lang="en-US" sz="1000" dirty="0"/>
              </a:p>
            </p:txBody>
          </p:sp>
          <p:pic>
            <p:nvPicPr>
              <p:cNvPr id="74" name="Picture 2" descr="David A. Bednar">
                <a:extLst>
                  <a:ext uri="{FF2B5EF4-FFF2-40B4-BE49-F238E27FC236}">
                    <a16:creationId xmlns:a16="http://schemas.microsoft.com/office/drawing/2014/main" id="{2E35E858-9470-40AD-873D-578A01657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Rectangle 71">
              <a:extLst>
                <a:ext uri="{FF2B5EF4-FFF2-40B4-BE49-F238E27FC236}">
                  <a16:creationId xmlns:a16="http://schemas.microsoft.com/office/drawing/2014/main" id="{249302B1-74AB-4E75-86A7-89EF4F515AFB}"/>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12149864-443C-4033-A004-A34D12FF10E1}"/>
              </a:ext>
            </a:extLst>
          </p:cNvPr>
          <p:cNvGrpSpPr/>
          <p:nvPr/>
        </p:nvGrpSpPr>
        <p:grpSpPr>
          <a:xfrm>
            <a:off x="6006260" y="4823041"/>
            <a:ext cx="5980496" cy="1538883"/>
            <a:chOff x="115503" y="206392"/>
            <a:chExt cx="6508083" cy="1538883"/>
          </a:xfrm>
        </p:grpSpPr>
        <p:grpSp>
          <p:nvGrpSpPr>
            <p:cNvPr id="76" name="Group 75">
              <a:extLst>
                <a:ext uri="{FF2B5EF4-FFF2-40B4-BE49-F238E27FC236}">
                  <a16:creationId xmlns:a16="http://schemas.microsoft.com/office/drawing/2014/main" id="{E2330333-6DA3-4412-8C15-91D057D400EE}"/>
                </a:ext>
              </a:extLst>
            </p:cNvPr>
            <p:cNvGrpSpPr/>
            <p:nvPr/>
          </p:nvGrpSpPr>
          <p:grpSpPr>
            <a:xfrm>
              <a:off x="191102" y="206392"/>
              <a:ext cx="6432484" cy="1334202"/>
              <a:chOff x="191102" y="206392"/>
              <a:chExt cx="6432484" cy="1334202"/>
            </a:xfrm>
          </p:grpSpPr>
          <p:sp>
            <p:nvSpPr>
              <p:cNvPr id="78" name="Rectangle 77">
                <a:extLst>
                  <a:ext uri="{FF2B5EF4-FFF2-40B4-BE49-F238E27FC236}">
                    <a16:creationId xmlns:a16="http://schemas.microsoft.com/office/drawing/2014/main" id="{CC5D23B4-2BF2-45C6-88E6-2EB37702B7EA}"/>
                  </a:ext>
                </a:extLst>
              </p:cNvPr>
              <p:cNvSpPr/>
              <p:nvPr/>
            </p:nvSpPr>
            <p:spPr>
              <a:xfrm>
                <a:off x="1143602" y="206392"/>
                <a:ext cx="5479984" cy="1200329"/>
              </a:xfrm>
              <a:prstGeom prst="rect">
                <a:avLst/>
              </a:prstGeom>
            </p:spPr>
            <p:txBody>
              <a:bodyPr wrap="square">
                <a:spAutoFit/>
              </a:bodyPr>
              <a:lstStyle/>
              <a:p>
                <a:r>
                  <a:rPr lang="en-US" sz="1200" dirty="0">
                    <a:latin typeface="Open Sans"/>
                  </a:rPr>
                  <a:t>“You may enjoy music, athletics, or be mechanically inclined, and someday you may work in a trade or a profession or in the arts. As important as such activities and occupations can be, they do not define who we are. First and foremost, we are spiritual beings. We are sons [and daughters] _____________________of  and the seed of _________________________________” </a:t>
                </a:r>
              </a:p>
              <a:p>
                <a:r>
                  <a:rPr lang="en-US" sz="1000" dirty="0">
                    <a:latin typeface="Open Sans"/>
                  </a:rPr>
                  <a:t>(David A. Bednar, “Becoming a Missionary,” </a:t>
                </a:r>
                <a:r>
                  <a:rPr lang="en-US" sz="1000" i="1" dirty="0">
                    <a:latin typeface="Georgia" panose="02040502050405020303" pitchFamily="18" charset="0"/>
                  </a:rPr>
                  <a:t>Ensign</a:t>
                </a:r>
                <a:r>
                  <a:rPr lang="en-US" sz="1000" dirty="0">
                    <a:latin typeface="Open Sans"/>
                  </a:rPr>
                  <a:t> or </a:t>
                </a:r>
                <a:r>
                  <a:rPr lang="en-US" sz="1000" i="1" dirty="0">
                    <a:latin typeface="Georgia" panose="02040502050405020303" pitchFamily="18" charset="0"/>
                  </a:rPr>
                  <a:t>Liahona,</a:t>
                </a:r>
                <a:r>
                  <a:rPr lang="en-US" sz="1000" dirty="0">
                    <a:latin typeface="Open Sans"/>
                  </a:rPr>
                  <a:t> Nov. 2005, 47).</a:t>
                </a:r>
                <a:endParaRPr lang="en-US" sz="1000" dirty="0"/>
              </a:p>
            </p:txBody>
          </p:sp>
          <p:pic>
            <p:nvPicPr>
              <p:cNvPr id="79" name="Picture 2" descr="David A. Bednar">
                <a:extLst>
                  <a:ext uri="{FF2B5EF4-FFF2-40B4-BE49-F238E27FC236}">
                    <a16:creationId xmlns:a16="http://schemas.microsoft.com/office/drawing/2014/main" id="{E169FF0D-B413-454A-B01F-5D70C0017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2" y="273769"/>
                <a:ext cx="952500" cy="1266825"/>
              </a:xfrm>
              <a:prstGeom prst="rect">
                <a:avLst/>
              </a:prstGeom>
              <a:noFill/>
              <a:extLst>
                <a:ext uri="{909E8E84-426E-40DD-AFC4-6F175D3DCCD1}">
                  <a14:hiddenFill xmlns:a14="http://schemas.microsoft.com/office/drawing/2010/main">
                    <a:solidFill>
                      <a:srgbClr val="FFFFFF"/>
                    </a:solidFill>
                  </a14:hiddenFill>
                </a:ext>
              </a:extLst>
            </p:spPr>
          </p:pic>
        </p:grpSp>
        <p:sp>
          <p:nvSpPr>
            <p:cNvPr id="77" name="Rectangle 76">
              <a:extLst>
                <a:ext uri="{FF2B5EF4-FFF2-40B4-BE49-F238E27FC236}">
                  <a16:creationId xmlns:a16="http://schemas.microsoft.com/office/drawing/2014/main" id="{7203A5A6-B687-4851-B39A-A355526B84CF}"/>
                </a:ext>
              </a:extLst>
            </p:cNvPr>
            <p:cNvSpPr/>
            <p:nvPr/>
          </p:nvSpPr>
          <p:spPr>
            <a:xfrm>
              <a:off x="115503" y="206392"/>
              <a:ext cx="6410425" cy="1538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6839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796988" cy="1200329"/>
          </a:xfrm>
          <a:prstGeom prst="rect">
            <a:avLst/>
          </a:prstGeom>
          <a:ln>
            <a:solidFill>
              <a:schemeClr val="tx1"/>
            </a:solidFill>
          </a:ln>
        </p:spPr>
        <p:txBody>
          <a:bodyPr wrap="square">
            <a:spAutoFit/>
          </a:bodyPr>
          <a:lstStyle/>
          <a:p>
            <a:pPr fontAlgn="base"/>
            <a:r>
              <a:rPr lang="en-US" b="0" i="0" dirty="0">
                <a:effectLst/>
                <a:latin typeface="Calibri" panose="020F0502020204030204" pitchFamily="34" charset="0"/>
              </a:rPr>
              <a:t>For Further Reading:</a:t>
            </a:r>
          </a:p>
          <a:p>
            <a:pPr fontAlgn="base"/>
            <a:r>
              <a:rPr lang="en-US" b="0" i="0" dirty="0">
                <a:effectLst/>
                <a:latin typeface="Calibri" panose="020F0502020204030204" pitchFamily="34" charset="0"/>
              </a:rPr>
              <a:t>The Abrahamic Covenant</a:t>
            </a:r>
          </a:p>
          <a:p>
            <a:pPr fontAlgn="base"/>
            <a:r>
              <a:rPr lang="en-US" b="0" i="0" dirty="0">
                <a:effectLst/>
                <a:latin typeface="Open Sans"/>
              </a:rPr>
              <a:t>By </a:t>
            </a:r>
            <a:r>
              <a:rPr lang="en-US" b="0" i="0" u="none" strike="noStrike" dirty="0">
                <a:effectLst/>
                <a:latin typeface="Open Sans"/>
              </a:rPr>
              <a:t>S. Michael Wilcox</a:t>
            </a:r>
          </a:p>
          <a:p>
            <a:pPr fontAlgn="base"/>
            <a:r>
              <a:rPr lang="en-US" dirty="0">
                <a:latin typeface="Open Sans"/>
              </a:rPr>
              <a:t>January 1998 Ensign</a:t>
            </a:r>
            <a:endParaRPr lang="en-US" b="0" i="0" dirty="0">
              <a:effectLst/>
              <a:latin typeface="Open Sans"/>
            </a:endParaRPr>
          </a:p>
        </p:txBody>
      </p:sp>
      <p:sp>
        <p:nvSpPr>
          <p:cNvPr id="3" name="Rectangle 2"/>
          <p:cNvSpPr/>
          <p:nvPr/>
        </p:nvSpPr>
        <p:spPr>
          <a:xfrm>
            <a:off x="0" y="1200329"/>
            <a:ext cx="2796988" cy="2677656"/>
          </a:xfrm>
          <a:prstGeom prst="rect">
            <a:avLst/>
          </a:prstGeom>
          <a:ln>
            <a:solidFill>
              <a:schemeClr val="tx1"/>
            </a:solidFill>
          </a:ln>
        </p:spPr>
        <p:txBody>
          <a:bodyPr wrap="square">
            <a:spAutoFit/>
          </a:bodyPr>
          <a:lstStyle/>
          <a:p>
            <a:pPr fontAlgn="base"/>
            <a:r>
              <a:rPr lang="en-US" sz="1200" b="1" i="0" dirty="0">
                <a:effectLst/>
                <a:latin typeface="Calibri" panose="020F0502020204030204" pitchFamily="34" charset="0"/>
              </a:rPr>
              <a:t>Abrahamic Covenant:</a:t>
            </a:r>
          </a:p>
          <a:p>
            <a:pPr fontAlgn="base"/>
            <a:r>
              <a:rPr lang="en-US" sz="1200" dirty="0">
                <a:latin typeface="Calibri" panose="020F0502020204030204" pitchFamily="34" charset="0"/>
              </a:rPr>
              <a:t>“The covenant was renewed with Isaac (Genesis 24:60) and again with Jacob. (Gen. 28; 35:9-13.) Those portions of it which pertain to personal exaltation and eternal increase are renewed with each member of the House of Israel who enters the order of celestial marriage; through that order the participating parties become inheritors of all the blessings of the Abraham, Isaac, and Jacob. (D&amp;C 132; Romans 9:4; Galatians 3;4) Bruce R. McConkie </a:t>
            </a:r>
            <a:r>
              <a:rPr lang="en-US" sz="1200" i="1" dirty="0">
                <a:latin typeface="Calibri" panose="020F0502020204030204" pitchFamily="34" charset="0"/>
              </a:rPr>
              <a:t>Mormon Doctrine, </a:t>
            </a:r>
            <a:r>
              <a:rPr lang="en-US" sz="1200" dirty="0">
                <a:latin typeface="Calibri" panose="020F0502020204030204" pitchFamily="34" charset="0"/>
              </a:rPr>
              <a:t>p. 13</a:t>
            </a:r>
            <a:endParaRPr lang="en-US" sz="1200" b="0" i="0" dirty="0">
              <a:effectLst/>
              <a:latin typeface="Open Sans"/>
            </a:endParaRPr>
          </a:p>
        </p:txBody>
      </p:sp>
      <p:sp>
        <p:nvSpPr>
          <p:cNvPr id="4" name="Rectangle 3"/>
          <p:cNvSpPr/>
          <p:nvPr/>
        </p:nvSpPr>
        <p:spPr>
          <a:xfrm>
            <a:off x="2796988" y="0"/>
            <a:ext cx="3805518" cy="6924973"/>
          </a:xfrm>
          <a:prstGeom prst="rect">
            <a:avLst/>
          </a:prstGeom>
          <a:ln>
            <a:solidFill>
              <a:schemeClr val="tx1"/>
            </a:solidFill>
          </a:ln>
        </p:spPr>
        <p:txBody>
          <a:bodyPr wrap="square">
            <a:spAutoFit/>
          </a:bodyPr>
          <a:lstStyle/>
          <a:p>
            <a:r>
              <a:rPr lang="en-US" sz="1200" b="1" dirty="0">
                <a:solidFill>
                  <a:srgbClr val="333333"/>
                </a:solidFill>
              </a:rPr>
              <a:t>Abraham called his wife sister:</a:t>
            </a:r>
          </a:p>
          <a:p>
            <a:r>
              <a:rPr lang="en-US" sz="1200" dirty="0">
                <a:solidFill>
                  <a:srgbClr val="333333"/>
                </a:solidFill>
              </a:rPr>
              <a:t>The idea that Abraham, the great man of righteousness, deceived Pharaoh in order to protect his own life has troubled many students of the Old Testament. That his life was in danger because of Sarah’s beauty seems quite clear. It seems peculiar, but whereas the Egyptian pharaohs had a strong aversion to committing adultery with another man’s wife, they had no qualms about murdering the man to free his spouse for remarriage.</a:t>
            </a:r>
          </a:p>
          <a:p>
            <a:r>
              <a:rPr lang="en-US" sz="1200" dirty="0"/>
              <a:t>“To kill the husband in order to possess himself of his wife seems to have been a common royal custom in those days. A papyrus tells of a Pharaoh who, acting on the advice of one of his princes, sent armed men to fetch a beautiful woman and make away with her husband. Another Pharaoh is promised by his priest on his tombstone, that even after death he will kill Palestinian sheiks and include their wives in his harem.” (Kasher, </a:t>
            </a:r>
            <a:r>
              <a:rPr lang="en-US" sz="1200" i="1" dirty="0"/>
              <a:t>Encyclopedia of Biblical Interpretation,</a:t>
            </a:r>
            <a:r>
              <a:rPr lang="en-US" sz="1200" dirty="0"/>
              <a:t> 2:128.)</a:t>
            </a:r>
          </a:p>
          <a:p>
            <a:r>
              <a:rPr lang="en-US" sz="1200" dirty="0"/>
              <a:t>Abraham could validly state that Sarah was his sister. In the Bible the Hebrew words </a:t>
            </a:r>
            <a:r>
              <a:rPr lang="en-US" sz="1200" i="1" dirty="0"/>
              <a:t>brother</a:t>
            </a:r>
            <a:r>
              <a:rPr lang="en-US" sz="1200" dirty="0"/>
              <a:t> and </a:t>
            </a:r>
            <a:r>
              <a:rPr lang="en-US" sz="1200" i="1" dirty="0"/>
              <a:t>sister</a:t>
            </a:r>
            <a:r>
              <a:rPr lang="en-US" sz="1200" dirty="0"/>
              <a:t> are often used for other blood relatives. (See Genesis 14:14, in which Lot, Abraham’s nephew, is called “his brother.”) Because Abraham and Haran, Sarah’s father, were brothers, Sarah was Abraham’s niece and thus could be called </a:t>
            </a:r>
            <a:r>
              <a:rPr lang="en-US" sz="1200" i="1" dirty="0"/>
              <a:t>sister.</a:t>
            </a:r>
            <a:r>
              <a:rPr lang="en-US" sz="1200" dirty="0"/>
              <a:t> The accompanying pedigree chart shows this relationship.</a:t>
            </a:r>
          </a:p>
          <a:p>
            <a:r>
              <a:rPr lang="en-US" sz="1200" dirty="0"/>
              <a:t>Another ancient custom that might shed light on the relationship permitted a woman to be adopted as a man’s sister upon their marriage to give her greater legal and social status (see </a:t>
            </a:r>
            <a:r>
              <a:rPr lang="en-US" sz="1200" i="1" dirty="0" err="1"/>
              <a:t>Encyclopaedia</a:t>
            </a:r>
            <a:r>
              <a:rPr lang="en-US" sz="1200" i="1" dirty="0"/>
              <a:t> </a:t>
            </a:r>
            <a:r>
              <a:rPr lang="en-US" sz="1200" i="1" dirty="0" err="1"/>
              <a:t>Judaica,</a:t>
            </a:r>
            <a:r>
              <a:rPr lang="en-US" sz="1200" dirty="0" err="1"/>
              <a:t>s.v</a:t>
            </a:r>
            <a:r>
              <a:rPr lang="en-US" sz="1200" dirty="0"/>
              <a:t>. “Sarah,” 14:866).</a:t>
            </a:r>
          </a:p>
          <a:p>
            <a:r>
              <a:rPr lang="en-US" sz="1200" dirty="0"/>
              <a:t>Even though Abraham was correct in calling her his sister, he did deceive the Egyptians. How can this action be justified? The answer is very simple. His action was justified because God told him to do it (see Abraham 2:22–25). Old Testament Institute manual </a:t>
            </a:r>
          </a:p>
        </p:txBody>
      </p:sp>
      <p:pic>
        <p:nvPicPr>
          <p:cNvPr id="3074" name="Picture 2" descr="Abraham’s lineage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768" y="-13447"/>
            <a:ext cx="5612232" cy="2407024"/>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Up Arrow 4"/>
          <p:cNvSpPr/>
          <p:nvPr/>
        </p:nvSpPr>
        <p:spPr>
          <a:xfrm rot="242211" flipH="1">
            <a:off x="7247760" y="2111712"/>
            <a:ext cx="4276247" cy="1039556"/>
          </a:xfrm>
          <a:prstGeom prst="curvedUpArrow">
            <a:avLst>
              <a:gd name="adj1" fmla="val 25000"/>
              <a:gd name="adj2" fmla="val 61735"/>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6579768" y="3462486"/>
            <a:ext cx="5612232" cy="2123658"/>
          </a:xfrm>
          <a:prstGeom prst="rect">
            <a:avLst/>
          </a:prstGeom>
          <a:ln>
            <a:solidFill>
              <a:schemeClr val="tx1"/>
            </a:solidFill>
          </a:ln>
        </p:spPr>
        <p:txBody>
          <a:bodyPr wrap="square">
            <a:spAutoFit/>
          </a:bodyPr>
          <a:lstStyle/>
          <a:p>
            <a:pPr fontAlgn="base"/>
            <a:r>
              <a:rPr lang="en-US" sz="1200" b="1" dirty="0"/>
              <a:t>Lineage:</a:t>
            </a:r>
          </a:p>
          <a:p>
            <a:pPr fontAlgn="base"/>
            <a:r>
              <a:rPr lang="en-US" sz="1200" dirty="0"/>
              <a:t>Elder David A. Bednar of the Quorum of the Twelve Apostles explained when we accepted the responsibility to be part of Abraham’s posterity:</a:t>
            </a:r>
          </a:p>
          <a:p>
            <a:pPr fontAlgn="base"/>
            <a:r>
              <a:rPr lang="en-US" sz="1200" dirty="0"/>
              <a:t>“We were foreordained in the premortal existence to the blessings associated with birth through a particular lineage, even the chosen lineage of Abraham—not because we are better, not because we are more special, but because we have particular responsibilities that we covenanted we would fulfill. Therefore we came to the earth through a lineage with the birthright blessing of the priesthood. Every man who holds the priesthood was foreordained to that very responsibility in the premortal existence” (“Teach Them to Understand” [Brigham Young University–Idaho Education Week devotional, June 4, 1998];byui.edu).</a:t>
            </a:r>
            <a:endParaRPr lang="en-US" sz="1200" b="0" i="0" dirty="0">
              <a:effectLst/>
            </a:endParaRPr>
          </a:p>
        </p:txBody>
      </p:sp>
    </p:spTree>
    <p:extLst>
      <p:ext uri="{BB962C8B-B14F-4D97-AF65-F5344CB8AC3E}">
        <p14:creationId xmlns:p14="http://schemas.microsoft.com/office/powerpoint/2010/main" val="210993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4811" y="0"/>
            <a:ext cx="12546106" cy="1446550"/>
          </a:xfrm>
          <a:prstGeom prst="rect">
            <a:avLst/>
          </a:prstGeom>
          <a:noFill/>
        </p:spPr>
        <p:txBody>
          <a:bodyPr wrap="square" rtlCol="0">
            <a:spAutoFit/>
          </a:bodyPr>
          <a:lstStyle/>
          <a:p>
            <a:pPr algn="ctr"/>
            <a:r>
              <a:rPr lang="en-US" sz="8800" dirty="0">
                <a:solidFill>
                  <a:schemeClr val="bg1"/>
                </a:solidFill>
                <a:latin typeface="Informal Roman" panose="030604020304060B0204" pitchFamily="66" charset="0"/>
              </a:rPr>
              <a:t>Who Are You?</a:t>
            </a:r>
          </a:p>
        </p:txBody>
      </p:sp>
      <p:sp>
        <p:nvSpPr>
          <p:cNvPr id="2" name="Rectangle 1"/>
          <p:cNvSpPr/>
          <p:nvPr/>
        </p:nvSpPr>
        <p:spPr>
          <a:xfrm>
            <a:off x="2966807" y="1266793"/>
            <a:ext cx="7374296" cy="5693866"/>
          </a:xfrm>
          <a:prstGeom prst="rect">
            <a:avLst/>
          </a:prstGeom>
        </p:spPr>
        <p:txBody>
          <a:bodyPr wrap="square">
            <a:spAutoFit/>
          </a:bodyPr>
          <a:lstStyle/>
          <a:p>
            <a:r>
              <a:rPr lang="en-US" sz="2800" b="0" i="0" dirty="0">
                <a:solidFill>
                  <a:schemeClr val="bg1"/>
                </a:solidFill>
                <a:effectLst/>
                <a:latin typeface="Open Sans"/>
              </a:rPr>
              <a:t>“You may enjoy music, athletics, or be mechanically inclined, and someday you may work in a trade or a profession or in the arts. As important as such activities and occupations can be, they do not define who we are. </a:t>
            </a:r>
          </a:p>
          <a:p>
            <a:r>
              <a:rPr lang="en-US" sz="2800" b="0" i="0" dirty="0">
                <a:solidFill>
                  <a:schemeClr val="bg1"/>
                </a:solidFill>
                <a:effectLst/>
                <a:latin typeface="Open Sans"/>
              </a:rPr>
              <a:t>First and foremost, we are spiritual beings. </a:t>
            </a:r>
          </a:p>
          <a:p>
            <a:r>
              <a:rPr lang="en-US" sz="2800" b="0" i="0" dirty="0">
                <a:solidFill>
                  <a:schemeClr val="bg1"/>
                </a:solidFill>
                <a:effectLst/>
                <a:latin typeface="Open Sans"/>
              </a:rPr>
              <a:t>We are sons [and daughters] of</a:t>
            </a:r>
          </a:p>
          <a:p>
            <a:endParaRPr lang="en-US" sz="2800" dirty="0">
              <a:solidFill>
                <a:schemeClr val="bg1"/>
              </a:solidFill>
              <a:latin typeface="Open Sans"/>
            </a:endParaRPr>
          </a:p>
          <a:p>
            <a:r>
              <a:rPr lang="en-US" sz="2800" b="0" i="0" dirty="0">
                <a:solidFill>
                  <a:schemeClr val="bg1"/>
                </a:solidFill>
                <a:effectLst/>
                <a:latin typeface="Open Sans"/>
              </a:rPr>
              <a:t> __________</a:t>
            </a:r>
          </a:p>
          <a:p>
            <a:endParaRPr lang="en-US" sz="2800" b="0" i="0" dirty="0">
              <a:solidFill>
                <a:schemeClr val="bg1"/>
              </a:solidFill>
              <a:effectLst/>
              <a:latin typeface="Open Sans"/>
            </a:endParaRPr>
          </a:p>
          <a:p>
            <a:r>
              <a:rPr lang="en-US" sz="2800" b="0" i="0" dirty="0">
                <a:solidFill>
                  <a:schemeClr val="bg1"/>
                </a:solidFill>
                <a:effectLst/>
                <a:latin typeface="Open Sans"/>
              </a:rPr>
              <a:t>and the seed of _______________________.” </a:t>
            </a:r>
          </a:p>
          <a:p>
            <a:endParaRPr lang="en-US" sz="2800" dirty="0">
              <a:solidFill>
                <a:schemeClr val="bg1"/>
              </a:solidFill>
            </a:endParaRPr>
          </a:p>
        </p:txBody>
      </p:sp>
      <p:pic>
        <p:nvPicPr>
          <p:cNvPr id="1026" name="Picture 2" descr="Elder David A. Bed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020" y="201303"/>
            <a:ext cx="106680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60900" y="4673948"/>
            <a:ext cx="2393576" cy="1107996"/>
          </a:xfrm>
          <a:prstGeom prst="rect">
            <a:avLst/>
          </a:prstGeom>
          <a:noFill/>
        </p:spPr>
        <p:txBody>
          <a:bodyPr wrap="square" rtlCol="0">
            <a:spAutoFit/>
          </a:bodyPr>
          <a:lstStyle/>
          <a:p>
            <a:r>
              <a:rPr lang="en-US" sz="6600" dirty="0">
                <a:solidFill>
                  <a:srgbClr val="FFFF00"/>
                </a:solidFill>
              </a:rPr>
              <a:t>God</a:t>
            </a:r>
          </a:p>
        </p:txBody>
      </p:sp>
      <p:sp>
        <p:nvSpPr>
          <p:cNvPr id="8" name="TextBox 7"/>
          <p:cNvSpPr txBox="1"/>
          <p:nvPr/>
        </p:nvSpPr>
        <p:spPr>
          <a:xfrm>
            <a:off x="5783512" y="5389995"/>
            <a:ext cx="3655360" cy="1107996"/>
          </a:xfrm>
          <a:prstGeom prst="rect">
            <a:avLst/>
          </a:prstGeom>
          <a:noFill/>
        </p:spPr>
        <p:txBody>
          <a:bodyPr wrap="square" rtlCol="0">
            <a:spAutoFit/>
          </a:bodyPr>
          <a:lstStyle/>
          <a:p>
            <a:r>
              <a:rPr lang="en-US" sz="6600" dirty="0">
                <a:solidFill>
                  <a:srgbClr val="FFFF00"/>
                </a:solidFill>
              </a:rPr>
              <a:t>Abraham</a:t>
            </a:r>
          </a:p>
        </p:txBody>
      </p:sp>
      <p:sp>
        <p:nvSpPr>
          <p:cNvPr id="7" name="Rectangle 6"/>
          <p:cNvSpPr/>
          <p:nvPr/>
        </p:nvSpPr>
        <p:spPr>
          <a:xfrm>
            <a:off x="11470026" y="6359128"/>
            <a:ext cx="466794" cy="369332"/>
          </a:xfrm>
          <a:prstGeom prst="rect">
            <a:avLst/>
          </a:prstGeom>
        </p:spPr>
        <p:txBody>
          <a:bodyPr wrap="none">
            <a:spAutoFit/>
          </a:bodyPr>
          <a:lstStyle/>
          <a:p>
            <a:r>
              <a:rPr lang="en-US" b="0" i="0" dirty="0">
                <a:solidFill>
                  <a:schemeClr val="bg1"/>
                </a:solidFill>
                <a:effectLst/>
                <a:latin typeface="Open Sans"/>
              </a:rPr>
              <a:t>(1)</a:t>
            </a:r>
            <a:endParaRPr lang="en-US"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21" y="1630053"/>
            <a:ext cx="2349975" cy="3597893"/>
          </a:xfrm>
          <a:prstGeom prst="rect">
            <a:avLst/>
          </a:prstGeom>
        </p:spPr>
      </p:pic>
    </p:spTree>
    <p:extLst>
      <p:ext uri="{BB962C8B-B14F-4D97-AF65-F5344CB8AC3E}">
        <p14:creationId xmlns:p14="http://schemas.microsoft.com/office/powerpoint/2010/main" val="296727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5940088"/>
          </a:xfrm>
          <a:prstGeom prst="rect">
            <a:avLst/>
          </a:prstGeom>
          <a:ln>
            <a:solidFill>
              <a:schemeClr val="tx1"/>
            </a:solidFill>
          </a:ln>
        </p:spPr>
        <p:txBody>
          <a:bodyPr>
            <a:spAutoFit/>
          </a:bodyPr>
          <a:lstStyle/>
          <a:p>
            <a:r>
              <a:rPr lang="en-US" sz="2000" b="1" dirty="0"/>
              <a:t>Sarai as a sister:</a:t>
            </a:r>
          </a:p>
          <a:p>
            <a:r>
              <a:rPr lang="en-US" sz="2000" dirty="0"/>
              <a:t>“Sarai was instructed to tell the Egyptians that she was Abraham’s sister. It was a test of her faith, just as it was undoubtedly a difficult experience for Abraham. Whatever the Lord commands a person to do is right and must be obeyed (see </a:t>
            </a:r>
            <a:r>
              <a:rPr lang="en-US" sz="2000" i="1" dirty="0"/>
              <a:t>Teachings of the Prophet Joseph Smith,</a:t>
            </a:r>
            <a:r>
              <a:rPr lang="en-US" sz="2000" dirty="0"/>
              <a:t> 256). Abraham and Sarai understood this principle and passed the divine test the Lord had put before them. Elder Mark E. Petersen [of the Quorum of the Twelve Apostles] wrote: ‘To protect himself, Abraham had told Pharaoh that [Sarai] was his sister, which of course she was. Had he divulged that she was his wife, he might have been slain. But as his sister, Pharaoh was willing to buy her at a good price’ (</a:t>
            </a:r>
            <a:r>
              <a:rPr lang="en-US" sz="2000" i="1" dirty="0"/>
              <a:t>Abraham, Friend of God</a:t>
            </a:r>
            <a:r>
              <a:rPr lang="en-US" sz="2000" dirty="0"/>
              <a:t> [1979], 69; see also Genesis 20:12; for further discussion of this, see S. Kent Brown, “Biblical Egypt: Land of Refuge, Land of Bondage,”</a:t>
            </a:r>
            <a:r>
              <a:rPr lang="en-US" sz="2000" i="1" dirty="0"/>
              <a:t> Ensign,</a:t>
            </a:r>
            <a:r>
              <a:rPr lang="en-US" sz="2000" dirty="0"/>
              <a:t> Sept. 1980, pp. 45, 47)” (</a:t>
            </a:r>
            <a:r>
              <a:rPr lang="en-US" sz="2000" i="1" dirty="0"/>
              <a:t>The Pearl of Great Price Student Manual</a:t>
            </a:r>
            <a:r>
              <a:rPr lang="en-US" sz="2000" dirty="0"/>
              <a:t> [Church Educational System manual, 2000], 35).</a:t>
            </a:r>
          </a:p>
        </p:txBody>
      </p:sp>
      <p:sp>
        <p:nvSpPr>
          <p:cNvPr id="3" name="Rectangle 2"/>
          <p:cNvSpPr/>
          <p:nvPr/>
        </p:nvSpPr>
        <p:spPr>
          <a:xfrm>
            <a:off x="6096000" y="0"/>
            <a:ext cx="6096000" cy="6555641"/>
          </a:xfrm>
          <a:prstGeom prst="rect">
            <a:avLst/>
          </a:prstGeom>
          <a:ln>
            <a:solidFill>
              <a:schemeClr val="tx1"/>
            </a:solidFill>
          </a:ln>
        </p:spPr>
        <p:txBody>
          <a:bodyPr>
            <a:spAutoFit/>
          </a:bodyPr>
          <a:lstStyle/>
          <a:p>
            <a:pPr fontAlgn="base"/>
            <a:r>
              <a:rPr lang="en-US" sz="2000" b="1" dirty="0">
                <a:latin typeface="Open Sans"/>
              </a:rPr>
              <a:t>Name Change:</a:t>
            </a:r>
          </a:p>
          <a:p>
            <a:pPr fontAlgn="base"/>
            <a:r>
              <a:rPr lang="en-US" sz="2000" dirty="0">
                <a:latin typeface="Open Sans"/>
              </a:rPr>
              <a:t>In Genesis 12, Abraham and Sarah are still called Abram and Sarai. But later, when the Lord formalized His covenant with Abram and Sarai, they received new names.</a:t>
            </a:r>
          </a:p>
          <a:p>
            <a:pPr fontAlgn="base"/>
            <a:endParaRPr lang="en-US" sz="2000" dirty="0">
              <a:latin typeface="Open Sans"/>
            </a:endParaRPr>
          </a:p>
          <a:p>
            <a:pPr fontAlgn="base"/>
            <a:r>
              <a:rPr lang="en-US" sz="2000" dirty="0">
                <a:latin typeface="Open Sans"/>
              </a:rPr>
              <a:t>Genesis 17:5 records that Abram’s name was changed to </a:t>
            </a:r>
            <a:r>
              <a:rPr lang="en-US" sz="2000" i="1" dirty="0">
                <a:latin typeface="Open Sans"/>
              </a:rPr>
              <a:t>Abraham. Ab</a:t>
            </a:r>
            <a:r>
              <a:rPr lang="en-US" sz="2000" dirty="0">
                <a:latin typeface="Open Sans"/>
              </a:rPr>
              <a:t> means “father.” </a:t>
            </a:r>
            <a:r>
              <a:rPr lang="en-US" sz="2000" i="1" dirty="0">
                <a:latin typeface="Open Sans"/>
              </a:rPr>
              <a:t>Rah</a:t>
            </a:r>
            <a:r>
              <a:rPr lang="en-US" sz="2000" dirty="0">
                <a:latin typeface="Open Sans"/>
              </a:rPr>
              <a:t> means “exalted.” </a:t>
            </a:r>
            <a:r>
              <a:rPr lang="en-US" sz="2000" i="1" dirty="0">
                <a:latin typeface="Open Sans"/>
              </a:rPr>
              <a:t>Am</a:t>
            </a:r>
            <a:r>
              <a:rPr lang="en-US" sz="2000" dirty="0">
                <a:latin typeface="Open Sans"/>
              </a:rPr>
              <a:t> means “nations.” Thus, </a:t>
            </a:r>
            <a:r>
              <a:rPr lang="en-US" sz="2000" i="1" dirty="0">
                <a:latin typeface="Open Sans"/>
              </a:rPr>
              <a:t>Abraham</a:t>
            </a:r>
            <a:r>
              <a:rPr lang="en-US" sz="2000" dirty="0">
                <a:latin typeface="Open Sans"/>
              </a:rPr>
              <a:t> symbolizes the covenant by which Abraham would become an exalted father of nations or a god (see D&amp;C 132:37).</a:t>
            </a:r>
          </a:p>
          <a:p>
            <a:pPr fontAlgn="base"/>
            <a:endParaRPr lang="en-US" sz="2000" dirty="0">
              <a:latin typeface="Open Sans"/>
            </a:endParaRPr>
          </a:p>
          <a:p>
            <a:pPr fontAlgn="base"/>
            <a:r>
              <a:rPr lang="en-US" sz="2000" i="1" dirty="0">
                <a:latin typeface="Open Sans"/>
              </a:rPr>
              <a:t>Sarai,</a:t>
            </a:r>
            <a:r>
              <a:rPr lang="en-US" sz="2000" dirty="0">
                <a:latin typeface="Open Sans"/>
              </a:rPr>
              <a:t> which possibly means “contentions,” was changed to </a:t>
            </a:r>
            <a:r>
              <a:rPr lang="en-US" sz="2000" i="1" dirty="0">
                <a:latin typeface="Open Sans"/>
              </a:rPr>
              <a:t>Sarah,</a:t>
            </a:r>
            <a:r>
              <a:rPr lang="en-US" sz="2000" dirty="0">
                <a:latin typeface="Open Sans"/>
              </a:rPr>
              <a:t> which means “princess” (see Genesis 17:15) and also indicates Sarah’s future eternal role and exaltation (see Bible Dictionary, “Sarah or Sarai”). Accompanying Sarah’s new name was a blessing that her posterity would be great and that kings would descend from her (see Genesis 17:16).</a:t>
            </a:r>
            <a:endParaRPr lang="en-US" sz="2000" b="0" i="0" dirty="0">
              <a:effectLst/>
              <a:latin typeface="Open Sans"/>
            </a:endParaRPr>
          </a:p>
        </p:txBody>
      </p:sp>
    </p:spTree>
    <p:extLst>
      <p:ext uri="{BB962C8B-B14F-4D97-AF65-F5344CB8AC3E}">
        <p14:creationId xmlns:p14="http://schemas.microsoft.com/office/powerpoint/2010/main" val="285030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Informal Roman" panose="030604020304060B0204" pitchFamily="66" charset="0"/>
              </a:rPr>
              <a:t>Abraham Moves</a:t>
            </a:r>
          </a:p>
        </p:txBody>
      </p:sp>
      <p:sp>
        <p:nvSpPr>
          <p:cNvPr id="2" name="Rectangle 1"/>
          <p:cNvSpPr/>
          <p:nvPr/>
        </p:nvSpPr>
        <p:spPr>
          <a:xfrm>
            <a:off x="4944931" y="1001750"/>
            <a:ext cx="4248009" cy="2246769"/>
          </a:xfrm>
          <a:prstGeom prst="rect">
            <a:avLst/>
          </a:prstGeom>
        </p:spPr>
        <p:txBody>
          <a:bodyPr wrap="square">
            <a:spAutoFit/>
          </a:bodyPr>
          <a:lstStyle/>
          <a:p>
            <a:r>
              <a:rPr lang="en-US" sz="2000" b="1" dirty="0">
                <a:solidFill>
                  <a:schemeClr val="bg1"/>
                </a:solidFill>
                <a:latin typeface="Open Sans"/>
              </a:rPr>
              <a:t>Ur</a:t>
            </a:r>
            <a:r>
              <a:rPr lang="en-US" sz="2000" dirty="0">
                <a:solidFill>
                  <a:schemeClr val="bg1"/>
                </a:solidFill>
                <a:latin typeface="Open Sans"/>
              </a:rPr>
              <a:t> First residence of Abraham, near the mouth of the Euphrates, where he was almost a victim of </a:t>
            </a:r>
          </a:p>
          <a:p>
            <a:r>
              <a:rPr lang="en-US" sz="2000" dirty="0">
                <a:solidFill>
                  <a:schemeClr val="bg1"/>
                </a:solidFill>
                <a:latin typeface="Open Sans"/>
              </a:rPr>
              <a:t>human sacrifice, saw the</a:t>
            </a:r>
          </a:p>
          <a:p>
            <a:r>
              <a:rPr lang="en-US" sz="2000" dirty="0">
                <a:solidFill>
                  <a:schemeClr val="bg1"/>
                </a:solidFill>
                <a:latin typeface="Open Sans"/>
              </a:rPr>
              <a:t> angel of Jehovah, and </a:t>
            </a:r>
          </a:p>
          <a:p>
            <a:r>
              <a:rPr lang="en-US" sz="2000" dirty="0">
                <a:solidFill>
                  <a:schemeClr val="bg1"/>
                </a:solidFill>
                <a:latin typeface="Open Sans"/>
              </a:rPr>
              <a:t>received the </a:t>
            </a:r>
            <a:r>
              <a:rPr lang="en-US" sz="2000" dirty="0" err="1">
                <a:solidFill>
                  <a:schemeClr val="bg1"/>
                </a:solidFill>
                <a:latin typeface="Open Sans"/>
              </a:rPr>
              <a:t>Urim</a:t>
            </a:r>
            <a:r>
              <a:rPr lang="en-US" sz="2000" dirty="0">
                <a:solidFill>
                  <a:schemeClr val="bg1"/>
                </a:solidFill>
                <a:latin typeface="Open Sans"/>
              </a:rPr>
              <a:t> and </a:t>
            </a:r>
          </a:p>
          <a:p>
            <a:r>
              <a:rPr lang="en-US" sz="2000" dirty="0" err="1">
                <a:solidFill>
                  <a:schemeClr val="bg1"/>
                </a:solidFill>
                <a:latin typeface="Open Sans"/>
              </a:rPr>
              <a:t>Thummim</a:t>
            </a:r>
            <a:r>
              <a:rPr lang="en-US" sz="2000" dirty="0">
                <a:solidFill>
                  <a:schemeClr val="bg1"/>
                </a:solidFill>
                <a:latin typeface="Open Sans"/>
              </a:rPr>
              <a:t>.</a:t>
            </a:r>
          </a:p>
        </p:txBody>
      </p:sp>
      <p:sp>
        <p:nvSpPr>
          <p:cNvPr id="7" name="Rectangle 6"/>
          <p:cNvSpPr/>
          <p:nvPr/>
        </p:nvSpPr>
        <p:spPr>
          <a:xfrm>
            <a:off x="11470026" y="6359128"/>
            <a:ext cx="466794" cy="369332"/>
          </a:xfrm>
          <a:prstGeom prst="rect">
            <a:avLst/>
          </a:prstGeom>
        </p:spPr>
        <p:txBody>
          <a:bodyPr wrap="none">
            <a:spAutoFit/>
          </a:bodyPr>
          <a:lstStyle/>
          <a:p>
            <a:r>
              <a:rPr lang="en-US" b="0" i="0" dirty="0">
                <a:solidFill>
                  <a:schemeClr val="bg1"/>
                </a:solidFill>
                <a:effectLst/>
                <a:latin typeface="Open Sans"/>
              </a:rPr>
              <a:t>(2)</a:t>
            </a:r>
            <a:endParaRPr lang="en-US" dirty="0">
              <a:solidFill>
                <a:schemeClr val="bg1"/>
              </a:solidFill>
            </a:endParaRPr>
          </a:p>
        </p:txBody>
      </p:sp>
      <p:grpSp>
        <p:nvGrpSpPr>
          <p:cNvPr id="9" name="Group 8"/>
          <p:cNvGrpSpPr/>
          <p:nvPr/>
        </p:nvGrpSpPr>
        <p:grpSpPr>
          <a:xfrm>
            <a:off x="323991" y="1166492"/>
            <a:ext cx="4355585" cy="3167403"/>
            <a:chOff x="6421904" y="1867850"/>
            <a:chExt cx="4248150" cy="3048001"/>
          </a:xfrm>
        </p:grpSpPr>
        <p:pic>
          <p:nvPicPr>
            <p:cNvPr id="10" name="Picture 4" descr="http://www.markville.ss.yrdsb.edu.on.ca/projects/classof2008/chong2/ekalambalikis/ur-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904" y="1867850"/>
              <a:ext cx="4248150" cy="3048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209866" y="3210965"/>
              <a:ext cx="1116105" cy="369332"/>
            </a:xfrm>
            <a:prstGeom prst="rect">
              <a:avLst/>
            </a:prstGeom>
            <a:noFill/>
          </p:spPr>
          <p:txBody>
            <a:bodyPr wrap="square" rtlCol="0">
              <a:spAutoFit/>
            </a:bodyPr>
            <a:lstStyle/>
            <a:p>
              <a:r>
                <a:rPr lang="en-US" b="1" dirty="0"/>
                <a:t>Canaan</a:t>
              </a:r>
            </a:p>
          </p:txBody>
        </p:sp>
        <p:sp>
          <p:nvSpPr>
            <p:cNvPr id="12" name="TextBox 11"/>
            <p:cNvSpPr txBox="1"/>
            <p:nvPr/>
          </p:nvSpPr>
          <p:spPr>
            <a:xfrm>
              <a:off x="7987926" y="2432807"/>
              <a:ext cx="1116105" cy="369332"/>
            </a:xfrm>
            <a:prstGeom prst="rect">
              <a:avLst/>
            </a:prstGeom>
            <a:noFill/>
          </p:spPr>
          <p:txBody>
            <a:bodyPr wrap="square" rtlCol="0">
              <a:spAutoFit/>
            </a:bodyPr>
            <a:lstStyle/>
            <a:p>
              <a:r>
                <a:rPr lang="en-US" b="1" dirty="0"/>
                <a:t>Haran</a:t>
              </a:r>
            </a:p>
          </p:txBody>
        </p:sp>
      </p:grpSp>
      <p:sp>
        <p:nvSpPr>
          <p:cNvPr id="5" name="Rectangle 4"/>
          <p:cNvSpPr/>
          <p:nvPr/>
        </p:nvSpPr>
        <p:spPr>
          <a:xfrm>
            <a:off x="175113" y="4420136"/>
            <a:ext cx="4947256" cy="1938992"/>
          </a:xfrm>
          <a:prstGeom prst="rect">
            <a:avLst/>
          </a:prstGeom>
        </p:spPr>
        <p:txBody>
          <a:bodyPr wrap="square">
            <a:spAutoFit/>
          </a:bodyPr>
          <a:lstStyle/>
          <a:p>
            <a:pPr fontAlgn="base"/>
            <a:r>
              <a:rPr lang="en-US" sz="2000" b="1" i="0" dirty="0">
                <a:solidFill>
                  <a:schemeClr val="bg1"/>
                </a:solidFill>
                <a:effectLst/>
                <a:latin typeface="Open Sans"/>
              </a:rPr>
              <a:t>Haran</a:t>
            </a:r>
            <a:r>
              <a:rPr lang="en-US" sz="2000" b="0" i="0" dirty="0">
                <a:solidFill>
                  <a:schemeClr val="bg1"/>
                </a:solidFill>
                <a:effectLst/>
                <a:latin typeface="Open Sans"/>
              </a:rPr>
              <a:t> Abraham settled here for a time before going to Canaan. Abraham’s father and brother remained here. Rebekah (Isaac’s wife), and Rachel, Leah, Bilhah, and </a:t>
            </a:r>
            <a:r>
              <a:rPr lang="en-US" sz="2000" b="0" i="0" dirty="0" err="1">
                <a:solidFill>
                  <a:schemeClr val="bg1"/>
                </a:solidFill>
                <a:effectLst/>
                <a:latin typeface="Open Sans"/>
              </a:rPr>
              <a:t>Zilpah</a:t>
            </a:r>
            <a:r>
              <a:rPr lang="en-US" sz="2000" b="0" i="0" dirty="0">
                <a:solidFill>
                  <a:schemeClr val="bg1"/>
                </a:solidFill>
                <a:effectLst/>
                <a:latin typeface="Open Sans"/>
              </a:rPr>
              <a:t> (Jacob’s wives), came from this area.</a:t>
            </a:r>
          </a:p>
        </p:txBody>
      </p:sp>
      <p:sp>
        <p:nvSpPr>
          <p:cNvPr id="13" name="Rectangle 12"/>
          <p:cNvSpPr/>
          <p:nvPr/>
        </p:nvSpPr>
        <p:spPr>
          <a:xfrm>
            <a:off x="8577072" y="4628778"/>
            <a:ext cx="3359748" cy="1631216"/>
          </a:xfrm>
          <a:prstGeom prst="rect">
            <a:avLst/>
          </a:prstGeom>
        </p:spPr>
        <p:txBody>
          <a:bodyPr wrap="square">
            <a:spAutoFit/>
          </a:bodyPr>
          <a:lstStyle/>
          <a:p>
            <a:r>
              <a:rPr lang="en-US" sz="2000" b="1" i="0" dirty="0">
                <a:solidFill>
                  <a:schemeClr val="bg1"/>
                </a:solidFill>
                <a:effectLst/>
                <a:latin typeface="Open Sans"/>
              </a:rPr>
              <a:t>Canaan</a:t>
            </a:r>
            <a:r>
              <a:rPr lang="en-US" sz="2000" b="0" i="0" dirty="0">
                <a:solidFill>
                  <a:schemeClr val="bg1"/>
                </a:solidFill>
                <a:effectLst/>
                <a:latin typeface="Open Sans"/>
              </a:rPr>
              <a:t> Abraham, Isaac, Jacob, and their descendants were given this land for an everlasting possession. </a:t>
            </a:r>
            <a:endParaRPr lang="en-US" sz="2000" dirty="0">
              <a:solidFill>
                <a:schemeClr val="bg1"/>
              </a:solidFill>
            </a:endParaRPr>
          </a:p>
        </p:txBody>
      </p:sp>
      <p:grpSp>
        <p:nvGrpSpPr>
          <p:cNvPr id="14" name="Group 13"/>
          <p:cNvGrpSpPr/>
          <p:nvPr/>
        </p:nvGrpSpPr>
        <p:grpSpPr>
          <a:xfrm>
            <a:off x="5164899" y="3870255"/>
            <a:ext cx="3183851" cy="2749668"/>
            <a:chOff x="5297481" y="3746552"/>
            <a:chExt cx="3183851" cy="2749668"/>
          </a:xfrm>
        </p:grpSpPr>
        <p:pic>
          <p:nvPicPr>
            <p:cNvPr id="2052" name="Picture 4" descr="http://markziese.com/wp-content/uploads/2013/05/Abrahams-Hom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7481" y="3746552"/>
              <a:ext cx="3183851" cy="238788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835364" y="5788334"/>
              <a:ext cx="957972" cy="707886"/>
            </a:xfrm>
            <a:prstGeom prst="rect">
              <a:avLst/>
            </a:prstGeom>
          </p:spPr>
          <p:txBody>
            <a:bodyPr wrap="square">
              <a:spAutoFit/>
            </a:bodyPr>
            <a:lstStyle/>
            <a:p>
              <a:pPr fontAlgn="base"/>
              <a:r>
                <a:rPr lang="en-US" sz="2000" b="1" i="0" dirty="0">
                  <a:effectLst/>
                  <a:latin typeface="Open Sans"/>
                </a:rPr>
                <a:t>Haran</a:t>
              </a:r>
              <a:r>
                <a:rPr lang="en-US" sz="2000" b="0" i="0" dirty="0">
                  <a:effectLst/>
                  <a:latin typeface="Open Sans"/>
                </a:rPr>
                <a:t> </a:t>
              </a:r>
            </a:p>
          </p:txBody>
        </p:sp>
      </p:grpSp>
      <p:grpSp>
        <p:nvGrpSpPr>
          <p:cNvPr id="15" name="Group 14"/>
          <p:cNvGrpSpPr/>
          <p:nvPr/>
        </p:nvGrpSpPr>
        <p:grpSpPr>
          <a:xfrm>
            <a:off x="8649112" y="2084330"/>
            <a:ext cx="3215668" cy="2457918"/>
            <a:chOff x="8171312" y="1812447"/>
            <a:chExt cx="3215668" cy="2457918"/>
          </a:xfrm>
        </p:grpSpPr>
        <p:pic>
          <p:nvPicPr>
            <p:cNvPr id="2050" name="Picture 2" descr="http://wesphelan.com/wp-content/uploads/2014/02/ATB-Ur-Ziggura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1312" y="1812447"/>
              <a:ext cx="3215668" cy="241175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0387391" y="3870255"/>
              <a:ext cx="957972" cy="400110"/>
            </a:xfrm>
            <a:prstGeom prst="rect">
              <a:avLst/>
            </a:prstGeom>
          </p:spPr>
          <p:txBody>
            <a:bodyPr wrap="square">
              <a:spAutoFit/>
            </a:bodyPr>
            <a:lstStyle/>
            <a:p>
              <a:pPr fontAlgn="base"/>
              <a:r>
                <a:rPr lang="en-US" sz="2000" b="1" dirty="0">
                  <a:latin typeface="Open Sans"/>
                </a:rPr>
                <a:t>Ur</a:t>
              </a:r>
              <a:endParaRPr lang="en-US" sz="2000" b="0" i="0" dirty="0">
                <a:effectLst/>
                <a:latin typeface="Open Sans"/>
              </a:endParaRPr>
            </a:p>
          </p:txBody>
        </p:sp>
      </p:grpSp>
      <p:sp>
        <p:nvSpPr>
          <p:cNvPr id="21" name="Rectangle 20"/>
          <p:cNvSpPr/>
          <p:nvPr/>
        </p:nvSpPr>
        <p:spPr>
          <a:xfrm>
            <a:off x="171536" y="6423898"/>
            <a:ext cx="1710725" cy="369332"/>
          </a:xfrm>
          <a:prstGeom prst="rect">
            <a:avLst/>
          </a:prstGeom>
        </p:spPr>
        <p:txBody>
          <a:bodyPr wrap="none">
            <a:spAutoFit/>
          </a:bodyPr>
          <a:lstStyle/>
          <a:p>
            <a:r>
              <a:rPr lang="en-US" b="0" i="0" dirty="0">
                <a:solidFill>
                  <a:schemeClr val="bg1"/>
                </a:solidFill>
                <a:effectLst/>
                <a:latin typeface="Open Sans"/>
              </a:rPr>
              <a:t>Abraham 2:1-5</a:t>
            </a:r>
            <a:endParaRPr lang="en-US" dirty="0">
              <a:solidFill>
                <a:schemeClr val="bg1"/>
              </a:solidFill>
            </a:endParaRPr>
          </a:p>
        </p:txBody>
      </p:sp>
    </p:spTree>
    <p:extLst>
      <p:ext uri="{BB962C8B-B14F-4D97-AF65-F5344CB8AC3E}">
        <p14:creationId xmlns:p14="http://schemas.microsoft.com/office/powerpoint/2010/main" val="94798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Informal Roman" panose="030604020304060B0204" pitchFamily="66" charset="0"/>
              </a:rPr>
              <a:t>Abraham Moves</a:t>
            </a:r>
          </a:p>
        </p:txBody>
      </p:sp>
      <p:sp>
        <p:nvSpPr>
          <p:cNvPr id="7" name="Rectangle 6"/>
          <p:cNvSpPr/>
          <p:nvPr/>
        </p:nvSpPr>
        <p:spPr>
          <a:xfrm>
            <a:off x="11470026" y="6359128"/>
            <a:ext cx="466794" cy="369332"/>
          </a:xfrm>
          <a:prstGeom prst="rect">
            <a:avLst/>
          </a:prstGeom>
        </p:spPr>
        <p:txBody>
          <a:bodyPr wrap="none">
            <a:spAutoFit/>
          </a:bodyPr>
          <a:lstStyle/>
          <a:p>
            <a:r>
              <a:rPr lang="en-US" b="0" i="0" dirty="0">
                <a:solidFill>
                  <a:schemeClr val="bg1"/>
                </a:solidFill>
                <a:effectLst/>
                <a:latin typeface="Open Sans"/>
              </a:rPr>
              <a:t>(2)</a:t>
            </a:r>
            <a:endParaRPr lang="en-US" dirty="0">
              <a:solidFill>
                <a:schemeClr val="bg1"/>
              </a:solidFill>
            </a:endParaRPr>
          </a:p>
        </p:txBody>
      </p:sp>
      <p:sp>
        <p:nvSpPr>
          <p:cNvPr id="5" name="Rectangle 4"/>
          <p:cNvSpPr/>
          <p:nvPr/>
        </p:nvSpPr>
        <p:spPr>
          <a:xfrm>
            <a:off x="1882262" y="1548920"/>
            <a:ext cx="8907658" cy="3970318"/>
          </a:xfrm>
          <a:prstGeom prst="rect">
            <a:avLst/>
          </a:prstGeom>
        </p:spPr>
        <p:txBody>
          <a:bodyPr wrap="square">
            <a:spAutoFit/>
          </a:bodyPr>
          <a:lstStyle/>
          <a:p>
            <a:pPr fontAlgn="base"/>
            <a:r>
              <a:rPr lang="en-US" sz="2800" dirty="0">
                <a:solidFill>
                  <a:srgbClr val="FFFF00"/>
                </a:solidFill>
                <a:latin typeface="Open Sans"/>
              </a:rPr>
              <a:t>What did the Lord want Abraham to be?</a:t>
            </a:r>
          </a:p>
          <a:p>
            <a:pPr fontAlgn="base"/>
            <a:endParaRPr lang="en-US" sz="2800" dirty="0">
              <a:solidFill>
                <a:srgbClr val="FFFF00"/>
              </a:solidFill>
              <a:latin typeface="Open Sans"/>
            </a:endParaRPr>
          </a:p>
          <a:p>
            <a:pPr fontAlgn="base"/>
            <a:endParaRPr lang="en-US" sz="2800" dirty="0">
              <a:solidFill>
                <a:srgbClr val="FFFF00"/>
              </a:solidFill>
              <a:latin typeface="Open Sans"/>
            </a:endParaRPr>
          </a:p>
          <a:p>
            <a:pPr fontAlgn="base"/>
            <a:r>
              <a:rPr lang="en-US" sz="2800" dirty="0">
                <a:solidFill>
                  <a:srgbClr val="FFFF00"/>
                </a:solidFill>
                <a:latin typeface="Open Sans"/>
              </a:rPr>
              <a:t>What did the Lord promise to give Abraham and his seed?</a:t>
            </a:r>
          </a:p>
          <a:p>
            <a:pPr fontAlgn="base"/>
            <a:endParaRPr lang="en-US" sz="2800" dirty="0">
              <a:solidFill>
                <a:srgbClr val="FFFF00"/>
              </a:solidFill>
              <a:latin typeface="Open Sans"/>
            </a:endParaRPr>
          </a:p>
          <a:p>
            <a:pPr fontAlgn="base"/>
            <a:r>
              <a:rPr lang="en-US" sz="2800" dirty="0">
                <a:solidFill>
                  <a:srgbClr val="FFFF00"/>
                </a:solidFill>
                <a:latin typeface="Open Sans"/>
              </a:rPr>
              <a:t>What did Abraham’s posterity </a:t>
            </a:r>
          </a:p>
          <a:p>
            <a:pPr fontAlgn="base"/>
            <a:r>
              <a:rPr lang="en-US" sz="2800" dirty="0">
                <a:solidFill>
                  <a:srgbClr val="FFFF00"/>
                </a:solidFill>
                <a:latin typeface="Open Sans"/>
              </a:rPr>
              <a:t>need to do in order to receive</a:t>
            </a:r>
          </a:p>
          <a:p>
            <a:pPr fontAlgn="base"/>
            <a:r>
              <a:rPr lang="en-US" sz="2800" dirty="0">
                <a:solidFill>
                  <a:srgbClr val="FFFF00"/>
                </a:solidFill>
                <a:latin typeface="Open Sans"/>
              </a:rPr>
              <a:t>the land?</a:t>
            </a:r>
          </a:p>
        </p:txBody>
      </p:sp>
      <p:sp>
        <p:nvSpPr>
          <p:cNvPr id="21" name="Rectangle 20"/>
          <p:cNvSpPr/>
          <p:nvPr/>
        </p:nvSpPr>
        <p:spPr>
          <a:xfrm>
            <a:off x="171536" y="6423898"/>
            <a:ext cx="1505540" cy="369332"/>
          </a:xfrm>
          <a:prstGeom prst="rect">
            <a:avLst/>
          </a:prstGeom>
        </p:spPr>
        <p:txBody>
          <a:bodyPr wrap="none">
            <a:spAutoFit/>
          </a:bodyPr>
          <a:lstStyle/>
          <a:p>
            <a:r>
              <a:rPr lang="en-US" b="0" i="0" dirty="0">
                <a:solidFill>
                  <a:schemeClr val="bg1"/>
                </a:solidFill>
                <a:effectLst/>
                <a:latin typeface="Open Sans"/>
              </a:rPr>
              <a:t>Abraham 2:6</a:t>
            </a:r>
            <a:endParaRPr lang="en-US" dirty="0">
              <a:solidFill>
                <a:schemeClr val="bg1"/>
              </a:solidFill>
            </a:endParaRPr>
          </a:p>
        </p:txBody>
      </p:sp>
      <p:pic>
        <p:nvPicPr>
          <p:cNvPr id="20"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2160" y="220229"/>
            <a:ext cx="17621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upload.wikimedia.org/wikipedia/commons/6/62/Moln%C3%A1r_%C3%81brah%C3%A1m_kik%C3%B6lt%C3%B6z%C3%A9se_18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8861" y="141035"/>
            <a:ext cx="2738512" cy="2490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dn.lifehopeandtruth.com/image-cache/faith-of-abraham_472_314_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5160" y="3552944"/>
            <a:ext cx="44958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3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Informal Roman" panose="030604020304060B0204" pitchFamily="66" charset="0"/>
              </a:rPr>
              <a:t>The Abrahamic Covenant</a:t>
            </a:r>
          </a:p>
        </p:txBody>
      </p:sp>
      <p:sp>
        <p:nvSpPr>
          <p:cNvPr id="21" name="Rectangle 20"/>
          <p:cNvSpPr/>
          <p:nvPr/>
        </p:nvSpPr>
        <p:spPr>
          <a:xfrm>
            <a:off x="171536" y="6423898"/>
            <a:ext cx="1505540" cy="369332"/>
          </a:xfrm>
          <a:prstGeom prst="rect">
            <a:avLst/>
          </a:prstGeom>
        </p:spPr>
        <p:txBody>
          <a:bodyPr wrap="none">
            <a:spAutoFit/>
          </a:bodyPr>
          <a:lstStyle/>
          <a:p>
            <a:r>
              <a:rPr lang="en-US" b="0" i="0" dirty="0">
                <a:solidFill>
                  <a:schemeClr val="bg1"/>
                </a:solidFill>
                <a:effectLst/>
                <a:latin typeface="Open Sans"/>
              </a:rPr>
              <a:t>Abraham 2:6</a:t>
            </a:r>
            <a:endParaRPr lang="en-US" dirty="0">
              <a:solidFill>
                <a:schemeClr val="bg1"/>
              </a:solidFill>
            </a:endParaRPr>
          </a:p>
        </p:txBody>
      </p:sp>
      <p:grpSp>
        <p:nvGrpSpPr>
          <p:cNvPr id="11" name="Group 18"/>
          <p:cNvGrpSpPr/>
          <p:nvPr/>
        </p:nvGrpSpPr>
        <p:grpSpPr>
          <a:xfrm>
            <a:off x="850392" y="1014934"/>
            <a:ext cx="10296244" cy="5148122"/>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512580" y="1253648"/>
            <a:ext cx="3822685" cy="951774"/>
            <a:chOff x="2157984" y="1407378"/>
            <a:chExt cx="3822685" cy="951774"/>
          </a:xfrm>
        </p:grpSpPr>
        <p:sp>
          <p:nvSpPr>
            <p:cNvPr id="3" name="Rectangle 2"/>
            <p:cNvSpPr/>
            <p:nvPr/>
          </p:nvSpPr>
          <p:spPr>
            <a:xfrm>
              <a:off x="2157984" y="1407378"/>
              <a:ext cx="3822685" cy="9517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157984" y="1498544"/>
              <a:ext cx="3822685" cy="769441"/>
            </a:xfrm>
            <a:prstGeom prst="rect">
              <a:avLst/>
            </a:prstGeom>
            <a:noFill/>
          </p:spPr>
          <p:txBody>
            <a:bodyPr wrap="square" rtlCol="0">
              <a:spAutoFit/>
            </a:bodyPr>
            <a:lstStyle/>
            <a:p>
              <a:r>
                <a:rPr lang="en-US" sz="4400" dirty="0"/>
                <a:t>Responsibilities</a:t>
              </a:r>
            </a:p>
          </p:txBody>
        </p:sp>
      </p:grpSp>
      <p:grpSp>
        <p:nvGrpSpPr>
          <p:cNvPr id="22" name="Group 21"/>
          <p:cNvGrpSpPr/>
          <p:nvPr/>
        </p:nvGrpSpPr>
        <p:grpSpPr>
          <a:xfrm>
            <a:off x="7057285" y="1212959"/>
            <a:ext cx="2763371" cy="951774"/>
            <a:chOff x="2157984" y="1407378"/>
            <a:chExt cx="4122818" cy="951774"/>
          </a:xfrm>
        </p:grpSpPr>
        <p:sp>
          <p:nvSpPr>
            <p:cNvPr id="23" name="Rectangle 22"/>
            <p:cNvSpPr/>
            <p:nvPr/>
          </p:nvSpPr>
          <p:spPr>
            <a:xfrm>
              <a:off x="2157984" y="1407378"/>
              <a:ext cx="3822685" cy="9517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2458117" y="1498544"/>
              <a:ext cx="3822685" cy="769441"/>
            </a:xfrm>
            <a:prstGeom prst="rect">
              <a:avLst/>
            </a:prstGeom>
            <a:noFill/>
          </p:spPr>
          <p:txBody>
            <a:bodyPr wrap="square" rtlCol="0">
              <a:spAutoFit/>
            </a:bodyPr>
            <a:lstStyle/>
            <a:p>
              <a:r>
                <a:rPr lang="en-US" sz="4400" dirty="0"/>
                <a:t>Blessings</a:t>
              </a:r>
            </a:p>
          </p:txBody>
        </p:sp>
      </p:grpSp>
      <p:sp>
        <p:nvSpPr>
          <p:cNvPr id="2" name="Oval 1"/>
          <p:cNvSpPr/>
          <p:nvPr/>
        </p:nvSpPr>
        <p:spPr>
          <a:xfrm>
            <a:off x="1984358" y="978368"/>
            <a:ext cx="279740" cy="42981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31318" y="947987"/>
            <a:ext cx="279740" cy="42981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81990" y="911556"/>
            <a:ext cx="279740" cy="42981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30717" y="911556"/>
            <a:ext cx="279740" cy="42981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512580" y="2568782"/>
            <a:ext cx="4138508" cy="2554545"/>
          </a:xfrm>
          <a:prstGeom prst="rect">
            <a:avLst/>
          </a:prstGeom>
        </p:spPr>
        <p:txBody>
          <a:bodyPr wrap="square">
            <a:spAutoFit/>
          </a:bodyPr>
          <a:lstStyle/>
          <a:p>
            <a:r>
              <a:rPr lang="en-US" sz="3200" b="0" i="0" dirty="0">
                <a:solidFill>
                  <a:schemeClr val="bg1"/>
                </a:solidFill>
                <a:effectLst/>
                <a:latin typeface="Open Sans"/>
              </a:rPr>
              <a:t> </a:t>
            </a:r>
            <a:r>
              <a:rPr lang="en-US" sz="3200" b="0" i="1" dirty="0">
                <a:solidFill>
                  <a:schemeClr val="bg1"/>
                </a:solidFill>
                <a:effectLst/>
                <a:latin typeface="Open Sans"/>
              </a:rPr>
              <a:t>Be a minister of </a:t>
            </a:r>
            <a:r>
              <a:rPr lang="en-US" sz="3200" b="0" i="1" u="none" strike="noStrike" dirty="0">
                <a:solidFill>
                  <a:schemeClr val="bg1"/>
                </a:solidFill>
                <a:effectLst/>
                <a:latin typeface="Open Sans"/>
              </a:rPr>
              <a:t>Jesus Christ</a:t>
            </a:r>
            <a:endParaRPr lang="en-US" sz="3200" i="1" dirty="0">
              <a:solidFill>
                <a:schemeClr val="bg1"/>
              </a:solidFill>
              <a:latin typeface="Open Sans"/>
            </a:endParaRPr>
          </a:p>
          <a:p>
            <a:endParaRPr lang="en-US" sz="3200" i="1" dirty="0">
              <a:solidFill>
                <a:schemeClr val="bg1"/>
              </a:solidFill>
              <a:latin typeface="Open Sans"/>
            </a:endParaRPr>
          </a:p>
          <a:p>
            <a:r>
              <a:rPr lang="en-US" sz="3200" i="1" dirty="0">
                <a:solidFill>
                  <a:schemeClr val="bg1"/>
                </a:solidFill>
                <a:latin typeface="Open Sans"/>
              </a:rPr>
              <a:t>H</a:t>
            </a:r>
            <a:r>
              <a:rPr lang="en-US" sz="3200" b="0" i="1" dirty="0">
                <a:solidFill>
                  <a:schemeClr val="bg1"/>
                </a:solidFill>
                <a:effectLst/>
                <a:latin typeface="Open Sans"/>
              </a:rPr>
              <a:t>earken to the Lord’s voice</a:t>
            </a:r>
            <a:endParaRPr lang="en-US" sz="3200" dirty="0">
              <a:solidFill>
                <a:schemeClr val="bg1"/>
              </a:solidFill>
            </a:endParaRPr>
          </a:p>
        </p:txBody>
      </p:sp>
      <p:sp>
        <p:nvSpPr>
          <p:cNvPr id="19" name="Rectangle 18"/>
          <p:cNvSpPr/>
          <p:nvPr/>
        </p:nvSpPr>
        <p:spPr>
          <a:xfrm>
            <a:off x="6785277" y="2659949"/>
            <a:ext cx="3508553" cy="1569660"/>
          </a:xfrm>
          <a:prstGeom prst="rect">
            <a:avLst/>
          </a:prstGeom>
        </p:spPr>
        <p:txBody>
          <a:bodyPr wrap="square">
            <a:spAutoFit/>
          </a:bodyPr>
          <a:lstStyle/>
          <a:p>
            <a:r>
              <a:rPr lang="en-US" sz="3200" b="0" i="1" dirty="0">
                <a:solidFill>
                  <a:schemeClr val="bg1"/>
                </a:solidFill>
                <a:effectLst/>
                <a:latin typeface="Open Sans"/>
              </a:rPr>
              <a:t>Receive land for an everlasting possession.</a:t>
            </a:r>
            <a:endParaRPr lang="en-US" sz="3200" dirty="0">
              <a:solidFill>
                <a:schemeClr val="bg1"/>
              </a:solidFill>
            </a:endParaRPr>
          </a:p>
        </p:txBody>
      </p:sp>
    </p:spTree>
    <p:extLst>
      <p:ext uri="{BB962C8B-B14F-4D97-AF65-F5344CB8AC3E}">
        <p14:creationId xmlns:p14="http://schemas.microsoft.com/office/powerpoint/2010/main" val="14790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Informal Roman" panose="030604020304060B0204" pitchFamily="66" charset="0"/>
              </a:rPr>
              <a:t>To All the Nations</a:t>
            </a:r>
          </a:p>
        </p:txBody>
      </p:sp>
      <p:sp>
        <p:nvSpPr>
          <p:cNvPr id="7" name="Rectangle 6"/>
          <p:cNvSpPr/>
          <p:nvPr/>
        </p:nvSpPr>
        <p:spPr>
          <a:xfrm>
            <a:off x="11470026" y="6359128"/>
            <a:ext cx="466794" cy="369332"/>
          </a:xfrm>
          <a:prstGeom prst="rect">
            <a:avLst/>
          </a:prstGeom>
        </p:spPr>
        <p:txBody>
          <a:bodyPr wrap="none">
            <a:spAutoFit/>
          </a:bodyPr>
          <a:lstStyle/>
          <a:p>
            <a:r>
              <a:rPr lang="en-US" b="0" i="0" dirty="0">
                <a:solidFill>
                  <a:schemeClr val="bg1"/>
                </a:solidFill>
                <a:effectLst/>
                <a:latin typeface="Open Sans"/>
              </a:rPr>
              <a:t>(3)</a:t>
            </a:r>
            <a:endParaRPr lang="en-US" dirty="0">
              <a:solidFill>
                <a:schemeClr val="bg1"/>
              </a:solidFill>
            </a:endParaRPr>
          </a:p>
        </p:txBody>
      </p:sp>
      <p:sp>
        <p:nvSpPr>
          <p:cNvPr id="21" name="Rectangle 20"/>
          <p:cNvSpPr/>
          <p:nvPr/>
        </p:nvSpPr>
        <p:spPr>
          <a:xfrm>
            <a:off x="171536" y="6423898"/>
            <a:ext cx="3514616" cy="369332"/>
          </a:xfrm>
          <a:prstGeom prst="rect">
            <a:avLst/>
          </a:prstGeom>
        </p:spPr>
        <p:txBody>
          <a:bodyPr wrap="none">
            <a:spAutoFit/>
          </a:bodyPr>
          <a:lstStyle/>
          <a:p>
            <a:r>
              <a:rPr lang="en-US" b="0" i="0" dirty="0">
                <a:solidFill>
                  <a:schemeClr val="bg1"/>
                </a:solidFill>
                <a:effectLst/>
                <a:latin typeface="Open Sans"/>
              </a:rPr>
              <a:t>Abraham 2:9-11; Genesis 12:2-3</a:t>
            </a:r>
            <a:endParaRPr lang="en-US" dirty="0">
              <a:solidFill>
                <a:schemeClr val="bg1"/>
              </a:solidFill>
            </a:endParaRPr>
          </a:p>
        </p:txBody>
      </p:sp>
      <p:sp>
        <p:nvSpPr>
          <p:cNvPr id="3" name="Rectangle 2"/>
          <p:cNvSpPr/>
          <p:nvPr/>
        </p:nvSpPr>
        <p:spPr>
          <a:xfrm>
            <a:off x="397178" y="1014934"/>
            <a:ext cx="9027325" cy="1200329"/>
          </a:xfrm>
          <a:prstGeom prst="rect">
            <a:avLst/>
          </a:prstGeom>
        </p:spPr>
        <p:txBody>
          <a:bodyPr wrap="square">
            <a:spAutoFit/>
          </a:bodyPr>
          <a:lstStyle/>
          <a:p>
            <a:pPr fontAlgn="base"/>
            <a:r>
              <a:rPr lang="en-US" sz="2400" b="0" i="0" dirty="0">
                <a:solidFill>
                  <a:schemeClr val="bg1"/>
                </a:solidFill>
                <a:effectLst/>
                <a:latin typeface="Open Sans"/>
              </a:rPr>
              <a:t>The Lord promised Abraham that his descendants would take the priesthood and the blessings of the gospel of </a:t>
            </a:r>
            <a:r>
              <a:rPr lang="en-US" sz="2400" b="0" i="0" u="none" strike="noStrike" dirty="0">
                <a:solidFill>
                  <a:schemeClr val="bg1"/>
                </a:solidFill>
                <a:effectLst/>
                <a:latin typeface="Open Sans"/>
              </a:rPr>
              <a:t>Jesus Christ</a:t>
            </a:r>
            <a:r>
              <a:rPr lang="en-US" sz="2400" b="0" i="0" dirty="0">
                <a:solidFill>
                  <a:schemeClr val="bg1"/>
                </a:solidFill>
                <a:effectLst/>
                <a:latin typeface="Open Sans"/>
              </a:rPr>
              <a:t> to all the nations of the earth.</a:t>
            </a:r>
          </a:p>
        </p:txBody>
      </p:sp>
      <p:sp>
        <p:nvSpPr>
          <p:cNvPr id="8" name="Rectangle 7"/>
          <p:cNvSpPr/>
          <p:nvPr/>
        </p:nvSpPr>
        <p:spPr>
          <a:xfrm>
            <a:off x="5167423" y="3161916"/>
            <a:ext cx="6410495" cy="1938992"/>
          </a:xfrm>
          <a:prstGeom prst="rect">
            <a:avLst/>
          </a:prstGeom>
        </p:spPr>
        <p:txBody>
          <a:bodyPr wrap="square">
            <a:spAutoFit/>
          </a:bodyPr>
          <a:lstStyle/>
          <a:p>
            <a:pPr fontAlgn="base"/>
            <a:r>
              <a:rPr lang="en-US" sz="2400" b="0" i="0" dirty="0">
                <a:solidFill>
                  <a:schemeClr val="bg1"/>
                </a:solidFill>
                <a:effectLst/>
                <a:latin typeface="Open Sans"/>
              </a:rPr>
              <a:t>All those who receive the ordinances and live the gospel of Jesus Christ receive the same promises that the Lord gave to Abraham. They will be called Abraham’s seed (posterity), and will receive eternal life.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83" y="2536411"/>
            <a:ext cx="4181675" cy="3136256"/>
          </a:xfrm>
          <a:prstGeom prst="rect">
            <a:avLst/>
          </a:prstGeom>
        </p:spPr>
      </p:pic>
    </p:spTree>
    <p:extLst>
      <p:ext uri="{BB962C8B-B14F-4D97-AF65-F5344CB8AC3E}">
        <p14:creationId xmlns:p14="http://schemas.microsoft.com/office/powerpoint/2010/main" val="22001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Informal Roman" panose="030604020304060B0204" pitchFamily="66" charset="0"/>
              </a:rPr>
              <a:t>Promises</a:t>
            </a:r>
          </a:p>
        </p:txBody>
      </p:sp>
      <p:sp>
        <p:nvSpPr>
          <p:cNvPr id="7" name="Rectangle 6"/>
          <p:cNvSpPr/>
          <p:nvPr/>
        </p:nvSpPr>
        <p:spPr>
          <a:xfrm>
            <a:off x="11470026" y="6359128"/>
            <a:ext cx="466794" cy="369332"/>
          </a:xfrm>
          <a:prstGeom prst="rect">
            <a:avLst/>
          </a:prstGeom>
        </p:spPr>
        <p:txBody>
          <a:bodyPr wrap="none">
            <a:spAutoFit/>
          </a:bodyPr>
          <a:lstStyle/>
          <a:p>
            <a:r>
              <a:rPr lang="en-US" b="0" i="0" dirty="0">
                <a:solidFill>
                  <a:schemeClr val="bg1"/>
                </a:solidFill>
                <a:effectLst/>
                <a:latin typeface="Open Sans"/>
              </a:rPr>
              <a:t>(4)</a:t>
            </a:r>
            <a:endParaRPr lang="en-US" dirty="0">
              <a:solidFill>
                <a:schemeClr val="bg1"/>
              </a:solidFill>
            </a:endParaRPr>
          </a:p>
        </p:txBody>
      </p:sp>
      <p:sp>
        <p:nvSpPr>
          <p:cNvPr id="21" name="Rectangle 20"/>
          <p:cNvSpPr/>
          <p:nvPr/>
        </p:nvSpPr>
        <p:spPr>
          <a:xfrm>
            <a:off x="171536" y="6423898"/>
            <a:ext cx="3514616" cy="369332"/>
          </a:xfrm>
          <a:prstGeom prst="rect">
            <a:avLst/>
          </a:prstGeom>
        </p:spPr>
        <p:txBody>
          <a:bodyPr wrap="none">
            <a:spAutoFit/>
          </a:bodyPr>
          <a:lstStyle/>
          <a:p>
            <a:r>
              <a:rPr lang="en-US" b="0" i="0" dirty="0">
                <a:solidFill>
                  <a:schemeClr val="bg1"/>
                </a:solidFill>
                <a:effectLst/>
                <a:latin typeface="Open Sans"/>
              </a:rPr>
              <a:t>Abraham 2:9-11; Genesis 12:2-3</a:t>
            </a:r>
            <a:endParaRPr lang="en-US" dirty="0">
              <a:solidFill>
                <a:schemeClr val="bg1"/>
              </a:solidFill>
            </a:endParaRPr>
          </a:p>
        </p:txBody>
      </p:sp>
      <p:sp>
        <p:nvSpPr>
          <p:cNvPr id="3" name="Rectangle 2"/>
          <p:cNvSpPr/>
          <p:nvPr/>
        </p:nvSpPr>
        <p:spPr>
          <a:xfrm>
            <a:off x="5466719" y="1037696"/>
            <a:ext cx="5815363" cy="4893647"/>
          </a:xfrm>
          <a:prstGeom prst="rect">
            <a:avLst/>
          </a:prstGeom>
        </p:spPr>
        <p:txBody>
          <a:bodyPr wrap="square">
            <a:spAutoFit/>
          </a:bodyPr>
          <a:lstStyle/>
          <a:p>
            <a:pPr fontAlgn="base"/>
            <a:r>
              <a:rPr lang="en-US" sz="2400" b="0" i="0" dirty="0">
                <a:solidFill>
                  <a:schemeClr val="bg1"/>
                </a:solidFill>
                <a:effectLst/>
                <a:latin typeface="Open Sans"/>
              </a:rPr>
              <a:t>“Abraham first received the gospel by baptism (which is the covenant of salvation);</a:t>
            </a:r>
          </a:p>
          <a:p>
            <a:pPr fontAlgn="base"/>
            <a:endParaRPr lang="en-US" sz="2400" b="0" i="0" dirty="0">
              <a:solidFill>
                <a:schemeClr val="bg1"/>
              </a:solidFill>
              <a:effectLst/>
              <a:latin typeface="Open Sans"/>
            </a:endParaRPr>
          </a:p>
          <a:p>
            <a:pPr fontAlgn="base"/>
            <a:r>
              <a:rPr lang="en-US" sz="2400" b="0" i="0" dirty="0">
                <a:solidFill>
                  <a:schemeClr val="bg1"/>
                </a:solidFill>
                <a:effectLst/>
                <a:latin typeface="Open Sans"/>
              </a:rPr>
              <a:t>then he had conferred upon him the higher priesthood, and he entered into celestial marriage (which is the covenant of exaltation), gaining assurance thereby that he would have eternal increase; </a:t>
            </a:r>
          </a:p>
          <a:p>
            <a:pPr fontAlgn="base"/>
            <a:endParaRPr lang="en-US" sz="2400" b="0" i="0" dirty="0">
              <a:solidFill>
                <a:schemeClr val="bg1"/>
              </a:solidFill>
              <a:effectLst/>
              <a:latin typeface="Open Sans"/>
            </a:endParaRPr>
          </a:p>
          <a:p>
            <a:pPr fontAlgn="base"/>
            <a:r>
              <a:rPr lang="en-US" sz="2400" b="0" i="0" dirty="0">
                <a:solidFill>
                  <a:schemeClr val="bg1"/>
                </a:solidFill>
                <a:effectLst/>
                <a:latin typeface="Open Sans"/>
              </a:rPr>
              <a:t>finally he received a promise that all of these blessings would be offered to all of his mortal posterity.”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4017" y="129540"/>
            <a:ext cx="1026459" cy="1432766"/>
          </a:xfrm>
          <a:prstGeom prst="rect">
            <a:avLst/>
          </a:prstGeom>
        </p:spPr>
      </p:pic>
      <p:pic>
        <p:nvPicPr>
          <p:cNvPr id="7170" name="Picture 2" descr="http://media.ldscdn.org/images/media-library/missionary/baptism-182987-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07" y="394910"/>
            <a:ext cx="1699997" cy="25499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4393" y="1394090"/>
            <a:ext cx="2717161" cy="2090429"/>
          </a:xfrm>
          <a:prstGeom prst="rect">
            <a:avLst/>
          </a:prstGeom>
        </p:spPr>
      </p:pic>
      <p:pic>
        <p:nvPicPr>
          <p:cNvPr id="7172" name="Picture 4" descr="http://lds.net/wp-content/uploads/2014/08/Bride-and-Groom-hand-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757" y="3308719"/>
            <a:ext cx="2912926" cy="164623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mormonsoprano.files.wordpress.com/2008/07/family_sunse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7865" y="4582355"/>
            <a:ext cx="2784519" cy="184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500"/>
                                        <p:tgtEl>
                                          <p:spTgt spid="717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7174"/>
                                        </p:tgtEl>
                                        <p:attrNameLst>
                                          <p:attrName>style.visibility</p:attrName>
                                        </p:attrNameLst>
                                      </p:cBhvr>
                                      <p:to>
                                        <p:strVal val="visible"/>
                                      </p:to>
                                    </p:set>
                                    <p:animEffect transition="in" filter="fade">
                                      <p:cBhvr>
                                        <p:cTn id="26"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Informal Roman" panose="030604020304060B0204" pitchFamily="66" charset="0"/>
              </a:rPr>
              <a:t>Lineage of Christ</a:t>
            </a:r>
          </a:p>
        </p:txBody>
      </p:sp>
      <p:sp>
        <p:nvSpPr>
          <p:cNvPr id="7" name="Rectangle 6"/>
          <p:cNvSpPr/>
          <p:nvPr/>
        </p:nvSpPr>
        <p:spPr>
          <a:xfrm>
            <a:off x="11470026" y="6359128"/>
            <a:ext cx="466794" cy="369332"/>
          </a:xfrm>
          <a:prstGeom prst="rect">
            <a:avLst/>
          </a:prstGeom>
        </p:spPr>
        <p:txBody>
          <a:bodyPr wrap="none">
            <a:spAutoFit/>
          </a:bodyPr>
          <a:lstStyle/>
          <a:p>
            <a:r>
              <a:rPr lang="en-US" b="0" i="0" dirty="0">
                <a:solidFill>
                  <a:schemeClr val="bg1"/>
                </a:solidFill>
                <a:effectLst/>
                <a:latin typeface="Open Sans"/>
              </a:rPr>
              <a:t>(4)</a:t>
            </a:r>
            <a:endParaRPr lang="en-US" dirty="0">
              <a:solidFill>
                <a:schemeClr val="bg1"/>
              </a:solidFill>
            </a:endParaRPr>
          </a:p>
        </p:txBody>
      </p:sp>
      <p:sp>
        <p:nvSpPr>
          <p:cNvPr id="21" name="Rectangle 20"/>
          <p:cNvSpPr/>
          <p:nvPr/>
        </p:nvSpPr>
        <p:spPr>
          <a:xfrm>
            <a:off x="171536" y="6423898"/>
            <a:ext cx="2736647" cy="369332"/>
          </a:xfrm>
          <a:prstGeom prst="rect">
            <a:avLst/>
          </a:prstGeom>
        </p:spPr>
        <p:txBody>
          <a:bodyPr wrap="none">
            <a:spAutoFit/>
          </a:bodyPr>
          <a:lstStyle/>
          <a:p>
            <a:r>
              <a:rPr lang="en-US" b="0" i="0" dirty="0">
                <a:solidFill>
                  <a:schemeClr val="bg1"/>
                </a:solidFill>
                <a:effectLst/>
                <a:latin typeface="Open Sans"/>
              </a:rPr>
              <a:t>Matthew 1:1; Genesis 17</a:t>
            </a:r>
            <a:endParaRPr lang="en-US" dirty="0">
              <a:solidFill>
                <a:schemeClr val="bg1"/>
              </a:solidFill>
            </a:endParaRPr>
          </a:p>
        </p:txBody>
      </p:sp>
      <p:sp>
        <p:nvSpPr>
          <p:cNvPr id="3" name="Rectangle 2"/>
          <p:cNvSpPr/>
          <p:nvPr/>
        </p:nvSpPr>
        <p:spPr>
          <a:xfrm>
            <a:off x="1244342" y="1021339"/>
            <a:ext cx="9027325" cy="1569660"/>
          </a:xfrm>
          <a:prstGeom prst="rect">
            <a:avLst/>
          </a:prstGeom>
        </p:spPr>
        <p:txBody>
          <a:bodyPr wrap="square">
            <a:spAutoFit/>
          </a:bodyPr>
          <a:lstStyle/>
          <a:p>
            <a:pPr fontAlgn="base"/>
            <a:r>
              <a:rPr lang="en-US" sz="2400" b="0" i="0" dirty="0">
                <a:solidFill>
                  <a:schemeClr val="bg1"/>
                </a:solidFill>
                <a:effectLst/>
                <a:latin typeface="Open Sans"/>
              </a:rPr>
              <a:t>“Included in the divine promises to Abraham was the assurance that Christ would come through his lineage, and the assurance that Abraham’s posterity would receive certain choice, promised lands as an eternal inheritance.”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796" y="0"/>
            <a:ext cx="1026459" cy="143276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55" y="2939043"/>
            <a:ext cx="4202185" cy="3130406"/>
          </a:xfrm>
          <a:prstGeom prst="rect">
            <a:avLst/>
          </a:prstGeom>
        </p:spPr>
      </p:pic>
      <p:pic>
        <p:nvPicPr>
          <p:cNvPr id="6146" name="Picture 2" descr="http://www.solveisraelsproblems.com/wp-content/uploads/2011/10/Jerusalem-sunset-620x3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443" y="2939043"/>
            <a:ext cx="5905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54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576" y="-729"/>
            <a:ext cx="12546106" cy="1015663"/>
          </a:xfrm>
          <a:prstGeom prst="rect">
            <a:avLst/>
          </a:prstGeom>
          <a:noFill/>
        </p:spPr>
        <p:txBody>
          <a:bodyPr wrap="square" rtlCol="0">
            <a:spAutoFit/>
          </a:bodyPr>
          <a:lstStyle/>
          <a:p>
            <a:pPr algn="ctr"/>
            <a:r>
              <a:rPr lang="en-US" sz="6000" dirty="0">
                <a:solidFill>
                  <a:schemeClr val="bg1"/>
                </a:solidFill>
                <a:latin typeface="Informal Roman" panose="030604020304060B0204" pitchFamily="66" charset="0"/>
              </a:rPr>
              <a:t>Above Measure/Innumerable</a:t>
            </a:r>
          </a:p>
        </p:txBody>
      </p:sp>
      <p:sp>
        <p:nvSpPr>
          <p:cNvPr id="21" name="Rectangle 20"/>
          <p:cNvSpPr/>
          <p:nvPr/>
        </p:nvSpPr>
        <p:spPr>
          <a:xfrm>
            <a:off x="171536" y="6423898"/>
            <a:ext cx="3134256" cy="369332"/>
          </a:xfrm>
          <a:prstGeom prst="rect">
            <a:avLst/>
          </a:prstGeom>
        </p:spPr>
        <p:txBody>
          <a:bodyPr wrap="none">
            <a:spAutoFit/>
          </a:bodyPr>
          <a:lstStyle/>
          <a:p>
            <a:r>
              <a:rPr lang="en-US" dirty="0">
                <a:solidFill>
                  <a:schemeClr val="bg1"/>
                </a:solidFill>
                <a:latin typeface="Open Sans"/>
              </a:rPr>
              <a:t>Abraham 2:9; Abraham 3:14 </a:t>
            </a:r>
            <a:endParaRPr lang="en-US" dirty="0">
              <a:solidFill>
                <a:schemeClr val="bg1"/>
              </a:solidFill>
            </a:endParaRPr>
          </a:p>
        </p:txBody>
      </p:sp>
      <p:sp>
        <p:nvSpPr>
          <p:cNvPr id="8" name="Rectangle 7"/>
          <p:cNvSpPr/>
          <p:nvPr/>
        </p:nvSpPr>
        <p:spPr>
          <a:xfrm>
            <a:off x="667871" y="1297785"/>
            <a:ext cx="6096000" cy="4524315"/>
          </a:xfrm>
          <a:prstGeom prst="rect">
            <a:avLst/>
          </a:prstGeom>
        </p:spPr>
        <p:txBody>
          <a:bodyPr>
            <a:spAutoFit/>
          </a:bodyPr>
          <a:lstStyle/>
          <a:p>
            <a:r>
              <a:rPr lang="en-US" sz="3200" b="0" i="1" dirty="0">
                <a:solidFill>
                  <a:srgbClr val="FFFF00"/>
                </a:solidFill>
                <a:effectLst/>
                <a:latin typeface="Palatino"/>
              </a:rPr>
              <a:t>…Abraham and his seed, out of the world they should continue; both in the world and out of the world should they continue as innumerable as the stars; or, if ye were to count the sand upon the seashore ye could not number them.</a:t>
            </a:r>
          </a:p>
          <a:p>
            <a:r>
              <a:rPr lang="en-US" sz="3200" i="1" dirty="0">
                <a:solidFill>
                  <a:srgbClr val="FFFF00"/>
                </a:solidFill>
                <a:latin typeface="Palatino"/>
              </a:rPr>
              <a:t>D&amp;C 132:30</a:t>
            </a:r>
            <a:endParaRPr lang="en-US" sz="3200" i="1" dirty="0">
              <a:solidFill>
                <a:srgbClr val="FFFF00"/>
              </a:solidFill>
            </a:endParaRPr>
          </a:p>
        </p:txBody>
      </p:sp>
      <p:pic>
        <p:nvPicPr>
          <p:cNvPr id="8196" name="Picture 4" descr="http://images.fineartamerica.com/images-medium-large/stars-in-the-night-sky-natthawut-punyosae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1427" y="996525"/>
            <a:ext cx="3648712" cy="24324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greatatmosphere.files.wordpress.com/2013/04/namibia-where-the-desert-meets-the-sea-1-great-atmosphere-travel-nature-photograph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497" y="3612528"/>
            <a:ext cx="4646892" cy="281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709861"/>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2955</Words>
  <Application>Microsoft Office PowerPoint</Application>
  <PresentationFormat>Widescreen</PresentationFormat>
  <Paragraphs>173</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Informal Roman</vt:lpstr>
      <vt:lpstr>Georgia</vt:lpstr>
      <vt:lpstr>Calibri Light</vt:lpstr>
      <vt:lpstr>Calibri</vt:lpstr>
      <vt:lpstr>Arial</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37</cp:revision>
  <dcterms:created xsi:type="dcterms:W3CDTF">2015-08-08T14:41:31Z</dcterms:created>
  <dcterms:modified xsi:type="dcterms:W3CDTF">2020-11-10T14:09:31Z</dcterms:modified>
</cp:coreProperties>
</file>