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1" r:id="rId3"/>
    <p:sldId id="260" r:id="rId4"/>
    <p:sldId id="262" r:id="rId5"/>
    <p:sldId id="263" r:id="rId6"/>
    <p:sldId id="264" r:id="rId7"/>
    <p:sldId id="256" r:id="rId8"/>
    <p:sldId id="265" r:id="rId9"/>
    <p:sldId id="278" r:id="rId10"/>
    <p:sldId id="266" r:id="rId11"/>
    <p:sldId id="267" r:id="rId12"/>
    <p:sldId id="268" r:id="rId13"/>
    <p:sldId id="270" r:id="rId14"/>
    <p:sldId id="271" r:id="rId15"/>
    <p:sldId id="272" r:id="rId16"/>
    <p:sldId id="273" r:id="rId17"/>
    <p:sldId id="274" r:id="rId18"/>
    <p:sldId id="275" r:id="rId19"/>
    <p:sldId id="276" r:id="rId20"/>
    <p:sldId id="259" r:id="rId21"/>
    <p:sldId id="257" r:id="rId22"/>
    <p:sldId id="269" r:id="rId23"/>
    <p:sldId id="277" r:id="rId24"/>
  </p:sldIdLst>
  <p:sldSz cx="12192000" cy="6858000"/>
  <p:notesSz cx="6858000" cy="9144000"/>
  <p:embeddedFontLst>
    <p:embeddedFont>
      <p:font typeface="Agency FB" panose="020B0503020202020204" pitchFamily="34" charset="0"/>
      <p:regular r:id="rId25"/>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E3D70F-9E78-408F-B1BB-B876527DC04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64601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D70F-9E78-408F-B1BB-B876527DC04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370381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D70F-9E78-408F-B1BB-B876527DC04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126489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D70F-9E78-408F-B1BB-B876527DC04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71684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3D70F-9E78-408F-B1BB-B876527DC04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73045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E3D70F-9E78-408F-B1BB-B876527DC04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16915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E3D70F-9E78-408F-B1BB-B876527DC042}"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43845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E3D70F-9E78-408F-B1BB-B876527DC042}"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334861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3D70F-9E78-408F-B1BB-B876527DC042}"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184349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3D70F-9E78-408F-B1BB-B876527DC04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33970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E3D70F-9E78-408F-B1BB-B876527DC04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6A0E4-48AA-46A4-B4B0-B8175498BD35}" type="slidenum">
              <a:rPr lang="en-US" smtClean="0"/>
              <a:t>‹#›</a:t>
            </a:fld>
            <a:endParaRPr lang="en-US"/>
          </a:p>
        </p:txBody>
      </p:sp>
    </p:spTree>
    <p:extLst>
      <p:ext uri="{BB962C8B-B14F-4D97-AF65-F5344CB8AC3E}">
        <p14:creationId xmlns:p14="http://schemas.microsoft.com/office/powerpoint/2010/main" val="244563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3D70F-9E78-408F-B1BB-B876527DC042}"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6A0E4-48AA-46A4-B4B0-B8175498BD35}" type="slidenum">
              <a:rPr lang="en-US" smtClean="0"/>
              <a:t>‹#›</a:t>
            </a:fld>
            <a:endParaRPr lang="en-US"/>
          </a:p>
        </p:txBody>
      </p:sp>
    </p:spTree>
    <p:extLst>
      <p:ext uri="{BB962C8B-B14F-4D97-AF65-F5344CB8AC3E}">
        <p14:creationId xmlns:p14="http://schemas.microsoft.com/office/powerpoint/2010/main" val="272406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 name="Picture 926">
            <a:extLst>
              <a:ext uri="{FF2B5EF4-FFF2-40B4-BE49-F238E27FC236}">
                <a16:creationId xmlns:a16="http://schemas.microsoft.com/office/drawing/2014/main" id="{C0CDE2BA-ABA6-446E-9653-287EA9F68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p:cNvGrpSpPr/>
          <p:nvPr/>
        </p:nvGrpSpPr>
        <p:grpSpPr>
          <a:xfrm>
            <a:off x="907895" y="2703807"/>
            <a:ext cx="2100448" cy="3771630"/>
            <a:chOff x="4762079" y="999546"/>
            <a:chExt cx="2100448" cy="3771630"/>
          </a:xfrm>
          <a:solidFill>
            <a:schemeClr val="bg1">
              <a:lumMod val="95000"/>
            </a:schemeClr>
          </a:solidFill>
        </p:grpSpPr>
        <p:sp>
          <p:nvSpPr>
            <p:cNvPr id="4" name="Oval 2"/>
            <p:cNvSpPr/>
            <p:nvPr/>
          </p:nvSpPr>
          <p:spPr>
            <a:xfrm rot="20207568">
              <a:off x="5824745" y="4280451"/>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3"/>
            <p:cNvSpPr/>
            <p:nvPr/>
          </p:nvSpPr>
          <p:spPr>
            <a:xfrm rot="2500754">
              <a:off x="5470517" y="4290150"/>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4"/>
            <p:cNvSpPr/>
            <p:nvPr/>
          </p:nvSpPr>
          <p:spPr>
            <a:xfrm rot="2500754">
              <a:off x="4885848" y="3293666"/>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p:cNvSpPr/>
            <p:nvPr/>
          </p:nvSpPr>
          <p:spPr>
            <a:xfrm rot="20155908">
              <a:off x="6458473" y="3283522"/>
              <a:ext cx="348494" cy="481026"/>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6"/>
            <p:cNvSpPr/>
            <p:nvPr/>
          </p:nvSpPr>
          <p:spPr>
            <a:xfrm>
              <a:off x="5285424" y="2606201"/>
              <a:ext cx="1032403" cy="1870582"/>
            </a:xfrm>
            <a:prstGeom prst="trapezoid">
              <a:avLst>
                <a:gd name="adj" fmla="val 17846"/>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7"/>
            <p:cNvSpPr/>
            <p:nvPr/>
          </p:nvSpPr>
          <p:spPr>
            <a:xfrm rot="16200000">
              <a:off x="4894920" y="1249267"/>
              <a:ext cx="1860338" cy="1360895"/>
            </a:xfrm>
            <a:prstGeom prst="flowChartDelay">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8"/>
            <p:cNvSpPr/>
            <p:nvPr/>
          </p:nvSpPr>
          <p:spPr>
            <a:xfrm rot="1505404">
              <a:off x="4939183" y="2599760"/>
              <a:ext cx="571422" cy="967329"/>
            </a:xfrm>
            <a:prstGeom prst="trapezoid">
              <a:avLst>
                <a:gd name="adj" fmla="val 29076"/>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9"/>
            <p:cNvSpPr/>
            <p:nvPr/>
          </p:nvSpPr>
          <p:spPr>
            <a:xfrm rot="20172944">
              <a:off x="6096207" y="2501133"/>
              <a:ext cx="599623" cy="1057010"/>
            </a:xfrm>
            <a:prstGeom prst="trapezoi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loud 10"/>
            <p:cNvSpPr/>
            <p:nvPr/>
          </p:nvSpPr>
          <p:spPr>
            <a:xfrm rot="4849455" flipH="1">
              <a:off x="5293218" y="2013797"/>
              <a:ext cx="1731066" cy="614274"/>
            </a:xfrm>
            <a:prstGeom prst="clou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1"/>
            <p:cNvSpPr/>
            <p:nvPr/>
          </p:nvSpPr>
          <p:spPr>
            <a:xfrm rot="16750545">
              <a:off x="4708609" y="1989254"/>
              <a:ext cx="1681346" cy="614274"/>
            </a:xfrm>
            <a:prstGeom prst="clou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2"/>
            <p:cNvSpPr/>
            <p:nvPr/>
          </p:nvSpPr>
          <p:spPr>
            <a:xfrm rot="10800000">
              <a:off x="5613916" y="2394799"/>
              <a:ext cx="422346" cy="338243"/>
            </a:xfrm>
            <a:prstGeom prst="triangl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p:cNvSpPr/>
            <p:nvPr/>
          </p:nvSpPr>
          <p:spPr>
            <a:xfrm>
              <a:off x="5473134" y="1253228"/>
              <a:ext cx="703911" cy="1268412"/>
            </a:xfrm>
            <a:prstGeom prst="ellipse">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4"/>
            <p:cNvSpPr/>
            <p:nvPr/>
          </p:nvSpPr>
          <p:spPr>
            <a:xfrm>
              <a:off x="5473134" y="1380069"/>
              <a:ext cx="656984" cy="295963"/>
            </a:xfrm>
            <a:prstGeom prst="cloud">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5"/>
            <p:cNvSpPr/>
            <p:nvPr/>
          </p:nvSpPr>
          <p:spPr>
            <a:xfrm rot="5400000">
              <a:off x="5724035" y="908472"/>
              <a:ext cx="295963" cy="985476"/>
            </a:xfrm>
            <a:prstGeom prst="flowChartDelay">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73"/>
            <p:cNvGrpSpPr/>
            <p:nvPr/>
          </p:nvGrpSpPr>
          <p:grpSpPr>
            <a:xfrm>
              <a:off x="5238496" y="1253228"/>
              <a:ext cx="1160108" cy="180905"/>
              <a:chOff x="1600200" y="5029200"/>
              <a:chExt cx="2971800" cy="609600"/>
            </a:xfrm>
            <a:grpFill/>
          </p:grpSpPr>
          <p:sp>
            <p:nvSpPr>
              <p:cNvPr id="51" name="Rounded Rectangle 53"/>
              <p:cNvSpPr/>
              <p:nvPr/>
            </p:nvSpPr>
            <p:spPr>
              <a:xfrm>
                <a:off x="1600200" y="5029200"/>
                <a:ext cx="2971800" cy="60960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64"/>
              <p:cNvGrpSpPr/>
              <p:nvPr/>
            </p:nvGrpSpPr>
            <p:grpSpPr>
              <a:xfrm>
                <a:off x="1692639" y="5156616"/>
                <a:ext cx="2743200" cy="381000"/>
                <a:chOff x="1219200" y="2133600"/>
                <a:chExt cx="7086600" cy="685800"/>
              </a:xfrm>
              <a:grpFill/>
            </p:grpSpPr>
            <p:sp>
              <p:nvSpPr>
                <p:cNvPr id="53" name="&quot;No&quot; Symbol 52"/>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quot;No&quot; Symbol 53"/>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quot;No&quot; Symbol 54"/>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quot;No&quot; Symbol 55"/>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quot;No&quot; Symbol 16"/>
                <p:cNvSpPr/>
                <p:nvPr/>
              </p:nvSpPr>
              <p:spPr>
                <a:xfrm>
                  <a:off x="49530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quot;No&quot; Symbol 17"/>
                <p:cNvSpPr/>
                <p:nvPr/>
              </p:nvSpPr>
              <p:spPr>
                <a:xfrm>
                  <a:off x="58674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quot;No&quot; Symbol 61"/>
                <p:cNvSpPr/>
                <p:nvPr/>
              </p:nvSpPr>
              <p:spPr>
                <a:xfrm>
                  <a:off x="6781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 name="Group 64"/>
            <p:cNvGrpSpPr/>
            <p:nvPr/>
          </p:nvGrpSpPr>
          <p:grpSpPr>
            <a:xfrm>
              <a:off x="5677873" y="2855706"/>
              <a:ext cx="313005" cy="113932"/>
              <a:chOff x="2209800" y="2133600"/>
              <a:chExt cx="2438400" cy="685800"/>
            </a:xfrm>
            <a:grpFill/>
          </p:grpSpPr>
          <p:sp>
            <p:nvSpPr>
              <p:cNvPr id="49" name="&quot;No&quot; Symbol 48"/>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quot;No&quot; Symbol 49"/>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0" name="Straight Connector 19"/>
            <p:cNvCxnSpPr>
              <a:stCxn id="12" idx="0"/>
              <a:endCxn id="6" idx="2"/>
            </p:cNvCxnSpPr>
            <p:nvPr/>
          </p:nvCxnSpPr>
          <p:spPr>
            <a:xfrm flipH="1">
              <a:off x="5801626" y="2733042"/>
              <a:ext cx="23462" cy="1743741"/>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Group 73"/>
            <p:cNvGrpSpPr/>
            <p:nvPr/>
          </p:nvGrpSpPr>
          <p:grpSpPr>
            <a:xfrm>
              <a:off x="5520061" y="3155846"/>
              <a:ext cx="656984" cy="185063"/>
              <a:chOff x="1600200" y="5029200"/>
              <a:chExt cx="1981200" cy="609600"/>
            </a:xfrm>
            <a:grpFill/>
          </p:grpSpPr>
          <p:sp>
            <p:nvSpPr>
              <p:cNvPr id="43" name="Rounded Rectangle 41"/>
              <p:cNvSpPr/>
              <p:nvPr/>
            </p:nvSpPr>
            <p:spPr>
              <a:xfrm>
                <a:off x="1600200" y="5029200"/>
                <a:ext cx="1981200" cy="60960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64"/>
              <p:cNvGrpSpPr/>
              <p:nvPr/>
            </p:nvGrpSpPr>
            <p:grpSpPr>
              <a:xfrm>
                <a:off x="1692639" y="5156616"/>
                <a:ext cx="1681317" cy="381000"/>
                <a:chOff x="1219200" y="2133600"/>
                <a:chExt cx="4343400" cy="685800"/>
              </a:xfrm>
              <a:grpFill/>
            </p:grpSpPr>
            <p:sp>
              <p:nvSpPr>
                <p:cNvPr id="45" name="&quot;No&quot; Symbol 44"/>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quot;No&quot; Symbol 45"/>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quot;No&quot; Symbol 46"/>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quot;No&quot; Symbol 47"/>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 name="Group 73"/>
            <p:cNvGrpSpPr/>
            <p:nvPr/>
          </p:nvGrpSpPr>
          <p:grpSpPr>
            <a:xfrm>
              <a:off x="5520061" y="3494090"/>
              <a:ext cx="656984" cy="162883"/>
              <a:chOff x="1600200" y="5029200"/>
              <a:chExt cx="1981200" cy="609600"/>
            </a:xfrm>
            <a:grpFill/>
          </p:grpSpPr>
          <p:sp>
            <p:nvSpPr>
              <p:cNvPr id="37" name="Rounded Rectangle 35"/>
              <p:cNvSpPr/>
              <p:nvPr/>
            </p:nvSpPr>
            <p:spPr>
              <a:xfrm>
                <a:off x="1600200" y="5029200"/>
                <a:ext cx="1981200" cy="60960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64"/>
              <p:cNvGrpSpPr/>
              <p:nvPr/>
            </p:nvGrpSpPr>
            <p:grpSpPr>
              <a:xfrm>
                <a:off x="1692639" y="5156616"/>
                <a:ext cx="1681317" cy="381000"/>
                <a:chOff x="1219200" y="2133600"/>
                <a:chExt cx="4343400" cy="685800"/>
              </a:xfrm>
              <a:grpFill/>
            </p:grpSpPr>
            <p:sp>
              <p:nvSpPr>
                <p:cNvPr id="39" name="&quot;No&quot; Symbol 38"/>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quot;No&quot; Symbol 39"/>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ot;No&quot; Symbol 40"/>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ot;No&quot; Symbol 41"/>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 name="Group 73"/>
            <p:cNvGrpSpPr/>
            <p:nvPr/>
          </p:nvGrpSpPr>
          <p:grpSpPr>
            <a:xfrm rot="20185569">
              <a:off x="6261608" y="3307668"/>
              <a:ext cx="600919" cy="224184"/>
              <a:chOff x="1392887" y="5029200"/>
              <a:chExt cx="2188513" cy="666570"/>
            </a:xfrm>
            <a:grpFill/>
          </p:grpSpPr>
          <p:sp>
            <p:nvSpPr>
              <p:cNvPr id="31" name="Rounded Rectangle 30"/>
              <p:cNvSpPr/>
              <p:nvPr/>
            </p:nvSpPr>
            <p:spPr>
              <a:xfrm>
                <a:off x="1392887" y="5029200"/>
                <a:ext cx="2188513" cy="666570"/>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4"/>
              <p:cNvGrpSpPr/>
              <p:nvPr/>
            </p:nvGrpSpPr>
            <p:grpSpPr>
              <a:xfrm>
                <a:off x="1692639" y="5156616"/>
                <a:ext cx="1681317" cy="381000"/>
                <a:chOff x="1219200" y="2133600"/>
                <a:chExt cx="4343400" cy="685800"/>
              </a:xfrm>
              <a:grpFill/>
            </p:grpSpPr>
            <p:sp>
              <p:nvSpPr>
                <p:cNvPr id="33" name="&quot;No&quot; Symbol 31"/>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quot;No&quot; Symbol 32"/>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quot;No&quot; Symbol 33"/>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quot;No&quot; Symbol 35"/>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73"/>
            <p:cNvGrpSpPr/>
            <p:nvPr/>
          </p:nvGrpSpPr>
          <p:grpSpPr>
            <a:xfrm rot="1632826">
              <a:off x="4762079" y="3329849"/>
              <a:ext cx="597614" cy="211885"/>
              <a:chOff x="1494677" y="5015987"/>
              <a:chExt cx="2176474" cy="629999"/>
            </a:xfrm>
            <a:grpFill/>
          </p:grpSpPr>
          <p:sp>
            <p:nvSpPr>
              <p:cNvPr id="25" name="Rounded Rectangle 24"/>
              <p:cNvSpPr/>
              <p:nvPr/>
            </p:nvSpPr>
            <p:spPr>
              <a:xfrm>
                <a:off x="1494677" y="5015987"/>
                <a:ext cx="2176474" cy="629999"/>
              </a:xfrm>
              <a:prstGeom prst="roundRect">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64"/>
              <p:cNvGrpSpPr/>
              <p:nvPr/>
            </p:nvGrpSpPr>
            <p:grpSpPr>
              <a:xfrm>
                <a:off x="1692639" y="5156616"/>
                <a:ext cx="1681317" cy="381000"/>
                <a:chOff x="1219200" y="2133600"/>
                <a:chExt cx="4343400" cy="685800"/>
              </a:xfrm>
              <a:grpFill/>
            </p:grpSpPr>
            <p:sp>
              <p:nvSpPr>
                <p:cNvPr id="27" name="&quot;No&quot; Symbol 26"/>
                <p:cNvSpPr/>
                <p:nvPr/>
              </p:nvSpPr>
              <p:spPr>
                <a:xfrm>
                  <a:off x="1219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ot;No&quot; Symbol 27"/>
                <p:cNvSpPr/>
                <p:nvPr/>
              </p:nvSpPr>
              <p:spPr>
                <a:xfrm>
                  <a:off x="22098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quot;No&quot; Symbol 27"/>
                <p:cNvSpPr/>
                <p:nvPr/>
              </p:nvSpPr>
              <p:spPr>
                <a:xfrm>
                  <a:off x="31242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quot;No&quot; Symbol 28"/>
                <p:cNvSpPr/>
                <p:nvPr/>
              </p:nvSpPr>
              <p:spPr>
                <a:xfrm>
                  <a:off x="4038600" y="2133600"/>
                  <a:ext cx="1524000" cy="685800"/>
                </a:xfrm>
                <a:prstGeom prst="noSmoking">
                  <a:avLst/>
                </a:prstGeom>
                <a:gr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0" name="TextBox 59"/>
          <p:cNvSpPr txBox="1"/>
          <p:nvPr/>
        </p:nvSpPr>
        <p:spPr>
          <a:xfrm>
            <a:off x="0" y="0"/>
            <a:ext cx="1539089" cy="369332"/>
          </a:xfrm>
          <a:prstGeom prst="rect">
            <a:avLst/>
          </a:prstGeom>
          <a:noFill/>
        </p:spPr>
        <p:txBody>
          <a:bodyPr wrap="square" rtlCol="0">
            <a:spAutoFit/>
          </a:bodyPr>
          <a:lstStyle/>
          <a:p>
            <a:r>
              <a:rPr lang="en-US" dirty="0"/>
              <a:t>Lesson 29</a:t>
            </a:r>
          </a:p>
        </p:txBody>
      </p:sp>
      <p:sp>
        <p:nvSpPr>
          <p:cNvPr id="61" name="TextBox 60"/>
          <p:cNvSpPr txBox="1"/>
          <p:nvPr/>
        </p:nvSpPr>
        <p:spPr>
          <a:xfrm>
            <a:off x="0" y="704661"/>
            <a:ext cx="12192000" cy="1938992"/>
          </a:xfrm>
          <a:prstGeom prst="rect">
            <a:avLst/>
          </a:prstGeom>
          <a:noFill/>
        </p:spPr>
        <p:txBody>
          <a:bodyPr wrap="square" rtlCol="0">
            <a:spAutoFit/>
          </a:bodyPr>
          <a:lstStyle/>
          <a:p>
            <a:pPr algn="ctr"/>
            <a:r>
              <a:rPr lang="en-US" sz="6000" dirty="0">
                <a:latin typeface="Agency FB" panose="020B0503020202020204" pitchFamily="34" charset="0"/>
              </a:rPr>
              <a:t>Don’t Look Back</a:t>
            </a:r>
          </a:p>
          <a:p>
            <a:pPr algn="ctr"/>
            <a:r>
              <a:rPr lang="en-US" sz="6000" dirty="0">
                <a:latin typeface="Agency FB" panose="020B0503020202020204" pitchFamily="34" charset="0"/>
              </a:rPr>
              <a:t>Genesis 19</a:t>
            </a:r>
          </a:p>
        </p:txBody>
      </p:sp>
      <p:sp>
        <p:nvSpPr>
          <p:cNvPr id="62" name="Rectangle 61"/>
          <p:cNvSpPr/>
          <p:nvPr/>
        </p:nvSpPr>
        <p:spPr>
          <a:xfrm>
            <a:off x="3233178" y="3801278"/>
            <a:ext cx="6374835" cy="1200329"/>
          </a:xfrm>
          <a:prstGeom prst="rect">
            <a:avLst/>
          </a:prstGeom>
        </p:spPr>
        <p:txBody>
          <a:bodyPr wrap="square">
            <a:spAutoFit/>
          </a:bodyPr>
          <a:lstStyle/>
          <a:p>
            <a:r>
              <a:rPr lang="en-US" b="1" i="1" dirty="0">
                <a:solidFill>
                  <a:srgbClr val="333333"/>
                </a:solidFill>
                <a:effectLst/>
                <a:latin typeface="Palatino"/>
              </a:rPr>
              <a:t>And he looked toward Sodom and Gomorrah, and toward all the land of the plain, and beheld, and, lo, the smoke of the country went up as the smoke of a furnace.</a:t>
            </a:r>
          </a:p>
          <a:p>
            <a:r>
              <a:rPr lang="en-US" b="1" i="1" dirty="0">
                <a:solidFill>
                  <a:srgbClr val="333333"/>
                </a:solidFill>
                <a:latin typeface="Palatino"/>
              </a:rPr>
              <a:t>Genesis 19:28</a:t>
            </a:r>
            <a:endParaRPr lang="en-US" b="1" i="1" dirty="0"/>
          </a:p>
        </p:txBody>
      </p:sp>
      <p:grpSp>
        <p:nvGrpSpPr>
          <p:cNvPr id="63" name="Group 62"/>
          <p:cNvGrpSpPr/>
          <p:nvPr/>
        </p:nvGrpSpPr>
        <p:grpSpPr>
          <a:xfrm>
            <a:off x="8103488" y="962917"/>
            <a:ext cx="3818637" cy="2215531"/>
            <a:chOff x="-644345" y="698087"/>
            <a:chExt cx="9347041" cy="5423051"/>
          </a:xfrm>
        </p:grpSpPr>
        <p:grpSp>
          <p:nvGrpSpPr>
            <p:cNvPr id="64" name="Group 58"/>
            <p:cNvGrpSpPr/>
            <p:nvPr/>
          </p:nvGrpSpPr>
          <p:grpSpPr>
            <a:xfrm flipH="1">
              <a:off x="-375006" y="3181163"/>
              <a:ext cx="926582" cy="1524000"/>
              <a:chOff x="1747738" y="1143000"/>
              <a:chExt cx="2675816" cy="5410200"/>
            </a:xfrm>
          </p:grpSpPr>
          <p:sp>
            <p:nvSpPr>
              <p:cNvPr id="869" name="Wave 86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Wave 86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1" name="Group 2"/>
              <p:cNvGrpSpPr/>
              <p:nvPr/>
            </p:nvGrpSpPr>
            <p:grpSpPr>
              <a:xfrm>
                <a:off x="2468899" y="3115235"/>
                <a:ext cx="1004332" cy="932329"/>
                <a:chOff x="3253121" y="1066802"/>
                <a:chExt cx="2384351" cy="1922552"/>
              </a:xfrm>
              <a:solidFill>
                <a:schemeClr val="bg2">
                  <a:lumMod val="50000"/>
                </a:schemeClr>
              </a:solidFill>
            </p:grpSpPr>
            <p:sp>
              <p:nvSpPr>
                <p:cNvPr id="917" name="Teardrop 91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11"/>
              <p:cNvGrpSpPr/>
              <p:nvPr/>
            </p:nvGrpSpPr>
            <p:grpSpPr>
              <a:xfrm rot="3249924">
                <a:off x="1735936" y="2283796"/>
                <a:ext cx="1118259" cy="1094656"/>
                <a:chOff x="3253123" y="1066800"/>
                <a:chExt cx="2384352" cy="1922552"/>
              </a:xfrm>
            </p:grpSpPr>
            <p:sp>
              <p:nvSpPr>
                <p:cNvPr id="909" name="Teardrop 90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Moon 91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Moon 91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val 91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3" name="Group 22"/>
              <p:cNvGrpSpPr/>
              <p:nvPr/>
            </p:nvGrpSpPr>
            <p:grpSpPr>
              <a:xfrm rot="5400000">
                <a:off x="2045598" y="1154802"/>
                <a:ext cx="1118259" cy="1094656"/>
                <a:chOff x="3253123" y="1066800"/>
                <a:chExt cx="2384352" cy="1922552"/>
              </a:xfrm>
            </p:grpSpPr>
            <p:sp>
              <p:nvSpPr>
                <p:cNvPr id="901" name="Teardrop 90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Moon 90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Moon 90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4" name="Group 31"/>
              <p:cNvGrpSpPr/>
              <p:nvPr/>
            </p:nvGrpSpPr>
            <p:grpSpPr>
              <a:xfrm rot="18371763">
                <a:off x="3184558" y="1293913"/>
                <a:ext cx="1118259" cy="1094656"/>
                <a:chOff x="3253123" y="1066800"/>
                <a:chExt cx="2384352" cy="1922552"/>
              </a:xfrm>
            </p:grpSpPr>
            <p:sp>
              <p:nvSpPr>
                <p:cNvPr id="893" name="Teardrop 89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oon 89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Moon 89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Moon 89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Moon 89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5" name="Group 40"/>
              <p:cNvGrpSpPr/>
              <p:nvPr/>
            </p:nvGrpSpPr>
            <p:grpSpPr>
              <a:xfrm rot="19164313">
                <a:off x="3150199" y="2320851"/>
                <a:ext cx="1273355" cy="1253498"/>
                <a:chOff x="3253123" y="1066800"/>
                <a:chExt cx="2384352" cy="1922552"/>
              </a:xfrm>
            </p:grpSpPr>
            <p:sp>
              <p:nvSpPr>
                <p:cNvPr id="885" name="Teardrop 88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Moon 88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Moon 88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89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6" name="Group 49"/>
              <p:cNvGrpSpPr/>
              <p:nvPr/>
            </p:nvGrpSpPr>
            <p:grpSpPr>
              <a:xfrm rot="1063382">
                <a:off x="2473119" y="2046587"/>
                <a:ext cx="1069843" cy="895533"/>
                <a:chOff x="3253123" y="1066800"/>
                <a:chExt cx="2384352" cy="1922552"/>
              </a:xfrm>
            </p:grpSpPr>
            <p:sp>
              <p:nvSpPr>
                <p:cNvPr id="877" name="Teardrop 87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Moon 87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Moon 87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Moon 87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Moon 88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Moon 88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Moon 88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58"/>
            <p:cNvGrpSpPr/>
            <p:nvPr/>
          </p:nvGrpSpPr>
          <p:grpSpPr>
            <a:xfrm>
              <a:off x="1335593" y="3012134"/>
              <a:ext cx="1158228" cy="1905000"/>
              <a:chOff x="1747738" y="1143000"/>
              <a:chExt cx="2675816" cy="5410200"/>
            </a:xfrm>
          </p:grpSpPr>
          <p:sp>
            <p:nvSpPr>
              <p:cNvPr id="813" name="Wave 81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Wave 81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5" name="Group 2"/>
              <p:cNvGrpSpPr/>
              <p:nvPr/>
            </p:nvGrpSpPr>
            <p:grpSpPr>
              <a:xfrm>
                <a:off x="2468899" y="3115235"/>
                <a:ext cx="1004332" cy="932329"/>
                <a:chOff x="3253121" y="1066802"/>
                <a:chExt cx="2384351" cy="1922552"/>
              </a:xfrm>
              <a:solidFill>
                <a:schemeClr val="bg2">
                  <a:lumMod val="50000"/>
                </a:schemeClr>
              </a:solidFill>
            </p:grpSpPr>
            <p:sp>
              <p:nvSpPr>
                <p:cNvPr id="861" name="Teardrop 86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1"/>
              <p:cNvGrpSpPr/>
              <p:nvPr/>
            </p:nvGrpSpPr>
            <p:grpSpPr>
              <a:xfrm rot="3249924">
                <a:off x="1735936" y="2283796"/>
                <a:ext cx="1118259" cy="1094656"/>
                <a:chOff x="3253123" y="1066800"/>
                <a:chExt cx="2384352" cy="1922552"/>
              </a:xfrm>
            </p:grpSpPr>
            <p:sp>
              <p:nvSpPr>
                <p:cNvPr id="853" name="Teardrop 8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Moon 8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Moon 8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oon 8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Moon 8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7" name="Group 22"/>
              <p:cNvGrpSpPr/>
              <p:nvPr/>
            </p:nvGrpSpPr>
            <p:grpSpPr>
              <a:xfrm rot="5400000">
                <a:off x="2045598" y="1154802"/>
                <a:ext cx="1118259" cy="1094656"/>
                <a:chOff x="3253123" y="1066800"/>
                <a:chExt cx="2384352" cy="1922552"/>
              </a:xfrm>
            </p:grpSpPr>
            <p:sp>
              <p:nvSpPr>
                <p:cNvPr id="845" name="Teardrop 8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Moon 8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Moon 8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Moon 8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Moon 8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8" name="Group 31"/>
              <p:cNvGrpSpPr/>
              <p:nvPr/>
            </p:nvGrpSpPr>
            <p:grpSpPr>
              <a:xfrm rot="18371763">
                <a:off x="3184558" y="1293913"/>
                <a:ext cx="1118259" cy="1094656"/>
                <a:chOff x="3253123" y="1066800"/>
                <a:chExt cx="2384352" cy="1922552"/>
              </a:xfrm>
            </p:grpSpPr>
            <p:sp>
              <p:nvSpPr>
                <p:cNvPr id="837" name="Teardrop 8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oon 8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Moon 8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Moon 8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9" name="Group 40"/>
              <p:cNvGrpSpPr/>
              <p:nvPr/>
            </p:nvGrpSpPr>
            <p:grpSpPr>
              <a:xfrm rot="19164313">
                <a:off x="3150199" y="2320851"/>
                <a:ext cx="1273355" cy="1253498"/>
                <a:chOff x="3253123" y="1066800"/>
                <a:chExt cx="2384352" cy="1922552"/>
              </a:xfrm>
            </p:grpSpPr>
            <p:sp>
              <p:nvSpPr>
                <p:cNvPr id="829" name="Teardrop 8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Moon 8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0" name="Group 49"/>
              <p:cNvGrpSpPr/>
              <p:nvPr/>
            </p:nvGrpSpPr>
            <p:grpSpPr>
              <a:xfrm rot="1063382">
                <a:off x="2473119" y="2046587"/>
                <a:ext cx="1069843" cy="895533"/>
                <a:chOff x="3253123" y="1066800"/>
                <a:chExt cx="2384352" cy="1922552"/>
              </a:xfrm>
            </p:grpSpPr>
            <p:sp>
              <p:nvSpPr>
                <p:cNvPr id="821" name="Teardrop 82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Moon 82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82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2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82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54"/>
            <p:cNvGrpSpPr/>
            <p:nvPr/>
          </p:nvGrpSpPr>
          <p:grpSpPr>
            <a:xfrm>
              <a:off x="2585782" y="895739"/>
              <a:ext cx="2919279" cy="917955"/>
              <a:chOff x="1600200" y="1295400"/>
              <a:chExt cx="4419600" cy="1905000"/>
            </a:xfrm>
            <a:solidFill>
              <a:srgbClr val="EAD37E"/>
            </a:solidFill>
          </p:grpSpPr>
          <p:sp>
            <p:nvSpPr>
              <p:cNvPr id="762" name="Trapezoid 761"/>
              <p:cNvSpPr/>
              <p:nvPr/>
            </p:nvSpPr>
            <p:spPr>
              <a:xfrm>
                <a:off x="2133600" y="2057400"/>
                <a:ext cx="3429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p:nvSpPr>
            <p:spPr>
              <a:xfrm>
                <a:off x="2362200" y="1676400"/>
                <a:ext cx="29718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a:off x="2286000" y="1295400"/>
                <a:ext cx="13716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ed Rectangle 764"/>
              <p:cNvSpPr/>
              <p:nvPr/>
            </p:nvSpPr>
            <p:spPr>
              <a:xfrm>
                <a:off x="2286000" y="1600200"/>
                <a:ext cx="3124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9"/>
              <p:cNvGrpSpPr/>
              <p:nvPr/>
            </p:nvGrpSpPr>
            <p:grpSpPr>
              <a:xfrm>
                <a:off x="2362200" y="1676400"/>
                <a:ext cx="381000" cy="457200"/>
                <a:chOff x="2362200" y="1676400"/>
                <a:chExt cx="381000" cy="457200"/>
              </a:xfrm>
              <a:grpFill/>
            </p:grpSpPr>
            <p:sp>
              <p:nvSpPr>
                <p:cNvPr id="811" name="Multiply 81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10"/>
              <p:cNvGrpSpPr/>
              <p:nvPr/>
            </p:nvGrpSpPr>
            <p:grpSpPr>
              <a:xfrm>
                <a:off x="2743200" y="1676400"/>
                <a:ext cx="381000" cy="457200"/>
                <a:chOff x="2362200" y="1676400"/>
                <a:chExt cx="381000" cy="457200"/>
              </a:xfrm>
              <a:grpFill/>
            </p:grpSpPr>
            <p:sp>
              <p:nvSpPr>
                <p:cNvPr id="809" name="Multiply 80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8" name="Group 13"/>
              <p:cNvGrpSpPr/>
              <p:nvPr/>
            </p:nvGrpSpPr>
            <p:grpSpPr>
              <a:xfrm>
                <a:off x="3124200" y="1676400"/>
                <a:ext cx="381000" cy="457200"/>
                <a:chOff x="2362200" y="1676400"/>
                <a:chExt cx="381000" cy="457200"/>
              </a:xfrm>
              <a:grpFill/>
            </p:grpSpPr>
            <p:sp>
              <p:nvSpPr>
                <p:cNvPr id="807" name="Multiply 80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16"/>
              <p:cNvGrpSpPr/>
              <p:nvPr/>
            </p:nvGrpSpPr>
            <p:grpSpPr>
              <a:xfrm>
                <a:off x="3505200" y="1676400"/>
                <a:ext cx="381000" cy="457200"/>
                <a:chOff x="2362200" y="1676400"/>
                <a:chExt cx="381000" cy="457200"/>
              </a:xfrm>
              <a:grpFill/>
            </p:grpSpPr>
            <p:sp>
              <p:nvSpPr>
                <p:cNvPr id="805" name="Multiply 80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Diamond 80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0" name="Group 19"/>
              <p:cNvGrpSpPr/>
              <p:nvPr/>
            </p:nvGrpSpPr>
            <p:grpSpPr>
              <a:xfrm>
                <a:off x="3886200" y="1676400"/>
                <a:ext cx="381000" cy="457200"/>
                <a:chOff x="2362200" y="1676400"/>
                <a:chExt cx="381000" cy="457200"/>
              </a:xfrm>
              <a:grpFill/>
            </p:grpSpPr>
            <p:sp>
              <p:nvSpPr>
                <p:cNvPr id="803" name="Multiply 802"/>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1" name="Group 22"/>
              <p:cNvGrpSpPr/>
              <p:nvPr/>
            </p:nvGrpSpPr>
            <p:grpSpPr>
              <a:xfrm>
                <a:off x="4267200" y="1676400"/>
                <a:ext cx="381000" cy="457200"/>
                <a:chOff x="2362200" y="1676400"/>
                <a:chExt cx="381000" cy="457200"/>
              </a:xfrm>
              <a:grpFill/>
            </p:grpSpPr>
            <p:sp>
              <p:nvSpPr>
                <p:cNvPr id="801" name="Multiply 80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25"/>
              <p:cNvGrpSpPr/>
              <p:nvPr/>
            </p:nvGrpSpPr>
            <p:grpSpPr>
              <a:xfrm>
                <a:off x="4648200" y="1676400"/>
                <a:ext cx="381000" cy="457200"/>
                <a:chOff x="2362200" y="1676400"/>
                <a:chExt cx="381000" cy="457200"/>
              </a:xfrm>
              <a:grpFill/>
            </p:grpSpPr>
            <p:sp>
              <p:nvSpPr>
                <p:cNvPr id="799" name="Multiply 79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Diamond 79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28"/>
              <p:cNvGrpSpPr/>
              <p:nvPr/>
            </p:nvGrpSpPr>
            <p:grpSpPr>
              <a:xfrm>
                <a:off x="5001491" y="1676400"/>
                <a:ext cx="381000" cy="457200"/>
                <a:chOff x="2362200" y="1676400"/>
                <a:chExt cx="381000" cy="457200"/>
              </a:xfrm>
              <a:grpFill/>
            </p:grpSpPr>
            <p:sp>
              <p:nvSpPr>
                <p:cNvPr id="797" name="Multiply 79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mond 79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4" name="Rounded Rectangle 773"/>
              <p:cNvSpPr/>
              <p:nvPr/>
            </p:nvSpPr>
            <p:spPr>
              <a:xfrm>
                <a:off x="3657600" y="2362200"/>
                <a:ext cx="3048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ed Rectangle 774"/>
              <p:cNvSpPr/>
              <p:nvPr/>
            </p:nvSpPr>
            <p:spPr>
              <a:xfrm>
                <a:off x="3657600" y="1371600"/>
                <a:ext cx="304800" cy="990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6" name="Group 33"/>
              <p:cNvGrpSpPr/>
              <p:nvPr/>
            </p:nvGrpSpPr>
            <p:grpSpPr>
              <a:xfrm>
                <a:off x="3643746" y="1828800"/>
                <a:ext cx="304800" cy="535709"/>
                <a:chOff x="2362200" y="1676400"/>
                <a:chExt cx="381000" cy="457200"/>
              </a:xfrm>
              <a:grpFill/>
            </p:grpSpPr>
            <p:sp>
              <p:nvSpPr>
                <p:cNvPr id="795" name="Multiply 794"/>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7" name="Rounded Rectangle 776"/>
              <p:cNvSpPr/>
              <p:nvPr/>
            </p:nvSpPr>
            <p:spPr>
              <a:xfrm>
                <a:off x="3962400" y="12954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ed Rectangle 777"/>
              <p:cNvSpPr/>
              <p:nvPr/>
            </p:nvSpPr>
            <p:spPr>
              <a:xfrm>
                <a:off x="3657600" y="1752600"/>
                <a:ext cx="304800" cy="76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9" name="Group 38"/>
              <p:cNvGrpSpPr/>
              <p:nvPr/>
            </p:nvGrpSpPr>
            <p:grpSpPr>
              <a:xfrm>
                <a:off x="3657600" y="1295400"/>
                <a:ext cx="304800" cy="535709"/>
                <a:chOff x="2362200" y="1676400"/>
                <a:chExt cx="381000" cy="457200"/>
              </a:xfrm>
              <a:grpFill/>
            </p:grpSpPr>
            <p:sp>
              <p:nvSpPr>
                <p:cNvPr id="793" name="Multiply 792"/>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Diamond 793"/>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0" name="Trapezoid 779"/>
              <p:cNvSpPr/>
              <p:nvPr/>
            </p:nvSpPr>
            <p:spPr>
              <a:xfrm>
                <a:off x="1905000" y="2743200"/>
                <a:ext cx="38100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Trapezoid 780"/>
              <p:cNvSpPr/>
              <p:nvPr/>
            </p:nvSpPr>
            <p:spPr>
              <a:xfrm>
                <a:off x="1752600" y="2895600"/>
                <a:ext cx="41148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Trapezoid 781"/>
              <p:cNvSpPr/>
              <p:nvPr/>
            </p:nvSpPr>
            <p:spPr>
              <a:xfrm>
                <a:off x="1600200" y="3048000"/>
                <a:ext cx="44196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ounded Rectangle 782"/>
              <p:cNvSpPr/>
              <p:nvPr/>
            </p:nvSpPr>
            <p:spPr>
              <a:xfrm>
                <a:off x="33528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ed Rectangle 783"/>
              <p:cNvSpPr/>
              <p:nvPr/>
            </p:nvSpPr>
            <p:spPr>
              <a:xfrm>
                <a:off x="39624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Flowchart: Collate 784"/>
              <p:cNvSpPr/>
              <p:nvPr/>
            </p:nvSpPr>
            <p:spPr>
              <a:xfrm>
                <a:off x="34290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6" name="Flowchart: Collate 785"/>
              <p:cNvSpPr/>
              <p:nvPr/>
            </p:nvSpPr>
            <p:spPr>
              <a:xfrm>
                <a:off x="40386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87" name="Group 48"/>
              <p:cNvGrpSpPr/>
              <p:nvPr/>
            </p:nvGrpSpPr>
            <p:grpSpPr>
              <a:xfrm>
                <a:off x="3352800" y="2286000"/>
                <a:ext cx="304800" cy="365760"/>
                <a:chOff x="2362200" y="1676400"/>
                <a:chExt cx="381000" cy="457200"/>
              </a:xfrm>
              <a:grpFill/>
            </p:grpSpPr>
            <p:sp>
              <p:nvSpPr>
                <p:cNvPr id="791" name="Multiply 79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Diamond 79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8" name="Group 51"/>
              <p:cNvGrpSpPr/>
              <p:nvPr/>
            </p:nvGrpSpPr>
            <p:grpSpPr>
              <a:xfrm>
                <a:off x="3962400" y="2286000"/>
                <a:ext cx="304800" cy="365760"/>
                <a:chOff x="2362200" y="1676400"/>
                <a:chExt cx="381000" cy="457200"/>
              </a:xfrm>
              <a:grpFill/>
            </p:grpSpPr>
            <p:sp>
              <p:nvSpPr>
                <p:cNvPr id="789" name="Multiply 78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Diamond 78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58"/>
            <p:cNvGrpSpPr/>
            <p:nvPr/>
          </p:nvGrpSpPr>
          <p:grpSpPr>
            <a:xfrm flipH="1">
              <a:off x="7543080" y="3150350"/>
              <a:ext cx="926582" cy="1524000"/>
              <a:chOff x="1747738" y="1143000"/>
              <a:chExt cx="2675816" cy="5410200"/>
            </a:xfrm>
          </p:grpSpPr>
          <p:sp>
            <p:nvSpPr>
              <p:cNvPr id="706" name="Wave 70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Wave 70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2"/>
              <p:cNvGrpSpPr/>
              <p:nvPr/>
            </p:nvGrpSpPr>
            <p:grpSpPr>
              <a:xfrm>
                <a:off x="2468899" y="3115235"/>
                <a:ext cx="1004332" cy="932329"/>
                <a:chOff x="3253121" y="1066802"/>
                <a:chExt cx="2384351" cy="1922552"/>
              </a:xfrm>
              <a:solidFill>
                <a:schemeClr val="bg2">
                  <a:lumMod val="50000"/>
                </a:schemeClr>
              </a:solidFill>
            </p:grpSpPr>
            <p:sp>
              <p:nvSpPr>
                <p:cNvPr id="754" name="Teardrop 75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9" name="Group 11"/>
              <p:cNvGrpSpPr/>
              <p:nvPr/>
            </p:nvGrpSpPr>
            <p:grpSpPr>
              <a:xfrm rot="3249924">
                <a:off x="1735936" y="2283796"/>
                <a:ext cx="1118259" cy="1094656"/>
                <a:chOff x="3253123" y="1066800"/>
                <a:chExt cx="2384352" cy="1922552"/>
              </a:xfrm>
            </p:grpSpPr>
            <p:sp>
              <p:nvSpPr>
                <p:cNvPr id="746" name="Teardrop 74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oon 74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Moon 74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75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22"/>
              <p:cNvGrpSpPr/>
              <p:nvPr/>
            </p:nvGrpSpPr>
            <p:grpSpPr>
              <a:xfrm rot="5400000">
                <a:off x="2045598" y="1154802"/>
                <a:ext cx="1118259" cy="1094656"/>
                <a:chOff x="3253123" y="1066800"/>
                <a:chExt cx="2384352" cy="1922552"/>
              </a:xfrm>
            </p:grpSpPr>
            <p:sp>
              <p:nvSpPr>
                <p:cNvPr id="738" name="Teardrop 73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Moon 74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Moon 74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31"/>
              <p:cNvGrpSpPr/>
              <p:nvPr/>
            </p:nvGrpSpPr>
            <p:grpSpPr>
              <a:xfrm rot="18371763">
                <a:off x="3184558" y="1293913"/>
                <a:ext cx="1118259" cy="1094656"/>
                <a:chOff x="3253123" y="1066800"/>
                <a:chExt cx="2384352" cy="1922552"/>
              </a:xfrm>
            </p:grpSpPr>
            <p:sp>
              <p:nvSpPr>
                <p:cNvPr id="730" name="Teardrop 72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73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73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40"/>
              <p:cNvGrpSpPr/>
              <p:nvPr/>
            </p:nvGrpSpPr>
            <p:grpSpPr>
              <a:xfrm rot="19164313">
                <a:off x="3150199" y="2320851"/>
                <a:ext cx="1273355" cy="1253498"/>
                <a:chOff x="3253123" y="1066800"/>
                <a:chExt cx="2384352" cy="1922552"/>
              </a:xfrm>
            </p:grpSpPr>
            <p:sp>
              <p:nvSpPr>
                <p:cNvPr id="722" name="Teardrop 72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72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72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Moon 72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72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72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49"/>
              <p:cNvGrpSpPr/>
              <p:nvPr/>
            </p:nvGrpSpPr>
            <p:grpSpPr>
              <a:xfrm rot="1063382">
                <a:off x="2473119" y="2046587"/>
                <a:ext cx="1069843" cy="895533"/>
                <a:chOff x="3253123" y="1066800"/>
                <a:chExt cx="2384352" cy="1922552"/>
              </a:xfrm>
            </p:grpSpPr>
            <p:sp>
              <p:nvSpPr>
                <p:cNvPr id="714" name="Teardrop 71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71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71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Moon 71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71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71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Moon 71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58"/>
            <p:cNvGrpSpPr/>
            <p:nvPr/>
          </p:nvGrpSpPr>
          <p:grpSpPr>
            <a:xfrm>
              <a:off x="5765573" y="2709702"/>
              <a:ext cx="1297215" cy="2133600"/>
              <a:chOff x="1747738" y="1143000"/>
              <a:chExt cx="2675816" cy="5410200"/>
            </a:xfrm>
          </p:grpSpPr>
          <p:sp>
            <p:nvSpPr>
              <p:cNvPr id="650" name="Wave 64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Wave 65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2"/>
              <p:cNvGrpSpPr/>
              <p:nvPr/>
            </p:nvGrpSpPr>
            <p:grpSpPr>
              <a:xfrm>
                <a:off x="2468899" y="3115235"/>
                <a:ext cx="1004332" cy="932329"/>
                <a:chOff x="3253121" y="1066802"/>
                <a:chExt cx="2384351" cy="1922552"/>
              </a:xfrm>
              <a:solidFill>
                <a:schemeClr val="bg2">
                  <a:lumMod val="50000"/>
                </a:schemeClr>
              </a:solidFill>
            </p:grpSpPr>
            <p:sp>
              <p:nvSpPr>
                <p:cNvPr id="698" name="Teardrop 69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3" name="Group 11"/>
              <p:cNvGrpSpPr/>
              <p:nvPr/>
            </p:nvGrpSpPr>
            <p:grpSpPr>
              <a:xfrm rot="3249924">
                <a:off x="1735936" y="2283796"/>
                <a:ext cx="1118259" cy="1094656"/>
                <a:chOff x="3253123" y="1066800"/>
                <a:chExt cx="2384352" cy="1922552"/>
              </a:xfrm>
            </p:grpSpPr>
            <p:sp>
              <p:nvSpPr>
                <p:cNvPr id="690" name="Teardrop 6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6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22"/>
              <p:cNvGrpSpPr/>
              <p:nvPr/>
            </p:nvGrpSpPr>
            <p:grpSpPr>
              <a:xfrm rot="5400000">
                <a:off x="2045598" y="1154802"/>
                <a:ext cx="1118259" cy="1094656"/>
                <a:chOff x="3253123" y="1066800"/>
                <a:chExt cx="2384352" cy="1922552"/>
              </a:xfrm>
            </p:grpSpPr>
            <p:sp>
              <p:nvSpPr>
                <p:cNvPr id="682" name="Teardrop 6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6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Moon 6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Moon 6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Moon 6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31"/>
              <p:cNvGrpSpPr/>
              <p:nvPr/>
            </p:nvGrpSpPr>
            <p:grpSpPr>
              <a:xfrm rot="18371763">
                <a:off x="3184558" y="1293913"/>
                <a:ext cx="1118259" cy="1094656"/>
                <a:chOff x="3253123" y="1066800"/>
                <a:chExt cx="2384352" cy="1922552"/>
              </a:xfrm>
            </p:grpSpPr>
            <p:sp>
              <p:nvSpPr>
                <p:cNvPr id="674" name="Teardrop 6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6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6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40"/>
              <p:cNvGrpSpPr/>
              <p:nvPr/>
            </p:nvGrpSpPr>
            <p:grpSpPr>
              <a:xfrm rot="19164313">
                <a:off x="3150199" y="2320851"/>
                <a:ext cx="1273355" cy="1253498"/>
                <a:chOff x="3253123" y="1066800"/>
                <a:chExt cx="2384352" cy="1922552"/>
              </a:xfrm>
            </p:grpSpPr>
            <p:sp>
              <p:nvSpPr>
                <p:cNvPr id="666" name="Teardrop 66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66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Moon 67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Moon 6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49"/>
              <p:cNvGrpSpPr/>
              <p:nvPr/>
            </p:nvGrpSpPr>
            <p:grpSpPr>
              <a:xfrm rot="1063382">
                <a:off x="2473119" y="2046587"/>
                <a:ext cx="1069843" cy="895533"/>
                <a:chOff x="3253123" y="1066800"/>
                <a:chExt cx="2384352" cy="1922552"/>
              </a:xfrm>
            </p:grpSpPr>
            <p:sp>
              <p:nvSpPr>
                <p:cNvPr id="658" name="Teardrop 65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65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66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Moon 66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66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8988" y="3033941"/>
              <a:ext cx="1886545" cy="1699227"/>
              <a:chOff x="6521064" y="2545576"/>
              <a:chExt cx="1402740" cy="1699227"/>
            </a:xfrm>
          </p:grpSpPr>
          <p:grpSp>
            <p:nvGrpSpPr>
              <p:cNvPr id="631" name="Group 630"/>
              <p:cNvGrpSpPr/>
              <p:nvPr/>
            </p:nvGrpSpPr>
            <p:grpSpPr>
              <a:xfrm rot="10800000">
                <a:off x="6521064" y="2545576"/>
                <a:ext cx="1402740" cy="1699227"/>
                <a:chOff x="6913020" y="2556048"/>
                <a:chExt cx="1067309" cy="1259184"/>
              </a:xfrm>
              <a:solidFill>
                <a:srgbClr val="D6B28E"/>
              </a:solidFill>
            </p:grpSpPr>
            <p:sp>
              <p:nvSpPr>
                <p:cNvPr id="633" name="Rounded Rectangle 632"/>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ed Rectangle 633"/>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ed Rectangle 634"/>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ed Rectangle 636"/>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ed Rectangle 637"/>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ed Rectangle 638"/>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ed Rectangle 639"/>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ed Rectangle 640"/>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ed Rectangle 642"/>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ed Rectangle 643"/>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ed Rectangle 644"/>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646"/>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647"/>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ed Rectangle 648"/>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2" name="Trapezoid 631"/>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336223" y="3058789"/>
              <a:ext cx="1886545" cy="1699227"/>
              <a:chOff x="6521064" y="2545576"/>
              <a:chExt cx="1402740" cy="1699227"/>
            </a:xfrm>
          </p:grpSpPr>
          <p:grpSp>
            <p:nvGrpSpPr>
              <p:cNvPr id="612" name="Group 611"/>
              <p:cNvGrpSpPr/>
              <p:nvPr/>
            </p:nvGrpSpPr>
            <p:grpSpPr>
              <a:xfrm rot="10800000">
                <a:off x="6521064" y="2545576"/>
                <a:ext cx="1402740" cy="1699227"/>
                <a:chOff x="6913020" y="2556048"/>
                <a:chExt cx="1067309" cy="1259184"/>
              </a:xfrm>
              <a:solidFill>
                <a:srgbClr val="D6B28E"/>
              </a:solidFill>
            </p:grpSpPr>
            <p:sp>
              <p:nvSpPr>
                <p:cNvPr id="614" name="Rounded Rectangle 613"/>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ed Rectangle 614"/>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ed Rectangle 615"/>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ed Rectangle 619"/>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ed Rectangle 621"/>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ed Rectangle 623"/>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ed Rectangle 624"/>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ed Rectangle 629"/>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3" name="Trapezoid 612"/>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5959496" y="4576272"/>
              <a:ext cx="2743200" cy="1524000"/>
              <a:chOff x="5959496" y="4576272"/>
              <a:chExt cx="2743200" cy="1524000"/>
            </a:xfrm>
          </p:grpSpPr>
          <p:sp>
            <p:nvSpPr>
              <p:cNvPr id="590" name="Rounded Rectangle 589"/>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ed Rectangle 592"/>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ed Rectangle 593"/>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ed Rectangle 594"/>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ed Rectangle 595"/>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ed Rectangle 596"/>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ed Rectangle 597"/>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5" name="Group 4"/>
              <p:cNvGrpSpPr/>
              <p:nvPr/>
            </p:nvGrpSpPr>
            <p:grpSpPr>
              <a:xfrm>
                <a:off x="7028784" y="4861250"/>
                <a:ext cx="710620" cy="806502"/>
                <a:chOff x="1905000" y="2362200"/>
                <a:chExt cx="2819400" cy="2675965"/>
              </a:xfrm>
              <a:solidFill>
                <a:schemeClr val="bg1">
                  <a:lumMod val="50000"/>
                </a:schemeClr>
              </a:solidFill>
            </p:grpSpPr>
            <p:sp>
              <p:nvSpPr>
                <p:cNvPr id="606"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7" name="Straight Connector 606"/>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 name="Group 71"/>
            <p:cNvGrpSpPr/>
            <p:nvPr/>
          </p:nvGrpSpPr>
          <p:grpSpPr>
            <a:xfrm>
              <a:off x="-644345" y="4590365"/>
              <a:ext cx="2743200" cy="1524000"/>
              <a:chOff x="5959496" y="4576272"/>
              <a:chExt cx="2743200" cy="1524000"/>
            </a:xfrm>
          </p:grpSpPr>
          <p:sp>
            <p:nvSpPr>
              <p:cNvPr id="568" name="Rounded Rectangle 567"/>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571"/>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ed Rectangle 572"/>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ed Rectangle 573"/>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574"/>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576"/>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577"/>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ed Rectangle 580"/>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3" name="Group 4"/>
              <p:cNvGrpSpPr/>
              <p:nvPr/>
            </p:nvGrpSpPr>
            <p:grpSpPr>
              <a:xfrm>
                <a:off x="7028784" y="4861250"/>
                <a:ext cx="710620" cy="806502"/>
                <a:chOff x="1905000" y="2362200"/>
                <a:chExt cx="2819400" cy="2675965"/>
              </a:xfrm>
              <a:solidFill>
                <a:schemeClr val="bg1">
                  <a:lumMod val="50000"/>
                </a:schemeClr>
              </a:solidFill>
            </p:grpSpPr>
            <p:sp>
              <p:nvSpPr>
                <p:cNvPr id="584"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5" name="Straight Connector 584"/>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1905001" y="698087"/>
              <a:ext cx="4267199" cy="5423051"/>
              <a:chOff x="1905001" y="698087"/>
              <a:chExt cx="4267199" cy="5423051"/>
            </a:xfrm>
          </p:grpSpPr>
          <p:grpSp>
            <p:nvGrpSpPr>
              <p:cNvPr id="242" name="Group 241"/>
              <p:cNvGrpSpPr/>
              <p:nvPr/>
            </p:nvGrpSpPr>
            <p:grpSpPr>
              <a:xfrm>
                <a:off x="1905001" y="698087"/>
                <a:ext cx="4267199" cy="5405233"/>
                <a:chOff x="1981200" y="-223633"/>
                <a:chExt cx="4267199" cy="5405233"/>
              </a:xfrm>
            </p:grpSpPr>
            <p:grpSp>
              <p:nvGrpSpPr>
                <p:cNvPr id="451" name="Group 450"/>
                <p:cNvGrpSpPr/>
                <p:nvPr/>
              </p:nvGrpSpPr>
              <p:grpSpPr>
                <a:xfrm rot="18879178">
                  <a:off x="3389973" y="-233274"/>
                  <a:ext cx="1231128" cy="1250409"/>
                  <a:chOff x="6592120" y="2543038"/>
                  <a:chExt cx="969716" cy="1163735"/>
                </a:xfrm>
              </p:grpSpPr>
              <p:sp>
                <p:nvSpPr>
                  <p:cNvPr id="561" name="Moon 56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1952254">
                    <a:off x="6920376" y="2929275"/>
                    <a:ext cx="641460" cy="683838"/>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563"/>
                  <p:cNvSpPr/>
                  <p:nvPr/>
                </p:nvSpPr>
                <p:spPr>
                  <a:xfrm rot="1390811">
                    <a:off x="6981174" y="2772282"/>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56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56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1981200" y="902336"/>
                  <a:ext cx="4267199" cy="4279264"/>
                  <a:chOff x="1981200" y="902336"/>
                  <a:chExt cx="4267199" cy="4279264"/>
                </a:xfrm>
              </p:grpSpPr>
              <p:sp>
                <p:nvSpPr>
                  <p:cNvPr id="459" name="Rectangle 458"/>
                  <p:cNvSpPr/>
                  <p:nvPr/>
                </p:nvSpPr>
                <p:spPr>
                  <a:xfrm>
                    <a:off x="2088286" y="2971800"/>
                    <a:ext cx="4080399" cy="2209800"/>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1981200" y="2904887"/>
                    <a:ext cx="4267199" cy="236868"/>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1" name="Group 460"/>
                  <p:cNvGrpSpPr/>
                  <p:nvPr/>
                </p:nvGrpSpPr>
                <p:grpSpPr>
                  <a:xfrm>
                    <a:off x="2168878" y="3151085"/>
                    <a:ext cx="1016277" cy="2030515"/>
                    <a:chOff x="2406641" y="1755865"/>
                    <a:chExt cx="1197783" cy="2181856"/>
                  </a:xfrm>
                </p:grpSpPr>
                <p:sp>
                  <p:nvSpPr>
                    <p:cNvPr id="546" name="Rounded Rectangle 545"/>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ed Rectangle 547"/>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550"/>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ed Rectangle 551"/>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ed Rectangle 552"/>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ed Rectangle 555"/>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ed Rectangle 556"/>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ed Rectangle 557"/>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ed Rectangle 559"/>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461"/>
                  <p:cNvGrpSpPr/>
                  <p:nvPr/>
                </p:nvGrpSpPr>
                <p:grpSpPr>
                  <a:xfrm>
                    <a:off x="3544546" y="3141755"/>
                    <a:ext cx="1016277" cy="2030515"/>
                    <a:chOff x="2406641" y="1755865"/>
                    <a:chExt cx="1197783" cy="2181856"/>
                  </a:xfrm>
                </p:grpSpPr>
                <p:sp>
                  <p:nvSpPr>
                    <p:cNvPr id="531" name="Rounded Rectangle 530"/>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535"/>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ed Rectangle 536"/>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4893234" y="3141755"/>
                    <a:ext cx="1016277" cy="2030515"/>
                    <a:chOff x="2406641" y="1755865"/>
                    <a:chExt cx="1197783" cy="2181856"/>
                  </a:xfrm>
                </p:grpSpPr>
                <p:sp>
                  <p:nvSpPr>
                    <p:cNvPr id="516" name="Rounded Rectangle 515"/>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ed Rectangle 521"/>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523"/>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ed Rectangle 524"/>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ed Rectangle 525"/>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ed Rectangle 526"/>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27"/>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28"/>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529"/>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Rectangle 463"/>
                  <p:cNvSpPr/>
                  <p:nvPr/>
                </p:nvSpPr>
                <p:spPr>
                  <a:xfrm>
                    <a:off x="2233105" y="1473345"/>
                    <a:ext cx="3805355" cy="1406398"/>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a:off x="2096524" y="1436914"/>
                    <a:ext cx="4080399" cy="168400"/>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6" name="Group 465"/>
                  <p:cNvGrpSpPr/>
                  <p:nvPr/>
                </p:nvGrpSpPr>
                <p:grpSpPr>
                  <a:xfrm>
                    <a:off x="2358601" y="1605315"/>
                    <a:ext cx="804477" cy="1259184"/>
                    <a:chOff x="2406641" y="1755865"/>
                    <a:chExt cx="1197783" cy="2181856"/>
                  </a:xfrm>
                </p:grpSpPr>
                <p:sp>
                  <p:nvSpPr>
                    <p:cNvPr id="501" name="Rounded Rectangle 500"/>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ed Rectangle 508"/>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510"/>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ed Rectangle 511"/>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ed Rectangle 513"/>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3677328" y="1608425"/>
                    <a:ext cx="804477" cy="1259184"/>
                    <a:chOff x="2406641" y="1755865"/>
                    <a:chExt cx="1197783" cy="2181856"/>
                  </a:xfrm>
                </p:grpSpPr>
                <p:sp>
                  <p:nvSpPr>
                    <p:cNvPr id="486" name="Rounded Rectangle 485"/>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4946291" y="1608425"/>
                    <a:ext cx="804477" cy="1259184"/>
                    <a:chOff x="2406641" y="1755865"/>
                    <a:chExt cx="1197783" cy="2181856"/>
                  </a:xfrm>
                </p:grpSpPr>
                <p:sp>
                  <p:nvSpPr>
                    <p:cNvPr id="471" name="Rounded Rectangle 470"/>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2532145" y="175586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Rectangle 468"/>
                  <p:cNvSpPr/>
                  <p:nvPr/>
                </p:nvSpPr>
                <p:spPr>
                  <a:xfrm>
                    <a:off x="2348484" y="1158821"/>
                    <a:ext cx="3561028"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2517539" y="902336"/>
                    <a:ext cx="3174135"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Rectangle 452"/>
                <p:cNvSpPr/>
                <p:nvPr/>
              </p:nvSpPr>
              <p:spPr>
                <a:xfrm>
                  <a:off x="3239506" y="448133"/>
                  <a:ext cx="1750585" cy="470733"/>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a:off x="3391906" y="450313"/>
                  <a:ext cx="105072"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a:off x="3674935" y="45342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4004617" y="44720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4334299" y="44098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4663981" y="43476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5069125" y="4427216"/>
                <a:ext cx="571500" cy="990600"/>
                <a:chOff x="3657600" y="1676400"/>
                <a:chExt cx="1219200" cy="2057400"/>
              </a:xfrm>
            </p:grpSpPr>
            <p:sp>
              <p:nvSpPr>
                <p:cNvPr id="446" name="Oval 445"/>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Quad Arrow 446"/>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Quad Arrow 448"/>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Quad Arrow 449"/>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4314664" y="4792912"/>
                <a:ext cx="751958" cy="1328226"/>
                <a:chOff x="4394536" y="3852443"/>
                <a:chExt cx="751958" cy="1328226"/>
              </a:xfrm>
            </p:grpSpPr>
            <p:grpSp>
              <p:nvGrpSpPr>
                <p:cNvPr id="352" name="Group 351"/>
                <p:cNvGrpSpPr/>
                <p:nvPr/>
              </p:nvGrpSpPr>
              <p:grpSpPr>
                <a:xfrm>
                  <a:off x="4526186" y="3852443"/>
                  <a:ext cx="454879" cy="672396"/>
                  <a:chOff x="1022927" y="662708"/>
                  <a:chExt cx="2671618" cy="4580588"/>
                </a:xfrm>
                <a:solidFill>
                  <a:schemeClr val="tx1">
                    <a:lumMod val="65000"/>
                    <a:lumOff val="35000"/>
                  </a:schemeClr>
                </a:solidFill>
              </p:grpSpPr>
              <p:sp>
                <p:nvSpPr>
                  <p:cNvPr id="361" name="Rounded Rectangle 360"/>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gular Pentagon 366"/>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16"/>
                  <p:cNvGrpSpPr/>
                  <p:nvPr/>
                </p:nvGrpSpPr>
                <p:grpSpPr>
                  <a:xfrm>
                    <a:off x="1893454" y="1985818"/>
                    <a:ext cx="1043709" cy="189345"/>
                    <a:chOff x="3810000" y="602673"/>
                    <a:chExt cx="2708563" cy="1073727"/>
                  </a:xfrm>
                  <a:grpFill/>
                </p:grpSpPr>
                <p:grpSp>
                  <p:nvGrpSpPr>
                    <p:cNvPr id="436" name="Group 9"/>
                    <p:cNvGrpSpPr/>
                    <p:nvPr/>
                  </p:nvGrpSpPr>
                  <p:grpSpPr>
                    <a:xfrm>
                      <a:off x="3810000" y="609600"/>
                      <a:ext cx="1706418" cy="1066800"/>
                      <a:chOff x="3810000" y="609600"/>
                      <a:chExt cx="1706418" cy="1066800"/>
                    </a:xfrm>
                    <a:grpFill/>
                  </p:grpSpPr>
                  <p:sp>
                    <p:nvSpPr>
                      <p:cNvPr id="441"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10"/>
                    <p:cNvGrpSpPr/>
                    <p:nvPr/>
                  </p:nvGrpSpPr>
                  <p:grpSpPr>
                    <a:xfrm>
                      <a:off x="5527963" y="602673"/>
                      <a:ext cx="990600" cy="1066800"/>
                      <a:chOff x="3810000" y="609600"/>
                      <a:chExt cx="990600" cy="1066800"/>
                    </a:xfrm>
                    <a:grpFill/>
                  </p:grpSpPr>
                  <p:sp>
                    <p:nvSpPr>
                      <p:cNvPr id="438"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0" name="Group 9"/>
                  <p:cNvGrpSpPr/>
                  <p:nvPr/>
                </p:nvGrpSpPr>
                <p:grpSpPr>
                  <a:xfrm>
                    <a:off x="2290618" y="1124527"/>
                    <a:ext cx="254000" cy="298901"/>
                    <a:chOff x="3810000" y="609600"/>
                    <a:chExt cx="990600" cy="1066800"/>
                  </a:xfrm>
                  <a:grpFill/>
                </p:grpSpPr>
                <p:sp>
                  <p:nvSpPr>
                    <p:cNvPr id="433"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40"/>
                  <p:cNvGrpSpPr/>
                  <p:nvPr/>
                </p:nvGrpSpPr>
                <p:grpSpPr>
                  <a:xfrm>
                    <a:off x="2027382" y="1475509"/>
                    <a:ext cx="350982" cy="325582"/>
                    <a:chOff x="4830618" y="665018"/>
                    <a:chExt cx="685800" cy="914400"/>
                  </a:xfrm>
                  <a:grpFill/>
                </p:grpSpPr>
                <p:sp>
                  <p:nvSpPr>
                    <p:cNvPr id="431" name="Diamond 430"/>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47"/>
                  <p:cNvGrpSpPr/>
                  <p:nvPr/>
                </p:nvGrpSpPr>
                <p:grpSpPr>
                  <a:xfrm>
                    <a:off x="2385291" y="1470891"/>
                    <a:ext cx="350982" cy="325582"/>
                    <a:chOff x="4830618" y="665018"/>
                    <a:chExt cx="685800" cy="914400"/>
                  </a:xfrm>
                  <a:grpFill/>
                </p:grpSpPr>
                <p:sp>
                  <p:nvSpPr>
                    <p:cNvPr id="429" name="Diamond 428"/>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3" name="Oval 372"/>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Isosceles Triangle 374"/>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110"/>
                  <p:cNvGrpSpPr/>
                  <p:nvPr/>
                </p:nvGrpSpPr>
                <p:grpSpPr>
                  <a:xfrm>
                    <a:off x="1371600" y="4038600"/>
                    <a:ext cx="1976582" cy="1204696"/>
                    <a:chOff x="4592751" y="3276600"/>
                    <a:chExt cx="2625498" cy="1600200"/>
                  </a:xfrm>
                  <a:grpFill/>
                </p:grpSpPr>
                <p:sp>
                  <p:nvSpPr>
                    <p:cNvPr id="378" name="Moon 377"/>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108"/>
                    <p:cNvGrpSpPr/>
                    <p:nvPr/>
                  </p:nvGrpSpPr>
                  <p:grpSpPr>
                    <a:xfrm>
                      <a:off x="5029200" y="3733800"/>
                      <a:ext cx="1717300" cy="741782"/>
                      <a:chOff x="5034682" y="4194181"/>
                      <a:chExt cx="1717300" cy="741782"/>
                    </a:xfrm>
                    <a:grpFill/>
                  </p:grpSpPr>
                  <p:grpSp>
                    <p:nvGrpSpPr>
                      <p:cNvPr id="417" name="Group 101"/>
                      <p:cNvGrpSpPr/>
                      <p:nvPr/>
                    </p:nvGrpSpPr>
                    <p:grpSpPr>
                      <a:xfrm>
                        <a:off x="5034682" y="4194181"/>
                        <a:ext cx="778364" cy="740345"/>
                        <a:chOff x="5034682" y="4194181"/>
                        <a:chExt cx="778364" cy="740345"/>
                      </a:xfrm>
                      <a:grpFill/>
                    </p:grpSpPr>
                    <p:sp>
                      <p:nvSpPr>
                        <p:cNvPr id="424" name="Round Diagonal Corner Rectangle 423"/>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424"/>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25"/>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102"/>
                      <p:cNvGrpSpPr/>
                      <p:nvPr/>
                    </p:nvGrpSpPr>
                    <p:grpSpPr>
                      <a:xfrm flipH="1">
                        <a:off x="5973618" y="4195618"/>
                        <a:ext cx="778364" cy="740345"/>
                        <a:chOff x="5034682" y="4194181"/>
                        <a:chExt cx="778364" cy="740345"/>
                      </a:xfrm>
                      <a:grpFill/>
                    </p:grpSpPr>
                    <p:sp>
                      <p:nvSpPr>
                        <p:cNvPr id="419" name="Round Diagonal Corner Rectangle 418"/>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419"/>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420"/>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421"/>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422"/>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1" name="Group 68"/>
                    <p:cNvGrpSpPr/>
                    <p:nvPr/>
                  </p:nvGrpSpPr>
                  <p:grpSpPr>
                    <a:xfrm>
                      <a:off x="4592751" y="3291090"/>
                      <a:ext cx="893649" cy="671311"/>
                      <a:chOff x="4592751" y="3291090"/>
                      <a:chExt cx="893649" cy="671311"/>
                    </a:xfrm>
                    <a:grpFill/>
                  </p:grpSpPr>
                  <p:sp>
                    <p:nvSpPr>
                      <p:cNvPr id="409" name="Moon 408"/>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69"/>
                    <p:cNvGrpSpPr/>
                    <p:nvPr/>
                  </p:nvGrpSpPr>
                  <p:grpSpPr>
                    <a:xfrm flipH="1">
                      <a:off x="6324600" y="3276600"/>
                      <a:ext cx="893649" cy="671311"/>
                      <a:chOff x="4592751" y="3291090"/>
                      <a:chExt cx="893649" cy="671311"/>
                    </a:xfrm>
                    <a:grpFill/>
                  </p:grpSpPr>
                  <p:sp>
                    <p:nvSpPr>
                      <p:cNvPr id="401" name="Moon 40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78"/>
                    <p:cNvGrpSpPr/>
                    <p:nvPr/>
                  </p:nvGrpSpPr>
                  <p:grpSpPr>
                    <a:xfrm rot="19987737">
                      <a:off x="5669796" y="3453170"/>
                      <a:ext cx="893649" cy="668724"/>
                      <a:chOff x="4592751" y="3293677"/>
                      <a:chExt cx="893649" cy="668724"/>
                    </a:xfrm>
                    <a:grpFill/>
                  </p:grpSpPr>
                  <p:sp>
                    <p:nvSpPr>
                      <p:cNvPr id="393" name="Moon 392"/>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87"/>
                    <p:cNvGrpSpPr/>
                    <p:nvPr/>
                  </p:nvGrpSpPr>
                  <p:grpSpPr>
                    <a:xfrm rot="1186316" flipH="1">
                      <a:off x="5268803" y="3407962"/>
                      <a:ext cx="893649" cy="671311"/>
                      <a:chOff x="4592751" y="3291090"/>
                      <a:chExt cx="893649" cy="671311"/>
                    </a:xfrm>
                    <a:grpFill/>
                  </p:grpSpPr>
                  <p:sp>
                    <p:nvSpPr>
                      <p:cNvPr id="385" name="Moon 38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3" name="Group 352"/>
                <p:cNvGrpSpPr/>
                <p:nvPr/>
              </p:nvGrpSpPr>
              <p:grpSpPr>
                <a:xfrm>
                  <a:off x="4394536" y="4517177"/>
                  <a:ext cx="751958" cy="663492"/>
                  <a:chOff x="1828800" y="3352800"/>
                  <a:chExt cx="1066800" cy="1447800"/>
                </a:xfrm>
              </p:grpSpPr>
              <p:sp>
                <p:nvSpPr>
                  <p:cNvPr id="354" name="Trapezoid 353"/>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356"/>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357"/>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359"/>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5" name="Group 244"/>
              <p:cNvGrpSpPr/>
              <p:nvPr/>
            </p:nvGrpSpPr>
            <p:grpSpPr>
              <a:xfrm>
                <a:off x="3700096" y="4421834"/>
                <a:ext cx="571500" cy="990600"/>
                <a:chOff x="3657600" y="1676400"/>
                <a:chExt cx="1219200" cy="2057400"/>
              </a:xfrm>
            </p:grpSpPr>
            <p:sp>
              <p:nvSpPr>
                <p:cNvPr id="347" name="Oval 346"/>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2319705" y="4411665"/>
                <a:ext cx="571500" cy="990600"/>
                <a:chOff x="3657600" y="1676400"/>
                <a:chExt cx="1219200" cy="2057400"/>
              </a:xfrm>
            </p:grpSpPr>
            <p:sp>
              <p:nvSpPr>
                <p:cNvPr id="342" name="Oval 341"/>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342"/>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345"/>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p:cNvGrpSpPr/>
              <p:nvPr/>
            </p:nvGrpSpPr>
            <p:grpSpPr>
              <a:xfrm>
                <a:off x="2946174" y="4786692"/>
                <a:ext cx="751958" cy="1328226"/>
                <a:chOff x="4394536" y="3852443"/>
                <a:chExt cx="751958" cy="1328226"/>
              </a:xfrm>
            </p:grpSpPr>
            <p:grpSp>
              <p:nvGrpSpPr>
                <p:cNvPr id="248" name="Group 247"/>
                <p:cNvGrpSpPr/>
                <p:nvPr/>
              </p:nvGrpSpPr>
              <p:grpSpPr>
                <a:xfrm>
                  <a:off x="4526186" y="3852443"/>
                  <a:ext cx="454879" cy="672396"/>
                  <a:chOff x="1022927" y="662708"/>
                  <a:chExt cx="2671618" cy="4580588"/>
                </a:xfrm>
                <a:solidFill>
                  <a:schemeClr val="tx1">
                    <a:lumMod val="65000"/>
                    <a:lumOff val="35000"/>
                  </a:schemeClr>
                </a:solidFill>
              </p:grpSpPr>
              <p:sp>
                <p:nvSpPr>
                  <p:cNvPr id="257" name="Rounded Rectangle 256"/>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gular Pentagon 262"/>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16"/>
                  <p:cNvGrpSpPr/>
                  <p:nvPr/>
                </p:nvGrpSpPr>
                <p:grpSpPr>
                  <a:xfrm>
                    <a:off x="1893454" y="1985818"/>
                    <a:ext cx="1043709" cy="189345"/>
                    <a:chOff x="3810000" y="602673"/>
                    <a:chExt cx="2708563" cy="1073727"/>
                  </a:xfrm>
                  <a:grpFill/>
                </p:grpSpPr>
                <p:grpSp>
                  <p:nvGrpSpPr>
                    <p:cNvPr id="332" name="Group 9"/>
                    <p:cNvGrpSpPr/>
                    <p:nvPr/>
                  </p:nvGrpSpPr>
                  <p:grpSpPr>
                    <a:xfrm>
                      <a:off x="3810000" y="609600"/>
                      <a:ext cx="1706418" cy="1066800"/>
                      <a:chOff x="3810000" y="609600"/>
                      <a:chExt cx="1706418" cy="1066800"/>
                    </a:xfrm>
                    <a:grpFill/>
                  </p:grpSpPr>
                  <p:sp>
                    <p:nvSpPr>
                      <p:cNvPr id="337"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0"/>
                    <p:cNvGrpSpPr/>
                    <p:nvPr/>
                  </p:nvGrpSpPr>
                  <p:grpSpPr>
                    <a:xfrm>
                      <a:off x="5527963" y="602673"/>
                      <a:ext cx="990600" cy="1066800"/>
                      <a:chOff x="3810000" y="609600"/>
                      <a:chExt cx="990600" cy="1066800"/>
                    </a:xfrm>
                    <a:grpFill/>
                  </p:grpSpPr>
                  <p:sp>
                    <p:nvSpPr>
                      <p:cNvPr id="334"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9"/>
                  <p:cNvGrpSpPr/>
                  <p:nvPr/>
                </p:nvGrpSpPr>
                <p:grpSpPr>
                  <a:xfrm>
                    <a:off x="2290618" y="1124527"/>
                    <a:ext cx="254000" cy="298901"/>
                    <a:chOff x="3810000" y="609600"/>
                    <a:chExt cx="990600" cy="1066800"/>
                  </a:xfrm>
                  <a:grpFill/>
                </p:grpSpPr>
                <p:sp>
                  <p:nvSpPr>
                    <p:cNvPr id="329"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40"/>
                  <p:cNvGrpSpPr/>
                  <p:nvPr/>
                </p:nvGrpSpPr>
                <p:grpSpPr>
                  <a:xfrm>
                    <a:off x="2027382" y="1475509"/>
                    <a:ext cx="350982" cy="325582"/>
                    <a:chOff x="4830618" y="665018"/>
                    <a:chExt cx="685800" cy="914400"/>
                  </a:xfrm>
                  <a:grpFill/>
                </p:grpSpPr>
                <p:sp>
                  <p:nvSpPr>
                    <p:cNvPr id="327" name="Diamond 32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47"/>
                  <p:cNvGrpSpPr/>
                  <p:nvPr/>
                </p:nvGrpSpPr>
                <p:grpSpPr>
                  <a:xfrm>
                    <a:off x="2385291" y="1470891"/>
                    <a:ext cx="350982" cy="325582"/>
                    <a:chOff x="4830618" y="665018"/>
                    <a:chExt cx="685800" cy="914400"/>
                  </a:xfrm>
                  <a:grpFill/>
                </p:grpSpPr>
                <p:sp>
                  <p:nvSpPr>
                    <p:cNvPr id="325" name="Diamond 324"/>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110"/>
                  <p:cNvGrpSpPr/>
                  <p:nvPr/>
                </p:nvGrpSpPr>
                <p:grpSpPr>
                  <a:xfrm>
                    <a:off x="1371600" y="4038600"/>
                    <a:ext cx="1976582" cy="1204696"/>
                    <a:chOff x="4592751" y="3276600"/>
                    <a:chExt cx="2625498" cy="1600200"/>
                  </a:xfrm>
                  <a:grpFill/>
                </p:grpSpPr>
                <p:sp>
                  <p:nvSpPr>
                    <p:cNvPr id="274" name="Moon 273"/>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108"/>
                    <p:cNvGrpSpPr/>
                    <p:nvPr/>
                  </p:nvGrpSpPr>
                  <p:grpSpPr>
                    <a:xfrm>
                      <a:off x="5029200" y="3733800"/>
                      <a:ext cx="1717300" cy="741782"/>
                      <a:chOff x="5034682" y="4194181"/>
                      <a:chExt cx="1717300" cy="741782"/>
                    </a:xfrm>
                    <a:grpFill/>
                  </p:grpSpPr>
                  <p:grpSp>
                    <p:nvGrpSpPr>
                      <p:cNvPr id="313" name="Group 101"/>
                      <p:cNvGrpSpPr/>
                      <p:nvPr/>
                    </p:nvGrpSpPr>
                    <p:grpSpPr>
                      <a:xfrm>
                        <a:off x="5034682" y="4194181"/>
                        <a:ext cx="778364" cy="740345"/>
                        <a:chOff x="5034682" y="4194181"/>
                        <a:chExt cx="778364" cy="740345"/>
                      </a:xfrm>
                      <a:grpFill/>
                    </p:grpSpPr>
                    <p:sp>
                      <p:nvSpPr>
                        <p:cNvPr id="320" name="Round Diagonal Corner Rectangle 319"/>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 Diagonal Corner Rectangle 320"/>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321"/>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322"/>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323"/>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102"/>
                      <p:cNvGrpSpPr/>
                      <p:nvPr/>
                    </p:nvGrpSpPr>
                    <p:grpSpPr>
                      <a:xfrm flipH="1">
                        <a:off x="5973618" y="4195618"/>
                        <a:ext cx="778364" cy="740345"/>
                        <a:chOff x="5034682" y="4194181"/>
                        <a:chExt cx="778364" cy="740345"/>
                      </a:xfrm>
                      <a:grpFill/>
                    </p:grpSpPr>
                    <p:sp>
                      <p:nvSpPr>
                        <p:cNvPr id="315" name="Round Diagonal Corner Rectangle 314"/>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315"/>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316"/>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318"/>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68"/>
                    <p:cNvGrpSpPr/>
                    <p:nvPr/>
                  </p:nvGrpSpPr>
                  <p:grpSpPr>
                    <a:xfrm>
                      <a:off x="4592751" y="3291090"/>
                      <a:ext cx="893649" cy="671311"/>
                      <a:chOff x="4592751" y="3291090"/>
                      <a:chExt cx="893649" cy="671311"/>
                    </a:xfrm>
                    <a:grpFill/>
                  </p:grpSpPr>
                  <p:sp>
                    <p:nvSpPr>
                      <p:cNvPr id="305" name="Moon 30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69"/>
                    <p:cNvGrpSpPr/>
                    <p:nvPr/>
                  </p:nvGrpSpPr>
                  <p:grpSpPr>
                    <a:xfrm flipH="1">
                      <a:off x="6324600" y="3276600"/>
                      <a:ext cx="893649" cy="671311"/>
                      <a:chOff x="4592751" y="3291090"/>
                      <a:chExt cx="893649" cy="671311"/>
                    </a:xfrm>
                    <a:grpFill/>
                  </p:grpSpPr>
                  <p:sp>
                    <p:nvSpPr>
                      <p:cNvPr id="297" name="Moon 296"/>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78"/>
                    <p:cNvGrpSpPr/>
                    <p:nvPr/>
                  </p:nvGrpSpPr>
                  <p:grpSpPr>
                    <a:xfrm rot="19987737">
                      <a:off x="5669796" y="3453170"/>
                      <a:ext cx="893649" cy="668724"/>
                      <a:chOff x="4592751" y="3293677"/>
                      <a:chExt cx="893649" cy="668724"/>
                    </a:xfrm>
                    <a:grpFill/>
                  </p:grpSpPr>
                  <p:sp>
                    <p:nvSpPr>
                      <p:cNvPr id="289" name="Moon 288"/>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87"/>
                    <p:cNvGrpSpPr/>
                    <p:nvPr/>
                  </p:nvGrpSpPr>
                  <p:grpSpPr>
                    <a:xfrm rot="1186316" flipH="1">
                      <a:off x="5268803" y="3407962"/>
                      <a:ext cx="893649" cy="671311"/>
                      <a:chOff x="4592751" y="3291090"/>
                      <a:chExt cx="893649" cy="671311"/>
                    </a:xfrm>
                    <a:grpFill/>
                  </p:grpSpPr>
                  <p:sp>
                    <p:nvSpPr>
                      <p:cNvPr id="281" name="Moon 28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9" name="Group 248"/>
                <p:cNvGrpSpPr/>
                <p:nvPr/>
              </p:nvGrpSpPr>
              <p:grpSpPr>
                <a:xfrm>
                  <a:off x="4394536" y="4517177"/>
                  <a:ext cx="751958" cy="663492"/>
                  <a:chOff x="1828800" y="3352800"/>
                  <a:chExt cx="1066800" cy="1447800"/>
                </a:xfrm>
              </p:grpSpPr>
              <p:sp>
                <p:nvSpPr>
                  <p:cNvPr id="250" name="Trapezoid 249"/>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50"/>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51"/>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Quad Arrow 253"/>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254"/>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255"/>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73"/>
            <p:cNvGrpSpPr/>
            <p:nvPr/>
          </p:nvGrpSpPr>
          <p:grpSpPr>
            <a:xfrm>
              <a:off x="-492053" y="3973388"/>
              <a:ext cx="372618" cy="615706"/>
              <a:chOff x="2209800" y="838200"/>
              <a:chExt cx="1143000" cy="1888667"/>
            </a:xfrm>
            <a:solidFill>
              <a:schemeClr val="tx1">
                <a:lumMod val="50000"/>
                <a:lumOff val="50000"/>
              </a:schemeClr>
            </a:solidFill>
          </p:grpSpPr>
          <p:grpSp>
            <p:nvGrpSpPr>
              <p:cNvPr id="223" name="Group 9"/>
              <p:cNvGrpSpPr/>
              <p:nvPr/>
            </p:nvGrpSpPr>
            <p:grpSpPr>
              <a:xfrm>
                <a:off x="2209800" y="1219200"/>
                <a:ext cx="1098967" cy="1507667"/>
                <a:chOff x="7892633" y="2667000"/>
                <a:chExt cx="1499677" cy="2057399"/>
              </a:xfrm>
              <a:grpFill/>
            </p:grpSpPr>
            <p:sp>
              <p:nvSpPr>
                <p:cNvPr id="237" name="Cloud 236"/>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63"/>
              <p:cNvGrpSpPr/>
              <p:nvPr/>
            </p:nvGrpSpPr>
            <p:grpSpPr>
              <a:xfrm>
                <a:off x="2209800" y="838200"/>
                <a:ext cx="1143000" cy="692727"/>
                <a:chOff x="1722870" y="3269673"/>
                <a:chExt cx="1000125" cy="692727"/>
              </a:xfrm>
              <a:grpFill/>
            </p:grpSpPr>
            <p:sp>
              <p:nvSpPr>
                <p:cNvPr id="225" name="Flowchart: Manual Operation 224"/>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62"/>
                <p:cNvGrpSpPr/>
                <p:nvPr/>
              </p:nvGrpSpPr>
              <p:grpSpPr>
                <a:xfrm>
                  <a:off x="1789546" y="3657600"/>
                  <a:ext cx="838200" cy="304800"/>
                  <a:chOff x="2971800" y="3505200"/>
                  <a:chExt cx="2128982" cy="1126836"/>
                </a:xfrm>
                <a:grpFill/>
              </p:grpSpPr>
              <p:grpSp>
                <p:nvGrpSpPr>
                  <p:cNvPr id="228" name="Group 55"/>
                  <p:cNvGrpSpPr/>
                  <p:nvPr/>
                </p:nvGrpSpPr>
                <p:grpSpPr>
                  <a:xfrm>
                    <a:off x="2971800" y="3505200"/>
                    <a:ext cx="914400" cy="1066800"/>
                    <a:chOff x="2971800" y="3505200"/>
                    <a:chExt cx="914400" cy="1066800"/>
                  </a:xfrm>
                  <a:grpFill/>
                </p:grpSpPr>
                <p:sp>
                  <p:nvSpPr>
                    <p:cNvPr id="235" name="Multiply 234"/>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56"/>
                  <p:cNvGrpSpPr/>
                  <p:nvPr/>
                </p:nvGrpSpPr>
                <p:grpSpPr>
                  <a:xfrm>
                    <a:off x="3572164" y="3535218"/>
                    <a:ext cx="914400" cy="1066800"/>
                    <a:chOff x="2971800" y="3505200"/>
                    <a:chExt cx="914400" cy="1066800"/>
                  </a:xfrm>
                  <a:grpFill/>
                </p:grpSpPr>
                <p:sp>
                  <p:nvSpPr>
                    <p:cNvPr id="233" name="Multiply 232"/>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59"/>
                  <p:cNvGrpSpPr/>
                  <p:nvPr/>
                </p:nvGrpSpPr>
                <p:grpSpPr>
                  <a:xfrm>
                    <a:off x="4186382" y="3565236"/>
                    <a:ext cx="914400" cy="1066800"/>
                    <a:chOff x="2971800" y="3505200"/>
                    <a:chExt cx="914400" cy="1066800"/>
                  </a:xfrm>
                  <a:grpFill/>
                </p:grpSpPr>
                <p:sp>
                  <p:nvSpPr>
                    <p:cNvPr id="231" name="Multiply 230"/>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5" name="Group 74"/>
            <p:cNvGrpSpPr/>
            <p:nvPr/>
          </p:nvGrpSpPr>
          <p:grpSpPr>
            <a:xfrm>
              <a:off x="8291163" y="3967168"/>
              <a:ext cx="372618" cy="615706"/>
              <a:chOff x="2209800" y="838200"/>
              <a:chExt cx="1143000" cy="1888667"/>
            </a:xfrm>
            <a:solidFill>
              <a:schemeClr val="tx1">
                <a:lumMod val="50000"/>
                <a:lumOff val="50000"/>
              </a:schemeClr>
            </a:solidFill>
          </p:grpSpPr>
          <p:grpSp>
            <p:nvGrpSpPr>
              <p:cNvPr id="204" name="Group 9"/>
              <p:cNvGrpSpPr/>
              <p:nvPr/>
            </p:nvGrpSpPr>
            <p:grpSpPr>
              <a:xfrm>
                <a:off x="2209800" y="1219200"/>
                <a:ext cx="1098967" cy="1507667"/>
                <a:chOff x="7892633" y="2667000"/>
                <a:chExt cx="1499677" cy="2057399"/>
              </a:xfrm>
              <a:grpFill/>
            </p:grpSpPr>
            <p:sp>
              <p:nvSpPr>
                <p:cNvPr id="218" name="Cloud 217"/>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63"/>
              <p:cNvGrpSpPr/>
              <p:nvPr/>
            </p:nvGrpSpPr>
            <p:grpSpPr>
              <a:xfrm>
                <a:off x="2209800" y="838200"/>
                <a:ext cx="1143000" cy="692727"/>
                <a:chOff x="1722870" y="3269673"/>
                <a:chExt cx="1000125" cy="692727"/>
              </a:xfrm>
              <a:grpFill/>
            </p:grpSpPr>
            <p:sp>
              <p:nvSpPr>
                <p:cNvPr id="206" name="Flowchart: Manual Operation 205"/>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62"/>
                <p:cNvGrpSpPr/>
                <p:nvPr/>
              </p:nvGrpSpPr>
              <p:grpSpPr>
                <a:xfrm>
                  <a:off x="1789546" y="3657600"/>
                  <a:ext cx="838200" cy="304800"/>
                  <a:chOff x="2971800" y="3505200"/>
                  <a:chExt cx="2128982" cy="1126836"/>
                </a:xfrm>
                <a:grpFill/>
              </p:grpSpPr>
              <p:grpSp>
                <p:nvGrpSpPr>
                  <p:cNvPr id="209" name="Group 55"/>
                  <p:cNvGrpSpPr/>
                  <p:nvPr/>
                </p:nvGrpSpPr>
                <p:grpSpPr>
                  <a:xfrm>
                    <a:off x="2971800" y="3505200"/>
                    <a:ext cx="914400" cy="1066800"/>
                    <a:chOff x="2971800" y="3505200"/>
                    <a:chExt cx="914400" cy="1066800"/>
                  </a:xfrm>
                  <a:grpFill/>
                </p:grpSpPr>
                <p:sp>
                  <p:nvSpPr>
                    <p:cNvPr id="216" name="Multiply 215"/>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56"/>
                  <p:cNvGrpSpPr/>
                  <p:nvPr/>
                </p:nvGrpSpPr>
                <p:grpSpPr>
                  <a:xfrm>
                    <a:off x="3572164" y="3535218"/>
                    <a:ext cx="914400" cy="1066800"/>
                    <a:chOff x="2971800" y="3505200"/>
                    <a:chExt cx="914400" cy="1066800"/>
                  </a:xfrm>
                  <a:grpFill/>
                </p:grpSpPr>
                <p:sp>
                  <p:nvSpPr>
                    <p:cNvPr id="214" name="Multiply 213"/>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59"/>
                  <p:cNvGrpSpPr/>
                  <p:nvPr/>
                </p:nvGrpSpPr>
                <p:grpSpPr>
                  <a:xfrm>
                    <a:off x="4186382" y="3565236"/>
                    <a:ext cx="914400" cy="1066800"/>
                    <a:chOff x="2971800" y="3505200"/>
                    <a:chExt cx="914400" cy="1066800"/>
                  </a:xfrm>
                  <a:grpFill/>
                </p:grpSpPr>
                <p:sp>
                  <p:nvSpPr>
                    <p:cNvPr id="212" name="Multiply 211"/>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76" name="Diamond 75"/>
            <p:cNvSpPr/>
            <p:nvPr/>
          </p:nvSpPr>
          <p:spPr>
            <a:xfrm>
              <a:off x="-379147" y="458909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03400" y="46022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81677" y="459668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466754" y="4591147"/>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1831" y="4585611"/>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1036908" y="4580075"/>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321985" y="45745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607062" y="458766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370361" y="458315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646108" y="459627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931185" y="4590742"/>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7216262" y="4585206"/>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7501339" y="4579670"/>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7786416" y="457413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8071493" y="456859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8356570" y="458172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578363" y="2541598"/>
              <a:ext cx="384612" cy="798958"/>
              <a:chOff x="513182" y="937760"/>
              <a:chExt cx="895739" cy="1860727"/>
            </a:xfrm>
          </p:grpSpPr>
          <p:grpSp>
            <p:nvGrpSpPr>
              <p:cNvPr id="191" name="Group 190"/>
              <p:cNvGrpSpPr/>
              <p:nvPr/>
            </p:nvGrpSpPr>
            <p:grpSpPr>
              <a:xfrm rot="2700000">
                <a:off x="579043" y="988221"/>
                <a:ext cx="690509" cy="589587"/>
                <a:chOff x="6592120" y="2543038"/>
                <a:chExt cx="1180280" cy="1190762"/>
              </a:xfrm>
            </p:grpSpPr>
            <p:sp>
              <p:nvSpPr>
                <p:cNvPr id="197" name="Moon 19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Trapezoid 191"/>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7028926" y="2563370"/>
              <a:ext cx="384612" cy="798958"/>
              <a:chOff x="513182" y="937760"/>
              <a:chExt cx="895739" cy="1860727"/>
            </a:xfrm>
          </p:grpSpPr>
          <p:grpSp>
            <p:nvGrpSpPr>
              <p:cNvPr id="178" name="Group 177"/>
              <p:cNvGrpSpPr/>
              <p:nvPr/>
            </p:nvGrpSpPr>
            <p:grpSpPr>
              <a:xfrm rot="2700000">
                <a:off x="579043" y="988221"/>
                <a:ext cx="690509" cy="589587"/>
                <a:chOff x="6592120" y="2543038"/>
                <a:chExt cx="1180280" cy="1190762"/>
              </a:xfrm>
            </p:grpSpPr>
            <p:sp>
              <p:nvSpPr>
                <p:cNvPr id="184" name="Moon 18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rapezoid 178"/>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1001351" y="4886692"/>
              <a:ext cx="384612" cy="798958"/>
              <a:chOff x="513182" y="937760"/>
              <a:chExt cx="895739" cy="1860727"/>
            </a:xfrm>
          </p:grpSpPr>
          <p:grpSp>
            <p:nvGrpSpPr>
              <p:cNvPr id="165" name="Group 164"/>
              <p:cNvGrpSpPr/>
              <p:nvPr/>
            </p:nvGrpSpPr>
            <p:grpSpPr>
              <a:xfrm rot="2700000">
                <a:off x="579043" y="988221"/>
                <a:ext cx="690509" cy="589587"/>
                <a:chOff x="6592120" y="2543038"/>
                <a:chExt cx="1180280" cy="1190762"/>
              </a:xfrm>
            </p:grpSpPr>
            <p:sp>
              <p:nvSpPr>
                <p:cNvPr id="171" name="Moon 17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rapezoid 165"/>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152265" y="4933345"/>
              <a:ext cx="384612" cy="798958"/>
              <a:chOff x="513182" y="937760"/>
              <a:chExt cx="895739" cy="1860727"/>
            </a:xfrm>
          </p:grpSpPr>
          <p:grpSp>
            <p:nvGrpSpPr>
              <p:cNvPr id="152" name="Group 151"/>
              <p:cNvGrpSpPr/>
              <p:nvPr/>
            </p:nvGrpSpPr>
            <p:grpSpPr>
              <a:xfrm rot="2700000">
                <a:off x="579043" y="988221"/>
                <a:ext cx="690509" cy="589587"/>
                <a:chOff x="6592120" y="2543038"/>
                <a:chExt cx="1180280" cy="1190762"/>
              </a:xfrm>
            </p:grpSpPr>
            <p:sp>
              <p:nvSpPr>
                <p:cNvPr id="158" name="Moon 15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rapezoid 152"/>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7626086" y="4905353"/>
              <a:ext cx="384612" cy="798958"/>
              <a:chOff x="513182" y="937760"/>
              <a:chExt cx="895739" cy="1860727"/>
            </a:xfrm>
          </p:grpSpPr>
          <p:grpSp>
            <p:nvGrpSpPr>
              <p:cNvPr id="139" name="Group 138"/>
              <p:cNvGrpSpPr/>
              <p:nvPr/>
            </p:nvGrpSpPr>
            <p:grpSpPr>
              <a:xfrm rot="2700000">
                <a:off x="579043" y="988221"/>
                <a:ext cx="690509" cy="589587"/>
                <a:chOff x="6592120" y="2543038"/>
                <a:chExt cx="1180280" cy="1190762"/>
              </a:xfrm>
            </p:grpSpPr>
            <p:sp>
              <p:nvSpPr>
                <p:cNvPr id="145" name="Moon 14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rapezoid 139"/>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6767669" y="4924015"/>
              <a:ext cx="384612" cy="798958"/>
              <a:chOff x="513182" y="937760"/>
              <a:chExt cx="895739" cy="1860727"/>
            </a:xfrm>
          </p:grpSpPr>
          <p:grpSp>
            <p:nvGrpSpPr>
              <p:cNvPr id="126" name="Group 125"/>
              <p:cNvGrpSpPr/>
              <p:nvPr/>
            </p:nvGrpSpPr>
            <p:grpSpPr>
              <a:xfrm rot="2700000">
                <a:off x="579043" y="988221"/>
                <a:ext cx="690509" cy="589587"/>
                <a:chOff x="6592120" y="2543038"/>
                <a:chExt cx="1180280" cy="1190762"/>
              </a:xfrm>
            </p:grpSpPr>
            <p:sp>
              <p:nvSpPr>
                <p:cNvPr id="132" name="Moon 13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rapezoid 126"/>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82207" y="3021735"/>
              <a:ext cx="384612" cy="798958"/>
              <a:chOff x="513182" y="937760"/>
              <a:chExt cx="895739" cy="1860727"/>
            </a:xfrm>
          </p:grpSpPr>
          <p:grpSp>
            <p:nvGrpSpPr>
              <p:cNvPr id="113" name="Group 112"/>
              <p:cNvGrpSpPr/>
              <p:nvPr/>
            </p:nvGrpSpPr>
            <p:grpSpPr>
              <a:xfrm rot="2700000">
                <a:off x="579043" y="988221"/>
                <a:ext cx="690509" cy="589587"/>
                <a:chOff x="6592120" y="2543038"/>
                <a:chExt cx="1180280" cy="1190762"/>
              </a:xfrm>
            </p:grpSpPr>
            <p:sp>
              <p:nvSpPr>
                <p:cNvPr id="119" name="Moon 118"/>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Trapezoid 113"/>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193702" y="3012859"/>
              <a:ext cx="384612" cy="798958"/>
              <a:chOff x="513182" y="937760"/>
              <a:chExt cx="895739" cy="1860727"/>
            </a:xfrm>
          </p:grpSpPr>
          <p:grpSp>
            <p:nvGrpSpPr>
              <p:cNvPr id="100" name="Group 99"/>
              <p:cNvGrpSpPr/>
              <p:nvPr/>
            </p:nvGrpSpPr>
            <p:grpSpPr>
              <a:xfrm rot="2700000">
                <a:off x="579043" y="988221"/>
                <a:ext cx="690509" cy="589587"/>
                <a:chOff x="6592120" y="2543038"/>
                <a:chExt cx="1180280" cy="1190762"/>
              </a:xfrm>
            </p:grpSpPr>
            <p:sp>
              <p:nvSpPr>
                <p:cNvPr id="106" name="Moon 10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rapezoid 100"/>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236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
            <a:ext cx="12229697" cy="6858001"/>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Forsaking Sins and Evil Influences</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(3)</a:t>
            </a:r>
          </a:p>
        </p:txBody>
      </p:sp>
      <p:grpSp>
        <p:nvGrpSpPr>
          <p:cNvPr id="10" name="Group 9"/>
          <p:cNvGrpSpPr/>
          <p:nvPr/>
        </p:nvGrpSpPr>
        <p:grpSpPr>
          <a:xfrm>
            <a:off x="4444669" y="1039155"/>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9427" y="1060939"/>
              <a:ext cx="2371313" cy="1200329"/>
            </a:xfrm>
            <a:prstGeom prst="rect">
              <a:avLst/>
            </a:prstGeom>
          </p:spPr>
          <p:txBody>
            <a:bodyPr wrap="square">
              <a:spAutoFit/>
            </a:bodyPr>
            <a:lstStyle/>
            <a:p>
              <a:pPr algn="ctr"/>
              <a:r>
                <a:rPr lang="en-US" b="1" dirty="0"/>
                <a:t>To forsake sin and evil influences, we must leave them entirely and not look back</a:t>
              </a:r>
              <a:endParaRPr lang="en-US" i="1" dirty="0"/>
            </a:p>
          </p:txBody>
        </p:sp>
      </p:grpSp>
      <p:sp>
        <p:nvSpPr>
          <p:cNvPr id="3" name="Rectangle 2"/>
          <p:cNvSpPr/>
          <p:nvPr/>
        </p:nvSpPr>
        <p:spPr>
          <a:xfrm>
            <a:off x="402828" y="1625895"/>
            <a:ext cx="3271319" cy="1200329"/>
          </a:xfrm>
          <a:prstGeom prst="rect">
            <a:avLst/>
          </a:prstGeom>
        </p:spPr>
        <p:txBody>
          <a:bodyPr wrap="square">
            <a:spAutoFit/>
          </a:bodyPr>
          <a:lstStyle/>
          <a:p>
            <a:r>
              <a:rPr lang="en-US" dirty="0">
                <a:solidFill>
                  <a:srgbClr val="333333"/>
                </a:solidFill>
                <a:latin typeface="Calibri" panose="020F0502020204030204" pitchFamily="34" charset="0"/>
              </a:rPr>
              <a:t>“To know where the danger is and to be able to recognize it in all of its manifestations provides protection.” </a:t>
            </a:r>
            <a:endParaRPr lang="en-US" dirty="0"/>
          </a:p>
        </p:txBody>
      </p:sp>
      <p:sp>
        <p:nvSpPr>
          <p:cNvPr id="5" name="Rectangle 4"/>
          <p:cNvSpPr/>
          <p:nvPr/>
        </p:nvSpPr>
        <p:spPr>
          <a:xfrm>
            <a:off x="8450456" y="1720839"/>
            <a:ext cx="3223034" cy="1477328"/>
          </a:xfrm>
          <a:prstGeom prst="rect">
            <a:avLst/>
          </a:prstGeom>
        </p:spPr>
        <p:txBody>
          <a:bodyPr wrap="square">
            <a:spAutoFit/>
          </a:bodyPr>
          <a:lstStyle/>
          <a:p>
            <a:r>
              <a:rPr lang="en-US" dirty="0">
                <a:solidFill>
                  <a:srgbClr val="333333"/>
                </a:solidFill>
                <a:latin typeface="Calibri" panose="020F0502020204030204" pitchFamily="34" charset="0"/>
              </a:rPr>
              <a:t>“Regardless of who is getting the adversary’s special attention at any given time, he seeks to make all people “miserable like unto himself.” </a:t>
            </a:r>
            <a:endParaRPr lang="en-US" dirty="0"/>
          </a:p>
        </p:txBody>
      </p:sp>
      <p:sp>
        <p:nvSpPr>
          <p:cNvPr id="6" name="Rectangle 5"/>
          <p:cNvSpPr/>
          <p:nvPr/>
        </p:nvSpPr>
        <p:spPr>
          <a:xfrm>
            <a:off x="4132350" y="4561331"/>
            <a:ext cx="4237604" cy="1323439"/>
          </a:xfrm>
          <a:prstGeom prst="rect">
            <a:avLst/>
          </a:prstGeom>
        </p:spPr>
        <p:txBody>
          <a:bodyPr wrap="square">
            <a:spAutoFit/>
          </a:bodyPr>
          <a:lstStyle/>
          <a:p>
            <a:r>
              <a:rPr lang="en-US" sz="2000" dirty="0">
                <a:latin typeface="Calibri" panose="020F0502020204030204" pitchFamily="34" charset="0"/>
              </a:rPr>
              <a:t>“He who has greater strength than Lucifer, he who is our fortress and our strength, can sustain us in times of great temptation.”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498" y="169226"/>
            <a:ext cx="1028903" cy="1351878"/>
          </a:xfrm>
          <a:prstGeom prst="rect">
            <a:avLst/>
          </a:prstGeom>
        </p:spPr>
      </p:pic>
      <p:pic>
        <p:nvPicPr>
          <p:cNvPr id="3078" name="Picture 6" descr="http://addicted2success.com/wp-content/uploads/2013/01/Strength-Courage-Quotes-Fe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030" y="4040140"/>
            <a:ext cx="2091885" cy="23658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netanimations.net/animated_flashing_construction_barracad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7281" y="2786921"/>
            <a:ext cx="2460543" cy="271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92"/>
            <a:ext cx="12229697" cy="6858001"/>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Keeping the Door Closed</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(3)</a:t>
            </a:r>
          </a:p>
        </p:txBody>
      </p:sp>
      <p:sp>
        <p:nvSpPr>
          <p:cNvPr id="7" name="Rectangle 6"/>
          <p:cNvSpPr/>
          <p:nvPr/>
        </p:nvSpPr>
        <p:spPr>
          <a:xfrm>
            <a:off x="232372" y="979757"/>
            <a:ext cx="5462020" cy="1200329"/>
          </a:xfrm>
          <a:prstGeom prst="rect">
            <a:avLst/>
          </a:prstGeom>
        </p:spPr>
        <p:txBody>
          <a:bodyPr wrap="square">
            <a:spAutoFit/>
          </a:bodyPr>
          <a:lstStyle/>
          <a:p>
            <a:r>
              <a:rPr lang="en-US" dirty="0">
                <a:solidFill>
                  <a:srgbClr val="333333"/>
                </a:solidFill>
                <a:latin typeface="Calibri" panose="020F0502020204030204" pitchFamily="34" charset="0"/>
              </a:rPr>
              <a:t>“Serious sin enters into our lives as we yield first to little temptations. Seldom does one enter into deeper transgression without first yielding to lesser ones, which open the door to the greater.” </a:t>
            </a:r>
            <a:endParaRPr lang="en-US" dirty="0"/>
          </a:p>
        </p:txBody>
      </p:sp>
      <p:sp>
        <p:nvSpPr>
          <p:cNvPr id="4" name="Rectangle 3"/>
          <p:cNvSpPr/>
          <p:nvPr/>
        </p:nvSpPr>
        <p:spPr>
          <a:xfrm>
            <a:off x="5834217" y="4814758"/>
            <a:ext cx="6096000" cy="1477328"/>
          </a:xfrm>
          <a:prstGeom prst="rect">
            <a:avLst/>
          </a:prstGeom>
        </p:spPr>
        <p:txBody>
          <a:bodyPr>
            <a:spAutoFit/>
          </a:bodyPr>
          <a:lstStyle/>
          <a:p>
            <a:r>
              <a:rPr lang="en-US" dirty="0">
                <a:solidFill>
                  <a:srgbClr val="333333"/>
                </a:solidFill>
                <a:latin typeface="Calibri" panose="020F0502020204030204" pitchFamily="34" charset="0"/>
              </a:rPr>
              <a:t>“It is extremely difficult, if not impossible, for the devil to enter a door that is closed. He seems to have no keys for locked doors. But if a door is slightly ajar, he gets his toe in, and soon this is followed by his foot, then by his leg and his body and his head, and finally he is in all the way.”</a:t>
            </a:r>
            <a:endParaRPr lang="en-US" dirty="0"/>
          </a:p>
        </p:txBody>
      </p:sp>
      <p:sp>
        <p:nvSpPr>
          <p:cNvPr id="8" name="Rectangle 7"/>
          <p:cNvSpPr/>
          <p:nvPr/>
        </p:nvSpPr>
        <p:spPr>
          <a:xfrm>
            <a:off x="3096285" y="3171517"/>
            <a:ext cx="4101961" cy="923330"/>
          </a:xfrm>
          <a:prstGeom prst="rect">
            <a:avLst/>
          </a:prstGeom>
        </p:spPr>
        <p:txBody>
          <a:bodyPr wrap="square">
            <a:spAutoFit/>
          </a:bodyPr>
          <a:lstStyle/>
          <a:p>
            <a:r>
              <a:rPr lang="en-US" dirty="0">
                <a:solidFill>
                  <a:srgbClr val="333333"/>
                </a:solidFill>
                <a:latin typeface="Calibri" panose="020F0502020204030204" pitchFamily="34" charset="0"/>
              </a:rPr>
              <a:t>“If we would prevent sin rather than be faced with the much more difficult task of curing it.”</a:t>
            </a:r>
            <a:endParaRPr lang="en-US"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498" y="169226"/>
            <a:ext cx="1028903" cy="1351878"/>
          </a:xfrm>
          <a:prstGeom prst="rect">
            <a:avLst/>
          </a:prstGeom>
        </p:spPr>
      </p:pic>
      <p:pic>
        <p:nvPicPr>
          <p:cNvPr id="2050" name="Picture 2" descr="http://www.serveyourprospects.com/wp-content/uploads/2014/06/door-in-d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336" y="4200472"/>
            <a:ext cx="1951056" cy="25753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christianpost.com/blog/full/10533/no-to-alcohol.jpg?w=2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360" y="2468072"/>
            <a:ext cx="1905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5643122" y="1019576"/>
            <a:ext cx="1000408" cy="1650673"/>
            <a:chOff x="4648200" y="609600"/>
            <a:chExt cx="1524000" cy="2514600"/>
          </a:xfrm>
        </p:grpSpPr>
        <p:sp>
          <p:nvSpPr>
            <p:cNvPr id="35" name="Trapezoid 34"/>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4953000" y="2590800"/>
              <a:ext cx="914400" cy="533400"/>
            </a:xfrm>
            <a:prstGeom prst="trapezoid">
              <a:avLst>
                <a:gd name="adj" fmla="val 1461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840897" y="1015662"/>
            <a:ext cx="1000408" cy="1650673"/>
            <a:chOff x="4648200" y="609600"/>
            <a:chExt cx="1524000" cy="2514600"/>
          </a:xfrm>
        </p:grpSpPr>
        <p:sp>
          <p:nvSpPr>
            <p:cNvPr id="38" name="Trapezoid 37"/>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0800000">
              <a:off x="4853698" y="1882936"/>
              <a:ext cx="1117139" cy="1241264"/>
            </a:xfrm>
            <a:prstGeom prst="trapezoid">
              <a:avLst>
                <a:gd name="adj" fmla="val 1461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8000260" y="1015663"/>
            <a:ext cx="1000408" cy="1650673"/>
            <a:chOff x="4648200" y="609600"/>
            <a:chExt cx="1524000" cy="2514600"/>
          </a:xfrm>
        </p:grpSpPr>
        <p:sp>
          <p:nvSpPr>
            <p:cNvPr id="41" name="Trapezoid 40"/>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4790255" y="1469180"/>
              <a:ext cx="1241267" cy="1655020"/>
            </a:xfrm>
            <a:prstGeom prst="trapezoid">
              <a:avLst>
                <a:gd name="adj" fmla="val 1794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9159623" y="1015663"/>
            <a:ext cx="1000408" cy="1650673"/>
            <a:chOff x="4648200" y="609600"/>
            <a:chExt cx="1524000" cy="2514600"/>
          </a:xfrm>
        </p:grpSpPr>
        <p:sp>
          <p:nvSpPr>
            <p:cNvPr id="44" name="Trapezoid 43"/>
            <p:cNvSpPr/>
            <p:nvPr/>
          </p:nvSpPr>
          <p:spPr>
            <a:xfrm rot="10800000">
              <a:off x="4648200" y="609600"/>
              <a:ext cx="1524000" cy="25146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0800000">
              <a:off x="4687716" y="819410"/>
              <a:ext cx="1459654" cy="2304788"/>
            </a:xfrm>
            <a:prstGeom prst="trapezoid">
              <a:avLst>
                <a:gd name="adj" fmla="val 23551"/>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7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250"/>
                                        <p:tgtEl>
                                          <p:spTgt spid="34"/>
                                        </p:tgtEl>
                                      </p:cBhvr>
                                    </p:animEffect>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3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Right Choices</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(3)</a:t>
            </a:r>
          </a:p>
        </p:txBody>
      </p:sp>
      <p:sp>
        <p:nvSpPr>
          <p:cNvPr id="9" name="Rectangle 8"/>
          <p:cNvSpPr/>
          <p:nvPr/>
        </p:nvSpPr>
        <p:spPr>
          <a:xfrm>
            <a:off x="250478" y="1197938"/>
            <a:ext cx="6096000" cy="1384995"/>
          </a:xfrm>
          <a:prstGeom prst="rect">
            <a:avLst/>
          </a:prstGeom>
        </p:spPr>
        <p:txBody>
          <a:bodyPr>
            <a:spAutoFit/>
          </a:bodyPr>
          <a:lstStyle/>
          <a:p>
            <a:r>
              <a:rPr lang="en-US" sz="2800" dirty="0">
                <a:solidFill>
                  <a:srgbClr val="333333"/>
                </a:solidFill>
                <a:latin typeface="Calibri" panose="020F0502020204030204" pitchFamily="34" charset="0"/>
              </a:rPr>
              <a:t>Right decisions are easiest to make when we make them well in advance, having ultimate objectives in mind</a:t>
            </a:r>
            <a:endParaRPr lang="en-US" sz="2800" dirty="0"/>
          </a:p>
        </p:txBody>
      </p:sp>
      <p:sp>
        <p:nvSpPr>
          <p:cNvPr id="27" name="Rectangle 26"/>
          <p:cNvSpPr/>
          <p:nvPr/>
        </p:nvSpPr>
        <p:spPr>
          <a:xfrm>
            <a:off x="5925401" y="2346419"/>
            <a:ext cx="6096000" cy="1323439"/>
          </a:xfrm>
          <a:prstGeom prst="rect">
            <a:avLst/>
          </a:prstGeom>
        </p:spPr>
        <p:txBody>
          <a:bodyPr>
            <a:spAutoFit/>
          </a:bodyPr>
          <a:lstStyle/>
          <a:p>
            <a:r>
              <a:rPr lang="en-US" sz="2000" dirty="0">
                <a:solidFill>
                  <a:srgbClr val="333333"/>
                </a:solidFill>
                <a:latin typeface="Calibri" panose="020F0502020204030204" pitchFamily="34" charset="0"/>
              </a:rPr>
              <a:t>Develop discipline of self so that, more and more, you do not have to decide and </a:t>
            </a:r>
            <a:r>
              <a:rPr lang="en-US" sz="2000" dirty="0" err="1">
                <a:solidFill>
                  <a:srgbClr val="333333"/>
                </a:solidFill>
                <a:latin typeface="Calibri" panose="020F0502020204030204" pitchFamily="34" charset="0"/>
              </a:rPr>
              <a:t>redecide</a:t>
            </a:r>
            <a:r>
              <a:rPr lang="en-US" sz="2000" dirty="0">
                <a:solidFill>
                  <a:srgbClr val="333333"/>
                </a:solidFill>
                <a:latin typeface="Calibri" panose="020F0502020204030204" pitchFamily="34" charset="0"/>
              </a:rPr>
              <a:t> what you will do when you are confronted with the same temptation time and time again. You only need to decide some things </a:t>
            </a:r>
            <a:r>
              <a:rPr lang="en-US" sz="2000" i="1" dirty="0">
                <a:solidFill>
                  <a:srgbClr val="333333"/>
                </a:solidFill>
                <a:latin typeface="Calibri" panose="020F0502020204030204" pitchFamily="34" charset="0"/>
              </a:rPr>
              <a:t>once!</a:t>
            </a:r>
            <a:endParaRPr lang="en-US" sz="20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2498" y="169226"/>
            <a:ext cx="1028903" cy="1351878"/>
          </a:xfrm>
          <a:prstGeom prst="rect">
            <a:avLst/>
          </a:prstGeom>
        </p:spPr>
      </p:pic>
      <p:pic>
        <p:nvPicPr>
          <p:cNvPr id="4098" name="Picture 2" descr="http://ignorelimits.com/wp-content/uploads/2015/03/Decision-Fatigue-Examp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99" y="3340383"/>
            <a:ext cx="3497058" cy="27836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jupiterbeanbag.com/img/faq.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30401" y="4000500"/>
            <a:ext cx="228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Lot’s Daughters</a:t>
            </a:r>
          </a:p>
        </p:txBody>
      </p:sp>
      <p:sp>
        <p:nvSpPr>
          <p:cNvPr id="358" name="TextBox 357"/>
          <p:cNvSpPr txBox="1"/>
          <p:nvPr/>
        </p:nvSpPr>
        <p:spPr>
          <a:xfrm>
            <a:off x="37696" y="6488668"/>
            <a:ext cx="3484822" cy="369332"/>
          </a:xfrm>
          <a:prstGeom prst="rect">
            <a:avLst/>
          </a:prstGeom>
          <a:noFill/>
        </p:spPr>
        <p:txBody>
          <a:bodyPr wrap="square" rtlCol="0">
            <a:spAutoFit/>
          </a:bodyPr>
          <a:lstStyle/>
          <a:p>
            <a:r>
              <a:rPr lang="en-US" dirty="0"/>
              <a:t>Genesis 19:30-38</a:t>
            </a:r>
          </a:p>
        </p:txBody>
      </p:sp>
      <p:grpSp>
        <p:nvGrpSpPr>
          <p:cNvPr id="52" name="Group 51"/>
          <p:cNvGrpSpPr/>
          <p:nvPr/>
        </p:nvGrpSpPr>
        <p:grpSpPr>
          <a:xfrm>
            <a:off x="9484667" y="1889999"/>
            <a:ext cx="1785490" cy="3406848"/>
            <a:chOff x="9016778" y="2100480"/>
            <a:chExt cx="1567838" cy="2991552"/>
          </a:xfrm>
        </p:grpSpPr>
        <p:grpSp>
          <p:nvGrpSpPr>
            <p:cNvPr id="53" name="Group 174"/>
            <p:cNvGrpSpPr/>
            <p:nvPr/>
          </p:nvGrpSpPr>
          <p:grpSpPr>
            <a:xfrm>
              <a:off x="9098840" y="2100480"/>
              <a:ext cx="1408810" cy="2991552"/>
              <a:chOff x="4114800" y="533400"/>
              <a:chExt cx="2217821" cy="4876800"/>
            </a:xfrm>
          </p:grpSpPr>
          <p:sp>
            <p:nvSpPr>
              <p:cNvPr id="107" name="Oval 10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955798" y="1677140"/>
                <a:ext cx="60120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016778" y="2188310"/>
              <a:ext cx="1567838" cy="1388422"/>
              <a:chOff x="1978766" y="1768220"/>
              <a:chExt cx="1866900" cy="1653261"/>
            </a:xfrm>
          </p:grpSpPr>
          <p:sp>
            <p:nvSpPr>
              <p:cNvPr id="82" name="Trapezoid 81"/>
              <p:cNvSpPr/>
              <p:nvPr/>
            </p:nvSpPr>
            <p:spPr>
              <a:xfrm rot="469281">
                <a:off x="1978766" y="215175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910361">
                <a:off x="3253384" y="217946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228107" y="1768220"/>
                <a:ext cx="1340427" cy="44961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2360402" y="1876718"/>
                <a:ext cx="995702" cy="315498"/>
                <a:chOff x="3108707" y="3955473"/>
                <a:chExt cx="2176802" cy="689741"/>
              </a:xfrm>
            </p:grpSpPr>
            <p:grpSp>
              <p:nvGrpSpPr>
                <p:cNvPr id="86" name="Group 85"/>
                <p:cNvGrpSpPr/>
                <p:nvPr/>
              </p:nvGrpSpPr>
              <p:grpSpPr>
                <a:xfrm>
                  <a:off x="3108707" y="3955473"/>
                  <a:ext cx="611238" cy="682813"/>
                  <a:chOff x="3108707" y="3955473"/>
                  <a:chExt cx="2288218" cy="2556164"/>
                </a:xfrm>
              </p:grpSpPr>
              <p:sp>
                <p:nvSpPr>
                  <p:cNvPr id="101" name="Frame 100"/>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3894952" y="3962401"/>
                  <a:ext cx="611238" cy="682813"/>
                  <a:chOff x="3108707" y="3955473"/>
                  <a:chExt cx="2288218" cy="2556164"/>
                </a:xfrm>
              </p:grpSpPr>
              <p:sp>
                <p:nvSpPr>
                  <p:cNvPr id="95" name="Frame 94"/>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674271" y="3962400"/>
                  <a:ext cx="611238" cy="682813"/>
                  <a:chOff x="3108707" y="3955473"/>
                  <a:chExt cx="2288218" cy="2556164"/>
                </a:xfrm>
              </p:grpSpPr>
              <p:sp>
                <p:nvSpPr>
                  <p:cNvPr id="89" name="Frame 88"/>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mond 89"/>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54"/>
            <p:cNvGrpSpPr/>
            <p:nvPr/>
          </p:nvGrpSpPr>
          <p:grpSpPr>
            <a:xfrm>
              <a:off x="9478398" y="3721654"/>
              <a:ext cx="768535" cy="881920"/>
              <a:chOff x="2506200" y="2836655"/>
              <a:chExt cx="1240568" cy="1423593"/>
            </a:xfrm>
          </p:grpSpPr>
          <p:sp>
            <p:nvSpPr>
              <p:cNvPr id="56" name="Rounded Rectangle 55"/>
              <p:cNvSpPr/>
              <p:nvPr/>
            </p:nvSpPr>
            <p:spPr>
              <a:xfrm rot="5400000">
                <a:off x="2922110" y="3619163"/>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4754463">
                <a:off x="3105683" y="3605309"/>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506200" y="2836655"/>
                <a:ext cx="1125702" cy="3775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2609609" y="2877328"/>
                <a:ext cx="954138" cy="311341"/>
                <a:chOff x="3108707" y="3955473"/>
                <a:chExt cx="2145629" cy="700131"/>
              </a:xfrm>
            </p:grpSpPr>
            <p:grpSp>
              <p:nvGrpSpPr>
                <p:cNvPr id="60" name="Group 59"/>
                <p:cNvGrpSpPr/>
                <p:nvPr/>
              </p:nvGrpSpPr>
              <p:grpSpPr>
                <a:xfrm>
                  <a:off x="3108707" y="3955473"/>
                  <a:ext cx="611238" cy="682813"/>
                  <a:chOff x="3108707" y="3955473"/>
                  <a:chExt cx="2288218" cy="2556164"/>
                </a:xfrm>
              </p:grpSpPr>
              <p:sp>
                <p:nvSpPr>
                  <p:cNvPr id="76" name="Frame 75"/>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mond 76"/>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874574" y="3961105"/>
                  <a:ext cx="611238" cy="682813"/>
                  <a:chOff x="3108707" y="3955473"/>
                  <a:chExt cx="2288218" cy="2556164"/>
                </a:xfrm>
              </p:grpSpPr>
              <p:sp>
                <p:nvSpPr>
                  <p:cNvPr id="70" name="Frame 69"/>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mond 70"/>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643098" y="3972791"/>
                  <a:ext cx="611238" cy="682813"/>
                  <a:chOff x="3108707" y="3955473"/>
                  <a:chExt cx="2288218" cy="2556164"/>
                </a:xfrm>
              </p:grpSpPr>
              <p:sp>
                <p:nvSpPr>
                  <p:cNvPr id="64" name="Frame 63"/>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mond 64"/>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33" name="Group 132"/>
          <p:cNvGrpSpPr/>
          <p:nvPr/>
        </p:nvGrpSpPr>
        <p:grpSpPr>
          <a:xfrm>
            <a:off x="6331599" y="1283075"/>
            <a:ext cx="1866900" cy="4212764"/>
            <a:chOff x="6678921" y="1637318"/>
            <a:chExt cx="1866900" cy="4212764"/>
          </a:xfrm>
        </p:grpSpPr>
        <p:grpSp>
          <p:nvGrpSpPr>
            <p:cNvPr id="134" name="Group 194"/>
            <p:cNvGrpSpPr/>
            <p:nvPr/>
          </p:nvGrpSpPr>
          <p:grpSpPr>
            <a:xfrm>
              <a:off x="6780295" y="1637318"/>
              <a:ext cx="1640789" cy="4212764"/>
              <a:chOff x="381000" y="457200"/>
              <a:chExt cx="1590682" cy="3276600"/>
            </a:xfrm>
          </p:grpSpPr>
          <p:sp>
            <p:nvSpPr>
              <p:cNvPr id="199" name="Oval 198"/>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988482" y="1209295"/>
                <a:ext cx="3695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7219207" y="3904603"/>
              <a:ext cx="793841" cy="484540"/>
              <a:chOff x="633845" y="2275609"/>
              <a:chExt cx="4140682" cy="2253170"/>
            </a:xfrm>
          </p:grpSpPr>
          <p:grpSp>
            <p:nvGrpSpPr>
              <p:cNvPr id="170" name="Group 169"/>
              <p:cNvGrpSpPr/>
              <p:nvPr/>
            </p:nvGrpSpPr>
            <p:grpSpPr>
              <a:xfrm rot="2725275">
                <a:off x="633845" y="2275609"/>
                <a:ext cx="2202873" cy="2202873"/>
                <a:chOff x="633845" y="2275609"/>
                <a:chExt cx="2202873" cy="2202873"/>
              </a:xfrm>
            </p:grpSpPr>
            <p:sp>
              <p:nvSpPr>
                <p:cNvPr id="186" name="Cross 185"/>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1267690" y="2953838"/>
                  <a:ext cx="881344" cy="881344"/>
                  <a:chOff x="1267690" y="2953838"/>
                  <a:chExt cx="881344" cy="881344"/>
                </a:xfrm>
              </p:grpSpPr>
              <p:sp>
                <p:nvSpPr>
                  <p:cNvPr id="197" name="Quad Arrow 19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803563" y="2456527"/>
                  <a:ext cx="623581" cy="623581"/>
                  <a:chOff x="1267690" y="2953838"/>
                  <a:chExt cx="881344" cy="881344"/>
                </a:xfrm>
              </p:grpSpPr>
              <p:sp>
                <p:nvSpPr>
                  <p:cNvPr id="195" name="Quad Arrow 19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793172" y="3672263"/>
                  <a:ext cx="623581" cy="623581"/>
                  <a:chOff x="1267690" y="2953838"/>
                  <a:chExt cx="881344" cy="881344"/>
                </a:xfrm>
              </p:grpSpPr>
              <p:sp>
                <p:nvSpPr>
                  <p:cNvPr id="193" name="Quad Arrow 19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2060863" y="3693045"/>
                  <a:ext cx="623581" cy="623581"/>
                  <a:chOff x="1267690" y="2953838"/>
                  <a:chExt cx="881344" cy="881344"/>
                </a:xfrm>
              </p:grpSpPr>
              <p:sp>
                <p:nvSpPr>
                  <p:cNvPr id="191" name="Quad Arrow 19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rot="2832781">
                <a:off x="2571654" y="2325906"/>
                <a:ext cx="2202873" cy="2202873"/>
                <a:chOff x="633845" y="2275609"/>
                <a:chExt cx="2202873" cy="2202873"/>
              </a:xfrm>
            </p:grpSpPr>
            <p:sp>
              <p:nvSpPr>
                <p:cNvPr id="173" name="Cross 172"/>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1267690" y="2953838"/>
                  <a:ext cx="881344" cy="881344"/>
                  <a:chOff x="1267690" y="2953838"/>
                  <a:chExt cx="881344" cy="881344"/>
                </a:xfrm>
              </p:grpSpPr>
              <p:sp>
                <p:nvSpPr>
                  <p:cNvPr id="184" name="Quad Arrow 183"/>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2033154" y="2449600"/>
                  <a:ext cx="623581" cy="623581"/>
                  <a:chOff x="1267690" y="2953838"/>
                  <a:chExt cx="881344" cy="881344"/>
                </a:xfrm>
              </p:grpSpPr>
              <p:sp>
                <p:nvSpPr>
                  <p:cNvPr id="182" name="Quad Arrow 181"/>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803563" y="2456527"/>
                  <a:ext cx="623581" cy="623581"/>
                  <a:chOff x="1267690" y="2953838"/>
                  <a:chExt cx="881344" cy="881344"/>
                </a:xfrm>
              </p:grpSpPr>
              <p:sp>
                <p:nvSpPr>
                  <p:cNvPr id="180" name="Quad Arrow 179"/>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2060863" y="3693045"/>
                  <a:ext cx="623581" cy="623581"/>
                  <a:chOff x="1267690" y="2953838"/>
                  <a:chExt cx="881344" cy="881344"/>
                </a:xfrm>
              </p:grpSpPr>
              <p:sp>
                <p:nvSpPr>
                  <p:cNvPr id="178" name="Quad Arrow 177"/>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Diamond 171"/>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6678921" y="1804401"/>
              <a:ext cx="1866900" cy="1653261"/>
              <a:chOff x="3179659" y="2024556"/>
              <a:chExt cx="1866900" cy="1653261"/>
            </a:xfrm>
          </p:grpSpPr>
          <p:sp>
            <p:nvSpPr>
              <p:cNvPr id="137" name="Trapezoid 136"/>
              <p:cNvSpPr/>
              <p:nvPr/>
            </p:nvSpPr>
            <p:spPr>
              <a:xfrm rot="469281">
                <a:off x="3179659" y="240809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910361">
                <a:off x="4454277" y="243580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3429000" y="2024556"/>
                <a:ext cx="1340427" cy="51871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3702292" y="2055078"/>
                <a:ext cx="793841" cy="484540"/>
                <a:chOff x="633845" y="2275609"/>
                <a:chExt cx="4140682" cy="2253170"/>
              </a:xfrm>
            </p:grpSpPr>
            <p:grpSp>
              <p:nvGrpSpPr>
                <p:cNvPr id="141" name="Group 140"/>
                <p:cNvGrpSpPr/>
                <p:nvPr/>
              </p:nvGrpSpPr>
              <p:grpSpPr>
                <a:xfrm rot="2725275">
                  <a:off x="633845" y="2275609"/>
                  <a:ext cx="2202873" cy="2202873"/>
                  <a:chOff x="633845" y="2275609"/>
                  <a:chExt cx="2202873" cy="2202873"/>
                </a:xfrm>
              </p:grpSpPr>
              <p:sp>
                <p:nvSpPr>
                  <p:cNvPr id="157" name="Cross 156"/>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1267690" y="2953838"/>
                    <a:ext cx="881344" cy="881344"/>
                    <a:chOff x="1267690" y="2953838"/>
                    <a:chExt cx="881344" cy="881344"/>
                  </a:xfrm>
                </p:grpSpPr>
                <p:sp>
                  <p:nvSpPr>
                    <p:cNvPr id="168" name="Quad Arrow 167"/>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803563" y="2456527"/>
                    <a:ext cx="623581" cy="623581"/>
                    <a:chOff x="1267690" y="2953838"/>
                    <a:chExt cx="881344" cy="881344"/>
                  </a:xfrm>
                </p:grpSpPr>
                <p:sp>
                  <p:nvSpPr>
                    <p:cNvPr id="166" name="Quad Arrow 165"/>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793172" y="3672263"/>
                    <a:ext cx="623581" cy="623581"/>
                    <a:chOff x="1267690" y="2953838"/>
                    <a:chExt cx="881344" cy="881344"/>
                  </a:xfrm>
                </p:grpSpPr>
                <p:sp>
                  <p:nvSpPr>
                    <p:cNvPr id="164" name="Quad Arrow 163"/>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2060863" y="3693045"/>
                    <a:ext cx="623581" cy="623581"/>
                    <a:chOff x="1267690" y="2953838"/>
                    <a:chExt cx="881344" cy="881344"/>
                  </a:xfrm>
                </p:grpSpPr>
                <p:sp>
                  <p:nvSpPr>
                    <p:cNvPr id="162" name="Quad Arrow 161"/>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41"/>
                <p:cNvGrpSpPr/>
                <p:nvPr/>
              </p:nvGrpSpPr>
              <p:grpSpPr>
                <a:xfrm rot="2832781">
                  <a:off x="2571654" y="2325906"/>
                  <a:ext cx="2202873" cy="2202873"/>
                  <a:chOff x="633845" y="2275609"/>
                  <a:chExt cx="2202873" cy="2202873"/>
                </a:xfrm>
              </p:grpSpPr>
              <p:sp>
                <p:nvSpPr>
                  <p:cNvPr id="144" name="Cross 143"/>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1267690" y="2953838"/>
                    <a:ext cx="881344" cy="881344"/>
                    <a:chOff x="1267690" y="2953838"/>
                    <a:chExt cx="881344" cy="881344"/>
                  </a:xfrm>
                </p:grpSpPr>
                <p:sp>
                  <p:nvSpPr>
                    <p:cNvPr id="155" name="Quad Arrow 15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2033154" y="2449600"/>
                    <a:ext cx="623581" cy="623581"/>
                    <a:chOff x="1267690" y="2953838"/>
                    <a:chExt cx="881344" cy="881344"/>
                  </a:xfrm>
                </p:grpSpPr>
                <p:sp>
                  <p:nvSpPr>
                    <p:cNvPr id="153" name="Quad Arrow 15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03563" y="2456527"/>
                    <a:ext cx="623581" cy="623581"/>
                    <a:chOff x="1267690" y="2953838"/>
                    <a:chExt cx="881344" cy="881344"/>
                  </a:xfrm>
                </p:grpSpPr>
                <p:sp>
                  <p:nvSpPr>
                    <p:cNvPr id="151" name="Quad Arrow 15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2060863" y="3693045"/>
                    <a:ext cx="623581" cy="623581"/>
                    <a:chOff x="1267690" y="2953838"/>
                    <a:chExt cx="881344" cy="881344"/>
                  </a:xfrm>
                </p:grpSpPr>
                <p:sp>
                  <p:nvSpPr>
                    <p:cNvPr id="149" name="Quad Arrow 148"/>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Diamond 142"/>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323557" y="1595863"/>
            <a:ext cx="6096000" cy="2031325"/>
          </a:xfrm>
          <a:prstGeom prst="rect">
            <a:avLst/>
          </a:prstGeom>
        </p:spPr>
        <p:txBody>
          <a:bodyPr>
            <a:spAutoFit/>
          </a:bodyPr>
          <a:lstStyle/>
          <a:p>
            <a:r>
              <a:rPr lang="en-US" dirty="0">
                <a:solidFill>
                  <a:srgbClr val="333333"/>
                </a:solidFill>
                <a:latin typeface="Calibri" panose="020F0502020204030204" pitchFamily="34" charset="0"/>
              </a:rPr>
              <a:t>Lot and his two daughters went to a nearby mountain to live in a cave.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In an effort to preserve the seed of their father, the firstborn daughter proposed a wicked and deceptive plan to intoxicate their father and lie with him so they could each become pregnant. </a:t>
            </a:r>
            <a:endParaRPr lang="en-US" dirty="0"/>
          </a:p>
        </p:txBody>
      </p:sp>
      <p:sp>
        <p:nvSpPr>
          <p:cNvPr id="4" name="Rectangle 3"/>
          <p:cNvSpPr/>
          <p:nvPr/>
        </p:nvSpPr>
        <p:spPr>
          <a:xfrm>
            <a:off x="2579772" y="4139644"/>
            <a:ext cx="3452929" cy="646331"/>
          </a:xfrm>
          <a:prstGeom prst="rect">
            <a:avLst/>
          </a:prstGeom>
        </p:spPr>
        <p:txBody>
          <a:bodyPr wrap="square">
            <a:spAutoFit/>
          </a:bodyPr>
          <a:lstStyle/>
          <a:p>
            <a:r>
              <a:rPr lang="en-US" i="1" dirty="0">
                <a:solidFill>
                  <a:srgbClr val="333333"/>
                </a:solidFill>
                <a:latin typeface="Palatino"/>
              </a:rPr>
              <a:t>Thus were both the daughters of Lot with child by their father.</a:t>
            </a:r>
            <a:endParaRPr lang="en-US" i="1" dirty="0"/>
          </a:p>
        </p:txBody>
      </p:sp>
      <p:sp>
        <p:nvSpPr>
          <p:cNvPr id="211" name="Rectangle 210"/>
          <p:cNvSpPr/>
          <p:nvPr/>
        </p:nvSpPr>
        <p:spPr>
          <a:xfrm>
            <a:off x="5533674" y="5480581"/>
            <a:ext cx="3025995" cy="1200329"/>
          </a:xfrm>
          <a:prstGeom prst="rect">
            <a:avLst/>
          </a:prstGeom>
        </p:spPr>
        <p:txBody>
          <a:bodyPr wrap="square">
            <a:spAutoFit/>
          </a:bodyPr>
          <a:lstStyle/>
          <a:p>
            <a:r>
              <a:rPr lang="en-US" dirty="0">
                <a:solidFill>
                  <a:srgbClr val="333333"/>
                </a:solidFill>
                <a:latin typeface="Calibri" panose="020F0502020204030204" pitchFamily="34" charset="0"/>
              </a:rPr>
              <a:t>The eldest daughter bore a son, Moab</a:t>
            </a:r>
          </a:p>
          <a:p>
            <a:r>
              <a:rPr lang="en-US" dirty="0">
                <a:solidFill>
                  <a:srgbClr val="333333"/>
                </a:solidFill>
                <a:latin typeface="Calibri" panose="020F0502020204030204" pitchFamily="34" charset="0"/>
              </a:rPr>
              <a:t>The same is the father of the Moabites</a:t>
            </a:r>
            <a:endParaRPr lang="en-US" dirty="0">
              <a:latin typeface="Calibri" panose="020F0502020204030204" pitchFamily="34" charset="0"/>
            </a:endParaRPr>
          </a:p>
        </p:txBody>
      </p:sp>
      <p:sp>
        <p:nvSpPr>
          <p:cNvPr id="212" name="Rectangle 211"/>
          <p:cNvSpPr/>
          <p:nvPr/>
        </p:nvSpPr>
        <p:spPr>
          <a:xfrm>
            <a:off x="8840087" y="5387007"/>
            <a:ext cx="3168386" cy="1200329"/>
          </a:xfrm>
          <a:prstGeom prst="rect">
            <a:avLst/>
          </a:prstGeom>
        </p:spPr>
        <p:txBody>
          <a:bodyPr wrap="square">
            <a:spAutoFit/>
          </a:bodyPr>
          <a:lstStyle/>
          <a:p>
            <a:r>
              <a:rPr lang="en-US" dirty="0">
                <a:latin typeface="Calibri" panose="020F0502020204030204" pitchFamily="34" charset="0"/>
              </a:rPr>
              <a:t>The younger daughter bore a son, Ben-</a:t>
            </a:r>
            <a:r>
              <a:rPr lang="en-US" dirty="0" err="1">
                <a:latin typeface="Calibri" panose="020F0502020204030204" pitchFamily="34" charset="0"/>
              </a:rPr>
              <a:t>ammi</a:t>
            </a:r>
            <a:r>
              <a:rPr lang="en-US" dirty="0">
                <a:latin typeface="Calibri" panose="020F0502020204030204" pitchFamily="34" charset="0"/>
              </a:rPr>
              <a:t>:</a:t>
            </a:r>
          </a:p>
          <a:p>
            <a:r>
              <a:rPr lang="en-US" dirty="0">
                <a:latin typeface="Calibri" panose="020F0502020204030204" pitchFamily="34" charset="0"/>
              </a:rPr>
              <a:t>the same </a:t>
            </a:r>
            <a:r>
              <a:rPr lang="en-US" i="1" dirty="0">
                <a:latin typeface="Calibri" panose="020F0502020204030204" pitchFamily="34" charset="0"/>
              </a:rPr>
              <a:t>is</a:t>
            </a:r>
            <a:r>
              <a:rPr lang="en-US" dirty="0">
                <a:latin typeface="Calibri" panose="020F0502020204030204" pitchFamily="34" charset="0"/>
              </a:rPr>
              <a:t> the father of the children of Ammon </a:t>
            </a:r>
            <a:endParaRPr lang="en-US" i="1" dirty="0">
              <a:latin typeface="Calibri" panose="020F0502020204030204" pitchFamily="34" charset="0"/>
            </a:endParaRPr>
          </a:p>
        </p:txBody>
      </p:sp>
    </p:spTree>
    <p:extLst>
      <p:ext uri="{BB962C8B-B14F-4D97-AF65-F5344CB8AC3E}">
        <p14:creationId xmlns:p14="http://schemas.microsoft.com/office/powerpoint/2010/main" val="28479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1" grpId="0"/>
      <p:bldP spid="2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Unrighteous Decisions</a:t>
            </a:r>
          </a:p>
        </p:txBody>
      </p:sp>
      <p:sp>
        <p:nvSpPr>
          <p:cNvPr id="358" name="TextBox 357"/>
          <p:cNvSpPr txBox="1"/>
          <p:nvPr/>
        </p:nvSpPr>
        <p:spPr>
          <a:xfrm>
            <a:off x="37696" y="6488668"/>
            <a:ext cx="3484822" cy="369332"/>
          </a:xfrm>
          <a:prstGeom prst="rect">
            <a:avLst/>
          </a:prstGeom>
          <a:noFill/>
        </p:spPr>
        <p:txBody>
          <a:bodyPr wrap="square" rtlCol="0">
            <a:spAutoFit/>
          </a:bodyPr>
          <a:lstStyle/>
          <a:p>
            <a:r>
              <a:rPr lang="en-US" dirty="0"/>
              <a:t>Genesis 19:30-38</a:t>
            </a:r>
          </a:p>
        </p:txBody>
      </p:sp>
      <p:sp>
        <p:nvSpPr>
          <p:cNvPr id="3" name="Rectangle 2"/>
          <p:cNvSpPr/>
          <p:nvPr/>
        </p:nvSpPr>
        <p:spPr>
          <a:xfrm>
            <a:off x="3557063" y="1288518"/>
            <a:ext cx="3198961" cy="923330"/>
          </a:xfrm>
          <a:prstGeom prst="rect">
            <a:avLst/>
          </a:prstGeom>
        </p:spPr>
        <p:txBody>
          <a:bodyPr wrap="square">
            <a:spAutoFit/>
          </a:bodyPr>
          <a:lstStyle/>
          <a:p>
            <a:r>
              <a:rPr lang="en-US" dirty="0">
                <a:latin typeface="Calibri" panose="020F0502020204030204" pitchFamily="34" charset="0"/>
              </a:rPr>
              <a:t>There is no justification for Lot’s daughters’ choice to break the law of chastity.</a:t>
            </a:r>
            <a:r>
              <a:rPr lang="en-US" dirty="0">
                <a:solidFill>
                  <a:srgbClr val="333333"/>
                </a:solidFill>
                <a:latin typeface="Calibri" panose="020F0502020204030204" pitchFamily="34" charset="0"/>
              </a:rPr>
              <a:t> </a:t>
            </a:r>
            <a:endParaRPr lang="en-US" dirty="0">
              <a:latin typeface="Calibri" panose="020F0502020204030204" pitchFamily="34" charset="0"/>
            </a:endParaRPr>
          </a:p>
        </p:txBody>
      </p:sp>
      <p:sp>
        <p:nvSpPr>
          <p:cNvPr id="211" name="Rectangle 210"/>
          <p:cNvSpPr/>
          <p:nvPr/>
        </p:nvSpPr>
        <p:spPr>
          <a:xfrm>
            <a:off x="6853701" y="1761809"/>
            <a:ext cx="3872566" cy="2585323"/>
          </a:xfrm>
          <a:prstGeom prst="rect">
            <a:avLst/>
          </a:prstGeom>
        </p:spPr>
        <p:txBody>
          <a:bodyPr wrap="square">
            <a:spAutoFit/>
          </a:bodyPr>
          <a:lstStyle/>
          <a:p>
            <a:r>
              <a:rPr lang="en-US" dirty="0">
                <a:latin typeface="Calibri" panose="020F0502020204030204" pitchFamily="34" charset="0"/>
              </a:rPr>
              <a:t>The actions of Lot’s daughters may provide another example of how the wickedness in Sodom had negatively influenced members of Lot’s family. </a:t>
            </a:r>
          </a:p>
          <a:p>
            <a:endParaRPr lang="en-US" dirty="0">
              <a:latin typeface="Calibri" panose="020F0502020204030204" pitchFamily="34" charset="0"/>
            </a:endParaRPr>
          </a:p>
          <a:p>
            <a:r>
              <a:rPr lang="en-US" dirty="0">
                <a:latin typeface="Calibri" panose="020F0502020204030204" pitchFamily="34" charset="0"/>
              </a:rPr>
              <a:t>Although Lot was not a wicked man, his decision to bring his family to live among evil influences resulted in serious consequences.</a:t>
            </a:r>
          </a:p>
        </p:txBody>
      </p:sp>
      <p:grpSp>
        <p:nvGrpSpPr>
          <p:cNvPr id="227" name="Group 226"/>
          <p:cNvGrpSpPr/>
          <p:nvPr/>
        </p:nvGrpSpPr>
        <p:grpSpPr>
          <a:xfrm>
            <a:off x="10464230" y="3371258"/>
            <a:ext cx="1515454" cy="3019597"/>
            <a:chOff x="710021" y="877127"/>
            <a:chExt cx="2396978" cy="4901847"/>
          </a:xfrm>
        </p:grpSpPr>
        <p:grpSp>
          <p:nvGrpSpPr>
            <p:cNvPr id="228" name="Group 227"/>
            <p:cNvGrpSpPr/>
            <p:nvPr/>
          </p:nvGrpSpPr>
          <p:grpSpPr>
            <a:xfrm>
              <a:off x="710021" y="990600"/>
              <a:ext cx="2396978" cy="4788374"/>
              <a:chOff x="4429960" y="926626"/>
              <a:chExt cx="3036172" cy="4788374"/>
            </a:xfrm>
          </p:grpSpPr>
          <p:sp>
            <p:nvSpPr>
              <p:cNvPr id="232" name="Cloud 23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loud 23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701231" y="1981200"/>
                <a:ext cx="533400" cy="3076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gonal Stripe 248"/>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0" name="Group 62"/>
              <p:cNvGrpSpPr/>
              <p:nvPr/>
            </p:nvGrpSpPr>
            <p:grpSpPr>
              <a:xfrm rot="5201482">
                <a:off x="5790144" y="3233628"/>
                <a:ext cx="916511" cy="252324"/>
                <a:chOff x="3886200" y="6096000"/>
                <a:chExt cx="3124200" cy="533400"/>
              </a:xfrm>
            </p:grpSpPr>
            <p:sp>
              <p:nvSpPr>
                <p:cNvPr id="265" name="Left-Right Arrow 26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eft-Right Arrow 26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eft-Right Arrow 26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63"/>
              <p:cNvGrpSpPr/>
              <p:nvPr/>
            </p:nvGrpSpPr>
            <p:grpSpPr>
              <a:xfrm rot="5201482">
                <a:off x="5866344" y="4377212"/>
                <a:ext cx="916511" cy="252324"/>
                <a:chOff x="3886200" y="6096000"/>
                <a:chExt cx="3124200" cy="533400"/>
              </a:xfrm>
            </p:grpSpPr>
            <p:sp>
              <p:nvSpPr>
                <p:cNvPr id="262" name="Left-Right Arrow 26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eft-Right Arrow 26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26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67"/>
              <p:cNvGrpSpPr/>
              <p:nvPr/>
            </p:nvGrpSpPr>
            <p:grpSpPr>
              <a:xfrm rot="5828466">
                <a:off x="5332945" y="3234211"/>
                <a:ext cx="916511" cy="252324"/>
                <a:chOff x="3886200" y="6096000"/>
                <a:chExt cx="3124200" cy="533400"/>
              </a:xfrm>
            </p:grpSpPr>
            <p:sp>
              <p:nvSpPr>
                <p:cNvPr id="259" name="Left-Right Arrow 25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eft-Right Arrow 25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 Arrow 26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71"/>
              <p:cNvGrpSpPr/>
              <p:nvPr/>
            </p:nvGrpSpPr>
            <p:grpSpPr>
              <a:xfrm rot="5400000">
                <a:off x="5221768" y="4320998"/>
                <a:ext cx="916511" cy="252324"/>
                <a:chOff x="3886200" y="6096000"/>
                <a:chExt cx="3124200" cy="533400"/>
              </a:xfrm>
            </p:grpSpPr>
            <p:sp>
              <p:nvSpPr>
                <p:cNvPr id="256" name="Left-Right Arrow 2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eft-Right Arrow 25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25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gonal Stripe 253"/>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ounded Rectangle 254"/>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Cloud 228"/>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373330" y="1425052"/>
            <a:ext cx="1211717" cy="2312046"/>
            <a:chOff x="9016778" y="2100480"/>
            <a:chExt cx="1567838" cy="2991552"/>
          </a:xfrm>
        </p:grpSpPr>
        <p:grpSp>
          <p:nvGrpSpPr>
            <p:cNvPr id="269" name="Group 174"/>
            <p:cNvGrpSpPr/>
            <p:nvPr/>
          </p:nvGrpSpPr>
          <p:grpSpPr>
            <a:xfrm>
              <a:off x="9098840" y="2100480"/>
              <a:ext cx="1408810" cy="2991552"/>
              <a:chOff x="4114800" y="533400"/>
              <a:chExt cx="2217821" cy="4876800"/>
            </a:xfrm>
          </p:grpSpPr>
          <p:sp>
            <p:nvSpPr>
              <p:cNvPr id="322" name="Oval 321"/>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955798" y="1677140"/>
                <a:ext cx="60120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 Diagonal Corner Rectangle 331"/>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332"/>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9016778" y="2188310"/>
              <a:ext cx="1567838" cy="1388422"/>
              <a:chOff x="1978766" y="1768220"/>
              <a:chExt cx="1866900" cy="1653261"/>
            </a:xfrm>
          </p:grpSpPr>
          <p:sp>
            <p:nvSpPr>
              <p:cNvPr id="297" name="Trapezoid 296"/>
              <p:cNvSpPr/>
              <p:nvPr/>
            </p:nvSpPr>
            <p:spPr>
              <a:xfrm rot="469281">
                <a:off x="1978766" y="215175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rot="20910361">
                <a:off x="3253384" y="2179468"/>
                <a:ext cx="592282" cy="1242013"/>
              </a:xfrm>
              <a:prstGeom prst="trapezoid">
                <a:avLst>
                  <a:gd name="adj" fmla="val 3914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2228107" y="1768220"/>
                <a:ext cx="1340427" cy="44961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2360402" y="1876718"/>
                <a:ext cx="995702" cy="315498"/>
                <a:chOff x="3108707" y="3955473"/>
                <a:chExt cx="2176802" cy="689741"/>
              </a:xfrm>
            </p:grpSpPr>
            <p:grpSp>
              <p:nvGrpSpPr>
                <p:cNvPr id="301" name="Group 300"/>
                <p:cNvGrpSpPr/>
                <p:nvPr/>
              </p:nvGrpSpPr>
              <p:grpSpPr>
                <a:xfrm>
                  <a:off x="3108707" y="3955473"/>
                  <a:ext cx="611238" cy="682813"/>
                  <a:chOff x="3108707" y="3955473"/>
                  <a:chExt cx="2288218" cy="2556164"/>
                </a:xfrm>
              </p:grpSpPr>
              <p:sp>
                <p:nvSpPr>
                  <p:cNvPr id="316" name="Frame 315"/>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iamond 316"/>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3894952" y="3962401"/>
                  <a:ext cx="611238" cy="682813"/>
                  <a:chOff x="3108707" y="3955473"/>
                  <a:chExt cx="2288218" cy="2556164"/>
                </a:xfrm>
              </p:grpSpPr>
              <p:sp>
                <p:nvSpPr>
                  <p:cNvPr id="310" name="Frame 309"/>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iamond 310"/>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4674271" y="3962400"/>
                  <a:ext cx="611238" cy="682813"/>
                  <a:chOff x="3108707" y="3955473"/>
                  <a:chExt cx="2288218" cy="2556164"/>
                </a:xfrm>
              </p:grpSpPr>
              <p:sp>
                <p:nvSpPr>
                  <p:cNvPr id="304" name="Frame 303"/>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Diamond 304"/>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1" name="Group 270"/>
            <p:cNvGrpSpPr/>
            <p:nvPr/>
          </p:nvGrpSpPr>
          <p:grpSpPr>
            <a:xfrm>
              <a:off x="9478398" y="3721654"/>
              <a:ext cx="768535" cy="881920"/>
              <a:chOff x="2506200" y="2836655"/>
              <a:chExt cx="1240568" cy="1423593"/>
            </a:xfrm>
          </p:grpSpPr>
          <p:sp>
            <p:nvSpPr>
              <p:cNvPr id="272" name="Rounded Rectangle 271"/>
              <p:cNvSpPr/>
              <p:nvPr/>
            </p:nvSpPr>
            <p:spPr>
              <a:xfrm rot="5400000">
                <a:off x="2922110" y="3619163"/>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4754463">
                <a:off x="3105683" y="3605309"/>
                <a:ext cx="1125702" cy="156468"/>
              </a:xfrm>
              <a:prstGeom prst="roundRect">
                <a:avLst>
                  <a:gd name="adj" fmla="val 5000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2506200" y="2836655"/>
                <a:ext cx="1125702" cy="3775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2609609" y="2877328"/>
                <a:ext cx="954138" cy="311341"/>
                <a:chOff x="3108707" y="3955473"/>
                <a:chExt cx="2145629" cy="700131"/>
              </a:xfrm>
            </p:grpSpPr>
            <p:grpSp>
              <p:nvGrpSpPr>
                <p:cNvPr id="276" name="Group 275"/>
                <p:cNvGrpSpPr/>
                <p:nvPr/>
              </p:nvGrpSpPr>
              <p:grpSpPr>
                <a:xfrm>
                  <a:off x="3108707" y="3955473"/>
                  <a:ext cx="611238" cy="682813"/>
                  <a:chOff x="3108707" y="3955473"/>
                  <a:chExt cx="2288218" cy="2556164"/>
                </a:xfrm>
              </p:grpSpPr>
              <p:sp>
                <p:nvSpPr>
                  <p:cNvPr id="291" name="Frame 290"/>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Diamond 291"/>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3874574" y="3961105"/>
                  <a:ext cx="611238" cy="682813"/>
                  <a:chOff x="3108707" y="3955473"/>
                  <a:chExt cx="2288218" cy="2556164"/>
                </a:xfrm>
              </p:grpSpPr>
              <p:sp>
                <p:nvSpPr>
                  <p:cNvPr id="285" name="Frame 284"/>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Diamond 285"/>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4643098" y="3972791"/>
                  <a:ext cx="611238" cy="682813"/>
                  <a:chOff x="3108707" y="3955473"/>
                  <a:chExt cx="2288218" cy="2556164"/>
                </a:xfrm>
              </p:grpSpPr>
              <p:sp>
                <p:nvSpPr>
                  <p:cNvPr id="279" name="Frame 278"/>
                  <p:cNvSpPr/>
                  <p:nvPr/>
                </p:nvSpPr>
                <p:spPr>
                  <a:xfrm rot="2786427">
                    <a:off x="3102959" y="4091800"/>
                    <a:ext cx="2299713" cy="2288218"/>
                  </a:xfrm>
                  <a:prstGeom prst="frame">
                    <a:avLst>
                      <a:gd name="adj1" fmla="val 1102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Diamond 279"/>
                  <p:cNvSpPr/>
                  <p:nvPr/>
                </p:nvSpPr>
                <p:spPr>
                  <a:xfrm>
                    <a:off x="3553691" y="4545324"/>
                    <a:ext cx="1419058" cy="141905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914898" y="4956464"/>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3342407" y="4921827"/>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4111334" y="3955473"/>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4080162" y="5877791"/>
                    <a:ext cx="311729" cy="63384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35" name="Group 334"/>
          <p:cNvGrpSpPr/>
          <p:nvPr/>
        </p:nvGrpSpPr>
        <p:grpSpPr>
          <a:xfrm>
            <a:off x="2129452" y="884695"/>
            <a:ext cx="1266965" cy="2858978"/>
            <a:chOff x="6678921" y="1637318"/>
            <a:chExt cx="1866900" cy="4212764"/>
          </a:xfrm>
        </p:grpSpPr>
        <p:grpSp>
          <p:nvGrpSpPr>
            <p:cNvPr id="336" name="Group 194"/>
            <p:cNvGrpSpPr/>
            <p:nvPr/>
          </p:nvGrpSpPr>
          <p:grpSpPr>
            <a:xfrm>
              <a:off x="6780295" y="1637318"/>
              <a:ext cx="1640789" cy="4212764"/>
              <a:chOff x="381000" y="457200"/>
              <a:chExt cx="1590682" cy="3276600"/>
            </a:xfrm>
          </p:grpSpPr>
          <p:sp>
            <p:nvSpPr>
              <p:cNvPr id="402" name="Oval 401"/>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405"/>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406"/>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988482" y="1209295"/>
                <a:ext cx="3695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loud 410"/>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loud 411"/>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Cloud 412"/>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7219207" y="3904603"/>
              <a:ext cx="793841" cy="484540"/>
              <a:chOff x="633845" y="2275609"/>
              <a:chExt cx="4140682" cy="2253170"/>
            </a:xfrm>
          </p:grpSpPr>
          <p:grpSp>
            <p:nvGrpSpPr>
              <p:cNvPr id="373" name="Group 372"/>
              <p:cNvGrpSpPr/>
              <p:nvPr/>
            </p:nvGrpSpPr>
            <p:grpSpPr>
              <a:xfrm rot="2725275">
                <a:off x="633845" y="2275609"/>
                <a:ext cx="2202873" cy="2202873"/>
                <a:chOff x="633845" y="2275609"/>
                <a:chExt cx="2202873" cy="2202873"/>
              </a:xfrm>
            </p:grpSpPr>
            <p:sp>
              <p:nvSpPr>
                <p:cNvPr id="389" name="Cross 388"/>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89"/>
                <p:cNvGrpSpPr/>
                <p:nvPr/>
              </p:nvGrpSpPr>
              <p:grpSpPr>
                <a:xfrm>
                  <a:off x="1267690" y="2953838"/>
                  <a:ext cx="881344" cy="881344"/>
                  <a:chOff x="1267690" y="2953838"/>
                  <a:chExt cx="881344" cy="881344"/>
                </a:xfrm>
              </p:grpSpPr>
              <p:sp>
                <p:nvSpPr>
                  <p:cNvPr id="400" name="Quad Arrow 399"/>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a:off x="803563" y="2456527"/>
                  <a:ext cx="623581" cy="623581"/>
                  <a:chOff x="1267690" y="2953838"/>
                  <a:chExt cx="881344" cy="881344"/>
                </a:xfrm>
              </p:grpSpPr>
              <p:sp>
                <p:nvSpPr>
                  <p:cNvPr id="398" name="Quad Arrow 397"/>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793172" y="3672263"/>
                  <a:ext cx="623581" cy="623581"/>
                  <a:chOff x="1267690" y="2953838"/>
                  <a:chExt cx="881344" cy="881344"/>
                </a:xfrm>
              </p:grpSpPr>
              <p:sp>
                <p:nvSpPr>
                  <p:cNvPr id="396" name="Quad Arrow 395"/>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a:off x="2060863" y="3693045"/>
                  <a:ext cx="623581" cy="623581"/>
                  <a:chOff x="1267690" y="2953838"/>
                  <a:chExt cx="881344" cy="881344"/>
                </a:xfrm>
              </p:grpSpPr>
              <p:sp>
                <p:nvSpPr>
                  <p:cNvPr id="394" name="Quad Arrow 393"/>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4" name="Group 373"/>
              <p:cNvGrpSpPr/>
              <p:nvPr/>
            </p:nvGrpSpPr>
            <p:grpSpPr>
              <a:xfrm rot="2832781">
                <a:off x="2571654" y="2325906"/>
                <a:ext cx="2202873" cy="2202873"/>
                <a:chOff x="633845" y="2275609"/>
                <a:chExt cx="2202873" cy="2202873"/>
              </a:xfrm>
            </p:grpSpPr>
            <p:sp>
              <p:nvSpPr>
                <p:cNvPr id="376" name="Cross 375"/>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6"/>
                <p:cNvGrpSpPr/>
                <p:nvPr/>
              </p:nvGrpSpPr>
              <p:grpSpPr>
                <a:xfrm>
                  <a:off x="1267690" y="2953838"/>
                  <a:ext cx="881344" cy="881344"/>
                  <a:chOff x="1267690" y="2953838"/>
                  <a:chExt cx="881344" cy="881344"/>
                </a:xfrm>
              </p:grpSpPr>
              <p:sp>
                <p:nvSpPr>
                  <p:cNvPr id="387" name="Quad Arrow 38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2033154" y="2449600"/>
                  <a:ext cx="623581" cy="623581"/>
                  <a:chOff x="1267690" y="2953838"/>
                  <a:chExt cx="881344" cy="881344"/>
                </a:xfrm>
              </p:grpSpPr>
              <p:sp>
                <p:nvSpPr>
                  <p:cNvPr id="385" name="Quad Arrow 38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803563" y="2456527"/>
                  <a:ext cx="623581" cy="623581"/>
                  <a:chOff x="1267690" y="2953838"/>
                  <a:chExt cx="881344" cy="881344"/>
                </a:xfrm>
              </p:grpSpPr>
              <p:sp>
                <p:nvSpPr>
                  <p:cNvPr id="383" name="Quad Arrow 38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38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2060863" y="3693045"/>
                  <a:ext cx="623581" cy="623581"/>
                  <a:chOff x="1267690" y="2953838"/>
                  <a:chExt cx="881344" cy="881344"/>
                </a:xfrm>
              </p:grpSpPr>
              <p:sp>
                <p:nvSpPr>
                  <p:cNvPr id="381" name="Quad Arrow 38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5" name="Diamond 374"/>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6678921" y="1804401"/>
              <a:ext cx="1866900" cy="1653261"/>
              <a:chOff x="3179659" y="2024556"/>
              <a:chExt cx="1866900" cy="1653261"/>
            </a:xfrm>
          </p:grpSpPr>
          <p:sp>
            <p:nvSpPr>
              <p:cNvPr id="339" name="Trapezoid 338"/>
              <p:cNvSpPr/>
              <p:nvPr/>
            </p:nvSpPr>
            <p:spPr>
              <a:xfrm rot="469281">
                <a:off x="3179659" y="240809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910361">
                <a:off x="4454277" y="2435804"/>
                <a:ext cx="592282" cy="1242013"/>
              </a:xfrm>
              <a:prstGeom prst="trapezoid">
                <a:avLst>
                  <a:gd name="adj" fmla="val 3914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3429000" y="2024556"/>
                <a:ext cx="1340427" cy="51871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3702292" y="2055078"/>
                <a:ext cx="793841" cy="484540"/>
                <a:chOff x="633845" y="2275609"/>
                <a:chExt cx="4140682" cy="2253170"/>
              </a:xfrm>
            </p:grpSpPr>
            <p:grpSp>
              <p:nvGrpSpPr>
                <p:cNvPr id="343" name="Group 342"/>
                <p:cNvGrpSpPr/>
                <p:nvPr/>
              </p:nvGrpSpPr>
              <p:grpSpPr>
                <a:xfrm rot="2725275">
                  <a:off x="633845" y="2275609"/>
                  <a:ext cx="2202873" cy="2202873"/>
                  <a:chOff x="633845" y="2275609"/>
                  <a:chExt cx="2202873" cy="2202873"/>
                </a:xfrm>
              </p:grpSpPr>
              <p:sp>
                <p:nvSpPr>
                  <p:cNvPr id="360" name="Cross 359"/>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360"/>
                  <p:cNvGrpSpPr/>
                  <p:nvPr/>
                </p:nvGrpSpPr>
                <p:grpSpPr>
                  <a:xfrm>
                    <a:off x="1267690" y="2953838"/>
                    <a:ext cx="881344" cy="881344"/>
                    <a:chOff x="1267690" y="2953838"/>
                    <a:chExt cx="881344" cy="881344"/>
                  </a:xfrm>
                </p:grpSpPr>
                <p:sp>
                  <p:nvSpPr>
                    <p:cNvPr id="371" name="Quad Arrow 37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a:off x="803563" y="2456527"/>
                    <a:ext cx="623581" cy="623581"/>
                    <a:chOff x="1267690" y="2953838"/>
                    <a:chExt cx="881344" cy="881344"/>
                  </a:xfrm>
                </p:grpSpPr>
                <p:sp>
                  <p:nvSpPr>
                    <p:cNvPr id="369" name="Quad Arrow 368"/>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793172" y="3672263"/>
                    <a:ext cx="623581" cy="623581"/>
                    <a:chOff x="1267690" y="2953838"/>
                    <a:chExt cx="881344" cy="881344"/>
                  </a:xfrm>
                </p:grpSpPr>
                <p:sp>
                  <p:nvSpPr>
                    <p:cNvPr id="367" name="Quad Arrow 36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2060863" y="3693045"/>
                    <a:ext cx="623581" cy="623581"/>
                    <a:chOff x="1267690" y="2953838"/>
                    <a:chExt cx="881344" cy="881344"/>
                  </a:xfrm>
                </p:grpSpPr>
                <p:sp>
                  <p:nvSpPr>
                    <p:cNvPr id="365" name="Quad Arrow 36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343"/>
                <p:cNvGrpSpPr/>
                <p:nvPr/>
              </p:nvGrpSpPr>
              <p:grpSpPr>
                <a:xfrm rot="2832781">
                  <a:off x="2571654" y="2325906"/>
                  <a:ext cx="2202873" cy="2202873"/>
                  <a:chOff x="633845" y="2275609"/>
                  <a:chExt cx="2202873" cy="2202873"/>
                </a:xfrm>
              </p:grpSpPr>
              <p:sp>
                <p:nvSpPr>
                  <p:cNvPr id="346" name="Cross 345"/>
                  <p:cNvSpPr/>
                  <p:nvPr/>
                </p:nvSpPr>
                <p:spPr>
                  <a:xfrm>
                    <a:off x="633845" y="2275609"/>
                    <a:ext cx="2202873" cy="2202873"/>
                  </a:xfrm>
                  <a:prstGeom prst="plus">
                    <a:avLst>
                      <a:gd name="adj" fmla="val 3726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6"/>
                  <p:cNvGrpSpPr/>
                  <p:nvPr/>
                </p:nvGrpSpPr>
                <p:grpSpPr>
                  <a:xfrm>
                    <a:off x="1267690" y="2953838"/>
                    <a:ext cx="881344" cy="881344"/>
                    <a:chOff x="1267690" y="2953838"/>
                    <a:chExt cx="881344" cy="881344"/>
                  </a:xfrm>
                </p:grpSpPr>
                <p:sp>
                  <p:nvSpPr>
                    <p:cNvPr id="357" name="Quad Arrow 356"/>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2033154" y="2449600"/>
                    <a:ext cx="623581" cy="623581"/>
                    <a:chOff x="1267690" y="2953838"/>
                    <a:chExt cx="881344" cy="881344"/>
                  </a:xfrm>
                </p:grpSpPr>
                <p:sp>
                  <p:nvSpPr>
                    <p:cNvPr id="355" name="Quad Arrow 354"/>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a:off x="803563" y="2456527"/>
                    <a:ext cx="623581" cy="623581"/>
                    <a:chOff x="1267690" y="2953838"/>
                    <a:chExt cx="881344" cy="881344"/>
                  </a:xfrm>
                </p:grpSpPr>
                <p:sp>
                  <p:nvSpPr>
                    <p:cNvPr id="353" name="Quad Arrow 352"/>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p:cNvGrpSpPr/>
                  <p:nvPr/>
                </p:nvGrpSpPr>
                <p:grpSpPr>
                  <a:xfrm>
                    <a:off x="2060863" y="3693045"/>
                    <a:ext cx="623581" cy="623581"/>
                    <a:chOff x="1267690" y="2953838"/>
                    <a:chExt cx="881344" cy="881344"/>
                  </a:xfrm>
                </p:grpSpPr>
                <p:sp>
                  <p:nvSpPr>
                    <p:cNvPr id="351" name="Quad Arrow 350"/>
                    <p:cNvSpPr/>
                    <p:nvPr/>
                  </p:nvSpPr>
                  <p:spPr>
                    <a:xfrm>
                      <a:off x="1267690" y="2953838"/>
                      <a:ext cx="881344" cy="881344"/>
                    </a:xfrm>
                    <a:prstGeom prst="quadArrow">
                      <a:avLst>
                        <a:gd name="adj1" fmla="val 41364"/>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1517073" y="3117273"/>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5" name="Diamond 344"/>
                <p:cNvSpPr/>
                <p:nvPr/>
              </p:nvSpPr>
              <p:spPr>
                <a:xfrm rot="238649">
                  <a:off x="2497558" y="3115367"/>
                  <a:ext cx="374072" cy="550718"/>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 name="Group 4">
            <a:extLst>
              <a:ext uri="{FF2B5EF4-FFF2-40B4-BE49-F238E27FC236}">
                <a16:creationId xmlns:a16="http://schemas.microsoft.com/office/drawing/2014/main" id="{CB14379C-97C9-4823-B35F-CA1DA56B0046}"/>
              </a:ext>
            </a:extLst>
          </p:cNvPr>
          <p:cNvGrpSpPr/>
          <p:nvPr/>
        </p:nvGrpSpPr>
        <p:grpSpPr>
          <a:xfrm>
            <a:off x="1662464" y="3219265"/>
            <a:ext cx="4831170" cy="3447957"/>
            <a:chOff x="1662464" y="3219265"/>
            <a:chExt cx="4831170" cy="3447957"/>
          </a:xfrm>
        </p:grpSpPr>
        <p:grpSp>
          <p:nvGrpSpPr>
            <p:cNvPr id="214" name="Group 213"/>
            <p:cNvGrpSpPr/>
            <p:nvPr/>
          </p:nvGrpSpPr>
          <p:grpSpPr>
            <a:xfrm>
              <a:off x="1662464" y="3219265"/>
              <a:ext cx="4831170" cy="3447957"/>
              <a:chOff x="534986" y="381000"/>
              <a:chExt cx="2637111" cy="2501531"/>
            </a:xfrm>
          </p:grpSpPr>
          <p:sp>
            <p:nvSpPr>
              <p:cNvPr id="216" name="Rectangle 2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p:cNvGrpSpPr/>
              <p:nvPr/>
            </p:nvGrpSpPr>
            <p:grpSpPr>
              <a:xfrm>
                <a:off x="534986" y="384805"/>
                <a:ext cx="457200" cy="2497726"/>
                <a:chOff x="533400" y="381000"/>
                <a:chExt cx="457200" cy="2497726"/>
              </a:xfrm>
            </p:grpSpPr>
            <p:sp>
              <p:nvSpPr>
                <p:cNvPr id="223" name="Oval 2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ounded Rectangle 2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2714897" y="381000"/>
                <a:ext cx="457200" cy="2497726"/>
                <a:chOff x="2714897" y="457200"/>
                <a:chExt cx="457200" cy="2497726"/>
              </a:xfrm>
            </p:grpSpPr>
            <p:sp>
              <p:nvSpPr>
                <p:cNvPr id="219" name="Oval 2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8" name="TextBox 207">
              <a:extLst>
                <a:ext uri="{FF2B5EF4-FFF2-40B4-BE49-F238E27FC236}">
                  <a16:creationId xmlns:a16="http://schemas.microsoft.com/office/drawing/2014/main" id="{08F02134-1303-4A3C-BC76-0D824C411884}"/>
                </a:ext>
              </a:extLst>
            </p:cNvPr>
            <p:cNvSpPr txBox="1"/>
            <p:nvPr/>
          </p:nvSpPr>
          <p:spPr>
            <a:xfrm>
              <a:off x="2536774" y="4159358"/>
              <a:ext cx="3198961" cy="1754326"/>
            </a:xfrm>
            <a:prstGeom prst="rect">
              <a:avLst/>
            </a:prstGeom>
            <a:noFill/>
          </p:spPr>
          <p:txBody>
            <a:bodyPr wrap="square">
              <a:spAutoFit/>
            </a:bodyPr>
            <a:lstStyle/>
            <a:p>
              <a:pPr algn="ctr"/>
              <a:r>
                <a:rPr lang="en-US" b="1" dirty="0"/>
                <a:t>If we choose to associate with unrighteous influences, then we may experience consequences we will regret. Our choices may affect not only ourselves but others as well</a:t>
              </a:r>
              <a:endParaRPr lang="en-US" i="1" dirty="0"/>
            </a:p>
          </p:txBody>
        </p:sp>
      </p:grpSp>
    </p:spTree>
    <p:extLst>
      <p:ext uri="{BB962C8B-B14F-4D97-AF65-F5344CB8AC3E}">
        <p14:creationId xmlns:p14="http://schemas.microsoft.com/office/powerpoint/2010/main" val="13325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“Leave the Party</a:t>
            </a:r>
          </a:p>
        </p:txBody>
      </p:sp>
      <p:sp>
        <p:nvSpPr>
          <p:cNvPr id="3" name="Rectangle 2"/>
          <p:cNvSpPr/>
          <p:nvPr/>
        </p:nvSpPr>
        <p:spPr>
          <a:xfrm>
            <a:off x="567918" y="1305342"/>
            <a:ext cx="3822531" cy="4893647"/>
          </a:xfrm>
          <a:prstGeom prst="rect">
            <a:avLst/>
          </a:prstGeom>
        </p:spPr>
        <p:txBody>
          <a:bodyPr wrap="square">
            <a:spAutoFit/>
          </a:bodyPr>
          <a:lstStyle/>
          <a:p>
            <a:pPr fontAlgn="base"/>
            <a:r>
              <a:rPr lang="en-US" sz="2400" dirty="0">
                <a:latin typeface="Calibri" panose="020F0502020204030204" pitchFamily="34" charset="0"/>
              </a:rPr>
              <a:t>“Some years ago, John was accepted at a prestigious Japanese university. …</a:t>
            </a:r>
          </a:p>
          <a:p>
            <a:pPr fontAlgn="base"/>
            <a:endParaRPr lang="en-US" sz="2400" dirty="0">
              <a:latin typeface="Calibri" panose="020F0502020204030204" pitchFamily="34" charset="0"/>
            </a:endParaRPr>
          </a:p>
          <a:p>
            <a:pPr fontAlgn="base"/>
            <a:r>
              <a:rPr lang="en-US" sz="2400" dirty="0">
                <a:latin typeface="Calibri" panose="020F0502020204030204" pitchFamily="34" charset="0"/>
              </a:rPr>
              <a:t>“Soon after John’s arrival, word of a party to be held on the rooftop of a private residence spread among the foreign student population. </a:t>
            </a:r>
          </a:p>
          <a:p>
            <a:pPr fontAlgn="base"/>
            <a:endParaRPr lang="en-US" sz="2400" dirty="0">
              <a:latin typeface="Calibri" panose="020F0502020204030204" pitchFamily="34" charset="0"/>
            </a:endParaRPr>
          </a:p>
          <a:p>
            <a:pPr fontAlgn="base"/>
            <a:r>
              <a:rPr lang="en-US" sz="2400" dirty="0">
                <a:latin typeface="Calibri" panose="020F0502020204030204" pitchFamily="34" charset="0"/>
              </a:rPr>
              <a:t>That evening, John and two friends made their way to the advertised address.</a:t>
            </a:r>
          </a:p>
        </p:txBody>
      </p:sp>
      <p:sp>
        <p:nvSpPr>
          <p:cNvPr id="208" name="TextBox 207"/>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209" name="Picture 2" descr="Bishop Gary E. Steve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950" y="177084"/>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usa.chinadaily.com.cn/china/attachement/jpg/site1/20130822/d4bed9d4d220137fa91a2a.jpg"/>
          <p:cNvPicPr>
            <a:picLocks noChangeAspect="1" noChangeArrowheads="1"/>
          </p:cNvPicPr>
          <p:nvPr/>
        </p:nvPicPr>
        <p:blipFill rotWithShape="1">
          <a:blip r:embed="rId4">
            <a:extLst>
              <a:ext uri="{28A0092B-C50C-407E-A947-70E740481C1C}">
                <a14:useLocalDpi xmlns:a14="http://schemas.microsoft.com/office/drawing/2010/main" val="0"/>
              </a:ext>
            </a:extLst>
          </a:blip>
          <a:srcRect l="7512" t="525" r="32094" b="17068"/>
          <a:stretch/>
        </p:blipFill>
        <p:spPr bwMode="auto">
          <a:xfrm>
            <a:off x="4958366" y="1605834"/>
            <a:ext cx="5050079" cy="388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4" name="Rectangle 3"/>
          <p:cNvSpPr/>
          <p:nvPr/>
        </p:nvSpPr>
        <p:spPr>
          <a:xfrm>
            <a:off x="7640996" y="954685"/>
            <a:ext cx="4035379" cy="5016758"/>
          </a:xfrm>
          <a:prstGeom prst="rect">
            <a:avLst/>
          </a:prstGeom>
        </p:spPr>
        <p:txBody>
          <a:bodyPr wrap="square">
            <a:spAutoFit/>
          </a:bodyPr>
          <a:lstStyle/>
          <a:p>
            <a:r>
              <a:rPr lang="en-US" sz="2000" dirty="0">
                <a:solidFill>
                  <a:srgbClr val="333333"/>
                </a:solidFill>
                <a:latin typeface="Calibri" panose="020F0502020204030204" pitchFamily="34" charset="0"/>
              </a:rPr>
              <a:t>“Following an elevator ride to the top floor of the building, John and his friends … began mingling with the others. As the night wore on, the atmosphere changed. </a:t>
            </a:r>
          </a:p>
          <a:p>
            <a:endParaRPr lang="en-US" sz="2000" dirty="0">
              <a:solidFill>
                <a:srgbClr val="333333"/>
              </a:solidFill>
              <a:latin typeface="Calibri" panose="020F0502020204030204" pitchFamily="34" charset="0"/>
            </a:endParaRPr>
          </a:p>
          <a:p>
            <a:r>
              <a:rPr lang="en-US" sz="2000" dirty="0">
                <a:solidFill>
                  <a:srgbClr val="333333"/>
                </a:solidFill>
                <a:latin typeface="Calibri" panose="020F0502020204030204" pitchFamily="34" charset="0"/>
              </a:rPr>
              <a:t>The noise, music volume, and alcohol amplified, as did John’s uneasiness. Then suddenly someone began organizing the students into a large circle with the intent of sharing marijuana cigarettes. </a:t>
            </a:r>
          </a:p>
          <a:p>
            <a:endParaRPr lang="en-US" sz="2000" dirty="0">
              <a:solidFill>
                <a:srgbClr val="333333"/>
              </a:solidFill>
              <a:latin typeface="Calibri" panose="020F0502020204030204" pitchFamily="34" charset="0"/>
            </a:endParaRPr>
          </a:p>
          <a:p>
            <a:r>
              <a:rPr lang="en-US" sz="2000" dirty="0">
                <a:solidFill>
                  <a:srgbClr val="333333"/>
                </a:solidFill>
                <a:latin typeface="Calibri" panose="020F0502020204030204" pitchFamily="34" charset="0"/>
              </a:rPr>
              <a:t>John grimaced and quickly informed his two friends that it was time to leave.</a:t>
            </a:r>
            <a:endParaRPr lang="en-US" sz="2000" dirty="0"/>
          </a:p>
        </p:txBody>
      </p:sp>
      <p:pic>
        <p:nvPicPr>
          <p:cNvPr id="11266" name="Picture 2" descr="http://travelogue.travelvice.com/postfiles/2009-04-29_rooftop-pa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53" y="939859"/>
            <a:ext cx="6179422" cy="491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3" name="Rectangle 2"/>
          <p:cNvSpPr/>
          <p:nvPr/>
        </p:nvSpPr>
        <p:spPr>
          <a:xfrm>
            <a:off x="291196" y="548580"/>
            <a:ext cx="5908559" cy="5940088"/>
          </a:xfrm>
          <a:prstGeom prst="rect">
            <a:avLst/>
          </a:prstGeom>
        </p:spPr>
        <p:txBody>
          <a:bodyPr wrap="square">
            <a:spAutoFit/>
          </a:bodyPr>
          <a:lstStyle/>
          <a:p>
            <a:pPr fontAlgn="base"/>
            <a:r>
              <a:rPr lang="en-US" sz="2000" dirty="0">
                <a:latin typeface="Calibri" panose="020F0502020204030204" pitchFamily="34" charset="0"/>
              </a:rPr>
              <a:t>Almost in ridicule, one of them replied, ‘John, this is easy—we’ll just stand in the circle, and when it is our turn, we’ll just pass it along rather than smoke it. That way we won’t have to embarrass ourselves in front of everyone by leaving.’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This sounded easy to John, but it did not sound right. He knew he had to announce his intention and act. In a moment he mustered his courage and told them that they could do as they wished, but he was leaving.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One friend decided to stay and joined the circle; the other reluctantly followed John down the stairs to board the elevator.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Much to their surprise, when the elevator doors opened, Japanese police officers poured out and hurried to ascend the stairs to the rooftop. John and his friend boarded the elevator and departed.</a:t>
            </a:r>
          </a:p>
        </p:txBody>
      </p:sp>
      <p:sp>
        <p:nvSpPr>
          <p:cNvPr id="6" name="TextBox 5"/>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10242" name="Picture 2" descr="http://www.mwakilishi.com/sites/default/files/bhang-par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748" y="792051"/>
            <a:ext cx="4687158" cy="236327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flatrock.org.nz/news/assets/elevator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951" y="3541690"/>
            <a:ext cx="3435395" cy="257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fade">
                                      <p:cBhvr>
                                        <p:cTn id="23"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3" name="Rectangle 2"/>
          <p:cNvSpPr/>
          <p:nvPr/>
        </p:nvSpPr>
        <p:spPr>
          <a:xfrm>
            <a:off x="6574615" y="458956"/>
            <a:ext cx="5246369" cy="5940088"/>
          </a:xfrm>
          <a:prstGeom prst="rect">
            <a:avLst/>
          </a:prstGeom>
        </p:spPr>
        <p:txBody>
          <a:bodyPr wrap="square">
            <a:spAutoFit/>
          </a:bodyPr>
          <a:lstStyle/>
          <a:p>
            <a:pPr fontAlgn="base"/>
            <a:r>
              <a:rPr lang="en-US" sz="2000" dirty="0">
                <a:latin typeface="Calibri" panose="020F0502020204030204" pitchFamily="34" charset="0"/>
              </a:rPr>
              <a:t>“When the police appeared at the top of the stairs, the students quickly threw the illegal drugs off the roof so they wouldn’t be caught.</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After securing the stairway, however, the officers lined up everyone on the roof and asked each student to extend both hands.</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The officers then walked down the line, carefully smelling each student’s thumbs and index fingers.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All who had held the marijuana, whether they had smoked it or not, were presumed guilty, and there were huge consequences.</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Almost without exception, the students who had remained on the rooftop were expelled from their respective universities. …</a:t>
            </a:r>
          </a:p>
        </p:txBody>
      </p:sp>
      <p:sp>
        <p:nvSpPr>
          <p:cNvPr id="6" name="TextBox 5"/>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9218" name="Picture 2" descr="http://japandailypress.com/wp-content/uploads/2013/01/657F1A19B343354EA66FA2D4DB7C_h501_w622_m2_q80_cONLZqRtC-415x26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12" y="485215"/>
            <a:ext cx="395287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media.thedenverchannel.com/photo/2013/11/12/Marijuana_Expulsion_Chart_1384311250089_1253925_ver1.0_640_480.jpg"/>
          <p:cNvPicPr>
            <a:picLocks noChangeAspect="1" noChangeArrowheads="1"/>
          </p:cNvPicPr>
          <p:nvPr/>
        </p:nvPicPr>
        <p:blipFill rotWithShape="1">
          <a:blip r:embed="rId4">
            <a:extLst>
              <a:ext uri="{28A0092B-C50C-407E-A947-70E740481C1C}">
                <a14:useLocalDpi xmlns:a14="http://schemas.microsoft.com/office/drawing/2010/main" val="0"/>
              </a:ext>
            </a:extLst>
          </a:blip>
          <a:srcRect l="-1" t="7842" r="87"/>
          <a:stretch/>
        </p:blipFill>
        <p:spPr bwMode="auto">
          <a:xfrm>
            <a:off x="1075735" y="3124157"/>
            <a:ext cx="5130427" cy="35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32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fade">
                                      <p:cBhvr>
                                        <p:cTn id="21"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29697" cy="6881493"/>
          </a:xfrm>
          <a:prstGeom prst="rect">
            <a:avLst/>
          </a:prstGeom>
        </p:spPr>
      </p:pic>
      <p:sp>
        <p:nvSpPr>
          <p:cNvPr id="3" name="Rectangle 2"/>
          <p:cNvSpPr/>
          <p:nvPr/>
        </p:nvSpPr>
        <p:spPr>
          <a:xfrm>
            <a:off x="324466" y="624590"/>
            <a:ext cx="5268260" cy="5324535"/>
          </a:xfrm>
          <a:prstGeom prst="rect">
            <a:avLst/>
          </a:prstGeom>
        </p:spPr>
        <p:txBody>
          <a:bodyPr wrap="square">
            <a:spAutoFit/>
          </a:bodyPr>
          <a:lstStyle/>
          <a:p>
            <a:pPr fontAlgn="base"/>
            <a:r>
              <a:rPr lang="en-US" sz="2000" dirty="0">
                <a:latin typeface="Calibri" panose="020F0502020204030204" pitchFamily="34" charset="0"/>
              </a:rPr>
              <a:t>“… As for John, the consequences in his life have been immeasurable. His time in Japan that year led him to a happy marriage and the subsequent birth of two sons. </a:t>
            </a: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He has been a very successful businessman and recently became a professor at a Japanese university. Imagine how different his life would have been had he not had the courage to leave the party on that important evening in Japan. …</a:t>
            </a:r>
          </a:p>
          <a:p>
            <a:pPr fontAlgn="base"/>
            <a:endParaRPr lang="en-US" sz="2000" dirty="0">
              <a:latin typeface="Calibri" panose="020F0502020204030204" pitchFamily="34" charset="0"/>
            </a:endParaRPr>
          </a:p>
          <a:p>
            <a:pPr fontAlgn="base"/>
            <a:endParaRPr lang="en-US" sz="2000" dirty="0">
              <a:latin typeface="Calibri" panose="020F0502020204030204" pitchFamily="34" charset="0"/>
            </a:endParaRPr>
          </a:p>
          <a:p>
            <a:pPr fontAlgn="base"/>
            <a:r>
              <a:rPr lang="en-US" sz="2000" dirty="0">
                <a:latin typeface="Calibri" panose="020F0502020204030204" pitchFamily="34" charset="0"/>
              </a:rPr>
              <a:t>“… There will be times when you, like John, will have to demonstrate your righteous courage in plain view of your peers, the consequence of which may be ridicule and embarrassment. … Be courageous! Be strong!”</a:t>
            </a:r>
          </a:p>
        </p:txBody>
      </p:sp>
      <p:sp>
        <p:nvSpPr>
          <p:cNvPr id="4" name="TextBox 3"/>
          <p:cNvSpPr txBox="1"/>
          <p:nvPr/>
        </p:nvSpPr>
        <p:spPr>
          <a:xfrm>
            <a:off x="11668434" y="6488668"/>
            <a:ext cx="523566" cy="369332"/>
          </a:xfrm>
          <a:prstGeom prst="rect">
            <a:avLst/>
          </a:prstGeom>
          <a:noFill/>
        </p:spPr>
        <p:txBody>
          <a:bodyPr wrap="square" rtlCol="0">
            <a:spAutoFit/>
          </a:bodyPr>
          <a:lstStyle/>
          <a:p>
            <a:r>
              <a:rPr lang="en-US" dirty="0"/>
              <a:t>(4)</a:t>
            </a:r>
          </a:p>
        </p:txBody>
      </p:sp>
      <p:pic>
        <p:nvPicPr>
          <p:cNvPr id="8196" name="Picture 4" descr="http://test.lifequote.com/blog/wp-content/uploads/2014/04/bigstock-Vector-Silhouette-Family-House-3191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802" y="1071630"/>
            <a:ext cx="5667733" cy="38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7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1" name="TextBox 60"/>
          <p:cNvSpPr txBox="1"/>
          <p:nvPr/>
        </p:nvSpPr>
        <p:spPr>
          <a:xfrm>
            <a:off x="18847" y="154755"/>
            <a:ext cx="12192000" cy="1015663"/>
          </a:xfrm>
          <a:prstGeom prst="rect">
            <a:avLst/>
          </a:prstGeom>
          <a:noFill/>
        </p:spPr>
        <p:txBody>
          <a:bodyPr wrap="square" rtlCol="0">
            <a:spAutoFit/>
          </a:bodyPr>
          <a:lstStyle/>
          <a:p>
            <a:pPr algn="ctr"/>
            <a:r>
              <a:rPr lang="en-US" sz="6000" dirty="0">
                <a:latin typeface="Agency FB" panose="020B0503020202020204" pitchFamily="34" charset="0"/>
              </a:rPr>
              <a:t>The Wrong Place At The Wrong Time</a:t>
            </a:r>
          </a:p>
        </p:txBody>
      </p:sp>
      <p:sp>
        <p:nvSpPr>
          <p:cNvPr id="2048" name="Rectangle 2047"/>
          <p:cNvSpPr/>
          <p:nvPr/>
        </p:nvSpPr>
        <p:spPr>
          <a:xfrm>
            <a:off x="4893915" y="1105486"/>
            <a:ext cx="6588040" cy="3139321"/>
          </a:xfrm>
          <a:prstGeom prst="rect">
            <a:avLst/>
          </a:prstGeom>
        </p:spPr>
        <p:txBody>
          <a:bodyPr wrap="square">
            <a:spAutoFit/>
          </a:bodyPr>
          <a:lstStyle/>
          <a:p>
            <a:r>
              <a:rPr lang="en-US" b="1" i="0" dirty="0">
                <a:solidFill>
                  <a:srgbClr val="333333"/>
                </a:solidFill>
                <a:effectLst/>
                <a:latin typeface="Calibri" panose="020F0502020204030204" pitchFamily="34" charset="0"/>
              </a:rPr>
              <a:t>Two 18 year old friends stop at a convenient store. One of them gets out of the car and goes in to the store to buy a soda. </a:t>
            </a:r>
          </a:p>
          <a:p>
            <a:endParaRPr lang="en-US" b="1" i="0" dirty="0">
              <a:solidFill>
                <a:srgbClr val="333333"/>
              </a:solidFill>
              <a:effectLst/>
              <a:latin typeface="Calibri" panose="020F0502020204030204" pitchFamily="34" charset="0"/>
            </a:endParaRPr>
          </a:p>
          <a:p>
            <a:r>
              <a:rPr lang="en-US" b="1" dirty="0">
                <a:solidFill>
                  <a:srgbClr val="333333"/>
                </a:solidFill>
                <a:latin typeface="Calibri" panose="020F0502020204030204" pitchFamily="34" charset="0"/>
              </a:rPr>
              <a:t>While in the store, unbeknownst to the friend in the car, he proceeds to rob the store.</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The store manager quickly notifies the police and the police arrests both teens.</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The men both receive a sentence of 20 years because a gun was involved in the robbery.</a:t>
            </a:r>
            <a:endParaRPr lang="en-US" b="1" dirty="0"/>
          </a:p>
        </p:txBody>
      </p:sp>
      <p:pic>
        <p:nvPicPr>
          <p:cNvPr id="2054" name="Picture 6" descr="http://wpmedia.blogs.windsorstar.com/2015/01/robbery_2.jpg?w=950&amp;h=473"/>
          <p:cNvPicPr>
            <a:picLocks noChangeAspect="1" noChangeArrowheads="1"/>
          </p:cNvPicPr>
          <p:nvPr/>
        </p:nvPicPr>
        <p:blipFill rotWithShape="1">
          <a:blip r:embed="rId3">
            <a:extLst>
              <a:ext uri="{28A0092B-C50C-407E-A947-70E740481C1C}">
                <a14:useLocalDpi xmlns:a14="http://schemas.microsoft.com/office/drawing/2010/main" val="0"/>
              </a:ext>
            </a:extLst>
          </a:blip>
          <a:srcRect l="38472" t="22250" r="29490" b="-1820"/>
          <a:stretch/>
        </p:blipFill>
        <p:spPr bwMode="auto">
          <a:xfrm>
            <a:off x="1378525" y="1241810"/>
            <a:ext cx="2899065" cy="35848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rimeblog.dallasnews.com/files/2014/09/Security+Gaurd+09302014.jpg"/>
          <p:cNvPicPr>
            <a:picLocks noChangeAspect="1" noChangeArrowheads="1"/>
          </p:cNvPicPr>
          <p:nvPr/>
        </p:nvPicPr>
        <p:blipFill rotWithShape="1">
          <a:blip r:embed="rId4">
            <a:extLst>
              <a:ext uri="{28A0092B-C50C-407E-A947-70E740481C1C}">
                <a14:useLocalDpi xmlns:a14="http://schemas.microsoft.com/office/drawing/2010/main" val="0"/>
              </a:ext>
            </a:extLst>
          </a:blip>
          <a:srcRect l="6064" t="13813"/>
          <a:stretch/>
        </p:blipFill>
        <p:spPr bwMode="auto">
          <a:xfrm>
            <a:off x="7041102" y="4521806"/>
            <a:ext cx="4223111" cy="21810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5955" y="5017380"/>
            <a:ext cx="6392436" cy="1477328"/>
          </a:xfrm>
          <a:prstGeom prst="rect">
            <a:avLst/>
          </a:prstGeom>
        </p:spPr>
        <p:txBody>
          <a:bodyPr wrap="square">
            <a:spAutoFit/>
          </a:bodyPr>
          <a:lstStyle/>
          <a:p>
            <a:r>
              <a:rPr lang="en-US" b="1" i="0" dirty="0">
                <a:solidFill>
                  <a:srgbClr val="333333"/>
                </a:solidFill>
                <a:effectLst/>
                <a:latin typeface="Calibri" panose="020F0502020204030204" pitchFamily="34" charset="0"/>
              </a:rPr>
              <a:t>The innocent man had served his time, but because of other offences </a:t>
            </a:r>
            <a:r>
              <a:rPr lang="en-US" b="1" dirty="0">
                <a:solidFill>
                  <a:srgbClr val="333333"/>
                </a:solidFill>
                <a:latin typeface="Calibri" panose="020F0502020204030204" pitchFamily="34" charset="0"/>
              </a:rPr>
              <a:t>while in</a:t>
            </a:r>
            <a:r>
              <a:rPr lang="en-US" b="1" i="0" dirty="0">
                <a:solidFill>
                  <a:srgbClr val="333333"/>
                </a:solidFill>
                <a:effectLst/>
                <a:latin typeface="Calibri" panose="020F0502020204030204" pitchFamily="34" charset="0"/>
              </a:rPr>
              <a:t> jail, he served many more years. </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His cycle of in and out of jail persists to this day because he was in the wrong place at the wrong time.</a:t>
            </a:r>
          </a:p>
        </p:txBody>
      </p:sp>
      <p:pic>
        <p:nvPicPr>
          <p:cNvPr id="14338" name="Picture 2" descr="http://i.telegraph.co.uk/multimedia/archive/02540/ARREST_2540291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1814" y="5697137"/>
            <a:ext cx="1675235" cy="104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48">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500"/>
                                        <p:tgtEl>
                                          <p:spTgt spid="205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4338"/>
                                        </p:tgtEl>
                                        <p:attrNameLst>
                                          <p:attrName>style.visibility</p:attrName>
                                        </p:attrNameLst>
                                      </p:cBhvr>
                                      <p:to>
                                        <p:strVal val="visible"/>
                                      </p:to>
                                    </p:set>
                                    <p:animEffect transition="in" filter="fade">
                                      <p:cBhvr>
                                        <p:cTn id="27" dur="500"/>
                                        <p:tgtEl>
                                          <p:spTgt spid="1433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0" name="TextBox 59"/>
          <p:cNvSpPr txBox="1"/>
          <p:nvPr/>
        </p:nvSpPr>
        <p:spPr>
          <a:xfrm>
            <a:off x="0" y="0"/>
            <a:ext cx="12192000" cy="5078313"/>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Suggested Hymn: #81 </a:t>
            </a:r>
            <a:r>
              <a:rPr lang="en-US" i="1" dirty="0">
                <a:latin typeface="Calibri" panose="020F0502020204030204" pitchFamily="34" charset="0"/>
              </a:rPr>
              <a:t>Press Forward, Saints</a:t>
            </a:r>
          </a:p>
          <a:p>
            <a:endParaRPr lang="en-US" dirty="0">
              <a:latin typeface="Calibri" panose="020F0502020204030204" pitchFamily="34" charset="0"/>
            </a:endParaRPr>
          </a:p>
          <a:p>
            <a:r>
              <a:rPr lang="en-US" dirty="0">
                <a:latin typeface="Calibri" panose="020F0502020204030204" pitchFamily="34" charset="0"/>
              </a:rPr>
              <a:t>Video: “Leave the Party” (6:26)</a:t>
            </a:r>
          </a:p>
          <a:p>
            <a:endParaRPr lang="en-US" dirty="0">
              <a:latin typeface="Calibri" panose="020F0502020204030204" pitchFamily="34" charset="0"/>
            </a:endParaRPr>
          </a:p>
          <a:p>
            <a:pPr marL="342900" indent="-342900" fontAlgn="base">
              <a:buAutoNum type="arabicPeriod"/>
            </a:pPr>
            <a:r>
              <a:rPr lang="en-US" dirty="0">
                <a:latin typeface="Calibri" panose="020F0502020204030204" pitchFamily="34" charset="0"/>
              </a:rPr>
              <a:t>Elder F. Burton Howard The Gift of Knowing September 1983 Ensign</a:t>
            </a:r>
          </a:p>
          <a:p>
            <a:pPr marL="342900" indent="-342900" fontAlgn="base">
              <a:buAutoNum type="arabicPeriod"/>
            </a:pPr>
            <a:endParaRPr lang="en-US" dirty="0">
              <a:latin typeface="Calibri" panose="020F0502020204030204" pitchFamily="34" charset="0"/>
            </a:endParaRPr>
          </a:p>
          <a:p>
            <a:pPr marL="342900" indent="-342900" fontAlgn="base">
              <a:buFontTx/>
              <a:buAutoNum type="arabicPeriod"/>
            </a:pPr>
            <a:r>
              <a:rPr lang="en-US" dirty="0">
                <a:latin typeface="Calibri" panose="020F0502020204030204" pitchFamily="34" charset="0"/>
              </a:rPr>
              <a:t>Elder Jeffrey R. Holland (“Remember Lot’s Wife” [Brigham Young University devotional address, Jan. 13, 2009], 2; speeches.byu.edu).</a:t>
            </a:r>
          </a:p>
          <a:p>
            <a:pPr marL="342900" indent="-342900" fontAlgn="base">
              <a:buFontTx/>
              <a:buAutoNum type="arabicPeriod"/>
            </a:pPr>
            <a:endParaRPr lang="en-US" dirty="0">
              <a:latin typeface="Calibri" panose="020F0502020204030204" pitchFamily="34" charset="0"/>
            </a:endParaRPr>
          </a:p>
          <a:p>
            <a:pPr marL="342900" indent="-342900" fontAlgn="base">
              <a:buAutoNum type="arabicPeriod" startAt="3"/>
            </a:pPr>
            <a:r>
              <a:rPr lang="en-US" i="1" dirty="0">
                <a:latin typeface="Calibri" panose="020F0502020204030204" pitchFamily="34" charset="0"/>
              </a:rPr>
              <a:t>Teachings of Presidents of the Church: Spencer W. Kimball</a:t>
            </a:r>
            <a:r>
              <a:rPr lang="en-US" dirty="0">
                <a:latin typeface="Calibri" panose="020F0502020204030204" pitchFamily="34" charset="0"/>
              </a:rPr>
              <a:t>, (2006), 102–13 Chapter 10: Fortifying Ourselves against Evil Influences</a:t>
            </a:r>
          </a:p>
          <a:p>
            <a:pPr marL="342900" indent="-342900" fontAlgn="base">
              <a:buAutoNum type="arabicPeriod" startAt="3"/>
            </a:pPr>
            <a:endParaRPr lang="en-US" dirty="0">
              <a:latin typeface="Calibri" panose="020F0502020204030204" pitchFamily="34" charset="0"/>
            </a:endParaRPr>
          </a:p>
          <a:p>
            <a:pPr marL="342900" indent="-342900" fontAlgn="base">
              <a:buFontTx/>
              <a:buAutoNum type="arabicPeriod" startAt="3"/>
            </a:pPr>
            <a:r>
              <a:rPr lang="en-US" dirty="0">
                <a:latin typeface="Calibri" panose="020F0502020204030204" pitchFamily="34" charset="0"/>
              </a:rPr>
              <a:t>Bishop Gary E. Stevenson  (“Be Valiant in Courage, Strength, and Activity,”</a:t>
            </a:r>
            <a:r>
              <a:rPr lang="en-US" i="1" dirty="0">
                <a:latin typeface="Calibri" panose="020F0502020204030204" pitchFamily="34" charset="0"/>
              </a:rPr>
              <a:t> Ensign</a:t>
            </a:r>
            <a:r>
              <a:rPr lang="en-US" dirty="0">
                <a:latin typeface="Calibri" panose="020F0502020204030204" pitchFamily="34" charset="0"/>
              </a:rPr>
              <a:t> or </a:t>
            </a:r>
            <a:r>
              <a:rPr lang="en-US" i="1" dirty="0">
                <a:latin typeface="Calibri" panose="020F0502020204030204" pitchFamily="34" charset="0"/>
              </a:rPr>
              <a:t>Liahona,</a:t>
            </a:r>
            <a:r>
              <a:rPr lang="en-US" dirty="0">
                <a:latin typeface="Calibri" panose="020F0502020204030204" pitchFamily="34" charset="0"/>
              </a:rPr>
              <a:t> Nov. 2012, 51–52).</a:t>
            </a:r>
          </a:p>
          <a:p>
            <a:pPr marL="342900" indent="-342900" fontAlgn="base">
              <a:buAutoNum type="arabicPeriod" startAt="3"/>
            </a:pPr>
            <a:endParaRPr lang="en-US" dirty="0">
              <a:latin typeface="Calibri" panose="020F0502020204030204" pitchFamily="34" charset="0"/>
            </a:endParaRPr>
          </a:p>
          <a:p>
            <a:pPr marL="342900" indent="-342900" fontAlgn="base">
              <a:buAutoNum type="arabicPeriod"/>
            </a:pPr>
            <a:endParaRPr lang="en-US" dirty="0">
              <a:latin typeface="Calibri" panose="020F0502020204030204" pitchFamily="34" charset="0"/>
            </a:endParaRPr>
          </a:p>
          <a:p>
            <a:endParaRPr lang="en-US" dirty="0">
              <a:latin typeface="Calibri" panose="020F0502020204030204" pitchFamily="34" charset="0"/>
            </a:endParaRPr>
          </a:p>
        </p:txBody>
      </p:sp>
      <p:grpSp>
        <p:nvGrpSpPr>
          <p:cNvPr id="4" name="Group 3"/>
          <p:cNvGrpSpPr/>
          <p:nvPr/>
        </p:nvGrpSpPr>
        <p:grpSpPr>
          <a:xfrm>
            <a:off x="3361386" y="831106"/>
            <a:ext cx="586746" cy="743212"/>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8A83F141-D01A-4BCD-A193-5191A536A615}"/>
              </a:ext>
            </a:extLst>
          </p:cNvPr>
          <p:cNvSpPr>
            <a:spLocks noGrp="1"/>
          </p:cNvSpPr>
          <p:nvPr/>
        </p:nvSpPr>
        <p:spPr>
          <a:xfrm>
            <a:off x="41814" y="648829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25022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6370"/>
            <a:ext cx="5061398" cy="4801314"/>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In </a:t>
            </a:r>
            <a:r>
              <a:rPr lang="en-US" sz="1200" b="0" i="0" u="none" strike="noStrike" dirty="0">
                <a:effectLst/>
                <a:latin typeface="Arial" panose="020B0604020202020204" pitchFamily="34" charset="0"/>
              </a:rPr>
              <a:t>Judaism</a:t>
            </a:r>
            <a:r>
              <a:rPr lang="en-US" sz="1200" b="0" i="0" dirty="0">
                <a:effectLst/>
                <a:latin typeface="Arial" panose="020B0604020202020204" pitchFamily="34" charset="0"/>
              </a:rPr>
              <a:t>, one common view of Lot's wife turning to salt was as punishment for disobeying the angels' warning. By looking back at the "evil cities" she betrayed her secret longing for that way of life. She was deemed unworthy to be saved and thus turned to a pillar of salt.</a:t>
            </a:r>
            <a:r>
              <a:rPr lang="en-US" sz="1200" dirty="0"/>
              <a:t> </a:t>
            </a:r>
            <a:r>
              <a:rPr lang="en-US" sz="800" dirty="0" err="1"/>
              <a:t>Scharfstein</a:t>
            </a:r>
            <a:r>
              <a:rPr lang="en-US" sz="800" dirty="0"/>
              <a:t>, Sol (2008). </a:t>
            </a:r>
            <a:r>
              <a:rPr lang="en-US" sz="800" i="1" dirty="0"/>
              <a:t>Torah and commentary : the five books of Moses : translation, rabbinic and contemporary commentary</a:t>
            </a:r>
            <a:r>
              <a:rPr lang="en-US" sz="800" dirty="0"/>
              <a:t>. Jersey City, NJ: KTAV Publishing. p. 71, #26</a:t>
            </a:r>
          </a:p>
          <a:p>
            <a:endParaRPr lang="en-US" sz="800" b="0" i="0" dirty="0">
              <a:effectLst/>
              <a:latin typeface="Arial" panose="020B0604020202020204" pitchFamily="34" charset="0"/>
            </a:endParaRPr>
          </a:p>
          <a:p>
            <a:r>
              <a:rPr lang="en-US" sz="1200" b="0" i="0" dirty="0">
                <a:effectLst/>
                <a:latin typeface="Arial" panose="020B0604020202020204" pitchFamily="34" charset="0"/>
              </a:rPr>
              <a:t>Another accepted view in the </a:t>
            </a:r>
            <a:r>
              <a:rPr lang="en-US" sz="1200" b="0" i="0" u="none" strike="noStrike" dirty="0">
                <a:effectLst/>
                <a:latin typeface="Arial" panose="020B0604020202020204" pitchFamily="34" charset="0"/>
              </a:rPr>
              <a:t>Jewish exegesis</a:t>
            </a:r>
            <a:r>
              <a:rPr lang="en-US" sz="1200" b="0" i="0" dirty="0">
                <a:effectLst/>
                <a:latin typeface="Arial" panose="020B0604020202020204" pitchFamily="34" charset="0"/>
              </a:rPr>
              <a:t> of Genesis 19:26, is that when Lot's wife looked back, she turned to a pillar of salt upon the </a:t>
            </a:r>
            <a:r>
              <a:rPr lang="en-US" sz="1200" b="0" i="1" dirty="0">
                <a:effectLst/>
                <a:latin typeface="Arial" panose="020B0604020202020204" pitchFamily="34" charset="0"/>
              </a:rPr>
              <a:t>sight of God</a:t>
            </a:r>
            <a:r>
              <a:rPr lang="en-US" sz="1200" b="0" i="0" dirty="0">
                <a:effectLst/>
                <a:latin typeface="Arial" panose="020B0604020202020204" pitchFamily="34" charset="0"/>
              </a:rPr>
              <a:t> who was descending down to rain destruction upon Sodom and Gomorrah.</a:t>
            </a:r>
          </a:p>
          <a:p>
            <a:r>
              <a:rPr lang="en-US" sz="1200" b="0" i="0" dirty="0">
                <a:effectLst/>
                <a:latin typeface="Arial" panose="020B0604020202020204" pitchFamily="34" charset="0"/>
              </a:rPr>
              <a:t>A Jewish legend gives one reason for Lot's wife looking back, and that was to check if her daughters, who were married to men of Sodom, were coming or not. Instead, she saw God descending in order to rain fire and brimstone upon Sodom and Gomorrah. Thus, the sight of God turned her into a pillar of salt</a:t>
            </a:r>
            <a:r>
              <a:rPr lang="en-US" b="0" i="0" dirty="0">
                <a:effectLst/>
                <a:latin typeface="Arial" panose="020B0604020202020204" pitchFamily="34" charset="0"/>
              </a:rPr>
              <a:t>.</a:t>
            </a:r>
          </a:p>
          <a:p>
            <a:r>
              <a:rPr lang="en-US" sz="1200" b="0" i="0" dirty="0">
                <a:effectLst/>
                <a:latin typeface="Arial" panose="020B0604020202020204" pitchFamily="34" charset="0"/>
              </a:rPr>
              <a:t>Another Jewish legend says that because Lot's wife sinned with salt, she was punished with salt. On the night the two angels visited Lot, he requested of his wife to prepare a feast for them. Not having any salt, Lot's wife asked of her neighbors for salt which so happened to alert them of the presence of their guests, resulting in the mob action that endangered Lot's family</a:t>
            </a:r>
            <a:endParaRPr lang="en-US" sz="800" b="0" i="0" dirty="0">
              <a:effectLst/>
              <a:latin typeface="Arial" panose="020B0604020202020204" pitchFamily="34" charset="0"/>
            </a:endParaRPr>
          </a:p>
          <a:p>
            <a:r>
              <a:rPr lang="en-US" sz="1200" b="0" i="0" dirty="0">
                <a:effectLst/>
                <a:latin typeface="Arial" panose="020B0604020202020204" pitchFamily="34" charset="0"/>
              </a:rPr>
              <a:t>In the </a:t>
            </a:r>
            <a:r>
              <a:rPr lang="en-US" sz="1200" b="0" i="0" u="none" strike="noStrike" dirty="0">
                <a:effectLst/>
                <a:latin typeface="Arial" panose="020B0604020202020204" pitchFamily="34" charset="0"/>
              </a:rPr>
              <a:t>Midrash (a method in interpreting stories)</a:t>
            </a:r>
            <a:r>
              <a:rPr lang="en-US" sz="1200" b="0" i="0" dirty="0">
                <a:effectLst/>
                <a:latin typeface="Arial" panose="020B0604020202020204" pitchFamily="34" charset="0"/>
              </a:rPr>
              <a:t>, Lot's wife is given the name Edith</a:t>
            </a:r>
            <a:r>
              <a:rPr lang="en-US" b="0" i="0" dirty="0">
                <a:effectLst/>
                <a:latin typeface="Arial" panose="020B0604020202020204" pitchFamily="34" charset="0"/>
              </a:rPr>
              <a:t>.</a:t>
            </a:r>
            <a:r>
              <a:rPr lang="en-US" sz="800" b="0" i="0" dirty="0">
                <a:effectLst/>
                <a:latin typeface="Arial" panose="020B0604020202020204" pitchFamily="34" charset="0"/>
              </a:rPr>
              <a:t> .</a:t>
            </a:r>
            <a:r>
              <a:rPr lang="en-US" sz="800" dirty="0"/>
              <a:t> Schwartz, Howard (2004). "two angels Sodom". </a:t>
            </a:r>
            <a:r>
              <a:rPr lang="en-US" sz="800" i="1" dirty="0"/>
              <a:t>Tree of </a:t>
            </a:r>
            <a:r>
              <a:rPr lang="en-US" sz="800" i="1" dirty="0" err="1"/>
              <a:t>Souls:The</a:t>
            </a:r>
            <a:r>
              <a:rPr lang="en-US" sz="800" i="1" dirty="0"/>
              <a:t> Mythology of </a:t>
            </a:r>
            <a:r>
              <a:rPr lang="en-US" sz="800" i="1" dirty="0" err="1"/>
              <a:t>Judais</a:t>
            </a:r>
            <a:r>
              <a:rPr lang="en-US" i="1" dirty="0"/>
              <a:t>---Wikipedia</a:t>
            </a:r>
            <a:endParaRPr lang="en-US" b="0" i="0" dirty="0">
              <a:effectLst/>
              <a:latin typeface="Arial" panose="020B0604020202020204" pitchFamily="34" charset="0"/>
            </a:endParaRPr>
          </a:p>
        </p:txBody>
      </p:sp>
      <p:sp>
        <p:nvSpPr>
          <p:cNvPr id="3" name="Rectangle 2"/>
          <p:cNvSpPr/>
          <p:nvPr/>
        </p:nvSpPr>
        <p:spPr>
          <a:xfrm>
            <a:off x="5061398" y="126607"/>
            <a:ext cx="7130602" cy="6370975"/>
          </a:xfrm>
          <a:prstGeom prst="rect">
            <a:avLst/>
          </a:prstGeom>
          <a:ln>
            <a:solidFill>
              <a:schemeClr val="tx1"/>
            </a:solidFill>
          </a:ln>
        </p:spPr>
        <p:txBody>
          <a:bodyPr wrap="square">
            <a:spAutoFit/>
          </a:bodyPr>
          <a:lstStyle/>
          <a:p>
            <a:pPr fontAlgn="base"/>
            <a:r>
              <a:rPr lang="en-US" sz="1200" b="1" dirty="0">
                <a:solidFill>
                  <a:srgbClr val="3C424E"/>
                </a:solidFill>
              </a:rPr>
              <a:t>An Article Too Good to Pass Up</a:t>
            </a:r>
          </a:p>
          <a:p>
            <a:pPr fontAlgn="base"/>
            <a:endParaRPr lang="en-US" sz="1200" b="1" dirty="0">
              <a:solidFill>
                <a:srgbClr val="3C424E"/>
              </a:solidFill>
            </a:endParaRPr>
          </a:p>
          <a:p>
            <a:pPr fontAlgn="base"/>
            <a:r>
              <a:rPr lang="en-US" sz="1200" b="1" dirty="0">
                <a:solidFill>
                  <a:srgbClr val="3C424E"/>
                </a:solidFill>
              </a:rPr>
              <a:t>Right decisions now can help us withstand temptations later.</a:t>
            </a:r>
          </a:p>
          <a:p>
            <a:pPr fontAlgn="base"/>
            <a:r>
              <a:rPr lang="en-US" sz="1200" dirty="0">
                <a:solidFill>
                  <a:srgbClr val="333333"/>
                </a:solidFill>
              </a:rPr>
              <a:t>One of the basic tasks for each individual is the making of decisions. A dozen times a day we come to a fork in the road and must decide which way we will go. Some alternatives are long and hard, but they take us in the right direction toward our ultimate goal; others are short, wide, and pleasant, but they go off in the wrong direction. It is important to get our ultimate objectives clearly in mind so that we do not become distracted at each fork in the road by the irrelevant questions: Which is the easier or more pleasant way? or, Which way are others going?</a:t>
            </a:r>
          </a:p>
          <a:p>
            <a:pPr fontAlgn="base"/>
            <a:r>
              <a:rPr lang="en-US" sz="1200" dirty="0"/>
              <a:t>Right decisions are easiest to make when we make them well in advance, having ultimate objectives in mind; this saves a lot of anguish at the fork, when we’re tired and sorely tempted.</a:t>
            </a:r>
          </a:p>
          <a:p>
            <a:pPr fontAlgn="base"/>
            <a:r>
              <a:rPr lang="en-US" sz="1200" dirty="0"/>
              <a:t>When I was young, I made up my mind unalterably that I would never taste tea, coffee, tobacco, or liquor. I found that this rigid determination saved me many times throughout my varied experiences. There were many occasions when I could have sipped or touched or sampled, but the unalterable determination firmly established gave me good reason and good strength to resist.</a:t>
            </a:r>
          </a:p>
          <a:p>
            <a:pPr fontAlgn="base"/>
            <a:r>
              <a:rPr lang="en-US" sz="1200" dirty="0"/>
              <a:t>… The time to decide that we will settle for nothing less than an opportunity to live eternally with our Father is now, so that every choice we make will be affected by our determination to let nothing interfere with attaining that ultimate goal.</a:t>
            </a:r>
            <a:endParaRPr lang="en-US" sz="1200" baseline="30000" dirty="0"/>
          </a:p>
          <a:p>
            <a:pPr fontAlgn="base"/>
            <a:r>
              <a:rPr lang="en-US" sz="1200" dirty="0"/>
              <a:t>Develop discipline of self so that, more and more, you do not have to decide and </a:t>
            </a:r>
            <a:r>
              <a:rPr lang="en-US" sz="1200" dirty="0" err="1"/>
              <a:t>redecide</a:t>
            </a:r>
            <a:r>
              <a:rPr lang="en-US" sz="1200" dirty="0"/>
              <a:t> what you will do when you are confronted with the same temptation time and time again. You only need to decide some things </a:t>
            </a:r>
            <a:r>
              <a:rPr lang="en-US" sz="1200" i="1" dirty="0"/>
              <a:t>once!</a:t>
            </a:r>
            <a:endParaRPr lang="en-US" sz="1200" dirty="0"/>
          </a:p>
          <a:p>
            <a:pPr fontAlgn="base"/>
            <a:r>
              <a:rPr lang="en-US" sz="1200" dirty="0"/>
              <a:t>How great a blessing it is to be free of agonizing over and over again regarding a temptation. To do such is time-consuming and very risky.</a:t>
            </a:r>
          </a:p>
          <a:p>
            <a:pPr fontAlgn="base"/>
            <a:r>
              <a:rPr lang="en-US" sz="1200" dirty="0"/>
              <a:t>We can push some things away from us once and have done with them! We can make a single decision about certain things that we will incorporate in our lives and then make them ours—without having to brood and </a:t>
            </a:r>
            <a:r>
              <a:rPr lang="en-US" sz="1200" dirty="0" err="1"/>
              <a:t>redecide</a:t>
            </a:r>
            <a:r>
              <a:rPr lang="en-US" sz="1200" dirty="0"/>
              <a:t> a hundred times what it is we will do and what we will not do.</a:t>
            </a:r>
          </a:p>
          <a:p>
            <a:pPr fontAlgn="base"/>
            <a:r>
              <a:rPr lang="en-US" sz="1200" dirty="0"/>
              <a:t>Indecision and discouragement are climates in which the Adversary lives to function, for he can inflict so many casualties among mankind in those settings. … If you have not done so yet, decide to decide!</a:t>
            </a:r>
          </a:p>
          <a:p>
            <a:pPr fontAlgn="base"/>
            <a:r>
              <a:rPr lang="en-US" sz="1200" dirty="0"/>
              <a:t>How wonderful it would be if we could just get every Latter-day Saint boy and girl to make up his mind or her mind during childhood to say, “I will never yield to Satan or to anybody who would want me to destroy myself.”</a:t>
            </a:r>
          </a:p>
          <a:p>
            <a:pPr fontAlgn="base"/>
            <a:r>
              <a:rPr lang="en-US" sz="1200" dirty="0"/>
              <a:t>The time to quit evil ways is before they start. The secret of the good life is in protection and prevention. Those who yield to evil are usually those who have placed themselves in a vulnerable position. </a:t>
            </a:r>
          </a:p>
          <a:p>
            <a:pPr fontAlgn="base"/>
            <a:endParaRPr lang="en-US" sz="1200" dirty="0"/>
          </a:p>
          <a:p>
            <a:pPr fontAlgn="base"/>
            <a:r>
              <a:rPr lang="en-US" sz="1200" i="1" dirty="0"/>
              <a:t>Teachings of Presidents of the Church: Spencer W. Kimball</a:t>
            </a:r>
            <a:r>
              <a:rPr lang="en-US" sz="1200" dirty="0"/>
              <a:t>, (2006), 102–13</a:t>
            </a:r>
            <a:endParaRPr lang="en-US" sz="1200" b="0" i="0" dirty="0">
              <a:solidFill>
                <a:srgbClr val="333333"/>
              </a:solidFill>
              <a:effectLst/>
              <a:latin typeface="Calibri" panose="020F0502020204030204" pitchFamily="34" charset="0"/>
            </a:endParaRPr>
          </a:p>
        </p:txBody>
      </p:sp>
      <p:sp>
        <p:nvSpPr>
          <p:cNvPr id="4" name="TextBox 3"/>
          <p:cNvSpPr txBox="1"/>
          <p:nvPr/>
        </p:nvSpPr>
        <p:spPr>
          <a:xfrm>
            <a:off x="1854557" y="0"/>
            <a:ext cx="1790164" cy="369332"/>
          </a:xfrm>
          <a:prstGeom prst="rect">
            <a:avLst/>
          </a:prstGeom>
          <a:noFill/>
        </p:spPr>
        <p:txBody>
          <a:bodyPr wrap="square" rtlCol="0">
            <a:spAutoFit/>
          </a:bodyPr>
          <a:lstStyle/>
          <a:p>
            <a:pPr algn="ctr"/>
            <a:r>
              <a:rPr lang="en-US" b="1" dirty="0"/>
              <a:t>Pillar of Salt</a:t>
            </a:r>
          </a:p>
        </p:txBody>
      </p:sp>
    </p:spTree>
    <p:extLst>
      <p:ext uri="{BB962C8B-B14F-4D97-AF65-F5344CB8AC3E}">
        <p14:creationId xmlns:p14="http://schemas.microsoft.com/office/powerpoint/2010/main" val="359010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196"/>
          <p:cNvSpPr/>
          <p:nvPr/>
        </p:nvSpPr>
        <p:spPr>
          <a:xfrm>
            <a:off x="53514" y="77971"/>
            <a:ext cx="7005137" cy="3970318"/>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Moab</a:t>
            </a:r>
            <a:r>
              <a:rPr lang="en-US" sz="1200" dirty="0">
                <a:solidFill>
                  <a:srgbClr val="333333"/>
                </a:solidFill>
                <a:latin typeface="Calibri" panose="020F0502020204030204" pitchFamily="34" charset="0"/>
              </a:rPr>
              <a:t> was the son of Lot by his oldest daughter, the child being conceived by an incestuous union unbeknownst to the sedated and sleeping Lot.</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Moabites were a people who frequently warred with the Israelites.</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most often-cited episode concerning conflict with the Moabites is the campaign of </a:t>
            </a:r>
            <a:r>
              <a:rPr lang="en-US" sz="1200" dirty="0" err="1">
                <a:solidFill>
                  <a:srgbClr val="333333"/>
                </a:solidFill>
                <a:latin typeface="Calibri" panose="020F0502020204030204" pitchFamily="34" charset="0"/>
              </a:rPr>
              <a:t>Balak</a:t>
            </a:r>
            <a:r>
              <a:rPr lang="en-US" sz="1200" dirty="0">
                <a:solidFill>
                  <a:srgbClr val="333333"/>
                </a:solidFill>
                <a:latin typeface="Calibri" panose="020F0502020204030204" pitchFamily="34" charset="0"/>
              </a:rPr>
              <a:t>, king of the Moabites, to bring down a curse upon the Israelites, perceived as a distinct threat to the Moabites and their confederate associates, the Midianites. When the hosts of Israel were encamped on the plains of Moab east of the Jordan River near Jericho, </a:t>
            </a:r>
            <a:r>
              <a:rPr lang="en-US" sz="1200" dirty="0" err="1">
                <a:solidFill>
                  <a:srgbClr val="333333"/>
                </a:solidFill>
                <a:latin typeface="Calibri" panose="020F0502020204030204" pitchFamily="34" charset="0"/>
              </a:rPr>
              <a:t>Balak</a:t>
            </a:r>
            <a:r>
              <a:rPr lang="en-US" sz="1200" dirty="0">
                <a:solidFill>
                  <a:srgbClr val="333333"/>
                </a:solidFill>
                <a:latin typeface="Calibri" panose="020F0502020204030204" pitchFamily="34" charset="0"/>
              </a:rPr>
              <a:t> took action to retain the services of Balaam—who apparently had the reputation of divine influence—for the purpose of cursing Israel (Numbers 22:6). Balaam agreed to approach the Lord on their behalf—but the message from the Lord was consistently in favor of blessing, rather than cursing Israel.</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As the Israelites had intimate contact with the Moabites, they began to assimilate their pagan practices and immoral ways. Thus the Lord commanded Moses to strike out against the indigenous peoples and eliminate the evil influence of the Moabites and Midianites (Numbers 31:8)</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Over time, the Moabites and Israelites repeatedly confronted one another, but eventually, the Moabites came under the yoke of Assyria and Chaldea according to the judgements of the Lord (Zephaniah 2:8-11, 2 Kings 24:2, Ezekiel 25)</a:t>
            </a:r>
          </a:p>
          <a:p>
            <a:r>
              <a:rPr lang="en-US" sz="1200" i="1" dirty="0"/>
              <a:t>Old Testament Who’s Who </a:t>
            </a:r>
            <a:r>
              <a:rPr lang="en-US" sz="1200" dirty="0"/>
              <a:t>by Ed J. </a:t>
            </a:r>
            <a:r>
              <a:rPr lang="en-US" sz="1200" dirty="0" err="1"/>
              <a:t>Pinegar</a:t>
            </a:r>
            <a:r>
              <a:rPr lang="en-US" sz="1200" dirty="0"/>
              <a:t> and Richard J. Allen pg. 130</a:t>
            </a:r>
          </a:p>
        </p:txBody>
      </p:sp>
      <p:sp>
        <p:nvSpPr>
          <p:cNvPr id="198" name="Rectangle 197"/>
          <p:cNvSpPr/>
          <p:nvPr/>
        </p:nvSpPr>
        <p:spPr>
          <a:xfrm>
            <a:off x="53514" y="4048289"/>
            <a:ext cx="7005138" cy="2308324"/>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Ammon/Ammonites:</a:t>
            </a:r>
          </a:p>
          <a:p>
            <a:r>
              <a:rPr lang="en-US" sz="1200" dirty="0" err="1">
                <a:solidFill>
                  <a:srgbClr val="333333"/>
                </a:solidFill>
                <a:latin typeface="Calibri" panose="020F0502020204030204" pitchFamily="34" charset="0"/>
              </a:rPr>
              <a:t>Benammi</a:t>
            </a:r>
            <a:r>
              <a:rPr lang="en-US" sz="1200" dirty="0">
                <a:solidFill>
                  <a:srgbClr val="333333"/>
                </a:solidFill>
                <a:latin typeface="Calibri" panose="020F0502020204030204" pitchFamily="34" charset="0"/>
              </a:rPr>
              <a:t> was the son of Lot by his younger daughter, the child being conceived by an incestuous union unbeknownst to the sedated and sleeping Lot.</a:t>
            </a:r>
          </a:p>
          <a:p>
            <a:r>
              <a:rPr lang="en-US" sz="1200" dirty="0">
                <a:solidFill>
                  <a:srgbClr val="333333"/>
                </a:solidFill>
                <a:latin typeface="Calibri" panose="020F0502020204030204" pitchFamily="34" charset="0"/>
              </a:rPr>
              <a:t>The name Ammon in the Old Testament is usually mentioned in the expression “children of Ammon,” meaning the tribal people of that name who were descended from lot, the nephew of Abraham. </a:t>
            </a:r>
          </a:p>
          <a:p>
            <a:r>
              <a:rPr lang="en-US" sz="1200" dirty="0">
                <a:solidFill>
                  <a:srgbClr val="333333"/>
                </a:solidFill>
                <a:latin typeface="Calibri" panose="020F0502020204030204" pitchFamily="34" charset="0"/>
              </a:rPr>
              <a:t>The “children of Ammon” were generally at odds with the Israelites. It was against the Ammonites that David’s army was fighting when he became involved with Bathsheba and orchestrated the death of her husband, Uriah (2 Samuel 12:7-9). Later, Solomon took an </a:t>
            </a:r>
            <a:r>
              <a:rPr lang="en-US" sz="1200" dirty="0" err="1">
                <a:solidFill>
                  <a:srgbClr val="333333"/>
                </a:solidFill>
                <a:latin typeface="Calibri" panose="020F0502020204030204" pitchFamily="34" charset="0"/>
              </a:rPr>
              <a:t>Ammonitess</a:t>
            </a:r>
            <a:r>
              <a:rPr lang="en-US" sz="1200" dirty="0">
                <a:solidFill>
                  <a:srgbClr val="333333"/>
                </a:solidFill>
                <a:latin typeface="Calibri" panose="020F0502020204030204" pitchFamily="34" charset="0"/>
              </a:rPr>
              <a:t> as one of his wives (1 Kings 14:31; 2 Chronicles 12:13) and offended the Lord by choosing to adopt the idolatrous practices of Ammonite worship (1 Kings 11:5-7). Eventually the Ammonites came under the yoke of Assyria and Chaldea, according to the judgments of the Lord (Zephaniah 2:8-11; Amos 1; 2 Kings 24:2; Ezekiel 25)</a:t>
            </a:r>
          </a:p>
          <a:p>
            <a:r>
              <a:rPr lang="en-US" sz="1200" i="1" dirty="0"/>
              <a:t>Old Testament Who’s Who </a:t>
            </a:r>
            <a:r>
              <a:rPr lang="en-US" sz="1200" dirty="0"/>
              <a:t>by Ed J. </a:t>
            </a:r>
            <a:r>
              <a:rPr lang="en-US" sz="1200" dirty="0" err="1"/>
              <a:t>Pinegar</a:t>
            </a:r>
            <a:r>
              <a:rPr lang="en-US" sz="1200" dirty="0"/>
              <a:t> and Richard J. Allen pg. 15</a:t>
            </a:r>
          </a:p>
        </p:txBody>
      </p:sp>
      <p:pic>
        <p:nvPicPr>
          <p:cNvPr id="6146" name="Picture 2" descr="https://upload.wikimedia.org/wikipedia/commons/thumb/d/d2/Kingdoms_around_Israel_830_map.svg/2000px-Kingdoms_around_Israel_830_map.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140" y="525915"/>
            <a:ext cx="4579011" cy="546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3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CB819-2BC6-442A-9B3C-F29DD2FD87A2}"/>
              </a:ext>
            </a:extLst>
          </p:cNvPr>
          <p:cNvSpPr txBox="1"/>
          <p:nvPr/>
        </p:nvSpPr>
        <p:spPr>
          <a:xfrm>
            <a:off x="163628" y="577517"/>
            <a:ext cx="5265019" cy="3416320"/>
          </a:xfrm>
          <a:prstGeom prst="rect">
            <a:avLst/>
          </a:prstGeom>
          <a:noFill/>
        </p:spPr>
        <p:txBody>
          <a:bodyPr wrap="square" rtlCol="0">
            <a:spAutoFit/>
          </a:bodyPr>
          <a:lstStyle/>
          <a:p>
            <a:r>
              <a:rPr lang="en-US" dirty="0"/>
              <a:t>8. </a:t>
            </a:r>
            <a:r>
              <a:rPr lang="en-US" b="1" dirty="0"/>
              <a:t> </a:t>
            </a:r>
            <a:r>
              <a:rPr lang="en-US" dirty="0"/>
              <a:t>Behold now, I have two daughters which have not known man; let me, I pray you, bring them out unto you, and do ye to them as is good in your eyes: only unto these men do nothing; for therefore came they under the shadow of my roof.</a:t>
            </a:r>
          </a:p>
          <a:p>
            <a:r>
              <a:rPr lang="en-US" dirty="0"/>
              <a:t>9. And they said, Stand back. And they said again, This one fellow came in to sojourn, and he will needs be a judge: now will we deal worse with thee, than with them. And they pressed sore upon the man, even Lot, and came near to break the door.</a:t>
            </a:r>
          </a:p>
          <a:p>
            <a:r>
              <a:rPr lang="en-US" dirty="0"/>
              <a:t>10. But the men put forth their hand, and pulled Lot into the house to them, and shut to the door.</a:t>
            </a:r>
          </a:p>
        </p:txBody>
      </p:sp>
      <p:sp>
        <p:nvSpPr>
          <p:cNvPr id="4" name="TextBox 3">
            <a:extLst>
              <a:ext uri="{FF2B5EF4-FFF2-40B4-BE49-F238E27FC236}">
                <a16:creationId xmlns:a16="http://schemas.microsoft.com/office/drawing/2014/main" id="{D3DA02FC-1A59-424B-BF0A-C64EE044C6B6}"/>
              </a:ext>
            </a:extLst>
          </p:cNvPr>
          <p:cNvSpPr txBox="1"/>
          <p:nvPr/>
        </p:nvSpPr>
        <p:spPr>
          <a:xfrm>
            <a:off x="6096000" y="577517"/>
            <a:ext cx="5932372" cy="6186309"/>
          </a:xfrm>
          <a:prstGeom prst="rect">
            <a:avLst/>
          </a:prstGeom>
          <a:noFill/>
        </p:spPr>
        <p:txBody>
          <a:bodyPr wrap="square" rtlCol="0">
            <a:spAutoFit/>
          </a:bodyPr>
          <a:lstStyle/>
          <a:p>
            <a:pPr fontAlgn="base"/>
            <a:r>
              <a:rPr lang="en-US" dirty="0"/>
              <a:t>9. And they said </a:t>
            </a:r>
            <a:r>
              <a:rPr lang="en-US" i="1" dirty="0"/>
              <a:t>unto him,</a:t>
            </a:r>
            <a:r>
              <a:rPr lang="en-US" dirty="0"/>
              <a:t> Stand back. </a:t>
            </a:r>
            <a:r>
              <a:rPr lang="en-US" i="1" dirty="0"/>
              <a:t>And they were angry with him.</a:t>
            </a:r>
            <a:endParaRPr lang="en-US" dirty="0"/>
          </a:p>
          <a:p>
            <a:pPr fontAlgn="base"/>
            <a:r>
              <a:rPr lang="en-US" dirty="0"/>
              <a:t>10 And they said </a:t>
            </a:r>
            <a:r>
              <a:rPr lang="en-US" i="1" dirty="0"/>
              <a:t>among themselves,</a:t>
            </a:r>
            <a:r>
              <a:rPr lang="en-US" dirty="0"/>
              <a:t> This one </a:t>
            </a:r>
            <a:r>
              <a:rPr lang="en-US" i="1" dirty="0"/>
              <a:t>man</a:t>
            </a:r>
            <a:r>
              <a:rPr lang="en-US" dirty="0"/>
              <a:t> came in to sojourn </a:t>
            </a:r>
            <a:r>
              <a:rPr lang="en-US" i="1" dirty="0"/>
              <a:t>among us,</a:t>
            </a:r>
            <a:r>
              <a:rPr lang="en-US" dirty="0"/>
              <a:t> and he will needs </a:t>
            </a:r>
            <a:r>
              <a:rPr lang="en-US" i="1" dirty="0"/>
              <a:t>now make himself to be</a:t>
            </a:r>
            <a:r>
              <a:rPr lang="en-US" dirty="0"/>
              <a:t> a judge; now we will deal worse with </a:t>
            </a:r>
            <a:r>
              <a:rPr lang="en-US" i="1" dirty="0"/>
              <a:t>him</a:t>
            </a:r>
            <a:r>
              <a:rPr lang="en-US" dirty="0"/>
              <a:t> than with them.</a:t>
            </a:r>
          </a:p>
          <a:p>
            <a:pPr fontAlgn="base"/>
            <a:r>
              <a:rPr lang="en-US" dirty="0"/>
              <a:t>11 </a:t>
            </a:r>
            <a:r>
              <a:rPr lang="en-US" i="1" dirty="0"/>
              <a:t>Wherefore they said unto the man, We will have the men, and thy daughters also; and we will do with them as </a:t>
            </a:r>
            <a:r>
              <a:rPr lang="en-US" i="1" dirty="0" err="1"/>
              <a:t>seemeth</a:t>
            </a:r>
            <a:r>
              <a:rPr lang="en-US" i="1" dirty="0"/>
              <a:t> us good.</a:t>
            </a:r>
            <a:endParaRPr lang="en-US" dirty="0"/>
          </a:p>
          <a:p>
            <a:pPr fontAlgn="base"/>
            <a:r>
              <a:rPr lang="en-US" dirty="0"/>
              <a:t>12 </a:t>
            </a:r>
            <a:r>
              <a:rPr lang="en-US" i="1" dirty="0"/>
              <a:t>Now this was after the wickedness of Sodom.</a:t>
            </a:r>
            <a:endParaRPr lang="en-US" dirty="0"/>
          </a:p>
          <a:p>
            <a:pPr fontAlgn="base"/>
            <a:r>
              <a:rPr lang="en-US" dirty="0"/>
              <a:t>13 And Lot said, Behold now, I have two daughters which have not known man; let me, I pray you, </a:t>
            </a:r>
            <a:r>
              <a:rPr lang="en-US" i="1" dirty="0"/>
              <a:t>plead with my brethren that I may not</a:t>
            </a:r>
            <a:r>
              <a:rPr lang="en-US" dirty="0"/>
              <a:t> bring them out unto you; and ye </a:t>
            </a:r>
            <a:r>
              <a:rPr lang="en-US" i="1" dirty="0"/>
              <a:t>shall not</a:t>
            </a:r>
            <a:r>
              <a:rPr lang="en-US" dirty="0"/>
              <a:t> do unto them as </a:t>
            </a:r>
            <a:r>
              <a:rPr lang="en-US" dirty="0" err="1"/>
              <a:t>seemeth</a:t>
            </a:r>
            <a:r>
              <a:rPr lang="en-US" dirty="0"/>
              <a:t> good in your eyes;</a:t>
            </a:r>
          </a:p>
          <a:p>
            <a:pPr fontAlgn="base"/>
            <a:r>
              <a:rPr lang="en-US" dirty="0"/>
              <a:t>14 </a:t>
            </a:r>
            <a:r>
              <a:rPr lang="en-US" i="1" dirty="0"/>
              <a:t>For God will not justify his servant in this thing; wherefore, let me plead with my brethren, this once only, that</a:t>
            </a:r>
            <a:r>
              <a:rPr lang="en-US" dirty="0"/>
              <a:t> unto these men ye do nothing, </a:t>
            </a:r>
            <a:r>
              <a:rPr lang="en-US" i="1" dirty="0"/>
              <a:t>that they may have peace in my house;</a:t>
            </a:r>
            <a:r>
              <a:rPr lang="en-US" dirty="0"/>
              <a:t> for therefore came they under the shadow of my roof.</a:t>
            </a:r>
          </a:p>
          <a:p>
            <a:pPr fontAlgn="base"/>
            <a:r>
              <a:rPr lang="en-US" dirty="0"/>
              <a:t>15 </a:t>
            </a:r>
            <a:r>
              <a:rPr lang="en-US" i="1" dirty="0"/>
              <a:t>And they were angry with Lot</a:t>
            </a:r>
            <a:r>
              <a:rPr lang="en-US" dirty="0"/>
              <a:t> and came near to break the door, but the </a:t>
            </a:r>
            <a:r>
              <a:rPr lang="en-US" i="1" dirty="0"/>
              <a:t>angels of God, which were holy men,</a:t>
            </a:r>
            <a:r>
              <a:rPr lang="en-US" dirty="0"/>
              <a:t> put forth their hand and pulled Lot into the house unto them, and shut the door.</a:t>
            </a:r>
          </a:p>
          <a:p>
            <a:endParaRPr lang="en-US" dirty="0"/>
          </a:p>
        </p:txBody>
      </p:sp>
      <p:sp>
        <p:nvSpPr>
          <p:cNvPr id="5" name="TextBox 4">
            <a:extLst>
              <a:ext uri="{FF2B5EF4-FFF2-40B4-BE49-F238E27FC236}">
                <a16:creationId xmlns:a16="http://schemas.microsoft.com/office/drawing/2014/main" id="{DAFF0BB9-AE69-48A3-8914-2195584748A7}"/>
              </a:ext>
            </a:extLst>
          </p:cNvPr>
          <p:cNvSpPr txBox="1"/>
          <p:nvPr/>
        </p:nvSpPr>
        <p:spPr>
          <a:xfrm>
            <a:off x="1232034" y="125128"/>
            <a:ext cx="1944303" cy="369332"/>
          </a:xfrm>
          <a:prstGeom prst="rect">
            <a:avLst/>
          </a:prstGeom>
          <a:noFill/>
        </p:spPr>
        <p:txBody>
          <a:bodyPr wrap="square" rtlCol="0">
            <a:spAutoFit/>
          </a:bodyPr>
          <a:lstStyle/>
          <a:p>
            <a:r>
              <a:rPr lang="en-US" b="1" dirty="0"/>
              <a:t>Genesis 19:8-10</a:t>
            </a:r>
          </a:p>
        </p:txBody>
      </p:sp>
      <p:sp>
        <p:nvSpPr>
          <p:cNvPr id="6" name="TextBox 5">
            <a:extLst>
              <a:ext uri="{FF2B5EF4-FFF2-40B4-BE49-F238E27FC236}">
                <a16:creationId xmlns:a16="http://schemas.microsoft.com/office/drawing/2014/main" id="{D0133224-F4A4-43A4-BB71-6C1AE43E4F05}"/>
              </a:ext>
            </a:extLst>
          </p:cNvPr>
          <p:cNvSpPr txBox="1"/>
          <p:nvPr/>
        </p:nvSpPr>
        <p:spPr>
          <a:xfrm>
            <a:off x="6747311" y="123523"/>
            <a:ext cx="5120640" cy="369332"/>
          </a:xfrm>
          <a:prstGeom prst="rect">
            <a:avLst/>
          </a:prstGeom>
          <a:noFill/>
        </p:spPr>
        <p:txBody>
          <a:bodyPr wrap="square" rtlCol="0">
            <a:spAutoFit/>
          </a:bodyPr>
          <a:lstStyle/>
          <a:p>
            <a:r>
              <a:rPr lang="en-US" b="1" dirty="0"/>
              <a:t>Joseph Smith Translation Genesis 19:9-15</a:t>
            </a:r>
          </a:p>
        </p:txBody>
      </p:sp>
      <p:cxnSp>
        <p:nvCxnSpPr>
          <p:cNvPr id="8" name="Straight Connector 7">
            <a:extLst>
              <a:ext uri="{FF2B5EF4-FFF2-40B4-BE49-F238E27FC236}">
                <a16:creationId xmlns:a16="http://schemas.microsoft.com/office/drawing/2014/main" id="{EDB4DC07-715A-478C-937A-0F18D369B543}"/>
              </a:ext>
            </a:extLst>
          </p:cNvPr>
          <p:cNvCxnSpPr/>
          <p:nvPr/>
        </p:nvCxnSpPr>
        <p:spPr>
          <a:xfrm>
            <a:off x="5650029" y="0"/>
            <a:ext cx="0" cy="685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0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1" name="TextBox 60"/>
          <p:cNvSpPr txBox="1"/>
          <p:nvPr/>
        </p:nvSpPr>
        <p:spPr>
          <a:xfrm>
            <a:off x="37696" y="0"/>
            <a:ext cx="12192000" cy="1938992"/>
          </a:xfrm>
          <a:prstGeom prst="rect">
            <a:avLst/>
          </a:prstGeom>
          <a:noFill/>
        </p:spPr>
        <p:txBody>
          <a:bodyPr wrap="square" rtlCol="0">
            <a:spAutoFit/>
          </a:bodyPr>
          <a:lstStyle/>
          <a:p>
            <a:pPr algn="ctr"/>
            <a:r>
              <a:rPr lang="en-US" sz="6000" dirty="0">
                <a:latin typeface="Agency FB" panose="020B0503020202020204" pitchFamily="34" charset="0"/>
              </a:rPr>
              <a:t>Do You Find Yourself in Situations That Could Change the Rest of Your Life?</a:t>
            </a:r>
          </a:p>
        </p:txBody>
      </p:sp>
      <p:sp>
        <p:nvSpPr>
          <p:cNvPr id="2048" name="Rectangle 2047"/>
          <p:cNvSpPr/>
          <p:nvPr/>
        </p:nvSpPr>
        <p:spPr>
          <a:xfrm>
            <a:off x="11654891" y="6481170"/>
            <a:ext cx="537109" cy="369332"/>
          </a:xfrm>
          <a:prstGeom prst="rect">
            <a:avLst/>
          </a:prstGeom>
        </p:spPr>
        <p:txBody>
          <a:bodyPr wrap="square">
            <a:spAutoFit/>
          </a:bodyPr>
          <a:lstStyle/>
          <a:p>
            <a:r>
              <a:rPr lang="en-US" b="0" i="0" dirty="0">
                <a:solidFill>
                  <a:srgbClr val="333333"/>
                </a:solidFill>
                <a:effectLst/>
                <a:latin typeface="Calibri" panose="020F0502020204030204" pitchFamily="34" charset="0"/>
              </a:rPr>
              <a:t>(1)</a:t>
            </a:r>
            <a:endParaRPr lang="en-US" dirty="0"/>
          </a:p>
        </p:txBody>
      </p:sp>
      <p:sp>
        <p:nvSpPr>
          <p:cNvPr id="2049" name="Rectangle 2048"/>
          <p:cNvSpPr/>
          <p:nvPr/>
        </p:nvSpPr>
        <p:spPr>
          <a:xfrm>
            <a:off x="5328927" y="3951393"/>
            <a:ext cx="6594518" cy="2308324"/>
          </a:xfrm>
          <a:prstGeom prst="rect">
            <a:avLst/>
          </a:prstGeom>
        </p:spPr>
        <p:txBody>
          <a:bodyPr wrap="square">
            <a:spAutoFit/>
          </a:bodyPr>
          <a:lstStyle/>
          <a:p>
            <a:r>
              <a:rPr lang="en-US" b="0" i="0" dirty="0">
                <a:solidFill>
                  <a:srgbClr val="333333"/>
                </a:solidFill>
                <a:effectLst/>
                <a:latin typeface="Calibri" panose="020F0502020204030204" pitchFamily="34" charset="0"/>
              </a:rPr>
              <a:t>It is relatively easy to stay on the strait and narrow path while traffic is light and the road is marked. But frequently along the way we meet others exercising their own free agency; and, without wanting it to be so, we find their demands and expectations influencing our behavior and coloring our choices.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The tests come when friends say, “Come on. Don’t be a spoilsport,” or “It’s okay, everybody does it,” or “No one will know.”</a:t>
            </a:r>
            <a:endParaRPr lang="en-US" dirty="0"/>
          </a:p>
        </p:txBody>
      </p:sp>
      <p:pic>
        <p:nvPicPr>
          <p:cNvPr id="2058" name="Picture 10" descr="http://www.blogcdn.com/www.parentdish.com/media/2011/03/teen-drinking-alcohol-590a-03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39" y="3913909"/>
            <a:ext cx="3702301" cy="2466109"/>
          </a:xfrm>
          <a:prstGeom prst="rect">
            <a:avLst/>
          </a:prstGeom>
          <a:noFill/>
          <a:extLst>
            <a:ext uri="{909E8E84-426E-40DD-AFC4-6F175D3DCCD1}">
              <a14:hiddenFill xmlns:a14="http://schemas.microsoft.com/office/drawing/2010/main">
                <a:solidFill>
                  <a:srgbClr val="FFFFFF"/>
                </a:solidFill>
              </a14:hiddenFill>
            </a:ext>
          </a:extLst>
        </p:spPr>
      </p:pic>
      <p:sp>
        <p:nvSpPr>
          <p:cNvPr id="932" name="Rectangle 931"/>
          <p:cNvSpPr/>
          <p:nvPr/>
        </p:nvSpPr>
        <p:spPr>
          <a:xfrm>
            <a:off x="537108" y="2206528"/>
            <a:ext cx="5018565" cy="1477328"/>
          </a:xfrm>
          <a:prstGeom prst="rect">
            <a:avLst/>
          </a:prstGeom>
        </p:spPr>
        <p:txBody>
          <a:bodyPr wrap="square">
            <a:spAutoFit/>
          </a:bodyPr>
          <a:lstStyle/>
          <a:p>
            <a:r>
              <a:rPr lang="en-US" b="0" i="0" dirty="0">
                <a:solidFill>
                  <a:srgbClr val="333333"/>
                </a:solidFill>
                <a:effectLst/>
                <a:latin typeface="Calibri" panose="020F0502020204030204" pitchFamily="34" charset="0"/>
              </a:rPr>
              <a:t>Getting too close to sin; stopping in the wrong place or failing to stop at all; obeying or disregarding moral laws or the laws of the land—any or all of these choices may eternally affect the course of our existence</a:t>
            </a:r>
            <a:endParaRPr lang="en-US" dirty="0"/>
          </a:p>
        </p:txBody>
      </p:sp>
      <p:pic>
        <p:nvPicPr>
          <p:cNvPr id="2053" name="Picture 20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676" y="1795493"/>
            <a:ext cx="3245860" cy="1834617"/>
          </a:xfrm>
          <a:prstGeom prst="rect">
            <a:avLst/>
          </a:prstGeom>
        </p:spPr>
      </p:pic>
    </p:spTree>
    <p:extLst>
      <p:ext uri="{BB962C8B-B14F-4D97-AF65-F5344CB8AC3E}">
        <p14:creationId xmlns:p14="http://schemas.microsoft.com/office/powerpoint/2010/main" val="29957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9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19:1-3</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Three Messengers in the City of Sodom</a:t>
            </a:r>
          </a:p>
        </p:txBody>
      </p:sp>
      <p:grpSp>
        <p:nvGrpSpPr>
          <p:cNvPr id="5" name="Group 1113"/>
          <p:cNvGrpSpPr/>
          <p:nvPr/>
        </p:nvGrpSpPr>
        <p:grpSpPr>
          <a:xfrm>
            <a:off x="520998" y="2293862"/>
            <a:ext cx="1449607" cy="2617749"/>
            <a:chOff x="2542088" y="1794178"/>
            <a:chExt cx="1127371" cy="3261838"/>
          </a:xfrm>
        </p:grpSpPr>
        <p:sp>
          <p:nvSpPr>
            <p:cNvPr id="6" name="Cloud 5"/>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980766" y="2212234"/>
            <a:ext cx="1385633" cy="2693352"/>
            <a:chOff x="7384869" y="772733"/>
            <a:chExt cx="1385633" cy="2693352"/>
          </a:xfrm>
        </p:grpSpPr>
        <p:sp>
          <p:nvSpPr>
            <p:cNvPr id="25" name="Oval 24"/>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Cloud 35"/>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9"/>
            <p:cNvGrpSpPr/>
            <p:nvPr/>
          </p:nvGrpSpPr>
          <p:grpSpPr>
            <a:xfrm>
              <a:off x="8201865" y="2506163"/>
              <a:ext cx="394405" cy="860668"/>
              <a:chOff x="5029205" y="1676401"/>
              <a:chExt cx="982013" cy="1407436"/>
            </a:xfrm>
            <a:solidFill>
              <a:srgbClr val="996633"/>
            </a:solidFill>
          </p:grpSpPr>
          <p:sp>
            <p:nvSpPr>
              <p:cNvPr id="42" name="Diagonal Stripe 4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gonal Stripe 4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226194" y="2261567"/>
            <a:ext cx="1397412" cy="2919704"/>
            <a:chOff x="5630297" y="822066"/>
            <a:chExt cx="1397412" cy="2919704"/>
          </a:xfrm>
        </p:grpSpPr>
        <p:sp>
          <p:nvSpPr>
            <p:cNvPr id="46" name="Oval 45"/>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p:cNvGrpSpPr/>
            <p:nvPr/>
          </p:nvGrpSpPr>
          <p:grpSpPr>
            <a:xfrm>
              <a:off x="6059909" y="1961759"/>
              <a:ext cx="527892" cy="627765"/>
              <a:chOff x="4685056" y="5268910"/>
              <a:chExt cx="1068044" cy="1322390"/>
            </a:xfrm>
            <a:solidFill>
              <a:schemeClr val="accent2">
                <a:lumMod val="75000"/>
              </a:schemeClr>
            </a:solidFill>
          </p:grpSpPr>
          <p:sp>
            <p:nvSpPr>
              <p:cNvPr id="67" name="Moon 66"/>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787694" y="822066"/>
              <a:ext cx="883832" cy="412562"/>
              <a:chOff x="4791976" y="4869405"/>
              <a:chExt cx="1425856" cy="665573"/>
            </a:xfrm>
            <a:solidFill>
              <a:srgbClr val="8B6417"/>
            </a:solidFill>
          </p:grpSpPr>
          <p:sp>
            <p:nvSpPr>
              <p:cNvPr id="65" name="Moon 6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7379" y="999425"/>
            <a:ext cx="5455340" cy="369332"/>
          </a:xfrm>
          <a:prstGeom prst="rect">
            <a:avLst/>
          </a:prstGeom>
        </p:spPr>
        <p:txBody>
          <a:bodyPr wrap="none">
            <a:spAutoFit/>
          </a:bodyPr>
          <a:lstStyle/>
          <a:p>
            <a:r>
              <a:rPr lang="en-US" dirty="0">
                <a:solidFill>
                  <a:srgbClr val="333333"/>
                </a:solidFill>
                <a:latin typeface="Palatino"/>
              </a:rPr>
              <a:t>Genesis 19:1 </a:t>
            </a:r>
            <a:r>
              <a:rPr lang="en-US" i="1" dirty="0">
                <a:solidFill>
                  <a:srgbClr val="333333"/>
                </a:solidFill>
                <a:latin typeface="Palatino"/>
              </a:rPr>
              <a:t>And there came two angels to Sodom</a:t>
            </a:r>
            <a:endParaRPr lang="en-US" i="1" dirty="0"/>
          </a:p>
        </p:txBody>
      </p:sp>
      <p:sp>
        <p:nvSpPr>
          <p:cNvPr id="70" name="Rectangle 69"/>
          <p:cNvSpPr/>
          <p:nvPr/>
        </p:nvSpPr>
        <p:spPr>
          <a:xfrm>
            <a:off x="7341894" y="999425"/>
            <a:ext cx="2142574" cy="369332"/>
          </a:xfrm>
          <a:prstGeom prst="rect">
            <a:avLst/>
          </a:prstGeom>
        </p:spPr>
        <p:txBody>
          <a:bodyPr wrap="none">
            <a:spAutoFit/>
          </a:bodyPr>
          <a:lstStyle/>
          <a:p>
            <a:r>
              <a:rPr lang="en-US" dirty="0">
                <a:solidFill>
                  <a:srgbClr val="333333"/>
                </a:solidFill>
                <a:latin typeface="Palatino"/>
              </a:rPr>
              <a:t>JST footnote: </a:t>
            </a:r>
            <a:r>
              <a:rPr lang="en-US" i="1" dirty="0">
                <a:solidFill>
                  <a:srgbClr val="333333"/>
                </a:solidFill>
                <a:latin typeface="Palatino"/>
              </a:rPr>
              <a:t>three</a:t>
            </a:r>
            <a:endParaRPr lang="en-US" i="1" dirty="0"/>
          </a:p>
        </p:txBody>
      </p:sp>
      <p:sp>
        <p:nvSpPr>
          <p:cNvPr id="4" name="Rectangle 3"/>
          <p:cNvSpPr/>
          <p:nvPr/>
        </p:nvSpPr>
        <p:spPr>
          <a:xfrm>
            <a:off x="3957495" y="5369607"/>
            <a:ext cx="6440093" cy="1384995"/>
          </a:xfrm>
          <a:prstGeom prst="rect">
            <a:avLst/>
          </a:prstGeom>
        </p:spPr>
        <p:txBody>
          <a:bodyPr wrap="square">
            <a:spAutoFit/>
          </a:bodyPr>
          <a:lstStyle/>
          <a:p>
            <a:r>
              <a:rPr lang="en-US" sz="2800" dirty="0">
                <a:solidFill>
                  <a:srgbClr val="333333"/>
                </a:solidFill>
                <a:latin typeface="Calibri" panose="020F0502020204030204" pitchFamily="34" charset="0"/>
              </a:rPr>
              <a:t>Lot invited the three messengers to stay at his home for the night so they would not have to remain in the streets of Sodom. </a:t>
            </a:r>
            <a:endParaRPr lang="en-US" sz="2800" dirty="0"/>
          </a:p>
        </p:txBody>
      </p:sp>
      <p:grpSp>
        <p:nvGrpSpPr>
          <p:cNvPr id="71" name="Group 70"/>
          <p:cNvGrpSpPr/>
          <p:nvPr/>
        </p:nvGrpSpPr>
        <p:grpSpPr>
          <a:xfrm>
            <a:off x="7411263" y="2218917"/>
            <a:ext cx="1515454" cy="3019597"/>
            <a:chOff x="710021" y="877127"/>
            <a:chExt cx="2396978" cy="4901847"/>
          </a:xfrm>
        </p:grpSpPr>
        <p:grpSp>
          <p:nvGrpSpPr>
            <p:cNvPr id="72" name="Group 71"/>
            <p:cNvGrpSpPr/>
            <p:nvPr/>
          </p:nvGrpSpPr>
          <p:grpSpPr>
            <a:xfrm>
              <a:off x="710021" y="990600"/>
              <a:ext cx="2396978" cy="4788374"/>
              <a:chOff x="4429960" y="926626"/>
              <a:chExt cx="3036172" cy="4788374"/>
            </a:xfrm>
          </p:grpSpPr>
          <p:sp>
            <p:nvSpPr>
              <p:cNvPr id="76" name="Cloud 75"/>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701231" y="1981200"/>
                <a:ext cx="533400" cy="3076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gonal Stripe 92"/>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62"/>
              <p:cNvGrpSpPr/>
              <p:nvPr/>
            </p:nvGrpSpPr>
            <p:grpSpPr>
              <a:xfrm rot="5201482">
                <a:off x="5790144" y="3233628"/>
                <a:ext cx="916511" cy="252324"/>
                <a:chOff x="3886200" y="6096000"/>
                <a:chExt cx="3124200" cy="533400"/>
              </a:xfrm>
            </p:grpSpPr>
            <p:sp>
              <p:nvSpPr>
                <p:cNvPr id="109" name="Left-Right Arrow 10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5866344" y="4377212"/>
                <a:ext cx="916511" cy="252324"/>
                <a:chOff x="3886200" y="6096000"/>
                <a:chExt cx="3124200" cy="533400"/>
              </a:xfrm>
            </p:grpSpPr>
            <p:sp>
              <p:nvSpPr>
                <p:cNvPr id="106" name="Left-Right Arrow 10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828466">
                <a:off x="5332945" y="3234211"/>
                <a:ext cx="916511" cy="252324"/>
                <a:chOff x="3886200" y="6096000"/>
                <a:chExt cx="3124200" cy="533400"/>
              </a:xfrm>
            </p:grpSpPr>
            <p:sp>
              <p:nvSpPr>
                <p:cNvPr id="103" name="Left-Right Arrow 1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5221768" y="4320998"/>
                <a:ext cx="916511" cy="252324"/>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gonal Stripe 97"/>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ounded Rectangle 98"/>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6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92"/>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19:9-11</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Men of Sodom</a:t>
            </a:r>
          </a:p>
        </p:txBody>
      </p:sp>
      <p:grpSp>
        <p:nvGrpSpPr>
          <p:cNvPr id="5" name="Group 1113"/>
          <p:cNvGrpSpPr/>
          <p:nvPr/>
        </p:nvGrpSpPr>
        <p:grpSpPr>
          <a:xfrm>
            <a:off x="9019594" y="1750680"/>
            <a:ext cx="1379454" cy="2491064"/>
            <a:chOff x="2542088" y="1794178"/>
            <a:chExt cx="1127371" cy="3261838"/>
          </a:xfrm>
        </p:grpSpPr>
        <p:sp>
          <p:nvSpPr>
            <p:cNvPr id="6" name="Cloud 5"/>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19379" y="2141630"/>
            <a:ext cx="1318576" cy="2563009"/>
            <a:chOff x="7384869" y="772733"/>
            <a:chExt cx="1385633" cy="2693352"/>
          </a:xfrm>
        </p:grpSpPr>
        <p:sp>
          <p:nvSpPr>
            <p:cNvPr id="25" name="Oval 24"/>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Cloud 35"/>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9"/>
            <p:cNvGrpSpPr/>
            <p:nvPr/>
          </p:nvGrpSpPr>
          <p:grpSpPr>
            <a:xfrm>
              <a:off x="8201865" y="2506163"/>
              <a:ext cx="394405" cy="860668"/>
              <a:chOff x="5029205" y="1676401"/>
              <a:chExt cx="982013" cy="1407436"/>
            </a:xfrm>
            <a:solidFill>
              <a:srgbClr val="996633"/>
            </a:solidFill>
          </p:grpSpPr>
          <p:sp>
            <p:nvSpPr>
              <p:cNvPr id="42" name="Diagonal Stripe 4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gonal Stripe 4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419973" y="2311648"/>
            <a:ext cx="1329784" cy="2778405"/>
            <a:chOff x="5630297" y="822066"/>
            <a:chExt cx="1397412" cy="2919704"/>
          </a:xfrm>
        </p:grpSpPr>
        <p:sp>
          <p:nvSpPr>
            <p:cNvPr id="46" name="Oval 45"/>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p:cNvGrpSpPr/>
            <p:nvPr/>
          </p:nvGrpSpPr>
          <p:grpSpPr>
            <a:xfrm>
              <a:off x="6059909" y="1961759"/>
              <a:ext cx="527892" cy="627765"/>
              <a:chOff x="4685056" y="5268910"/>
              <a:chExt cx="1068044" cy="1322390"/>
            </a:xfrm>
            <a:solidFill>
              <a:schemeClr val="accent2">
                <a:lumMod val="75000"/>
              </a:schemeClr>
            </a:solidFill>
          </p:grpSpPr>
          <p:sp>
            <p:nvSpPr>
              <p:cNvPr id="67" name="Moon 66"/>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787694" y="822066"/>
              <a:ext cx="883832" cy="412562"/>
              <a:chOff x="4791976" y="4869405"/>
              <a:chExt cx="1425856" cy="665573"/>
            </a:xfrm>
            <a:solidFill>
              <a:srgbClr val="8B6417"/>
            </a:solidFill>
          </p:grpSpPr>
          <p:sp>
            <p:nvSpPr>
              <p:cNvPr id="65" name="Moon 6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212682" y="837033"/>
            <a:ext cx="9403921" cy="369332"/>
          </a:xfrm>
          <a:prstGeom prst="rect">
            <a:avLst/>
          </a:prstGeom>
        </p:spPr>
        <p:txBody>
          <a:bodyPr wrap="none">
            <a:spAutoFit/>
          </a:bodyPr>
          <a:lstStyle/>
          <a:p>
            <a:r>
              <a:rPr lang="en-US" dirty="0"/>
              <a:t> “that we may know them” means they wanted to participate in sexual activities with Lot’s visitors </a:t>
            </a:r>
            <a:endParaRPr lang="en-US" i="1" dirty="0"/>
          </a:p>
        </p:txBody>
      </p:sp>
      <p:grpSp>
        <p:nvGrpSpPr>
          <p:cNvPr id="71" name="Group 70"/>
          <p:cNvGrpSpPr/>
          <p:nvPr/>
        </p:nvGrpSpPr>
        <p:grpSpPr>
          <a:xfrm>
            <a:off x="10563594" y="2053719"/>
            <a:ext cx="1515454" cy="3019597"/>
            <a:chOff x="710021" y="877127"/>
            <a:chExt cx="2396978" cy="4901847"/>
          </a:xfrm>
        </p:grpSpPr>
        <p:grpSp>
          <p:nvGrpSpPr>
            <p:cNvPr id="72" name="Group 71"/>
            <p:cNvGrpSpPr/>
            <p:nvPr/>
          </p:nvGrpSpPr>
          <p:grpSpPr>
            <a:xfrm>
              <a:off x="710021" y="990600"/>
              <a:ext cx="2396978" cy="4788374"/>
              <a:chOff x="4429960" y="926626"/>
              <a:chExt cx="3036172" cy="4788374"/>
            </a:xfrm>
          </p:grpSpPr>
          <p:sp>
            <p:nvSpPr>
              <p:cNvPr id="76" name="Cloud 75"/>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701231" y="1981200"/>
                <a:ext cx="533400" cy="3076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gonal Stripe 92"/>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62"/>
              <p:cNvGrpSpPr/>
              <p:nvPr/>
            </p:nvGrpSpPr>
            <p:grpSpPr>
              <a:xfrm rot="5201482">
                <a:off x="5790144" y="3233628"/>
                <a:ext cx="916511" cy="252324"/>
                <a:chOff x="3886200" y="6096000"/>
                <a:chExt cx="3124200" cy="533400"/>
              </a:xfrm>
            </p:grpSpPr>
            <p:sp>
              <p:nvSpPr>
                <p:cNvPr id="109" name="Left-Right Arrow 10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5866344" y="4377212"/>
                <a:ext cx="916511" cy="252324"/>
                <a:chOff x="3886200" y="6096000"/>
                <a:chExt cx="3124200" cy="533400"/>
              </a:xfrm>
            </p:grpSpPr>
            <p:sp>
              <p:nvSpPr>
                <p:cNvPr id="106" name="Left-Right Arrow 10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828466">
                <a:off x="5332945" y="3234211"/>
                <a:ext cx="916511" cy="252324"/>
                <a:chOff x="3886200" y="6096000"/>
                <a:chExt cx="3124200" cy="533400"/>
              </a:xfrm>
            </p:grpSpPr>
            <p:sp>
              <p:nvSpPr>
                <p:cNvPr id="103" name="Left-Right Arrow 1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5221768" y="4320998"/>
                <a:ext cx="916511" cy="252324"/>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gonal Stripe 97"/>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ounded Rectangle 98"/>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69222" y="1491454"/>
            <a:ext cx="1176713" cy="2634266"/>
            <a:chOff x="838200" y="609779"/>
            <a:chExt cx="2457746" cy="5105221"/>
          </a:xfrm>
        </p:grpSpPr>
        <p:sp>
          <p:nvSpPr>
            <p:cNvPr id="113" name="Oval 4"/>
            <p:cNvSpPr/>
            <p:nvPr/>
          </p:nvSpPr>
          <p:spPr>
            <a:xfrm rot="6957280">
              <a:off x="672379" y="3117091"/>
              <a:ext cx="1161182" cy="5268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9"/>
            <p:cNvGrpSpPr/>
            <p:nvPr/>
          </p:nvGrpSpPr>
          <p:grpSpPr>
            <a:xfrm flipH="1">
              <a:off x="1666148" y="4299343"/>
              <a:ext cx="602145" cy="1378904"/>
              <a:chOff x="4222137" y="4305789"/>
              <a:chExt cx="609601" cy="1447801"/>
            </a:xfrm>
          </p:grpSpPr>
          <p:sp>
            <p:nvSpPr>
              <p:cNvPr id="210" name="Oval 209"/>
              <p:cNvSpPr/>
              <p:nvPr/>
            </p:nvSpPr>
            <p:spPr>
              <a:xfrm rot="3012038">
                <a:off x="3955438" y="4877290"/>
                <a:ext cx="12192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68"/>
            <p:cNvGrpSpPr/>
            <p:nvPr/>
          </p:nvGrpSpPr>
          <p:grpSpPr>
            <a:xfrm>
              <a:off x="2073244" y="4336096"/>
              <a:ext cx="602145" cy="1378904"/>
              <a:chOff x="4222137" y="4305789"/>
              <a:chExt cx="609601" cy="1447801"/>
            </a:xfrm>
          </p:grpSpPr>
          <p:sp>
            <p:nvSpPr>
              <p:cNvPr id="208" name="Oval 66"/>
              <p:cNvSpPr/>
              <p:nvPr/>
            </p:nvSpPr>
            <p:spPr>
              <a:xfrm rot="3012038">
                <a:off x="3955438" y="4877290"/>
                <a:ext cx="12192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4"/>
            <p:cNvSpPr/>
            <p:nvPr/>
          </p:nvSpPr>
          <p:spPr>
            <a:xfrm rot="4765551">
              <a:off x="2451917" y="3098837"/>
              <a:ext cx="1161182" cy="526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34"/>
            <p:cNvGrpSpPr/>
            <p:nvPr/>
          </p:nvGrpSpPr>
          <p:grpSpPr>
            <a:xfrm rot="18918069">
              <a:off x="2269718" y="2298157"/>
              <a:ext cx="980570" cy="1384138"/>
              <a:chOff x="1977877" y="1457884"/>
              <a:chExt cx="992712" cy="1453296"/>
            </a:xfrm>
          </p:grpSpPr>
          <p:sp>
            <p:nvSpPr>
              <p:cNvPr id="196" name="Trapezoid 35"/>
              <p:cNvSpPr/>
              <p:nvPr/>
            </p:nvSpPr>
            <p:spPr>
              <a:xfrm rot="1340719">
                <a:off x="2229644" y="1457884"/>
                <a:ext cx="740945" cy="1453296"/>
              </a:xfrm>
              <a:prstGeom prst="trapezoid">
                <a:avLst>
                  <a:gd name="adj" fmla="val 248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32"/>
              <p:cNvGrpSpPr/>
              <p:nvPr/>
            </p:nvGrpSpPr>
            <p:grpSpPr>
              <a:xfrm rot="1329619">
                <a:off x="1977877" y="2670865"/>
                <a:ext cx="750562" cy="222094"/>
                <a:chOff x="1398494" y="4038600"/>
                <a:chExt cx="1192306" cy="434340"/>
              </a:xfrm>
            </p:grpSpPr>
            <p:sp>
              <p:nvSpPr>
                <p:cNvPr id="198" name="Pentagon 197"/>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entagon 69"/>
                <p:cNvSpPr/>
                <p:nvPr/>
              </p:nvSpPr>
              <p:spPr>
                <a:xfrm rot="5400000">
                  <a:off x="1524621" y="4173243"/>
                  <a:ext cx="429065" cy="170329"/>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5"/>
                <p:cNvGrpSpPr/>
                <p:nvPr/>
              </p:nvGrpSpPr>
              <p:grpSpPr>
                <a:xfrm>
                  <a:off x="1909482" y="4043875"/>
                  <a:ext cx="681318" cy="429065"/>
                  <a:chOff x="685800" y="1524000"/>
                  <a:chExt cx="1219200" cy="609600"/>
                </a:xfrm>
              </p:grpSpPr>
              <p:sp>
                <p:nvSpPr>
                  <p:cNvPr id="203" name="Pentagon 10"/>
                  <p:cNvSpPr/>
                  <p:nvPr/>
                </p:nvSpPr>
                <p:spPr>
                  <a:xfrm rot="5400000">
                    <a:off x="5334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entagon 203"/>
                  <p:cNvSpPr/>
                  <p:nvPr/>
                </p:nvSpPr>
                <p:spPr>
                  <a:xfrm rot="5400000">
                    <a:off x="9906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entagon 204"/>
                  <p:cNvSpPr/>
                  <p:nvPr/>
                </p:nvSpPr>
                <p:spPr>
                  <a:xfrm rot="5400000">
                    <a:off x="14478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Diamond 201"/>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33"/>
            <p:cNvGrpSpPr/>
            <p:nvPr/>
          </p:nvGrpSpPr>
          <p:grpSpPr>
            <a:xfrm>
              <a:off x="838200" y="2194701"/>
              <a:ext cx="980570" cy="1384138"/>
              <a:chOff x="1977877" y="1457884"/>
              <a:chExt cx="992712" cy="1453296"/>
            </a:xfrm>
          </p:grpSpPr>
          <p:sp>
            <p:nvSpPr>
              <p:cNvPr id="184" name="Trapezoid 18"/>
              <p:cNvSpPr/>
              <p:nvPr/>
            </p:nvSpPr>
            <p:spPr>
              <a:xfrm rot="1340719">
                <a:off x="2229644" y="1457884"/>
                <a:ext cx="740945" cy="1453296"/>
              </a:xfrm>
              <a:prstGeom prst="trapezoid">
                <a:avLst>
                  <a:gd name="adj" fmla="val 248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32"/>
              <p:cNvGrpSpPr/>
              <p:nvPr/>
            </p:nvGrpSpPr>
            <p:grpSpPr>
              <a:xfrm rot="1329619">
                <a:off x="1977877" y="2670865"/>
                <a:ext cx="750562" cy="222094"/>
                <a:chOff x="1398494" y="4038600"/>
                <a:chExt cx="1192306" cy="434340"/>
              </a:xfrm>
            </p:grpSpPr>
            <p:sp>
              <p:nvSpPr>
                <p:cNvPr id="186" name="Pentagon 21"/>
                <p:cNvSpPr/>
                <p:nvPr/>
              </p:nvSpPr>
              <p:spPr>
                <a:xfrm rot="5400000">
                  <a:off x="1269126" y="4173243"/>
                  <a:ext cx="429065" cy="170329"/>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entagon 22"/>
                <p:cNvSpPr/>
                <p:nvPr/>
              </p:nvSpPr>
              <p:spPr>
                <a:xfrm rot="5400000">
                  <a:off x="1524621" y="4173243"/>
                  <a:ext cx="429065" cy="170329"/>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5"/>
                <p:cNvGrpSpPr/>
                <p:nvPr/>
              </p:nvGrpSpPr>
              <p:grpSpPr>
                <a:xfrm>
                  <a:off x="1909482" y="4043875"/>
                  <a:ext cx="681318" cy="429065"/>
                  <a:chOff x="685800" y="1524000"/>
                  <a:chExt cx="1219200" cy="609600"/>
                </a:xfrm>
              </p:grpSpPr>
              <p:sp>
                <p:nvSpPr>
                  <p:cNvPr id="191" name="Pentagon 10"/>
                  <p:cNvSpPr/>
                  <p:nvPr/>
                </p:nvSpPr>
                <p:spPr>
                  <a:xfrm rot="5400000">
                    <a:off x="5334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28"/>
                  <p:cNvSpPr/>
                  <p:nvPr/>
                </p:nvSpPr>
                <p:spPr>
                  <a:xfrm rot="5400000">
                    <a:off x="9906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entagon 29"/>
                  <p:cNvSpPr/>
                  <p:nvPr/>
                </p:nvSpPr>
                <p:spPr>
                  <a:xfrm rot="5400000">
                    <a:off x="1447800" y="1676400"/>
                    <a:ext cx="609600" cy="304800"/>
                  </a:xfrm>
                  <a:prstGeom prst="homePlate">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rapezoid 3"/>
            <p:cNvSpPr/>
            <p:nvPr/>
          </p:nvSpPr>
          <p:spPr>
            <a:xfrm>
              <a:off x="1440344" y="2267275"/>
              <a:ext cx="1430092" cy="2540085"/>
            </a:xfrm>
            <a:prstGeom prst="trapezoid">
              <a:avLst>
                <a:gd name="adj" fmla="val 2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7"/>
            <p:cNvGrpSpPr/>
            <p:nvPr/>
          </p:nvGrpSpPr>
          <p:grpSpPr>
            <a:xfrm>
              <a:off x="1440344" y="4734786"/>
              <a:ext cx="1430092" cy="413671"/>
              <a:chOff x="533400" y="1364105"/>
              <a:chExt cx="2590800" cy="617095"/>
            </a:xfrm>
          </p:grpSpPr>
          <p:sp>
            <p:nvSpPr>
              <p:cNvPr id="172" name="Pentagon 171"/>
              <p:cNvSpPr/>
              <p:nvPr/>
            </p:nvSpPr>
            <p:spPr>
              <a:xfrm rot="5400000">
                <a:off x="3810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rot="5400000">
                <a:off x="8382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entagon 7"/>
              <p:cNvSpPr/>
              <p:nvPr/>
            </p:nvSpPr>
            <p:spPr>
              <a:xfrm rot="5400000">
                <a:off x="12954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8"/>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9"/>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5"/>
              <p:cNvGrpSpPr/>
              <p:nvPr/>
            </p:nvGrpSpPr>
            <p:grpSpPr>
              <a:xfrm>
                <a:off x="1905000" y="1371600"/>
                <a:ext cx="1219200" cy="609600"/>
                <a:chOff x="685800" y="1524000"/>
                <a:chExt cx="1219200" cy="609600"/>
              </a:xfrm>
            </p:grpSpPr>
            <p:sp>
              <p:nvSpPr>
                <p:cNvPr id="179" name="Pentagon 10"/>
                <p:cNvSpPr/>
                <p:nvPr/>
              </p:nvSpPr>
              <p:spPr>
                <a:xfrm rot="5400000">
                  <a:off x="5334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entagon 11"/>
                <p:cNvSpPr/>
                <p:nvPr/>
              </p:nvSpPr>
              <p:spPr>
                <a:xfrm rot="5400000">
                  <a:off x="9906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12"/>
                <p:cNvSpPr/>
                <p:nvPr/>
              </p:nvSpPr>
              <p:spPr>
                <a:xfrm rot="5400000">
                  <a:off x="14478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3"/>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4"/>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Diamond 16"/>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87"/>
            <p:cNvGrpSpPr/>
            <p:nvPr/>
          </p:nvGrpSpPr>
          <p:grpSpPr>
            <a:xfrm rot="5076103">
              <a:off x="1982831" y="3812298"/>
              <a:ext cx="1088608" cy="564510"/>
              <a:chOff x="4572000" y="3733800"/>
              <a:chExt cx="2133600" cy="1066800"/>
            </a:xfrm>
          </p:grpSpPr>
          <p:sp>
            <p:nvSpPr>
              <p:cNvPr id="170" name="Moon 169"/>
              <p:cNvSpPr/>
              <p:nvPr/>
            </p:nvSpPr>
            <p:spPr>
              <a:xfrm rot="16200000">
                <a:off x="5181600" y="3276600"/>
                <a:ext cx="914400" cy="2133600"/>
              </a:xfrm>
              <a:prstGeom prst="mo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6200000">
                <a:off x="5295900" y="3009900"/>
                <a:ext cx="685800" cy="21336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86"/>
            <p:cNvGrpSpPr/>
            <p:nvPr/>
          </p:nvGrpSpPr>
          <p:grpSpPr>
            <a:xfrm>
              <a:off x="1590880" y="3527059"/>
              <a:ext cx="1129020" cy="544304"/>
              <a:chOff x="4572000" y="3733800"/>
              <a:chExt cx="2133600" cy="1066800"/>
            </a:xfrm>
          </p:grpSpPr>
          <p:sp>
            <p:nvSpPr>
              <p:cNvPr id="168" name="Moon 167"/>
              <p:cNvSpPr/>
              <p:nvPr/>
            </p:nvSpPr>
            <p:spPr>
              <a:xfrm rot="16200000">
                <a:off x="5181600" y="3276600"/>
                <a:ext cx="914400" cy="2133600"/>
              </a:xfrm>
              <a:prstGeom prst="mo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16200000">
                <a:off x="5295900" y="3009900"/>
                <a:ext cx="685800" cy="21336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93"/>
            <p:cNvGrpSpPr/>
            <p:nvPr/>
          </p:nvGrpSpPr>
          <p:grpSpPr>
            <a:xfrm>
              <a:off x="2268292" y="3454485"/>
              <a:ext cx="602144" cy="611148"/>
              <a:chOff x="3200400" y="1524000"/>
              <a:chExt cx="1447800" cy="1524000"/>
            </a:xfrm>
          </p:grpSpPr>
          <p:sp>
            <p:nvSpPr>
              <p:cNvPr id="165" name="Oval 164"/>
              <p:cNvSpPr/>
              <p:nvPr/>
            </p:nvSpPr>
            <p:spPr>
              <a:xfrm>
                <a:off x="3200400" y="1524000"/>
                <a:ext cx="14478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ross 165"/>
              <p:cNvSpPr/>
              <p:nvPr/>
            </p:nvSpPr>
            <p:spPr>
              <a:xfrm>
                <a:off x="3352800" y="1828800"/>
                <a:ext cx="1143000" cy="838200"/>
              </a:xfrm>
              <a:prstGeom prst="plus">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3657600" y="1828800"/>
                <a:ext cx="533400" cy="762000"/>
              </a:xfrm>
              <a:prstGeom prst="quadArrow">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Pentagon 123"/>
            <p:cNvSpPr/>
            <p:nvPr/>
          </p:nvSpPr>
          <p:spPr>
            <a:xfrm rot="5400000">
              <a:off x="1524000" y="1371600"/>
              <a:ext cx="1219200" cy="1371600"/>
            </a:xfrm>
            <a:prstGeom prst="homePlate">
              <a:avLst>
                <a:gd name="adj" fmla="val 40769"/>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1676400" y="2362200"/>
              <a:ext cx="838200" cy="1295813"/>
              <a:chOff x="3886200" y="1752600"/>
              <a:chExt cx="1650516" cy="2551611"/>
            </a:xfrm>
          </p:grpSpPr>
          <p:grpSp>
            <p:nvGrpSpPr>
              <p:cNvPr id="151" name="Group 179"/>
              <p:cNvGrpSpPr/>
              <p:nvPr/>
            </p:nvGrpSpPr>
            <p:grpSpPr>
              <a:xfrm rot="4546340">
                <a:off x="3362823" y="2275977"/>
                <a:ext cx="1441131" cy="394377"/>
                <a:chOff x="3200400" y="381000"/>
                <a:chExt cx="2057400" cy="304800"/>
              </a:xfrm>
            </p:grpSpPr>
            <p:sp>
              <p:nvSpPr>
                <p:cNvPr id="162" name="Donut 16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180"/>
              <p:cNvGrpSpPr/>
              <p:nvPr/>
            </p:nvGrpSpPr>
            <p:grpSpPr>
              <a:xfrm rot="6411433">
                <a:off x="4618962" y="2306108"/>
                <a:ext cx="1441131" cy="394377"/>
                <a:chOff x="3200400" y="381000"/>
                <a:chExt cx="2057400" cy="304800"/>
              </a:xfrm>
            </p:grpSpPr>
            <p:sp>
              <p:nvSpPr>
                <p:cNvPr id="159" name="Donut 15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16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3" name="Quad Arrow 152"/>
              <p:cNvSpPr/>
              <p:nvPr/>
            </p:nvSpPr>
            <p:spPr>
              <a:xfrm>
                <a:off x="4114800" y="2743200"/>
                <a:ext cx="1143000" cy="1143000"/>
              </a:xfrm>
              <a:prstGeom prst="quad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4495800" y="3124200"/>
                <a:ext cx="3810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4286794" y="3374571"/>
                <a:ext cx="3810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4713515" y="3381103"/>
                <a:ext cx="3810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506686" y="3694611"/>
                <a:ext cx="381000" cy="609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157"/>
              <p:cNvSpPr/>
              <p:nvPr/>
            </p:nvSpPr>
            <p:spPr>
              <a:xfrm>
                <a:off x="4513217" y="3807823"/>
                <a:ext cx="383177" cy="383177"/>
              </a:xfrm>
              <a:prstGeom prst="quad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rot="350532">
              <a:off x="1146491" y="609779"/>
              <a:ext cx="1903597" cy="1662240"/>
              <a:chOff x="3241986" y="2057400"/>
              <a:chExt cx="1738067" cy="1517697"/>
            </a:xfrm>
          </p:grpSpPr>
          <p:sp>
            <p:nvSpPr>
              <p:cNvPr id="142" name="Moon 141"/>
              <p:cNvSpPr/>
              <p:nvPr/>
            </p:nvSpPr>
            <p:spPr>
              <a:xfrm rot="9623410">
                <a:off x="4528258" y="2125819"/>
                <a:ext cx="381000" cy="130492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53547">
                <a:off x="3241986" y="2266121"/>
                <a:ext cx="609600" cy="1308976"/>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a:off x="3886200" y="205740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19921131">
                <a:off x="4096317" y="208888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183723">
                <a:off x="3657600" y="205740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8071744">
                <a:off x="4294253" y="1981602"/>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6870827">
                <a:off x="4346602" y="1808593"/>
                <a:ext cx="304078" cy="802413"/>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4002517">
                <a:off x="3616360" y="1780520"/>
                <a:ext cx="381000" cy="990600"/>
              </a:xfrm>
              <a:prstGeom prst="moon">
                <a:avLst>
                  <a:gd name="adj" fmla="val 875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520282" y="2133600"/>
                <a:ext cx="1204118" cy="7620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1295400" y="914400"/>
              <a:ext cx="1731164" cy="413671"/>
              <a:chOff x="1289808" y="1323815"/>
              <a:chExt cx="1731164" cy="413671"/>
            </a:xfrm>
          </p:grpSpPr>
          <p:sp>
            <p:nvSpPr>
              <p:cNvPr id="128" name="Rounded Rectangle 127"/>
              <p:cNvSpPr/>
              <p:nvPr/>
            </p:nvSpPr>
            <p:spPr>
              <a:xfrm>
                <a:off x="1289808" y="1323815"/>
                <a:ext cx="1731164" cy="36286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50"/>
              <p:cNvGrpSpPr/>
              <p:nvPr/>
            </p:nvGrpSpPr>
            <p:grpSpPr>
              <a:xfrm>
                <a:off x="1440344" y="1323815"/>
                <a:ext cx="1430092" cy="413671"/>
                <a:chOff x="533400" y="1364105"/>
                <a:chExt cx="2590800" cy="617095"/>
              </a:xfrm>
            </p:grpSpPr>
            <p:sp>
              <p:nvSpPr>
                <p:cNvPr id="130" name="Pentagon 129"/>
                <p:cNvSpPr/>
                <p:nvPr/>
              </p:nvSpPr>
              <p:spPr>
                <a:xfrm rot="5400000">
                  <a:off x="3810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5400000">
                  <a:off x="8382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entagon 131"/>
                <p:cNvSpPr/>
                <p:nvPr/>
              </p:nvSpPr>
              <p:spPr>
                <a:xfrm rot="5400000">
                  <a:off x="1295400" y="15240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5"/>
                <p:cNvGrpSpPr/>
                <p:nvPr/>
              </p:nvGrpSpPr>
              <p:grpSpPr>
                <a:xfrm>
                  <a:off x="1905000" y="1371600"/>
                  <a:ext cx="1219200" cy="609600"/>
                  <a:chOff x="685800" y="1524000"/>
                  <a:chExt cx="1219200" cy="609600"/>
                </a:xfrm>
              </p:grpSpPr>
              <p:sp>
                <p:nvSpPr>
                  <p:cNvPr id="137" name="Pentagon 10"/>
                  <p:cNvSpPr/>
                  <p:nvPr/>
                </p:nvSpPr>
                <p:spPr>
                  <a:xfrm rot="5400000">
                    <a:off x="5334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Pentagon 137"/>
                  <p:cNvSpPr/>
                  <p:nvPr/>
                </p:nvSpPr>
                <p:spPr>
                  <a:xfrm rot="5400000">
                    <a:off x="9906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entagon 138"/>
                  <p:cNvSpPr/>
                  <p:nvPr/>
                </p:nvSpPr>
                <p:spPr>
                  <a:xfrm rot="5400000">
                    <a:off x="1447800" y="1676400"/>
                    <a:ext cx="609600" cy="304800"/>
                  </a:xfrm>
                  <a:prstGeom prst="homePlate">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Diamond 135"/>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2" name="Group 211"/>
          <p:cNvGrpSpPr/>
          <p:nvPr/>
        </p:nvGrpSpPr>
        <p:grpSpPr>
          <a:xfrm>
            <a:off x="1274546" y="1381864"/>
            <a:ext cx="1153072" cy="2553536"/>
            <a:chOff x="1219200" y="1246540"/>
            <a:chExt cx="1959106" cy="3990073"/>
          </a:xfrm>
        </p:grpSpPr>
        <p:sp>
          <p:nvSpPr>
            <p:cNvPr id="213" name="Cloud 212"/>
            <p:cNvSpPr/>
            <p:nvPr/>
          </p:nvSpPr>
          <p:spPr>
            <a:xfrm rot="10986238">
              <a:off x="1607858" y="1637154"/>
              <a:ext cx="1389779" cy="91669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4427519">
              <a:off x="1809598" y="47991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7172481" flipH="1">
              <a:off x="2341446" y="47984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820608">
              <a:off x="1266473" y="37806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9411276">
              <a:off x="2839056" y="37062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325721">
              <a:off x="1538606" y="2413647"/>
              <a:ext cx="600004" cy="1672043"/>
            </a:xfrm>
            <a:prstGeom prst="trapezoid">
              <a:avLst>
                <a:gd name="adj" fmla="val 29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20373468">
              <a:off x="2433667" y="2414331"/>
              <a:ext cx="600004" cy="1672043"/>
            </a:xfrm>
            <a:prstGeom prst="trapezoid">
              <a:avLst>
                <a:gd name="adj" fmla="val 294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1627170" y="3733800"/>
              <a:ext cx="1219200" cy="1371600"/>
            </a:xfrm>
            <a:prstGeom prst="trapezoid">
              <a:avLst>
                <a:gd name="adj" fmla="val 2940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1703370" y="2590800"/>
              <a:ext cx="1066800" cy="1905000"/>
            </a:xfrm>
            <a:prstGeom prst="trapezoid">
              <a:avLst>
                <a:gd name="adj" fmla="val 3546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015959">
              <a:off x="1717538" y="2400121"/>
              <a:ext cx="389825" cy="230588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0966519">
              <a:off x="2425324" y="2493706"/>
              <a:ext cx="452612" cy="2189077"/>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p:cNvSpPr/>
            <p:nvPr/>
          </p:nvSpPr>
          <p:spPr>
            <a:xfrm rot="10800000">
              <a:off x="2080491" y="2447636"/>
              <a:ext cx="43023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61"/>
            <p:cNvGrpSpPr/>
            <p:nvPr/>
          </p:nvGrpSpPr>
          <p:grpSpPr>
            <a:xfrm rot="4749983">
              <a:off x="1709216" y="3589850"/>
              <a:ext cx="1919256" cy="266393"/>
              <a:chOff x="4724400" y="5943600"/>
              <a:chExt cx="2080202" cy="371013"/>
            </a:xfrm>
          </p:grpSpPr>
          <p:sp>
            <p:nvSpPr>
              <p:cNvPr id="254" name="Cross 253"/>
              <p:cNvSpPr/>
              <p:nvPr/>
            </p:nvSpPr>
            <p:spPr>
              <a:xfrm>
                <a:off x="64008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53"/>
              <p:cNvGrpSpPr/>
              <p:nvPr/>
            </p:nvGrpSpPr>
            <p:grpSpPr>
              <a:xfrm>
                <a:off x="5830455" y="5952836"/>
                <a:ext cx="607291" cy="361777"/>
                <a:chOff x="4724400" y="5943600"/>
                <a:chExt cx="607291" cy="361777"/>
              </a:xfrm>
            </p:grpSpPr>
            <p:sp>
              <p:nvSpPr>
                <p:cNvPr id="266" name="Cross 265"/>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50"/>
              <p:cNvGrpSpPr/>
              <p:nvPr/>
            </p:nvGrpSpPr>
            <p:grpSpPr>
              <a:xfrm>
                <a:off x="5257800" y="5943600"/>
                <a:ext cx="607291" cy="361777"/>
                <a:chOff x="4724400" y="5943600"/>
                <a:chExt cx="607291" cy="361777"/>
              </a:xfrm>
            </p:grpSpPr>
            <p:sp>
              <p:nvSpPr>
                <p:cNvPr id="264" name="Cross 263"/>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149"/>
              <p:cNvGrpSpPr/>
              <p:nvPr/>
            </p:nvGrpSpPr>
            <p:grpSpPr>
              <a:xfrm>
                <a:off x="4724400" y="5943600"/>
                <a:ext cx="607291" cy="361777"/>
                <a:chOff x="4724400" y="5943600"/>
                <a:chExt cx="607291" cy="361777"/>
              </a:xfrm>
            </p:grpSpPr>
            <p:sp>
              <p:nvSpPr>
                <p:cNvPr id="262" name="Cross 261"/>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Diamond 257"/>
              <p:cNvSpPr/>
              <p:nvPr/>
            </p:nvSpPr>
            <p:spPr>
              <a:xfrm>
                <a:off x="4846782" y="6047509"/>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405582"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959764"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6532419" y="6042891"/>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egular Pentagon 225"/>
            <p:cNvSpPr/>
            <p:nvPr/>
          </p:nvSpPr>
          <p:spPr>
            <a:xfrm rot="10800000">
              <a:off x="1874982" y="1722582"/>
              <a:ext cx="838200" cy="990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rot="10986238">
              <a:off x="1775757" y="1246540"/>
              <a:ext cx="1033739" cy="88332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61"/>
            <p:cNvGrpSpPr/>
            <p:nvPr/>
          </p:nvGrpSpPr>
          <p:grpSpPr>
            <a:xfrm rot="6501932">
              <a:off x="871096" y="3599616"/>
              <a:ext cx="1919256" cy="266393"/>
              <a:chOff x="4724400" y="5943600"/>
              <a:chExt cx="2080202" cy="371013"/>
            </a:xfrm>
          </p:grpSpPr>
          <p:sp>
            <p:nvSpPr>
              <p:cNvPr id="240" name="Cross 239"/>
              <p:cNvSpPr/>
              <p:nvPr/>
            </p:nvSpPr>
            <p:spPr>
              <a:xfrm>
                <a:off x="64008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153"/>
              <p:cNvGrpSpPr/>
              <p:nvPr/>
            </p:nvGrpSpPr>
            <p:grpSpPr>
              <a:xfrm>
                <a:off x="5830455" y="5952836"/>
                <a:ext cx="607291" cy="361777"/>
                <a:chOff x="4724400" y="5943600"/>
                <a:chExt cx="607291" cy="361777"/>
              </a:xfrm>
            </p:grpSpPr>
            <p:sp>
              <p:nvSpPr>
                <p:cNvPr id="252" name="Cross 251"/>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50"/>
              <p:cNvGrpSpPr/>
              <p:nvPr/>
            </p:nvGrpSpPr>
            <p:grpSpPr>
              <a:xfrm>
                <a:off x="5257800" y="5943600"/>
                <a:ext cx="607291" cy="361777"/>
                <a:chOff x="4724400" y="5943600"/>
                <a:chExt cx="607291" cy="361777"/>
              </a:xfrm>
            </p:grpSpPr>
            <p:sp>
              <p:nvSpPr>
                <p:cNvPr id="250" name="Cross 249"/>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49"/>
              <p:cNvGrpSpPr/>
              <p:nvPr/>
            </p:nvGrpSpPr>
            <p:grpSpPr>
              <a:xfrm>
                <a:off x="4724400" y="5943600"/>
                <a:ext cx="607291" cy="361777"/>
                <a:chOff x="4724400" y="5943600"/>
                <a:chExt cx="607291" cy="361777"/>
              </a:xfrm>
            </p:grpSpPr>
            <p:sp>
              <p:nvSpPr>
                <p:cNvPr id="248" name="Cross 247"/>
                <p:cNvSpPr/>
                <p:nvPr/>
              </p:nvSpPr>
              <p:spPr>
                <a:xfrm>
                  <a:off x="4724400" y="5943600"/>
                  <a:ext cx="403802" cy="361777"/>
                </a:xfrm>
                <a:prstGeom prst="plus">
                  <a:avLst>
                    <a:gd name="adj" fmla="val 28692"/>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Diamond 243"/>
              <p:cNvSpPr/>
              <p:nvPr/>
            </p:nvSpPr>
            <p:spPr>
              <a:xfrm>
                <a:off x="4846782" y="6047509"/>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5405582"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5959764" y="6052127"/>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6532419" y="6042891"/>
                <a:ext cx="152400" cy="152400"/>
              </a:xfrm>
              <a:prstGeom prst="diamond">
                <a:avLst/>
              </a:prstGeom>
              <a:solidFill>
                <a:schemeClr val="tx1"/>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Flowchart: Stored Data 228"/>
            <p:cNvSpPr/>
            <p:nvPr/>
          </p:nvSpPr>
          <p:spPr>
            <a:xfrm rot="5400000">
              <a:off x="2019299" y="1104901"/>
              <a:ext cx="533401" cy="1066800"/>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775691" y="1417782"/>
              <a:ext cx="990600" cy="394218"/>
              <a:chOff x="3581400" y="2209800"/>
              <a:chExt cx="2489200" cy="990600"/>
            </a:xfrm>
          </p:grpSpPr>
          <p:grpSp>
            <p:nvGrpSpPr>
              <p:cNvPr id="231" name="Group 230"/>
              <p:cNvGrpSpPr/>
              <p:nvPr/>
            </p:nvGrpSpPr>
            <p:grpSpPr>
              <a:xfrm>
                <a:off x="3581400" y="2362200"/>
                <a:ext cx="838200" cy="838200"/>
                <a:chOff x="3581400" y="2362200"/>
                <a:chExt cx="838200" cy="838200"/>
              </a:xfrm>
            </p:grpSpPr>
            <p:sp>
              <p:nvSpPr>
                <p:cNvPr id="238" name="Regular Pentagon 237"/>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rot="10800000">
                <a:off x="4419600" y="2209800"/>
                <a:ext cx="838200" cy="838200"/>
                <a:chOff x="3581400" y="2362200"/>
                <a:chExt cx="838200" cy="838200"/>
              </a:xfrm>
            </p:grpSpPr>
            <p:sp>
              <p:nvSpPr>
                <p:cNvPr id="236" name="Regular Pentagon 235"/>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5232400" y="2362200"/>
                <a:ext cx="838200" cy="838200"/>
                <a:chOff x="3581400" y="2362200"/>
                <a:chExt cx="838200" cy="838200"/>
              </a:xfrm>
            </p:grpSpPr>
            <p:sp>
              <p:nvSpPr>
                <p:cNvPr id="234" name="Regular Pentagon 233"/>
                <p:cNvSpPr/>
                <p:nvPr/>
              </p:nvSpPr>
              <p:spPr>
                <a:xfrm>
                  <a:off x="3581400" y="2362200"/>
                  <a:ext cx="838200" cy="8382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3886200" y="2514600"/>
                  <a:ext cx="228600" cy="609600"/>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8" name="Group 267"/>
          <p:cNvGrpSpPr/>
          <p:nvPr/>
        </p:nvGrpSpPr>
        <p:grpSpPr>
          <a:xfrm>
            <a:off x="2097509" y="1742019"/>
            <a:ext cx="1203541" cy="2229620"/>
            <a:chOff x="5410200" y="1447799"/>
            <a:chExt cx="2032707" cy="4377509"/>
          </a:xfrm>
        </p:grpSpPr>
        <p:sp>
          <p:nvSpPr>
            <p:cNvPr id="269" name="Double Wave 268"/>
            <p:cNvSpPr/>
            <p:nvPr/>
          </p:nvSpPr>
          <p:spPr>
            <a:xfrm rot="15944495">
              <a:off x="5809578" y="2082150"/>
              <a:ext cx="2123658" cy="114300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ouble Wave 269"/>
            <p:cNvSpPr/>
            <p:nvPr/>
          </p:nvSpPr>
          <p:spPr>
            <a:xfrm rot="17146860">
              <a:off x="4958507" y="2282132"/>
              <a:ext cx="2123658" cy="114300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a:off x="6096000" y="5562600"/>
              <a:ext cx="938973" cy="262708"/>
              <a:chOff x="5992075" y="5147492"/>
              <a:chExt cx="1091373" cy="415108"/>
            </a:xfrm>
          </p:grpSpPr>
          <p:sp>
            <p:nvSpPr>
              <p:cNvPr id="340" name="Oval 339"/>
              <p:cNvSpPr/>
              <p:nvPr/>
            </p:nvSpPr>
            <p:spPr>
              <a:xfrm rot="649721" flipH="1">
                <a:off x="6469571" y="5147492"/>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649721" flipH="1">
                <a:off x="5992075" y="5147492"/>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Oval 271"/>
            <p:cNvSpPr/>
            <p:nvPr/>
          </p:nvSpPr>
          <p:spPr>
            <a:xfrm rot="18905227">
              <a:off x="5410200" y="4048669"/>
              <a:ext cx="613877" cy="366866"/>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3325804" flipH="1">
              <a:off x="6941437" y="4147249"/>
              <a:ext cx="613877" cy="25592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0800000" flipH="1">
              <a:off x="6019800" y="2971800"/>
              <a:ext cx="968915" cy="1330800"/>
            </a:xfrm>
            <a:prstGeom prst="trapezoid">
              <a:avLst>
                <a:gd name="adj" fmla="val 18523"/>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rot="1217087" flipH="1">
              <a:off x="5671128" y="2824132"/>
              <a:ext cx="684385" cy="152962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20105976">
              <a:off x="6614358" y="2796320"/>
              <a:ext cx="726608" cy="1536795"/>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16200000">
              <a:off x="6145630" y="1095498"/>
              <a:ext cx="749261" cy="1453864"/>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200000">
              <a:off x="5803399" y="2918142"/>
              <a:ext cx="1371600" cy="914397"/>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gular Pentagon 278"/>
            <p:cNvSpPr/>
            <p:nvPr/>
          </p:nvSpPr>
          <p:spPr>
            <a:xfrm rot="10800000">
              <a:off x="5943600" y="1828800"/>
              <a:ext cx="1066800" cy="15240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flipH="1">
              <a:off x="6019800" y="4267200"/>
              <a:ext cx="968915" cy="1330800"/>
            </a:xfrm>
            <a:prstGeom prst="trapezoid">
              <a:avLst>
                <a:gd name="adj" fmla="val 18523"/>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188"/>
            <p:cNvGrpSpPr/>
            <p:nvPr/>
          </p:nvGrpSpPr>
          <p:grpSpPr>
            <a:xfrm>
              <a:off x="6126431" y="3124199"/>
              <a:ext cx="777339" cy="654653"/>
              <a:chOff x="1066800" y="4572000"/>
              <a:chExt cx="1918353" cy="1371600"/>
            </a:xfrm>
          </p:grpSpPr>
          <p:grpSp>
            <p:nvGrpSpPr>
              <p:cNvPr id="324" name="Group 152"/>
              <p:cNvGrpSpPr/>
              <p:nvPr/>
            </p:nvGrpSpPr>
            <p:grpSpPr>
              <a:xfrm>
                <a:off x="1066800" y="4572000"/>
                <a:ext cx="685800" cy="685799"/>
                <a:chOff x="1066800" y="4572000"/>
                <a:chExt cx="685800" cy="685799"/>
              </a:xfrm>
            </p:grpSpPr>
            <p:sp>
              <p:nvSpPr>
                <p:cNvPr id="336" name="Oval 335"/>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53"/>
              <p:cNvGrpSpPr/>
              <p:nvPr/>
            </p:nvGrpSpPr>
            <p:grpSpPr>
              <a:xfrm flipH="1">
                <a:off x="2299353" y="4572000"/>
                <a:ext cx="685800" cy="685799"/>
                <a:chOff x="1066800" y="4572000"/>
                <a:chExt cx="685800" cy="685799"/>
              </a:xfrm>
            </p:grpSpPr>
            <p:sp>
              <p:nvSpPr>
                <p:cNvPr id="331" name="Oval 330"/>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Oval 325"/>
              <p:cNvSpPr/>
              <p:nvPr/>
            </p:nvSpPr>
            <p:spPr>
              <a:xfrm>
                <a:off x="1600200" y="5105400"/>
                <a:ext cx="914400" cy="8382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1828800" y="5181600"/>
                <a:ext cx="457200" cy="6858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ross 327"/>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5791200" y="1676400"/>
              <a:ext cx="1371600" cy="685800"/>
              <a:chOff x="5105400" y="685800"/>
              <a:chExt cx="2133600" cy="685800"/>
            </a:xfrm>
          </p:grpSpPr>
          <p:sp>
            <p:nvSpPr>
              <p:cNvPr id="314" name="Rounded Rectangle 313"/>
              <p:cNvSpPr/>
              <p:nvPr/>
            </p:nvSpPr>
            <p:spPr>
              <a:xfrm>
                <a:off x="5105400" y="685800"/>
                <a:ext cx="2133600" cy="4572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p:cNvGrpSpPr/>
              <p:nvPr/>
            </p:nvGrpSpPr>
            <p:grpSpPr>
              <a:xfrm>
                <a:off x="5181600" y="685800"/>
                <a:ext cx="2057400" cy="685800"/>
                <a:chOff x="2514600" y="4953000"/>
                <a:chExt cx="4419600" cy="990600"/>
              </a:xfrm>
            </p:grpSpPr>
            <p:sp>
              <p:nvSpPr>
                <p:cNvPr id="316" name="Block Arc 315"/>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Block Arc 316"/>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Block Arc 317"/>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Block Arc 318"/>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6172200" y="4191000"/>
              <a:ext cx="712694" cy="457200"/>
              <a:chOff x="5105400" y="685800"/>
              <a:chExt cx="2133600" cy="685800"/>
            </a:xfrm>
          </p:grpSpPr>
          <p:sp>
            <p:nvSpPr>
              <p:cNvPr id="304" name="Rounded Rectangle 303"/>
              <p:cNvSpPr/>
              <p:nvPr/>
            </p:nvSpPr>
            <p:spPr>
              <a:xfrm>
                <a:off x="5105400" y="685800"/>
                <a:ext cx="2133600" cy="4572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59"/>
              <p:cNvGrpSpPr/>
              <p:nvPr/>
            </p:nvGrpSpPr>
            <p:grpSpPr>
              <a:xfrm>
                <a:off x="5181600" y="685800"/>
                <a:ext cx="2057400" cy="685800"/>
                <a:chOff x="2514600" y="4953000"/>
                <a:chExt cx="4419600" cy="990600"/>
              </a:xfrm>
            </p:grpSpPr>
            <p:sp>
              <p:nvSpPr>
                <p:cNvPr id="306" name="Block Arc 305"/>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Block Arc 306"/>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Block Arc 307"/>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Block Arc 308"/>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Oval 309"/>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rot="10800000">
              <a:off x="6064624" y="5293659"/>
              <a:ext cx="914400" cy="304800"/>
              <a:chOff x="2514600" y="4953000"/>
              <a:chExt cx="4419600" cy="990600"/>
            </a:xfrm>
          </p:grpSpPr>
          <p:sp>
            <p:nvSpPr>
              <p:cNvPr id="296" name="Block Arc 295"/>
              <p:cNvSpPr/>
              <p:nvPr/>
            </p:nvSpPr>
            <p:spPr>
              <a:xfrm>
                <a:off x="25146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Block Arc 296"/>
              <p:cNvSpPr/>
              <p:nvPr/>
            </p:nvSpPr>
            <p:spPr>
              <a:xfrm>
                <a:off x="35814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Block Arc 297"/>
              <p:cNvSpPr/>
              <p:nvPr/>
            </p:nvSpPr>
            <p:spPr>
              <a:xfrm>
                <a:off x="46482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Block Arc 298"/>
              <p:cNvSpPr/>
              <p:nvPr/>
            </p:nvSpPr>
            <p:spPr>
              <a:xfrm>
                <a:off x="5715000" y="4953000"/>
                <a:ext cx="1219200" cy="990600"/>
              </a:xfrm>
              <a:prstGeom prst="blockArc">
                <a:avLst>
                  <a:gd name="adj1" fmla="val 10891251"/>
                  <a:gd name="adj2" fmla="val 21587007"/>
                  <a:gd name="adj3" fmla="val 279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Oval 299"/>
              <p:cNvSpPr/>
              <p:nvPr/>
            </p:nvSpPr>
            <p:spPr>
              <a:xfrm>
                <a:off x="29718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0386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51054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172200" y="5334000"/>
                <a:ext cx="304800" cy="304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Rectangle 341"/>
          <p:cNvSpPr/>
          <p:nvPr/>
        </p:nvSpPr>
        <p:spPr>
          <a:xfrm>
            <a:off x="3502055" y="1503353"/>
            <a:ext cx="6096000" cy="646331"/>
          </a:xfrm>
          <a:prstGeom prst="rect">
            <a:avLst/>
          </a:prstGeom>
        </p:spPr>
        <p:txBody>
          <a:bodyPr>
            <a:spAutoFit/>
          </a:bodyPr>
          <a:lstStyle/>
          <a:p>
            <a:r>
              <a:rPr lang="en-US" dirty="0">
                <a:solidFill>
                  <a:srgbClr val="333333"/>
                </a:solidFill>
                <a:latin typeface="Calibri" panose="020F0502020204030204" pitchFamily="34" charset="0"/>
              </a:rPr>
              <a:t>The men of Sodom became angry with Lot when he refused their evil intentions toward his guests.</a:t>
            </a:r>
            <a:endParaRPr lang="en-US" dirty="0"/>
          </a:p>
        </p:txBody>
      </p:sp>
      <p:sp>
        <p:nvSpPr>
          <p:cNvPr id="343" name="Rectangle 342"/>
          <p:cNvSpPr/>
          <p:nvPr/>
        </p:nvSpPr>
        <p:spPr>
          <a:xfrm>
            <a:off x="1331654" y="4171541"/>
            <a:ext cx="6096000" cy="1754326"/>
          </a:xfrm>
          <a:prstGeom prst="rect">
            <a:avLst/>
          </a:prstGeom>
        </p:spPr>
        <p:txBody>
          <a:bodyPr>
            <a:spAutoFit/>
          </a:bodyPr>
          <a:lstStyle/>
          <a:p>
            <a:r>
              <a:rPr lang="en-US" dirty="0">
                <a:solidFill>
                  <a:srgbClr val="333333"/>
                </a:solidFill>
                <a:latin typeface="Calibri" panose="020F0502020204030204" pitchFamily="34" charset="0"/>
              </a:rPr>
              <a:t>The men of Sodom then threatened to take by force not only Lot’s visitors (the holy men) but also his daughters for immoral purposes.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When Lot tried to reason with the men of Sodom, they attempted to force their way into his house. </a:t>
            </a:r>
            <a:endParaRPr lang="en-US" dirty="0"/>
          </a:p>
        </p:txBody>
      </p:sp>
      <p:sp>
        <p:nvSpPr>
          <p:cNvPr id="344" name="Rectangle 343"/>
          <p:cNvSpPr/>
          <p:nvPr/>
        </p:nvSpPr>
        <p:spPr>
          <a:xfrm>
            <a:off x="7265979" y="5657937"/>
            <a:ext cx="4616617" cy="923330"/>
          </a:xfrm>
          <a:prstGeom prst="rect">
            <a:avLst/>
          </a:prstGeom>
        </p:spPr>
        <p:txBody>
          <a:bodyPr wrap="square">
            <a:spAutoFit/>
          </a:bodyPr>
          <a:lstStyle/>
          <a:p>
            <a:r>
              <a:rPr lang="en-US" dirty="0">
                <a:solidFill>
                  <a:srgbClr val="333333"/>
                </a:solidFill>
                <a:latin typeface="Calibri" panose="020F0502020204030204" pitchFamily="34" charset="0"/>
              </a:rPr>
              <a:t>The holy messengers miraculously protected Lot and his family by smiting the men with blindness.</a:t>
            </a:r>
            <a:endParaRPr lang="en-US" dirty="0"/>
          </a:p>
        </p:txBody>
      </p:sp>
      <p:grpSp>
        <p:nvGrpSpPr>
          <p:cNvPr id="357" name="Group 356"/>
          <p:cNvGrpSpPr/>
          <p:nvPr/>
        </p:nvGrpSpPr>
        <p:grpSpPr>
          <a:xfrm>
            <a:off x="761119" y="1955814"/>
            <a:ext cx="2230281" cy="553788"/>
            <a:chOff x="761119" y="1955814"/>
            <a:chExt cx="2230281" cy="553788"/>
          </a:xfrm>
        </p:grpSpPr>
        <p:grpSp>
          <p:nvGrpSpPr>
            <p:cNvPr id="348" name="Group 347"/>
            <p:cNvGrpSpPr/>
            <p:nvPr/>
          </p:nvGrpSpPr>
          <p:grpSpPr>
            <a:xfrm>
              <a:off x="2509831" y="2202656"/>
              <a:ext cx="481569" cy="306946"/>
              <a:chOff x="5403490" y="3886200"/>
              <a:chExt cx="755275" cy="481403"/>
            </a:xfrm>
          </p:grpSpPr>
          <p:sp>
            <p:nvSpPr>
              <p:cNvPr id="345" name="Oval 344"/>
              <p:cNvSpPr/>
              <p:nvPr/>
            </p:nvSpPr>
            <p:spPr>
              <a:xfrm>
                <a:off x="5403490"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847255"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Arc 346"/>
              <p:cNvSpPr/>
              <p:nvPr/>
            </p:nvSpPr>
            <p:spPr>
              <a:xfrm rot="19201365">
                <a:off x="5581780" y="3977903"/>
                <a:ext cx="427213" cy="389700"/>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Group 348"/>
            <p:cNvGrpSpPr/>
            <p:nvPr/>
          </p:nvGrpSpPr>
          <p:grpSpPr>
            <a:xfrm>
              <a:off x="1654628" y="1955814"/>
              <a:ext cx="481569" cy="306946"/>
              <a:chOff x="5403490" y="3886200"/>
              <a:chExt cx="755275" cy="481403"/>
            </a:xfrm>
          </p:grpSpPr>
          <p:sp>
            <p:nvSpPr>
              <p:cNvPr id="350" name="Oval 349"/>
              <p:cNvSpPr/>
              <p:nvPr/>
            </p:nvSpPr>
            <p:spPr>
              <a:xfrm>
                <a:off x="5403490"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5847255"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Arc 351"/>
              <p:cNvSpPr/>
              <p:nvPr/>
            </p:nvSpPr>
            <p:spPr>
              <a:xfrm rot="19201365">
                <a:off x="5581780" y="3977903"/>
                <a:ext cx="427213" cy="389700"/>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Group 352"/>
            <p:cNvGrpSpPr/>
            <p:nvPr/>
          </p:nvGrpSpPr>
          <p:grpSpPr>
            <a:xfrm>
              <a:off x="761119" y="2083971"/>
              <a:ext cx="481569" cy="306946"/>
              <a:chOff x="5403490" y="3886200"/>
              <a:chExt cx="755275" cy="481403"/>
            </a:xfrm>
          </p:grpSpPr>
          <p:sp>
            <p:nvSpPr>
              <p:cNvPr id="354" name="Oval 353"/>
              <p:cNvSpPr/>
              <p:nvPr/>
            </p:nvSpPr>
            <p:spPr>
              <a:xfrm>
                <a:off x="5403490"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5847255" y="3886200"/>
                <a:ext cx="311510" cy="2225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Arc 355"/>
              <p:cNvSpPr/>
              <p:nvPr/>
            </p:nvSpPr>
            <p:spPr>
              <a:xfrm rot="19201365">
                <a:off x="5581780" y="3977903"/>
                <a:ext cx="427213" cy="389700"/>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0458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57"/>
                                        </p:tgtEl>
                                        <p:attrNameLst>
                                          <p:attrName>style.visibility</p:attrName>
                                        </p:attrNameLst>
                                      </p:cBhvr>
                                      <p:to>
                                        <p:strVal val="visible"/>
                                      </p:to>
                                    </p:set>
                                    <p:animEffect transition="in" filter="fade">
                                      <p:cBhvr>
                                        <p:cTn id="21"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P spid="3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492"/>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19:12-17</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Lot’s Family</a:t>
            </a:r>
          </a:p>
        </p:txBody>
      </p:sp>
      <p:grpSp>
        <p:nvGrpSpPr>
          <p:cNvPr id="4" name="Group 3"/>
          <p:cNvGrpSpPr/>
          <p:nvPr/>
        </p:nvGrpSpPr>
        <p:grpSpPr>
          <a:xfrm>
            <a:off x="765275" y="609204"/>
            <a:ext cx="2979669" cy="3339373"/>
            <a:chOff x="7419379" y="1750680"/>
            <a:chExt cx="2979669" cy="3339373"/>
          </a:xfrm>
        </p:grpSpPr>
        <p:grpSp>
          <p:nvGrpSpPr>
            <p:cNvPr id="5" name="Group 1113"/>
            <p:cNvGrpSpPr/>
            <p:nvPr/>
          </p:nvGrpSpPr>
          <p:grpSpPr>
            <a:xfrm>
              <a:off x="9019594" y="1750680"/>
              <a:ext cx="1379454" cy="2491064"/>
              <a:chOff x="2542088" y="1794178"/>
              <a:chExt cx="1127371" cy="3261838"/>
            </a:xfrm>
          </p:grpSpPr>
          <p:sp>
            <p:nvSpPr>
              <p:cNvPr id="6" name="Cloud 5"/>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419379" y="2141630"/>
              <a:ext cx="1318576" cy="2563009"/>
              <a:chOff x="7384869" y="772733"/>
              <a:chExt cx="1385633" cy="2693352"/>
            </a:xfrm>
          </p:grpSpPr>
          <p:sp>
            <p:nvSpPr>
              <p:cNvPr id="25" name="Oval 24"/>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Cloud 35"/>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9"/>
              <p:cNvGrpSpPr/>
              <p:nvPr/>
            </p:nvGrpSpPr>
            <p:grpSpPr>
              <a:xfrm>
                <a:off x="8201865" y="2506163"/>
                <a:ext cx="394405" cy="860668"/>
                <a:chOff x="5029205" y="1676401"/>
                <a:chExt cx="982013" cy="1407436"/>
              </a:xfrm>
              <a:solidFill>
                <a:srgbClr val="996633"/>
              </a:solidFill>
            </p:grpSpPr>
            <p:sp>
              <p:nvSpPr>
                <p:cNvPr id="42" name="Diagonal Stripe 4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iagonal Stripe 4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ounded Rectangle 40"/>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419973" y="2311648"/>
              <a:ext cx="1329784" cy="2778405"/>
              <a:chOff x="5630297" y="822066"/>
              <a:chExt cx="1397412" cy="2919704"/>
            </a:xfrm>
          </p:grpSpPr>
          <p:sp>
            <p:nvSpPr>
              <p:cNvPr id="46" name="Oval 45"/>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Wave 58"/>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03"/>
              <p:cNvGrpSpPr/>
              <p:nvPr/>
            </p:nvGrpSpPr>
            <p:grpSpPr>
              <a:xfrm>
                <a:off x="6059909" y="1961759"/>
                <a:ext cx="527892" cy="627765"/>
                <a:chOff x="4685056" y="5268910"/>
                <a:chExt cx="1068044" cy="1322390"/>
              </a:xfrm>
              <a:solidFill>
                <a:schemeClr val="accent2">
                  <a:lumMod val="75000"/>
                </a:schemeClr>
              </a:solidFill>
            </p:grpSpPr>
            <p:sp>
              <p:nvSpPr>
                <p:cNvPr id="67" name="Moon 66"/>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787694" y="822066"/>
                <a:ext cx="883832" cy="412562"/>
                <a:chOff x="4791976" y="4869405"/>
                <a:chExt cx="1425856" cy="665573"/>
              </a:xfrm>
              <a:solidFill>
                <a:srgbClr val="8B6417"/>
              </a:solidFill>
            </p:grpSpPr>
            <p:sp>
              <p:nvSpPr>
                <p:cNvPr id="65" name="Moon 6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8123593" y="458792"/>
            <a:ext cx="1515454" cy="3019597"/>
            <a:chOff x="710021" y="877127"/>
            <a:chExt cx="2396978" cy="4901847"/>
          </a:xfrm>
        </p:grpSpPr>
        <p:grpSp>
          <p:nvGrpSpPr>
            <p:cNvPr id="72" name="Group 71"/>
            <p:cNvGrpSpPr/>
            <p:nvPr/>
          </p:nvGrpSpPr>
          <p:grpSpPr>
            <a:xfrm>
              <a:off x="710021" y="990600"/>
              <a:ext cx="2396978" cy="4788374"/>
              <a:chOff x="4429960" y="926626"/>
              <a:chExt cx="3036172" cy="4788374"/>
            </a:xfrm>
          </p:grpSpPr>
          <p:sp>
            <p:nvSpPr>
              <p:cNvPr id="76" name="Cloud 75"/>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701231" y="1981200"/>
                <a:ext cx="533400" cy="3076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gonal Stripe 92"/>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62"/>
              <p:cNvGrpSpPr/>
              <p:nvPr/>
            </p:nvGrpSpPr>
            <p:grpSpPr>
              <a:xfrm rot="5201482">
                <a:off x="5790144" y="3233628"/>
                <a:ext cx="916511" cy="252324"/>
                <a:chOff x="3886200" y="6096000"/>
                <a:chExt cx="3124200" cy="533400"/>
              </a:xfrm>
            </p:grpSpPr>
            <p:sp>
              <p:nvSpPr>
                <p:cNvPr id="109" name="Left-Right Arrow 10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5866344" y="4377212"/>
                <a:ext cx="916511" cy="252324"/>
                <a:chOff x="3886200" y="6096000"/>
                <a:chExt cx="3124200" cy="533400"/>
              </a:xfrm>
            </p:grpSpPr>
            <p:sp>
              <p:nvSpPr>
                <p:cNvPr id="106" name="Left-Right Arrow 10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828466">
                <a:off x="5332945" y="3234211"/>
                <a:ext cx="916511" cy="252324"/>
                <a:chOff x="3886200" y="6096000"/>
                <a:chExt cx="3124200" cy="533400"/>
              </a:xfrm>
            </p:grpSpPr>
            <p:sp>
              <p:nvSpPr>
                <p:cNvPr id="103" name="Left-Right Arrow 102"/>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eft-Right Arrow 103"/>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5221768" y="4320998"/>
                <a:ext cx="916511" cy="252324"/>
                <a:chOff x="3886200" y="6096000"/>
                <a:chExt cx="3124200" cy="533400"/>
              </a:xfrm>
            </p:grpSpPr>
            <p:sp>
              <p:nvSpPr>
                <p:cNvPr id="100" name="Left-Right Arrow 9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gonal Stripe 97"/>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ounded Rectangle 98"/>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Rectangle 341"/>
          <p:cNvSpPr/>
          <p:nvPr/>
        </p:nvSpPr>
        <p:spPr>
          <a:xfrm>
            <a:off x="4411244" y="1314837"/>
            <a:ext cx="3256265" cy="1200329"/>
          </a:xfrm>
          <a:prstGeom prst="rect">
            <a:avLst/>
          </a:prstGeom>
        </p:spPr>
        <p:txBody>
          <a:bodyPr wrap="square">
            <a:spAutoFit/>
          </a:bodyPr>
          <a:lstStyle/>
          <a:p>
            <a:r>
              <a:rPr lang="en-US" dirty="0">
                <a:solidFill>
                  <a:srgbClr val="333333"/>
                </a:solidFill>
                <a:latin typeface="Calibri" panose="020F0502020204030204" pitchFamily="34" charset="0"/>
              </a:rPr>
              <a:t>The Holy Men instructed Lot to get his family and leave Sodom because the Lord was going to destroy the city</a:t>
            </a:r>
            <a:endParaRPr lang="en-US" dirty="0"/>
          </a:p>
        </p:txBody>
      </p:sp>
      <p:sp>
        <p:nvSpPr>
          <p:cNvPr id="343" name="Rectangle 342"/>
          <p:cNvSpPr/>
          <p:nvPr/>
        </p:nvSpPr>
        <p:spPr>
          <a:xfrm>
            <a:off x="4016324" y="2983178"/>
            <a:ext cx="3703159" cy="369332"/>
          </a:xfrm>
          <a:prstGeom prst="rect">
            <a:avLst/>
          </a:prstGeom>
        </p:spPr>
        <p:txBody>
          <a:bodyPr wrap="square">
            <a:spAutoFit/>
          </a:bodyPr>
          <a:lstStyle/>
          <a:p>
            <a:r>
              <a:rPr lang="en-US" dirty="0">
                <a:solidFill>
                  <a:srgbClr val="333333"/>
                </a:solidFill>
                <a:latin typeface="Calibri" panose="020F0502020204030204" pitchFamily="34" charset="0"/>
              </a:rPr>
              <a:t>Lot’s sons-in-law desired not to go</a:t>
            </a:r>
            <a:endParaRPr lang="en-US" dirty="0"/>
          </a:p>
        </p:txBody>
      </p:sp>
      <p:sp>
        <p:nvSpPr>
          <p:cNvPr id="344" name="Rectangle 343"/>
          <p:cNvSpPr/>
          <p:nvPr/>
        </p:nvSpPr>
        <p:spPr>
          <a:xfrm>
            <a:off x="3980582" y="3676879"/>
            <a:ext cx="4616617" cy="1754326"/>
          </a:xfrm>
          <a:prstGeom prst="rect">
            <a:avLst/>
          </a:prstGeom>
        </p:spPr>
        <p:txBody>
          <a:bodyPr wrap="square">
            <a:spAutoFit/>
          </a:bodyPr>
          <a:lstStyle/>
          <a:p>
            <a:r>
              <a:rPr lang="en-US" dirty="0">
                <a:solidFill>
                  <a:srgbClr val="333333"/>
                </a:solidFill>
                <a:latin typeface="Calibri" panose="020F0502020204030204" pitchFamily="34" charset="0"/>
              </a:rPr>
              <a:t>The holy men told Lot to take his wife and two unmarried daughters…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Lot “lingered” and the men told hold of them and forced Lot, his wife, and two daughters out of the city.</a:t>
            </a:r>
            <a:endParaRPr lang="en-US" dirty="0"/>
          </a:p>
        </p:txBody>
      </p:sp>
      <p:grpSp>
        <p:nvGrpSpPr>
          <p:cNvPr id="385" name="Group 384"/>
          <p:cNvGrpSpPr/>
          <p:nvPr/>
        </p:nvGrpSpPr>
        <p:grpSpPr>
          <a:xfrm>
            <a:off x="9855165" y="691998"/>
            <a:ext cx="1578584" cy="2834555"/>
            <a:chOff x="4762079" y="999546"/>
            <a:chExt cx="2100448" cy="3771630"/>
          </a:xfrm>
        </p:grpSpPr>
        <p:sp>
          <p:nvSpPr>
            <p:cNvPr id="386" name="Oval 2"/>
            <p:cNvSpPr/>
            <p:nvPr/>
          </p:nvSpPr>
          <p:spPr>
            <a:xfrm rot="20207568">
              <a:off x="5824745" y="4280451"/>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
            <p:cNvSpPr/>
            <p:nvPr/>
          </p:nvSpPr>
          <p:spPr>
            <a:xfrm rot="2500754">
              <a:off x="5470517" y="4290150"/>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4"/>
            <p:cNvSpPr/>
            <p:nvPr/>
          </p:nvSpPr>
          <p:spPr>
            <a:xfrm rot="2500754">
              <a:off x="4885848" y="3293666"/>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5"/>
            <p:cNvSpPr/>
            <p:nvPr/>
          </p:nvSpPr>
          <p:spPr>
            <a:xfrm rot="20155908">
              <a:off x="6458473" y="3283522"/>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6"/>
            <p:cNvSpPr/>
            <p:nvPr/>
          </p:nvSpPr>
          <p:spPr>
            <a:xfrm>
              <a:off x="5285424" y="2606201"/>
              <a:ext cx="1032403" cy="1870582"/>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Flowchart: Delay 7"/>
            <p:cNvSpPr/>
            <p:nvPr/>
          </p:nvSpPr>
          <p:spPr>
            <a:xfrm rot="16200000">
              <a:off x="4894920" y="1249267"/>
              <a:ext cx="1860338" cy="136089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8"/>
            <p:cNvSpPr/>
            <p:nvPr/>
          </p:nvSpPr>
          <p:spPr>
            <a:xfrm rot="1505404">
              <a:off x="4939183" y="2599760"/>
              <a:ext cx="571422" cy="967329"/>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Trapezoid 9"/>
            <p:cNvSpPr/>
            <p:nvPr/>
          </p:nvSpPr>
          <p:spPr>
            <a:xfrm rot="20172944">
              <a:off x="6096207" y="2501133"/>
              <a:ext cx="599623" cy="1057010"/>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Cloud 10"/>
            <p:cNvSpPr/>
            <p:nvPr/>
          </p:nvSpPr>
          <p:spPr>
            <a:xfrm rot="4849455" flipH="1">
              <a:off x="5293218" y="2013797"/>
              <a:ext cx="173106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11"/>
            <p:cNvSpPr/>
            <p:nvPr/>
          </p:nvSpPr>
          <p:spPr>
            <a:xfrm rot="16750545">
              <a:off x="4708609" y="1989254"/>
              <a:ext cx="168134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Isosceles Triangle 12"/>
            <p:cNvSpPr/>
            <p:nvPr/>
          </p:nvSpPr>
          <p:spPr>
            <a:xfrm rot="10800000">
              <a:off x="5613916" y="2394799"/>
              <a:ext cx="422346" cy="33824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13"/>
            <p:cNvSpPr/>
            <p:nvPr/>
          </p:nvSpPr>
          <p:spPr>
            <a:xfrm>
              <a:off x="5473134" y="1253228"/>
              <a:ext cx="703911" cy="1268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loud 14"/>
            <p:cNvSpPr/>
            <p:nvPr/>
          </p:nvSpPr>
          <p:spPr>
            <a:xfrm>
              <a:off x="5473134" y="1380069"/>
              <a:ext cx="656984" cy="29596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Delay 15"/>
            <p:cNvSpPr/>
            <p:nvPr/>
          </p:nvSpPr>
          <p:spPr>
            <a:xfrm rot="5400000">
              <a:off x="5724035" y="908472"/>
              <a:ext cx="295963" cy="985476"/>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73"/>
            <p:cNvGrpSpPr/>
            <p:nvPr/>
          </p:nvGrpSpPr>
          <p:grpSpPr>
            <a:xfrm>
              <a:off x="5238496" y="1253228"/>
              <a:ext cx="1160108" cy="180905"/>
              <a:chOff x="1600200" y="5029200"/>
              <a:chExt cx="2971800" cy="609600"/>
            </a:xfrm>
          </p:grpSpPr>
          <p:sp>
            <p:nvSpPr>
              <p:cNvPr id="433"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64"/>
              <p:cNvGrpSpPr/>
              <p:nvPr/>
            </p:nvGrpSpPr>
            <p:grpSpPr>
              <a:xfrm>
                <a:off x="1692639" y="5156616"/>
                <a:ext cx="2743200" cy="381000"/>
                <a:chOff x="1219200" y="2133600"/>
                <a:chExt cx="7086600" cy="685800"/>
              </a:xfrm>
            </p:grpSpPr>
            <p:sp>
              <p:nvSpPr>
                <p:cNvPr id="435" name="&quot;No&quot; Symbol 434"/>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quot;No&quot; Symbol 43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quot;No&quot; Symbol 43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quot;No&quot; Symbol 43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1"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1" name="Group 64"/>
            <p:cNvGrpSpPr/>
            <p:nvPr/>
          </p:nvGrpSpPr>
          <p:grpSpPr>
            <a:xfrm>
              <a:off x="5677873" y="2855706"/>
              <a:ext cx="313005" cy="113932"/>
              <a:chOff x="2209800" y="2133600"/>
              <a:chExt cx="2438400" cy="685800"/>
            </a:xfrm>
          </p:grpSpPr>
          <p:sp>
            <p:nvSpPr>
              <p:cNvPr id="431" name="&quot;No&quot; Symbol 43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quot;No&quot; Symbol 43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02" name="Straight Connector 401"/>
            <p:cNvCxnSpPr>
              <a:stCxn id="394" idx="0"/>
              <a:endCxn id="388" idx="2"/>
            </p:cNvCxnSpPr>
            <p:nvPr/>
          </p:nvCxnSpPr>
          <p:spPr>
            <a:xfrm flipH="1">
              <a:off x="5801626" y="2733042"/>
              <a:ext cx="23462" cy="1743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3" name="Group 73"/>
            <p:cNvGrpSpPr/>
            <p:nvPr/>
          </p:nvGrpSpPr>
          <p:grpSpPr>
            <a:xfrm>
              <a:off x="5520061" y="3155846"/>
              <a:ext cx="656984" cy="185063"/>
              <a:chOff x="1600200" y="5029200"/>
              <a:chExt cx="1981200" cy="609600"/>
            </a:xfrm>
          </p:grpSpPr>
          <p:sp>
            <p:nvSpPr>
              <p:cNvPr id="425"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64"/>
              <p:cNvGrpSpPr/>
              <p:nvPr/>
            </p:nvGrpSpPr>
            <p:grpSpPr>
              <a:xfrm>
                <a:off x="1692639" y="5156616"/>
                <a:ext cx="1681317" cy="381000"/>
                <a:chOff x="1219200" y="2133600"/>
                <a:chExt cx="4343400" cy="685800"/>
              </a:xfrm>
            </p:grpSpPr>
            <p:sp>
              <p:nvSpPr>
                <p:cNvPr id="427" name="&quot;No&quot; Symbol 426"/>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quot;No&quot; Symbol 427"/>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quot;No&quot; Symbol 428"/>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0" name="&quot;No&quot; Symbol 429"/>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4" name="Group 73"/>
            <p:cNvGrpSpPr/>
            <p:nvPr/>
          </p:nvGrpSpPr>
          <p:grpSpPr>
            <a:xfrm>
              <a:off x="5520061" y="3494090"/>
              <a:ext cx="656984" cy="162883"/>
              <a:chOff x="1600200" y="5029200"/>
              <a:chExt cx="1981200" cy="609600"/>
            </a:xfrm>
          </p:grpSpPr>
          <p:sp>
            <p:nvSpPr>
              <p:cNvPr id="419"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64"/>
              <p:cNvGrpSpPr/>
              <p:nvPr/>
            </p:nvGrpSpPr>
            <p:grpSpPr>
              <a:xfrm>
                <a:off x="1692639" y="5156616"/>
                <a:ext cx="1681317" cy="381000"/>
                <a:chOff x="1219200" y="2133600"/>
                <a:chExt cx="4343400" cy="685800"/>
              </a:xfrm>
            </p:grpSpPr>
            <p:sp>
              <p:nvSpPr>
                <p:cNvPr id="421" name="&quot;No&quot; Symbol 42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2" name="&quot;No&quot; Symbol 42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3" name="&quot;No&quot; Symbol 42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4" name="&quot;No&quot; Symbol 42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5" name="Group 73"/>
            <p:cNvGrpSpPr/>
            <p:nvPr/>
          </p:nvGrpSpPr>
          <p:grpSpPr>
            <a:xfrm rot="20185569">
              <a:off x="6261608" y="3307668"/>
              <a:ext cx="600919" cy="224184"/>
              <a:chOff x="1392887" y="5029200"/>
              <a:chExt cx="2188513" cy="666570"/>
            </a:xfrm>
          </p:grpSpPr>
          <p:sp>
            <p:nvSpPr>
              <p:cNvPr id="413" name="Rounded Rectangle 412"/>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64"/>
              <p:cNvGrpSpPr/>
              <p:nvPr/>
            </p:nvGrpSpPr>
            <p:grpSpPr>
              <a:xfrm>
                <a:off x="1692639" y="5156616"/>
                <a:ext cx="1681317" cy="381000"/>
                <a:chOff x="1219200" y="2133600"/>
                <a:chExt cx="4343400" cy="685800"/>
              </a:xfrm>
            </p:grpSpPr>
            <p:sp>
              <p:nvSpPr>
                <p:cNvPr id="415"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8" name="&quot;No&quot; Symbol 41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6" name="Group 73"/>
            <p:cNvGrpSpPr/>
            <p:nvPr/>
          </p:nvGrpSpPr>
          <p:grpSpPr>
            <a:xfrm rot="1632826">
              <a:off x="4762079" y="3329849"/>
              <a:ext cx="597614" cy="211885"/>
              <a:chOff x="1494677" y="5015987"/>
              <a:chExt cx="2176474" cy="629999"/>
            </a:xfrm>
          </p:grpSpPr>
          <p:sp>
            <p:nvSpPr>
              <p:cNvPr id="407" name="Rounded Rectangle 406"/>
              <p:cNvSpPr/>
              <p:nvPr/>
            </p:nvSpPr>
            <p:spPr>
              <a:xfrm>
                <a:off x="1494677" y="5015987"/>
                <a:ext cx="2176474" cy="629999"/>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64"/>
              <p:cNvGrpSpPr/>
              <p:nvPr/>
            </p:nvGrpSpPr>
            <p:grpSpPr>
              <a:xfrm>
                <a:off x="1692639" y="5156616"/>
                <a:ext cx="1681317" cy="381000"/>
                <a:chOff x="1219200" y="2133600"/>
                <a:chExt cx="4343400" cy="685800"/>
              </a:xfrm>
            </p:grpSpPr>
            <p:sp>
              <p:nvSpPr>
                <p:cNvPr id="409" name="&quot;No&quot; Symbol 408"/>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quot;No&quot; Symbol 409"/>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1"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58" name="Group 174"/>
          <p:cNvGrpSpPr/>
          <p:nvPr/>
        </p:nvGrpSpPr>
        <p:grpSpPr>
          <a:xfrm>
            <a:off x="9775372" y="2097377"/>
            <a:ext cx="950341" cy="2089721"/>
            <a:chOff x="4114800" y="533400"/>
            <a:chExt cx="2217821" cy="4876800"/>
          </a:xfrm>
        </p:grpSpPr>
        <p:sp>
          <p:nvSpPr>
            <p:cNvPr id="359" name="Oval 358"/>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 Diagonal Corner Rectangle 368"/>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369"/>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194"/>
          <p:cNvGrpSpPr/>
          <p:nvPr/>
        </p:nvGrpSpPr>
        <p:grpSpPr>
          <a:xfrm>
            <a:off x="8879170" y="1951904"/>
            <a:ext cx="1147976" cy="2364683"/>
            <a:chOff x="381000" y="457200"/>
            <a:chExt cx="1590682" cy="3276600"/>
          </a:xfrm>
        </p:grpSpPr>
        <p:sp>
          <p:nvSpPr>
            <p:cNvPr id="373" name="Oval 372"/>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loud 381"/>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loud 382"/>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383"/>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2" name="Rectangle 441"/>
          <p:cNvSpPr/>
          <p:nvPr/>
        </p:nvSpPr>
        <p:spPr>
          <a:xfrm>
            <a:off x="6323528" y="5657259"/>
            <a:ext cx="5069846" cy="923330"/>
          </a:xfrm>
          <a:prstGeom prst="rect">
            <a:avLst/>
          </a:prstGeom>
        </p:spPr>
        <p:txBody>
          <a:bodyPr wrap="square">
            <a:spAutoFit/>
          </a:bodyPr>
          <a:lstStyle/>
          <a:p>
            <a:r>
              <a:rPr lang="en-US" dirty="0">
                <a:latin typeface="Calibri" panose="020F0502020204030204" pitchFamily="34" charset="0"/>
              </a:rPr>
              <a:t>The Men told Lot: </a:t>
            </a:r>
            <a:r>
              <a:rPr lang="en-US" i="1" dirty="0">
                <a:latin typeface="Calibri" panose="020F0502020204030204" pitchFamily="34" charset="0"/>
              </a:rPr>
              <a:t>Escape for thy life; look not behind thee, neither stay thou in all the plain; escape to the mountain, lest thou be consumed.</a:t>
            </a:r>
          </a:p>
        </p:txBody>
      </p:sp>
    </p:spTree>
    <p:extLst>
      <p:ext uri="{BB962C8B-B14F-4D97-AF65-F5344CB8AC3E}">
        <p14:creationId xmlns:p14="http://schemas.microsoft.com/office/powerpoint/2010/main" val="13193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4">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85"/>
                                        </p:tgtEl>
                                        <p:attrNameLst>
                                          <p:attrName>style.visibility</p:attrName>
                                        </p:attrNameLst>
                                      </p:cBhvr>
                                      <p:to>
                                        <p:strVal val="visible"/>
                                      </p:to>
                                    </p:set>
                                    <p:animEffect transition="in" filter="fade">
                                      <p:cBhvr>
                                        <p:cTn id="14" dur="500"/>
                                        <p:tgtEl>
                                          <p:spTgt spid="385"/>
                                        </p:tgtEl>
                                      </p:cBhvr>
                                    </p:animEffect>
                                  </p:childTnLst>
                                </p:cTn>
                              </p:par>
                              <p:par>
                                <p:cTn id="15" presetID="10" presetClass="entr" presetSubtype="0" fill="hold" nodeType="withEffect">
                                  <p:stCondLst>
                                    <p:cond delay="0"/>
                                  </p:stCondLst>
                                  <p:childTnLst>
                                    <p:set>
                                      <p:cBhvr>
                                        <p:cTn id="16" dur="1" fill="hold">
                                          <p:stCondLst>
                                            <p:cond delay="0"/>
                                          </p:stCondLst>
                                        </p:cTn>
                                        <p:tgtEl>
                                          <p:spTgt spid="372"/>
                                        </p:tgtEl>
                                        <p:attrNameLst>
                                          <p:attrName>style.visibility</p:attrName>
                                        </p:attrNameLst>
                                      </p:cBhvr>
                                      <p:to>
                                        <p:strVal val="visible"/>
                                      </p:to>
                                    </p:set>
                                    <p:animEffect transition="in" filter="fade">
                                      <p:cBhvr>
                                        <p:cTn id="17" dur="500"/>
                                        <p:tgtEl>
                                          <p:spTgt spid="372"/>
                                        </p:tgtEl>
                                      </p:cBhvr>
                                    </p:animEffect>
                                  </p:childTnLst>
                                </p:cTn>
                              </p:par>
                              <p:par>
                                <p:cTn id="18" presetID="10" presetClass="entr" presetSubtype="0" fill="hold" nodeType="withEffect">
                                  <p:stCondLst>
                                    <p:cond delay="0"/>
                                  </p:stCondLst>
                                  <p:childTnLst>
                                    <p:set>
                                      <p:cBhvr>
                                        <p:cTn id="19" dur="1" fill="hold">
                                          <p:stCondLst>
                                            <p:cond delay="0"/>
                                          </p:stCondLst>
                                        </p:cTn>
                                        <p:tgtEl>
                                          <p:spTgt spid="358"/>
                                        </p:tgtEl>
                                        <p:attrNameLst>
                                          <p:attrName>style.visibility</p:attrName>
                                        </p:attrNameLst>
                                      </p:cBhvr>
                                      <p:to>
                                        <p:strVal val="visible"/>
                                      </p:to>
                                    </p:set>
                                    <p:animEffect transition="in" filter="fade">
                                      <p:cBhvr>
                                        <p:cTn id="20" dur="500"/>
                                        <p:tgtEl>
                                          <p:spTgt spid="35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p:bldP spid="4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
            <a:ext cx="12229697" cy="6858001"/>
          </a:xfrm>
          <a:prstGeom prst="rect">
            <a:avLst/>
          </a:prstGeom>
        </p:spPr>
      </p:pic>
      <p:grpSp>
        <p:nvGrpSpPr>
          <p:cNvPr id="73" name="Group 72"/>
          <p:cNvGrpSpPr/>
          <p:nvPr/>
        </p:nvGrpSpPr>
        <p:grpSpPr>
          <a:xfrm>
            <a:off x="9654636" y="1780840"/>
            <a:ext cx="2100448" cy="3771630"/>
            <a:chOff x="4762079" y="999546"/>
            <a:chExt cx="2100448" cy="3771630"/>
          </a:xfrm>
          <a:solidFill>
            <a:schemeClr val="bg1">
              <a:lumMod val="95000"/>
            </a:schemeClr>
          </a:solidFill>
        </p:grpSpPr>
        <p:sp>
          <p:nvSpPr>
            <p:cNvPr id="74" name="Oval 2"/>
            <p:cNvSpPr/>
            <p:nvPr/>
          </p:nvSpPr>
          <p:spPr>
            <a:xfrm rot="20207568">
              <a:off x="5824745" y="4280451"/>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
            <p:cNvSpPr/>
            <p:nvPr/>
          </p:nvSpPr>
          <p:spPr>
            <a:xfrm rot="2500754">
              <a:off x="5470517" y="4290150"/>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4"/>
            <p:cNvSpPr/>
            <p:nvPr/>
          </p:nvSpPr>
          <p:spPr>
            <a:xfrm rot="2500754">
              <a:off x="4885848" y="3293666"/>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5"/>
            <p:cNvSpPr/>
            <p:nvPr/>
          </p:nvSpPr>
          <p:spPr>
            <a:xfrm rot="20155908">
              <a:off x="6458473" y="3283522"/>
              <a:ext cx="348494" cy="481026"/>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6"/>
            <p:cNvSpPr/>
            <p:nvPr/>
          </p:nvSpPr>
          <p:spPr>
            <a:xfrm>
              <a:off x="5285424" y="2606201"/>
              <a:ext cx="1032403" cy="1870582"/>
            </a:xfrm>
            <a:prstGeom prst="trapezoid">
              <a:avLst>
                <a:gd name="adj" fmla="val 17846"/>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Delay 7"/>
            <p:cNvSpPr/>
            <p:nvPr/>
          </p:nvSpPr>
          <p:spPr>
            <a:xfrm rot="16200000">
              <a:off x="4894920" y="1249267"/>
              <a:ext cx="1860338" cy="1360895"/>
            </a:xfrm>
            <a:prstGeom prst="flowChartDelay">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8"/>
            <p:cNvSpPr/>
            <p:nvPr/>
          </p:nvSpPr>
          <p:spPr>
            <a:xfrm rot="1505404">
              <a:off x="4939183" y="2599760"/>
              <a:ext cx="571422" cy="967329"/>
            </a:xfrm>
            <a:prstGeom prst="trapezoid">
              <a:avLst>
                <a:gd name="adj" fmla="val 29076"/>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apezoid 9"/>
            <p:cNvSpPr/>
            <p:nvPr/>
          </p:nvSpPr>
          <p:spPr>
            <a:xfrm rot="20172944">
              <a:off x="6096207" y="2501133"/>
              <a:ext cx="599623" cy="1057010"/>
            </a:xfrm>
            <a:prstGeom prst="trapezoi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Cloud 10"/>
            <p:cNvSpPr/>
            <p:nvPr/>
          </p:nvSpPr>
          <p:spPr>
            <a:xfrm rot="4849455" flipH="1">
              <a:off x="5293218" y="2013797"/>
              <a:ext cx="1731066" cy="614274"/>
            </a:xfrm>
            <a:prstGeom prst="clou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11"/>
            <p:cNvSpPr/>
            <p:nvPr/>
          </p:nvSpPr>
          <p:spPr>
            <a:xfrm rot="16750545">
              <a:off x="4708609" y="1989254"/>
              <a:ext cx="1681346" cy="614274"/>
            </a:xfrm>
            <a:prstGeom prst="clou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12"/>
            <p:cNvSpPr/>
            <p:nvPr/>
          </p:nvSpPr>
          <p:spPr>
            <a:xfrm rot="10800000">
              <a:off x="5613916" y="2394799"/>
              <a:ext cx="422346" cy="338243"/>
            </a:xfrm>
            <a:prstGeom prst="triangl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3"/>
            <p:cNvSpPr/>
            <p:nvPr/>
          </p:nvSpPr>
          <p:spPr>
            <a:xfrm>
              <a:off x="5473134" y="1253228"/>
              <a:ext cx="703911" cy="1268412"/>
            </a:xfrm>
            <a:prstGeom prst="ellipse">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14"/>
            <p:cNvSpPr/>
            <p:nvPr/>
          </p:nvSpPr>
          <p:spPr>
            <a:xfrm>
              <a:off x="5473134" y="1380069"/>
              <a:ext cx="656984" cy="295963"/>
            </a:xfrm>
            <a:prstGeom prst="cloud">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lay 15"/>
            <p:cNvSpPr/>
            <p:nvPr/>
          </p:nvSpPr>
          <p:spPr>
            <a:xfrm rot="5400000">
              <a:off x="5724035" y="908472"/>
              <a:ext cx="295963" cy="985476"/>
            </a:xfrm>
            <a:prstGeom prst="flowChartDelay">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73"/>
            <p:cNvGrpSpPr/>
            <p:nvPr/>
          </p:nvGrpSpPr>
          <p:grpSpPr>
            <a:xfrm>
              <a:off x="5238496" y="1253228"/>
              <a:ext cx="1160108" cy="180905"/>
              <a:chOff x="1600200" y="5029200"/>
              <a:chExt cx="2971800" cy="609600"/>
            </a:xfrm>
            <a:grpFill/>
          </p:grpSpPr>
          <p:sp>
            <p:nvSpPr>
              <p:cNvPr id="121" name="Rounded Rectangle 53"/>
              <p:cNvSpPr/>
              <p:nvPr/>
            </p:nvSpPr>
            <p:spPr>
              <a:xfrm>
                <a:off x="1600200" y="5029200"/>
                <a:ext cx="2971800" cy="60960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64"/>
              <p:cNvGrpSpPr/>
              <p:nvPr/>
            </p:nvGrpSpPr>
            <p:grpSpPr>
              <a:xfrm>
                <a:off x="1692639" y="5156616"/>
                <a:ext cx="2743200" cy="381000"/>
                <a:chOff x="1219200" y="2133600"/>
                <a:chExt cx="7086600" cy="685800"/>
              </a:xfrm>
              <a:grpFill/>
            </p:grpSpPr>
            <p:sp>
              <p:nvSpPr>
                <p:cNvPr id="123" name="&quot;No&quot; Symbol 122"/>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quot;No&quot; Symbol 123"/>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quot;No&quot; Symbol 124"/>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quot;No&quot; Symbol 125"/>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quot;No&quot; Symbol 16"/>
                <p:cNvSpPr/>
                <p:nvPr/>
              </p:nvSpPr>
              <p:spPr>
                <a:xfrm>
                  <a:off x="49530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quot;No&quot; Symbol 17"/>
                <p:cNvSpPr/>
                <p:nvPr/>
              </p:nvSpPr>
              <p:spPr>
                <a:xfrm>
                  <a:off x="58674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quot;No&quot; Symbol 61"/>
                <p:cNvSpPr/>
                <p:nvPr/>
              </p:nvSpPr>
              <p:spPr>
                <a:xfrm>
                  <a:off x="6781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9" name="Group 64"/>
            <p:cNvGrpSpPr/>
            <p:nvPr/>
          </p:nvGrpSpPr>
          <p:grpSpPr>
            <a:xfrm>
              <a:off x="5677873" y="2855706"/>
              <a:ext cx="313005" cy="113932"/>
              <a:chOff x="2209800" y="2133600"/>
              <a:chExt cx="2438400" cy="685800"/>
            </a:xfrm>
            <a:grpFill/>
          </p:grpSpPr>
          <p:sp>
            <p:nvSpPr>
              <p:cNvPr id="119" name="&quot;No&quot; Symbol 118"/>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quot;No&quot; Symbol 119"/>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90" name="Straight Connector 89"/>
            <p:cNvCxnSpPr>
              <a:stCxn id="82" idx="0"/>
              <a:endCxn id="76" idx="2"/>
            </p:cNvCxnSpPr>
            <p:nvPr/>
          </p:nvCxnSpPr>
          <p:spPr>
            <a:xfrm flipH="1">
              <a:off x="5801626" y="2733042"/>
              <a:ext cx="23462" cy="1743741"/>
            </a:xfrm>
            <a:prstGeom prst="line">
              <a:avLst/>
            </a:prstGeom>
            <a:grpFill/>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1" name="Group 73"/>
            <p:cNvGrpSpPr/>
            <p:nvPr/>
          </p:nvGrpSpPr>
          <p:grpSpPr>
            <a:xfrm>
              <a:off x="5520061" y="3155846"/>
              <a:ext cx="656984" cy="185063"/>
              <a:chOff x="1600200" y="5029200"/>
              <a:chExt cx="1981200" cy="609600"/>
            </a:xfrm>
            <a:grpFill/>
          </p:grpSpPr>
          <p:sp>
            <p:nvSpPr>
              <p:cNvPr id="113" name="Rounded Rectangle 41"/>
              <p:cNvSpPr/>
              <p:nvPr/>
            </p:nvSpPr>
            <p:spPr>
              <a:xfrm>
                <a:off x="1600200" y="5029200"/>
                <a:ext cx="1981200" cy="60960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64"/>
              <p:cNvGrpSpPr/>
              <p:nvPr/>
            </p:nvGrpSpPr>
            <p:grpSpPr>
              <a:xfrm>
                <a:off x="1692639" y="5156616"/>
                <a:ext cx="1681317" cy="381000"/>
                <a:chOff x="1219200" y="2133600"/>
                <a:chExt cx="4343400" cy="685800"/>
              </a:xfrm>
              <a:grpFill/>
            </p:grpSpPr>
            <p:sp>
              <p:nvSpPr>
                <p:cNvPr id="115" name="&quot;No&quot; Symbol 114"/>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quot;No&quot; Symbol 115"/>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quot;No&quot; Symbol 116"/>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quot;No&quot; Symbol 117"/>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2" name="Group 73"/>
            <p:cNvGrpSpPr/>
            <p:nvPr/>
          </p:nvGrpSpPr>
          <p:grpSpPr>
            <a:xfrm>
              <a:off x="5520061" y="3494090"/>
              <a:ext cx="656984" cy="162883"/>
              <a:chOff x="1600200" y="5029200"/>
              <a:chExt cx="1981200" cy="609600"/>
            </a:xfrm>
            <a:grpFill/>
          </p:grpSpPr>
          <p:sp>
            <p:nvSpPr>
              <p:cNvPr id="107" name="Rounded Rectangle 35"/>
              <p:cNvSpPr/>
              <p:nvPr/>
            </p:nvSpPr>
            <p:spPr>
              <a:xfrm>
                <a:off x="1600200" y="5029200"/>
                <a:ext cx="1981200" cy="60960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64"/>
              <p:cNvGrpSpPr/>
              <p:nvPr/>
            </p:nvGrpSpPr>
            <p:grpSpPr>
              <a:xfrm>
                <a:off x="1692639" y="5156616"/>
                <a:ext cx="1681317" cy="381000"/>
                <a:chOff x="1219200" y="2133600"/>
                <a:chExt cx="4343400" cy="685800"/>
              </a:xfrm>
              <a:grpFill/>
            </p:grpSpPr>
            <p:sp>
              <p:nvSpPr>
                <p:cNvPr id="109" name="&quot;No&quot; Symbol 108"/>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quot;No&quot; Symbol 109"/>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quot;No&quot; Symbol 110"/>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quot;No&quot; Symbol 111"/>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3" name="Group 73"/>
            <p:cNvGrpSpPr/>
            <p:nvPr/>
          </p:nvGrpSpPr>
          <p:grpSpPr>
            <a:xfrm rot="20185569">
              <a:off x="6261608" y="3307668"/>
              <a:ext cx="600919" cy="224184"/>
              <a:chOff x="1392887" y="5029200"/>
              <a:chExt cx="2188513" cy="666570"/>
            </a:xfrm>
            <a:grpFill/>
          </p:grpSpPr>
          <p:sp>
            <p:nvSpPr>
              <p:cNvPr id="101" name="Rounded Rectangle 100"/>
              <p:cNvSpPr/>
              <p:nvPr/>
            </p:nvSpPr>
            <p:spPr>
              <a:xfrm>
                <a:off x="1392887" y="5029200"/>
                <a:ext cx="2188513" cy="666570"/>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64"/>
              <p:cNvGrpSpPr/>
              <p:nvPr/>
            </p:nvGrpSpPr>
            <p:grpSpPr>
              <a:xfrm>
                <a:off x="1692639" y="5156616"/>
                <a:ext cx="1681317" cy="381000"/>
                <a:chOff x="1219200" y="2133600"/>
                <a:chExt cx="4343400" cy="685800"/>
              </a:xfrm>
              <a:grpFill/>
            </p:grpSpPr>
            <p:sp>
              <p:nvSpPr>
                <p:cNvPr id="103" name="&quot;No&quot; Symbol 31"/>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quot;No&quot; Symbol 32"/>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quot;No&quot; Symbol 33"/>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quot;No&quot; Symbol 105"/>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4" name="Group 73"/>
            <p:cNvGrpSpPr/>
            <p:nvPr/>
          </p:nvGrpSpPr>
          <p:grpSpPr>
            <a:xfrm rot="1632826">
              <a:off x="4762079" y="3329849"/>
              <a:ext cx="597614" cy="211885"/>
              <a:chOff x="1494677" y="5015987"/>
              <a:chExt cx="2176474" cy="629999"/>
            </a:xfrm>
            <a:grpFill/>
          </p:grpSpPr>
          <p:sp>
            <p:nvSpPr>
              <p:cNvPr id="95" name="Rounded Rectangle 94"/>
              <p:cNvSpPr/>
              <p:nvPr/>
            </p:nvSpPr>
            <p:spPr>
              <a:xfrm>
                <a:off x="1494677" y="5015987"/>
                <a:ext cx="2176474" cy="629999"/>
              </a:xfrm>
              <a:prstGeom prst="roundRect">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64"/>
              <p:cNvGrpSpPr/>
              <p:nvPr/>
            </p:nvGrpSpPr>
            <p:grpSpPr>
              <a:xfrm>
                <a:off x="1692639" y="5156616"/>
                <a:ext cx="1681317" cy="381000"/>
                <a:chOff x="1219200" y="2133600"/>
                <a:chExt cx="4343400" cy="685800"/>
              </a:xfrm>
              <a:grpFill/>
            </p:grpSpPr>
            <p:sp>
              <p:nvSpPr>
                <p:cNvPr id="97" name="&quot;No&quot; Symbol 96"/>
                <p:cNvSpPr/>
                <p:nvPr/>
              </p:nvSpPr>
              <p:spPr>
                <a:xfrm>
                  <a:off x="1219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quot;No&quot; Symbol 97"/>
                <p:cNvSpPr/>
                <p:nvPr/>
              </p:nvSpPr>
              <p:spPr>
                <a:xfrm>
                  <a:off x="22098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quot;No&quot; Symbol 27"/>
                <p:cNvSpPr/>
                <p:nvPr/>
              </p:nvSpPr>
              <p:spPr>
                <a:xfrm>
                  <a:off x="31242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quot;No&quot; Symbol 28"/>
                <p:cNvSpPr/>
                <p:nvPr/>
              </p:nvSpPr>
              <p:spPr>
                <a:xfrm>
                  <a:off x="4038600" y="2133600"/>
                  <a:ext cx="1524000" cy="685800"/>
                </a:xfrm>
                <a:prstGeom prst="noSmoking">
                  <a:avLst/>
                </a:prstGeom>
                <a:grp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2" name="Group 71"/>
          <p:cNvGrpSpPr/>
          <p:nvPr/>
        </p:nvGrpSpPr>
        <p:grpSpPr>
          <a:xfrm>
            <a:off x="9639360" y="1780839"/>
            <a:ext cx="2100448" cy="3771630"/>
            <a:chOff x="4762079" y="999546"/>
            <a:chExt cx="2100448" cy="3771630"/>
          </a:xfrm>
        </p:grpSpPr>
        <p:sp>
          <p:nvSpPr>
            <p:cNvPr id="16" name="Oval 2"/>
            <p:cNvSpPr/>
            <p:nvPr/>
          </p:nvSpPr>
          <p:spPr>
            <a:xfrm rot="20207568">
              <a:off x="5824745" y="4280451"/>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p:cNvSpPr/>
            <p:nvPr/>
          </p:nvSpPr>
          <p:spPr>
            <a:xfrm rot="2500754">
              <a:off x="5470517" y="4290150"/>
              <a:ext cx="348494" cy="481026"/>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
            <p:cNvSpPr/>
            <p:nvPr/>
          </p:nvSpPr>
          <p:spPr>
            <a:xfrm rot="2500754">
              <a:off x="4885848" y="3293666"/>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p:nvPr/>
          </p:nvSpPr>
          <p:spPr>
            <a:xfrm rot="20155908">
              <a:off x="6458473" y="3283522"/>
              <a:ext cx="348494" cy="4810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6"/>
            <p:cNvSpPr/>
            <p:nvPr/>
          </p:nvSpPr>
          <p:spPr>
            <a:xfrm>
              <a:off x="5285424" y="2606201"/>
              <a:ext cx="1032403" cy="1870582"/>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Delay 7"/>
            <p:cNvSpPr/>
            <p:nvPr/>
          </p:nvSpPr>
          <p:spPr>
            <a:xfrm rot="16200000">
              <a:off x="4894920" y="1249267"/>
              <a:ext cx="1860338" cy="136089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8"/>
            <p:cNvSpPr/>
            <p:nvPr/>
          </p:nvSpPr>
          <p:spPr>
            <a:xfrm rot="1505404">
              <a:off x="4939183" y="2599760"/>
              <a:ext cx="571422" cy="967329"/>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9"/>
            <p:cNvSpPr/>
            <p:nvPr/>
          </p:nvSpPr>
          <p:spPr>
            <a:xfrm rot="20172944">
              <a:off x="6096207" y="2501133"/>
              <a:ext cx="599623" cy="1057010"/>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loud 10"/>
            <p:cNvSpPr/>
            <p:nvPr/>
          </p:nvSpPr>
          <p:spPr>
            <a:xfrm rot="4849455" flipH="1">
              <a:off x="5293218" y="2013797"/>
              <a:ext cx="173106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11"/>
            <p:cNvSpPr/>
            <p:nvPr/>
          </p:nvSpPr>
          <p:spPr>
            <a:xfrm rot="16750545">
              <a:off x="4708609" y="1989254"/>
              <a:ext cx="1681346" cy="61427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2"/>
            <p:cNvSpPr/>
            <p:nvPr/>
          </p:nvSpPr>
          <p:spPr>
            <a:xfrm rot="10800000">
              <a:off x="5613916" y="2394799"/>
              <a:ext cx="422346" cy="33824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p:cNvSpPr/>
            <p:nvPr/>
          </p:nvSpPr>
          <p:spPr>
            <a:xfrm>
              <a:off x="5473134" y="1253228"/>
              <a:ext cx="703911" cy="1268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14"/>
            <p:cNvSpPr/>
            <p:nvPr/>
          </p:nvSpPr>
          <p:spPr>
            <a:xfrm>
              <a:off x="5473134" y="1380069"/>
              <a:ext cx="656984" cy="29596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15"/>
            <p:cNvSpPr/>
            <p:nvPr/>
          </p:nvSpPr>
          <p:spPr>
            <a:xfrm rot="5400000">
              <a:off x="5724035" y="908472"/>
              <a:ext cx="295963" cy="985476"/>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3"/>
            <p:cNvGrpSpPr/>
            <p:nvPr/>
          </p:nvGrpSpPr>
          <p:grpSpPr>
            <a:xfrm>
              <a:off x="5238496" y="1253228"/>
              <a:ext cx="1160108" cy="180905"/>
              <a:chOff x="1600200" y="5029200"/>
              <a:chExt cx="2971800" cy="609600"/>
            </a:xfrm>
          </p:grpSpPr>
          <p:sp>
            <p:nvSpPr>
              <p:cNvPr id="63" name="Rounded Rectangle 53"/>
              <p:cNvSpPr/>
              <p:nvPr/>
            </p:nvSpPr>
            <p:spPr>
              <a:xfrm>
                <a:off x="1600200" y="5029200"/>
                <a:ext cx="29718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4"/>
              <p:cNvGrpSpPr/>
              <p:nvPr/>
            </p:nvGrpSpPr>
            <p:grpSpPr>
              <a:xfrm>
                <a:off x="1692639" y="5156616"/>
                <a:ext cx="2743200" cy="381000"/>
                <a:chOff x="1219200" y="2133600"/>
                <a:chExt cx="7086600" cy="685800"/>
              </a:xfrm>
            </p:grpSpPr>
            <p:sp>
              <p:nvSpPr>
                <p:cNvPr id="65" name="&quot;No&quot; Symbol 64"/>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quot;No&quot; Symbol 65"/>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quot;No&quot; Symbol 66"/>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quot;No&quot; Symbol 6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quot;No&quot; Symbol 61"/>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 name="Group 64"/>
            <p:cNvGrpSpPr/>
            <p:nvPr/>
          </p:nvGrpSpPr>
          <p:grpSpPr>
            <a:xfrm>
              <a:off x="5677873" y="2855706"/>
              <a:ext cx="313005" cy="113932"/>
              <a:chOff x="2209800" y="2133600"/>
              <a:chExt cx="2438400" cy="685800"/>
            </a:xfrm>
          </p:grpSpPr>
          <p:sp>
            <p:nvSpPr>
              <p:cNvPr id="61" name="&quot;No&quot; Symbol 6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quot;No&quot; Symbol 6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2" name="Straight Connector 31"/>
            <p:cNvCxnSpPr>
              <a:stCxn id="24" idx="0"/>
              <a:endCxn id="18" idx="2"/>
            </p:cNvCxnSpPr>
            <p:nvPr/>
          </p:nvCxnSpPr>
          <p:spPr>
            <a:xfrm flipH="1">
              <a:off x="5801626" y="2733042"/>
              <a:ext cx="23462" cy="1743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73"/>
            <p:cNvGrpSpPr/>
            <p:nvPr/>
          </p:nvGrpSpPr>
          <p:grpSpPr>
            <a:xfrm>
              <a:off x="5520061" y="3155846"/>
              <a:ext cx="656984" cy="185063"/>
              <a:chOff x="1600200" y="5029200"/>
              <a:chExt cx="1981200" cy="609600"/>
            </a:xfrm>
          </p:grpSpPr>
          <p:sp>
            <p:nvSpPr>
              <p:cNvPr id="55" name="Rounded Rectangle 41"/>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64"/>
              <p:cNvGrpSpPr/>
              <p:nvPr/>
            </p:nvGrpSpPr>
            <p:grpSpPr>
              <a:xfrm>
                <a:off x="1692639" y="5156616"/>
                <a:ext cx="1681317" cy="381000"/>
                <a:chOff x="1219200" y="2133600"/>
                <a:chExt cx="4343400" cy="685800"/>
              </a:xfrm>
            </p:grpSpPr>
            <p:sp>
              <p:nvSpPr>
                <p:cNvPr id="57" name="&quot;No&quot; Symbol 56"/>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quot;No&quot; Symbol 57"/>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quot;No&quot; Symbol 58"/>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quot;No&quot; Symbol 59"/>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4" name="Group 73"/>
            <p:cNvGrpSpPr/>
            <p:nvPr/>
          </p:nvGrpSpPr>
          <p:grpSpPr>
            <a:xfrm>
              <a:off x="5520061" y="3494090"/>
              <a:ext cx="656984" cy="162883"/>
              <a:chOff x="1600200" y="5029200"/>
              <a:chExt cx="1981200" cy="609600"/>
            </a:xfrm>
          </p:grpSpPr>
          <p:sp>
            <p:nvSpPr>
              <p:cNvPr id="49" name="Rounded Rectangle 35"/>
              <p:cNvSpPr/>
              <p:nvPr/>
            </p:nvSpPr>
            <p:spPr>
              <a:xfrm>
                <a:off x="1600200" y="5029200"/>
                <a:ext cx="1981200" cy="60960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64"/>
              <p:cNvGrpSpPr/>
              <p:nvPr/>
            </p:nvGrpSpPr>
            <p:grpSpPr>
              <a:xfrm>
                <a:off x="1692639" y="5156616"/>
                <a:ext cx="1681317" cy="381000"/>
                <a:chOff x="1219200" y="2133600"/>
                <a:chExt cx="4343400" cy="685800"/>
              </a:xfrm>
            </p:grpSpPr>
            <p:sp>
              <p:nvSpPr>
                <p:cNvPr id="51" name="&quot;No&quot; Symbol 50"/>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quot;No&quot; Symbol 51"/>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quot;No&quot; Symbol 52"/>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quot;No&quot; Symbol 53"/>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 name="Group 73"/>
            <p:cNvGrpSpPr/>
            <p:nvPr/>
          </p:nvGrpSpPr>
          <p:grpSpPr>
            <a:xfrm rot="20185569">
              <a:off x="6261608" y="3307668"/>
              <a:ext cx="600919" cy="224184"/>
              <a:chOff x="1392887" y="5029200"/>
              <a:chExt cx="2188513" cy="666570"/>
            </a:xfrm>
          </p:grpSpPr>
          <p:sp>
            <p:nvSpPr>
              <p:cNvPr id="43" name="Rounded Rectangle 42"/>
              <p:cNvSpPr/>
              <p:nvPr/>
            </p:nvSpPr>
            <p:spPr>
              <a:xfrm>
                <a:off x="1392887" y="5029200"/>
                <a:ext cx="2188513" cy="666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64"/>
              <p:cNvGrpSpPr/>
              <p:nvPr/>
            </p:nvGrpSpPr>
            <p:grpSpPr>
              <a:xfrm>
                <a:off x="1692639" y="5156616"/>
                <a:ext cx="1681317" cy="381000"/>
                <a:chOff x="1219200" y="2133600"/>
                <a:chExt cx="4343400" cy="685800"/>
              </a:xfrm>
            </p:grpSpPr>
            <p:sp>
              <p:nvSpPr>
                <p:cNvPr id="45" name="&quot;No&quot; Symbol 3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quot;No&quot; Symbol 3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quot;No&quot; Symbol 3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quot;No&quot; Symbol 47"/>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 name="Group 73"/>
            <p:cNvGrpSpPr/>
            <p:nvPr/>
          </p:nvGrpSpPr>
          <p:grpSpPr>
            <a:xfrm rot="1632826">
              <a:off x="4762079" y="3329849"/>
              <a:ext cx="597614" cy="211885"/>
              <a:chOff x="1494677" y="5015987"/>
              <a:chExt cx="2176474" cy="629999"/>
            </a:xfrm>
          </p:grpSpPr>
          <p:sp>
            <p:nvSpPr>
              <p:cNvPr id="37" name="Rounded Rectangle 36"/>
              <p:cNvSpPr/>
              <p:nvPr/>
            </p:nvSpPr>
            <p:spPr>
              <a:xfrm>
                <a:off x="1494677" y="5015987"/>
                <a:ext cx="2176474" cy="629999"/>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64"/>
              <p:cNvGrpSpPr/>
              <p:nvPr/>
            </p:nvGrpSpPr>
            <p:grpSpPr>
              <a:xfrm>
                <a:off x="1692639" y="5156616"/>
                <a:ext cx="1681317" cy="381000"/>
                <a:chOff x="1219200" y="2133600"/>
                <a:chExt cx="4343400" cy="685800"/>
              </a:xfrm>
            </p:grpSpPr>
            <p:sp>
              <p:nvSpPr>
                <p:cNvPr id="39" name="&quot;No&quot; Symbol 38"/>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quot;No&quot; Symbol 39"/>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ot;No&quot; Symbol 2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ot;No&quot; Symbol 2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31" name="TextBox 130"/>
          <p:cNvSpPr txBox="1"/>
          <p:nvPr/>
        </p:nvSpPr>
        <p:spPr>
          <a:xfrm>
            <a:off x="0" y="17526"/>
            <a:ext cx="12192000" cy="1015663"/>
          </a:xfrm>
          <a:prstGeom prst="rect">
            <a:avLst/>
          </a:prstGeom>
          <a:noFill/>
        </p:spPr>
        <p:txBody>
          <a:bodyPr wrap="square" rtlCol="0">
            <a:spAutoFit/>
          </a:bodyPr>
          <a:lstStyle/>
          <a:p>
            <a:pPr algn="ctr"/>
            <a:r>
              <a:rPr lang="en-US" sz="6000" dirty="0">
                <a:latin typeface="Agency FB" panose="020B0503020202020204" pitchFamily="34" charset="0"/>
              </a:rPr>
              <a:t>Lot’s Wife</a:t>
            </a:r>
          </a:p>
        </p:txBody>
      </p:sp>
      <p:sp>
        <p:nvSpPr>
          <p:cNvPr id="132" name="Rectangle 131"/>
          <p:cNvSpPr/>
          <p:nvPr/>
        </p:nvSpPr>
        <p:spPr>
          <a:xfrm>
            <a:off x="262471" y="1247841"/>
            <a:ext cx="8937505" cy="5324535"/>
          </a:xfrm>
          <a:prstGeom prst="rect">
            <a:avLst/>
          </a:prstGeom>
        </p:spPr>
        <p:txBody>
          <a:bodyPr wrap="square">
            <a:spAutoFit/>
          </a:bodyPr>
          <a:lstStyle/>
          <a:p>
            <a:r>
              <a:rPr lang="en-US" sz="2000" b="1" dirty="0">
                <a:solidFill>
                  <a:srgbClr val="333333"/>
                </a:solidFill>
                <a:effectLst/>
              </a:rPr>
              <a:t>She was the wife of Lot. </a:t>
            </a:r>
          </a:p>
          <a:p>
            <a:endParaRPr lang="en-US" sz="2000" b="1" dirty="0">
              <a:solidFill>
                <a:srgbClr val="333333"/>
              </a:solidFill>
            </a:endParaRPr>
          </a:p>
          <a:p>
            <a:r>
              <a:rPr lang="en-US" sz="2000" b="1" dirty="0">
                <a:solidFill>
                  <a:srgbClr val="333333"/>
                </a:solidFill>
              </a:rPr>
              <a:t>Jewish tradition called her “Edith” But the Bible does not mention her name</a:t>
            </a:r>
          </a:p>
          <a:p>
            <a:endParaRPr lang="en-US" sz="2000" b="1" dirty="0">
              <a:solidFill>
                <a:srgbClr val="333333"/>
              </a:solidFill>
            </a:endParaRPr>
          </a:p>
          <a:p>
            <a:r>
              <a:rPr lang="en-US" sz="2000" b="1" dirty="0">
                <a:solidFill>
                  <a:srgbClr val="333333"/>
                </a:solidFill>
              </a:rPr>
              <a:t>She was with Lot when they resided in Sodom</a:t>
            </a:r>
          </a:p>
          <a:p>
            <a:endParaRPr lang="en-US" sz="2000" b="1" dirty="0">
              <a:solidFill>
                <a:srgbClr val="333333"/>
              </a:solidFill>
            </a:endParaRPr>
          </a:p>
          <a:p>
            <a:r>
              <a:rPr lang="en-US" sz="2000" b="1" dirty="0">
                <a:solidFill>
                  <a:srgbClr val="333333"/>
                </a:solidFill>
              </a:rPr>
              <a:t>We don’t know how many children she had, but the Bible mentions at least a son, 4 daughters…2 unmarried, and at least 2 sons-in-law (men…Genesis 19:8, 12)</a:t>
            </a:r>
          </a:p>
          <a:p>
            <a:endParaRPr lang="en-US" sz="2000" b="1" dirty="0">
              <a:solidFill>
                <a:srgbClr val="333333"/>
              </a:solidFill>
            </a:endParaRPr>
          </a:p>
          <a:p>
            <a:r>
              <a:rPr lang="en-US" sz="2000" b="1" dirty="0">
                <a:solidFill>
                  <a:srgbClr val="333333"/>
                </a:solidFill>
              </a:rPr>
              <a:t>She reluctantly left with Lot and her 2 unmarried daughters with the messengers</a:t>
            </a:r>
          </a:p>
          <a:p>
            <a:endParaRPr lang="en-US" sz="2000" b="1" dirty="0">
              <a:solidFill>
                <a:srgbClr val="333333"/>
              </a:solidFill>
            </a:endParaRPr>
          </a:p>
          <a:p>
            <a:r>
              <a:rPr lang="en-US" sz="2000" b="1" dirty="0">
                <a:solidFill>
                  <a:srgbClr val="333333"/>
                </a:solidFill>
              </a:rPr>
              <a:t>The messengers told the family not to look back while the Lord was destroying the city</a:t>
            </a:r>
          </a:p>
          <a:p>
            <a:endParaRPr lang="en-US" sz="2000" b="1" dirty="0">
              <a:solidFill>
                <a:srgbClr val="333333"/>
              </a:solidFill>
            </a:endParaRPr>
          </a:p>
          <a:p>
            <a:r>
              <a:rPr lang="en-US" sz="2000" b="1" dirty="0">
                <a:solidFill>
                  <a:srgbClr val="333333"/>
                </a:solidFill>
              </a:rPr>
              <a:t>She looked back and became a ‘pillar of salt’</a:t>
            </a:r>
          </a:p>
          <a:p>
            <a:endParaRPr lang="en-US" sz="2000" b="1" dirty="0">
              <a:solidFill>
                <a:srgbClr val="333333"/>
              </a:solidFill>
            </a:endParaRPr>
          </a:p>
          <a:p>
            <a:r>
              <a:rPr lang="en-US" sz="2000" b="1" dirty="0"/>
              <a:t>Her body had moved out of Sodom, but her heart was still in Sodom</a:t>
            </a:r>
            <a:r>
              <a:rPr lang="en-US" sz="2000" b="1" dirty="0">
                <a:solidFill>
                  <a:srgbClr val="333333"/>
                </a:solidFill>
              </a:rPr>
              <a:t> </a:t>
            </a:r>
            <a:endParaRPr lang="en-US" sz="2000" b="1" dirty="0"/>
          </a:p>
        </p:txBody>
      </p:sp>
    </p:spTree>
    <p:extLst>
      <p:ext uri="{BB962C8B-B14F-4D97-AF65-F5344CB8AC3E}">
        <p14:creationId xmlns:p14="http://schemas.microsoft.com/office/powerpoint/2010/main" val="16401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animEffect transition="in" filter="wipe(down)">
                                      <p:cBhvr>
                                        <p:cTn id="9" dur="580">
                                          <p:stCondLst>
                                            <p:cond delay="0"/>
                                          </p:stCondLst>
                                        </p:cTn>
                                        <p:tgtEl>
                                          <p:spTgt spid="72"/>
                                        </p:tgtEl>
                                      </p:cBhvr>
                                    </p:animEffect>
                                    <p:anim calcmode="lin" valueType="num">
                                      <p:cBhvr>
                                        <p:cTn id="10"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5" dur="26">
                                          <p:stCondLst>
                                            <p:cond delay="650"/>
                                          </p:stCondLst>
                                        </p:cTn>
                                        <p:tgtEl>
                                          <p:spTgt spid="72"/>
                                        </p:tgtEl>
                                      </p:cBhvr>
                                      <p:to x="100000" y="60000"/>
                                    </p:animScale>
                                    <p:animScale>
                                      <p:cBhvr>
                                        <p:cTn id="16" dur="166" decel="50000">
                                          <p:stCondLst>
                                            <p:cond delay="676"/>
                                          </p:stCondLst>
                                        </p:cTn>
                                        <p:tgtEl>
                                          <p:spTgt spid="72"/>
                                        </p:tgtEl>
                                      </p:cBhvr>
                                      <p:to x="100000" y="100000"/>
                                    </p:animScale>
                                    <p:animScale>
                                      <p:cBhvr>
                                        <p:cTn id="17" dur="26">
                                          <p:stCondLst>
                                            <p:cond delay="1312"/>
                                          </p:stCondLst>
                                        </p:cTn>
                                        <p:tgtEl>
                                          <p:spTgt spid="72"/>
                                        </p:tgtEl>
                                      </p:cBhvr>
                                      <p:to x="100000" y="80000"/>
                                    </p:animScale>
                                    <p:animScale>
                                      <p:cBhvr>
                                        <p:cTn id="18" dur="166" decel="50000">
                                          <p:stCondLst>
                                            <p:cond delay="1338"/>
                                          </p:stCondLst>
                                        </p:cTn>
                                        <p:tgtEl>
                                          <p:spTgt spid="72"/>
                                        </p:tgtEl>
                                      </p:cBhvr>
                                      <p:to x="100000" y="100000"/>
                                    </p:animScale>
                                    <p:animScale>
                                      <p:cBhvr>
                                        <p:cTn id="19" dur="26">
                                          <p:stCondLst>
                                            <p:cond delay="1642"/>
                                          </p:stCondLst>
                                        </p:cTn>
                                        <p:tgtEl>
                                          <p:spTgt spid="72"/>
                                        </p:tgtEl>
                                      </p:cBhvr>
                                      <p:to x="100000" y="90000"/>
                                    </p:animScale>
                                    <p:animScale>
                                      <p:cBhvr>
                                        <p:cTn id="20" dur="166" decel="50000">
                                          <p:stCondLst>
                                            <p:cond delay="1668"/>
                                          </p:stCondLst>
                                        </p:cTn>
                                        <p:tgtEl>
                                          <p:spTgt spid="72"/>
                                        </p:tgtEl>
                                      </p:cBhvr>
                                      <p:to x="100000" y="100000"/>
                                    </p:animScale>
                                    <p:animScale>
                                      <p:cBhvr>
                                        <p:cTn id="21" dur="26">
                                          <p:stCondLst>
                                            <p:cond delay="1808"/>
                                          </p:stCondLst>
                                        </p:cTn>
                                        <p:tgtEl>
                                          <p:spTgt spid="72"/>
                                        </p:tgtEl>
                                      </p:cBhvr>
                                      <p:to x="100000" y="95000"/>
                                    </p:animScale>
                                    <p:animScale>
                                      <p:cBhvr>
                                        <p:cTn id="22" dur="166" decel="50000">
                                          <p:stCondLst>
                                            <p:cond delay="1834"/>
                                          </p:stCondLst>
                                        </p:cTn>
                                        <p:tgtEl>
                                          <p:spTgt spid="72"/>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down)">
                                      <p:cBhvr>
                                        <p:cTn id="25" dur="580">
                                          <p:stCondLst>
                                            <p:cond delay="0"/>
                                          </p:stCondLst>
                                        </p:cTn>
                                        <p:tgtEl>
                                          <p:spTgt spid="73"/>
                                        </p:tgtEl>
                                      </p:cBhvr>
                                    </p:animEffect>
                                    <p:anim calcmode="lin" valueType="num">
                                      <p:cBhvr>
                                        <p:cTn id="26"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1" dur="26">
                                          <p:stCondLst>
                                            <p:cond delay="650"/>
                                          </p:stCondLst>
                                        </p:cTn>
                                        <p:tgtEl>
                                          <p:spTgt spid="73"/>
                                        </p:tgtEl>
                                      </p:cBhvr>
                                      <p:to x="100000" y="60000"/>
                                    </p:animScale>
                                    <p:animScale>
                                      <p:cBhvr>
                                        <p:cTn id="32" dur="166" decel="50000">
                                          <p:stCondLst>
                                            <p:cond delay="676"/>
                                          </p:stCondLst>
                                        </p:cTn>
                                        <p:tgtEl>
                                          <p:spTgt spid="73"/>
                                        </p:tgtEl>
                                      </p:cBhvr>
                                      <p:to x="100000" y="100000"/>
                                    </p:animScale>
                                    <p:animScale>
                                      <p:cBhvr>
                                        <p:cTn id="33" dur="26">
                                          <p:stCondLst>
                                            <p:cond delay="1312"/>
                                          </p:stCondLst>
                                        </p:cTn>
                                        <p:tgtEl>
                                          <p:spTgt spid="73"/>
                                        </p:tgtEl>
                                      </p:cBhvr>
                                      <p:to x="100000" y="80000"/>
                                    </p:animScale>
                                    <p:animScale>
                                      <p:cBhvr>
                                        <p:cTn id="34" dur="166" decel="50000">
                                          <p:stCondLst>
                                            <p:cond delay="1338"/>
                                          </p:stCondLst>
                                        </p:cTn>
                                        <p:tgtEl>
                                          <p:spTgt spid="73"/>
                                        </p:tgtEl>
                                      </p:cBhvr>
                                      <p:to x="100000" y="100000"/>
                                    </p:animScale>
                                    <p:animScale>
                                      <p:cBhvr>
                                        <p:cTn id="35" dur="26">
                                          <p:stCondLst>
                                            <p:cond delay="1642"/>
                                          </p:stCondLst>
                                        </p:cTn>
                                        <p:tgtEl>
                                          <p:spTgt spid="73"/>
                                        </p:tgtEl>
                                      </p:cBhvr>
                                      <p:to x="100000" y="90000"/>
                                    </p:animScale>
                                    <p:animScale>
                                      <p:cBhvr>
                                        <p:cTn id="36" dur="166" decel="50000">
                                          <p:stCondLst>
                                            <p:cond delay="1668"/>
                                          </p:stCondLst>
                                        </p:cTn>
                                        <p:tgtEl>
                                          <p:spTgt spid="73"/>
                                        </p:tgtEl>
                                      </p:cBhvr>
                                      <p:to x="100000" y="100000"/>
                                    </p:animScale>
                                    <p:animScale>
                                      <p:cBhvr>
                                        <p:cTn id="37" dur="26">
                                          <p:stCondLst>
                                            <p:cond delay="1808"/>
                                          </p:stCondLst>
                                        </p:cTn>
                                        <p:tgtEl>
                                          <p:spTgt spid="73"/>
                                        </p:tgtEl>
                                      </p:cBhvr>
                                      <p:to x="100000" y="95000"/>
                                    </p:animScale>
                                    <p:animScale>
                                      <p:cBhvr>
                                        <p:cTn id="38" dur="166" decel="50000">
                                          <p:stCondLst>
                                            <p:cond delay="1834"/>
                                          </p:stCondLst>
                                        </p:cTn>
                                        <p:tgtEl>
                                          <p:spTgt spid="7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2">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2">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2">
                                            <p:txEl>
                                              <p:pRg st="12" end="12"/>
                                            </p:txEl>
                                          </p:spTgt>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500"/>
                                        <p:tgtEl>
                                          <p:spTgt spid="72"/>
                                        </p:tgtEl>
                                      </p:cBhvr>
                                    </p:animEffect>
                                    <p:set>
                                      <p:cBhvr>
                                        <p:cTn id="65" dur="1" fill="hold">
                                          <p:stCondLst>
                                            <p:cond delay="499"/>
                                          </p:stCondLst>
                                        </p:cTn>
                                        <p:tgtEl>
                                          <p:spTgt spid="7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3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19:24-26</a:t>
            </a:r>
          </a:p>
        </p:txBody>
      </p:sp>
      <p:sp>
        <p:nvSpPr>
          <p:cNvPr id="61" name="TextBox 60"/>
          <p:cNvSpPr txBox="1"/>
          <p:nvPr/>
        </p:nvSpPr>
        <p:spPr>
          <a:xfrm>
            <a:off x="37696" y="0"/>
            <a:ext cx="12192000" cy="1015663"/>
          </a:xfrm>
          <a:prstGeom prst="rect">
            <a:avLst/>
          </a:prstGeom>
          <a:noFill/>
        </p:spPr>
        <p:txBody>
          <a:bodyPr wrap="square" rtlCol="0">
            <a:spAutoFit/>
          </a:bodyPr>
          <a:lstStyle/>
          <a:p>
            <a:pPr algn="ctr"/>
            <a:r>
              <a:rPr lang="en-US" sz="6000" dirty="0">
                <a:latin typeface="Agency FB" panose="020B0503020202020204" pitchFamily="34" charset="0"/>
              </a:rPr>
              <a:t>Looking Back</a:t>
            </a:r>
          </a:p>
        </p:txBody>
      </p:sp>
      <p:sp>
        <p:nvSpPr>
          <p:cNvPr id="343" name="Rectangle 342"/>
          <p:cNvSpPr/>
          <p:nvPr/>
        </p:nvSpPr>
        <p:spPr>
          <a:xfrm>
            <a:off x="3875677" y="982595"/>
            <a:ext cx="6096000" cy="2677656"/>
          </a:xfrm>
          <a:prstGeom prst="rect">
            <a:avLst/>
          </a:prstGeom>
        </p:spPr>
        <p:txBody>
          <a:bodyPr>
            <a:spAutoFit/>
          </a:bodyPr>
          <a:lstStyle/>
          <a:p>
            <a:pPr fontAlgn="base"/>
            <a:r>
              <a:rPr lang="en-US" sz="2400" dirty="0"/>
              <a:t>“Apparently what was wrong with Lot’s wife was that she wasn’t just </a:t>
            </a:r>
            <a:r>
              <a:rPr lang="en-US" sz="2400" i="1" dirty="0"/>
              <a:t>looking</a:t>
            </a:r>
            <a:r>
              <a:rPr lang="en-US" sz="2400" dirty="0"/>
              <a:t> back; in her heart she wanted to </a:t>
            </a:r>
            <a:r>
              <a:rPr lang="en-US" sz="2400" i="1" dirty="0"/>
              <a:t>go</a:t>
            </a:r>
            <a:r>
              <a:rPr lang="en-US" sz="2400" dirty="0"/>
              <a:t> back. …</a:t>
            </a:r>
          </a:p>
          <a:p>
            <a:pPr fontAlgn="base"/>
            <a:endParaRPr lang="en-US" sz="2400" dirty="0"/>
          </a:p>
          <a:p>
            <a:pPr fontAlgn="base"/>
            <a:r>
              <a:rPr lang="en-US" sz="2400" dirty="0"/>
              <a:t>“It is possible that Lot’s wife looked back with resentment toward the Lord for what He was asking her to leave behind.”</a:t>
            </a:r>
          </a:p>
        </p:txBody>
      </p:sp>
      <p:pic>
        <p:nvPicPr>
          <p:cNvPr id="1026" name="Picture 2" descr="Elder Jeffrey R. Hol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5824" y="183333"/>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(2)</a:t>
            </a:r>
          </a:p>
        </p:txBody>
      </p:sp>
      <p:pic>
        <p:nvPicPr>
          <p:cNvPr id="359" name="Picture 2" descr="http://www.creationtips.com/img/pillar_of_salt_dead_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28" y="664037"/>
            <a:ext cx="2936778" cy="3817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32706" y="4758372"/>
            <a:ext cx="6865545" cy="1200329"/>
          </a:xfrm>
          <a:prstGeom prst="rect">
            <a:avLst/>
          </a:prstGeom>
        </p:spPr>
        <p:txBody>
          <a:bodyPr wrap="square">
            <a:spAutoFit/>
          </a:bodyPr>
          <a:lstStyle/>
          <a:p>
            <a:r>
              <a:rPr lang="en-US" sz="2400" dirty="0">
                <a:latin typeface="Calibri" panose="020F0502020204030204" pitchFamily="34" charset="0"/>
              </a:rPr>
              <a:t>It is also possible that Lot’s wife may not have merely looked back but may have returned to Sodom (see Luke 17:28–32)</a:t>
            </a:r>
            <a:endParaRPr lang="en-US" sz="2400" dirty="0"/>
          </a:p>
        </p:txBody>
      </p:sp>
    </p:spTree>
    <p:extLst>
      <p:ext uri="{BB962C8B-B14F-4D97-AF65-F5344CB8AC3E}">
        <p14:creationId xmlns:p14="http://schemas.microsoft.com/office/powerpoint/2010/main" val="41259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animEffect transition="in" filter="fade">
                                      <p:cBhvr>
                                        <p:cTn id="9" dur="500"/>
                                        <p:tgtEl>
                                          <p:spTgt spid="35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229697" cy="6858001"/>
          </a:xfrm>
          <a:prstGeom prst="rect">
            <a:avLst/>
          </a:prstGeom>
        </p:spPr>
      </p:pic>
      <p:sp>
        <p:nvSpPr>
          <p:cNvPr id="60" name="TextBox 59"/>
          <p:cNvSpPr txBox="1"/>
          <p:nvPr/>
        </p:nvSpPr>
        <p:spPr>
          <a:xfrm>
            <a:off x="0" y="6503662"/>
            <a:ext cx="2549642" cy="369332"/>
          </a:xfrm>
          <a:prstGeom prst="rect">
            <a:avLst/>
          </a:prstGeom>
          <a:noFill/>
        </p:spPr>
        <p:txBody>
          <a:bodyPr wrap="square" rtlCol="0">
            <a:spAutoFit/>
          </a:bodyPr>
          <a:lstStyle/>
          <a:p>
            <a:r>
              <a:rPr lang="en-US" dirty="0"/>
              <a:t>Genesis 19:24-26</a:t>
            </a:r>
          </a:p>
        </p:txBody>
      </p:sp>
      <p:sp>
        <p:nvSpPr>
          <p:cNvPr id="61" name="TextBox 60"/>
          <p:cNvSpPr txBox="1"/>
          <p:nvPr/>
        </p:nvSpPr>
        <p:spPr>
          <a:xfrm>
            <a:off x="-914805" y="7498"/>
            <a:ext cx="14693143" cy="1015663"/>
          </a:xfrm>
          <a:prstGeom prst="rect">
            <a:avLst/>
          </a:prstGeom>
          <a:noFill/>
        </p:spPr>
        <p:txBody>
          <a:bodyPr wrap="square" rtlCol="0">
            <a:spAutoFit/>
          </a:bodyPr>
          <a:lstStyle/>
          <a:p>
            <a:pPr algn="ctr"/>
            <a:r>
              <a:rPr lang="en-US" sz="6000" dirty="0">
                <a:latin typeface="Agency FB" panose="020B0503020202020204" pitchFamily="34" charset="0"/>
              </a:rPr>
              <a:t>Learned From But Not Lived In</a:t>
            </a:r>
          </a:p>
        </p:txBody>
      </p:sp>
      <p:sp>
        <p:nvSpPr>
          <p:cNvPr id="358" name="TextBox 357"/>
          <p:cNvSpPr txBox="1"/>
          <p:nvPr/>
        </p:nvSpPr>
        <p:spPr>
          <a:xfrm>
            <a:off x="11668434" y="6488668"/>
            <a:ext cx="523566" cy="369332"/>
          </a:xfrm>
          <a:prstGeom prst="rect">
            <a:avLst/>
          </a:prstGeom>
          <a:noFill/>
        </p:spPr>
        <p:txBody>
          <a:bodyPr wrap="square" rtlCol="0">
            <a:spAutoFit/>
          </a:bodyPr>
          <a:lstStyle/>
          <a:p>
            <a:r>
              <a:rPr lang="en-US" dirty="0"/>
              <a:t>(2)</a:t>
            </a:r>
          </a:p>
        </p:txBody>
      </p:sp>
      <p:sp>
        <p:nvSpPr>
          <p:cNvPr id="3" name="Rectangle 2">
            <a:extLst>
              <a:ext uri="{FF2B5EF4-FFF2-40B4-BE49-F238E27FC236}">
                <a16:creationId xmlns:a16="http://schemas.microsoft.com/office/drawing/2014/main" id="{B271CC3C-8509-4B63-85E7-AA345D2D8CD3}"/>
              </a:ext>
            </a:extLst>
          </p:cNvPr>
          <p:cNvSpPr/>
          <p:nvPr/>
        </p:nvSpPr>
        <p:spPr>
          <a:xfrm>
            <a:off x="261783" y="880176"/>
            <a:ext cx="6747309" cy="3416320"/>
          </a:xfrm>
          <a:prstGeom prst="rect">
            <a:avLst/>
          </a:prstGeom>
        </p:spPr>
        <p:txBody>
          <a:bodyPr wrap="square">
            <a:spAutoFit/>
          </a:bodyPr>
          <a:lstStyle/>
          <a:p>
            <a:r>
              <a:rPr lang="en-US" i="1" dirty="0">
                <a:solidFill>
                  <a:srgbClr val="333333"/>
                </a:solidFill>
                <a:latin typeface="Calibri" panose="020F0502020204030204" pitchFamily="34" charset="0"/>
              </a:rPr>
              <a:t>“I plead with you not to dwell on days now gone, nor to yearn vainly for yesterdays, however good those yesterdays may have been.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The past is to be learned from but not lived in. We look back to claim the embers from glowing experiences but not the ashes.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And when we have learned what we need to learn and have brought with us the best that we have experienced, then we look ahead, we remember that faith is always pointed toward the future.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Faith always has to do with blessings and truths and events that will yet be efficacious in our lives. </a:t>
            </a:r>
          </a:p>
        </p:txBody>
      </p:sp>
      <p:pic>
        <p:nvPicPr>
          <p:cNvPr id="5" name="Picture 2" descr="Related image">
            <a:extLst>
              <a:ext uri="{FF2B5EF4-FFF2-40B4-BE49-F238E27FC236}">
                <a16:creationId xmlns:a16="http://schemas.microsoft.com/office/drawing/2014/main" id="{1ED7EAAA-C5A6-428D-9FC1-C8C2D8A71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194" y="1030659"/>
            <a:ext cx="4362023" cy="36693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8DD588-EC01-416E-8539-56950CFA41C2}"/>
              </a:ext>
            </a:extLst>
          </p:cNvPr>
          <p:cNvSpPr/>
          <p:nvPr/>
        </p:nvSpPr>
        <p:spPr>
          <a:xfrm>
            <a:off x="4520194" y="4729160"/>
            <a:ext cx="6096000" cy="2031325"/>
          </a:xfrm>
          <a:prstGeom prst="rect">
            <a:avLst/>
          </a:prstGeom>
        </p:spPr>
        <p:txBody>
          <a:bodyPr>
            <a:spAutoFit/>
          </a:bodyPr>
          <a:lstStyle/>
          <a:p>
            <a:r>
              <a:rPr lang="en-US" i="1" dirty="0">
                <a:solidFill>
                  <a:srgbClr val="333333"/>
                </a:solidFill>
                <a:latin typeface="Calibri" panose="020F0502020204030204" pitchFamily="34" charset="0"/>
              </a:rPr>
              <a:t>So a more theological way to talk about Lot’s wife is to say that she did not have faith.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She doubted the Lord’s ability to give her something better than she already had. Apparently she thought—fatally, as it turned out—that nothing that lay ahead could possibly be as good as those moments she was leaving behind.”</a:t>
            </a:r>
            <a:endParaRPr lang="en-US" dirty="0"/>
          </a:p>
        </p:txBody>
      </p:sp>
    </p:spTree>
    <p:extLst>
      <p:ext uri="{BB962C8B-B14F-4D97-AF65-F5344CB8AC3E}">
        <p14:creationId xmlns:p14="http://schemas.microsoft.com/office/powerpoint/2010/main" val="4121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3923</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Agency FB</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2015-08-22T14:03:24Z</dcterms:created>
  <dcterms:modified xsi:type="dcterms:W3CDTF">2020-11-10T14:40:37Z</dcterms:modified>
</cp:coreProperties>
</file>