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0" r:id="rId2"/>
    <p:sldId id="261" r:id="rId3"/>
    <p:sldId id="257" r:id="rId4"/>
    <p:sldId id="262" r:id="rId5"/>
    <p:sldId id="263" r:id="rId6"/>
    <p:sldId id="264" r:id="rId7"/>
    <p:sldId id="266" r:id="rId8"/>
    <p:sldId id="267" r:id="rId9"/>
    <p:sldId id="270" r:id="rId10"/>
    <p:sldId id="268" r:id="rId11"/>
    <p:sldId id="269" r:id="rId12"/>
    <p:sldId id="271" r:id="rId13"/>
    <p:sldId id="272" r:id="rId14"/>
    <p:sldId id="273" r:id="rId15"/>
    <p:sldId id="274" r:id="rId16"/>
    <p:sldId id="275" r:id="rId17"/>
    <p:sldId id="276" r:id="rId18"/>
    <p:sldId id="277" r:id="rId19"/>
    <p:sldId id="278" r:id="rId20"/>
    <p:sldId id="283" r:id="rId21"/>
    <p:sldId id="279" r:id="rId22"/>
    <p:sldId id="280" r:id="rId23"/>
    <p:sldId id="259" r:id="rId24"/>
    <p:sldId id="281" r:id="rId25"/>
    <p:sldId id="265" r:id="rId26"/>
    <p:sldId id="256" r:id="rId27"/>
  </p:sldIdLst>
  <p:sldSz cx="12192000" cy="6858000"/>
  <p:notesSz cx="6858000" cy="9144000"/>
  <p:embeddedFontLst>
    <p:embeddedFont>
      <p:font typeface="AR CENA" panose="02000000000000000000" pitchFamily="2" charset="0"/>
      <p:regular r:id="rId28"/>
    </p:embeddedFont>
    <p:embeddedFont>
      <p:font typeface="Britannic Bold" panose="020B0903060703020204" pitchFamily="34" charset="0"/>
      <p:regular r:id="rId29"/>
    </p:embeddedFont>
    <p:embeddedFont>
      <p:font typeface="Calibri" panose="020F0502020204030204" pitchFamily="34" charset="0"/>
      <p:regular r:id="rId30"/>
      <p:bold r:id="rId31"/>
      <p:italic r:id="rId32"/>
      <p:boldItalic r:id="rId33"/>
    </p:embeddedFont>
    <p:embeddedFont>
      <p:font typeface="Calibri Light" panose="020F0302020204030204" pitchFamily="34" charset="0"/>
      <p:regular r:id="rId34"/>
      <p:italic r:id="rId35"/>
    </p:embeddedFont>
    <p:embeddedFont>
      <p:font typeface="Palatino" pitchFamily="2" charset="0"/>
      <p:regular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3.fntdata"/><Relationship Id="rId35" Type="http://schemas.openxmlformats.org/officeDocument/2006/relationships/font" Target="fonts/font8.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EE60A70-9001-4B4A-A47B-A83528FA699A}"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C1B556-DF44-41A5-906D-D388035CA18B}" type="slidenum">
              <a:rPr lang="en-US" smtClean="0"/>
              <a:t>‹#›</a:t>
            </a:fld>
            <a:endParaRPr lang="en-US"/>
          </a:p>
        </p:txBody>
      </p:sp>
    </p:spTree>
    <p:extLst>
      <p:ext uri="{BB962C8B-B14F-4D97-AF65-F5344CB8AC3E}">
        <p14:creationId xmlns:p14="http://schemas.microsoft.com/office/powerpoint/2010/main" val="2867895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E60A70-9001-4B4A-A47B-A83528FA699A}"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C1B556-DF44-41A5-906D-D388035CA18B}" type="slidenum">
              <a:rPr lang="en-US" smtClean="0"/>
              <a:t>‹#›</a:t>
            </a:fld>
            <a:endParaRPr lang="en-US"/>
          </a:p>
        </p:txBody>
      </p:sp>
    </p:spTree>
    <p:extLst>
      <p:ext uri="{BB962C8B-B14F-4D97-AF65-F5344CB8AC3E}">
        <p14:creationId xmlns:p14="http://schemas.microsoft.com/office/powerpoint/2010/main" val="574684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E60A70-9001-4B4A-A47B-A83528FA699A}"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C1B556-DF44-41A5-906D-D388035CA18B}" type="slidenum">
              <a:rPr lang="en-US" smtClean="0"/>
              <a:t>‹#›</a:t>
            </a:fld>
            <a:endParaRPr lang="en-US"/>
          </a:p>
        </p:txBody>
      </p:sp>
    </p:spTree>
    <p:extLst>
      <p:ext uri="{BB962C8B-B14F-4D97-AF65-F5344CB8AC3E}">
        <p14:creationId xmlns:p14="http://schemas.microsoft.com/office/powerpoint/2010/main" val="2116361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E60A70-9001-4B4A-A47B-A83528FA699A}"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C1B556-DF44-41A5-906D-D388035CA18B}" type="slidenum">
              <a:rPr lang="en-US" smtClean="0"/>
              <a:t>‹#›</a:t>
            </a:fld>
            <a:endParaRPr lang="en-US"/>
          </a:p>
        </p:txBody>
      </p:sp>
    </p:spTree>
    <p:extLst>
      <p:ext uri="{BB962C8B-B14F-4D97-AF65-F5344CB8AC3E}">
        <p14:creationId xmlns:p14="http://schemas.microsoft.com/office/powerpoint/2010/main" val="1963263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E60A70-9001-4B4A-A47B-A83528FA699A}"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C1B556-DF44-41A5-906D-D388035CA18B}" type="slidenum">
              <a:rPr lang="en-US" smtClean="0"/>
              <a:t>‹#›</a:t>
            </a:fld>
            <a:endParaRPr lang="en-US"/>
          </a:p>
        </p:txBody>
      </p:sp>
    </p:spTree>
    <p:extLst>
      <p:ext uri="{BB962C8B-B14F-4D97-AF65-F5344CB8AC3E}">
        <p14:creationId xmlns:p14="http://schemas.microsoft.com/office/powerpoint/2010/main" val="1672426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EE60A70-9001-4B4A-A47B-A83528FA699A}" type="datetimeFigureOut">
              <a:rPr lang="en-US" smtClean="0"/>
              <a:t>11/10/2020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C1B556-DF44-41A5-906D-D388035CA18B}" type="slidenum">
              <a:rPr lang="en-US" smtClean="0"/>
              <a:t>‹#›</a:t>
            </a:fld>
            <a:endParaRPr lang="en-US"/>
          </a:p>
        </p:txBody>
      </p:sp>
    </p:spTree>
    <p:extLst>
      <p:ext uri="{BB962C8B-B14F-4D97-AF65-F5344CB8AC3E}">
        <p14:creationId xmlns:p14="http://schemas.microsoft.com/office/powerpoint/2010/main" val="3458494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EE60A70-9001-4B4A-A47B-A83528FA699A}" type="datetimeFigureOut">
              <a:rPr lang="en-US" smtClean="0"/>
              <a:t>11/10/2020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C1B556-DF44-41A5-906D-D388035CA18B}" type="slidenum">
              <a:rPr lang="en-US" smtClean="0"/>
              <a:t>‹#›</a:t>
            </a:fld>
            <a:endParaRPr lang="en-US"/>
          </a:p>
        </p:txBody>
      </p:sp>
    </p:spTree>
    <p:extLst>
      <p:ext uri="{BB962C8B-B14F-4D97-AF65-F5344CB8AC3E}">
        <p14:creationId xmlns:p14="http://schemas.microsoft.com/office/powerpoint/2010/main" val="182128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EE60A70-9001-4B4A-A47B-A83528FA699A}" type="datetimeFigureOut">
              <a:rPr lang="en-US" smtClean="0"/>
              <a:t>11/10/2020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C1B556-DF44-41A5-906D-D388035CA18B}" type="slidenum">
              <a:rPr lang="en-US" smtClean="0"/>
              <a:t>‹#›</a:t>
            </a:fld>
            <a:endParaRPr lang="en-US"/>
          </a:p>
        </p:txBody>
      </p:sp>
    </p:spTree>
    <p:extLst>
      <p:ext uri="{BB962C8B-B14F-4D97-AF65-F5344CB8AC3E}">
        <p14:creationId xmlns:p14="http://schemas.microsoft.com/office/powerpoint/2010/main" val="2592089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E60A70-9001-4B4A-A47B-A83528FA699A}" type="datetimeFigureOut">
              <a:rPr lang="en-US" smtClean="0"/>
              <a:t>11/10/2020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C1B556-DF44-41A5-906D-D388035CA18B}" type="slidenum">
              <a:rPr lang="en-US" smtClean="0"/>
              <a:t>‹#›</a:t>
            </a:fld>
            <a:endParaRPr lang="en-US"/>
          </a:p>
        </p:txBody>
      </p:sp>
    </p:spTree>
    <p:extLst>
      <p:ext uri="{BB962C8B-B14F-4D97-AF65-F5344CB8AC3E}">
        <p14:creationId xmlns:p14="http://schemas.microsoft.com/office/powerpoint/2010/main" val="2820811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E60A70-9001-4B4A-A47B-A83528FA699A}" type="datetimeFigureOut">
              <a:rPr lang="en-US" smtClean="0"/>
              <a:t>11/10/2020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C1B556-DF44-41A5-906D-D388035CA18B}" type="slidenum">
              <a:rPr lang="en-US" smtClean="0"/>
              <a:t>‹#›</a:t>
            </a:fld>
            <a:endParaRPr lang="en-US"/>
          </a:p>
        </p:txBody>
      </p:sp>
    </p:spTree>
    <p:extLst>
      <p:ext uri="{BB962C8B-B14F-4D97-AF65-F5344CB8AC3E}">
        <p14:creationId xmlns:p14="http://schemas.microsoft.com/office/powerpoint/2010/main" val="1325698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E60A70-9001-4B4A-A47B-A83528FA699A}" type="datetimeFigureOut">
              <a:rPr lang="en-US" smtClean="0"/>
              <a:t>11/10/2020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C1B556-DF44-41A5-906D-D388035CA18B}" type="slidenum">
              <a:rPr lang="en-US" smtClean="0"/>
              <a:t>‹#›</a:t>
            </a:fld>
            <a:endParaRPr lang="en-US"/>
          </a:p>
        </p:txBody>
      </p:sp>
    </p:spTree>
    <p:extLst>
      <p:ext uri="{BB962C8B-B14F-4D97-AF65-F5344CB8AC3E}">
        <p14:creationId xmlns:p14="http://schemas.microsoft.com/office/powerpoint/2010/main" val="1524272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E60A70-9001-4B4A-A47B-A83528FA699A}" type="datetimeFigureOut">
              <a:rPr lang="en-US" smtClean="0"/>
              <a:t>11/10/2020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C1B556-DF44-41A5-906D-D388035CA18B}" type="slidenum">
              <a:rPr lang="en-US" smtClean="0"/>
              <a:t>‹#›</a:t>
            </a:fld>
            <a:endParaRPr lang="en-US"/>
          </a:p>
        </p:txBody>
      </p:sp>
    </p:spTree>
    <p:extLst>
      <p:ext uri="{BB962C8B-B14F-4D97-AF65-F5344CB8AC3E}">
        <p14:creationId xmlns:p14="http://schemas.microsoft.com/office/powerpoint/2010/main" val="41968455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gif"/><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gif"/><Relationship Id="rId9" Type="http://schemas.openxmlformats.org/officeDocument/2006/relationships/image" Target="../media/image8.gif"/></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aetherforce.com/wp-content/uploads/2015/01/the_great_pyramids_of_kaiser_2_by_nethskie-d2xcunw.jpg"/>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t="-132" r="65545"/>
          <a:stretch/>
        </p:blipFill>
        <p:spPr bwMode="auto">
          <a:xfrm>
            <a:off x="-1" y="-9053"/>
            <a:ext cx="12192001" cy="686705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0534" y="63374"/>
            <a:ext cx="2109458" cy="369332"/>
          </a:xfrm>
          <a:prstGeom prst="rect">
            <a:avLst/>
          </a:prstGeom>
          <a:noFill/>
        </p:spPr>
        <p:txBody>
          <a:bodyPr wrap="square" rtlCol="0">
            <a:spAutoFit/>
          </a:bodyPr>
          <a:lstStyle/>
          <a:p>
            <a:r>
              <a:rPr lang="en-US" dirty="0"/>
              <a:t>Lesson 30</a:t>
            </a:r>
          </a:p>
        </p:txBody>
      </p:sp>
      <p:sp>
        <p:nvSpPr>
          <p:cNvPr id="4" name="TextBox 3"/>
          <p:cNvSpPr txBox="1"/>
          <p:nvPr/>
        </p:nvSpPr>
        <p:spPr>
          <a:xfrm>
            <a:off x="90534" y="535890"/>
            <a:ext cx="12032056" cy="1446550"/>
          </a:xfrm>
          <a:prstGeom prst="rect">
            <a:avLst/>
          </a:prstGeom>
          <a:noFill/>
        </p:spPr>
        <p:txBody>
          <a:bodyPr wrap="square" rtlCol="0">
            <a:spAutoFit/>
          </a:bodyPr>
          <a:lstStyle/>
          <a:p>
            <a:pPr algn="ctr"/>
            <a:r>
              <a:rPr lang="en-US" sz="4400" dirty="0">
                <a:latin typeface="AR CENA" panose="02000000000000000000" pitchFamily="2" charset="0"/>
              </a:rPr>
              <a:t>Warnings and Blessings From the Lord</a:t>
            </a:r>
          </a:p>
          <a:p>
            <a:pPr algn="ctr"/>
            <a:r>
              <a:rPr lang="en-US" sz="4400" dirty="0">
                <a:latin typeface="AR CENA" panose="02000000000000000000" pitchFamily="2" charset="0"/>
              </a:rPr>
              <a:t>Genesis 20-22</a:t>
            </a:r>
          </a:p>
        </p:txBody>
      </p:sp>
      <p:grpSp>
        <p:nvGrpSpPr>
          <p:cNvPr id="5" name="Group 4"/>
          <p:cNvGrpSpPr/>
          <p:nvPr/>
        </p:nvGrpSpPr>
        <p:grpSpPr>
          <a:xfrm>
            <a:off x="910616" y="3127580"/>
            <a:ext cx="1839832" cy="3482238"/>
            <a:chOff x="3810000" y="553998"/>
            <a:chExt cx="1839832" cy="3482238"/>
          </a:xfrm>
        </p:grpSpPr>
        <p:sp>
          <p:nvSpPr>
            <p:cNvPr id="6" name="Cloud 5"/>
            <p:cNvSpPr/>
            <p:nvPr/>
          </p:nvSpPr>
          <p:spPr>
            <a:xfrm flipH="1">
              <a:off x="4675545" y="718376"/>
              <a:ext cx="683131" cy="1573308"/>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loud 6"/>
            <p:cNvSpPr/>
            <p:nvPr/>
          </p:nvSpPr>
          <p:spPr>
            <a:xfrm rot="551476" flipH="1">
              <a:off x="3992415" y="800564"/>
              <a:ext cx="683131" cy="1517014"/>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8242526">
              <a:off x="5325276" y="2660586"/>
              <a:ext cx="249386" cy="39972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434122">
              <a:off x="3810000" y="2603983"/>
              <a:ext cx="281289" cy="47286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Manual Operation 9"/>
            <p:cNvSpPr/>
            <p:nvPr/>
          </p:nvSpPr>
          <p:spPr>
            <a:xfrm rot="12310857">
              <a:off x="3946055" y="1753860"/>
              <a:ext cx="494411" cy="1223898"/>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Manual Operation 10"/>
            <p:cNvSpPr/>
            <p:nvPr/>
          </p:nvSpPr>
          <p:spPr>
            <a:xfrm rot="9335504" flipH="1">
              <a:off x="4920944" y="1664958"/>
              <a:ext cx="494411" cy="1249036"/>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20001088">
              <a:off x="4212017" y="3698474"/>
              <a:ext cx="562580" cy="337762"/>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1608598">
              <a:off x="4639058" y="3616754"/>
              <a:ext cx="562580" cy="337762"/>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Manual Operation 13"/>
            <p:cNvSpPr/>
            <p:nvPr/>
          </p:nvSpPr>
          <p:spPr>
            <a:xfrm rot="10800000">
              <a:off x="4163198" y="1704641"/>
              <a:ext cx="1024698" cy="2054721"/>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Extract 14"/>
            <p:cNvSpPr/>
            <p:nvPr/>
          </p:nvSpPr>
          <p:spPr>
            <a:xfrm rot="10800000">
              <a:off x="4439464" y="1840872"/>
              <a:ext cx="492257" cy="521280"/>
            </a:xfrm>
            <a:prstGeom prst="flowChartExtra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rot="1222326">
              <a:off x="4434793" y="1683601"/>
              <a:ext cx="409865" cy="2148166"/>
            </a:xfrm>
            <a:prstGeom prst="roundRect">
              <a:avLst>
                <a:gd name="adj" fmla="val 14942"/>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62"/>
            <p:cNvSpPr/>
            <p:nvPr/>
          </p:nvSpPr>
          <p:spPr>
            <a:xfrm>
              <a:off x="4228498" y="692482"/>
              <a:ext cx="914192" cy="13409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loud 17"/>
            <p:cNvSpPr/>
            <p:nvPr/>
          </p:nvSpPr>
          <p:spPr>
            <a:xfrm flipH="1">
              <a:off x="4163198" y="553998"/>
              <a:ext cx="1110089" cy="904077"/>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4079647" y="838200"/>
              <a:ext cx="1259160" cy="240852"/>
            </a:xfrm>
            <a:prstGeom prst="roundRect">
              <a:avLst/>
            </a:prstGeom>
            <a:solidFill>
              <a:srgbClr val="D8941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4220061" y="818482"/>
              <a:ext cx="938018" cy="300171"/>
              <a:chOff x="1756756" y="4876800"/>
              <a:chExt cx="4088873" cy="1308463"/>
            </a:xfrm>
          </p:grpSpPr>
          <p:grpSp>
            <p:nvGrpSpPr>
              <p:cNvPr id="53" name="Group 52"/>
              <p:cNvGrpSpPr/>
              <p:nvPr/>
            </p:nvGrpSpPr>
            <p:grpSpPr>
              <a:xfrm>
                <a:off x="1756756" y="4876800"/>
                <a:ext cx="1367444" cy="1295400"/>
                <a:chOff x="1756756" y="4876800"/>
                <a:chExt cx="1367444" cy="1295400"/>
              </a:xfrm>
            </p:grpSpPr>
            <p:sp>
              <p:nvSpPr>
                <p:cNvPr id="64" name="Quad Arrow Callout 63"/>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Quad Arrow Callout 64"/>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Quad Arrow Callout 65"/>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3119647" y="4889863"/>
                <a:ext cx="1367444" cy="1295400"/>
                <a:chOff x="1756756" y="4876800"/>
                <a:chExt cx="1367444" cy="1295400"/>
              </a:xfrm>
            </p:grpSpPr>
            <p:sp>
              <p:nvSpPr>
                <p:cNvPr id="61" name="Quad Arrow Callout 60"/>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Quad Arrow Callout 61"/>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Quad Arrow Callout 62"/>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p:cNvGrpSpPr/>
              <p:nvPr/>
            </p:nvGrpSpPr>
            <p:grpSpPr>
              <a:xfrm>
                <a:off x="4478185" y="4889863"/>
                <a:ext cx="1367444" cy="1295400"/>
                <a:chOff x="1756756" y="4876800"/>
                <a:chExt cx="1367444" cy="1295400"/>
              </a:xfrm>
            </p:grpSpPr>
            <p:sp>
              <p:nvSpPr>
                <p:cNvPr id="58" name="Quad Arrow Callout 57"/>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Quad Arrow Callout 58"/>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Quad Arrow Callout 59"/>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Quad Arrow Callout 55"/>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Quad Arrow Callout 56"/>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rot="17531393">
              <a:off x="4356564" y="2143638"/>
              <a:ext cx="938018" cy="300171"/>
              <a:chOff x="1756756" y="4876800"/>
              <a:chExt cx="4088873" cy="1308463"/>
            </a:xfrm>
          </p:grpSpPr>
          <p:grpSp>
            <p:nvGrpSpPr>
              <p:cNvPr id="39" name="Group 38"/>
              <p:cNvGrpSpPr/>
              <p:nvPr/>
            </p:nvGrpSpPr>
            <p:grpSpPr>
              <a:xfrm>
                <a:off x="1756756" y="4876800"/>
                <a:ext cx="1367444" cy="1295400"/>
                <a:chOff x="1756756" y="4876800"/>
                <a:chExt cx="1367444" cy="1295400"/>
              </a:xfrm>
            </p:grpSpPr>
            <p:sp>
              <p:nvSpPr>
                <p:cNvPr id="50" name="Quad Arrow Callout 49"/>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Quad Arrow Callout 50"/>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Quad Arrow Callout 51"/>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3119647" y="4889863"/>
                <a:ext cx="1367444" cy="1295400"/>
                <a:chOff x="1756756" y="4876800"/>
                <a:chExt cx="1367444" cy="1295400"/>
              </a:xfrm>
            </p:grpSpPr>
            <p:sp>
              <p:nvSpPr>
                <p:cNvPr id="47" name="Quad Arrow Callout 46"/>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Quad Arrow Callout 47"/>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Quad Arrow Callout 48"/>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p:cNvGrpSpPr/>
              <p:nvPr/>
            </p:nvGrpSpPr>
            <p:grpSpPr>
              <a:xfrm>
                <a:off x="4478185" y="4889863"/>
                <a:ext cx="1367444" cy="1295400"/>
                <a:chOff x="1756756" y="4876800"/>
                <a:chExt cx="1367444" cy="1295400"/>
              </a:xfrm>
            </p:grpSpPr>
            <p:sp>
              <p:nvSpPr>
                <p:cNvPr id="44" name="Quad Arrow Callout 43"/>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Quad Arrow Callout 44"/>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Quad Arrow Callout 45"/>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Quad Arrow Callout 41"/>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Quad Arrow Callout 42"/>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rot="17531393">
              <a:off x="3995156" y="3097226"/>
              <a:ext cx="938018" cy="300171"/>
              <a:chOff x="1756756" y="4876800"/>
              <a:chExt cx="4088873" cy="1308463"/>
            </a:xfrm>
          </p:grpSpPr>
          <p:grpSp>
            <p:nvGrpSpPr>
              <p:cNvPr id="25" name="Group 24"/>
              <p:cNvGrpSpPr/>
              <p:nvPr/>
            </p:nvGrpSpPr>
            <p:grpSpPr>
              <a:xfrm>
                <a:off x="1756756" y="4876800"/>
                <a:ext cx="1367444" cy="1295400"/>
                <a:chOff x="1756756" y="4876800"/>
                <a:chExt cx="1367444" cy="1295400"/>
              </a:xfrm>
            </p:grpSpPr>
            <p:sp>
              <p:nvSpPr>
                <p:cNvPr id="36" name="Quad Arrow Callout 35"/>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Quad Arrow Callout 36"/>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Quad Arrow Callout 37"/>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3119647" y="4889863"/>
                <a:ext cx="1367444" cy="1295400"/>
                <a:chOff x="1756756" y="4876800"/>
                <a:chExt cx="1367444" cy="1295400"/>
              </a:xfrm>
            </p:grpSpPr>
            <p:sp>
              <p:nvSpPr>
                <p:cNvPr id="33" name="Quad Arrow Callout 32"/>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Quad Arrow Callout 33"/>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Quad Arrow Callout 34"/>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4478185" y="4889863"/>
                <a:ext cx="1367444" cy="1295400"/>
                <a:chOff x="1756756" y="4876800"/>
                <a:chExt cx="1367444" cy="1295400"/>
              </a:xfrm>
            </p:grpSpPr>
            <p:sp>
              <p:nvSpPr>
                <p:cNvPr id="30" name="Quad Arrow Callout 29"/>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Quad Arrow Callout 30"/>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Quad Arrow Callout 31"/>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Quad Arrow Callout 27"/>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Quad Arrow Callout 28"/>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Cloud 22"/>
            <p:cNvSpPr/>
            <p:nvPr/>
          </p:nvSpPr>
          <p:spPr>
            <a:xfrm>
              <a:off x="4348741" y="1623295"/>
              <a:ext cx="609519" cy="902149"/>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5944673">
              <a:off x="4557837" y="1671452"/>
              <a:ext cx="235423" cy="32431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p:cNvGrpSpPr/>
          <p:nvPr/>
        </p:nvGrpSpPr>
        <p:grpSpPr>
          <a:xfrm>
            <a:off x="2830802" y="3368047"/>
            <a:ext cx="1698656" cy="3205364"/>
            <a:chOff x="6271588" y="553998"/>
            <a:chExt cx="2022382" cy="3816236"/>
          </a:xfrm>
        </p:grpSpPr>
        <p:sp>
          <p:nvSpPr>
            <p:cNvPr id="68" name="Oval 67"/>
            <p:cNvSpPr/>
            <p:nvPr/>
          </p:nvSpPr>
          <p:spPr>
            <a:xfrm rot="3435232" flipH="1">
              <a:off x="7673811" y="2692254"/>
              <a:ext cx="443101" cy="36981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rot="18164768">
              <a:off x="6389098" y="2759160"/>
              <a:ext cx="443101" cy="34775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rapezoid 69"/>
            <p:cNvSpPr/>
            <p:nvPr/>
          </p:nvSpPr>
          <p:spPr>
            <a:xfrm rot="20676161" flipH="1">
              <a:off x="7354333" y="1977212"/>
              <a:ext cx="673694" cy="959833"/>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rapezoid 70"/>
            <p:cNvSpPr/>
            <p:nvPr/>
          </p:nvSpPr>
          <p:spPr>
            <a:xfrm rot="996339">
              <a:off x="6464891" y="1863475"/>
              <a:ext cx="673694" cy="1080116"/>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Cloud 71"/>
            <p:cNvSpPr/>
            <p:nvPr/>
          </p:nvSpPr>
          <p:spPr>
            <a:xfrm rot="10800000">
              <a:off x="6392471" y="611603"/>
              <a:ext cx="1730753" cy="2102597"/>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rot="20260128">
              <a:off x="6662172" y="4068787"/>
              <a:ext cx="618126" cy="294509"/>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rot="2101605">
              <a:off x="7051187" y="4033055"/>
              <a:ext cx="618126" cy="337179"/>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rapezoid 74"/>
            <p:cNvSpPr/>
            <p:nvPr/>
          </p:nvSpPr>
          <p:spPr>
            <a:xfrm>
              <a:off x="6629400" y="2667000"/>
              <a:ext cx="1143000" cy="1506544"/>
            </a:xfrm>
            <a:prstGeom prst="trapezoi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rapezoid 75"/>
            <p:cNvSpPr/>
            <p:nvPr/>
          </p:nvSpPr>
          <p:spPr>
            <a:xfrm>
              <a:off x="6705600" y="2057400"/>
              <a:ext cx="989002" cy="1506544"/>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p:nvPr/>
          </p:nvGrpSpPr>
          <p:grpSpPr>
            <a:xfrm>
              <a:off x="6840178" y="1496996"/>
              <a:ext cx="805783" cy="1219200"/>
              <a:chOff x="6859404" y="1496996"/>
              <a:chExt cx="920895" cy="1219200"/>
            </a:xfrm>
          </p:grpSpPr>
          <p:sp>
            <p:nvSpPr>
              <p:cNvPr id="122" name="Oval 121"/>
              <p:cNvSpPr/>
              <p:nvPr/>
            </p:nvSpPr>
            <p:spPr>
              <a:xfrm>
                <a:off x="6859404" y="1496996"/>
                <a:ext cx="920895" cy="1219200"/>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7051097" y="1606717"/>
                <a:ext cx="571290" cy="685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Oval 77"/>
            <p:cNvSpPr/>
            <p:nvPr/>
          </p:nvSpPr>
          <p:spPr>
            <a:xfrm>
              <a:off x="6705600" y="914400"/>
              <a:ext cx="1236252" cy="124068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6661727" y="3902364"/>
              <a:ext cx="1066800" cy="228600"/>
              <a:chOff x="5562600" y="5257800"/>
              <a:chExt cx="2743200" cy="533400"/>
            </a:xfrm>
          </p:grpSpPr>
          <p:grpSp>
            <p:nvGrpSpPr>
              <p:cNvPr id="110" name="Group 109"/>
              <p:cNvGrpSpPr/>
              <p:nvPr/>
            </p:nvGrpSpPr>
            <p:grpSpPr>
              <a:xfrm>
                <a:off x="5562600" y="5257800"/>
                <a:ext cx="685800" cy="533400"/>
                <a:chOff x="5562600" y="5257800"/>
                <a:chExt cx="685800" cy="533400"/>
              </a:xfrm>
            </p:grpSpPr>
            <p:sp>
              <p:nvSpPr>
                <p:cNvPr id="120" name="Hexagon 119"/>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Cross 120"/>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Group 110"/>
              <p:cNvGrpSpPr/>
              <p:nvPr/>
            </p:nvGrpSpPr>
            <p:grpSpPr>
              <a:xfrm>
                <a:off x="6248400" y="5257800"/>
                <a:ext cx="685800" cy="533400"/>
                <a:chOff x="5562600" y="5257800"/>
                <a:chExt cx="685800" cy="533400"/>
              </a:xfrm>
            </p:grpSpPr>
            <p:sp>
              <p:nvSpPr>
                <p:cNvPr id="118" name="Hexagon 117"/>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Cross 118"/>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p:cNvGrpSpPr/>
              <p:nvPr/>
            </p:nvGrpSpPr>
            <p:grpSpPr>
              <a:xfrm>
                <a:off x="6934200" y="5257800"/>
                <a:ext cx="685800" cy="533400"/>
                <a:chOff x="5562600" y="5257800"/>
                <a:chExt cx="685800" cy="533400"/>
              </a:xfrm>
            </p:grpSpPr>
            <p:sp>
              <p:nvSpPr>
                <p:cNvPr id="116" name="Hexagon 115"/>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Cross 116"/>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p:nvPr/>
            </p:nvGrpSpPr>
            <p:grpSpPr>
              <a:xfrm>
                <a:off x="7620000" y="5257800"/>
                <a:ext cx="685800" cy="533400"/>
                <a:chOff x="5562600" y="5257800"/>
                <a:chExt cx="685800" cy="533400"/>
              </a:xfrm>
            </p:grpSpPr>
            <p:sp>
              <p:nvSpPr>
                <p:cNvPr id="114" name="Hexagon 113"/>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Cross 114"/>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0" name="Cloud 79"/>
            <p:cNvSpPr/>
            <p:nvPr/>
          </p:nvSpPr>
          <p:spPr>
            <a:xfrm>
              <a:off x="6781800" y="553998"/>
              <a:ext cx="1143000" cy="893802"/>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p:nvPr/>
          </p:nvGrpSpPr>
          <p:grpSpPr>
            <a:xfrm>
              <a:off x="6553201" y="990600"/>
              <a:ext cx="1447800" cy="279400"/>
              <a:chOff x="4950691" y="2343727"/>
              <a:chExt cx="1208937" cy="279400"/>
            </a:xfrm>
          </p:grpSpPr>
          <p:sp>
            <p:nvSpPr>
              <p:cNvPr id="96" name="Cross 95"/>
              <p:cNvSpPr/>
              <p:nvPr/>
            </p:nvSpPr>
            <p:spPr>
              <a:xfrm>
                <a:off x="4950691" y="2343727"/>
                <a:ext cx="1208937" cy="279400"/>
              </a:xfrm>
              <a:prstGeom prst="plus">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5029200" y="2362200"/>
                <a:ext cx="1066800" cy="228600"/>
                <a:chOff x="5562600" y="5257800"/>
                <a:chExt cx="2743200" cy="533400"/>
              </a:xfrm>
            </p:grpSpPr>
            <p:grpSp>
              <p:nvGrpSpPr>
                <p:cNvPr id="98" name="Group 335"/>
                <p:cNvGrpSpPr/>
                <p:nvPr/>
              </p:nvGrpSpPr>
              <p:grpSpPr>
                <a:xfrm>
                  <a:off x="5562600" y="5257800"/>
                  <a:ext cx="685800" cy="533400"/>
                  <a:chOff x="5562600" y="5257800"/>
                  <a:chExt cx="685800" cy="533400"/>
                </a:xfrm>
              </p:grpSpPr>
              <p:sp>
                <p:nvSpPr>
                  <p:cNvPr id="108" name="Hexagon 107"/>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Cross 108"/>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 name="Group 336"/>
                <p:cNvGrpSpPr/>
                <p:nvPr/>
              </p:nvGrpSpPr>
              <p:grpSpPr>
                <a:xfrm>
                  <a:off x="6248400" y="5257800"/>
                  <a:ext cx="685800" cy="533400"/>
                  <a:chOff x="5562600" y="5257800"/>
                  <a:chExt cx="685800" cy="533400"/>
                </a:xfrm>
              </p:grpSpPr>
              <p:sp>
                <p:nvSpPr>
                  <p:cNvPr id="106" name="Hexagon 105"/>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Cross 106"/>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 name="Group 339"/>
                <p:cNvGrpSpPr/>
                <p:nvPr/>
              </p:nvGrpSpPr>
              <p:grpSpPr>
                <a:xfrm>
                  <a:off x="6934200" y="5257800"/>
                  <a:ext cx="685800" cy="533400"/>
                  <a:chOff x="5562600" y="5257800"/>
                  <a:chExt cx="685800" cy="533400"/>
                </a:xfrm>
              </p:grpSpPr>
              <p:sp>
                <p:nvSpPr>
                  <p:cNvPr id="104" name="Hexagon 103"/>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Cross 104"/>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342"/>
                <p:cNvGrpSpPr/>
                <p:nvPr/>
              </p:nvGrpSpPr>
              <p:grpSpPr>
                <a:xfrm>
                  <a:off x="7620000" y="5257800"/>
                  <a:ext cx="685800" cy="533400"/>
                  <a:chOff x="5562600" y="5257800"/>
                  <a:chExt cx="685800" cy="533400"/>
                </a:xfrm>
              </p:grpSpPr>
              <p:sp>
                <p:nvSpPr>
                  <p:cNvPr id="102" name="Hexagon 101"/>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Cross 102"/>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82" name="Isosceles Triangle 81"/>
            <p:cNvSpPr/>
            <p:nvPr/>
          </p:nvSpPr>
          <p:spPr>
            <a:xfrm>
              <a:off x="7912970" y="1148134"/>
              <a:ext cx="381000" cy="1471460"/>
            </a:xfrm>
            <a:prstGeom prst="triangle">
              <a:avLst>
                <a:gd name="adj" fmla="val 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Isosceles Triangle 82"/>
            <p:cNvSpPr/>
            <p:nvPr/>
          </p:nvSpPr>
          <p:spPr>
            <a:xfrm>
              <a:off x="6271588" y="1167856"/>
              <a:ext cx="390139" cy="1451738"/>
            </a:xfrm>
            <a:prstGeom prst="triangle">
              <a:avLst>
                <a:gd name="adj" fmla="val 1000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6894801" y="2174967"/>
              <a:ext cx="238478" cy="260636"/>
              <a:chOff x="1756756" y="4876800"/>
              <a:chExt cx="1367444" cy="1295400"/>
            </a:xfrm>
          </p:grpSpPr>
          <p:sp>
            <p:nvSpPr>
              <p:cNvPr id="93" name="Quad Arrow Callout 92"/>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Quad Arrow Callout 93"/>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Quad Arrow Callout 94"/>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84"/>
            <p:cNvGrpSpPr/>
            <p:nvPr/>
          </p:nvGrpSpPr>
          <p:grpSpPr>
            <a:xfrm>
              <a:off x="7088428" y="2393269"/>
              <a:ext cx="308572" cy="337242"/>
              <a:chOff x="1756756" y="4876800"/>
              <a:chExt cx="1367444" cy="1295400"/>
            </a:xfrm>
          </p:grpSpPr>
          <p:sp>
            <p:nvSpPr>
              <p:cNvPr id="90" name="Quad Arrow Callout 89"/>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Quad Arrow Callout 90"/>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Quad Arrow Callout 91"/>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Group 85"/>
            <p:cNvGrpSpPr/>
            <p:nvPr/>
          </p:nvGrpSpPr>
          <p:grpSpPr>
            <a:xfrm>
              <a:off x="7335996" y="2164703"/>
              <a:ext cx="287568" cy="314287"/>
              <a:chOff x="1756756" y="4876800"/>
              <a:chExt cx="1367444" cy="1295400"/>
            </a:xfrm>
          </p:grpSpPr>
          <p:sp>
            <p:nvSpPr>
              <p:cNvPr id="87" name="Quad Arrow Callout 86"/>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Quad Arrow Callout 87"/>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Quad Arrow Callout 88"/>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4" name="Group 93"/>
          <p:cNvGrpSpPr/>
          <p:nvPr/>
        </p:nvGrpSpPr>
        <p:grpSpPr>
          <a:xfrm rot="5400000">
            <a:off x="3646187" y="4714035"/>
            <a:ext cx="667055" cy="1038731"/>
            <a:chOff x="1219200" y="1336880"/>
            <a:chExt cx="1774930" cy="2724382"/>
          </a:xfrm>
        </p:grpSpPr>
        <p:sp>
          <p:nvSpPr>
            <p:cNvPr id="125" name="Oval 124"/>
            <p:cNvSpPr/>
            <p:nvPr/>
          </p:nvSpPr>
          <p:spPr>
            <a:xfrm rot="19638581">
              <a:off x="1393929" y="1336880"/>
              <a:ext cx="1600201" cy="2724382"/>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1371600" y="1752600"/>
              <a:ext cx="914400" cy="9144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Cloud 126"/>
            <p:cNvSpPr/>
            <p:nvPr/>
          </p:nvSpPr>
          <p:spPr>
            <a:xfrm rot="19132349">
              <a:off x="1219200" y="1828800"/>
              <a:ext cx="762000" cy="304800"/>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rot="2148584">
              <a:off x="1960450" y="2387289"/>
              <a:ext cx="258094" cy="5334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rot="20368391">
              <a:off x="1448079" y="2465277"/>
              <a:ext cx="240166" cy="47970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2133600" y="2133600"/>
              <a:ext cx="228600" cy="42185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2133600" y="2438400"/>
              <a:ext cx="152400" cy="1524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2" name="Oval 131"/>
          <p:cNvSpPr/>
          <p:nvPr/>
        </p:nvSpPr>
        <p:spPr>
          <a:xfrm rot="3435232" flipH="1">
            <a:off x="4201388" y="5284451"/>
            <a:ext cx="93256" cy="23538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3" name="Group 132"/>
          <p:cNvGrpSpPr/>
          <p:nvPr/>
        </p:nvGrpSpPr>
        <p:grpSpPr>
          <a:xfrm>
            <a:off x="5713252" y="2459683"/>
            <a:ext cx="1859194" cy="3897405"/>
            <a:chOff x="3740437" y="712126"/>
            <a:chExt cx="1859194" cy="3897405"/>
          </a:xfrm>
        </p:grpSpPr>
        <p:grpSp>
          <p:nvGrpSpPr>
            <p:cNvPr id="134" name="Group 133"/>
            <p:cNvGrpSpPr/>
            <p:nvPr/>
          </p:nvGrpSpPr>
          <p:grpSpPr>
            <a:xfrm>
              <a:off x="3740437" y="712126"/>
              <a:ext cx="1859194" cy="3897405"/>
              <a:chOff x="3740437" y="712126"/>
              <a:chExt cx="1859194" cy="3897405"/>
            </a:xfrm>
          </p:grpSpPr>
          <p:sp>
            <p:nvSpPr>
              <p:cNvPr id="166" name="Round Diagonal Corner Rectangle 165"/>
              <p:cNvSpPr/>
              <p:nvPr/>
            </p:nvSpPr>
            <p:spPr>
              <a:xfrm rot="15732436">
                <a:off x="4420811" y="1259803"/>
                <a:ext cx="1095634" cy="498396"/>
              </a:xfrm>
              <a:prstGeom prst="round2DiagRect">
                <a:avLst>
                  <a:gd name="adj1" fmla="val 50000"/>
                  <a:gd name="adj2" fmla="val 0"/>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ound Diagonal Corner Rectangle 166"/>
              <p:cNvSpPr/>
              <p:nvPr/>
            </p:nvSpPr>
            <p:spPr>
              <a:xfrm rot="17018360">
                <a:off x="3771825" y="1263839"/>
                <a:ext cx="1095634" cy="498396"/>
              </a:xfrm>
              <a:prstGeom prst="round2DiagRect">
                <a:avLst>
                  <a:gd name="adj1" fmla="val 50000"/>
                  <a:gd name="adj2" fmla="val 0"/>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8" name="Group 23"/>
              <p:cNvGrpSpPr/>
              <p:nvPr/>
            </p:nvGrpSpPr>
            <p:grpSpPr>
              <a:xfrm>
                <a:off x="4837762" y="1859909"/>
                <a:ext cx="761869" cy="1406871"/>
                <a:chOff x="4743279" y="2800993"/>
                <a:chExt cx="1124121" cy="2075807"/>
              </a:xfrm>
            </p:grpSpPr>
            <p:sp>
              <p:nvSpPr>
                <p:cNvPr id="214" name="Oval 213"/>
                <p:cNvSpPr/>
                <p:nvPr/>
              </p:nvSpPr>
              <p:spPr>
                <a:xfrm>
                  <a:off x="5486400" y="4191000"/>
                  <a:ext cx="381000" cy="685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Trapezoid 214"/>
                <p:cNvSpPr/>
                <p:nvPr/>
              </p:nvSpPr>
              <p:spPr>
                <a:xfrm rot="19830111">
                  <a:off x="4809673" y="2800993"/>
                  <a:ext cx="729945" cy="1881039"/>
                </a:xfrm>
                <a:prstGeom prst="trapezoid">
                  <a:avLst>
                    <a:gd name="adj" fmla="val 30469"/>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Trapezoid 215"/>
                <p:cNvSpPr/>
                <p:nvPr/>
              </p:nvSpPr>
              <p:spPr>
                <a:xfrm rot="19749421">
                  <a:off x="4743279" y="2937980"/>
                  <a:ext cx="877678" cy="1504779"/>
                </a:xfrm>
                <a:prstGeom prst="trapezoid">
                  <a:avLst>
                    <a:gd name="adj" fmla="val 30469"/>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9" name="Oval 168"/>
              <p:cNvSpPr/>
              <p:nvPr/>
            </p:nvSpPr>
            <p:spPr>
              <a:xfrm>
                <a:off x="4050303" y="4196377"/>
                <a:ext cx="516443" cy="413154"/>
              </a:xfrm>
              <a:prstGeom prst="ellipse">
                <a:avLst/>
              </a:prstGeom>
              <a:solidFill>
                <a:srgbClr val="8241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p:nvPr/>
            </p:nvSpPr>
            <p:spPr>
              <a:xfrm>
                <a:off x="4566745" y="4196377"/>
                <a:ext cx="516443" cy="413154"/>
              </a:xfrm>
              <a:prstGeom prst="ellipse">
                <a:avLst/>
              </a:prstGeom>
              <a:solidFill>
                <a:srgbClr val="8241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a:off x="3740437" y="2956914"/>
                <a:ext cx="258221" cy="41315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Trapezoid 171"/>
              <p:cNvSpPr/>
              <p:nvPr/>
            </p:nvSpPr>
            <p:spPr>
              <a:xfrm rot="1480658">
                <a:off x="3856448" y="2008427"/>
                <a:ext cx="671376" cy="1239463"/>
              </a:xfrm>
              <a:prstGeom prst="trapezoid">
                <a:avLst>
                  <a:gd name="adj" fmla="val 30469"/>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Trapezoid 172"/>
              <p:cNvSpPr/>
              <p:nvPr/>
            </p:nvSpPr>
            <p:spPr>
              <a:xfrm rot="1522635">
                <a:off x="3925162" y="1925483"/>
                <a:ext cx="529972" cy="1137527"/>
              </a:xfrm>
              <a:prstGeom prst="trapezoid">
                <a:avLst>
                  <a:gd name="adj" fmla="val 30469"/>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Trapezoid 173"/>
              <p:cNvSpPr/>
              <p:nvPr/>
            </p:nvSpPr>
            <p:spPr>
              <a:xfrm>
                <a:off x="3947014" y="2078961"/>
                <a:ext cx="1342751" cy="2323993"/>
              </a:xfrm>
              <a:prstGeom prst="trapezoid">
                <a:avLst>
                  <a:gd name="adj" fmla="val 30469"/>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Trapezoid 174"/>
              <p:cNvSpPr/>
              <p:nvPr/>
            </p:nvSpPr>
            <p:spPr>
              <a:xfrm>
                <a:off x="3998658" y="1924028"/>
                <a:ext cx="1239463" cy="2272349"/>
              </a:xfrm>
              <a:prstGeom prst="trapezoid">
                <a:avLst>
                  <a:gd name="adj" fmla="val 30469"/>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Trapezoid 175"/>
              <p:cNvSpPr/>
              <p:nvPr/>
            </p:nvSpPr>
            <p:spPr>
              <a:xfrm rot="402310">
                <a:off x="3990494" y="1944088"/>
                <a:ext cx="548498" cy="2403254"/>
              </a:xfrm>
              <a:prstGeom prst="trapezoid">
                <a:avLst>
                  <a:gd name="adj" fmla="val 41507"/>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Trapezoid 176"/>
              <p:cNvSpPr/>
              <p:nvPr/>
            </p:nvSpPr>
            <p:spPr>
              <a:xfrm rot="21185207">
                <a:off x="4711745" y="1914531"/>
                <a:ext cx="569910" cy="2398573"/>
              </a:xfrm>
              <a:prstGeom prst="trapezoid">
                <a:avLst>
                  <a:gd name="adj" fmla="val 36537"/>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Isosceles Triangle 177"/>
              <p:cNvSpPr/>
              <p:nvPr/>
            </p:nvSpPr>
            <p:spPr>
              <a:xfrm rot="10800000">
                <a:off x="4356115" y="1911811"/>
                <a:ext cx="539181" cy="346447"/>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p:nvPr/>
            </p:nvSpPr>
            <p:spPr>
              <a:xfrm>
                <a:off x="4195708" y="857497"/>
                <a:ext cx="855041" cy="123946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ound Diagonal Corner Rectangle 179"/>
              <p:cNvSpPr/>
              <p:nvPr/>
            </p:nvSpPr>
            <p:spPr>
              <a:xfrm rot="4940393">
                <a:off x="4630780" y="881848"/>
                <a:ext cx="668087" cy="498396"/>
              </a:xfrm>
              <a:prstGeom prst="round2DiagRect">
                <a:avLst>
                  <a:gd name="adj1" fmla="val 50000"/>
                  <a:gd name="adj2" fmla="val 0"/>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ound Diagonal Corner Rectangle 180"/>
              <p:cNvSpPr/>
              <p:nvPr/>
            </p:nvSpPr>
            <p:spPr>
              <a:xfrm rot="21381449">
                <a:off x="4135861" y="773648"/>
                <a:ext cx="668087" cy="498396"/>
              </a:xfrm>
              <a:prstGeom prst="round2DiagRect">
                <a:avLst>
                  <a:gd name="adj1" fmla="val 50000"/>
                  <a:gd name="adj2" fmla="val 0"/>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a:off x="4355800" y="787370"/>
                <a:ext cx="791893" cy="461363"/>
              </a:xfrm>
              <a:prstGeom prst="ellipse">
                <a:avLst/>
              </a:prstGeom>
              <a:solidFill>
                <a:srgbClr val="8B6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3" name="Group 182"/>
              <p:cNvGrpSpPr/>
              <p:nvPr/>
            </p:nvGrpSpPr>
            <p:grpSpPr>
              <a:xfrm rot="16579256">
                <a:off x="3237049" y="3279925"/>
                <a:ext cx="2006951" cy="127750"/>
                <a:chOff x="6764312" y="5017957"/>
                <a:chExt cx="3174167" cy="544643"/>
              </a:xfrm>
            </p:grpSpPr>
            <p:sp>
              <p:nvSpPr>
                <p:cNvPr id="205" name="Rounded Rectangle 204"/>
                <p:cNvSpPr/>
                <p:nvPr/>
              </p:nvSpPr>
              <p:spPr>
                <a:xfrm>
                  <a:off x="6934200" y="5029200"/>
                  <a:ext cx="2899348" cy="533400"/>
                </a:xfrm>
                <a:prstGeom prst="roundRect">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6" name="Group 115"/>
                <p:cNvGrpSpPr/>
                <p:nvPr/>
              </p:nvGrpSpPr>
              <p:grpSpPr>
                <a:xfrm>
                  <a:off x="6764312" y="5017957"/>
                  <a:ext cx="3174167" cy="543394"/>
                  <a:chOff x="4419600" y="6019800"/>
                  <a:chExt cx="4553263" cy="718278"/>
                </a:xfrm>
              </p:grpSpPr>
              <p:sp>
                <p:nvSpPr>
                  <p:cNvPr id="207" name="Multiply 206"/>
                  <p:cNvSpPr/>
                  <p:nvPr/>
                </p:nvSpPr>
                <p:spPr>
                  <a:xfrm>
                    <a:off x="4419600" y="6019800"/>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Multiply 207"/>
                  <p:cNvSpPr/>
                  <p:nvPr/>
                </p:nvSpPr>
                <p:spPr>
                  <a:xfrm>
                    <a:off x="5461416" y="6022298"/>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Diamond 208"/>
                  <p:cNvSpPr/>
                  <p:nvPr/>
                </p:nvSpPr>
                <p:spPr>
                  <a:xfrm>
                    <a:off x="5471410" y="6096000"/>
                    <a:ext cx="243590" cy="529652"/>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Diamond 209"/>
                  <p:cNvSpPr/>
                  <p:nvPr/>
                </p:nvSpPr>
                <p:spPr>
                  <a:xfrm>
                    <a:off x="6553201" y="6128479"/>
                    <a:ext cx="243590" cy="529652"/>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Multiply 210"/>
                  <p:cNvSpPr/>
                  <p:nvPr/>
                </p:nvSpPr>
                <p:spPr>
                  <a:xfrm>
                    <a:off x="6550702" y="6052278"/>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Diamond 211"/>
                  <p:cNvSpPr/>
                  <p:nvPr/>
                </p:nvSpPr>
                <p:spPr>
                  <a:xfrm>
                    <a:off x="7649981" y="6130978"/>
                    <a:ext cx="243590" cy="529652"/>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Multiply 212"/>
                  <p:cNvSpPr/>
                  <p:nvPr/>
                </p:nvSpPr>
                <p:spPr>
                  <a:xfrm>
                    <a:off x="7677463" y="6024797"/>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4" name="Group 183"/>
              <p:cNvGrpSpPr/>
              <p:nvPr/>
            </p:nvGrpSpPr>
            <p:grpSpPr>
              <a:xfrm rot="15815349">
                <a:off x="4025096" y="3266494"/>
                <a:ext cx="2006951" cy="127750"/>
                <a:chOff x="6764312" y="5017957"/>
                <a:chExt cx="3174167" cy="544643"/>
              </a:xfrm>
            </p:grpSpPr>
            <p:sp>
              <p:nvSpPr>
                <p:cNvPr id="196" name="Rounded Rectangle 195"/>
                <p:cNvSpPr/>
                <p:nvPr/>
              </p:nvSpPr>
              <p:spPr>
                <a:xfrm>
                  <a:off x="6934200" y="5029200"/>
                  <a:ext cx="2899348" cy="533400"/>
                </a:xfrm>
                <a:prstGeom prst="roundRect">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7" name="Group 115"/>
                <p:cNvGrpSpPr/>
                <p:nvPr/>
              </p:nvGrpSpPr>
              <p:grpSpPr>
                <a:xfrm>
                  <a:off x="6764312" y="5017957"/>
                  <a:ext cx="3174167" cy="543394"/>
                  <a:chOff x="4419600" y="6019800"/>
                  <a:chExt cx="4553263" cy="718278"/>
                </a:xfrm>
              </p:grpSpPr>
              <p:sp>
                <p:nvSpPr>
                  <p:cNvPr id="198" name="Multiply 197"/>
                  <p:cNvSpPr/>
                  <p:nvPr/>
                </p:nvSpPr>
                <p:spPr>
                  <a:xfrm>
                    <a:off x="4419600" y="6019800"/>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Multiply 198"/>
                  <p:cNvSpPr/>
                  <p:nvPr/>
                </p:nvSpPr>
                <p:spPr>
                  <a:xfrm>
                    <a:off x="5461416" y="6022298"/>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Diamond 199"/>
                  <p:cNvSpPr/>
                  <p:nvPr/>
                </p:nvSpPr>
                <p:spPr>
                  <a:xfrm>
                    <a:off x="5471410" y="6096000"/>
                    <a:ext cx="243590" cy="529652"/>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Diamond 200"/>
                  <p:cNvSpPr/>
                  <p:nvPr/>
                </p:nvSpPr>
                <p:spPr>
                  <a:xfrm>
                    <a:off x="6553201" y="6128479"/>
                    <a:ext cx="243590" cy="529652"/>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Multiply 201"/>
                  <p:cNvSpPr/>
                  <p:nvPr/>
                </p:nvSpPr>
                <p:spPr>
                  <a:xfrm>
                    <a:off x="6550702" y="6052278"/>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Diamond 202"/>
                  <p:cNvSpPr/>
                  <p:nvPr/>
                </p:nvSpPr>
                <p:spPr>
                  <a:xfrm>
                    <a:off x="7649981" y="6130978"/>
                    <a:ext cx="243590" cy="529652"/>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Multiply 203"/>
                  <p:cNvSpPr/>
                  <p:nvPr/>
                </p:nvSpPr>
                <p:spPr>
                  <a:xfrm>
                    <a:off x="7677463" y="6024797"/>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5" name="Trapezoid 184"/>
              <p:cNvSpPr/>
              <p:nvPr/>
            </p:nvSpPr>
            <p:spPr>
              <a:xfrm rot="10800000">
                <a:off x="3963986" y="712126"/>
                <a:ext cx="1399045" cy="455916"/>
              </a:xfrm>
              <a:prstGeom prst="trapezoid">
                <a:avLst>
                  <a:gd name="adj" fmla="val 30469"/>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6" name="Group 185"/>
              <p:cNvGrpSpPr/>
              <p:nvPr/>
            </p:nvGrpSpPr>
            <p:grpSpPr>
              <a:xfrm>
                <a:off x="4116436" y="899883"/>
                <a:ext cx="1079732" cy="263112"/>
                <a:chOff x="6764312" y="5017957"/>
                <a:chExt cx="3174167" cy="544643"/>
              </a:xfrm>
            </p:grpSpPr>
            <p:sp>
              <p:nvSpPr>
                <p:cNvPr id="187" name="Rounded Rectangle 186"/>
                <p:cNvSpPr/>
                <p:nvPr/>
              </p:nvSpPr>
              <p:spPr>
                <a:xfrm>
                  <a:off x="6934200" y="5029200"/>
                  <a:ext cx="2899348" cy="533400"/>
                </a:xfrm>
                <a:prstGeom prst="roundRect">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8" name="Group 115"/>
                <p:cNvGrpSpPr/>
                <p:nvPr/>
              </p:nvGrpSpPr>
              <p:grpSpPr>
                <a:xfrm>
                  <a:off x="6764312" y="5017957"/>
                  <a:ext cx="3174167" cy="543394"/>
                  <a:chOff x="4419600" y="6019800"/>
                  <a:chExt cx="4553263" cy="718278"/>
                </a:xfrm>
              </p:grpSpPr>
              <p:sp>
                <p:nvSpPr>
                  <p:cNvPr id="189" name="Multiply 188"/>
                  <p:cNvSpPr/>
                  <p:nvPr/>
                </p:nvSpPr>
                <p:spPr>
                  <a:xfrm>
                    <a:off x="4419600" y="6019800"/>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Multiply 189"/>
                  <p:cNvSpPr/>
                  <p:nvPr/>
                </p:nvSpPr>
                <p:spPr>
                  <a:xfrm>
                    <a:off x="5461416" y="6022298"/>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Diamond 190"/>
                  <p:cNvSpPr/>
                  <p:nvPr/>
                </p:nvSpPr>
                <p:spPr>
                  <a:xfrm>
                    <a:off x="5471410" y="6096000"/>
                    <a:ext cx="243590" cy="529652"/>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Diamond 191"/>
                  <p:cNvSpPr/>
                  <p:nvPr/>
                </p:nvSpPr>
                <p:spPr>
                  <a:xfrm>
                    <a:off x="6553201" y="6128479"/>
                    <a:ext cx="243590" cy="529652"/>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Multiply 192"/>
                  <p:cNvSpPr/>
                  <p:nvPr/>
                </p:nvSpPr>
                <p:spPr>
                  <a:xfrm>
                    <a:off x="6550702" y="6052278"/>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Diamond 193"/>
                  <p:cNvSpPr/>
                  <p:nvPr/>
                </p:nvSpPr>
                <p:spPr>
                  <a:xfrm>
                    <a:off x="7649981" y="6130978"/>
                    <a:ext cx="243590" cy="529652"/>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Multiply 194"/>
                  <p:cNvSpPr/>
                  <p:nvPr/>
                </p:nvSpPr>
                <p:spPr>
                  <a:xfrm>
                    <a:off x="7677463" y="6024797"/>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35" name="Group 134"/>
            <p:cNvGrpSpPr/>
            <p:nvPr/>
          </p:nvGrpSpPr>
          <p:grpSpPr>
            <a:xfrm>
              <a:off x="4413760" y="1961593"/>
              <a:ext cx="477093" cy="593005"/>
              <a:chOff x="5513018" y="671522"/>
              <a:chExt cx="808459" cy="1004878"/>
            </a:xfrm>
            <a:solidFill>
              <a:srgbClr val="FFD961"/>
            </a:solidFill>
          </p:grpSpPr>
          <p:grpSp>
            <p:nvGrpSpPr>
              <p:cNvPr id="136" name="Group 165"/>
              <p:cNvGrpSpPr/>
              <p:nvPr/>
            </p:nvGrpSpPr>
            <p:grpSpPr>
              <a:xfrm rot="2888522">
                <a:off x="5228282" y="963721"/>
                <a:ext cx="851830" cy="282357"/>
                <a:chOff x="4343400" y="5863281"/>
                <a:chExt cx="2286000" cy="844379"/>
              </a:xfrm>
              <a:grpFill/>
            </p:grpSpPr>
            <p:grpSp>
              <p:nvGrpSpPr>
                <p:cNvPr id="153" name="Group 163"/>
                <p:cNvGrpSpPr/>
                <p:nvPr/>
              </p:nvGrpSpPr>
              <p:grpSpPr>
                <a:xfrm>
                  <a:off x="4343400" y="5863281"/>
                  <a:ext cx="2286000" cy="766119"/>
                  <a:chOff x="4343400" y="5863281"/>
                  <a:chExt cx="2286000" cy="766119"/>
                </a:xfrm>
                <a:grpFill/>
              </p:grpSpPr>
              <p:sp>
                <p:nvSpPr>
                  <p:cNvPr id="158" name="Quad Arrow Callout 157"/>
                  <p:cNvSpPr/>
                  <p:nvPr/>
                </p:nvSpPr>
                <p:spPr>
                  <a:xfrm>
                    <a:off x="4343400" y="5943600"/>
                    <a:ext cx="685800" cy="685800"/>
                  </a:xfrm>
                  <a:prstGeom prst="quadArrowCallout">
                    <a:avLst>
                      <a:gd name="adj1" fmla="val 0"/>
                      <a:gd name="adj2" fmla="val 16714"/>
                      <a:gd name="adj3" fmla="val 33286"/>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Quad Arrow Callout 158"/>
                  <p:cNvSpPr/>
                  <p:nvPr/>
                </p:nvSpPr>
                <p:spPr>
                  <a:xfrm>
                    <a:off x="4876800" y="5943600"/>
                    <a:ext cx="685800" cy="685800"/>
                  </a:xfrm>
                  <a:prstGeom prst="quadArrowCallout">
                    <a:avLst>
                      <a:gd name="adj1" fmla="val 0"/>
                      <a:gd name="adj2" fmla="val 16714"/>
                      <a:gd name="adj3" fmla="val 33286"/>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Quad Arrow Callout 159"/>
                  <p:cNvSpPr/>
                  <p:nvPr/>
                </p:nvSpPr>
                <p:spPr>
                  <a:xfrm>
                    <a:off x="5410200" y="5943600"/>
                    <a:ext cx="685800" cy="685800"/>
                  </a:xfrm>
                  <a:prstGeom prst="quadArrowCallout">
                    <a:avLst>
                      <a:gd name="adj1" fmla="val 0"/>
                      <a:gd name="adj2" fmla="val 16714"/>
                      <a:gd name="adj3" fmla="val 33286"/>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Quad Arrow Callout 160"/>
                  <p:cNvSpPr/>
                  <p:nvPr/>
                </p:nvSpPr>
                <p:spPr>
                  <a:xfrm>
                    <a:off x="5943600" y="5943600"/>
                    <a:ext cx="685800" cy="685800"/>
                  </a:xfrm>
                  <a:prstGeom prst="quadArrowCallout">
                    <a:avLst>
                      <a:gd name="adj1" fmla="val 0"/>
                      <a:gd name="adj2" fmla="val 16714"/>
                      <a:gd name="adj3" fmla="val 33286"/>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2" name="Group 158"/>
                  <p:cNvGrpSpPr/>
                  <p:nvPr/>
                </p:nvGrpSpPr>
                <p:grpSpPr>
                  <a:xfrm>
                    <a:off x="4800600" y="5863281"/>
                    <a:ext cx="1396313" cy="313038"/>
                    <a:chOff x="4800600" y="5863281"/>
                    <a:chExt cx="1396313" cy="313038"/>
                  </a:xfrm>
                  <a:grpFill/>
                </p:grpSpPr>
                <p:sp>
                  <p:nvSpPr>
                    <p:cNvPr id="163" name="Isosceles Triangle 162"/>
                    <p:cNvSpPr/>
                    <p:nvPr/>
                  </p:nvSpPr>
                  <p:spPr>
                    <a:xfrm>
                      <a:off x="4800600" y="5867400"/>
                      <a:ext cx="304800" cy="3048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Isosceles Triangle 163"/>
                    <p:cNvSpPr/>
                    <p:nvPr/>
                  </p:nvSpPr>
                  <p:spPr>
                    <a:xfrm>
                      <a:off x="5321643" y="5863281"/>
                      <a:ext cx="304800" cy="3048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Isosceles Triangle 164"/>
                    <p:cNvSpPr/>
                    <p:nvPr/>
                  </p:nvSpPr>
                  <p:spPr>
                    <a:xfrm>
                      <a:off x="5892113" y="5871519"/>
                      <a:ext cx="304800" cy="3048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4" name="Group 159"/>
                <p:cNvGrpSpPr/>
                <p:nvPr/>
              </p:nvGrpSpPr>
              <p:grpSpPr>
                <a:xfrm flipH="1" flipV="1">
                  <a:off x="4800600" y="6394622"/>
                  <a:ext cx="1396313" cy="313038"/>
                  <a:chOff x="4800600" y="5863281"/>
                  <a:chExt cx="1396313" cy="313038"/>
                </a:xfrm>
                <a:grpFill/>
              </p:grpSpPr>
              <p:sp>
                <p:nvSpPr>
                  <p:cNvPr id="155" name="Isosceles Triangle 154"/>
                  <p:cNvSpPr/>
                  <p:nvPr/>
                </p:nvSpPr>
                <p:spPr>
                  <a:xfrm>
                    <a:off x="4800600" y="5867400"/>
                    <a:ext cx="304800" cy="3048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Isosceles Triangle 155"/>
                  <p:cNvSpPr/>
                  <p:nvPr/>
                </p:nvSpPr>
                <p:spPr>
                  <a:xfrm>
                    <a:off x="5321643" y="5863281"/>
                    <a:ext cx="304800" cy="3048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Isosceles Triangle 156"/>
                  <p:cNvSpPr/>
                  <p:nvPr/>
                </p:nvSpPr>
                <p:spPr>
                  <a:xfrm>
                    <a:off x="5892113" y="5871519"/>
                    <a:ext cx="304800" cy="3048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7" name="Group 165"/>
              <p:cNvGrpSpPr/>
              <p:nvPr/>
            </p:nvGrpSpPr>
            <p:grpSpPr>
              <a:xfrm rot="18707503">
                <a:off x="5754384" y="956258"/>
                <a:ext cx="851830" cy="282357"/>
                <a:chOff x="4343400" y="5863281"/>
                <a:chExt cx="2286000" cy="844379"/>
              </a:xfrm>
              <a:grpFill/>
            </p:grpSpPr>
            <p:grpSp>
              <p:nvGrpSpPr>
                <p:cNvPr id="140" name="Group 163"/>
                <p:cNvGrpSpPr/>
                <p:nvPr/>
              </p:nvGrpSpPr>
              <p:grpSpPr>
                <a:xfrm>
                  <a:off x="4343400" y="5863281"/>
                  <a:ext cx="2286000" cy="766119"/>
                  <a:chOff x="4343400" y="5863281"/>
                  <a:chExt cx="2286000" cy="766119"/>
                </a:xfrm>
                <a:grpFill/>
              </p:grpSpPr>
              <p:sp>
                <p:nvSpPr>
                  <p:cNvPr id="145" name="Quad Arrow Callout 144"/>
                  <p:cNvSpPr/>
                  <p:nvPr/>
                </p:nvSpPr>
                <p:spPr>
                  <a:xfrm>
                    <a:off x="4343400" y="5943600"/>
                    <a:ext cx="685800" cy="685800"/>
                  </a:xfrm>
                  <a:prstGeom prst="quadArrowCallout">
                    <a:avLst>
                      <a:gd name="adj1" fmla="val 0"/>
                      <a:gd name="adj2" fmla="val 16714"/>
                      <a:gd name="adj3" fmla="val 33286"/>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Quad Arrow Callout 145"/>
                  <p:cNvSpPr/>
                  <p:nvPr/>
                </p:nvSpPr>
                <p:spPr>
                  <a:xfrm>
                    <a:off x="4876800" y="5943600"/>
                    <a:ext cx="685800" cy="685800"/>
                  </a:xfrm>
                  <a:prstGeom prst="quadArrowCallout">
                    <a:avLst>
                      <a:gd name="adj1" fmla="val 0"/>
                      <a:gd name="adj2" fmla="val 16714"/>
                      <a:gd name="adj3" fmla="val 33286"/>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Quad Arrow Callout 146"/>
                  <p:cNvSpPr/>
                  <p:nvPr/>
                </p:nvSpPr>
                <p:spPr>
                  <a:xfrm>
                    <a:off x="5410200" y="5943600"/>
                    <a:ext cx="685800" cy="685800"/>
                  </a:xfrm>
                  <a:prstGeom prst="quadArrowCallout">
                    <a:avLst>
                      <a:gd name="adj1" fmla="val 0"/>
                      <a:gd name="adj2" fmla="val 16714"/>
                      <a:gd name="adj3" fmla="val 33286"/>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Quad Arrow Callout 147"/>
                  <p:cNvSpPr/>
                  <p:nvPr/>
                </p:nvSpPr>
                <p:spPr>
                  <a:xfrm>
                    <a:off x="5943600" y="5943600"/>
                    <a:ext cx="685800" cy="685800"/>
                  </a:xfrm>
                  <a:prstGeom prst="quadArrowCallout">
                    <a:avLst>
                      <a:gd name="adj1" fmla="val 0"/>
                      <a:gd name="adj2" fmla="val 16714"/>
                      <a:gd name="adj3" fmla="val 33286"/>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9" name="Group 158"/>
                  <p:cNvGrpSpPr/>
                  <p:nvPr/>
                </p:nvGrpSpPr>
                <p:grpSpPr>
                  <a:xfrm>
                    <a:off x="4800600" y="5863281"/>
                    <a:ext cx="1396313" cy="313038"/>
                    <a:chOff x="4800600" y="5863281"/>
                    <a:chExt cx="1396313" cy="313038"/>
                  </a:xfrm>
                  <a:grpFill/>
                </p:grpSpPr>
                <p:sp>
                  <p:nvSpPr>
                    <p:cNvPr id="150" name="Isosceles Triangle 149"/>
                    <p:cNvSpPr/>
                    <p:nvPr/>
                  </p:nvSpPr>
                  <p:spPr>
                    <a:xfrm>
                      <a:off x="4800600" y="5867400"/>
                      <a:ext cx="304800" cy="3048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Isosceles Triangle 150"/>
                    <p:cNvSpPr/>
                    <p:nvPr/>
                  </p:nvSpPr>
                  <p:spPr>
                    <a:xfrm>
                      <a:off x="5321643" y="5863281"/>
                      <a:ext cx="304800" cy="3048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Isosceles Triangle 151"/>
                    <p:cNvSpPr/>
                    <p:nvPr/>
                  </p:nvSpPr>
                  <p:spPr>
                    <a:xfrm>
                      <a:off x="5892113" y="5871519"/>
                      <a:ext cx="304800" cy="3048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1" name="Group 159"/>
                <p:cNvGrpSpPr/>
                <p:nvPr/>
              </p:nvGrpSpPr>
              <p:grpSpPr>
                <a:xfrm flipH="1" flipV="1">
                  <a:off x="4800600" y="6394622"/>
                  <a:ext cx="1396313" cy="313038"/>
                  <a:chOff x="4800600" y="5863281"/>
                  <a:chExt cx="1396313" cy="313038"/>
                </a:xfrm>
                <a:grpFill/>
              </p:grpSpPr>
              <p:sp>
                <p:nvSpPr>
                  <p:cNvPr id="142" name="Isosceles Triangle 141"/>
                  <p:cNvSpPr/>
                  <p:nvPr/>
                </p:nvSpPr>
                <p:spPr>
                  <a:xfrm>
                    <a:off x="4800600" y="5867400"/>
                    <a:ext cx="304800" cy="3048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Isosceles Triangle 142"/>
                  <p:cNvSpPr/>
                  <p:nvPr/>
                </p:nvSpPr>
                <p:spPr>
                  <a:xfrm>
                    <a:off x="5321643" y="5863281"/>
                    <a:ext cx="304800" cy="3048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Isosceles Triangle 143"/>
                  <p:cNvSpPr/>
                  <p:nvPr/>
                </p:nvSpPr>
                <p:spPr>
                  <a:xfrm>
                    <a:off x="5892113" y="5871519"/>
                    <a:ext cx="304800" cy="3048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8" name="Oval 137"/>
              <p:cNvSpPr/>
              <p:nvPr/>
            </p:nvSpPr>
            <p:spPr>
              <a:xfrm>
                <a:off x="5715000" y="1295400"/>
                <a:ext cx="381000" cy="381000"/>
              </a:xfrm>
              <a:prstGeom prst="ellips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Plaque 138"/>
              <p:cNvSpPr/>
              <p:nvPr/>
            </p:nvSpPr>
            <p:spPr>
              <a:xfrm>
                <a:off x="5809130" y="1416424"/>
                <a:ext cx="188259" cy="152400"/>
              </a:xfrm>
              <a:prstGeom prst="plaque">
                <a:avLst>
                  <a:gd name="adj" fmla="val 3137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7" name="Group 216"/>
          <p:cNvGrpSpPr/>
          <p:nvPr/>
        </p:nvGrpSpPr>
        <p:grpSpPr>
          <a:xfrm>
            <a:off x="10614220" y="3728139"/>
            <a:ext cx="1151797" cy="2517446"/>
            <a:chOff x="4288870" y="1367784"/>
            <a:chExt cx="1881733" cy="4109760"/>
          </a:xfrm>
        </p:grpSpPr>
        <p:sp>
          <p:nvSpPr>
            <p:cNvPr id="218" name="Oval 4"/>
            <p:cNvSpPr/>
            <p:nvPr/>
          </p:nvSpPr>
          <p:spPr>
            <a:xfrm flipH="1">
              <a:off x="4327760" y="3731194"/>
              <a:ext cx="386617" cy="57645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5"/>
            <p:cNvSpPr/>
            <p:nvPr/>
          </p:nvSpPr>
          <p:spPr>
            <a:xfrm flipH="1">
              <a:off x="5653394" y="3695361"/>
              <a:ext cx="440114" cy="63938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6"/>
            <p:cNvSpPr/>
            <p:nvPr/>
          </p:nvSpPr>
          <p:spPr>
            <a:xfrm rot="18724763" flipH="1">
              <a:off x="5232169" y="4974310"/>
              <a:ext cx="440111" cy="566358"/>
            </a:xfrm>
            <a:prstGeom prst="ellipse">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7"/>
            <p:cNvSpPr/>
            <p:nvPr/>
          </p:nvSpPr>
          <p:spPr>
            <a:xfrm rot="3076064" flipH="1">
              <a:off x="4764550" y="4946831"/>
              <a:ext cx="440112" cy="566358"/>
            </a:xfrm>
            <a:prstGeom prst="ellipse">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Trapezoid 8"/>
            <p:cNvSpPr/>
            <p:nvPr/>
          </p:nvSpPr>
          <p:spPr>
            <a:xfrm rot="20366507" flipH="1">
              <a:off x="5298353" y="2824833"/>
              <a:ext cx="729089" cy="1314963"/>
            </a:xfrm>
            <a:prstGeom prst="trapezoid">
              <a:avLst/>
            </a:prstGeom>
            <a:solidFill>
              <a:srgbClr val="BF83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Trapezoid 10"/>
            <p:cNvSpPr/>
            <p:nvPr/>
          </p:nvSpPr>
          <p:spPr>
            <a:xfrm rot="1129774" flipH="1">
              <a:off x="4425188" y="2777739"/>
              <a:ext cx="684834" cy="1318457"/>
            </a:xfrm>
            <a:prstGeom prst="trapezoid">
              <a:avLst>
                <a:gd name="adj" fmla="val 32632"/>
              </a:avLst>
            </a:prstGeom>
            <a:solidFill>
              <a:srgbClr val="BF83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Trapezoid 12"/>
            <p:cNvSpPr/>
            <p:nvPr/>
          </p:nvSpPr>
          <p:spPr>
            <a:xfrm flipH="1">
              <a:off x="4682028" y="2838719"/>
              <a:ext cx="1045269" cy="2391291"/>
            </a:xfrm>
            <a:prstGeom prst="trapezoid">
              <a:avLst/>
            </a:prstGeom>
            <a:solidFill>
              <a:srgbClr val="BF83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13"/>
            <p:cNvSpPr/>
            <p:nvPr/>
          </p:nvSpPr>
          <p:spPr>
            <a:xfrm flipH="1">
              <a:off x="5004899" y="2649933"/>
              <a:ext cx="432898" cy="50343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16"/>
            <p:cNvSpPr/>
            <p:nvPr/>
          </p:nvSpPr>
          <p:spPr>
            <a:xfrm flipH="1">
              <a:off x="4682028" y="1438188"/>
              <a:ext cx="1078276" cy="154094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Cloud 229"/>
            <p:cNvSpPr/>
            <p:nvPr/>
          </p:nvSpPr>
          <p:spPr>
            <a:xfrm rot="18793003" flipH="1">
              <a:off x="4955853" y="1391846"/>
              <a:ext cx="595009" cy="546885"/>
            </a:xfrm>
            <a:prstGeom prst="cloud">
              <a:avLst/>
            </a:prstGeom>
            <a:solidFill>
              <a:srgbClr val="4110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Cloud 230"/>
            <p:cNvSpPr/>
            <p:nvPr/>
          </p:nvSpPr>
          <p:spPr>
            <a:xfrm rot="17623677" flipH="1">
              <a:off x="4468747" y="1668731"/>
              <a:ext cx="669055" cy="491621"/>
            </a:xfrm>
            <a:prstGeom prst="cloud">
              <a:avLst/>
            </a:prstGeom>
            <a:solidFill>
              <a:srgbClr val="4221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Cloud 231"/>
            <p:cNvSpPr/>
            <p:nvPr/>
          </p:nvSpPr>
          <p:spPr>
            <a:xfrm rot="20895528" flipH="1">
              <a:off x="5453227" y="1579630"/>
              <a:ext cx="581648" cy="793129"/>
            </a:xfrm>
            <a:prstGeom prst="cloud">
              <a:avLst/>
            </a:prstGeom>
            <a:solidFill>
              <a:srgbClr val="4221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Oval 16"/>
            <p:cNvSpPr/>
            <p:nvPr/>
          </p:nvSpPr>
          <p:spPr>
            <a:xfrm flipH="1">
              <a:off x="4726798" y="1489248"/>
              <a:ext cx="1053118" cy="558941"/>
            </a:xfrm>
            <a:prstGeom prst="ellipse">
              <a:avLst/>
            </a:prstGeom>
            <a:solidFill>
              <a:srgbClr val="422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4" name="Group 233"/>
            <p:cNvGrpSpPr/>
            <p:nvPr/>
          </p:nvGrpSpPr>
          <p:grpSpPr>
            <a:xfrm>
              <a:off x="4706861" y="4843570"/>
              <a:ext cx="990600" cy="367896"/>
              <a:chOff x="6553200" y="2979128"/>
              <a:chExt cx="1817276" cy="674913"/>
            </a:xfrm>
          </p:grpSpPr>
          <p:grpSp>
            <p:nvGrpSpPr>
              <p:cNvPr id="267" name="Group 266"/>
              <p:cNvGrpSpPr/>
              <p:nvPr/>
            </p:nvGrpSpPr>
            <p:grpSpPr>
              <a:xfrm>
                <a:off x="7036526" y="2983482"/>
                <a:ext cx="362945" cy="666204"/>
                <a:chOff x="6553200" y="2979128"/>
                <a:chExt cx="362945" cy="666204"/>
              </a:xfrm>
            </p:grpSpPr>
            <p:sp>
              <p:nvSpPr>
                <p:cNvPr id="280" name="Cross 279"/>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Diamond 280"/>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8" name="Group 267"/>
              <p:cNvGrpSpPr/>
              <p:nvPr/>
            </p:nvGrpSpPr>
            <p:grpSpPr>
              <a:xfrm>
                <a:off x="6553200" y="2979128"/>
                <a:ext cx="362945" cy="666204"/>
                <a:chOff x="6553200" y="2979128"/>
                <a:chExt cx="362945" cy="666204"/>
              </a:xfrm>
            </p:grpSpPr>
            <p:sp>
              <p:nvSpPr>
                <p:cNvPr id="278" name="Cross 277"/>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Diamond 278"/>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9" name="Diamond 268"/>
              <p:cNvSpPr/>
              <p:nvPr/>
            </p:nvSpPr>
            <p:spPr>
              <a:xfrm>
                <a:off x="6781800" y="3133875"/>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0" name="Group 269"/>
              <p:cNvGrpSpPr/>
              <p:nvPr/>
            </p:nvGrpSpPr>
            <p:grpSpPr>
              <a:xfrm>
                <a:off x="7528560" y="2987837"/>
                <a:ext cx="362945" cy="666204"/>
                <a:chOff x="6553200" y="2979128"/>
                <a:chExt cx="362945" cy="666204"/>
              </a:xfrm>
            </p:grpSpPr>
            <p:sp>
              <p:nvSpPr>
                <p:cNvPr id="276" name="Cross 275"/>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Diamond 276"/>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1" name="Diamond 270"/>
              <p:cNvSpPr/>
              <p:nvPr/>
            </p:nvSpPr>
            <p:spPr>
              <a:xfrm>
                <a:off x="7273834" y="3138230"/>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2" name="Group 271"/>
              <p:cNvGrpSpPr/>
              <p:nvPr/>
            </p:nvGrpSpPr>
            <p:grpSpPr>
              <a:xfrm>
                <a:off x="8007531" y="2979128"/>
                <a:ext cx="362945" cy="666204"/>
                <a:chOff x="6553200" y="2979128"/>
                <a:chExt cx="362945" cy="666204"/>
              </a:xfrm>
            </p:grpSpPr>
            <p:sp>
              <p:nvSpPr>
                <p:cNvPr id="274" name="Cross 273"/>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Diamond 274"/>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3" name="Diamond 272"/>
              <p:cNvSpPr/>
              <p:nvPr/>
            </p:nvSpPr>
            <p:spPr>
              <a:xfrm>
                <a:off x="7752805" y="3129521"/>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5" name="Group 234"/>
            <p:cNvGrpSpPr/>
            <p:nvPr/>
          </p:nvGrpSpPr>
          <p:grpSpPr>
            <a:xfrm rot="20387557">
              <a:off x="5616828" y="3853894"/>
              <a:ext cx="553775" cy="205665"/>
              <a:chOff x="6553200" y="2979128"/>
              <a:chExt cx="1817276" cy="674913"/>
            </a:xfrm>
          </p:grpSpPr>
          <p:grpSp>
            <p:nvGrpSpPr>
              <p:cNvPr id="252" name="Group 251"/>
              <p:cNvGrpSpPr/>
              <p:nvPr/>
            </p:nvGrpSpPr>
            <p:grpSpPr>
              <a:xfrm>
                <a:off x="7036526" y="2983482"/>
                <a:ext cx="362945" cy="666204"/>
                <a:chOff x="6553200" y="2979128"/>
                <a:chExt cx="362945" cy="666204"/>
              </a:xfrm>
            </p:grpSpPr>
            <p:sp>
              <p:nvSpPr>
                <p:cNvPr id="265" name="Cross 264"/>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Diamond 265"/>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3" name="Group 252"/>
              <p:cNvGrpSpPr/>
              <p:nvPr/>
            </p:nvGrpSpPr>
            <p:grpSpPr>
              <a:xfrm>
                <a:off x="6553200" y="2979128"/>
                <a:ext cx="362945" cy="666204"/>
                <a:chOff x="6553200" y="2979128"/>
                <a:chExt cx="362945" cy="666204"/>
              </a:xfrm>
            </p:grpSpPr>
            <p:sp>
              <p:nvSpPr>
                <p:cNvPr id="263" name="Cross 262"/>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Diamond 263"/>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4" name="Diamond 253"/>
              <p:cNvSpPr/>
              <p:nvPr/>
            </p:nvSpPr>
            <p:spPr>
              <a:xfrm>
                <a:off x="6781800" y="3133875"/>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5" name="Group 254"/>
              <p:cNvGrpSpPr/>
              <p:nvPr/>
            </p:nvGrpSpPr>
            <p:grpSpPr>
              <a:xfrm>
                <a:off x="7528560" y="2987837"/>
                <a:ext cx="362945" cy="666204"/>
                <a:chOff x="6553200" y="2979128"/>
                <a:chExt cx="362945" cy="666204"/>
              </a:xfrm>
            </p:grpSpPr>
            <p:sp>
              <p:nvSpPr>
                <p:cNvPr id="261" name="Cross 260"/>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Diamond 261"/>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6" name="Diamond 255"/>
              <p:cNvSpPr/>
              <p:nvPr/>
            </p:nvSpPr>
            <p:spPr>
              <a:xfrm>
                <a:off x="7273834" y="3138230"/>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7" name="Group 256"/>
              <p:cNvGrpSpPr/>
              <p:nvPr/>
            </p:nvGrpSpPr>
            <p:grpSpPr>
              <a:xfrm>
                <a:off x="8007531" y="2979128"/>
                <a:ext cx="362945" cy="666204"/>
                <a:chOff x="6553200" y="2979128"/>
                <a:chExt cx="362945" cy="666204"/>
              </a:xfrm>
            </p:grpSpPr>
            <p:sp>
              <p:nvSpPr>
                <p:cNvPr id="259" name="Cross 258"/>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Diamond 259"/>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8" name="Diamond 257"/>
              <p:cNvSpPr/>
              <p:nvPr/>
            </p:nvSpPr>
            <p:spPr>
              <a:xfrm>
                <a:off x="7752805" y="3129521"/>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6" name="Group 235"/>
            <p:cNvGrpSpPr/>
            <p:nvPr/>
          </p:nvGrpSpPr>
          <p:grpSpPr>
            <a:xfrm rot="1083127">
              <a:off x="4288870" y="3842193"/>
              <a:ext cx="553775" cy="205665"/>
              <a:chOff x="6553200" y="2979128"/>
              <a:chExt cx="1817276" cy="674913"/>
            </a:xfrm>
          </p:grpSpPr>
          <p:grpSp>
            <p:nvGrpSpPr>
              <p:cNvPr id="237" name="Group 236"/>
              <p:cNvGrpSpPr/>
              <p:nvPr/>
            </p:nvGrpSpPr>
            <p:grpSpPr>
              <a:xfrm>
                <a:off x="7036526" y="2983482"/>
                <a:ext cx="362945" cy="666204"/>
                <a:chOff x="6553200" y="2979128"/>
                <a:chExt cx="362945" cy="666204"/>
              </a:xfrm>
            </p:grpSpPr>
            <p:sp>
              <p:nvSpPr>
                <p:cNvPr id="250" name="Cross 249"/>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Diamond 250"/>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8" name="Group 237"/>
              <p:cNvGrpSpPr/>
              <p:nvPr/>
            </p:nvGrpSpPr>
            <p:grpSpPr>
              <a:xfrm>
                <a:off x="6553200" y="2979128"/>
                <a:ext cx="362945" cy="666204"/>
                <a:chOff x="6553200" y="2979128"/>
                <a:chExt cx="362945" cy="666204"/>
              </a:xfrm>
            </p:grpSpPr>
            <p:sp>
              <p:nvSpPr>
                <p:cNvPr id="248" name="Cross 247"/>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Diamond 248"/>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9" name="Diamond 238"/>
              <p:cNvSpPr/>
              <p:nvPr/>
            </p:nvSpPr>
            <p:spPr>
              <a:xfrm>
                <a:off x="6781800" y="3133875"/>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0" name="Group 239"/>
              <p:cNvGrpSpPr/>
              <p:nvPr/>
            </p:nvGrpSpPr>
            <p:grpSpPr>
              <a:xfrm>
                <a:off x="7528560" y="2987837"/>
                <a:ext cx="362945" cy="666204"/>
                <a:chOff x="6553200" y="2979128"/>
                <a:chExt cx="362945" cy="666204"/>
              </a:xfrm>
            </p:grpSpPr>
            <p:sp>
              <p:nvSpPr>
                <p:cNvPr id="246" name="Cross 245"/>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Diamond 246"/>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1" name="Diamond 240"/>
              <p:cNvSpPr/>
              <p:nvPr/>
            </p:nvSpPr>
            <p:spPr>
              <a:xfrm>
                <a:off x="7273834" y="3138230"/>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2" name="Group 241"/>
              <p:cNvGrpSpPr/>
              <p:nvPr/>
            </p:nvGrpSpPr>
            <p:grpSpPr>
              <a:xfrm>
                <a:off x="8007531" y="2979128"/>
                <a:ext cx="362945" cy="666204"/>
                <a:chOff x="6553200" y="2979128"/>
                <a:chExt cx="362945" cy="666204"/>
              </a:xfrm>
            </p:grpSpPr>
            <p:sp>
              <p:nvSpPr>
                <p:cNvPr id="244" name="Cross 243"/>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Diamond 244"/>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3" name="Diamond 242"/>
              <p:cNvSpPr/>
              <p:nvPr/>
            </p:nvSpPr>
            <p:spPr>
              <a:xfrm>
                <a:off x="7752805" y="3129521"/>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2" name="Group 184"/>
          <p:cNvGrpSpPr/>
          <p:nvPr/>
        </p:nvGrpSpPr>
        <p:grpSpPr>
          <a:xfrm flipH="1">
            <a:off x="9354545" y="3307324"/>
            <a:ext cx="1540785" cy="3163895"/>
            <a:chOff x="304800" y="762000"/>
            <a:chExt cx="2528871" cy="5192861"/>
          </a:xfrm>
        </p:grpSpPr>
        <p:sp>
          <p:nvSpPr>
            <p:cNvPr id="283" name="Rounded Rectangle 282"/>
            <p:cNvSpPr/>
            <p:nvPr/>
          </p:nvSpPr>
          <p:spPr>
            <a:xfrm>
              <a:off x="762000" y="1344270"/>
              <a:ext cx="1752600" cy="2846729"/>
            </a:xfrm>
            <a:prstGeom prst="round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4" name="Group 70"/>
            <p:cNvGrpSpPr/>
            <p:nvPr/>
          </p:nvGrpSpPr>
          <p:grpSpPr>
            <a:xfrm flipH="1">
              <a:off x="1143000" y="4468471"/>
              <a:ext cx="609601" cy="1447801"/>
              <a:chOff x="4222137" y="4305789"/>
              <a:chExt cx="609601" cy="1447801"/>
            </a:xfrm>
          </p:grpSpPr>
          <p:sp>
            <p:nvSpPr>
              <p:cNvPr id="361" name="Oval 360"/>
              <p:cNvSpPr/>
              <p:nvPr/>
            </p:nvSpPr>
            <p:spPr>
              <a:xfrm rot="3012038">
                <a:off x="3955438" y="4877290"/>
                <a:ext cx="1219200" cy="533400"/>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Oval 71"/>
              <p:cNvSpPr/>
              <p:nvPr/>
            </p:nvSpPr>
            <p:spPr>
              <a:xfrm rot="3399159">
                <a:off x="3879237" y="4648689"/>
                <a:ext cx="12192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5" name="Group 68"/>
            <p:cNvGrpSpPr/>
            <p:nvPr/>
          </p:nvGrpSpPr>
          <p:grpSpPr>
            <a:xfrm>
              <a:off x="1555137" y="4507060"/>
              <a:ext cx="609601" cy="1447801"/>
              <a:chOff x="4222137" y="4305789"/>
              <a:chExt cx="609601" cy="1447801"/>
            </a:xfrm>
          </p:grpSpPr>
          <p:sp>
            <p:nvSpPr>
              <p:cNvPr id="359" name="Oval 66"/>
              <p:cNvSpPr/>
              <p:nvPr/>
            </p:nvSpPr>
            <p:spPr>
              <a:xfrm rot="3012038">
                <a:off x="3955438" y="4877290"/>
                <a:ext cx="1219200" cy="533400"/>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Oval 67"/>
              <p:cNvSpPr/>
              <p:nvPr/>
            </p:nvSpPr>
            <p:spPr>
              <a:xfrm rot="3399159">
                <a:off x="3879237" y="4648689"/>
                <a:ext cx="12192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6" name="Oval 285"/>
            <p:cNvSpPr/>
            <p:nvPr/>
          </p:nvSpPr>
          <p:spPr>
            <a:xfrm rot="4223114">
              <a:off x="1957370" y="3206423"/>
              <a:ext cx="1219201"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Oval 286"/>
            <p:cNvSpPr/>
            <p:nvPr/>
          </p:nvSpPr>
          <p:spPr>
            <a:xfrm rot="7252322">
              <a:off x="114716" y="3202227"/>
              <a:ext cx="1219201"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8" name="Group 34"/>
            <p:cNvGrpSpPr/>
            <p:nvPr/>
          </p:nvGrpSpPr>
          <p:grpSpPr>
            <a:xfrm rot="18918069">
              <a:off x="1754044" y="2367296"/>
              <a:ext cx="992712" cy="1453296"/>
              <a:chOff x="1977877" y="1457884"/>
              <a:chExt cx="992712" cy="1453296"/>
            </a:xfrm>
          </p:grpSpPr>
          <p:sp>
            <p:nvSpPr>
              <p:cNvPr id="347" name="Trapezoid 35"/>
              <p:cNvSpPr/>
              <p:nvPr/>
            </p:nvSpPr>
            <p:spPr>
              <a:xfrm rot="1340719">
                <a:off x="2229644" y="1457884"/>
                <a:ext cx="740945" cy="1453296"/>
              </a:xfrm>
              <a:prstGeom prst="trapezoid">
                <a:avLst>
                  <a:gd name="adj" fmla="val 2480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8" name="Group 32"/>
              <p:cNvGrpSpPr/>
              <p:nvPr/>
            </p:nvGrpSpPr>
            <p:grpSpPr>
              <a:xfrm rot="1329619">
                <a:off x="1977877" y="2670865"/>
                <a:ext cx="750562" cy="222094"/>
                <a:chOff x="1398494" y="4038600"/>
                <a:chExt cx="1192306" cy="434340"/>
              </a:xfrm>
            </p:grpSpPr>
            <p:sp>
              <p:nvSpPr>
                <p:cNvPr id="349" name="Pentagon 135"/>
                <p:cNvSpPr/>
                <p:nvPr/>
              </p:nvSpPr>
              <p:spPr>
                <a:xfrm rot="5400000">
                  <a:off x="1269126" y="4173243"/>
                  <a:ext cx="429065" cy="170329"/>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Pentagon 136"/>
                <p:cNvSpPr/>
                <p:nvPr/>
              </p:nvSpPr>
              <p:spPr>
                <a:xfrm rot="5400000">
                  <a:off x="1524621" y="4173243"/>
                  <a:ext cx="429065" cy="170329"/>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Diamond 350"/>
                <p:cNvSpPr/>
                <p:nvPr/>
              </p:nvSpPr>
              <p:spPr>
                <a:xfrm>
                  <a:off x="1495526" y="4047392"/>
                  <a:ext cx="255494" cy="214532"/>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2" name="Group 15"/>
                <p:cNvGrpSpPr/>
                <p:nvPr/>
              </p:nvGrpSpPr>
              <p:grpSpPr>
                <a:xfrm>
                  <a:off x="1909482" y="4043875"/>
                  <a:ext cx="681318" cy="429065"/>
                  <a:chOff x="685800" y="1524000"/>
                  <a:chExt cx="1219200" cy="609600"/>
                </a:xfrm>
              </p:grpSpPr>
              <p:sp>
                <p:nvSpPr>
                  <p:cNvPr id="354" name="Pentagon 10"/>
                  <p:cNvSpPr/>
                  <p:nvPr/>
                </p:nvSpPr>
                <p:spPr>
                  <a:xfrm rot="5400000">
                    <a:off x="5334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Pentagon 354"/>
                  <p:cNvSpPr/>
                  <p:nvPr/>
                </p:nvSpPr>
                <p:spPr>
                  <a:xfrm rot="5400000">
                    <a:off x="9906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Pentagon 355"/>
                  <p:cNvSpPr/>
                  <p:nvPr/>
                </p:nvSpPr>
                <p:spPr>
                  <a:xfrm rot="5400000">
                    <a:off x="14478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Diamond 356"/>
                  <p:cNvSpPr/>
                  <p:nvPr/>
                </p:nvSpPr>
                <p:spPr>
                  <a:xfrm>
                    <a:off x="838200" y="15240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Diamond 357"/>
                  <p:cNvSpPr/>
                  <p:nvPr/>
                </p:nvSpPr>
                <p:spPr>
                  <a:xfrm>
                    <a:off x="1316636" y="15289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3" name="Diamond 352"/>
                <p:cNvSpPr/>
                <p:nvPr/>
              </p:nvSpPr>
              <p:spPr>
                <a:xfrm>
                  <a:off x="1748228" y="4038600"/>
                  <a:ext cx="255494" cy="214532"/>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9" name="Group 33"/>
            <p:cNvGrpSpPr/>
            <p:nvPr/>
          </p:nvGrpSpPr>
          <p:grpSpPr>
            <a:xfrm>
              <a:off x="304800" y="2258671"/>
              <a:ext cx="992712" cy="1453296"/>
              <a:chOff x="1977877" y="1457884"/>
              <a:chExt cx="992712" cy="1453296"/>
            </a:xfrm>
          </p:grpSpPr>
          <p:sp>
            <p:nvSpPr>
              <p:cNvPr id="335" name="Trapezoid 18"/>
              <p:cNvSpPr/>
              <p:nvPr/>
            </p:nvSpPr>
            <p:spPr>
              <a:xfrm rot="1340719">
                <a:off x="2229644" y="1457884"/>
                <a:ext cx="740945" cy="1453296"/>
              </a:xfrm>
              <a:prstGeom prst="trapezoid">
                <a:avLst>
                  <a:gd name="adj" fmla="val 2480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6" name="Group 32"/>
              <p:cNvGrpSpPr/>
              <p:nvPr/>
            </p:nvGrpSpPr>
            <p:grpSpPr>
              <a:xfrm rot="1329619">
                <a:off x="1977877" y="2670865"/>
                <a:ext cx="750562" cy="222094"/>
                <a:chOff x="1398494" y="4038600"/>
                <a:chExt cx="1192306" cy="434340"/>
              </a:xfrm>
            </p:grpSpPr>
            <p:sp>
              <p:nvSpPr>
                <p:cNvPr id="337" name="Pentagon 21"/>
                <p:cNvSpPr/>
                <p:nvPr/>
              </p:nvSpPr>
              <p:spPr>
                <a:xfrm rot="5400000">
                  <a:off x="1269126" y="4173243"/>
                  <a:ext cx="429065" cy="170329"/>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Pentagon 22"/>
                <p:cNvSpPr/>
                <p:nvPr/>
              </p:nvSpPr>
              <p:spPr>
                <a:xfrm rot="5400000">
                  <a:off x="1524621" y="4173243"/>
                  <a:ext cx="429065" cy="170329"/>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Diamond 24"/>
                <p:cNvSpPr/>
                <p:nvPr/>
              </p:nvSpPr>
              <p:spPr>
                <a:xfrm>
                  <a:off x="1495526" y="4047392"/>
                  <a:ext cx="255494" cy="214532"/>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0" name="Group 15"/>
                <p:cNvGrpSpPr/>
                <p:nvPr/>
              </p:nvGrpSpPr>
              <p:grpSpPr>
                <a:xfrm>
                  <a:off x="1909482" y="4043875"/>
                  <a:ext cx="681318" cy="429065"/>
                  <a:chOff x="685800" y="1524000"/>
                  <a:chExt cx="1219200" cy="609600"/>
                </a:xfrm>
              </p:grpSpPr>
              <p:sp>
                <p:nvSpPr>
                  <p:cNvPr id="342" name="Pentagon 10"/>
                  <p:cNvSpPr/>
                  <p:nvPr/>
                </p:nvSpPr>
                <p:spPr>
                  <a:xfrm rot="5400000">
                    <a:off x="5334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Pentagon 28"/>
                  <p:cNvSpPr/>
                  <p:nvPr/>
                </p:nvSpPr>
                <p:spPr>
                  <a:xfrm rot="5400000">
                    <a:off x="9906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Pentagon 29"/>
                  <p:cNvSpPr/>
                  <p:nvPr/>
                </p:nvSpPr>
                <p:spPr>
                  <a:xfrm rot="5400000">
                    <a:off x="14478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Diamond 30"/>
                  <p:cNvSpPr/>
                  <p:nvPr/>
                </p:nvSpPr>
                <p:spPr>
                  <a:xfrm>
                    <a:off x="838200" y="15240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Diamond 31"/>
                  <p:cNvSpPr/>
                  <p:nvPr/>
                </p:nvSpPr>
                <p:spPr>
                  <a:xfrm>
                    <a:off x="1316636" y="15289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1" name="Diamond 26"/>
                <p:cNvSpPr/>
                <p:nvPr/>
              </p:nvSpPr>
              <p:spPr>
                <a:xfrm>
                  <a:off x="1748228" y="4038600"/>
                  <a:ext cx="255494" cy="214532"/>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90" name="Trapezoid 3"/>
            <p:cNvSpPr/>
            <p:nvPr/>
          </p:nvSpPr>
          <p:spPr>
            <a:xfrm>
              <a:off x="914400" y="2334871"/>
              <a:ext cx="1447800" cy="2667000"/>
            </a:xfrm>
            <a:prstGeom prst="trapezoid">
              <a:avLst>
                <a:gd name="adj" fmla="val 24385"/>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Trapezoid 290"/>
            <p:cNvSpPr/>
            <p:nvPr/>
          </p:nvSpPr>
          <p:spPr>
            <a:xfrm>
              <a:off x="1416571" y="2212451"/>
              <a:ext cx="457200" cy="457200"/>
            </a:xfrm>
            <a:prstGeom prst="trapezoid">
              <a:avLst>
                <a:gd name="adj" fmla="val 34836"/>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2" name="Group 17"/>
            <p:cNvGrpSpPr/>
            <p:nvPr/>
          </p:nvGrpSpPr>
          <p:grpSpPr>
            <a:xfrm>
              <a:off x="914400" y="4925671"/>
              <a:ext cx="1447800" cy="434340"/>
              <a:chOff x="533400" y="1364105"/>
              <a:chExt cx="2590800" cy="617095"/>
            </a:xfrm>
          </p:grpSpPr>
          <p:sp>
            <p:nvSpPr>
              <p:cNvPr id="323" name="Pentagon 109"/>
              <p:cNvSpPr/>
              <p:nvPr/>
            </p:nvSpPr>
            <p:spPr>
              <a:xfrm rot="5400000">
                <a:off x="3810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Pentagon 110"/>
              <p:cNvSpPr/>
              <p:nvPr/>
            </p:nvSpPr>
            <p:spPr>
              <a:xfrm rot="5400000">
                <a:off x="8382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Pentagon 7"/>
              <p:cNvSpPr/>
              <p:nvPr/>
            </p:nvSpPr>
            <p:spPr>
              <a:xfrm rot="5400000">
                <a:off x="12954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Diamond 8"/>
              <p:cNvSpPr/>
              <p:nvPr/>
            </p:nvSpPr>
            <p:spPr>
              <a:xfrm>
                <a:off x="685800" y="13716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Diamond 9"/>
              <p:cNvSpPr/>
              <p:nvPr/>
            </p:nvSpPr>
            <p:spPr>
              <a:xfrm>
                <a:off x="1164236" y="13765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8" name="Group 15"/>
              <p:cNvGrpSpPr/>
              <p:nvPr/>
            </p:nvGrpSpPr>
            <p:grpSpPr>
              <a:xfrm>
                <a:off x="1905000" y="1371600"/>
                <a:ext cx="1219200" cy="609600"/>
                <a:chOff x="685800" y="1524000"/>
                <a:chExt cx="1219200" cy="609600"/>
              </a:xfrm>
            </p:grpSpPr>
            <p:sp>
              <p:nvSpPr>
                <p:cNvPr id="330" name="Pentagon 10"/>
                <p:cNvSpPr/>
                <p:nvPr/>
              </p:nvSpPr>
              <p:spPr>
                <a:xfrm rot="5400000">
                  <a:off x="5334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Pentagon 11"/>
                <p:cNvSpPr/>
                <p:nvPr/>
              </p:nvSpPr>
              <p:spPr>
                <a:xfrm rot="5400000">
                  <a:off x="9906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Pentagon 12"/>
                <p:cNvSpPr/>
                <p:nvPr/>
              </p:nvSpPr>
              <p:spPr>
                <a:xfrm rot="5400000">
                  <a:off x="14478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Diamond 13"/>
                <p:cNvSpPr/>
                <p:nvPr/>
              </p:nvSpPr>
              <p:spPr>
                <a:xfrm>
                  <a:off x="838200" y="15240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Diamond 14"/>
                <p:cNvSpPr/>
                <p:nvPr/>
              </p:nvSpPr>
              <p:spPr>
                <a:xfrm>
                  <a:off x="1316636" y="15289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9" name="Diamond 16"/>
              <p:cNvSpPr/>
              <p:nvPr/>
            </p:nvSpPr>
            <p:spPr>
              <a:xfrm>
                <a:off x="1616439" y="1364105"/>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3" name="Oval 292"/>
            <p:cNvSpPr/>
            <p:nvPr/>
          </p:nvSpPr>
          <p:spPr>
            <a:xfrm>
              <a:off x="838200" y="1344271"/>
              <a:ext cx="1600200" cy="1219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Rounded Rectangle 293"/>
            <p:cNvSpPr/>
            <p:nvPr/>
          </p:nvSpPr>
          <p:spPr>
            <a:xfrm>
              <a:off x="762000" y="1344271"/>
              <a:ext cx="1752600" cy="381000"/>
            </a:xfrm>
            <a:prstGeom prst="round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5" name="Group 50"/>
            <p:cNvGrpSpPr/>
            <p:nvPr/>
          </p:nvGrpSpPr>
          <p:grpSpPr>
            <a:xfrm>
              <a:off x="914400" y="1344271"/>
              <a:ext cx="1447800" cy="434340"/>
              <a:chOff x="533400" y="1364105"/>
              <a:chExt cx="2590800" cy="617095"/>
            </a:xfrm>
          </p:grpSpPr>
          <p:sp>
            <p:nvSpPr>
              <p:cNvPr id="311" name="Pentagon 310"/>
              <p:cNvSpPr/>
              <p:nvPr/>
            </p:nvSpPr>
            <p:spPr>
              <a:xfrm rot="5400000">
                <a:off x="3810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Pentagon 311"/>
              <p:cNvSpPr/>
              <p:nvPr/>
            </p:nvSpPr>
            <p:spPr>
              <a:xfrm rot="5400000">
                <a:off x="8382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Pentagon 312"/>
              <p:cNvSpPr/>
              <p:nvPr/>
            </p:nvSpPr>
            <p:spPr>
              <a:xfrm rot="5400000">
                <a:off x="12954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Diamond 313"/>
              <p:cNvSpPr/>
              <p:nvPr/>
            </p:nvSpPr>
            <p:spPr>
              <a:xfrm>
                <a:off x="685800" y="13716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Diamond 314"/>
              <p:cNvSpPr/>
              <p:nvPr/>
            </p:nvSpPr>
            <p:spPr>
              <a:xfrm>
                <a:off x="1164236" y="13765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6" name="Group 15"/>
              <p:cNvGrpSpPr/>
              <p:nvPr/>
            </p:nvGrpSpPr>
            <p:grpSpPr>
              <a:xfrm>
                <a:off x="1905000" y="1371600"/>
                <a:ext cx="1219200" cy="609600"/>
                <a:chOff x="685800" y="1524000"/>
                <a:chExt cx="1219200" cy="609600"/>
              </a:xfrm>
            </p:grpSpPr>
            <p:sp>
              <p:nvSpPr>
                <p:cNvPr id="318" name="Pentagon 10"/>
                <p:cNvSpPr/>
                <p:nvPr/>
              </p:nvSpPr>
              <p:spPr>
                <a:xfrm rot="5400000">
                  <a:off x="5334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Pentagon 318"/>
                <p:cNvSpPr/>
                <p:nvPr/>
              </p:nvSpPr>
              <p:spPr>
                <a:xfrm rot="5400000">
                  <a:off x="9906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Pentagon 319"/>
                <p:cNvSpPr/>
                <p:nvPr/>
              </p:nvSpPr>
              <p:spPr>
                <a:xfrm rot="5400000">
                  <a:off x="14478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Diamond 107"/>
                <p:cNvSpPr/>
                <p:nvPr/>
              </p:nvSpPr>
              <p:spPr>
                <a:xfrm>
                  <a:off x="838200" y="15240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Diamond 108"/>
                <p:cNvSpPr/>
                <p:nvPr/>
              </p:nvSpPr>
              <p:spPr>
                <a:xfrm>
                  <a:off x="1316636" y="15289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7" name="Diamond 103"/>
              <p:cNvSpPr/>
              <p:nvPr/>
            </p:nvSpPr>
            <p:spPr>
              <a:xfrm>
                <a:off x="1616439" y="1364105"/>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6" name="Chord 295"/>
            <p:cNvSpPr/>
            <p:nvPr/>
          </p:nvSpPr>
          <p:spPr>
            <a:xfrm rot="9025953">
              <a:off x="725911" y="762000"/>
              <a:ext cx="1755873" cy="1552505"/>
            </a:xfrm>
            <a:prstGeom prst="chord">
              <a:avLst>
                <a:gd name="adj1" fmla="val 2633283"/>
                <a:gd name="adj2" fmla="val 1180895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7" name="Group 179"/>
            <p:cNvGrpSpPr/>
            <p:nvPr/>
          </p:nvGrpSpPr>
          <p:grpSpPr>
            <a:xfrm rot="4546340">
              <a:off x="908994" y="2684664"/>
              <a:ext cx="724841" cy="220741"/>
              <a:chOff x="3294680" y="350136"/>
              <a:chExt cx="1963120" cy="335664"/>
            </a:xfrm>
          </p:grpSpPr>
          <p:sp>
            <p:nvSpPr>
              <p:cNvPr id="308" name="Donut 94"/>
              <p:cNvSpPr/>
              <p:nvPr/>
            </p:nvSpPr>
            <p:spPr>
              <a:xfrm>
                <a:off x="3294680" y="350136"/>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9" name="Donut 308"/>
              <p:cNvSpPr/>
              <p:nvPr/>
            </p:nvSpPr>
            <p:spPr>
              <a:xfrm>
                <a:off x="37338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0" name="Donut 309"/>
              <p:cNvSpPr/>
              <p:nvPr/>
            </p:nvSpPr>
            <p:spPr>
              <a:xfrm>
                <a:off x="42672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98" name="Group 180"/>
            <p:cNvGrpSpPr/>
            <p:nvPr/>
          </p:nvGrpSpPr>
          <p:grpSpPr>
            <a:xfrm rot="6411433">
              <a:off x="1502634" y="2730746"/>
              <a:ext cx="759652" cy="200444"/>
              <a:chOff x="3200400" y="381000"/>
              <a:chExt cx="2057400" cy="304800"/>
            </a:xfrm>
          </p:grpSpPr>
          <p:sp>
            <p:nvSpPr>
              <p:cNvPr id="305" name="Donut 304"/>
              <p:cNvSpPr/>
              <p:nvPr/>
            </p:nvSpPr>
            <p:spPr>
              <a:xfrm>
                <a:off x="32004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6" name="Donut 305"/>
              <p:cNvSpPr/>
              <p:nvPr/>
            </p:nvSpPr>
            <p:spPr>
              <a:xfrm>
                <a:off x="37338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7" name="Donut 93"/>
              <p:cNvSpPr/>
              <p:nvPr/>
            </p:nvSpPr>
            <p:spPr>
              <a:xfrm>
                <a:off x="42672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99" name="Group 17"/>
            <p:cNvGrpSpPr/>
            <p:nvPr/>
          </p:nvGrpSpPr>
          <p:grpSpPr>
            <a:xfrm>
              <a:off x="1295400" y="2895600"/>
              <a:ext cx="681318" cy="429065"/>
              <a:chOff x="533400" y="1371600"/>
              <a:chExt cx="1219200" cy="609600"/>
            </a:xfrm>
          </p:grpSpPr>
          <p:sp>
            <p:nvSpPr>
              <p:cNvPr id="300" name="Pentagon 299"/>
              <p:cNvSpPr/>
              <p:nvPr/>
            </p:nvSpPr>
            <p:spPr>
              <a:xfrm rot="5400000">
                <a:off x="3810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Pentagon 300"/>
              <p:cNvSpPr/>
              <p:nvPr/>
            </p:nvSpPr>
            <p:spPr>
              <a:xfrm rot="5400000">
                <a:off x="8382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Pentagon 301"/>
              <p:cNvSpPr/>
              <p:nvPr/>
            </p:nvSpPr>
            <p:spPr>
              <a:xfrm rot="5400000">
                <a:off x="12954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Diamond 302"/>
              <p:cNvSpPr/>
              <p:nvPr/>
            </p:nvSpPr>
            <p:spPr>
              <a:xfrm>
                <a:off x="685800" y="13716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Diamond 303"/>
              <p:cNvSpPr/>
              <p:nvPr/>
            </p:nvSpPr>
            <p:spPr>
              <a:xfrm>
                <a:off x="1164236" y="13765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64" name="Rectangle 363"/>
          <p:cNvSpPr/>
          <p:nvPr/>
        </p:nvSpPr>
        <p:spPr>
          <a:xfrm>
            <a:off x="729832" y="1833170"/>
            <a:ext cx="3938269" cy="1200329"/>
          </a:xfrm>
          <a:prstGeom prst="rect">
            <a:avLst/>
          </a:prstGeom>
        </p:spPr>
        <p:txBody>
          <a:bodyPr wrap="square">
            <a:spAutoFit/>
          </a:bodyPr>
          <a:lstStyle/>
          <a:p>
            <a:r>
              <a:rPr lang="en-US" b="0" i="1" dirty="0">
                <a:solidFill>
                  <a:srgbClr val="333333"/>
                </a:solidFill>
                <a:effectLst/>
                <a:latin typeface="Palatino"/>
              </a:rPr>
              <a:t>And Abraham called the name of his son that was born unto him, whom Sarah bare to him, Isaac.</a:t>
            </a:r>
          </a:p>
          <a:p>
            <a:r>
              <a:rPr lang="en-US" i="1" dirty="0">
                <a:solidFill>
                  <a:srgbClr val="333333"/>
                </a:solidFill>
                <a:latin typeface="Palatino"/>
              </a:rPr>
              <a:t>Genesis 21:3</a:t>
            </a:r>
            <a:endParaRPr lang="en-US" i="1" dirty="0"/>
          </a:p>
        </p:txBody>
      </p:sp>
      <p:sp>
        <p:nvSpPr>
          <p:cNvPr id="363" name="Footer Placeholder 14">
            <a:extLst>
              <a:ext uri="{FF2B5EF4-FFF2-40B4-BE49-F238E27FC236}">
                <a16:creationId xmlns:a16="http://schemas.microsoft.com/office/drawing/2014/main" id="{DEB1BC52-F7C4-41BE-8C52-7ED2E0714BA7}"/>
              </a:ext>
            </a:extLst>
          </p:cNvPr>
          <p:cNvSpPr>
            <a:spLocks noGrp="1"/>
          </p:cNvSpPr>
          <p:nvPr/>
        </p:nvSpPr>
        <p:spPr>
          <a:xfrm>
            <a:off x="-1" y="6546901"/>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t>Presentation by ©http://fashionsbylynda.com/blog/</a:t>
            </a:r>
          </a:p>
        </p:txBody>
      </p:sp>
    </p:spTree>
    <p:extLst>
      <p:ext uri="{BB962C8B-B14F-4D97-AF65-F5344CB8AC3E}">
        <p14:creationId xmlns:p14="http://schemas.microsoft.com/office/powerpoint/2010/main" val="419394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aetherforce.com/wp-content/uploads/2015/01/the_great_pyramids_of_kaiser_2_by_nethskie-d2xcunw.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2840" y="22592"/>
            <a:ext cx="12119158" cy="707886"/>
          </a:xfrm>
          <a:prstGeom prst="rect">
            <a:avLst/>
          </a:prstGeom>
          <a:noFill/>
        </p:spPr>
        <p:txBody>
          <a:bodyPr wrap="square" rtlCol="0">
            <a:spAutoFit/>
          </a:bodyPr>
          <a:lstStyle/>
          <a:p>
            <a:pPr algn="ctr"/>
            <a:r>
              <a:rPr lang="en-US" sz="4000" dirty="0">
                <a:latin typeface="AR CENA" panose="02000000000000000000" pitchFamily="2" charset="0"/>
              </a:rPr>
              <a:t>Ishmael’s Descendants</a:t>
            </a:r>
          </a:p>
        </p:txBody>
      </p:sp>
      <p:sp>
        <p:nvSpPr>
          <p:cNvPr id="5" name="TextBox 4"/>
          <p:cNvSpPr txBox="1"/>
          <p:nvPr/>
        </p:nvSpPr>
        <p:spPr>
          <a:xfrm>
            <a:off x="231820" y="6478073"/>
            <a:ext cx="1841679" cy="369332"/>
          </a:xfrm>
          <a:prstGeom prst="rect">
            <a:avLst/>
          </a:prstGeom>
          <a:noFill/>
        </p:spPr>
        <p:txBody>
          <a:bodyPr wrap="square" rtlCol="0">
            <a:spAutoFit/>
          </a:bodyPr>
          <a:lstStyle/>
          <a:p>
            <a:r>
              <a:rPr lang="en-US" dirty="0"/>
              <a:t>Genesis 21:14-20</a:t>
            </a:r>
          </a:p>
        </p:txBody>
      </p:sp>
      <p:sp>
        <p:nvSpPr>
          <p:cNvPr id="6" name="Rectangle 5"/>
          <p:cNvSpPr/>
          <p:nvPr/>
        </p:nvSpPr>
        <p:spPr>
          <a:xfrm>
            <a:off x="322256" y="1161459"/>
            <a:ext cx="7018701" cy="646331"/>
          </a:xfrm>
          <a:prstGeom prst="rect">
            <a:avLst/>
          </a:prstGeom>
        </p:spPr>
        <p:txBody>
          <a:bodyPr wrap="square">
            <a:spAutoFit/>
          </a:bodyPr>
          <a:lstStyle/>
          <a:p>
            <a:r>
              <a:rPr lang="en-US" dirty="0">
                <a:latin typeface="Calibri" panose="020F0502020204030204" pitchFamily="34" charset="0"/>
              </a:rPr>
              <a:t>Ishmael eventually became the principal ancestor of much of the Arab world in fulfillment of the promise made to Abraham</a:t>
            </a:r>
          </a:p>
        </p:txBody>
      </p:sp>
      <p:sp>
        <p:nvSpPr>
          <p:cNvPr id="7" name="Rectangle 6"/>
          <p:cNvSpPr/>
          <p:nvPr/>
        </p:nvSpPr>
        <p:spPr>
          <a:xfrm>
            <a:off x="3048000" y="2413338"/>
            <a:ext cx="6096000" cy="3693319"/>
          </a:xfrm>
          <a:prstGeom prst="rect">
            <a:avLst/>
          </a:prstGeom>
        </p:spPr>
        <p:txBody>
          <a:bodyPr>
            <a:spAutoFit/>
          </a:bodyPr>
          <a:lstStyle/>
          <a:p>
            <a:r>
              <a:rPr lang="en-US" b="0" i="0" dirty="0">
                <a:solidFill>
                  <a:srgbClr val="333333"/>
                </a:solidFill>
                <a:effectLst/>
                <a:latin typeface="Calibri" panose="020F0502020204030204" pitchFamily="34" charset="0"/>
              </a:rPr>
              <a:t>Eventually the descendants of Ishmael’s twelve sons began to fill the Arabian peninsula.</a:t>
            </a:r>
          </a:p>
          <a:p>
            <a:endParaRPr lang="en-US" dirty="0">
              <a:solidFill>
                <a:srgbClr val="333333"/>
              </a:solidFill>
              <a:latin typeface="Calibri" panose="020F0502020204030204" pitchFamily="34" charset="0"/>
            </a:endParaRPr>
          </a:p>
          <a:p>
            <a:endParaRPr lang="en-US" b="0" i="0" dirty="0">
              <a:solidFill>
                <a:srgbClr val="333333"/>
              </a:solidFill>
              <a:effectLst/>
              <a:latin typeface="Calibri" panose="020F0502020204030204" pitchFamily="34" charset="0"/>
            </a:endParaRPr>
          </a:p>
          <a:p>
            <a:endParaRPr lang="en-US" dirty="0">
              <a:solidFill>
                <a:srgbClr val="333333"/>
              </a:solidFill>
              <a:latin typeface="Calibri" panose="020F0502020204030204" pitchFamily="34" charset="0"/>
            </a:endParaRPr>
          </a:p>
          <a:p>
            <a:endParaRPr lang="en-US" b="0" i="0" dirty="0">
              <a:solidFill>
                <a:srgbClr val="333333"/>
              </a:solidFill>
              <a:effectLst/>
              <a:latin typeface="Calibri" panose="020F0502020204030204" pitchFamily="34" charset="0"/>
            </a:endParaRPr>
          </a:p>
          <a:p>
            <a:r>
              <a:rPr lang="en-US" b="0" i="0" dirty="0">
                <a:solidFill>
                  <a:srgbClr val="333333"/>
                </a:solidFill>
                <a:effectLst/>
                <a:latin typeface="Calibri" panose="020F0502020204030204" pitchFamily="34" charset="0"/>
              </a:rPr>
              <a:t> </a:t>
            </a:r>
          </a:p>
          <a:p>
            <a:endParaRPr lang="en-US" dirty="0">
              <a:solidFill>
                <a:srgbClr val="333333"/>
              </a:solidFill>
              <a:latin typeface="Calibri" panose="020F0502020204030204" pitchFamily="34" charset="0"/>
            </a:endParaRPr>
          </a:p>
          <a:p>
            <a:r>
              <a:rPr lang="en-US" b="0" i="0" dirty="0">
                <a:solidFill>
                  <a:srgbClr val="333333"/>
                </a:solidFill>
                <a:effectLst/>
                <a:latin typeface="Calibri" panose="020F0502020204030204" pitchFamily="34" charset="0"/>
              </a:rPr>
              <a:t>The Biblical account, though it differs in specifics, suggests also that Hagar and Ishmael were directed in their wanderings. </a:t>
            </a:r>
          </a:p>
          <a:p>
            <a:endParaRPr lang="en-US" dirty="0">
              <a:solidFill>
                <a:srgbClr val="333333"/>
              </a:solidFill>
              <a:latin typeface="Calibri" panose="020F0502020204030204" pitchFamily="34" charset="0"/>
            </a:endParaRPr>
          </a:p>
          <a:p>
            <a:r>
              <a:rPr lang="en-US" b="0" i="0" dirty="0">
                <a:solidFill>
                  <a:srgbClr val="333333"/>
                </a:solidFill>
                <a:effectLst/>
                <a:latin typeface="Calibri" panose="020F0502020204030204" pitchFamily="34" charset="0"/>
              </a:rPr>
              <a:t>Genesis recounts that an angel of the Lord comforted and preserved them, and that “God was with the lad [Ishmael].</a:t>
            </a:r>
            <a:endParaRPr lang="en-US" dirty="0"/>
          </a:p>
        </p:txBody>
      </p:sp>
      <p:sp>
        <p:nvSpPr>
          <p:cNvPr id="432" name="TextBox 431"/>
          <p:cNvSpPr txBox="1"/>
          <p:nvPr/>
        </p:nvSpPr>
        <p:spPr>
          <a:xfrm>
            <a:off x="11496539" y="6488668"/>
            <a:ext cx="695459" cy="369332"/>
          </a:xfrm>
          <a:prstGeom prst="rect">
            <a:avLst/>
          </a:prstGeom>
          <a:noFill/>
        </p:spPr>
        <p:txBody>
          <a:bodyPr wrap="square" rtlCol="0">
            <a:spAutoFit/>
          </a:bodyPr>
          <a:lstStyle/>
          <a:p>
            <a:r>
              <a:rPr lang="en-US" dirty="0"/>
              <a:t>(3)</a:t>
            </a:r>
          </a:p>
        </p:txBody>
      </p:sp>
      <p:pic>
        <p:nvPicPr>
          <p:cNvPr id="12290" name="Picture 2" descr="http://www.truthinlove.com/Pictures/geneology_abraham.gif"/>
          <p:cNvPicPr>
            <a:picLocks noChangeAspect="1" noChangeArrowheads="1"/>
          </p:cNvPicPr>
          <p:nvPr/>
        </p:nvPicPr>
        <p:blipFill rotWithShape="1">
          <a:blip r:embed="rId3">
            <a:extLst>
              <a:ext uri="{28A0092B-C50C-407E-A947-70E740481C1C}">
                <a14:useLocalDpi xmlns:a14="http://schemas.microsoft.com/office/drawing/2010/main" val="0"/>
              </a:ext>
            </a:extLst>
          </a:blip>
          <a:srcRect l="-1134" t="49706" r="73722" b="26387"/>
          <a:stretch/>
        </p:blipFill>
        <p:spPr bwMode="auto">
          <a:xfrm>
            <a:off x="4436478" y="3039413"/>
            <a:ext cx="2569630" cy="1494103"/>
          </a:xfrm>
          <a:prstGeom prst="rect">
            <a:avLst/>
          </a:prstGeom>
          <a:noFill/>
          <a:extLst>
            <a:ext uri="{909E8E84-426E-40DD-AFC4-6F175D3DCCD1}">
              <a14:hiddenFill xmlns:a14="http://schemas.microsoft.com/office/drawing/2010/main">
                <a:solidFill>
                  <a:srgbClr val="FFFFFF"/>
                </a:solidFill>
              </a14:hiddenFill>
            </a:ext>
          </a:extLst>
        </p:spPr>
      </p:pic>
      <p:grpSp>
        <p:nvGrpSpPr>
          <p:cNvPr id="433" name="Group 432"/>
          <p:cNvGrpSpPr/>
          <p:nvPr/>
        </p:nvGrpSpPr>
        <p:grpSpPr>
          <a:xfrm>
            <a:off x="583133" y="1807790"/>
            <a:ext cx="1881733" cy="4109760"/>
            <a:chOff x="4288870" y="1367784"/>
            <a:chExt cx="1881733" cy="4109760"/>
          </a:xfrm>
        </p:grpSpPr>
        <p:sp>
          <p:nvSpPr>
            <p:cNvPr id="434" name="Oval 4"/>
            <p:cNvSpPr/>
            <p:nvPr/>
          </p:nvSpPr>
          <p:spPr>
            <a:xfrm flipH="1">
              <a:off x="4327760" y="3731194"/>
              <a:ext cx="386617" cy="57645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Oval 5"/>
            <p:cNvSpPr/>
            <p:nvPr/>
          </p:nvSpPr>
          <p:spPr>
            <a:xfrm flipH="1">
              <a:off x="5653394" y="3695361"/>
              <a:ext cx="440114" cy="63938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Oval 6"/>
            <p:cNvSpPr/>
            <p:nvPr/>
          </p:nvSpPr>
          <p:spPr>
            <a:xfrm rot="18724763" flipH="1">
              <a:off x="5232169" y="4974310"/>
              <a:ext cx="440111" cy="566358"/>
            </a:xfrm>
            <a:prstGeom prst="ellipse">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Oval 7"/>
            <p:cNvSpPr/>
            <p:nvPr/>
          </p:nvSpPr>
          <p:spPr>
            <a:xfrm rot="3076064" flipH="1">
              <a:off x="4764550" y="4946831"/>
              <a:ext cx="440112" cy="566358"/>
            </a:xfrm>
            <a:prstGeom prst="ellipse">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Trapezoid 8"/>
            <p:cNvSpPr/>
            <p:nvPr/>
          </p:nvSpPr>
          <p:spPr>
            <a:xfrm rot="20366507" flipH="1">
              <a:off x="5298353" y="2824833"/>
              <a:ext cx="729089" cy="1314963"/>
            </a:xfrm>
            <a:prstGeom prst="trapezoid">
              <a:avLst/>
            </a:prstGeom>
            <a:solidFill>
              <a:srgbClr val="BF83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Trapezoid 10"/>
            <p:cNvSpPr/>
            <p:nvPr/>
          </p:nvSpPr>
          <p:spPr>
            <a:xfrm rot="1129774" flipH="1">
              <a:off x="4425188" y="2777739"/>
              <a:ext cx="684834" cy="1318457"/>
            </a:xfrm>
            <a:prstGeom prst="trapezoid">
              <a:avLst>
                <a:gd name="adj" fmla="val 32632"/>
              </a:avLst>
            </a:prstGeom>
            <a:solidFill>
              <a:srgbClr val="BF83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Trapezoid 12"/>
            <p:cNvSpPr/>
            <p:nvPr/>
          </p:nvSpPr>
          <p:spPr>
            <a:xfrm flipH="1">
              <a:off x="4682028" y="2838719"/>
              <a:ext cx="1045269" cy="2391291"/>
            </a:xfrm>
            <a:prstGeom prst="trapezoid">
              <a:avLst/>
            </a:prstGeom>
            <a:solidFill>
              <a:srgbClr val="BF83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Oval 13"/>
            <p:cNvSpPr/>
            <p:nvPr/>
          </p:nvSpPr>
          <p:spPr>
            <a:xfrm flipH="1">
              <a:off x="5004899" y="2649933"/>
              <a:ext cx="432898" cy="50343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Oval 16"/>
            <p:cNvSpPr/>
            <p:nvPr/>
          </p:nvSpPr>
          <p:spPr>
            <a:xfrm flipH="1">
              <a:off x="4682028" y="1438188"/>
              <a:ext cx="1078276" cy="154094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Oval 16"/>
            <p:cNvSpPr/>
            <p:nvPr/>
          </p:nvSpPr>
          <p:spPr>
            <a:xfrm rot="5400000" flipH="1">
              <a:off x="4776905" y="2863958"/>
              <a:ext cx="855513" cy="19039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Cloud 443"/>
            <p:cNvSpPr/>
            <p:nvPr/>
          </p:nvSpPr>
          <p:spPr>
            <a:xfrm rot="20552374" flipH="1">
              <a:off x="4824903" y="2422691"/>
              <a:ext cx="828526" cy="739057"/>
            </a:xfrm>
            <a:prstGeom prst="cloud">
              <a:avLst/>
            </a:prstGeom>
            <a:solidFill>
              <a:srgbClr val="4221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Oval 16"/>
            <p:cNvSpPr/>
            <p:nvPr/>
          </p:nvSpPr>
          <p:spPr>
            <a:xfrm flipH="1">
              <a:off x="5094633" y="2555165"/>
              <a:ext cx="275070" cy="16566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Cloud 445"/>
            <p:cNvSpPr/>
            <p:nvPr/>
          </p:nvSpPr>
          <p:spPr>
            <a:xfrm rot="18793003" flipH="1">
              <a:off x="4955853" y="1391846"/>
              <a:ext cx="595009" cy="546885"/>
            </a:xfrm>
            <a:prstGeom prst="cloud">
              <a:avLst/>
            </a:prstGeom>
            <a:solidFill>
              <a:srgbClr val="4110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Cloud 446"/>
            <p:cNvSpPr/>
            <p:nvPr/>
          </p:nvSpPr>
          <p:spPr>
            <a:xfrm rot="17623677" flipH="1">
              <a:off x="4468747" y="1668731"/>
              <a:ext cx="669055" cy="491621"/>
            </a:xfrm>
            <a:prstGeom prst="cloud">
              <a:avLst/>
            </a:prstGeom>
            <a:solidFill>
              <a:srgbClr val="4221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Cloud 447"/>
            <p:cNvSpPr/>
            <p:nvPr/>
          </p:nvSpPr>
          <p:spPr>
            <a:xfrm rot="20895528" flipH="1">
              <a:off x="5453227" y="1579630"/>
              <a:ext cx="581648" cy="793129"/>
            </a:xfrm>
            <a:prstGeom prst="cloud">
              <a:avLst/>
            </a:prstGeom>
            <a:solidFill>
              <a:srgbClr val="4221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Oval 16"/>
            <p:cNvSpPr/>
            <p:nvPr/>
          </p:nvSpPr>
          <p:spPr>
            <a:xfrm flipH="1">
              <a:off x="4726798" y="1489248"/>
              <a:ext cx="1053118" cy="558941"/>
            </a:xfrm>
            <a:prstGeom prst="ellipse">
              <a:avLst/>
            </a:prstGeom>
            <a:solidFill>
              <a:srgbClr val="422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0" name="Group 449"/>
            <p:cNvGrpSpPr/>
            <p:nvPr/>
          </p:nvGrpSpPr>
          <p:grpSpPr>
            <a:xfrm>
              <a:off x="4706861" y="4843570"/>
              <a:ext cx="990600" cy="367896"/>
              <a:chOff x="6553200" y="2979128"/>
              <a:chExt cx="1817276" cy="674913"/>
            </a:xfrm>
          </p:grpSpPr>
          <p:grpSp>
            <p:nvGrpSpPr>
              <p:cNvPr id="483" name="Group 482"/>
              <p:cNvGrpSpPr/>
              <p:nvPr/>
            </p:nvGrpSpPr>
            <p:grpSpPr>
              <a:xfrm>
                <a:off x="7036526" y="2983482"/>
                <a:ext cx="362945" cy="666204"/>
                <a:chOff x="6553200" y="2979128"/>
                <a:chExt cx="362945" cy="666204"/>
              </a:xfrm>
            </p:grpSpPr>
            <p:sp>
              <p:nvSpPr>
                <p:cNvPr id="496" name="Cross 495"/>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Diamond 496"/>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4" name="Group 483"/>
              <p:cNvGrpSpPr/>
              <p:nvPr/>
            </p:nvGrpSpPr>
            <p:grpSpPr>
              <a:xfrm>
                <a:off x="6553200" y="2979128"/>
                <a:ext cx="362945" cy="666204"/>
                <a:chOff x="6553200" y="2979128"/>
                <a:chExt cx="362945" cy="666204"/>
              </a:xfrm>
            </p:grpSpPr>
            <p:sp>
              <p:nvSpPr>
                <p:cNvPr id="494" name="Cross 493"/>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Diamond 494"/>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5" name="Diamond 484"/>
              <p:cNvSpPr/>
              <p:nvPr/>
            </p:nvSpPr>
            <p:spPr>
              <a:xfrm>
                <a:off x="6781800" y="3133875"/>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6" name="Group 485"/>
              <p:cNvGrpSpPr/>
              <p:nvPr/>
            </p:nvGrpSpPr>
            <p:grpSpPr>
              <a:xfrm>
                <a:off x="7528560" y="2987837"/>
                <a:ext cx="362945" cy="666204"/>
                <a:chOff x="6553200" y="2979128"/>
                <a:chExt cx="362945" cy="666204"/>
              </a:xfrm>
            </p:grpSpPr>
            <p:sp>
              <p:nvSpPr>
                <p:cNvPr id="492" name="Cross 491"/>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Diamond 492"/>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7" name="Diamond 486"/>
              <p:cNvSpPr/>
              <p:nvPr/>
            </p:nvSpPr>
            <p:spPr>
              <a:xfrm>
                <a:off x="7273834" y="3138230"/>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8" name="Group 487"/>
              <p:cNvGrpSpPr/>
              <p:nvPr/>
            </p:nvGrpSpPr>
            <p:grpSpPr>
              <a:xfrm>
                <a:off x="8007531" y="2979128"/>
                <a:ext cx="362945" cy="666204"/>
                <a:chOff x="6553200" y="2979128"/>
                <a:chExt cx="362945" cy="666204"/>
              </a:xfrm>
            </p:grpSpPr>
            <p:sp>
              <p:nvSpPr>
                <p:cNvPr id="490" name="Cross 489"/>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 name="Diamond 490"/>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9" name="Diamond 488"/>
              <p:cNvSpPr/>
              <p:nvPr/>
            </p:nvSpPr>
            <p:spPr>
              <a:xfrm>
                <a:off x="7752805" y="3129521"/>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1" name="Group 450"/>
            <p:cNvGrpSpPr/>
            <p:nvPr/>
          </p:nvGrpSpPr>
          <p:grpSpPr>
            <a:xfrm rot="20387557">
              <a:off x="5616828" y="3853894"/>
              <a:ext cx="553775" cy="205665"/>
              <a:chOff x="6553200" y="2979128"/>
              <a:chExt cx="1817276" cy="674913"/>
            </a:xfrm>
          </p:grpSpPr>
          <p:grpSp>
            <p:nvGrpSpPr>
              <p:cNvPr id="468" name="Group 467"/>
              <p:cNvGrpSpPr/>
              <p:nvPr/>
            </p:nvGrpSpPr>
            <p:grpSpPr>
              <a:xfrm>
                <a:off x="7036526" y="2983482"/>
                <a:ext cx="362945" cy="666204"/>
                <a:chOff x="6553200" y="2979128"/>
                <a:chExt cx="362945" cy="666204"/>
              </a:xfrm>
            </p:grpSpPr>
            <p:sp>
              <p:nvSpPr>
                <p:cNvPr id="481" name="Cross 480"/>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 name="Diamond 481"/>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9" name="Group 468"/>
              <p:cNvGrpSpPr/>
              <p:nvPr/>
            </p:nvGrpSpPr>
            <p:grpSpPr>
              <a:xfrm>
                <a:off x="6553200" y="2979128"/>
                <a:ext cx="362945" cy="666204"/>
                <a:chOff x="6553200" y="2979128"/>
                <a:chExt cx="362945" cy="666204"/>
              </a:xfrm>
            </p:grpSpPr>
            <p:sp>
              <p:nvSpPr>
                <p:cNvPr id="479" name="Cross 478"/>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Diamond 479"/>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0" name="Diamond 469"/>
              <p:cNvSpPr/>
              <p:nvPr/>
            </p:nvSpPr>
            <p:spPr>
              <a:xfrm>
                <a:off x="6781800" y="3133875"/>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1" name="Group 470"/>
              <p:cNvGrpSpPr/>
              <p:nvPr/>
            </p:nvGrpSpPr>
            <p:grpSpPr>
              <a:xfrm>
                <a:off x="7528560" y="2987837"/>
                <a:ext cx="362945" cy="666204"/>
                <a:chOff x="6553200" y="2979128"/>
                <a:chExt cx="362945" cy="666204"/>
              </a:xfrm>
            </p:grpSpPr>
            <p:sp>
              <p:nvSpPr>
                <p:cNvPr id="477" name="Cross 476"/>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Diamond 477"/>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2" name="Diamond 471"/>
              <p:cNvSpPr/>
              <p:nvPr/>
            </p:nvSpPr>
            <p:spPr>
              <a:xfrm>
                <a:off x="7273834" y="3138230"/>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3" name="Group 472"/>
              <p:cNvGrpSpPr/>
              <p:nvPr/>
            </p:nvGrpSpPr>
            <p:grpSpPr>
              <a:xfrm>
                <a:off x="8007531" y="2979128"/>
                <a:ext cx="362945" cy="666204"/>
                <a:chOff x="6553200" y="2979128"/>
                <a:chExt cx="362945" cy="666204"/>
              </a:xfrm>
            </p:grpSpPr>
            <p:sp>
              <p:nvSpPr>
                <p:cNvPr id="475" name="Cross 474"/>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Diamond 475"/>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4" name="Diamond 473"/>
              <p:cNvSpPr/>
              <p:nvPr/>
            </p:nvSpPr>
            <p:spPr>
              <a:xfrm>
                <a:off x="7752805" y="3129521"/>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2" name="Group 451"/>
            <p:cNvGrpSpPr/>
            <p:nvPr/>
          </p:nvGrpSpPr>
          <p:grpSpPr>
            <a:xfrm rot="1083127">
              <a:off x="4288870" y="3842193"/>
              <a:ext cx="553775" cy="205665"/>
              <a:chOff x="6553200" y="2979128"/>
              <a:chExt cx="1817276" cy="674913"/>
            </a:xfrm>
          </p:grpSpPr>
          <p:grpSp>
            <p:nvGrpSpPr>
              <p:cNvPr id="453" name="Group 452"/>
              <p:cNvGrpSpPr/>
              <p:nvPr/>
            </p:nvGrpSpPr>
            <p:grpSpPr>
              <a:xfrm>
                <a:off x="7036526" y="2983482"/>
                <a:ext cx="362945" cy="666204"/>
                <a:chOff x="6553200" y="2979128"/>
                <a:chExt cx="362945" cy="666204"/>
              </a:xfrm>
            </p:grpSpPr>
            <p:sp>
              <p:nvSpPr>
                <p:cNvPr id="466" name="Cross 465"/>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Diamond 466"/>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4" name="Group 453"/>
              <p:cNvGrpSpPr/>
              <p:nvPr/>
            </p:nvGrpSpPr>
            <p:grpSpPr>
              <a:xfrm>
                <a:off x="6553200" y="2979128"/>
                <a:ext cx="362945" cy="666204"/>
                <a:chOff x="6553200" y="2979128"/>
                <a:chExt cx="362945" cy="666204"/>
              </a:xfrm>
            </p:grpSpPr>
            <p:sp>
              <p:nvSpPr>
                <p:cNvPr id="464" name="Cross 463"/>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Diamond 464"/>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5" name="Diamond 454"/>
              <p:cNvSpPr/>
              <p:nvPr/>
            </p:nvSpPr>
            <p:spPr>
              <a:xfrm>
                <a:off x="6781800" y="3133875"/>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6" name="Group 455"/>
              <p:cNvGrpSpPr/>
              <p:nvPr/>
            </p:nvGrpSpPr>
            <p:grpSpPr>
              <a:xfrm>
                <a:off x="7528560" y="2987837"/>
                <a:ext cx="362945" cy="666204"/>
                <a:chOff x="6553200" y="2979128"/>
                <a:chExt cx="362945" cy="666204"/>
              </a:xfrm>
            </p:grpSpPr>
            <p:sp>
              <p:nvSpPr>
                <p:cNvPr id="462" name="Cross 461"/>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Diamond 462"/>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7" name="Diamond 456"/>
              <p:cNvSpPr/>
              <p:nvPr/>
            </p:nvSpPr>
            <p:spPr>
              <a:xfrm>
                <a:off x="7273834" y="3138230"/>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8" name="Group 457"/>
              <p:cNvGrpSpPr/>
              <p:nvPr/>
            </p:nvGrpSpPr>
            <p:grpSpPr>
              <a:xfrm>
                <a:off x="8007531" y="2979128"/>
                <a:ext cx="362945" cy="666204"/>
                <a:chOff x="6553200" y="2979128"/>
                <a:chExt cx="362945" cy="666204"/>
              </a:xfrm>
            </p:grpSpPr>
            <p:sp>
              <p:nvSpPr>
                <p:cNvPr id="460" name="Cross 459"/>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Diamond 460"/>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9" name="Diamond 458"/>
              <p:cNvSpPr/>
              <p:nvPr/>
            </p:nvSpPr>
            <p:spPr>
              <a:xfrm>
                <a:off x="7752805" y="3129521"/>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026" name="Picture 2" descr="Image result for james b mayfield">
            <a:extLst>
              <a:ext uri="{FF2B5EF4-FFF2-40B4-BE49-F238E27FC236}">
                <a16:creationId xmlns:a16="http://schemas.microsoft.com/office/drawing/2014/main" id="{887086BC-667E-4A36-B0E1-425201E145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91701" y="106166"/>
            <a:ext cx="1209675"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0402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2290"/>
                                        </p:tgtEl>
                                        <p:attrNameLst>
                                          <p:attrName>style.visibility</p:attrName>
                                        </p:attrNameLst>
                                      </p:cBhvr>
                                      <p:to>
                                        <p:strVal val="visible"/>
                                      </p:to>
                                    </p:set>
                                    <p:animEffect transition="in" filter="fade">
                                      <p:cBhvr>
                                        <p:cTn id="9" dur="500"/>
                                        <p:tgtEl>
                                          <p:spTgt spid="1229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aetherforce.com/wp-content/uploads/2015/01/the_great_pyramids_of_kaiser_2_by_nethskie-d2xcunw.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01875" y="865466"/>
            <a:ext cx="9066727" cy="5016758"/>
          </a:xfrm>
          <a:prstGeom prst="rect">
            <a:avLst/>
          </a:prstGeom>
        </p:spPr>
        <p:txBody>
          <a:bodyPr wrap="square">
            <a:spAutoFit/>
          </a:bodyPr>
          <a:lstStyle/>
          <a:p>
            <a:pPr fontAlgn="base"/>
            <a:r>
              <a:rPr lang="en-US" sz="3200" dirty="0">
                <a:latin typeface="Calibri" panose="020F0502020204030204" pitchFamily="34" charset="0"/>
              </a:rPr>
              <a:t>“It should be manifestly evident to members of the Church that our Father loves all of his children.</a:t>
            </a:r>
          </a:p>
          <a:p>
            <a:pPr fontAlgn="base"/>
            <a:endParaRPr lang="en-US" sz="3200" dirty="0">
              <a:latin typeface="Calibri" panose="020F0502020204030204" pitchFamily="34" charset="0"/>
            </a:endParaRPr>
          </a:p>
          <a:p>
            <a:pPr fontAlgn="base"/>
            <a:r>
              <a:rPr lang="en-US" sz="3200" dirty="0">
                <a:latin typeface="Calibri" panose="020F0502020204030204" pitchFamily="34" charset="0"/>
              </a:rPr>
              <a:t>“He desires all of them to embrace the gospel and come unto him. …</a:t>
            </a:r>
          </a:p>
          <a:p>
            <a:pPr fontAlgn="base"/>
            <a:endParaRPr lang="en-US" sz="3200" dirty="0">
              <a:latin typeface="Calibri" panose="020F0502020204030204" pitchFamily="34" charset="0"/>
            </a:endParaRPr>
          </a:p>
          <a:p>
            <a:pPr fontAlgn="base"/>
            <a:r>
              <a:rPr lang="en-US" sz="3200" dirty="0">
                <a:latin typeface="Calibri" panose="020F0502020204030204" pitchFamily="34" charset="0"/>
              </a:rPr>
              <a:t>“Both the Jews and the Arabs are children of our Father. They are both children of promise, and as a church we do not take sides. We have love for and an interest in each.”</a:t>
            </a:r>
          </a:p>
        </p:txBody>
      </p:sp>
      <p:sp>
        <p:nvSpPr>
          <p:cNvPr id="4" name="TextBox 3"/>
          <p:cNvSpPr txBox="1"/>
          <p:nvPr/>
        </p:nvSpPr>
        <p:spPr>
          <a:xfrm>
            <a:off x="11496539" y="6488668"/>
            <a:ext cx="695459" cy="369332"/>
          </a:xfrm>
          <a:prstGeom prst="rect">
            <a:avLst/>
          </a:prstGeom>
          <a:noFill/>
        </p:spPr>
        <p:txBody>
          <a:bodyPr wrap="square" rtlCol="0">
            <a:spAutoFit/>
          </a:bodyPr>
          <a:lstStyle/>
          <a:p>
            <a:r>
              <a:rPr lang="en-US" dirty="0"/>
              <a:t>(4)</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44766" y="118966"/>
            <a:ext cx="1497564" cy="1948050"/>
          </a:xfrm>
          <a:prstGeom prst="rect">
            <a:avLst/>
          </a:prstGeom>
        </p:spPr>
      </p:pic>
    </p:spTree>
    <p:extLst>
      <p:ext uri="{BB962C8B-B14F-4D97-AF65-F5344CB8AC3E}">
        <p14:creationId xmlns:p14="http://schemas.microsoft.com/office/powerpoint/2010/main" val="3025219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4286893" y="4539413"/>
            <a:ext cx="3486401" cy="1834652"/>
            <a:chOff x="4219893" y="3050114"/>
            <a:chExt cx="3486401" cy="1834652"/>
          </a:xfrm>
        </p:grpSpPr>
        <p:grpSp>
          <p:nvGrpSpPr>
            <p:cNvPr id="12" name="Group 11"/>
            <p:cNvGrpSpPr/>
            <p:nvPr/>
          </p:nvGrpSpPr>
          <p:grpSpPr>
            <a:xfrm>
              <a:off x="4470934" y="3050114"/>
              <a:ext cx="2950877" cy="1834652"/>
              <a:chOff x="3233872" y="3956180"/>
              <a:chExt cx="2950877" cy="1834652"/>
            </a:xfrm>
          </p:grpSpPr>
          <p:sp>
            <p:nvSpPr>
              <p:cNvPr id="13" name="Rounded Rectangle 12"/>
              <p:cNvSpPr/>
              <p:nvPr/>
            </p:nvSpPr>
            <p:spPr>
              <a:xfrm>
                <a:off x="3408835" y="4336229"/>
                <a:ext cx="2511997" cy="1387792"/>
              </a:xfrm>
              <a:prstGeom prst="round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3233872" y="5287811"/>
                <a:ext cx="802896" cy="428989"/>
              </a:xfrm>
              <a:custGeom>
                <a:avLst/>
                <a:gdLst>
                  <a:gd name="connsiteX0" fmla="*/ 550506 w 722808"/>
                  <a:gd name="connsiteY0" fmla="*/ 0 h 428724"/>
                  <a:gd name="connsiteX1" fmla="*/ 550506 w 722808"/>
                  <a:gd name="connsiteY1" fmla="*/ 0 h 428724"/>
                  <a:gd name="connsiteX2" fmla="*/ 111968 w 722808"/>
                  <a:gd name="connsiteY2" fmla="*/ 9330 h 428724"/>
                  <a:gd name="connsiteX3" fmla="*/ 83976 w 722808"/>
                  <a:gd name="connsiteY3" fmla="*/ 18661 h 428724"/>
                  <a:gd name="connsiteX4" fmla="*/ 55984 w 722808"/>
                  <a:gd name="connsiteY4" fmla="*/ 46653 h 428724"/>
                  <a:gd name="connsiteX5" fmla="*/ 27992 w 722808"/>
                  <a:gd name="connsiteY5" fmla="*/ 65314 h 428724"/>
                  <a:gd name="connsiteX6" fmla="*/ 9331 w 722808"/>
                  <a:gd name="connsiteY6" fmla="*/ 121298 h 428724"/>
                  <a:gd name="connsiteX7" fmla="*/ 0 w 722808"/>
                  <a:gd name="connsiteY7" fmla="*/ 149290 h 428724"/>
                  <a:gd name="connsiteX8" fmla="*/ 9331 w 722808"/>
                  <a:gd name="connsiteY8" fmla="*/ 289249 h 428724"/>
                  <a:gd name="connsiteX9" fmla="*/ 27992 w 722808"/>
                  <a:gd name="connsiteY9" fmla="*/ 317241 h 428724"/>
                  <a:gd name="connsiteX10" fmla="*/ 55984 w 722808"/>
                  <a:gd name="connsiteY10" fmla="*/ 345232 h 428724"/>
                  <a:gd name="connsiteX11" fmla="*/ 121298 w 722808"/>
                  <a:gd name="connsiteY11" fmla="*/ 373224 h 428724"/>
                  <a:gd name="connsiteX12" fmla="*/ 149290 w 722808"/>
                  <a:gd name="connsiteY12" fmla="*/ 391885 h 428724"/>
                  <a:gd name="connsiteX13" fmla="*/ 270588 w 722808"/>
                  <a:gd name="connsiteY13" fmla="*/ 410547 h 428724"/>
                  <a:gd name="connsiteX14" fmla="*/ 298580 w 722808"/>
                  <a:gd name="connsiteY14" fmla="*/ 419877 h 428724"/>
                  <a:gd name="connsiteX15" fmla="*/ 699796 w 722808"/>
                  <a:gd name="connsiteY15" fmla="*/ 401216 h 428724"/>
                  <a:gd name="connsiteX16" fmla="*/ 718457 w 722808"/>
                  <a:gd name="connsiteY16" fmla="*/ 373224 h 428724"/>
                  <a:gd name="connsiteX17" fmla="*/ 690466 w 722808"/>
                  <a:gd name="connsiteY17" fmla="*/ 214604 h 428724"/>
                  <a:gd name="connsiteX18" fmla="*/ 681135 w 722808"/>
                  <a:gd name="connsiteY18" fmla="*/ 177281 h 428724"/>
                  <a:gd name="connsiteX19" fmla="*/ 643812 w 722808"/>
                  <a:gd name="connsiteY19" fmla="*/ 130628 h 428724"/>
                  <a:gd name="connsiteX20" fmla="*/ 634482 w 722808"/>
                  <a:gd name="connsiteY20" fmla="*/ 102637 h 428724"/>
                  <a:gd name="connsiteX21" fmla="*/ 569168 w 722808"/>
                  <a:gd name="connsiteY21" fmla="*/ 46653 h 428724"/>
                  <a:gd name="connsiteX22" fmla="*/ 550506 w 722808"/>
                  <a:gd name="connsiteY22" fmla="*/ 0 h 42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22808" h="428724">
                    <a:moveTo>
                      <a:pt x="550506" y="0"/>
                    </a:moveTo>
                    <a:lnTo>
                      <a:pt x="550506" y="0"/>
                    </a:lnTo>
                    <a:lnTo>
                      <a:pt x="111968" y="9330"/>
                    </a:lnTo>
                    <a:cubicBezTo>
                      <a:pt x="102140" y="9723"/>
                      <a:pt x="92160" y="13205"/>
                      <a:pt x="83976" y="18661"/>
                    </a:cubicBezTo>
                    <a:cubicBezTo>
                      <a:pt x="72997" y="25981"/>
                      <a:pt x="66121" y="38205"/>
                      <a:pt x="55984" y="46653"/>
                    </a:cubicBezTo>
                    <a:cubicBezTo>
                      <a:pt x="47369" y="53832"/>
                      <a:pt x="37323" y="59094"/>
                      <a:pt x="27992" y="65314"/>
                    </a:cubicBezTo>
                    <a:lnTo>
                      <a:pt x="9331" y="121298"/>
                    </a:lnTo>
                    <a:lnTo>
                      <a:pt x="0" y="149290"/>
                    </a:lnTo>
                    <a:cubicBezTo>
                      <a:pt x="3110" y="195943"/>
                      <a:pt x="1644" y="243129"/>
                      <a:pt x="9331" y="289249"/>
                    </a:cubicBezTo>
                    <a:cubicBezTo>
                      <a:pt x="11175" y="300310"/>
                      <a:pt x="20813" y="308626"/>
                      <a:pt x="27992" y="317241"/>
                    </a:cubicBezTo>
                    <a:cubicBezTo>
                      <a:pt x="36439" y="327378"/>
                      <a:pt x="45247" y="337562"/>
                      <a:pt x="55984" y="345232"/>
                    </a:cubicBezTo>
                    <a:cubicBezTo>
                      <a:pt x="76166" y="359648"/>
                      <a:pt x="98451" y="365609"/>
                      <a:pt x="121298" y="373224"/>
                    </a:cubicBezTo>
                    <a:cubicBezTo>
                      <a:pt x="130629" y="379444"/>
                      <a:pt x="139260" y="386870"/>
                      <a:pt x="149290" y="391885"/>
                    </a:cubicBezTo>
                    <a:cubicBezTo>
                      <a:pt x="182918" y="408699"/>
                      <a:pt x="243823" y="407870"/>
                      <a:pt x="270588" y="410547"/>
                    </a:cubicBezTo>
                    <a:cubicBezTo>
                      <a:pt x="279919" y="413657"/>
                      <a:pt x="288745" y="419877"/>
                      <a:pt x="298580" y="419877"/>
                    </a:cubicBezTo>
                    <a:cubicBezTo>
                      <a:pt x="652910" y="419877"/>
                      <a:pt x="556014" y="449145"/>
                      <a:pt x="699796" y="401216"/>
                    </a:cubicBezTo>
                    <a:cubicBezTo>
                      <a:pt x="706016" y="391885"/>
                      <a:pt x="717798" y="384419"/>
                      <a:pt x="718457" y="373224"/>
                    </a:cubicBezTo>
                    <a:cubicBezTo>
                      <a:pt x="725302" y="256871"/>
                      <a:pt x="728981" y="272378"/>
                      <a:pt x="690466" y="214604"/>
                    </a:cubicBezTo>
                    <a:cubicBezTo>
                      <a:pt x="687356" y="202163"/>
                      <a:pt x="686187" y="189068"/>
                      <a:pt x="681135" y="177281"/>
                    </a:cubicBezTo>
                    <a:cubicBezTo>
                      <a:pt x="672307" y="156684"/>
                      <a:pt x="658860" y="145676"/>
                      <a:pt x="643812" y="130628"/>
                    </a:cubicBezTo>
                    <a:cubicBezTo>
                      <a:pt x="640702" y="121298"/>
                      <a:pt x="640198" y="110640"/>
                      <a:pt x="634482" y="102637"/>
                    </a:cubicBezTo>
                    <a:cubicBezTo>
                      <a:pt x="613913" y="73841"/>
                      <a:pt x="596066" y="64585"/>
                      <a:pt x="569168" y="46653"/>
                    </a:cubicBezTo>
                    <a:lnTo>
                      <a:pt x="550506" y="0"/>
                    </a:lnTo>
                    <a:close/>
                  </a:path>
                </a:pathLst>
              </a:cu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rot="6049866">
                <a:off x="3816943" y="5363787"/>
                <a:ext cx="468247" cy="333413"/>
              </a:xfrm>
              <a:custGeom>
                <a:avLst/>
                <a:gdLst>
                  <a:gd name="connsiteX0" fmla="*/ 550506 w 722808"/>
                  <a:gd name="connsiteY0" fmla="*/ 0 h 428724"/>
                  <a:gd name="connsiteX1" fmla="*/ 550506 w 722808"/>
                  <a:gd name="connsiteY1" fmla="*/ 0 h 428724"/>
                  <a:gd name="connsiteX2" fmla="*/ 111968 w 722808"/>
                  <a:gd name="connsiteY2" fmla="*/ 9330 h 428724"/>
                  <a:gd name="connsiteX3" fmla="*/ 83976 w 722808"/>
                  <a:gd name="connsiteY3" fmla="*/ 18661 h 428724"/>
                  <a:gd name="connsiteX4" fmla="*/ 55984 w 722808"/>
                  <a:gd name="connsiteY4" fmla="*/ 46653 h 428724"/>
                  <a:gd name="connsiteX5" fmla="*/ 27992 w 722808"/>
                  <a:gd name="connsiteY5" fmla="*/ 65314 h 428724"/>
                  <a:gd name="connsiteX6" fmla="*/ 9331 w 722808"/>
                  <a:gd name="connsiteY6" fmla="*/ 121298 h 428724"/>
                  <a:gd name="connsiteX7" fmla="*/ 0 w 722808"/>
                  <a:gd name="connsiteY7" fmla="*/ 149290 h 428724"/>
                  <a:gd name="connsiteX8" fmla="*/ 9331 w 722808"/>
                  <a:gd name="connsiteY8" fmla="*/ 289249 h 428724"/>
                  <a:gd name="connsiteX9" fmla="*/ 27992 w 722808"/>
                  <a:gd name="connsiteY9" fmla="*/ 317241 h 428724"/>
                  <a:gd name="connsiteX10" fmla="*/ 55984 w 722808"/>
                  <a:gd name="connsiteY10" fmla="*/ 345232 h 428724"/>
                  <a:gd name="connsiteX11" fmla="*/ 121298 w 722808"/>
                  <a:gd name="connsiteY11" fmla="*/ 373224 h 428724"/>
                  <a:gd name="connsiteX12" fmla="*/ 149290 w 722808"/>
                  <a:gd name="connsiteY12" fmla="*/ 391885 h 428724"/>
                  <a:gd name="connsiteX13" fmla="*/ 270588 w 722808"/>
                  <a:gd name="connsiteY13" fmla="*/ 410547 h 428724"/>
                  <a:gd name="connsiteX14" fmla="*/ 298580 w 722808"/>
                  <a:gd name="connsiteY14" fmla="*/ 419877 h 428724"/>
                  <a:gd name="connsiteX15" fmla="*/ 699796 w 722808"/>
                  <a:gd name="connsiteY15" fmla="*/ 401216 h 428724"/>
                  <a:gd name="connsiteX16" fmla="*/ 718457 w 722808"/>
                  <a:gd name="connsiteY16" fmla="*/ 373224 h 428724"/>
                  <a:gd name="connsiteX17" fmla="*/ 690466 w 722808"/>
                  <a:gd name="connsiteY17" fmla="*/ 214604 h 428724"/>
                  <a:gd name="connsiteX18" fmla="*/ 681135 w 722808"/>
                  <a:gd name="connsiteY18" fmla="*/ 177281 h 428724"/>
                  <a:gd name="connsiteX19" fmla="*/ 643812 w 722808"/>
                  <a:gd name="connsiteY19" fmla="*/ 130628 h 428724"/>
                  <a:gd name="connsiteX20" fmla="*/ 634482 w 722808"/>
                  <a:gd name="connsiteY20" fmla="*/ 102637 h 428724"/>
                  <a:gd name="connsiteX21" fmla="*/ 569168 w 722808"/>
                  <a:gd name="connsiteY21" fmla="*/ 46653 h 428724"/>
                  <a:gd name="connsiteX22" fmla="*/ 550506 w 722808"/>
                  <a:gd name="connsiteY22" fmla="*/ 0 h 42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22808" h="428724">
                    <a:moveTo>
                      <a:pt x="550506" y="0"/>
                    </a:moveTo>
                    <a:lnTo>
                      <a:pt x="550506" y="0"/>
                    </a:lnTo>
                    <a:lnTo>
                      <a:pt x="111968" y="9330"/>
                    </a:lnTo>
                    <a:cubicBezTo>
                      <a:pt x="102140" y="9723"/>
                      <a:pt x="92160" y="13205"/>
                      <a:pt x="83976" y="18661"/>
                    </a:cubicBezTo>
                    <a:cubicBezTo>
                      <a:pt x="72997" y="25981"/>
                      <a:pt x="66121" y="38205"/>
                      <a:pt x="55984" y="46653"/>
                    </a:cubicBezTo>
                    <a:cubicBezTo>
                      <a:pt x="47369" y="53832"/>
                      <a:pt x="37323" y="59094"/>
                      <a:pt x="27992" y="65314"/>
                    </a:cubicBezTo>
                    <a:lnTo>
                      <a:pt x="9331" y="121298"/>
                    </a:lnTo>
                    <a:lnTo>
                      <a:pt x="0" y="149290"/>
                    </a:lnTo>
                    <a:cubicBezTo>
                      <a:pt x="3110" y="195943"/>
                      <a:pt x="1644" y="243129"/>
                      <a:pt x="9331" y="289249"/>
                    </a:cubicBezTo>
                    <a:cubicBezTo>
                      <a:pt x="11175" y="300310"/>
                      <a:pt x="20813" y="308626"/>
                      <a:pt x="27992" y="317241"/>
                    </a:cubicBezTo>
                    <a:cubicBezTo>
                      <a:pt x="36439" y="327378"/>
                      <a:pt x="45247" y="337562"/>
                      <a:pt x="55984" y="345232"/>
                    </a:cubicBezTo>
                    <a:cubicBezTo>
                      <a:pt x="76166" y="359648"/>
                      <a:pt x="98451" y="365609"/>
                      <a:pt x="121298" y="373224"/>
                    </a:cubicBezTo>
                    <a:cubicBezTo>
                      <a:pt x="130629" y="379444"/>
                      <a:pt x="139260" y="386870"/>
                      <a:pt x="149290" y="391885"/>
                    </a:cubicBezTo>
                    <a:cubicBezTo>
                      <a:pt x="182918" y="408699"/>
                      <a:pt x="243823" y="407870"/>
                      <a:pt x="270588" y="410547"/>
                    </a:cubicBezTo>
                    <a:cubicBezTo>
                      <a:pt x="279919" y="413657"/>
                      <a:pt x="288745" y="419877"/>
                      <a:pt x="298580" y="419877"/>
                    </a:cubicBezTo>
                    <a:cubicBezTo>
                      <a:pt x="652910" y="419877"/>
                      <a:pt x="556014" y="449145"/>
                      <a:pt x="699796" y="401216"/>
                    </a:cubicBezTo>
                    <a:cubicBezTo>
                      <a:pt x="706016" y="391885"/>
                      <a:pt x="717798" y="384419"/>
                      <a:pt x="718457" y="373224"/>
                    </a:cubicBezTo>
                    <a:cubicBezTo>
                      <a:pt x="725302" y="256871"/>
                      <a:pt x="728981" y="272378"/>
                      <a:pt x="690466" y="214604"/>
                    </a:cubicBezTo>
                    <a:cubicBezTo>
                      <a:pt x="687356" y="202163"/>
                      <a:pt x="686187" y="189068"/>
                      <a:pt x="681135" y="177281"/>
                    </a:cubicBezTo>
                    <a:cubicBezTo>
                      <a:pt x="672307" y="156684"/>
                      <a:pt x="658860" y="145676"/>
                      <a:pt x="643812" y="130628"/>
                    </a:cubicBezTo>
                    <a:cubicBezTo>
                      <a:pt x="640702" y="121298"/>
                      <a:pt x="640198" y="110640"/>
                      <a:pt x="634482" y="102637"/>
                    </a:cubicBezTo>
                    <a:cubicBezTo>
                      <a:pt x="613913" y="73841"/>
                      <a:pt x="596066" y="64585"/>
                      <a:pt x="569168" y="46653"/>
                    </a:cubicBezTo>
                    <a:lnTo>
                      <a:pt x="550506" y="0"/>
                    </a:lnTo>
                    <a:close/>
                  </a:path>
                </a:pathLst>
              </a:cu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6470551">
                <a:off x="3951556" y="5067840"/>
                <a:ext cx="1006041" cy="439943"/>
              </a:xfrm>
              <a:custGeom>
                <a:avLst/>
                <a:gdLst>
                  <a:gd name="connsiteX0" fmla="*/ 550506 w 722808"/>
                  <a:gd name="connsiteY0" fmla="*/ 0 h 428724"/>
                  <a:gd name="connsiteX1" fmla="*/ 550506 w 722808"/>
                  <a:gd name="connsiteY1" fmla="*/ 0 h 428724"/>
                  <a:gd name="connsiteX2" fmla="*/ 111968 w 722808"/>
                  <a:gd name="connsiteY2" fmla="*/ 9330 h 428724"/>
                  <a:gd name="connsiteX3" fmla="*/ 83976 w 722808"/>
                  <a:gd name="connsiteY3" fmla="*/ 18661 h 428724"/>
                  <a:gd name="connsiteX4" fmla="*/ 55984 w 722808"/>
                  <a:gd name="connsiteY4" fmla="*/ 46653 h 428724"/>
                  <a:gd name="connsiteX5" fmla="*/ 27992 w 722808"/>
                  <a:gd name="connsiteY5" fmla="*/ 65314 h 428724"/>
                  <a:gd name="connsiteX6" fmla="*/ 9331 w 722808"/>
                  <a:gd name="connsiteY6" fmla="*/ 121298 h 428724"/>
                  <a:gd name="connsiteX7" fmla="*/ 0 w 722808"/>
                  <a:gd name="connsiteY7" fmla="*/ 149290 h 428724"/>
                  <a:gd name="connsiteX8" fmla="*/ 9331 w 722808"/>
                  <a:gd name="connsiteY8" fmla="*/ 289249 h 428724"/>
                  <a:gd name="connsiteX9" fmla="*/ 27992 w 722808"/>
                  <a:gd name="connsiteY9" fmla="*/ 317241 h 428724"/>
                  <a:gd name="connsiteX10" fmla="*/ 55984 w 722808"/>
                  <a:gd name="connsiteY10" fmla="*/ 345232 h 428724"/>
                  <a:gd name="connsiteX11" fmla="*/ 121298 w 722808"/>
                  <a:gd name="connsiteY11" fmla="*/ 373224 h 428724"/>
                  <a:gd name="connsiteX12" fmla="*/ 149290 w 722808"/>
                  <a:gd name="connsiteY12" fmla="*/ 391885 h 428724"/>
                  <a:gd name="connsiteX13" fmla="*/ 270588 w 722808"/>
                  <a:gd name="connsiteY13" fmla="*/ 410547 h 428724"/>
                  <a:gd name="connsiteX14" fmla="*/ 298580 w 722808"/>
                  <a:gd name="connsiteY14" fmla="*/ 419877 h 428724"/>
                  <a:gd name="connsiteX15" fmla="*/ 699796 w 722808"/>
                  <a:gd name="connsiteY15" fmla="*/ 401216 h 428724"/>
                  <a:gd name="connsiteX16" fmla="*/ 718457 w 722808"/>
                  <a:gd name="connsiteY16" fmla="*/ 373224 h 428724"/>
                  <a:gd name="connsiteX17" fmla="*/ 690466 w 722808"/>
                  <a:gd name="connsiteY17" fmla="*/ 214604 h 428724"/>
                  <a:gd name="connsiteX18" fmla="*/ 681135 w 722808"/>
                  <a:gd name="connsiteY18" fmla="*/ 177281 h 428724"/>
                  <a:gd name="connsiteX19" fmla="*/ 643812 w 722808"/>
                  <a:gd name="connsiteY19" fmla="*/ 130628 h 428724"/>
                  <a:gd name="connsiteX20" fmla="*/ 634482 w 722808"/>
                  <a:gd name="connsiteY20" fmla="*/ 102637 h 428724"/>
                  <a:gd name="connsiteX21" fmla="*/ 569168 w 722808"/>
                  <a:gd name="connsiteY21" fmla="*/ 46653 h 428724"/>
                  <a:gd name="connsiteX22" fmla="*/ 550506 w 722808"/>
                  <a:gd name="connsiteY22" fmla="*/ 0 h 42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22808" h="428724">
                    <a:moveTo>
                      <a:pt x="550506" y="0"/>
                    </a:moveTo>
                    <a:lnTo>
                      <a:pt x="550506" y="0"/>
                    </a:lnTo>
                    <a:lnTo>
                      <a:pt x="111968" y="9330"/>
                    </a:lnTo>
                    <a:cubicBezTo>
                      <a:pt x="102140" y="9723"/>
                      <a:pt x="92160" y="13205"/>
                      <a:pt x="83976" y="18661"/>
                    </a:cubicBezTo>
                    <a:cubicBezTo>
                      <a:pt x="72997" y="25981"/>
                      <a:pt x="66121" y="38205"/>
                      <a:pt x="55984" y="46653"/>
                    </a:cubicBezTo>
                    <a:cubicBezTo>
                      <a:pt x="47369" y="53832"/>
                      <a:pt x="37323" y="59094"/>
                      <a:pt x="27992" y="65314"/>
                    </a:cubicBezTo>
                    <a:lnTo>
                      <a:pt x="9331" y="121298"/>
                    </a:lnTo>
                    <a:lnTo>
                      <a:pt x="0" y="149290"/>
                    </a:lnTo>
                    <a:cubicBezTo>
                      <a:pt x="3110" y="195943"/>
                      <a:pt x="1644" y="243129"/>
                      <a:pt x="9331" y="289249"/>
                    </a:cubicBezTo>
                    <a:cubicBezTo>
                      <a:pt x="11175" y="300310"/>
                      <a:pt x="20813" y="308626"/>
                      <a:pt x="27992" y="317241"/>
                    </a:cubicBezTo>
                    <a:cubicBezTo>
                      <a:pt x="36439" y="327378"/>
                      <a:pt x="45247" y="337562"/>
                      <a:pt x="55984" y="345232"/>
                    </a:cubicBezTo>
                    <a:cubicBezTo>
                      <a:pt x="76166" y="359648"/>
                      <a:pt x="98451" y="365609"/>
                      <a:pt x="121298" y="373224"/>
                    </a:cubicBezTo>
                    <a:cubicBezTo>
                      <a:pt x="130629" y="379444"/>
                      <a:pt x="139260" y="386870"/>
                      <a:pt x="149290" y="391885"/>
                    </a:cubicBezTo>
                    <a:cubicBezTo>
                      <a:pt x="182918" y="408699"/>
                      <a:pt x="243823" y="407870"/>
                      <a:pt x="270588" y="410547"/>
                    </a:cubicBezTo>
                    <a:cubicBezTo>
                      <a:pt x="279919" y="413657"/>
                      <a:pt x="288745" y="419877"/>
                      <a:pt x="298580" y="419877"/>
                    </a:cubicBezTo>
                    <a:cubicBezTo>
                      <a:pt x="652910" y="419877"/>
                      <a:pt x="556014" y="449145"/>
                      <a:pt x="699796" y="401216"/>
                    </a:cubicBezTo>
                    <a:cubicBezTo>
                      <a:pt x="706016" y="391885"/>
                      <a:pt x="717798" y="384419"/>
                      <a:pt x="718457" y="373224"/>
                    </a:cubicBezTo>
                    <a:cubicBezTo>
                      <a:pt x="725302" y="256871"/>
                      <a:pt x="728981" y="272378"/>
                      <a:pt x="690466" y="214604"/>
                    </a:cubicBezTo>
                    <a:cubicBezTo>
                      <a:pt x="687356" y="202163"/>
                      <a:pt x="686187" y="189068"/>
                      <a:pt x="681135" y="177281"/>
                    </a:cubicBezTo>
                    <a:cubicBezTo>
                      <a:pt x="672307" y="156684"/>
                      <a:pt x="658860" y="145676"/>
                      <a:pt x="643812" y="130628"/>
                    </a:cubicBezTo>
                    <a:cubicBezTo>
                      <a:pt x="640702" y="121298"/>
                      <a:pt x="640198" y="110640"/>
                      <a:pt x="634482" y="102637"/>
                    </a:cubicBezTo>
                    <a:cubicBezTo>
                      <a:pt x="613913" y="73841"/>
                      <a:pt x="596066" y="64585"/>
                      <a:pt x="569168" y="46653"/>
                    </a:cubicBezTo>
                    <a:lnTo>
                      <a:pt x="550506" y="0"/>
                    </a:lnTo>
                    <a:close/>
                  </a:path>
                </a:pathLst>
              </a:cu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800000">
                <a:off x="3238384" y="4769054"/>
                <a:ext cx="1003530" cy="536371"/>
              </a:xfrm>
              <a:custGeom>
                <a:avLst/>
                <a:gdLst>
                  <a:gd name="connsiteX0" fmla="*/ 550506 w 722808"/>
                  <a:gd name="connsiteY0" fmla="*/ 0 h 428724"/>
                  <a:gd name="connsiteX1" fmla="*/ 550506 w 722808"/>
                  <a:gd name="connsiteY1" fmla="*/ 0 h 428724"/>
                  <a:gd name="connsiteX2" fmla="*/ 111968 w 722808"/>
                  <a:gd name="connsiteY2" fmla="*/ 9330 h 428724"/>
                  <a:gd name="connsiteX3" fmla="*/ 83976 w 722808"/>
                  <a:gd name="connsiteY3" fmla="*/ 18661 h 428724"/>
                  <a:gd name="connsiteX4" fmla="*/ 55984 w 722808"/>
                  <a:gd name="connsiteY4" fmla="*/ 46653 h 428724"/>
                  <a:gd name="connsiteX5" fmla="*/ 27992 w 722808"/>
                  <a:gd name="connsiteY5" fmla="*/ 65314 h 428724"/>
                  <a:gd name="connsiteX6" fmla="*/ 9331 w 722808"/>
                  <a:gd name="connsiteY6" fmla="*/ 121298 h 428724"/>
                  <a:gd name="connsiteX7" fmla="*/ 0 w 722808"/>
                  <a:gd name="connsiteY7" fmla="*/ 149290 h 428724"/>
                  <a:gd name="connsiteX8" fmla="*/ 9331 w 722808"/>
                  <a:gd name="connsiteY8" fmla="*/ 289249 h 428724"/>
                  <a:gd name="connsiteX9" fmla="*/ 27992 w 722808"/>
                  <a:gd name="connsiteY9" fmla="*/ 317241 h 428724"/>
                  <a:gd name="connsiteX10" fmla="*/ 55984 w 722808"/>
                  <a:gd name="connsiteY10" fmla="*/ 345232 h 428724"/>
                  <a:gd name="connsiteX11" fmla="*/ 121298 w 722808"/>
                  <a:gd name="connsiteY11" fmla="*/ 373224 h 428724"/>
                  <a:gd name="connsiteX12" fmla="*/ 149290 w 722808"/>
                  <a:gd name="connsiteY12" fmla="*/ 391885 h 428724"/>
                  <a:gd name="connsiteX13" fmla="*/ 270588 w 722808"/>
                  <a:gd name="connsiteY13" fmla="*/ 410547 h 428724"/>
                  <a:gd name="connsiteX14" fmla="*/ 298580 w 722808"/>
                  <a:gd name="connsiteY14" fmla="*/ 419877 h 428724"/>
                  <a:gd name="connsiteX15" fmla="*/ 699796 w 722808"/>
                  <a:gd name="connsiteY15" fmla="*/ 401216 h 428724"/>
                  <a:gd name="connsiteX16" fmla="*/ 718457 w 722808"/>
                  <a:gd name="connsiteY16" fmla="*/ 373224 h 428724"/>
                  <a:gd name="connsiteX17" fmla="*/ 690466 w 722808"/>
                  <a:gd name="connsiteY17" fmla="*/ 214604 h 428724"/>
                  <a:gd name="connsiteX18" fmla="*/ 681135 w 722808"/>
                  <a:gd name="connsiteY18" fmla="*/ 177281 h 428724"/>
                  <a:gd name="connsiteX19" fmla="*/ 643812 w 722808"/>
                  <a:gd name="connsiteY19" fmla="*/ 130628 h 428724"/>
                  <a:gd name="connsiteX20" fmla="*/ 634482 w 722808"/>
                  <a:gd name="connsiteY20" fmla="*/ 102637 h 428724"/>
                  <a:gd name="connsiteX21" fmla="*/ 569168 w 722808"/>
                  <a:gd name="connsiteY21" fmla="*/ 46653 h 428724"/>
                  <a:gd name="connsiteX22" fmla="*/ 550506 w 722808"/>
                  <a:gd name="connsiteY22" fmla="*/ 0 h 42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22808" h="428724">
                    <a:moveTo>
                      <a:pt x="550506" y="0"/>
                    </a:moveTo>
                    <a:lnTo>
                      <a:pt x="550506" y="0"/>
                    </a:lnTo>
                    <a:lnTo>
                      <a:pt x="111968" y="9330"/>
                    </a:lnTo>
                    <a:cubicBezTo>
                      <a:pt x="102140" y="9723"/>
                      <a:pt x="92160" y="13205"/>
                      <a:pt x="83976" y="18661"/>
                    </a:cubicBezTo>
                    <a:cubicBezTo>
                      <a:pt x="72997" y="25981"/>
                      <a:pt x="66121" y="38205"/>
                      <a:pt x="55984" y="46653"/>
                    </a:cubicBezTo>
                    <a:cubicBezTo>
                      <a:pt x="47369" y="53832"/>
                      <a:pt x="37323" y="59094"/>
                      <a:pt x="27992" y="65314"/>
                    </a:cubicBezTo>
                    <a:lnTo>
                      <a:pt x="9331" y="121298"/>
                    </a:lnTo>
                    <a:lnTo>
                      <a:pt x="0" y="149290"/>
                    </a:lnTo>
                    <a:cubicBezTo>
                      <a:pt x="3110" y="195943"/>
                      <a:pt x="1644" y="243129"/>
                      <a:pt x="9331" y="289249"/>
                    </a:cubicBezTo>
                    <a:cubicBezTo>
                      <a:pt x="11175" y="300310"/>
                      <a:pt x="20813" y="308626"/>
                      <a:pt x="27992" y="317241"/>
                    </a:cubicBezTo>
                    <a:cubicBezTo>
                      <a:pt x="36439" y="327378"/>
                      <a:pt x="45247" y="337562"/>
                      <a:pt x="55984" y="345232"/>
                    </a:cubicBezTo>
                    <a:cubicBezTo>
                      <a:pt x="76166" y="359648"/>
                      <a:pt x="98451" y="365609"/>
                      <a:pt x="121298" y="373224"/>
                    </a:cubicBezTo>
                    <a:cubicBezTo>
                      <a:pt x="130629" y="379444"/>
                      <a:pt x="139260" y="386870"/>
                      <a:pt x="149290" y="391885"/>
                    </a:cubicBezTo>
                    <a:cubicBezTo>
                      <a:pt x="182918" y="408699"/>
                      <a:pt x="243823" y="407870"/>
                      <a:pt x="270588" y="410547"/>
                    </a:cubicBezTo>
                    <a:cubicBezTo>
                      <a:pt x="279919" y="413657"/>
                      <a:pt x="288745" y="419877"/>
                      <a:pt x="298580" y="419877"/>
                    </a:cubicBezTo>
                    <a:cubicBezTo>
                      <a:pt x="652910" y="419877"/>
                      <a:pt x="556014" y="449145"/>
                      <a:pt x="699796" y="401216"/>
                    </a:cubicBezTo>
                    <a:cubicBezTo>
                      <a:pt x="706016" y="391885"/>
                      <a:pt x="717798" y="384419"/>
                      <a:pt x="718457" y="373224"/>
                    </a:cubicBezTo>
                    <a:cubicBezTo>
                      <a:pt x="725302" y="256871"/>
                      <a:pt x="728981" y="272378"/>
                      <a:pt x="690466" y="214604"/>
                    </a:cubicBezTo>
                    <a:cubicBezTo>
                      <a:pt x="687356" y="202163"/>
                      <a:pt x="686187" y="189068"/>
                      <a:pt x="681135" y="177281"/>
                    </a:cubicBezTo>
                    <a:cubicBezTo>
                      <a:pt x="672307" y="156684"/>
                      <a:pt x="658860" y="145676"/>
                      <a:pt x="643812" y="130628"/>
                    </a:cubicBezTo>
                    <a:cubicBezTo>
                      <a:pt x="640702" y="121298"/>
                      <a:pt x="640198" y="110640"/>
                      <a:pt x="634482" y="102637"/>
                    </a:cubicBezTo>
                    <a:cubicBezTo>
                      <a:pt x="613913" y="73841"/>
                      <a:pt x="596066" y="64585"/>
                      <a:pt x="569168" y="46653"/>
                    </a:cubicBezTo>
                    <a:lnTo>
                      <a:pt x="550506" y="0"/>
                    </a:lnTo>
                    <a:close/>
                  </a:path>
                </a:pathLst>
              </a:cu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646645" y="5288732"/>
                <a:ext cx="639152" cy="458925"/>
              </a:xfrm>
              <a:custGeom>
                <a:avLst/>
                <a:gdLst>
                  <a:gd name="connsiteX0" fmla="*/ 83975 w 597159"/>
                  <a:gd name="connsiteY0" fmla="*/ 72316 h 436210"/>
                  <a:gd name="connsiteX1" fmla="*/ 83975 w 597159"/>
                  <a:gd name="connsiteY1" fmla="*/ 72316 h 436210"/>
                  <a:gd name="connsiteX2" fmla="*/ 46653 w 597159"/>
                  <a:gd name="connsiteY2" fmla="*/ 146961 h 436210"/>
                  <a:gd name="connsiteX3" fmla="*/ 9331 w 597159"/>
                  <a:gd name="connsiteY3" fmla="*/ 202945 h 436210"/>
                  <a:gd name="connsiteX4" fmla="*/ 0 w 597159"/>
                  <a:gd name="connsiteY4" fmla="*/ 249598 h 436210"/>
                  <a:gd name="connsiteX5" fmla="*/ 9331 w 597159"/>
                  <a:gd name="connsiteY5" fmla="*/ 380226 h 436210"/>
                  <a:gd name="connsiteX6" fmla="*/ 27992 w 597159"/>
                  <a:gd name="connsiteY6" fmla="*/ 398888 h 436210"/>
                  <a:gd name="connsiteX7" fmla="*/ 55984 w 597159"/>
                  <a:gd name="connsiteY7" fmla="*/ 417549 h 436210"/>
                  <a:gd name="connsiteX8" fmla="*/ 167951 w 597159"/>
                  <a:gd name="connsiteY8" fmla="*/ 436210 h 436210"/>
                  <a:gd name="connsiteX9" fmla="*/ 531845 w 597159"/>
                  <a:gd name="connsiteY9" fmla="*/ 426880 h 436210"/>
                  <a:gd name="connsiteX10" fmla="*/ 559837 w 597159"/>
                  <a:gd name="connsiteY10" fmla="*/ 417549 h 436210"/>
                  <a:gd name="connsiteX11" fmla="*/ 578498 w 597159"/>
                  <a:gd name="connsiteY11" fmla="*/ 361565 h 436210"/>
                  <a:gd name="connsiteX12" fmla="*/ 597159 w 597159"/>
                  <a:gd name="connsiteY12" fmla="*/ 324243 h 436210"/>
                  <a:gd name="connsiteX13" fmla="*/ 587828 w 597159"/>
                  <a:gd name="connsiteY13" fmla="*/ 118969 h 436210"/>
                  <a:gd name="connsiteX14" fmla="*/ 522514 w 597159"/>
                  <a:gd name="connsiteY14" fmla="*/ 53655 h 436210"/>
                  <a:gd name="connsiteX15" fmla="*/ 429208 w 597159"/>
                  <a:gd name="connsiteY15" fmla="*/ 25663 h 436210"/>
                  <a:gd name="connsiteX16" fmla="*/ 74645 w 597159"/>
                  <a:gd name="connsiteY16" fmla="*/ 72316 h 436210"/>
                  <a:gd name="connsiteX17" fmla="*/ 83975 w 597159"/>
                  <a:gd name="connsiteY17" fmla="*/ 72316 h 436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7159" h="436210">
                    <a:moveTo>
                      <a:pt x="83975" y="72316"/>
                    </a:moveTo>
                    <a:lnTo>
                      <a:pt x="83975" y="72316"/>
                    </a:lnTo>
                    <a:cubicBezTo>
                      <a:pt x="71534" y="97198"/>
                      <a:pt x="60455" y="122808"/>
                      <a:pt x="46653" y="146961"/>
                    </a:cubicBezTo>
                    <a:cubicBezTo>
                      <a:pt x="35526" y="166434"/>
                      <a:pt x="9331" y="202945"/>
                      <a:pt x="9331" y="202945"/>
                    </a:cubicBezTo>
                    <a:cubicBezTo>
                      <a:pt x="6221" y="218496"/>
                      <a:pt x="0" y="233739"/>
                      <a:pt x="0" y="249598"/>
                    </a:cubicBezTo>
                    <a:cubicBezTo>
                      <a:pt x="0" y="293252"/>
                      <a:pt x="1286" y="337320"/>
                      <a:pt x="9331" y="380226"/>
                    </a:cubicBezTo>
                    <a:cubicBezTo>
                      <a:pt x="10952" y="388872"/>
                      <a:pt x="21123" y="393392"/>
                      <a:pt x="27992" y="398888"/>
                    </a:cubicBezTo>
                    <a:cubicBezTo>
                      <a:pt x="36749" y="405893"/>
                      <a:pt x="45954" y="412534"/>
                      <a:pt x="55984" y="417549"/>
                    </a:cubicBezTo>
                    <a:cubicBezTo>
                      <a:pt x="87250" y="433182"/>
                      <a:pt x="141335" y="433253"/>
                      <a:pt x="167951" y="436210"/>
                    </a:cubicBezTo>
                    <a:cubicBezTo>
                      <a:pt x="289249" y="433100"/>
                      <a:pt x="410644" y="432651"/>
                      <a:pt x="531845" y="426880"/>
                    </a:cubicBezTo>
                    <a:cubicBezTo>
                      <a:pt x="541669" y="426412"/>
                      <a:pt x="554120" y="425552"/>
                      <a:pt x="559837" y="417549"/>
                    </a:cubicBezTo>
                    <a:cubicBezTo>
                      <a:pt x="571270" y="401542"/>
                      <a:pt x="569701" y="379159"/>
                      <a:pt x="578498" y="361565"/>
                    </a:cubicBezTo>
                    <a:lnTo>
                      <a:pt x="597159" y="324243"/>
                    </a:lnTo>
                    <a:cubicBezTo>
                      <a:pt x="594049" y="255818"/>
                      <a:pt x="593290" y="187246"/>
                      <a:pt x="587828" y="118969"/>
                    </a:cubicBezTo>
                    <a:cubicBezTo>
                      <a:pt x="584999" y="83610"/>
                      <a:pt x="555684" y="64712"/>
                      <a:pt x="522514" y="53655"/>
                    </a:cubicBezTo>
                    <a:cubicBezTo>
                      <a:pt x="454365" y="30939"/>
                      <a:pt x="485614" y="39765"/>
                      <a:pt x="429208" y="25663"/>
                    </a:cubicBezTo>
                    <a:cubicBezTo>
                      <a:pt x="-33215" y="38509"/>
                      <a:pt x="157383" y="-65580"/>
                      <a:pt x="74645" y="72316"/>
                    </a:cubicBezTo>
                    <a:cubicBezTo>
                      <a:pt x="72382" y="76088"/>
                      <a:pt x="82420" y="72316"/>
                      <a:pt x="83975" y="72316"/>
                    </a:cubicBezTo>
                    <a:close/>
                  </a:path>
                </a:pathLst>
              </a:cu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5715379" y="5287811"/>
                <a:ext cx="469370" cy="436210"/>
              </a:xfrm>
              <a:custGeom>
                <a:avLst/>
                <a:gdLst>
                  <a:gd name="connsiteX0" fmla="*/ 83975 w 597159"/>
                  <a:gd name="connsiteY0" fmla="*/ 72316 h 436210"/>
                  <a:gd name="connsiteX1" fmla="*/ 83975 w 597159"/>
                  <a:gd name="connsiteY1" fmla="*/ 72316 h 436210"/>
                  <a:gd name="connsiteX2" fmla="*/ 46653 w 597159"/>
                  <a:gd name="connsiteY2" fmla="*/ 146961 h 436210"/>
                  <a:gd name="connsiteX3" fmla="*/ 9331 w 597159"/>
                  <a:gd name="connsiteY3" fmla="*/ 202945 h 436210"/>
                  <a:gd name="connsiteX4" fmla="*/ 0 w 597159"/>
                  <a:gd name="connsiteY4" fmla="*/ 249598 h 436210"/>
                  <a:gd name="connsiteX5" fmla="*/ 9331 w 597159"/>
                  <a:gd name="connsiteY5" fmla="*/ 380226 h 436210"/>
                  <a:gd name="connsiteX6" fmla="*/ 27992 w 597159"/>
                  <a:gd name="connsiteY6" fmla="*/ 398888 h 436210"/>
                  <a:gd name="connsiteX7" fmla="*/ 55984 w 597159"/>
                  <a:gd name="connsiteY7" fmla="*/ 417549 h 436210"/>
                  <a:gd name="connsiteX8" fmla="*/ 167951 w 597159"/>
                  <a:gd name="connsiteY8" fmla="*/ 436210 h 436210"/>
                  <a:gd name="connsiteX9" fmla="*/ 531845 w 597159"/>
                  <a:gd name="connsiteY9" fmla="*/ 426880 h 436210"/>
                  <a:gd name="connsiteX10" fmla="*/ 559837 w 597159"/>
                  <a:gd name="connsiteY10" fmla="*/ 417549 h 436210"/>
                  <a:gd name="connsiteX11" fmla="*/ 578498 w 597159"/>
                  <a:gd name="connsiteY11" fmla="*/ 361565 h 436210"/>
                  <a:gd name="connsiteX12" fmla="*/ 597159 w 597159"/>
                  <a:gd name="connsiteY12" fmla="*/ 324243 h 436210"/>
                  <a:gd name="connsiteX13" fmla="*/ 587828 w 597159"/>
                  <a:gd name="connsiteY13" fmla="*/ 118969 h 436210"/>
                  <a:gd name="connsiteX14" fmla="*/ 522514 w 597159"/>
                  <a:gd name="connsiteY14" fmla="*/ 53655 h 436210"/>
                  <a:gd name="connsiteX15" fmla="*/ 429208 w 597159"/>
                  <a:gd name="connsiteY15" fmla="*/ 25663 h 436210"/>
                  <a:gd name="connsiteX16" fmla="*/ 74645 w 597159"/>
                  <a:gd name="connsiteY16" fmla="*/ 72316 h 436210"/>
                  <a:gd name="connsiteX17" fmla="*/ 83975 w 597159"/>
                  <a:gd name="connsiteY17" fmla="*/ 72316 h 436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7159" h="436210">
                    <a:moveTo>
                      <a:pt x="83975" y="72316"/>
                    </a:moveTo>
                    <a:lnTo>
                      <a:pt x="83975" y="72316"/>
                    </a:lnTo>
                    <a:cubicBezTo>
                      <a:pt x="71534" y="97198"/>
                      <a:pt x="60455" y="122808"/>
                      <a:pt x="46653" y="146961"/>
                    </a:cubicBezTo>
                    <a:cubicBezTo>
                      <a:pt x="35526" y="166434"/>
                      <a:pt x="9331" y="202945"/>
                      <a:pt x="9331" y="202945"/>
                    </a:cubicBezTo>
                    <a:cubicBezTo>
                      <a:pt x="6221" y="218496"/>
                      <a:pt x="0" y="233739"/>
                      <a:pt x="0" y="249598"/>
                    </a:cubicBezTo>
                    <a:cubicBezTo>
                      <a:pt x="0" y="293252"/>
                      <a:pt x="1286" y="337320"/>
                      <a:pt x="9331" y="380226"/>
                    </a:cubicBezTo>
                    <a:cubicBezTo>
                      <a:pt x="10952" y="388872"/>
                      <a:pt x="21123" y="393392"/>
                      <a:pt x="27992" y="398888"/>
                    </a:cubicBezTo>
                    <a:cubicBezTo>
                      <a:pt x="36749" y="405893"/>
                      <a:pt x="45954" y="412534"/>
                      <a:pt x="55984" y="417549"/>
                    </a:cubicBezTo>
                    <a:cubicBezTo>
                      <a:pt x="87250" y="433182"/>
                      <a:pt x="141335" y="433253"/>
                      <a:pt x="167951" y="436210"/>
                    </a:cubicBezTo>
                    <a:cubicBezTo>
                      <a:pt x="289249" y="433100"/>
                      <a:pt x="410644" y="432651"/>
                      <a:pt x="531845" y="426880"/>
                    </a:cubicBezTo>
                    <a:cubicBezTo>
                      <a:pt x="541669" y="426412"/>
                      <a:pt x="554120" y="425552"/>
                      <a:pt x="559837" y="417549"/>
                    </a:cubicBezTo>
                    <a:cubicBezTo>
                      <a:pt x="571270" y="401542"/>
                      <a:pt x="569701" y="379159"/>
                      <a:pt x="578498" y="361565"/>
                    </a:cubicBezTo>
                    <a:lnTo>
                      <a:pt x="597159" y="324243"/>
                    </a:lnTo>
                    <a:cubicBezTo>
                      <a:pt x="594049" y="255818"/>
                      <a:pt x="593290" y="187246"/>
                      <a:pt x="587828" y="118969"/>
                    </a:cubicBezTo>
                    <a:cubicBezTo>
                      <a:pt x="584999" y="83610"/>
                      <a:pt x="555684" y="64712"/>
                      <a:pt x="522514" y="53655"/>
                    </a:cubicBezTo>
                    <a:cubicBezTo>
                      <a:pt x="454365" y="30939"/>
                      <a:pt x="485614" y="39765"/>
                      <a:pt x="429208" y="25663"/>
                    </a:cubicBezTo>
                    <a:cubicBezTo>
                      <a:pt x="-33215" y="38509"/>
                      <a:pt x="157383" y="-65580"/>
                      <a:pt x="74645" y="72316"/>
                    </a:cubicBezTo>
                    <a:cubicBezTo>
                      <a:pt x="72382" y="76088"/>
                      <a:pt x="82420" y="72316"/>
                      <a:pt x="83975" y="72316"/>
                    </a:cubicBezTo>
                    <a:close/>
                  </a:path>
                </a:pathLst>
              </a:cu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5753968">
                <a:off x="5227755" y="5244031"/>
                <a:ext cx="597159" cy="481583"/>
              </a:xfrm>
              <a:custGeom>
                <a:avLst/>
                <a:gdLst>
                  <a:gd name="connsiteX0" fmla="*/ 83975 w 597159"/>
                  <a:gd name="connsiteY0" fmla="*/ 72316 h 436210"/>
                  <a:gd name="connsiteX1" fmla="*/ 83975 w 597159"/>
                  <a:gd name="connsiteY1" fmla="*/ 72316 h 436210"/>
                  <a:gd name="connsiteX2" fmla="*/ 46653 w 597159"/>
                  <a:gd name="connsiteY2" fmla="*/ 146961 h 436210"/>
                  <a:gd name="connsiteX3" fmla="*/ 9331 w 597159"/>
                  <a:gd name="connsiteY3" fmla="*/ 202945 h 436210"/>
                  <a:gd name="connsiteX4" fmla="*/ 0 w 597159"/>
                  <a:gd name="connsiteY4" fmla="*/ 249598 h 436210"/>
                  <a:gd name="connsiteX5" fmla="*/ 9331 w 597159"/>
                  <a:gd name="connsiteY5" fmla="*/ 380226 h 436210"/>
                  <a:gd name="connsiteX6" fmla="*/ 27992 w 597159"/>
                  <a:gd name="connsiteY6" fmla="*/ 398888 h 436210"/>
                  <a:gd name="connsiteX7" fmla="*/ 55984 w 597159"/>
                  <a:gd name="connsiteY7" fmla="*/ 417549 h 436210"/>
                  <a:gd name="connsiteX8" fmla="*/ 167951 w 597159"/>
                  <a:gd name="connsiteY8" fmla="*/ 436210 h 436210"/>
                  <a:gd name="connsiteX9" fmla="*/ 531845 w 597159"/>
                  <a:gd name="connsiteY9" fmla="*/ 426880 h 436210"/>
                  <a:gd name="connsiteX10" fmla="*/ 559837 w 597159"/>
                  <a:gd name="connsiteY10" fmla="*/ 417549 h 436210"/>
                  <a:gd name="connsiteX11" fmla="*/ 578498 w 597159"/>
                  <a:gd name="connsiteY11" fmla="*/ 361565 h 436210"/>
                  <a:gd name="connsiteX12" fmla="*/ 597159 w 597159"/>
                  <a:gd name="connsiteY12" fmla="*/ 324243 h 436210"/>
                  <a:gd name="connsiteX13" fmla="*/ 587828 w 597159"/>
                  <a:gd name="connsiteY13" fmla="*/ 118969 h 436210"/>
                  <a:gd name="connsiteX14" fmla="*/ 522514 w 597159"/>
                  <a:gd name="connsiteY14" fmla="*/ 53655 h 436210"/>
                  <a:gd name="connsiteX15" fmla="*/ 429208 w 597159"/>
                  <a:gd name="connsiteY15" fmla="*/ 25663 h 436210"/>
                  <a:gd name="connsiteX16" fmla="*/ 74645 w 597159"/>
                  <a:gd name="connsiteY16" fmla="*/ 72316 h 436210"/>
                  <a:gd name="connsiteX17" fmla="*/ 83975 w 597159"/>
                  <a:gd name="connsiteY17" fmla="*/ 72316 h 436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7159" h="436210">
                    <a:moveTo>
                      <a:pt x="83975" y="72316"/>
                    </a:moveTo>
                    <a:lnTo>
                      <a:pt x="83975" y="72316"/>
                    </a:lnTo>
                    <a:cubicBezTo>
                      <a:pt x="71534" y="97198"/>
                      <a:pt x="60455" y="122808"/>
                      <a:pt x="46653" y="146961"/>
                    </a:cubicBezTo>
                    <a:cubicBezTo>
                      <a:pt x="35526" y="166434"/>
                      <a:pt x="9331" y="202945"/>
                      <a:pt x="9331" y="202945"/>
                    </a:cubicBezTo>
                    <a:cubicBezTo>
                      <a:pt x="6221" y="218496"/>
                      <a:pt x="0" y="233739"/>
                      <a:pt x="0" y="249598"/>
                    </a:cubicBezTo>
                    <a:cubicBezTo>
                      <a:pt x="0" y="293252"/>
                      <a:pt x="1286" y="337320"/>
                      <a:pt x="9331" y="380226"/>
                    </a:cubicBezTo>
                    <a:cubicBezTo>
                      <a:pt x="10952" y="388872"/>
                      <a:pt x="21123" y="393392"/>
                      <a:pt x="27992" y="398888"/>
                    </a:cubicBezTo>
                    <a:cubicBezTo>
                      <a:pt x="36749" y="405893"/>
                      <a:pt x="45954" y="412534"/>
                      <a:pt x="55984" y="417549"/>
                    </a:cubicBezTo>
                    <a:cubicBezTo>
                      <a:pt x="87250" y="433182"/>
                      <a:pt x="141335" y="433253"/>
                      <a:pt x="167951" y="436210"/>
                    </a:cubicBezTo>
                    <a:cubicBezTo>
                      <a:pt x="289249" y="433100"/>
                      <a:pt x="410644" y="432651"/>
                      <a:pt x="531845" y="426880"/>
                    </a:cubicBezTo>
                    <a:cubicBezTo>
                      <a:pt x="541669" y="426412"/>
                      <a:pt x="554120" y="425552"/>
                      <a:pt x="559837" y="417549"/>
                    </a:cubicBezTo>
                    <a:cubicBezTo>
                      <a:pt x="571270" y="401542"/>
                      <a:pt x="569701" y="379159"/>
                      <a:pt x="578498" y="361565"/>
                    </a:cubicBezTo>
                    <a:lnTo>
                      <a:pt x="597159" y="324243"/>
                    </a:lnTo>
                    <a:cubicBezTo>
                      <a:pt x="594049" y="255818"/>
                      <a:pt x="593290" y="187246"/>
                      <a:pt x="587828" y="118969"/>
                    </a:cubicBezTo>
                    <a:cubicBezTo>
                      <a:pt x="584999" y="83610"/>
                      <a:pt x="555684" y="64712"/>
                      <a:pt x="522514" y="53655"/>
                    </a:cubicBezTo>
                    <a:cubicBezTo>
                      <a:pt x="454365" y="30939"/>
                      <a:pt x="485614" y="39765"/>
                      <a:pt x="429208" y="25663"/>
                    </a:cubicBezTo>
                    <a:cubicBezTo>
                      <a:pt x="-33215" y="38509"/>
                      <a:pt x="157383" y="-65580"/>
                      <a:pt x="74645" y="72316"/>
                    </a:cubicBezTo>
                    <a:cubicBezTo>
                      <a:pt x="72382" y="76088"/>
                      <a:pt x="82420" y="72316"/>
                      <a:pt x="83975" y="72316"/>
                    </a:cubicBezTo>
                    <a:close/>
                  </a:path>
                </a:pathLst>
              </a:cu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5131837" y="4348065"/>
                <a:ext cx="447869" cy="850033"/>
              </a:xfrm>
              <a:custGeom>
                <a:avLst/>
                <a:gdLst>
                  <a:gd name="connsiteX0" fmla="*/ 149290 w 447869"/>
                  <a:gd name="connsiteY0" fmla="*/ 0 h 850033"/>
                  <a:gd name="connsiteX1" fmla="*/ 149290 w 447869"/>
                  <a:gd name="connsiteY1" fmla="*/ 0 h 850033"/>
                  <a:gd name="connsiteX2" fmla="*/ 83975 w 447869"/>
                  <a:gd name="connsiteY2" fmla="*/ 46653 h 850033"/>
                  <a:gd name="connsiteX3" fmla="*/ 65314 w 447869"/>
                  <a:gd name="connsiteY3" fmla="*/ 65315 h 850033"/>
                  <a:gd name="connsiteX4" fmla="*/ 37322 w 447869"/>
                  <a:gd name="connsiteY4" fmla="*/ 214604 h 850033"/>
                  <a:gd name="connsiteX5" fmla="*/ 18661 w 447869"/>
                  <a:gd name="connsiteY5" fmla="*/ 289249 h 850033"/>
                  <a:gd name="connsiteX6" fmla="*/ 0 w 447869"/>
                  <a:gd name="connsiteY6" fmla="*/ 363894 h 850033"/>
                  <a:gd name="connsiteX7" fmla="*/ 9330 w 447869"/>
                  <a:gd name="connsiteY7" fmla="*/ 494523 h 850033"/>
                  <a:gd name="connsiteX8" fmla="*/ 27992 w 447869"/>
                  <a:gd name="connsiteY8" fmla="*/ 513184 h 850033"/>
                  <a:gd name="connsiteX9" fmla="*/ 55983 w 447869"/>
                  <a:gd name="connsiteY9" fmla="*/ 550506 h 850033"/>
                  <a:gd name="connsiteX10" fmla="*/ 83975 w 447869"/>
                  <a:gd name="connsiteY10" fmla="*/ 578498 h 850033"/>
                  <a:gd name="connsiteX11" fmla="*/ 121298 w 447869"/>
                  <a:gd name="connsiteY11" fmla="*/ 653143 h 850033"/>
                  <a:gd name="connsiteX12" fmla="*/ 139959 w 447869"/>
                  <a:gd name="connsiteY12" fmla="*/ 718457 h 850033"/>
                  <a:gd name="connsiteX13" fmla="*/ 158620 w 447869"/>
                  <a:gd name="connsiteY13" fmla="*/ 746449 h 850033"/>
                  <a:gd name="connsiteX14" fmla="*/ 205273 w 447869"/>
                  <a:gd name="connsiteY14" fmla="*/ 830425 h 850033"/>
                  <a:gd name="connsiteX15" fmla="*/ 261257 w 447869"/>
                  <a:gd name="connsiteY15" fmla="*/ 849086 h 850033"/>
                  <a:gd name="connsiteX16" fmla="*/ 391885 w 447869"/>
                  <a:gd name="connsiteY16" fmla="*/ 811764 h 850033"/>
                  <a:gd name="connsiteX17" fmla="*/ 410547 w 447869"/>
                  <a:gd name="connsiteY17" fmla="*/ 793102 h 850033"/>
                  <a:gd name="connsiteX18" fmla="*/ 419877 w 447869"/>
                  <a:gd name="connsiteY18" fmla="*/ 765111 h 850033"/>
                  <a:gd name="connsiteX19" fmla="*/ 438539 w 447869"/>
                  <a:gd name="connsiteY19" fmla="*/ 727788 h 850033"/>
                  <a:gd name="connsiteX20" fmla="*/ 447869 w 447869"/>
                  <a:gd name="connsiteY20" fmla="*/ 597159 h 850033"/>
                  <a:gd name="connsiteX21" fmla="*/ 438539 w 447869"/>
                  <a:gd name="connsiteY21" fmla="*/ 186613 h 850033"/>
                  <a:gd name="connsiteX22" fmla="*/ 419877 w 447869"/>
                  <a:gd name="connsiteY22" fmla="*/ 158621 h 850033"/>
                  <a:gd name="connsiteX23" fmla="*/ 373224 w 447869"/>
                  <a:gd name="connsiteY23" fmla="*/ 111968 h 850033"/>
                  <a:gd name="connsiteX24" fmla="*/ 326571 w 447869"/>
                  <a:gd name="connsiteY24" fmla="*/ 55984 h 850033"/>
                  <a:gd name="connsiteX25" fmla="*/ 261257 w 447869"/>
                  <a:gd name="connsiteY25" fmla="*/ 46653 h 850033"/>
                  <a:gd name="connsiteX26" fmla="*/ 223934 w 447869"/>
                  <a:gd name="connsiteY26" fmla="*/ 37323 h 850033"/>
                  <a:gd name="connsiteX27" fmla="*/ 195943 w 447869"/>
                  <a:gd name="connsiteY27" fmla="*/ 27992 h 850033"/>
                  <a:gd name="connsiteX28" fmla="*/ 149290 w 447869"/>
                  <a:gd name="connsiteY28" fmla="*/ 0 h 850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47869" h="850033">
                    <a:moveTo>
                      <a:pt x="149290" y="0"/>
                    </a:moveTo>
                    <a:lnTo>
                      <a:pt x="149290" y="0"/>
                    </a:lnTo>
                    <a:cubicBezTo>
                      <a:pt x="127518" y="15551"/>
                      <a:pt x="105094" y="30227"/>
                      <a:pt x="83975" y="46653"/>
                    </a:cubicBezTo>
                    <a:cubicBezTo>
                      <a:pt x="77031" y="52054"/>
                      <a:pt x="67039" y="56689"/>
                      <a:pt x="65314" y="65315"/>
                    </a:cubicBezTo>
                    <a:cubicBezTo>
                      <a:pt x="31831" y="232731"/>
                      <a:pt x="84918" y="143211"/>
                      <a:pt x="37322" y="214604"/>
                    </a:cubicBezTo>
                    <a:cubicBezTo>
                      <a:pt x="19486" y="268116"/>
                      <a:pt x="35550" y="216062"/>
                      <a:pt x="18661" y="289249"/>
                    </a:cubicBezTo>
                    <a:cubicBezTo>
                      <a:pt x="12894" y="314240"/>
                      <a:pt x="0" y="363894"/>
                      <a:pt x="0" y="363894"/>
                    </a:cubicBezTo>
                    <a:cubicBezTo>
                      <a:pt x="3110" y="407437"/>
                      <a:pt x="1285" y="451617"/>
                      <a:pt x="9330" y="494523"/>
                    </a:cubicBezTo>
                    <a:cubicBezTo>
                      <a:pt x="10951" y="503169"/>
                      <a:pt x="22360" y="506426"/>
                      <a:pt x="27992" y="513184"/>
                    </a:cubicBezTo>
                    <a:cubicBezTo>
                      <a:pt x="37947" y="525130"/>
                      <a:pt x="45863" y="538699"/>
                      <a:pt x="55983" y="550506"/>
                    </a:cubicBezTo>
                    <a:cubicBezTo>
                      <a:pt x="64571" y="560525"/>
                      <a:pt x="75527" y="568361"/>
                      <a:pt x="83975" y="578498"/>
                    </a:cubicBezTo>
                    <a:cubicBezTo>
                      <a:pt x="103021" y="601354"/>
                      <a:pt x="111772" y="624564"/>
                      <a:pt x="121298" y="653143"/>
                    </a:cubicBezTo>
                    <a:cubicBezTo>
                      <a:pt x="127281" y="671092"/>
                      <a:pt x="130969" y="700477"/>
                      <a:pt x="139959" y="718457"/>
                    </a:cubicBezTo>
                    <a:cubicBezTo>
                      <a:pt x="144974" y="728487"/>
                      <a:pt x="153605" y="736419"/>
                      <a:pt x="158620" y="746449"/>
                    </a:cubicBezTo>
                    <a:cubicBezTo>
                      <a:pt x="171765" y="772738"/>
                      <a:pt x="169972" y="818658"/>
                      <a:pt x="205273" y="830425"/>
                    </a:cubicBezTo>
                    <a:lnTo>
                      <a:pt x="261257" y="849086"/>
                    </a:lnTo>
                    <a:cubicBezTo>
                      <a:pt x="468979" y="833107"/>
                      <a:pt x="351150" y="879656"/>
                      <a:pt x="391885" y="811764"/>
                    </a:cubicBezTo>
                    <a:cubicBezTo>
                      <a:pt x="396411" y="804220"/>
                      <a:pt x="404326" y="799323"/>
                      <a:pt x="410547" y="793102"/>
                    </a:cubicBezTo>
                    <a:cubicBezTo>
                      <a:pt x="413657" y="783772"/>
                      <a:pt x="416003" y="774151"/>
                      <a:pt x="419877" y="765111"/>
                    </a:cubicBezTo>
                    <a:cubicBezTo>
                      <a:pt x="425356" y="752326"/>
                      <a:pt x="436252" y="741508"/>
                      <a:pt x="438539" y="727788"/>
                    </a:cubicBezTo>
                    <a:cubicBezTo>
                      <a:pt x="445716" y="684728"/>
                      <a:pt x="444759" y="640702"/>
                      <a:pt x="447869" y="597159"/>
                    </a:cubicBezTo>
                    <a:cubicBezTo>
                      <a:pt x="444759" y="460310"/>
                      <a:pt x="447259" y="323219"/>
                      <a:pt x="438539" y="186613"/>
                    </a:cubicBezTo>
                    <a:cubicBezTo>
                      <a:pt x="437825" y="175422"/>
                      <a:pt x="427262" y="167061"/>
                      <a:pt x="419877" y="158621"/>
                    </a:cubicBezTo>
                    <a:cubicBezTo>
                      <a:pt x="405395" y="142070"/>
                      <a:pt x="385423" y="130267"/>
                      <a:pt x="373224" y="111968"/>
                    </a:cubicBezTo>
                    <a:cubicBezTo>
                      <a:pt x="363894" y="97973"/>
                      <a:pt x="342900" y="62516"/>
                      <a:pt x="326571" y="55984"/>
                    </a:cubicBezTo>
                    <a:cubicBezTo>
                      <a:pt x="306152" y="47816"/>
                      <a:pt x="282895" y="50587"/>
                      <a:pt x="261257" y="46653"/>
                    </a:cubicBezTo>
                    <a:cubicBezTo>
                      <a:pt x="248640" y="44359"/>
                      <a:pt x="236264" y="40846"/>
                      <a:pt x="223934" y="37323"/>
                    </a:cubicBezTo>
                    <a:cubicBezTo>
                      <a:pt x="214477" y="34621"/>
                      <a:pt x="205744" y="28809"/>
                      <a:pt x="195943" y="27992"/>
                    </a:cubicBezTo>
                    <a:cubicBezTo>
                      <a:pt x="168048" y="25667"/>
                      <a:pt x="157066" y="4665"/>
                      <a:pt x="149290" y="0"/>
                    </a:cubicBezTo>
                    <a:close/>
                  </a:path>
                </a:pathLst>
              </a:cu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3320703" y="4282751"/>
                <a:ext cx="684279" cy="503853"/>
              </a:xfrm>
              <a:custGeom>
                <a:avLst/>
                <a:gdLst>
                  <a:gd name="connsiteX0" fmla="*/ 66309 w 684279"/>
                  <a:gd name="connsiteY0" fmla="*/ 65314 h 503853"/>
                  <a:gd name="connsiteX1" fmla="*/ 66309 w 684279"/>
                  <a:gd name="connsiteY1" fmla="*/ 65314 h 503853"/>
                  <a:gd name="connsiteX2" fmla="*/ 38317 w 684279"/>
                  <a:gd name="connsiteY2" fmla="*/ 205273 h 503853"/>
                  <a:gd name="connsiteX3" fmla="*/ 19656 w 684279"/>
                  <a:gd name="connsiteY3" fmla="*/ 223935 h 503853"/>
                  <a:gd name="connsiteX4" fmla="*/ 19656 w 684279"/>
                  <a:gd name="connsiteY4" fmla="*/ 466531 h 503853"/>
                  <a:gd name="connsiteX5" fmla="*/ 38317 w 684279"/>
                  <a:gd name="connsiteY5" fmla="*/ 494522 h 503853"/>
                  <a:gd name="connsiteX6" fmla="*/ 66309 w 684279"/>
                  <a:gd name="connsiteY6" fmla="*/ 503853 h 503853"/>
                  <a:gd name="connsiteX7" fmla="*/ 234260 w 684279"/>
                  <a:gd name="connsiteY7" fmla="*/ 494522 h 503853"/>
                  <a:gd name="connsiteX8" fmla="*/ 290244 w 684279"/>
                  <a:gd name="connsiteY8" fmla="*/ 485192 h 503853"/>
                  <a:gd name="connsiteX9" fmla="*/ 626146 w 684279"/>
                  <a:gd name="connsiteY9" fmla="*/ 494522 h 503853"/>
                  <a:gd name="connsiteX10" fmla="*/ 682130 w 684279"/>
                  <a:gd name="connsiteY10" fmla="*/ 485192 h 503853"/>
                  <a:gd name="connsiteX11" fmla="*/ 654138 w 684279"/>
                  <a:gd name="connsiteY11" fmla="*/ 382555 h 503853"/>
                  <a:gd name="connsiteX12" fmla="*/ 644807 w 684279"/>
                  <a:gd name="connsiteY12" fmla="*/ 205273 h 503853"/>
                  <a:gd name="connsiteX13" fmla="*/ 626146 w 684279"/>
                  <a:gd name="connsiteY13" fmla="*/ 27992 h 503853"/>
                  <a:gd name="connsiteX14" fmla="*/ 607485 w 684279"/>
                  <a:gd name="connsiteY14" fmla="*/ 0 h 503853"/>
                  <a:gd name="connsiteX15" fmla="*/ 122293 w 684279"/>
                  <a:gd name="connsiteY15" fmla="*/ 9331 h 503853"/>
                  <a:gd name="connsiteX16" fmla="*/ 94301 w 684279"/>
                  <a:gd name="connsiteY16" fmla="*/ 18661 h 503853"/>
                  <a:gd name="connsiteX17" fmla="*/ 84970 w 684279"/>
                  <a:gd name="connsiteY17" fmla="*/ 46653 h 503853"/>
                  <a:gd name="connsiteX18" fmla="*/ 66309 w 684279"/>
                  <a:gd name="connsiteY18" fmla="*/ 65314 h 50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4279" h="503853">
                    <a:moveTo>
                      <a:pt x="66309" y="65314"/>
                    </a:moveTo>
                    <a:lnTo>
                      <a:pt x="66309" y="65314"/>
                    </a:lnTo>
                    <a:cubicBezTo>
                      <a:pt x="64673" y="80036"/>
                      <a:pt x="58995" y="184594"/>
                      <a:pt x="38317" y="205273"/>
                    </a:cubicBezTo>
                    <a:lnTo>
                      <a:pt x="19656" y="223935"/>
                    </a:lnTo>
                    <a:cubicBezTo>
                      <a:pt x="-10668" y="314915"/>
                      <a:pt x="-2089" y="278068"/>
                      <a:pt x="19656" y="466531"/>
                    </a:cubicBezTo>
                    <a:cubicBezTo>
                      <a:pt x="20941" y="477671"/>
                      <a:pt x="29561" y="487517"/>
                      <a:pt x="38317" y="494522"/>
                    </a:cubicBezTo>
                    <a:cubicBezTo>
                      <a:pt x="45997" y="500666"/>
                      <a:pt x="56978" y="500743"/>
                      <a:pt x="66309" y="503853"/>
                    </a:cubicBezTo>
                    <a:cubicBezTo>
                      <a:pt x="122293" y="500743"/>
                      <a:pt x="178384" y="499178"/>
                      <a:pt x="234260" y="494522"/>
                    </a:cubicBezTo>
                    <a:cubicBezTo>
                      <a:pt x="253113" y="492951"/>
                      <a:pt x="271325" y="485192"/>
                      <a:pt x="290244" y="485192"/>
                    </a:cubicBezTo>
                    <a:cubicBezTo>
                      <a:pt x="402255" y="485192"/>
                      <a:pt x="514179" y="491412"/>
                      <a:pt x="626146" y="494522"/>
                    </a:cubicBezTo>
                    <a:cubicBezTo>
                      <a:pt x="644807" y="491412"/>
                      <a:pt x="671134" y="500587"/>
                      <a:pt x="682130" y="485192"/>
                    </a:cubicBezTo>
                    <a:cubicBezTo>
                      <a:pt x="692974" y="470010"/>
                      <a:pt x="659526" y="396025"/>
                      <a:pt x="654138" y="382555"/>
                    </a:cubicBezTo>
                    <a:cubicBezTo>
                      <a:pt x="651028" y="323461"/>
                      <a:pt x="648183" y="264352"/>
                      <a:pt x="644807" y="205273"/>
                    </a:cubicBezTo>
                    <a:cubicBezTo>
                      <a:pt x="644033" y="191729"/>
                      <a:pt x="649436" y="74572"/>
                      <a:pt x="626146" y="27992"/>
                    </a:cubicBezTo>
                    <a:cubicBezTo>
                      <a:pt x="621131" y="17962"/>
                      <a:pt x="613705" y="9331"/>
                      <a:pt x="607485" y="0"/>
                    </a:cubicBezTo>
                    <a:lnTo>
                      <a:pt x="122293" y="9331"/>
                    </a:lnTo>
                    <a:cubicBezTo>
                      <a:pt x="112464" y="9688"/>
                      <a:pt x="101256" y="11706"/>
                      <a:pt x="94301" y="18661"/>
                    </a:cubicBezTo>
                    <a:cubicBezTo>
                      <a:pt x="87346" y="25616"/>
                      <a:pt x="90030" y="38219"/>
                      <a:pt x="84970" y="46653"/>
                    </a:cubicBezTo>
                    <a:cubicBezTo>
                      <a:pt x="80444" y="54196"/>
                      <a:pt x="69419" y="62204"/>
                      <a:pt x="66309" y="65314"/>
                    </a:cubicBezTo>
                    <a:close/>
                  </a:path>
                </a:pathLst>
              </a:cu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850922" flipH="1">
                <a:off x="3914748" y="4377915"/>
                <a:ext cx="585350" cy="464051"/>
              </a:xfrm>
              <a:custGeom>
                <a:avLst/>
                <a:gdLst>
                  <a:gd name="connsiteX0" fmla="*/ 550506 w 722808"/>
                  <a:gd name="connsiteY0" fmla="*/ 0 h 428724"/>
                  <a:gd name="connsiteX1" fmla="*/ 550506 w 722808"/>
                  <a:gd name="connsiteY1" fmla="*/ 0 h 428724"/>
                  <a:gd name="connsiteX2" fmla="*/ 111968 w 722808"/>
                  <a:gd name="connsiteY2" fmla="*/ 9330 h 428724"/>
                  <a:gd name="connsiteX3" fmla="*/ 83976 w 722808"/>
                  <a:gd name="connsiteY3" fmla="*/ 18661 h 428724"/>
                  <a:gd name="connsiteX4" fmla="*/ 55984 w 722808"/>
                  <a:gd name="connsiteY4" fmla="*/ 46653 h 428724"/>
                  <a:gd name="connsiteX5" fmla="*/ 27992 w 722808"/>
                  <a:gd name="connsiteY5" fmla="*/ 65314 h 428724"/>
                  <a:gd name="connsiteX6" fmla="*/ 9331 w 722808"/>
                  <a:gd name="connsiteY6" fmla="*/ 121298 h 428724"/>
                  <a:gd name="connsiteX7" fmla="*/ 0 w 722808"/>
                  <a:gd name="connsiteY7" fmla="*/ 149290 h 428724"/>
                  <a:gd name="connsiteX8" fmla="*/ 9331 w 722808"/>
                  <a:gd name="connsiteY8" fmla="*/ 289249 h 428724"/>
                  <a:gd name="connsiteX9" fmla="*/ 27992 w 722808"/>
                  <a:gd name="connsiteY9" fmla="*/ 317241 h 428724"/>
                  <a:gd name="connsiteX10" fmla="*/ 55984 w 722808"/>
                  <a:gd name="connsiteY10" fmla="*/ 345232 h 428724"/>
                  <a:gd name="connsiteX11" fmla="*/ 121298 w 722808"/>
                  <a:gd name="connsiteY11" fmla="*/ 373224 h 428724"/>
                  <a:gd name="connsiteX12" fmla="*/ 149290 w 722808"/>
                  <a:gd name="connsiteY12" fmla="*/ 391885 h 428724"/>
                  <a:gd name="connsiteX13" fmla="*/ 270588 w 722808"/>
                  <a:gd name="connsiteY13" fmla="*/ 410547 h 428724"/>
                  <a:gd name="connsiteX14" fmla="*/ 298580 w 722808"/>
                  <a:gd name="connsiteY14" fmla="*/ 419877 h 428724"/>
                  <a:gd name="connsiteX15" fmla="*/ 699796 w 722808"/>
                  <a:gd name="connsiteY15" fmla="*/ 401216 h 428724"/>
                  <a:gd name="connsiteX16" fmla="*/ 718457 w 722808"/>
                  <a:gd name="connsiteY16" fmla="*/ 373224 h 428724"/>
                  <a:gd name="connsiteX17" fmla="*/ 690466 w 722808"/>
                  <a:gd name="connsiteY17" fmla="*/ 214604 h 428724"/>
                  <a:gd name="connsiteX18" fmla="*/ 681135 w 722808"/>
                  <a:gd name="connsiteY18" fmla="*/ 177281 h 428724"/>
                  <a:gd name="connsiteX19" fmla="*/ 643812 w 722808"/>
                  <a:gd name="connsiteY19" fmla="*/ 130628 h 428724"/>
                  <a:gd name="connsiteX20" fmla="*/ 634482 w 722808"/>
                  <a:gd name="connsiteY20" fmla="*/ 102637 h 428724"/>
                  <a:gd name="connsiteX21" fmla="*/ 569168 w 722808"/>
                  <a:gd name="connsiteY21" fmla="*/ 46653 h 428724"/>
                  <a:gd name="connsiteX22" fmla="*/ 550506 w 722808"/>
                  <a:gd name="connsiteY22" fmla="*/ 0 h 42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22808" h="428724">
                    <a:moveTo>
                      <a:pt x="550506" y="0"/>
                    </a:moveTo>
                    <a:lnTo>
                      <a:pt x="550506" y="0"/>
                    </a:lnTo>
                    <a:lnTo>
                      <a:pt x="111968" y="9330"/>
                    </a:lnTo>
                    <a:cubicBezTo>
                      <a:pt x="102140" y="9723"/>
                      <a:pt x="92160" y="13205"/>
                      <a:pt x="83976" y="18661"/>
                    </a:cubicBezTo>
                    <a:cubicBezTo>
                      <a:pt x="72997" y="25981"/>
                      <a:pt x="66121" y="38205"/>
                      <a:pt x="55984" y="46653"/>
                    </a:cubicBezTo>
                    <a:cubicBezTo>
                      <a:pt x="47369" y="53832"/>
                      <a:pt x="37323" y="59094"/>
                      <a:pt x="27992" y="65314"/>
                    </a:cubicBezTo>
                    <a:lnTo>
                      <a:pt x="9331" y="121298"/>
                    </a:lnTo>
                    <a:lnTo>
                      <a:pt x="0" y="149290"/>
                    </a:lnTo>
                    <a:cubicBezTo>
                      <a:pt x="3110" y="195943"/>
                      <a:pt x="1644" y="243129"/>
                      <a:pt x="9331" y="289249"/>
                    </a:cubicBezTo>
                    <a:cubicBezTo>
                      <a:pt x="11175" y="300310"/>
                      <a:pt x="20813" y="308626"/>
                      <a:pt x="27992" y="317241"/>
                    </a:cubicBezTo>
                    <a:cubicBezTo>
                      <a:pt x="36439" y="327378"/>
                      <a:pt x="45247" y="337562"/>
                      <a:pt x="55984" y="345232"/>
                    </a:cubicBezTo>
                    <a:cubicBezTo>
                      <a:pt x="76166" y="359648"/>
                      <a:pt x="98451" y="365609"/>
                      <a:pt x="121298" y="373224"/>
                    </a:cubicBezTo>
                    <a:cubicBezTo>
                      <a:pt x="130629" y="379444"/>
                      <a:pt x="139260" y="386870"/>
                      <a:pt x="149290" y="391885"/>
                    </a:cubicBezTo>
                    <a:cubicBezTo>
                      <a:pt x="182918" y="408699"/>
                      <a:pt x="243823" y="407870"/>
                      <a:pt x="270588" y="410547"/>
                    </a:cubicBezTo>
                    <a:cubicBezTo>
                      <a:pt x="279919" y="413657"/>
                      <a:pt x="288745" y="419877"/>
                      <a:pt x="298580" y="419877"/>
                    </a:cubicBezTo>
                    <a:cubicBezTo>
                      <a:pt x="652910" y="419877"/>
                      <a:pt x="556014" y="449145"/>
                      <a:pt x="699796" y="401216"/>
                    </a:cubicBezTo>
                    <a:cubicBezTo>
                      <a:pt x="706016" y="391885"/>
                      <a:pt x="717798" y="384419"/>
                      <a:pt x="718457" y="373224"/>
                    </a:cubicBezTo>
                    <a:cubicBezTo>
                      <a:pt x="725302" y="256871"/>
                      <a:pt x="728981" y="272378"/>
                      <a:pt x="690466" y="214604"/>
                    </a:cubicBezTo>
                    <a:cubicBezTo>
                      <a:pt x="687356" y="202163"/>
                      <a:pt x="686187" y="189068"/>
                      <a:pt x="681135" y="177281"/>
                    </a:cubicBezTo>
                    <a:cubicBezTo>
                      <a:pt x="672307" y="156684"/>
                      <a:pt x="658860" y="145676"/>
                      <a:pt x="643812" y="130628"/>
                    </a:cubicBezTo>
                    <a:cubicBezTo>
                      <a:pt x="640702" y="121298"/>
                      <a:pt x="640198" y="110640"/>
                      <a:pt x="634482" y="102637"/>
                    </a:cubicBezTo>
                    <a:cubicBezTo>
                      <a:pt x="613913" y="73841"/>
                      <a:pt x="596066" y="64585"/>
                      <a:pt x="569168" y="46653"/>
                    </a:cubicBezTo>
                    <a:lnTo>
                      <a:pt x="550506" y="0"/>
                    </a:lnTo>
                    <a:close/>
                  </a:path>
                </a:pathLst>
              </a:cu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4441371" y="4311701"/>
                <a:ext cx="709127" cy="494647"/>
              </a:xfrm>
              <a:custGeom>
                <a:avLst/>
                <a:gdLst>
                  <a:gd name="connsiteX0" fmla="*/ 27992 w 709127"/>
                  <a:gd name="connsiteY0" fmla="*/ 27034 h 494647"/>
                  <a:gd name="connsiteX1" fmla="*/ 27992 w 709127"/>
                  <a:gd name="connsiteY1" fmla="*/ 27034 h 494647"/>
                  <a:gd name="connsiteX2" fmla="*/ 18662 w 709127"/>
                  <a:gd name="connsiteY2" fmla="*/ 111009 h 494647"/>
                  <a:gd name="connsiteX3" fmla="*/ 0 w 709127"/>
                  <a:gd name="connsiteY3" fmla="*/ 474903 h 494647"/>
                  <a:gd name="connsiteX4" fmla="*/ 18662 w 709127"/>
                  <a:gd name="connsiteY4" fmla="*/ 493564 h 494647"/>
                  <a:gd name="connsiteX5" fmla="*/ 587829 w 709127"/>
                  <a:gd name="connsiteY5" fmla="*/ 484234 h 494647"/>
                  <a:gd name="connsiteX6" fmla="*/ 606490 w 709127"/>
                  <a:gd name="connsiteY6" fmla="*/ 465572 h 494647"/>
                  <a:gd name="connsiteX7" fmla="*/ 643813 w 709127"/>
                  <a:gd name="connsiteY7" fmla="*/ 437581 h 494647"/>
                  <a:gd name="connsiteX8" fmla="*/ 690466 w 709127"/>
                  <a:gd name="connsiteY8" fmla="*/ 400258 h 494647"/>
                  <a:gd name="connsiteX9" fmla="*/ 699796 w 709127"/>
                  <a:gd name="connsiteY9" fmla="*/ 362936 h 494647"/>
                  <a:gd name="connsiteX10" fmla="*/ 709127 w 709127"/>
                  <a:gd name="connsiteY10" fmla="*/ 334944 h 494647"/>
                  <a:gd name="connsiteX11" fmla="*/ 699796 w 709127"/>
                  <a:gd name="connsiteY11" fmla="*/ 139001 h 494647"/>
                  <a:gd name="connsiteX12" fmla="*/ 681135 w 709127"/>
                  <a:gd name="connsiteY12" fmla="*/ 73687 h 494647"/>
                  <a:gd name="connsiteX13" fmla="*/ 643813 w 709127"/>
                  <a:gd name="connsiteY13" fmla="*/ 55026 h 494647"/>
                  <a:gd name="connsiteX14" fmla="*/ 625151 w 709127"/>
                  <a:gd name="connsiteY14" fmla="*/ 36364 h 494647"/>
                  <a:gd name="connsiteX15" fmla="*/ 597160 w 709127"/>
                  <a:gd name="connsiteY15" fmla="*/ 27034 h 494647"/>
                  <a:gd name="connsiteX16" fmla="*/ 382556 w 709127"/>
                  <a:gd name="connsiteY16" fmla="*/ 17703 h 494647"/>
                  <a:gd name="connsiteX17" fmla="*/ 46653 w 709127"/>
                  <a:gd name="connsiteY17" fmla="*/ 17703 h 494647"/>
                  <a:gd name="connsiteX18" fmla="*/ 27992 w 709127"/>
                  <a:gd name="connsiteY18" fmla="*/ 45695 h 494647"/>
                  <a:gd name="connsiteX19" fmla="*/ 27992 w 709127"/>
                  <a:gd name="connsiteY19" fmla="*/ 27034 h 494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09127" h="494647">
                    <a:moveTo>
                      <a:pt x="27992" y="27034"/>
                    </a:moveTo>
                    <a:lnTo>
                      <a:pt x="27992" y="27034"/>
                    </a:lnTo>
                    <a:cubicBezTo>
                      <a:pt x="24882" y="55026"/>
                      <a:pt x="19912" y="82873"/>
                      <a:pt x="18662" y="111009"/>
                    </a:cubicBezTo>
                    <a:cubicBezTo>
                      <a:pt x="2410" y="476686"/>
                      <a:pt x="45337" y="338898"/>
                      <a:pt x="0" y="474903"/>
                    </a:cubicBezTo>
                    <a:cubicBezTo>
                      <a:pt x="6221" y="481123"/>
                      <a:pt x="9866" y="493424"/>
                      <a:pt x="18662" y="493564"/>
                    </a:cubicBezTo>
                    <a:cubicBezTo>
                      <a:pt x="208386" y="496576"/>
                      <a:pt x="398296" y="493259"/>
                      <a:pt x="587829" y="484234"/>
                    </a:cubicBezTo>
                    <a:cubicBezTo>
                      <a:pt x="596616" y="483816"/>
                      <a:pt x="599732" y="471204"/>
                      <a:pt x="606490" y="465572"/>
                    </a:cubicBezTo>
                    <a:cubicBezTo>
                      <a:pt x="618437" y="455617"/>
                      <a:pt x="631866" y="447536"/>
                      <a:pt x="643813" y="437581"/>
                    </a:cubicBezTo>
                    <a:cubicBezTo>
                      <a:pt x="697002" y="393257"/>
                      <a:pt x="621248" y="446403"/>
                      <a:pt x="690466" y="400258"/>
                    </a:cubicBezTo>
                    <a:cubicBezTo>
                      <a:pt x="693576" y="387817"/>
                      <a:pt x="696273" y="375266"/>
                      <a:pt x="699796" y="362936"/>
                    </a:cubicBezTo>
                    <a:cubicBezTo>
                      <a:pt x="702498" y="353479"/>
                      <a:pt x="709127" y="344779"/>
                      <a:pt x="709127" y="334944"/>
                    </a:cubicBezTo>
                    <a:cubicBezTo>
                      <a:pt x="709127" y="269556"/>
                      <a:pt x="705010" y="204181"/>
                      <a:pt x="699796" y="139001"/>
                    </a:cubicBezTo>
                    <a:cubicBezTo>
                      <a:pt x="699775" y="138736"/>
                      <a:pt x="685552" y="78104"/>
                      <a:pt x="681135" y="73687"/>
                    </a:cubicBezTo>
                    <a:cubicBezTo>
                      <a:pt x="671300" y="63852"/>
                      <a:pt x="655386" y="62741"/>
                      <a:pt x="643813" y="55026"/>
                    </a:cubicBezTo>
                    <a:cubicBezTo>
                      <a:pt x="636493" y="50146"/>
                      <a:pt x="632695" y="40890"/>
                      <a:pt x="625151" y="36364"/>
                    </a:cubicBezTo>
                    <a:cubicBezTo>
                      <a:pt x="616718" y="31304"/>
                      <a:pt x="606966" y="27788"/>
                      <a:pt x="597160" y="27034"/>
                    </a:cubicBezTo>
                    <a:cubicBezTo>
                      <a:pt x="525769" y="21542"/>
                      <a:pt x="454091" y="20813"/>
                      <a:pt x="382556" y="17703"/>
                    </a:cubicBezTo>
                    <a:cubicBezTo>
                      <a:pt x="253516" y="-3804"/>
                      <a:pt x="251565" y="-7911"/>
                      <a:pt x="46653" y="17703"/>
                    </a:cubicBezTo>
                    <a:cubicBezTo>
                      <a:pt x="35526" y="19094"/>
                      <a:pt x="35921" y="37765"/>
                      <a:pt x="27992" y="45695"/>
                    </a:cubicBezTo>
                    <a:lnTo>
                      <a:pt x="27992" y="27034"/>
                    </a:lnTo>
                    <a:close/>
                  </a:path>
                </a:pathLst>
              </a:cu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4693298" y="4809941"/>
                <a:ext cx="597162" cy="521303"/>
              </a:xfrm>
              <a:custGeom>
                <a:avLst/>
                <a:gdLst>
                  <a:gd name="connsiteX0" fmla="*/ 46653 w 597162"/>
                  <a:gd name="connsiteY0" fmla="*/ 13986 h 521303"/>
                  <a:gd name="connsiteX1" fmla="*/ 46653 w 597162"/>
                  <a:gd name="connsiteY1" fmla="*/ 13986 h 521303"/>
                  <a:gd name="connsiteX2" fmla="*/ 18661 w 597162"/>
                  <a:gd name="connsiteY2" fmla="*/ 88630 h 521303"/>
                  <a:gd name="connsiteX3" fmla="*/ 9331 w 597162"/>
                  <a:gd name="connsiteY3" fmla="*/ 125953 h 521303"/>
                  <a:gd name="connsiteX4" fmla="*/ 0 w 597162"/>
                  <a:gd name="connsiteY4" fmla="*/ 153945 h 521303"/>
                  <a:gd name="connsiteX5" fmla="*/ 9331 w 597162"/>
                  <a:gd name="connsiteY5" fmla="*/ 461855 h 521303"/>
                  <a:gd name="connsiteX6" fmla="*/ 18661 w 597162"/>
                  <a:gd name="connsiteY6" fmla="*/ 489847 h 521303"/>
                  <a:gd name="connsiteX7" fmla="*/ 46653 w 597162"/>
                  <a:gd name="connsiteY7" fmla="*/ 499177 h 521303"/>
                  <a:gd name="connsiteX8" fmla="*/ 65314 w 597162"/>
                  <a:gd name="connsiteY8" fmla="*/ 517839 h 521303"/>
                  <a:gd name="connsiteX9" fmla="*/ 195943 w 597162"/>
                  <a:gd name="connsiteY9" fmla="*/ 499177 h 521303"/>
                  <a:gd name="connsiteX10" fmla="*/ 298580 w 597162"/>
                  <a:gd name="connsiteY10" fmla="*/ 480516 h 521303"/>
                  <a:gd name="connsiteX11" fmla="*/ 494522 w 597162"/>
                  <a:gd name="connsiteY11" fmla="*/ 471186 h 521303"/>
                  <a:gd name="connsiteX12" fmla="*/ 587829 w 597162"/>
                  <a:gd name="connsiteY12" fmla="*/ 461855 h 521303"/>
                  <a:gd name="connsiteX13" fmla="*/ 597159 w 597162"/>
                  <a:gd name="connsiteY13" fmla="*/ 433863 h 521303"/>
                  <a:gd name="connsiteX14" fmla="*/ 569167 w 597162"/>
                  <a:gd name="connsiteY14" fmla="*/ 237920 h 521303"/>
                  <a:gd name="connsiteX15" fmla="*/ 541175 w 597162"/>
                  <a:gd name="connsiteY15" fmla="*/ 191267 h 521303"/>
                  <a:gd name="connsiteX16" fmla="*/ 531845 w 597162"/>
                  <a:gd name="connsiteY16" fmla="*/ 163275 h 521303"/>
                  <a:gd name="connsiteX17" fmla="*/ 522514 w 597162"/>
                  <a:gd name="connsiteY17" fmla="*/ 125953 h 521303"/>
                  <a:gd name="connsiteX18" fmla="*/ 494522 w 597162"/>
                  <a:gd name="connsiteY18" fmla="*/ 107292 h 521303"/>
                  <a:gd name="connsiteX19" fmla="*/ 475861 w 597162"/>
                  <a:gd name="connsiteY19" fmla="*/ 88630 h 521303"/>
                  <a:gd name="connsiteX20" fmla="*/ 457200 w 597162"/>
                  <a:gd name="connsiteY20" fmla="*/ 60639 h 521303"/>
                  <a:gd name="connsiteX21" fmla="*/ 429208 w 597162"/>
                  <a:gd name="connsiteY21" fmla="*/ 51308 h 521303"/>
                  <a:gd name="connsiteX22" fmla="*/ 401216 w 597162"/>
                  <a:gd name="connsiteY22" fmla="*/ 32647 h 521303"/>
                  <a:gd name="connsiteX23" fmla="*/ 251926 w 597162"/>
                  <a:gd name="connsiteY23" fmla="*/ 4655 h 521303"/>
                  <a:gd name="connsiteX24" fmla="*/ 46653 w 597162"/>
                  <a:gd name="connsiteY24" fmla="*/ 13986 h 5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97162" h="521303">
                    <a:moveTo>
                      <a:pt x="46653" y="13986"/>
                    </a:moveTo>
                    <a:lnTo>
                      <a:pt x="46653" y="13986"/>
                    </a:lnTo>
                    <a:cubicBezTo>
                      <a:pt x="37322" y="38867"/>
                      <a:pt x="27064" y="63420"/>
                      <a:pt x="18661" y="88630"/>
                    </a:cubicBezTo>
                    <a:cubicBezTo>
                      <a:pt x="14606" y="100796"/>
                      <a:pt x="12854" y="113623"/>
                      <a:pt x="9331" y="125953"/>
                    </a:cubicBezTo>
                    <a:cubicBezTo>
                      <a:pt x="6629" y="135410"/>
                      <a:pt x="3110" y="144614"/>
                      <a:pt x="0" y="153945"/>
                    </a:cubicBezTo>
                    <a:cubicBezTo>
                      <a:pt x="3110" y="256582"/>
                      <a:pt x="3635" y="359329"/>
                      <a:pt x="9331" y="461855"/>
                    </a:cubicBezTo>
                    <a:cubicBezTo>
                      <a:pt x="9877" y="471675"/>
                      <a:pt x="11706" y="482892"/>
                      <a:pt x="18661" y="489847"/>
                    </a:cubicBezTo>
                    <a:cubicBezTo>
                      <a:pt x="25616" y="496802"/>
                      <a:pt x="37322" y="496067"/>
                      <a:pt x="46653" y="499177"/>
                    </a:cubicBezTo>
                    <a:cubicBezTo>
                      <a:pt x="52873" y="505398"/>
                      <a:pt x="56543" y="517164"/>
                      <a:pt x="65314" y="517839"/>
                    </a:cubicBezTo>
                    <a:cubicBezTo>
                      <a:pt x="199458" y="528158"/>
                      <a:pt x="129144" y="513491"/>
                      <a:pt x="195943" y="499177"/>
                    </a:cubicBezTo>
                    <a:cubicBezTo>
                      <a:pt x="229944" y="491891"/>
                      <a:pt x="263959" y="483762"/>
                      <a:pt x="298580" y="480516"/>
                    </a:cubicBezTo>
                    <a:cubicBezTo>
                      <a:pt x="363683" y="474413"/>
                      <a:pt x="429208" y="474296"/>
                      <a:pt x="494522" y="471186"/>
                    </a:cubicBezTo>
                    <a:cubicBezTo>
                      <a:pt x="525624" y="468076"/>
                      <a:pt x="558453" y="472537"/>
                      <a:pt x="587829" y="461855"/>
                    </a:cubicBezTo>
                    <a:cubicBezTo>
                      <a:pt x="597072" y="458494"/>
                      <a:pt x="597159" y="443698"/>
                      <a:pt x="597159" y="433863"/>
                    </a:cubicBezTo>
                    <a:cubicBezTo>
                      <a:pt x="597159" y="306183"/>
                      <a:pt x="598140" y="324838"/>
                      <a:pt x="569167" y="237920"/>
                    </a:cubicBezTo>
                    <a:cubicBezTo>
                      <a:pt x="557054" y="201581"/>
                      <a:pt x="566793" y="216884"/>
                      <a:pt x="541175" y="191267"/>
                    </a:cubicBezTo>
                    <a:cubicBezTo>
                      <a:pt x="538065" y="181936"/>
                      <a:pt x="534547" y="172732"/>
                      <a:pt x="531845" y="163275"/>
                    </a:cubicBezTo>
                    <a:cubicBezTo>
                      <a:pt x="528322" y="150945"/>
                      <a:pt x="529627" y="136623"/>
                      <a:pt x="522514" y="125953"/>
                    </a:cubicBezTo>
                    <a:cubicBezTo>
                      <a:pt x="516293" y="116622"/>
                      <a:pt x="503279" y="114297"/>
                      <a:pt x="494522" y="107292"/>
                    </a:cubicBezTo>
                    <a:cubicBezTo>
                      <a:pt x="487653" y="101796"/>
                      <a:pt x="481356" y="95499"/>
                      <a:pt x="475861" y="88630"/>
                    </a:cubicBezTo>
                    <a:cubicBezTo>
                      <a:pt x="468856" y="79874"/>
                      <a:pt x="465956" y="67644"/>
                      <a:pt x="457200" y="60639"/>
                    </a:cubicBezTo>
                    <a:cubicBezTo>
                      <a:pt x="449520" y="54495"/>
                      <a:pt x="438005" y="55707"/>
                      <a:pt x="429208" y="51308"/>
                    </a:cubicBezTo>
                    <a:cubicBezTo>
                      <a:pt x="419178" y="46293"/>
                      <a:pt x="411463" y="37201"/>
                      <a:pt x="401216" y="32647"/>
                    </a:cubicBezTo>
                    <a:cubicBezTo>
                      <a:pt x="341757" y="6221"/>
                      <a:pt x="323209" y="12576"/>
                      <a:pt x="251926" y="4655"/>
                    </a:cubicBezTo>
                    <a:cubicBezTo>
                      <a:pt x="126286" y="-9306"/>
                      <a:pt x="80865" y="12431"/>
                      <a:pt x="46653" y="13986"/>
                    </a:cubicBezTo>
                    <a:close/>
                  </a:path>
                </a:pathLst>
              </a:cu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flipV="1">
                <a:off x="5771513" y="4730901"/>
                <a:ext cx="362534" cy="574525"/>
              </a:xfrm>
              <a:custGeom>
                <a:avLst/>
                <a:gdLst>
                  <a:gd name="connsiteX0" fmla="*/ 149290 w 447869"/>
                  <a:gd name="connsiteY0" fmla="*/ 0 h 850033"/>
                  <a:gd name="connsiteX1" fmla="*/ 149290 w 447869"/>
                  <a:gd name="connsiteY1" fmla="*/ 0 h 850033"/>
                  <a:gd name="connsiteX2" fmla="*/ 83975 w 447869"/>
                  <a:gd name="connsiteY2" fmla="*/ 46653 h 850033"/>
                  <a:gd name="connsiteX3" fmla="*/ 65314 w 447869"/>
                  <a:gd name="connsiteY3" fmla="*/ 65315 h 850033"/>
                  <a:gd name="connsiteX4" fmla="*/ 37322 w 447869"/>
                  <a:gd name="connsiteY4" fmla="*/ 214604 h 850033"/>
                  <a:gd name="connsiteX5" fmla="*/ 18661 w 447869"/>
                  <a:gd name="connsiteY5" fmla="*/ 289249 h 850033"/>
                  <a:gd name="connsiteX6" fmla="*/ 0 w 447869"/>
                  <a:gd name="connsiteY6" fmla="*/ 363894 h 850033"/>
                  <a:gd name="connsiteX7" fmla="*/ 9330 w 447869"/>
                  <a:gd name="connsiteY7" fmla="*/ 494523 h 850033"/>
                  <a:gd name="connsiteX8" fmla="*/ 27992 w 447869"/>
                  <a:gd name="connsiteY8" fmla="*/ 513184 h 850033"/>
                  <a:gd name="connsiteX9" fmla="*/ 55983 w 447869"/>
                  <a:gd name="connsiteY9" fmla="*/ 550506 h 850033"/>
                  <a:gd name="connsiteX10" fmla="*/ 83975 w 447869"/>
                  <a:gd name="connsiteY10" fmla="*/ 578498 h 850033"/>
                  <a:gd name="connsiteX11" fmla="*/ 121298 w 447869"/>
                  <a:gd name="connsiteY11" fmla="*/ 653143 h 850033"/>
                  <a:gd name="connsiteX12" fmla="*/ 139959 w 447869"/>
                  <a:gd name="connsiteY12" fmla="*/ 718457 h 850033"/>
                  <a:gd name="connsiteX13" fmla="*/ 158620 w 447869"/>
                  <a:gd name="connsiteY13" fmla="*/ 746449 h 850033"/>
                  <a:gd name="connsiteX14" fmla="*/ 205273 w 447869"/>
                  <a:gd name="connsiteY14" fmla="*/ 830425 h 850033"/>
                  <a:gd name="connsiteX15" fmla="*/ 261257 w 447869"/>
                  <a:gd name="connsiteY15" fmla="*/ 849086 h 850033"/>
                  <a:gd name="connsiteX16" fmla="*/ 391885 w 447869"/>
                  <a:gd name="connsiteY16" fmla="*/ 811764 h 850033"/>
                  <a:gd name="connsiteX17" fmla="*/ 410547 w 447869"/>
                  <a:gd name="connsiteY17" fmla="*/ 793102 h 850033"/>
                  <a:gd name="connsiteX18" fmla="*/ 419877 w 447869"/>
                  <a:gd name="connsiteY18" fmla="*/ 765111 h 850033"/>
                  <a:gd name="connsiteX19" fmla="*/ 438539 w 447869"/>
                  <a:gd name="connsiteY19" fmla="*/ 727788 h 850033"/>
                  <a:gd name="connsiteX20" fmla="*/ 447869 w 447869"/>
                  <a:gd name="connsiteY20" fmla="*/ 597159 h 850033"/>
                  <a:gd name="connsiteX21" fmla="*/ 438539 w 447869"/>
                  <a:gd name="connsiteY21" fmla="*/ 186613 h 850033"/>
                  <a:gd name="connsiteX22" fmla="*/ 419877 w 447869"/>
                  <a:gd name="connsiteY22" fmla="*/ 158621 h 850033"/>
                  <a:gd name="connsiteX23" fmla="*/ 373224 w 447869"/>
                  <a:gd name="connsiteY23" fmla="*/ 111968 h 850033"/>
                  <a:gd name="connsiteX24" fmla="*/ 326571 w 447869"/>
                  <a:gd name="connsiteY24" fmla="*/ 55984 h 850033"/>
                  <a:gd name="connsiteX25" fmla="*/ 261257 w 447869"/>
                  <a:gd name="connsiteY25" fmla="*/ 46653 h 850033"/>
                  <a:gd name="connsiteX26" fmla="*/ 223934 w 447869"/>
                  <a:gd name="connsiteY26" fmla="*/ 37323 h 850033"/>
                  <a:gd name="connsiteX27" fmla="*/ 195943 w 447869"/>
                  <a:gd name="connsiteY27" fmla="*/ 27992 h 850033"/>
                  <a:gd name="connsiteX28" fmla="*/ 149290 w 447869"/>
                  <a:gd name="connsiteY28" fmla="*/ 0 h 850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47869" h="850033">
                    <a:moveTo>
                      <a:pt x="149290" y="0"/>
                    </a:moveTo>
                    <a:lnTo>
                      <a:pt x="149290" y="0"/>
                    </a:lnTo>
                    <a:cubicBezTo>
                      <a:pt x="127518" y="15551"/>
                      <a:pt x="105094" y="30227"/>
                      <a:pt x="83975" y="46653"/>
                    </a:cubicBezTo>
                    <a:cubicBezTo>
                      <a:pt x="77031" y="52054"/>
                      <a:pt x="67039" y="56689"/>
                      <a:pt x="65314" y="65315"/>
                    </a:cubicBezTo>
                    <a:cubicBezTo>
                      <a:pt x="31831" y="232731"/>
                      <a:pt x="84918" y="143211"/>
                      <a:pt x="37322" y="214604"/>
                    </a:cubicBezTo>
                    <a:cubicBezTo>
                      <a:pt x="19486" y="268116"/>
                      <a:pt x="35550" y="216062"/>
                      <a:pt x="18661" y="289249"/>
                    </a:cubicBezTo>
                    <a:cubicBezTo>
                      <a:pt x="12894" y="314240"/>
                      <a:pt x="0" y="363894"/>
                      <a:pt x="0" y="363894"/>
                    </a:cubicBezTo>
                    <a:cubicBezTo>
                      <a:pt x="3110" y="407437"/>
                      <a:pt x="1285" y="451617"/>
                      <a:pt x="9330" y="494523"/>
                    </a:cubicBezTo>
                    <a:cubicBezTo>
                      <a:pt x="10951" y="503169"/>
                      <a:pt x="22360" y="506426"/>
                      <a:pt x="27992" y="513184"/>
                    </a:cubicBezTo>
                    <a:cubicBezTo>
                      <a:pt x="37947" y="525130"/>
                      <a:pt x="45863" y="538699"/>
                      <a:pt x="55983" y="550506"/>
                    </a:cubicBezTo>
                    <a:cubicBezTo>
                      <a:pt x="64571" y="560525"/>
                      <a:pt x="75527" y="568361"/>
                      <a:pt x="83975" y="578498"/>
                    </a:cubicBezTo>
                    <a:cubicBezTo>
                      <a:pt x="103021" y="601354"/>
                      <a:pt x="111772" y="624564"/>
                      <a:pt x="121298" y="653143"/>
                    </a:cubicBezTo>
                    <a:cubicBezTo>
                      <a:pt x="127281" y="671092"/>
                      <a:pt x="130969" y="700477"/>
                      <a:pt x="139959" y="718457"/>
                    </a:cubicBezTo>
                    <a:cubicBezTo>
                      <a:pt x="144974" y="728487"/>
                      <a:pt x="153605" y="736419"/>
                      <a:pt x="158620" y="746449"/>
                    </a:cubicBezTo>
                    <a:cubicBezTo>
                      <a:pt x="171765" y="772738"/>
                      <a:pt x="169972" y="818658"/>
                      <a:pt x="205273" y="830425"/>
                    </a:cubicBezTo>
                    <a:lnTo>
                      <a:pt x="261257" y="849086"/>
                    </a:lnTo>
                    <a:cubicBezTo>
                      <a:pt x="468979" y="833107"/>
                      <a:pt x="351150" y="879656"/>
                      <a:pt x="391885" y="811764"/>
                    </a:cubicBezTo>
                    <a:cubicBezTo>
                      <a:pt x="396411" y="804220"/>
                      <a:pt x="404326" y="799323"/>
                      <a:pt x="410547" y="793102"/>
                    </a:cubicBezTo>
                    <a:cubicBezTo>
                      <a:pt x="413657" y="783772"/>
                      <a:pt x="416003" y="774151"/>
                      <a:pt x="419877" y="765111"/>
                    </a:cubicBezTo>
                    <a:cubicBezTo>
                      <a:pt x="425356" y="752326"/>
                      <a:pt x="436252" y="741508"/>
                      <a:pt x="438539" y="727788"/>
                    </a:cubicBezTo>
                    <a:cubicBezTo>
                      <a:pt x="445716" y="684728"/>
                      <a:pt x="444759" y="640702"/>
                      <a:pt x="447869" y="597159"/>
                    </a:cubicBezTo>
                    <a:cubicBezTo>
                      <a:pt x="444759" y="460310"/>
                      <a:pt x="447259" y="323219"/>
                      <a:pt x="438539" y="186613"/>
                    </a:cubicBezTo>
                    <a:cubicBezTo>
                      <a:pt x="437825" y="175422"/>
                      <a:pt x="427262" y="167061"/>
                      <a:pt x="419877" y="158621"/>
                    </a:cubicBezTo>
                    <a:cubicBezTo>
                      <a:pt x="405395" y="142070"/>
                      <a:pt x="385423" y="130267"/>
                      <a:pt x="373224" y="111968"/>
                    </a:cubicBezTo>
                    <a:cubicBezTo>
                      <a:pt x="363894" y="97973"/>
                      <a:pt x="342900" y="62516"/>
                      <a:pt x="326571" y="55984"/>
                    </a:cubicBezTo>
                    <a:cubicBezTo>
                      <a:pt x="306152" y="47816"/>
                      <a:pt x="282895" y="50587"/>
                      <a:pt x="261257" y="46653"/>
                    </a:cubicBezTo>
                    <a:cubicBezTo>
                      <a:pt x="248640" y="44359"/>
                      <a:pt x="236264" y="40846"/>
                      <a:pt x="223934" y="37323"/>
                    </a:cubicBezTo>
                    <a:cubicBezTo>
                      <a:pt x="214477" y="34621"/>
                      <a:pt x="205744" y="28809"/>
                      <a:pt x="195943" y="27992"/>
                    </a:cubicBezTo>
                    <a:cubicBezTo>
                      <a:pt x="168048" y="25667"/>
                      <a:pt x="157066" y="4665"/>
                      <a:pt x="149290" y="0"/>
                    </a:cubicBezTo>
                    <a:close/>
                  </a:path>
                </a:pathLst>
              </a:cu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5557148" y="4702629"/>
                <a:ext cx="323098" cy="561141"/>
              </a:xfrm>
              <a:custGeom>
                <a:avLst/>
                <a:gdLst>
                  <a:gd name="connsiteX0" fmla="*/ 321138 w 323098"/>
                  <a:gd name="connsiteY0" fmla="*/ 27991 h 561141"/>
                  <a:gd name="connsiteX1" fmla="*/ 321138 w 323098"/>
                  <a:gd name="connsiteY1" fmla="*/ 27991 h 561141"/>
                  <a:gd name="connsiteX2" fmla="*/ 97203 w 323098"/>
                  <a:gd name="connsiteY2" fmla="*/ 0 h 561141"/>
                  <a:gd name="connsiteX3" fmla="*/ 31889 w 323098"/>
                  <a:gd name="connsiteY3" fmla="*/ 9330 h 561141"/>
                  <a:gd name="connsiteX4" fmla="*/ 22558 w 323098"/>
                  <a:gd name="connsiteY4" fmla="*/ 223934 h 561141"/>
                  <a:gd name="connsiteX5" fmla="*/ 41219 w 323098"/>
                  <a:gd name="connsiteY5" fmla="*/ 279918 h 561141"/>
                  <a:gd name="connsiteX6" fmla="*/ 31889 w 323098"/>
                  <a:gd name="connsiteY6" fmla="*/ 391885 h 561141"/>
                  <a:gd name="connsiteX7" fmla="*/ 13228 w 323098"/>
                  <a:gd name="connsiteY7" fmla="*/ 447869 h 561141"/>
                  <a:gd name="connsiteX8" fmla="*/ 31889 w 323098"/>
                  <a:gd name="connsiteY8" fmla="*/ 494522 h 561141"/>
                  <a:gd name="connsiteX9" fmla="*/ 59881 w 323098"/>
                  <a:gd name="connsiteY9" fmla="*/ 503853 h 561141"/>
                  <a:gd name="connsiteX10" fmla="*/ 115864 w 323098"/>
                  <a:gd name="connsiteY10" fmla="*/ 513183 h 561141"/>
                  <a:gd name="connsiteX11" fmla="*/ 143856 w 323098"/>
                  <a:gd name="connsiteY11" fmla="*/ 531844 h 561141"/>
                  <a:gd name="connsiteX12" fmla="*/ 162517 w 323098"/>
                  <a:gd name="connsiteY12" fmla="*/ 550506 h 561141"/>
                  <a:gd name="connsiteX13" fmla="*/ 190509 w 323098"/>
                  <a:gd name="connsiteY13" fmla="*/ 559836 h 561141"/>
                  <a:gd name="connsiteX14" fmla="*/ 265154 w 323098"/>
                  <a:gd name="connsiteY14" fmla="*/ 550506 h 561141"/>
                  <a:gd name="connsiteX15" fmla="*/ 246493 w 323098"/>
                  <a:gd name="connsiteY15" fmla="*/ 447869 h 561141"/>
                  <a:gd name="connsiteX16" fmla="*/ 227832 w 323098"/>
                  <a:gd name="connsiteY16" fmla="*/ 391885 h 561141"/>
                  <a:gd name="connsiteX17" fmla="*/ 218501 w 323098"/>
                  <a:gd name="connsiteY17" fmla="*/ 363893 h 561141"/>
                  <a:gd name="connsiteX18" fmla="*/ 237162 w 323098"/>
                  <a:gd name="connsiteY18" fmla="*/ 242595 h 561141"/>
                  <a:gd name="connsiteX19" fmla="*/ 265154 w 323098"/>
                  <a:gd name="connsiteY19" fmla="*/ 233265 h 561141"/>
                  <a:gd name="connsiteX20" fmla="*/ 293146 w 323098"/>
                  <a:gd name="connsiteY20" fmla="*/ 205273 h 561141"/>
                  <a:gd name="connsiteX21" fmla="*/ 311807 w 323098"/>
                  <a:gd name="connsiteY21" fmla="*/ 177281 h 561141"/>
                  <a:gd name="connsiteX22" fmla="*/ 321138 w 323098"/>
                  <a:gd name="connsiteY22" fmla="*/ 27991 h 561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3098" h="561141">
                    <a:moveTo>
                      <a:pt x="321138" y="27991"/>
                    </a:moveTo>
                    <a:lnTo>
                      <a:pt x="321138" y="27991"/>
                    </a:lnTo>
                    <a:cubicBezTo>
                      <a:pt x="222532" y="6079"/>
                      <a:pt x="215205" y="0"/>
                      <a:pt x="97203" y="0"/>
                    </a:cubicBezTo>
                    <a:cubicBezTo>
                      <a:pt x="75211" y="0"/>
                      <a:pt x="53660" y="6220"/>
                      <a:pt x="31889" y="9330"/>
                    </a:cubicBezTo>
                    <a:cubicBezTo>
                      <a:pt x="-19334" y="86166"/>
                      <a:pt x="1642" y="42661"/>
                      <a:pt x="22558" y="223934"/>
                    </a:cubicBezTo>
                    <a:cubicBezTo>
                      <a:pt x="24813" y="243475"/>
                      <a:pt x="41219" y="279918"/>
                      <a:pt x="41219" y="279918"/>
                    </a:cubicBezTo>
                    <a:cubicBezTo>
                      <a:pt x="38109" y="317240"/>
                      <a:pt x="38046" y="354943"/>
                      <a:pt x="31889" y="391885"/>
                    </a:cubicBezTo>
                    <a:cubicBezTo>
                      <a:pt x="28655" y="411288"/>
                      <a:pt x="13228" y="447869"/>
                      <a:pt x="13228" y="447869"/>
                    </a:cubicBezTo>
                    <a:cubicBezTo>
                      <a:pt x="19448" y="463420"/>
                      <a:pt x="21167" y="481655"/>
                      <a:pt x="31889" y="494522"/>
                    </a:cubicBezTo>
                    <a:cubicBezTo>
                      <a:pt x="38185" y="502078"/>
                      <a:pt x="50280" y="501719"/>
                      <a:pt x="59881" y="503853"/>
                    </a:cubicBezTo>
                    <a:cubicBezTo>
                      <a:pt x="78349" y="507957"/>
                      <a:pt x="97203" y="510073"/>
                      <a:pt x="115864" y="513183"/>
                    </a:cubicBezTo>
                    <a:cubicBezTo>
                      <a:pt x="125195" y="519403"/>
                      <a:pt x="135099" y="524839"/>
                      <a:pt x="143856" y="531844"/>
                    </a:cubicBezTo>
                    <a:cubicBezTo>
                      <a:pt x="150725" y="537340"/>
                      <a:pt x="154974" y="545980"/>
                      <a:pt x="162517" y="550506"/>
                    </a:cubicBezTo>
                    <a:cubicBezTo>
                      <a:pt x="170951" y="555566"/>
                      <a:pt x="181178" y="556726"/>
                      <a:pt x="190509" y="559836"/>
                    </a:cubicBezTo>
                    <a:cubicBezTo>
                      <a:pt x="215391" y="556726"/>
                      <a:pt x="248642" y="569377"/>
                      <a:pt x="265154" y="550506"/>
                    </a:cubicBezTo>
                    <a:cubicBezTo>
                      <a:pt x="270536" y="544355"/>
                      <a:pt x="251520" y="464628"/>
                      <a:pt x="246493" y="447869"/>
                    </a:cubicBezTo>
                    <a:cubicBezTo>
                      <a:pt x="240841" y="429028"/>
                      <a:pt x="234052" y="410546"/>
                      <a:pt x="227832" y="391885"/>
                    </a:cubicBezTo>
                    <a:lnTo>
                      <a:pt x="218501" y="363893"/>
                    </a:lnTo>
                    <a:cubicBezTo>
                      <a:pt x="224721" y="323460"/>
                      <a:pt x="223403" y="281120"/>
                      <a:pt x="237162" y="242595"/>
                    </a:cubicBezTo>
                    <a:cubicBezTo>
                      <a:pt x="240470" y="233333"/>
                      <a:pt x="256970" y="238721"/>
                      <a:pt x="265154" y="233265"/>
                    </a:cubicBezTo>
                    <a:cubicBezTo>
                      <a:pt x="276133" y="225946"/>
                      <a:pt x="284698" y="215410"/>
                      <a:pt x="293146" y="205273"/>
                    </a:cubicBezTo>
                    <a:cubicBezTo>
                      <a:pt x="300325" y="196658"/>
                      <a:pt x="306792" y="187311"/>
                      <a:pt x="311807" y="177281"/>
                    </a:cubicBezTo>
                    <a:cubicBezTo>
                      <a:pt x="330974" y="138948"/>
                      <a:pt x="319583" y="52873"/>
                      <a:pt x="321138" y="27991"/>
                    </a:cubicBezTo>
                    <a:close/>
                  </a:path>
                </a:pathLst>
              </a:cu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5486400" y="4320073"/>
                <a:ext cx="628462" cy="448982"/>
              </a:xfrm>
              <a:custGeom>
                <a:avLst/>
                <a:gdLst>
                  <a:gd name="connsiteX0" fmla="*/ 0 w 550506"/>
                  <a:gd name="connsiteY0" fmla="*/ 9331 h 392500"/>
                  <a:gd name="connsiteX1" fmla="*/ 0 w 550506"/>
                  <a:gd name="connsiteY1" fmla="*/ 9331 h 392500"/>
                  <a:gd name="connsiteX2" fmla="*/ 9330 w 550506"/>
                  <a:gd name="connsiteY2" fmla="*/ 93307 h 392500"/>
                  <a:gd name="connsiteX3" fmla="*/ 18661 w 550506"/>
                  <a:gd name="connsiteY3" fmla="*/ 121298 h 392500"/>
                  <a:gd name="connsiteX4" fmla="*/ 46653 w 550506"/>
                  <a:gd name="connsiteY4" fmla="*/ 130629 h 392500"/>
                  <a:gd name="connsiteX5" fmla="*/ 74645 w 550506"/>
                  <a:gd name="connsiteY5" fmla="*/ 149290 h 392500"/>
                  <a:gd name="connsiteX6" fmla="*/ 83975 w 550506"/>
                  <a:gd name="connsiteY6" fmla="*/ 177282 h 392500"/>
                  <a:gd name="connsiteX7" fmla="*/ 93306 w 550506"/>
                  <a:gd name="connsiteY7" fmla="*/ 307911 h 392500"/>
                  <a:gd name="connsiteX8" fmla="*/ 195943 w 550506"/>
                  <a:gd name="connsiteY8" fmla="*/ 317241 h 392500"/>
                  <a:gd name="connsiteX9" fmla="*/ 242596 w 550506"/>
                  <a:gd name="connsiteY9" fmla="*/ 354564 h 392500"/>
                  <a:gd name="connsiteX10" fmla="*/ 270587 w 550506"/>
                  <a:gd name="connsiteY10" fmla="*/ 363894 h 392500"/>
                  <a:gd name="connsiteX11" fmla="*/ 289249 w 550506"/>
                  <a:gd name="connsiteY11" fmla="*/ 382556 h 392500"/>
                  <a:gd name="connsiteX12" fmla="*/ 531845 w 550506"/>
                  <a:gd name="connsiteY12" fmla="*/ 354564 h 392500"/>
                  <a:gd name="connsiteX13" fmla="*/ 541175 w 550506"/>
                  <a:gd name="connsiteY13" fmla="*/ 307911 h 392500"/>
                  <a:gd name="connsiteX14" fmla="*/ 550506 w 550506"/>
                  <a:gd name="connsiteY14" fmla="*/ 279919 h 392500"/>
                  <a:gd name="connsiteX15" fmla="*/ 541175 w 550506"/>
                  <a:gd name="connsiteY15" fmla="*/ 102637 h 392500"/>
                  <a:gd name="connsiteX16" fmla="*/ 531845 w 550506"/>
                  <a:gd name="connsiteY16" fmla="*/ 74645 h 392500"/>
                  <a:gd name="connsiteX17" fmla="*/ 457200 w 550506"/>
                  <a:gd name="connsiteY17" fmla="*/ 18662 h 392500"/>
                  <a:gd name="connsiteX18" fmla="*/ 401216 w 550506"/>
                  <a:gd name="connsiteY18" fmla="*/ 0 h 392500"/>
                  <a:gd name="connsiteX19" fmla="*/ 0 w 550506"/>
                  <a:gd name="connsiteY19" fmla="*/ 9331 h 39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50506" h="392500">
                    <a:moveTo>
                      <a:pt x="0" y="9331"/>
                    </a:moveTo>
                    <a:lnTo>
                      <a:pt x="0" y="9331"/>
                    </a:lnTo>
                    <a:cubicBezTo>
                      <a:pt x="3110" y="37323"/>
                      <a:pt x="4700" y="65526"/>
                      <a:pt x="9330" y="93307"/>
                    </a:cubicBezTo>
                    <a:cubicBezTo>
                      <a:pt x="10947" y="103008"/>
                      <a:pt x="11706" y="114344"/>
                      <a:pt x="18661" y="121298"/>
                    </a:cubicBezTo>
                    <a:cubicBezTo>
                      <a:pt x="25616" y="128253"/>
                      <a:pt x="37856" y="126230"/>
                      <a:pt x="46653" y="130629"/>
                    </a:cubicBezTo>
                    <a:cubicBezTo>
                      <a:pt x="56683" y="135644"/>
                      <a:pt x="65314" y="143070"/>
                      <a:pt x="74645" y="149290"/>
                    </a:cubicBezTo>
                    <a:cubicBezTo>
                      <a:pt x="77755" y="158621"/>
                      <a:pt x="82826" y="167514"/>
                      <a:pt x="83975" y="177282"/>
                    </a:cubicBezTo>
                    <a:cubicBezTo>
                      <a:pt x="89076" y="220637"/>
                      <a:pt x="66035" y="273823"/>
                      <a:pt x="93306" y="307911"/>
                    </a:cubicBezTo>
                    <a:cubicBezTo>
                      <a:pt x="114766" y="334736"/>
                      <a:pt x="161731" y="314131"/>
                      <a:pt x="195943" y="317241"/>
                    </a:cubicBezTo>
                    <a:cubicBezTo>
                      <a:pt x="213301" y="334600"/>
                      <a:pt x="219053" y="342793"/>
                      <a:pt x="242596" y="354564"/>
                    </a:cubicBezTo>
                    <a:cubicBezTo>
                      <a:pt x="251393" y="358962"/>
                      <a:pt x="261257" y="360784"/>
                      <a:pt x="270587" y="363894"/>
                    </a:cubicBezTo>
                    <a:cubicBezTo>
                      <a:pt x="276808" y="370115"/>
                      <a:pt x="280459" y="382204"/>
                      <a:pt x="289249" y="382556"/>
                    </a:cubicBezTo>
                    <a:cubicBezTo>
                      <a:pt x="488380" y="390522"/>
                      <a:pt x="448454" y="410157"/>
                      <a:pt x="531845" y="354564"/>
                    </a:cubicBezTo>
                    <a:cubicBezTo>
                      <a:pt x="534955" y="339013"/>
                      <a:pt x="537329" y="323296"/>
                      <a:pt x="541175" y="307911"/>
                    </a:cubicBezTo>
                    <a:cubicBezTo>
                      <a:pt x="543560" y="298369"/>
                      <a:pt x="550506" y="289754"/>
                      <a:pt x="550506" y="279919"/>
                    </a:cubicBezTo>
                    <a:cubicBezTo>
                      <a:pt x="550506" y="220743"/>
                      <a:pt x="546532" y="161570"/>
                      <a:pt x="541175" y="102637"/>
                    </a:cubicBezTo>
                    <a:cubicBezTo>
                      <a:pt x="540285" y="92842"/>
                      <a:pt x="536905" y="83079"/>
                      <a:pt x="531845" y="74645"/>
                    </a:cubicBezTo>
                    <a:cubicBezTo>
                      <a:pt x="520793" y="56225"/>
                      <a:pt x="460669" y="19818"/>
                      <a:pt x="457200" y="18662"/>
                    </a:cubicBezTo>
                    <a:lnTo>
                      <a:pt x="401216" y="0"/>
                    </a:lnTo>
                    <a:cubicBezTo>
                      <a:pt x="21779" y="18973"/>
                      <a:pt x="66869" y="7776"/>
                      <a:pt x="0" y="9331"/>
                    </a:cubicBezTo>
                    <a:close/>
                  </a:path>
                </a:pathLst>
              </a:cu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3342546" y="3956180"/>
                <a:ext cx="2824989" cy="391885"/>
              </a:xfrm>
              <a:custGeom>
                <a:avLst/>
                <a:gdLst>
                  <a:gd name="connsiteX0" fmla="*/ 231078 w 2824989"/>
                  <a:gd name="connsiteY0" fmla="*/ 0 h 391885"/>
                  <a:gd name="connsiteX1" fmla="*/ 231078 w 2824989"/>
                  <a:gd name="connsiteY1" fmla="*/ 0 h 391885"/>
                  <a:gd name="connsiteX2" fmla="*/ 147103 w 2824989"/>
                  <a:gd name="connsiteY2" fmla="*/ 18661 h 391885"/>
                  <a:gd name="connsiteX3" fmla="*/ 119111 w 2824989"/>
                  <a:gd name="connsiteY3" fmla="*/ 37322 h 391885"/>
                  <a:gd name="connsiteX4" fmla="*/ 91119 w 2824989"/>
                  <a:gd name="connsiteY4" fmla="*/ 46653 h 391885"/>
                  <a:gd name="connsiteX5" fmla="*/ 72458 w 2824989"/>
                  <a:gd name="connsiteY5" fmla="*/ 74644 h 391885"/>
                  <a:gd name="connsiteX6" fmla="*/ 44466 w 2824989"/>
                  <a:gd name="connsiteY6" fmla="*/ 93306 h 391885"/>
                  <a:gd name="connsiteX7" fmla="*/ 35136 w 2824989"/>
                  <a:gd name="connsiteY7" fmla="*/ 121298 h 391885"/>
                  <a:gd name="connsiteX8" fmla="*/ 16474 w 2824989"/>
                  <a:gd name="connsiteY8" fmla="*/ 139959 h 391885"/>
                  <a:gd name="connsiteX9" fmla="*/ 16474 w 2824989"/>
                  <a:gd name="connsiteY9" fmla="*/ 317240 h 391885"/>
                  <a:gd name="connsiteX10" fmla="*/ 35136 w 2824989"/>
                  <a:gd name="connsiteY10" fmla="*/ 335902 h 391885"/>
                  <a:gd name="connsiteX11" fmla="*/ 53797 w 2824989"/>
                  <a:gd name="connsiteY11" fmla="*/ 363893 h 391885"/>
                  <a:gd name="connsiteX12" fmla="*/ 1686654 w 2824989"/>
                  <a:gd name="connsiteY12" fmla="*/ 373224 h 391885"/>
                  <a:gd name="connsiteX13" fmla="*/ 1789291 w 2824989"/>
                  <a:gd name="connsiteY13" fmla="*/ 391885 h 391885"/>
                  <a:gd name="connsiteX14" fmla="*/ 2796997 w 2824989"/>
                  <a:gd name="connsiteY14" fmla="*/ 382555 h 391885"/>
                  <a:gd name="connsiteX15" fmla="*/ 2815658 w 2824989"/>
                  <a:gd name="connsiteY15" fmla="*/ 363893 h 391885"/>
                  <a:gd name="connsiteX16" fmla="*/ 2824989 w 2824989"/>
                  <a:gd name="connsiteY16" fmla="*/ 335902 h 391885"/>
                  <a:gd name="connsiteX17" fmla="*/ 2815658 w 2824989"/>
                  <a:gd name="connsiteY17" fmla="*/ 121298 h 391885"/>
                  <a:gd name="connsiteX18" fmla="*/ 2796997 w 2824989"/>
                  <a:gd name="connsiteY18" fmla="*/ 102636 h 391885"/>
                  <a:gd name="connsiteX19" fmla="*/ 2741013 w 2824989"/>
                  <a:gd name="connsiteY19" fmla="*/ 83975 h 391885"/>
                  <a:gd name="connsiteX20" fmla="*/ 2666368 w 2824989"/>
                  <a:gd name="connsiteY20" fmla="*/ 55983 h 391885"/>
                  <a:gd name="connsiteX21" fmla="*/ 2022556 w 2824989"/>
                  <a:gd name="connsiteY21" fmla="*/ 46653 h 391885"/>
                  <a:gd name="connsiteX22" fmla="*/ 1266776 w 2824989"/>
                  <a:gd name="connsiteY22" fmla="*/ 18661 h 391885"/>
                  <a:gd name="connsiteX23" fmla="*/ 996189 w 2824989"/>
                  <a:gd name="connsiteY23" fmla="*/ 0 h 391885"/>
                  <a:gd name="connsiteX24" fmla="*/ 231078 w 2824989"/>
                  <a:gd name="connsiteY24" fmla="*/ 0 h 391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24989" h="391885">
                    <a:moveTo>
                      <a:pt x="231078" y="0"/>
                    </a:moveTo>
                    <a:lnTo>
                      <a:pt x="231078" y="0"/>
                    </a:lnTo>
                    <a:cubicBezTo>
                      <a:pt x="203086" y="6220"/>
                      <a:pt x="174306" y="9593"/>
                      <a:pt x="147103" y="18661"/>
                    </a:cubicBezTo>
                    <a:cubicBezTo>
                      <a:pt x="136464" y="22207"/>
                      <a:pt x="129141" y="32307"/>
                      <a:pt x="119111" y="37322"/>
                    </a:cubicBezTo>
                    <a:cubicBezTo>
                      <a:pt x="110314" y="41721"/>
                      <a:pt x="100450" y="43543"/>
                      <a:pt x="91119" y="46653"/>
                    </a:cubicBezTo>
                    <a:cubicBezTo>
                      <a:pt x="84899" y="55983"/>
                      <a:pt x="80387" y="66715"/>
                      <a:pt x="72458" y="74644"/>
                    </a:cubicBezTo>
                    <a:cubicBezTo>
                      <a:pt x="64528" y="82574"/>
                      <a:pt x="51471" y="84549"/>
                      <a:pt x="44466" y="93306"/>
                    </a:cubicBezTo>
                    <a:cubicBezTo>
                      <a:pt x="38322" y="100986"/>
                      <a:pt x="40196" y="112864"/>
                      <a:pt x="35136" y="121298"/>
                    </a:cubicBezTo>
                    <a:cubicBezTo>
                      <a:pt x="30610" y="128841"/>
                      <a:pt x="22695" y="133739"/>
                      <a:pt x="16474" y="139959"/>
                    </a:cubicBezTo>
                    <a:cubicBezTo>
                      <a:pt x="-6443" y="208714"/>
                      <a:pt x="-4519" y="191285"/>
                      <a:pt x="16474" y="317240"/>
                    </a:cubicBezTo>
                    <a:cubicBezTo>
                      <a:pt x="17920" y="325918"/>
                      <a:pt x="29640" y="329032"/>
                      <a:pt x="35136" y="335902"/>
                    </a:cubicBezTo>
                    <a:cubicBezTo>
                      <a:pt x="42141" y="344658"/>
                      <a:pt x="42586" y="363640"/>
                      <a:pt x="53797" y="363893"/>
                    </a:cubicBezTo>
                    <a:cubicBezTo>
                      <a:pt x="597953" y="376190"/>
                      <a:pt x="1142368" y="370114"/>
                      <a:pt x="1686654" y="373224"/>
                    </a:cubicBezTo>
                    <a:cubicBezTo>
                      <a:pt x="1726021" y="386347"/>
                      <a:pt x="1736535" y="391885"/>
                      <a:pt x="1789291" y="391885"/>
                    </a:cubicBezTo>
                    <a:lnTo>
                      <a:pt x="2796997" y="382555"/>
                    </a:lnTo>
                    <a:cubicBezTo>
                      <a:pt x="2803217" y="376334"/>
                      <a:pt x="2811132" y="371436"/>
                      <a:pt x="2815658" y="363893"/>
                    </a:cubicBezTo>
                    <a:cubicBezTo>
                      <a:pt x="2820718" y="355459"/>
                      <a:pt x="2824989" y="345737"/>
                      <a:pt x="2824989" y="335902"/>
                    </a:cubicBezTo>
                    <a:cubicBezTo>
                      <a:pt x="2824989" y="264300"/>
                      <a:pt x="2824189" y="192390"/>
                      <a:pt x="2815658" y="121298"/>
                    </a:cubicBezTo>
                    <a:cubicBezTo>
                      <a:pt x="2814610" y="112564"/>
                      <a:pt x="2804865" y="106570"/>
                      <a:pt x="2796997" y="102636"/>
                    </a:cubicBezTo>
                    <a:cubicBezTo>
                      <a:pt x="2779403" y="93839"/>
                      <a:pt x="2757380" y="94886"/>
                      <a:pt x="2741013" y="83975"/>
                    </a:cubicBezTo>
                    <a:cubicBezTo>
                      <a:pt x="2710850" y="63867"/>
                      <a:pt x="2708426" y="57120"/>
                      <a:pt x="2666368" y="55983"/>
                    </a:cubicBezTo>
                    <a:cubicBezTo>
                      <a:pt x="2451820" y="50184"/>
                      <a:pt x="2237160" y="49763"/>
                      <a:pt x="2022556" y="46653"/>
                    </a:cubicBezTo>
                    <a:cubicBezTo>
                      <a:pt x="1480016" y="16511"/>
                      <a:pt x="2535970" y="73843"/>
                      <a:pt x="1266776" y="18661"/>
                    </a:cubicBezTo>
                    <a:cubicBezTo>
                      <a:pt x="1176451" y="14734"/>
                      <a:pt x="1086599" y="0"/>
                      <a:pt x="996189" y="0"/>
                    </a:cubicBezTo>
                    <a:lnTo>
                      <a:pt x="231078" y="0"/>
                    </a:lnTo>
                    <a:close/>
                  </a:path>
                </a:pathLst>
              </a:cu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rot="20066776" flipH="1">
              <a:off x="4219893" y="4146418"/>
              <a:ext cx="420238" cy="685659"/>
              <a:chOff x="3301619" y="4751740"/>
              <a:chExt cx="592079" cy="966034"/>
            </a:xfrm>
          </p:grpSpPr>
          <p:sp>
            <p:nvSpPr>
              <p:cNvPr id="31" name="Moon 30"/>
              <p:cNvSpPr/>
              <p:nvPr/>
            </p:nvSpPr>
            <p:spPr>
              <a:xfrm rot="1558533">
                <a:off x="3512698" y="4867727"/>
                <a:ext cx="381000" cy="761999"/>
              </a:xfrm>
              <a:prstGeom prst="moon">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Moon 31"/>
              <p:cNvSpPr/>
              <p:nvPr/>
            </p:nvSpPr>
            <p:spPr>
              <a:xfrm rot="8803068">
                <a:off x="3301619" y="4751740"/>
                <a:ext cx="461585" cy="960429"/>
              </a:xfrm>
              <a:prstGeom prst="moon">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Moon 32"/>
              <p:cNvSpPr/>
              <p:nvPr/>
            </p:nvSpPr>
            <p:spPr>
              <a:xfrm rot="8118905">
                <a:off x="3325698" y="4955773"/>
                <a:ext cx="295504" cy="762001"/>
              </a:xfrm>
              <a:prstGeom prst="moon">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p:cNvGrpSpPr/>
            <p:nvPr/>
          </p:nvGrpSpPr>
          <p:grpSpPr>
            <a:xfrm>
              <a:off x="7257517" y="4149703"/>
              <a:ext cx="448777" cy="681681"/>
              <a:chOff x="3301619" y="4751740"/>
              <a:chExt cx="632288" cy="960429"/>
            </a:xfrm>
          </p:grpSpPr>
          <p:sp>
            <p:nvSpPr>
              <p:cNvPr id="35" name="Moon 34"/>
              <p:cNvSpPr/>
              <p:nvPr/>
            </p:nvSpPr>
            <p:spPr>
              <a:xfrm rot="1558533">
                <a:off x="3552907" y="4946815"/>
                <a:ext cx="381000" cy="762000"/>
              </a:xfrm>
              <a:prstGeom prst="moon">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Moon 35"/>
              <p:cNvSpPr/>
              <p:nvPr/>
            </p:nvSpPr>
            <p:spPr>
              <a:xfrm rot="8803068">
                <a:off x="3301619" y="4751740"/>
                <a:ext cx="461585" cy="960429"/>
              </a:xfrm>
              <a:prstGeom prst="moon">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Moon 36"/>
              <p:cNvSpPr/>
              <p:nvPr/>
            </p:nvSpPr>
            <p:spPr>
              <a:xfrm rot="8118905">
                <a:off x="3313344" y="4925713"/>
                <a:ext cx="381000" cy="762000"/>
              </a:xfrm>
              <a:prstGeom prst="moon">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0" name="TextBox 39"/>
          <p:cNvSpPr txBox="1"/>
          <p:nvPr/>
        </p:nvSpPr>
        <p:spPr>
          <a:xfrm>
            <a:off x="-4724" y="686438"/>
            <a:ext cx="12094028" cy="1938992"/>
          </a:xfrm>
          <a:prstGeom prst="rect">
            <a:avLst/>
          </a:prstGeom>
          <a:noFill/>
        </p:spPr>
        <p:txBody>
          <a:bodyPr wrap="square" rtlCol="0">
            <a:spAutoFit/>
          </a:bodyPr>
          <a:lstStyle/>
          <a:p>
            <a:pPr algn="ctr"/>
            <a:r>
              <a:rPr lang="en-US" sz="6000" dirty="0">
                <a:solidFill>
                  <a:schemeClr val="bg1"/>
                </a:solidFill>
                <a:latin typeface="Britannic Bold" panose="020B0903060703020204" pitchFamily="34" charset="0"/>
              </a:rPr>
              <a:t>A Test of Obedience</a:t>
            </a:r>
          </a:p>
          <a:p>
            <a:pPr algn="ctr"/>
            <a:r>
              <a:rPr lang="en-US" sz="6000" dirty="0">
                <a:solidFill>
                  <a:schemeClr val="bg1"/>
                </a:solidFill>
                <a:latin typeface="Britannic Bold" panose="020B0903060703020204" pitchFamily="34" charset="0"/>
              </a:rPr>
              <a:t>Genesis 22</a:t>
            </a:r>
          </a:p>
        </p:txBody>
      </p:sp>
      <p:grpSp>
        <p:nvGrpSpPr>
          <p:cNvPr id="42" name="Group 131"/>
          <p:cNvGrpSpPr/>
          <p:nvPr/>
        </p:nvGrpSpPr>
        <p:grpSpPr>
          <a:xfrm>
            <a:off x="9389633" y="2823646"/>
            <a:ext cx="1600200" cy="3697623"/>
            <a:chOff x="5715000" y="1143000"/>
            <a:chExt cx="1978594" cy="4515889"/>
          </a:xfrm>
        </p:grpSpPr>
        <p:sp>
          <p:nvSpPr>
            <p:cNvPr id="43" name="Double Wave 8"/>
            <p:cNvSpPr/>
            <p:nvPr/>
          </p:nvSpPr>
          <p:spPr>
            <a:xfrm rot="5400000">
              <a:off x="6717586" y="1740613"/>
              <a:ext cx="1066801" cy="481175"/>
            </a:xfrm>
            <a:prstGeom prst="doubleWave">
              <a:avLst>
                <a:gd name="adj1" fmla="val 12500"/>
                <a:gd name="adj2" fmla="val -62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Double Wave 8"/>
            <p:cNvSpPr/>
            <p:nvPr/>
          </p:nvSpPr>
          <p:spPr>
            <a:xfrm rot="6254388">
              <a:off x="5877489" y="1624787"/>
              <a:ext cx="968254" cy="774047"/>
            </a:xfrm>
            <a:prstGeom prst="doubleWave">
              <a:avLst>
                <a:gd name="adj1" fmla="val 12500"/>
                <a:gd name="adj2" fmla="val -62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2"/>
            <p:cNvSpPr/>
            <p:nvPr/>
          </p:nvSpPr>
          <p:spPr>
            <a:xfrm rot="2980448">
              <a:off x="6218324" y="5049679"/>
              <a:ext cx="450516" cy="757827"/>
            </a:xfrm>
            <a:prstGeom prst="ellipse">
              <a:avLst/>
            </a:prstGeom>
            <a:solidFill>
              <a:srgbClr val="A491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rot="18788802">
              <a:off x="6734605" y="5054717"/>
              <a:ext cx="450516" cy="757827"/>
            </a:xfrm>
            <a:prstGeom prst="ellipse">
              <a:avLst/>
            </a:prstGeom>
            <a:solidFill>
              <a:srgbClr val="A491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2"/>
            <p:cNvSpPr/>
            <p:nvPr/>
          </p:nvSpPr>
          <p:spPr>
            <a:xfrm rot="20847300">
              <a:off x="7306829" y="3278739"/>
              <a:ext cx="386765" cy="66707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3"/>
            <p:cNvSpPr/>
            <p:nvPr/>
          </p:nvSpPr>
          <p:spPr>
            <a:xfrm>
              <a:off x="5715000" y="3397098"/>
              <a:ext cx="386765" cy="66707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rapezoid 4"/>
            <p:cNvSpPr/>
            <p:nvPr/>
          </p:nvSpPr>
          <p:spPr>
            <a:xfrm rot="20339459">
              <a:off x="6830592" y="2089476"/>
              <a:ext cx="666750" cy="1671083"/>
            </a:xfrm>
            <a:prstGeom prst="trapezoid">
              <a:avLst>
                <a:gd name="adj" fmla="val 34133"/>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apezoid 5"/>
            <p:cNvSpPr/>
            <p:nvPr/>
          </p:nvSpPr>
          <p:spPr>
            <a:xfrm rot="1327004">
              <a:off x="5928848" y="2241933"/>
              <a:ext cx="666750" cy="1671083"/>
            </a:xfrm>
            <a:prstGeom prst="trapezoid">
              <a:avLst>
                <a:gd name="adj" fmla="val 34133"/>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rapezoid 6"/>
            <p:cNvSpPr/>
            <p:nvPr/>
          </p:nvSpPr>
          <p:spPr>
            <a:xfrm>
              <a:off x="6022731" y="2248545"/>
              <a:ext cx="1436077" cy="3250485"/>
            </a:xfrm>
            <a:prstGeom prst="trapezoid">
              <a:avLst>
                <a:gd name="adj" fmla="val 30618"/>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Isosceles Triangle 7"/>
            <p:cNvSpPr/>
            <p:nvPr/>
          </p:nvSpPr>
          <p:spPr>
            <a:xfrm rot="10800000">
              <a:off x="6535615" y="2248545"/>
              <a:ext cx="410308" cy="601942"/>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6172200" y="1143000"/>
              <a:ext cx="1143000" cy="130033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64"/>
            <p:cNvGrpSpPr/>
            <p:nvPr/>
          </p:nvGrpSpPr>
          <p:grpSpPr>
            <a:xfrm flipH="1">
              <a:off x="6248403" y="3604586"/>
              <a:ext cx="1230918" cy="1352981"/>
              <a:chOff x="7543805" y="3605661"/>
              <a:chExt cx="1066795" cy="1042539"/>
            </a:xfrm>
          </p:grpSpPr>
          <p:sp>
            <p:nvSpPr>
              <p:cNvPr id="90" name="Rounded Rectangle 89"/>
              <p:cNvSpPr/>
              <p:nvPr/>
            </p:nvSpPr>
            <p:spPr>
              <a:xfrm>
                <a:off x="7696200" y="3657600"/>
                <a:ext cx="914400" cy="152400"/>
              </a:xfrm>
              <a:prstGeom prst="roundRect">
                <a:avLst/>
              </a:prstGeom>
              <a:solidFill>
                <a:srgbClr val="D98A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 name="Group 162"/>
              <p:cNvGrpSpPr/>
              <p:nvPr/>
            </p:nvGrpSpPr>
            <p:grpSpPr>
              <a:xfrm>
                <a:off x="7543805" y="3605661"/>
                <a:ext cx="418448" cy="1042539"/>
                <a:chOff x="6827799" y="4847065"/>
                <a:chExt cx="794795" cy="1996712"/>
              </a:xfrm>
              <a:solidFill>
                <a:srgbClr val="D98A33"/>
              </a:solidFill>
            </p:grpSpPr>
            <p:sp>
              <p:nvSpPr>
                <p:cNvPr id="92" name="Double Wave 91"/>
                <p:cNvSpPr/>
                <p:nvPr/>
              </p:nvSpPr>
              <p:spPr>
                <a:xfrm rot="16516316">
                  <a:off x="6407650" y="5697864"/>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Double Wave 19"/>
                <p:cNvSpPr/>
                <p:nvPr/>
              </p:nvSpPr>
              <p:spPr>
                <a:xfrm rot="17633710">
                  <a:off x="6141999" y="5700777"/>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ounded Rectangle 93"/>
                <p:cNvSpPr/>
                <p:nvPr/>
              </p:nvSpPr>
              <p:spPr>
                <a:xfrm>
                  <a:off x="7103985" y="4847065"/>
                  <a:ext cx="518609" cy="470886"/>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5" name="Group 188"/>
            <p:cNvGrpSpPr/>
            <p:nvPr/>
          </p:nvGrpSpPr>
          <p:grpSpPr>
            <a:xfrm>
              <a:off x="6019800" y="5173301"/>
              <a:ext cx="1447800" cy="289560"/>
              <a:chOff x="2286000" y="6019800"/>
              <a:chExt cx="3048000" cy="609600"/>
            </a:xfrm>
          </p:grpSpPr>
          <p:grpSp>
            <p:nvGrpSpPr>
              <p:cNvPr id="75" name="Group 175"/>
              <p:cNvGrpSpPr/>
              <p:nvPr/>
            </p:nvGrpSpPr>
            <p:grpSpPr>
              <a:xfrm>
                <a:off x="2286000" y="6019800"/>
                <a:ext cx="609600" cy="609600"/>
                <a:chOff x="2286000" y="6019800"/>
                <a:chExt cx="609600" cy="609600"/>
              </a:xfrm>
            </p:grpSpPr>
            <p:sp>
              <p:nvSpPr>
                <p:cNvPr id="88" name="Quad Arrow Callout 87"/>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Cross 88"/>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176"/>
              <p:cNvGrpSpPr/>
              <p:nvPr/>
            </p:nvGrpSpPr>
            <p:grpSpPr>
              <a:xfrm>
                <a:off x="2895600" y="6019800"/>
                <a:ext cx="609600" cy="609600"/>
                <a:chOff x="2286000" y="6019800"/>
                <a:chExt cx="609600" cy="609600"/>
              </a:xfrm>
            </p:grpSpPr>
            <p:sp>
              <p:nvSpPr>
                <p:cNvPr id="86" name="Quad Arrow Callout 85"/>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Cross 86"/>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179"/>
              <p:cNvGrpSpPr/>
              <p:nvPr/>
            </p:nvGrpSpPr>
            <p:grpSpPr>
              <a:xfrm>
                <a:off x="3505200" y="6019800"/>
                <a:ext cx="609600" cy="609600"/>
                <a:chOff x="2286000" y="6019800"/>
                <a:chExt cx="609600" cy="609600"/>
              </a:xfrm>
            </p:grpSpPr>
            <p:sp>
              <p:nvSpPr>
                <p:cNvPr id="84" name="Quad Arrow Callout 83"/>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Cross 84"/>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182"/>
              <p:cNvGrpSpPr/>
              <p:nvPr/>
            </p:nvGrpSpPr>
            <p:grpSpPr>
              <a:xfrm>
                <a:off x="4114800" y="6019800"/>
                <a:ext cx="609600" cy="609600"/>
                <a:chOff x="2286000" y="6019800"/>
                <a:chExt cx="609600" cy="609600"/>
              </a:xfrm>
            </p:grpSpPr>
            <p:sp>
              <p:nvSpPr>
                <p:cNvPr id="82" name="Quad Arrow Callout 81"/>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Cross 82"/>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185"/>
              <p:cNvGrpSpPr/>
              <p:nvPr/>
            </p:nvGrpSpPr>
            <p:grpSpPr>
              <a:xfrm>
                <a:off x="4724400" y="6019800"/>
                <a:ext cx="609600" cy="609600"/>
                <a:chOff x="2286000" y="6019800"/>
                <a:chExt cx="609600" cy="609600"/>
              </a:xfrm>
            </p:grpSpPr>
            <p:sp>
              <p:nvSpPr>
                <p:cNvPr id="80" name="Quad Arrow Callout 79"/>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Cross 80"/>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6" name="Double Wave 8"/>
            <p:cNvSpPr/>
            <p:nvPr/>
          </p:nvSpPr>
          <p:spPr>
            <a:xfrm rot="10558211">
              <a:off x="6102425" y="1488339"/>
              <a:ext cx="1161594" cy="223721"/>
            </a:xfrm>
            <a:prstGeom prst="doubleWave">
              <a:avLst>
                <a:gd name="adj1" fmla="val 12500"/>
                <a:gd name="adj2" fmla="val -62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Moon 56"/>
            <p:cNvSpPr/>
            <p:nvPr/>
          </p:nvSpPr>
          <p:spPr>
            <a:xfrm rot="5598382">
              <a:off x="6527289" y="806839"/>
              <a:ext cx="423981" cy="1096304"/>
            </a:xfrm>
            <a:prstGeom prst="moon">
              <a:avLst>
                <a:gd name="adj" fmla="val 61082"/>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p:cNvSpPr/>
            <p:nvPr/>
          </p:nvSpPr>
          <p:spPr>
            <a:xfrm>
              <a:off x="6179812" y="1371982"/>
              <a:ext cx="1100074" cy="194131"/>
            </a:xfrm>
            <a:prstGeom prst="roundRect">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189"/>
            <p:cNvGrpSpPr/>
            <p:nvPr/>
          </p:nvGrpSpPr>
          <p:grpSpPr>
            <a:xfrm>
              <a:off x="6172200" y="1357767"/>
              <a:ext cx="1054396" cy="210879"/>
              <a:chOff x="2286000" y="6019800"/>
              <a:chExt cx="3048000" cy="609600"/>
            </a:xfrm>
          </p:grpSpPr>
          <p:grpSp>
            <p:nvGrpSpPr>
              <p:cNvPr id="60" name="Group 175"/>
              <p:cNvGrpSpPr/>
              <p:nvPr/>
            </p:nvGrpSpPr>
            <p:grpSpPr>
              <a:xfrm>
                <a:off x="2286000" y="6019800"/>
                <a:ext cx="609600" cy="609600"/>
                <a:chOff x="2286000" y="6019800"/>
                <a:chExt cx="609600" cy="609600"/>
              </a:xfrm>
            </p:grpSpPr>
            <p:sp>
              <p:nvSpPr>
                <p:cNvPr id="73" name="Quad Arrow Callout 72"/>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Cross 73"/>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176"/>
              <p:cNvGrpSpPr/>
              <p:nvPr/>
            </p:nvGrpSpPr>
            <p:grpSpPr>
              <a:xfrm>
                <a:off x="2895600" y="6019800"/>
                <a:ext cx="609600" cy="609600"/>
                <a:chOff x="2286000" y="6019800"/>
                <a:chExt cx="609600" cy="609600"/>
              </a:xfrm>
            </p:grpSpPr>
            <p:sp>
              <p:nvSpPr>
                <p:cNvPr id="71" name="Quad Arrow Callout 70"/>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Cross 71"/>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179"/>
              <p:cNvGrpSpPr/>
              <p:nvPr/>
            </p:nvGrpSpPr>
            <p:grpSpPr>
              <a:xfrm>
                <a:off x="3505200" y="6019800"/>
                <a:ext cx="609600" cy="609600"/>
                <a:chOff x="2286000" y="6019800"/>
                <a:chExt cx="609600" cy="609600"/>
              </a:xfrm>
            </p:grpSpPr>
            <p:sp>
              <p:nvSpPr>
                <p:cNvPr id="69" name="Quad Arrow Callout 68"/>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Cross 69"/>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182"/>
              <p:cNvGrpSpPr/>
              <p:nvPr/>
            </p:nvGrpSpPr>
            <p:grpSpPr>
              <a:xfrm>
                <a:off x="4114800" y="6019800"/>
                <a:ext cx="609600" cy="609600"/>
                <a:chOff x="2286000" y="6019800"/>
                <a:chExt cx="609600" cy="609600"/>
              </a:xfrm>
            </p:grpSpPr>
            <p:sp>
              <p:nvSpPr>
                <p:cNvPr id="67" name="Quad Arrow Callout 66"/>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Cross 67"/>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185"/>
              <p:cNvGrpSpPr/>
              <p:nvPr/>
            </p:nvGrpSpPr>
            <p:grpSpPr>
              <a:xfrm>
                <a:off x="4724400" y="6019800"/>
                <a:ext cx="609600" cy="609600"/>
                <a:chOff x="2286000" y="6019800"/>
                <a:chExt cx="609600" cy="609600"/>
              </a:xfrm>
            </p:grpSpPr>
            <p:sp>
              <p:nvSpPr>
                <p:cNvPr id="65" name="Quad Arrow Callout 64"/>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Cross 65"/>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5" name="Group 94"/>
          <p:cNvGrpSpPr/>
          <p:nvPr/>
        </p:nvGrpSpPr>
        <p:grpSpPr>
          <a:xfrm>
            <a:off x="923803" y="2751772"/>
            <a:ext cx="2016029" cy="3808926"/>
            <a:chOff x="3810000" y="553998"/>
            <a:chExt cx="1839832" cy="3482238"/>
          </a:xfrm>
        </p:grpSpPr>
        <p:sp>
          <p:nvSpPr>
            <p:cNvPr id="96" name="Cloud 95"/>
            <p:cNvSpPr/>
            <p:nvPr/>
          </p:nvSpPr>
          <p:spPr>
            <a:xfrm flipH="1">
              <a:off x="4675545" y="718376"/>
              <a:ext cx="683131" cy="1573308"/>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Cloud 96"/>
            <p:cNvSpPr/>
            <p:nvPr/>
          </p:nvSpPr>
          <p:spPr>
            <a:xfrm rot="551476" flipH="1">
              <a:off x="3992415" y="800564"/>
              <a:ext cx="683131" cy="1517014"/>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rot="18242526">
              <a:off x="5325276" y="2660586"/>
              <a:ext cx="249386" cy="39972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rot="1434122">
              <a:off x="3810000" y="2603983"/>
              <a:ext cx="281289" cy="47286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lowchart: Manual Operation 99"/>
            <p:cNvSpPr/>
            <p:nvPr/>
          </p:nvSpPr>
          <p:spPr>
            <a:xfrm rot="12310857">
              <a:off x="3946055" y="1753860"/>
              <a:ext cx="494411" cy="1223898"/>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lowchart: Manual Operation 100"/>
            <p:cNvSpPr/>
            <p:nvPr/>
          </p:nvSpPr>
          <p:spPr>
            <a:xfrm rot="9335504" flipH="1">
              <a:off x="4920944" y="1664958"/>
              <a:ext cx="494411" cy="1249036"/>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rot="20001088">
              <a:off x="4212017" y="3698474"/>
              <a:ext cx="562580" cy="337762"/>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rot="1608598">
              <a:off x="4639058" y="3616754"/>
              <a:ext cx="562580" cy="337762"/>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lowchart: Manual Operation 103"/>
            <p:cNvSpPr/>
            <p:nvPr/>
          </p:nvSpPr>
          <p:spPr>
            <a:xfrm rot="10800000">
              <a:off x="4163198" y="1704641"/>
              <a:ext cx="1024698" cy="2054721"/>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lowchart: Extract 104"/>
            <p:cNvSpPr/>
            <p:nvPr/>
          </p:nvSpPr>
          <p:spPr>
            <a:xfrm rot="10800000">
              <a:off x="4439464" y="1840872"/>
              <a:ext cx="492257" cy="521280"/>
            </a:xfrm>
            <a:prstGeom prst="flowChartExtra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ounded Rectangle 105"/>
            <p:cNvSpPr/>
            <p:nvPr/>
          </p:nvSpPr>
          <p:spPr>
            <a:xfrm rot="1222326">
              <a:off x="4434793" y="1683601"/>
              <a:ext cx="409865" cy="2148166"/>
            </a:xfrm>
            <a:prstGeom prst="roundRect">
              <a:avLst>
                <a:gd name="adj" fmla="val 14942"/>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62"/>
            <p:cNvSpPr/>
            <p:nvPr/>
          </p:nvSpPr>
          <p:spPr>
            <a:xfrm>
              <a:off x="4228498" y="692482"/>
              <a:ext cx="914192" cy="13409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Cloud 107"/>
            <p:cNvSpPr/>
            <p:nvPr/>
          </p:nvSpPr>
          <p:spPr>
            <a:xfrm flipH="1">
              <a:off x="4163198" y="553998"/>
              <a:ext cx="1110089" cy="904077"/>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ounded Rectangle 108"/>
            <p:cNvSpPr/>
            <p:nvPr/>
          </p:nvSpPr>
          <p:spPr>
            <a:xfrm>
              <a:off x="4079647" y="838200"/>
              <a:ext cx="1259160" cy="240852"/>
            </a:xfrm>
            <a:prstGeom prst="roundRect">
              <a:avLst/>
            </a:prstGeom>
            <a:solidFill>
              <a:srgbClr val="D8941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4220061" y="818482"/>
              <a:ext cx="938018" cy="300171"/>
              <a:chOff x="1756756" y="4876800"/>
              <a:chExt cx="4088873" cy="1308463"/>
            </a:xfrm>
          </p:grpSpPr>
          <p:grpSp>
            <p:nvGrpSpPr>
              <p:cNvPr id="143" name="Group 142"/>
              <p:cNvGrpSpPr/>
              <p:nvPr/>
            </p:nvGrpSpPr>
            <p:grpSpPr>
              <a:xfrm>
                <a:off x="1756756" y="4876800"/>
                <a:ext cx="1367444" cy="1295400"/>
                <a:chOff x="1756756" y="4876800"/>
                <a:chExt cx="1367444" cy="1295400"/>
              </a:xfrm>
            </p:grpSpPr>
            <p:sp>
              <p:nvSpPr>
                <p:cNvPr id="154" name="Quad Arrow Callout 153"/>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Quad Arrow Callout 154"/>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Quad Arrow Callout 155"/>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4" name="Group 143"/>
              <p:cNvGrpSpPr/>
              <p:nvPr/>
            </p:nvGrpSpPr>
            <p:grpSpPr>
              <a:xfrm>
                <a:off x="3119647" y="4889863"/>
                <a:ext cx="1367444" cy="1295400"/>
                <a:chOff x="1756756" y="4876800"/>
                <a:chExt cx="1367444" cy="1295400"/>
              </a:xfrm>
            </p:grpSpPr>
            <p:sp>
              <p:nvSpPr>
                <p:cNvPr id="151" name="Quad Arrow Callout 150"/>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Quad Arrow Callout 151"/>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Quad Arrow Callout 152"/>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p:cNvGrpSpPr/>
              <p:nvPr/>
            </p:nvGrpSpPr>
            <p:grpSpPr>
              <a:xfrm>
                <a:off x="4478185" y="4889863"/>
                <a:ext cx="1367444" cy="1295400"/>
                <a:chOff x="1756756" y="4876800"/>
                <a:chExt cx="1367444" cy="1295400"/>
              </a:xfrm>
            </p:grpSpPr>
            <p:sp>
              <p:nvSpPr>
                <p:cNvPr id="148" name="Quad Arrow Callout 147"/>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Quad Arrow Callout 148"/>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Quad Arrow Callout 149"/>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6" name="Quad Arrow Callout 145"/>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Quad Arrow Callout 146"/>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Group 110"/>
            <p:cNvGrpSpPr/>
            <p:nvPr/>
          </p:nvGrpSpPr>
          <p:grpSpPr>
            <a:xfrm rot="17531393">
              <a:off x="4356564" y="2143638"/>
              <a:ext cx="938018" cy="300171"/>
              <a:chOff x="1756756" y="4876800"/>
              <a:chExt cx="4088873" cy="1308463"/>
            </a:xfrm>
          </p:grpSpPr>
          <p:grpSp>
            <p:nvGrpSpPr>
              <p:cNvPr id="129" name="Group 128"/>
              <p:cNvGrpSpPr/>
              <p:nvPr/>
            </p:nvGrpSpPr>
            <p:grpSpPr>
              <a:xfrm>
                <a:off x="1756756" y="4876800"/>
                <a:ext cx="1367444" cy="1295400"/>
                <a:chOff x="1756756" y="4876800"/>
                <a:chExt cx="1367444" cy="1295400"/>
              </a:xfrm>
            </p:grpSpPr>
            <p:sp>
              <p:nvSpPr>
                <p:cNvPr id="140" name="Quad Arrow Callout 139"/>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Quad Arrow Callout 140"/>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Quad Arrow Callout 141"/>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0" name="Group 129"/>
              <p:cNvGrpSpPr/>
              <p:nvPr/>
            </p:nvGrpSpPr>
            <p:grpSpPr>
              <a:xfrm>
                <a:off x="3119647" y="4889863"/>
                <a:ext cx="1367444" cy="1295400"/>
                <a:chOff x="1756756" y="4876800"/>
                <a:chExt cx="1367444" cy="1295400"/>
              </a:xfrm>
            </p:grpSpPr>
            <p:sp>
              <p:nvSpPr>
                <p:cNvPr id="137" name="Quad Arrow Callout 136"/>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Quad Arrow Callout 137"/>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Quad Arrow Callout 138"/>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130"/>
              <p:cNvGrpSpPr/>
              <p:nvPr/>
            </p:nvGrpSpPr>
            <p:grpSpPr>
              <a:xfrm>
                <a:off x="4478185" y="4889863"/>
                <a:ext cx="1367444" cy="1295400"/>
                <a:chOff x="1756756" y="4876800"/>
                <a:chExt cx="1367444" cy="1295400"/>
              </a:xfrm>
            </p:grpSpPr>
            <p:sp>
              <p:nvSpPr>
                <p:cNvPr id="134" name="Quad Arrow Callout 133"/>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Quad Arrow Callout 134"/>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Quad Arrow Callout 135"/>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2" name="Quad Arrow Callout 131"/>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Quad Arrow Callout 132"/>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p:cNvGrpSpPr/>
            <p:nvPr/>
          </p:nvGrpSpPr>
          <p:grpSpPr>
            <a:xfrm rot="17531393">
              <a:off x="3995156" y="3097226"/>
              <a:ext cx="938018" cy="300171"/>
              <a:chOff x="1756756" y="4876800"/>
              <a:chExt cx="4088873" cy="1308463"/>
            </a:xfrm>
          </p:grpSpPr>
          <p:grpSp>
            <p:nvGrpSpPr>
              <p:cNvPr id="115" name="Group 114"/>
              <p:cNvGrpSpPr/>
              <p:nvPr/>
            </p:nvGrpSpPr>
            <p:grpSpPr>
              <a:xfrm>
                <a:off x="1756756" y="4876800"/>
                <a:ext cx="1367444" cy="1295400"/>
                <a:chOff x="1756756" y="4876800"/>
                <a:chExt cx="1367444" cy="1295400"/>
              </a:xfrm>
            </p:grpSpPr>
            <p:sp>
              <p:nvSpPr>
                <p:cNvPr id="126" name="Quad Arrow Callout 125"/>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Quad Arrow Callout 126"/>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Quad Arrow Callout 127"/>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p:nvPr/>
            </p:nvGrpSpPr>
            <p:grpSpPr>
              <a:xfrm>
                <a:off x="3119647" y="4889863"/>
                <a:ext cx="1367444" cy="1295400"/>
                <a:chOff x="1756756" y="4876800"/>
                <a:chExt cx="1367444" cy="1295400"/>
              </a:xfrm>
            </p:grpSpPr>
            <p:sp>
              <p:nvSpPr>
                <p:cNvPr id="123" name="Quad Arrow Callout 122"/>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Quad Arrow Callout 123"/>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Quad Arrow Callout 124"/>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 name="Group 116"/>
              <p:cNvGrpSpPr/>
              <p:nvPr/>
            </p:nvGrpSpPr>
            <p:grpSpPr>
              <a:xfrm>
                <a:off x="4478185" y="4889863"/>
                <a:ext cx="1367444" cy="1295400"/>
                <a:chOff x="1756756" y="4876800"/>
                <a:chExt cx="1367444" cy="1295400"/>
              </a:xfrm>
            </p:grpSpPr>
            <p:sp>
              <p:nvSpPr>
                <p:cNvPr id="120" name="Quad Arrow Callout 119"/>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Quad Arrow Callout 120"/>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Quad Arrow Callout 121"/>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8" name="Quad Arrow Callout 117"/>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Quad Arrow Callout 118"/>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3" name="Cloud 112"/>
            <p:cNvSpPr/>
            <p:nvPr/>
          </p:nvSpPr>
          <p:spPr>
            <a:xfrm>
              <a:off x="4348741" y="1623295"/>
              <a:ext cx="609519" cy="902149"/>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rot="15944673">
              <a:off x="4557837" y="1671452"/>
              <a:ext cx="235423" cy="32431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Rectangle 38"/>
          <p:cNvSpPr/>
          <p:nvPr/>
        </p:nvSpPr>
        <p:spPr>
          <a:xfrm>
            <a:off x="3296159" y="2804929"/>
            <a:ext cx="6096000" cy="1477328"/>
          </a:xfrm>
          <a:prstGeom prst="rect">
            <a:avLst/>
          </a:prstGeom>
        </p:spPr>
        <p:txBody>
          <a:bodyPr>
            <a:spAutoFit/>
          </a:bodyPr>
          <a:lstStyle/>
          <a:p>
            <a:r>
              <a:rPr lang="en-US" b="0" i="1" dirty="0">
                <a:solidFill>
                  <a:schemeClr val="bg1"/>
                </a:solidFill>
                <a:effectLst/>
                <a:latin typeface="Palatino"/>
              </a:rPr>
              <a:t>For I know him, that he will command his children and his household after him, and they shall keep the way of the </a:t>
            </a:r>
            <a:r>
              <a:rPr lang="en-US" b="0" i="1" cap="small" dirty="0">
                <a:solidFill>
                  <a:schemeClr val="bg1"/>
                </a:solidFill>
                <a:effectLst/>
                <a:latin typeface="Palatino"/>
              </a:rPr>
              <a:t>Lord</a:t>
            </a:r>
            <a:r>
              <a:rPr lang="en-US" b="0" i="1" dirty="0">
                <a:solidFill>
                  <a:schemeClr val="bg1"/>
                </a:solidFill>
                <a:effectLst/>
                <a:latin typeface="Palatino"/>
              </a:rPr>
              <a:t>, to do justice and judgment; that the </a:t>
            </a:r>
            <a:r>
              <a:rPr lang="en-US" b="0" i="1" cap="small" dirty="0">
                <a:solidFill>
                  <a:schemeClr val="bg1"/>
                </a:solidFill>
                <a:effectLst/>
                <a:latin typeface="Palatino"/>
              </a:rPr>
              <a:t>Lord</a:t>
            </a:r>
            <a:r>
              <a:rPr lang="en-US" b="0" i="1" dirty="0">
                <a:solidFill>
                  <a:schemeClr val="bg1"/>
                </a:solidFill>
                <a:effectLst/>
                <a:latin typeface="Palatino"/>
              </a:rPr>
              <a:t> may bring upon Abraham that which he hath spoken of him.</a:t>
            </a:r>
          </a:p>
          <a:p>
            <a:pPr algn="ctr"/>
            <a:r>
              <a:rPr lang="en-US" i="1" dirty="0">
                <a:solidFill>
                  <a:schemeClr val="bg1"/>
                </a:solidFill>
                <a:latin typeface="Palatino"/>
              </a:rPr>
              <a:t>Genesis 18:19</a:t>
            </a:r>
            <a:endParaRPr lang="en-US" i="1" dirty="0">
              <a:solidFill>
                <a:schemeClr val="bg1"/>
              </a:solidFill>
            </a:endParaRPr>
          </a:p>
        </p:txBody>
      </p:sp>
    </p:spTree>
    <p:extLst>
      <p:ext uri="{BB962C8B-B14F-4D97-AF65-F5344CB8AC3E}">
        <p14:creationId xmlns:p14="http://schemas.microsoft.com/office/powerpoint/2010/main" val="2404018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1065" y="6428610"/>
            <a:ext cx="1458686" cy="646331"/>
          </a:xfrm>
          <a:prstGeom prst="rect">
            <a:avLst/>
          </a:prstGeom>
          <a:noFill/>
        </p:spPr>
        <p:txBody>
          <a:bodyPr wrap="square" rtlCol="0">
            <a:spAutoFit/>
          </a:bodyPr>
          <a:lstStyle/>
          <a:p>
            <a:r>
              <a:rPr lang="en-US" dirty="0">
                <a:solidFill>
                  <a:schemeClr val="bg1"/>
                </a:solidFill>
              </a:rPr>
              <a:t>Genesis 22:1-14</a:t>
            </a:r>
          </a:p>
        </p:txBody>
      </p:sp>
      <p:sp>
        <p:nvSpPr>
          <p:cNvPr id="40" name="TextBox 39"/>
          <p:cNvSpPr txBox="1"/>
          <p:nvPr/>
        </p:nvSpPr>
        <p:spPr>
          <a:xfrm>
            <a:off x="62450" y="23784"/>
            <a:ext cx="12094028" cy="1015663"/>
          </a:xfrm>
          <a:prstGeom prst="rect">
            <a:avLst/>
          </a:prstGeom>
          <a:noFill/>
        </p:spPr>
        <p:txBody>
          <a:bodyPr wrap="square" rtlCol="0">
            <a:spAutoFit/>
          </a:bodyPr>
          <a:lstStyle/>
          <a:p>
            <a:pPr algn="ctr"/>
            <a:r>
              <a:rPr lang="en-US" sz="6000" dirty="0">
                <a:solidFill>
                  <a:schemeClr val="bg1"/>
                </a:solidFill>
                <a:latin typeface="Britannic Bold" panose="020B0903060703020204" pitchFamily="34" charset="0"/>
              </a:rPr>
              <a:t>Tempt—To test/to Prove</a:t>
            </a:r>
          </a:p>
        </p:txBody>
      </p:sp>
      <p:sp>
        <p:nvSpPr>
          <p:cNvPr id="2" name="Rectangle 1"/>
          <p:cNvSpPr/>
          <p:nvPr/>
        </p:nvSpPr>
        <p:spPr>
          <a:xfrm>
            <a:off x="4048739" y="1687430"/>
            <a:ext cx="4162096" cy="1200329"/>
          </a:xfrm>
          <a:prstGeom prst="rect">
            <a:avLst/>
          </a:prstGeom>
        </p:spPr>
        <p:txBody>
          <a:bodyPr wrap="square">
            <a:spAutoFit/>
          </a:bodyPr>
          <a:lstStyle/>
          <a:p>
            <a:r>
              <a:rPr lang="en-US" b="0" i="0" dirty="0">
                <a:solidFill>
                  <a:schemeClr val="bg1"/>
                </a:solidFill>
                <a:effectLst/>
                <a:latin typeface="Calibri" panose="020F0502020204030204" pitchFamily="34" charset="0"/>
              </a:rPr>
              <a:t>The Lord had required Abraham to make his three-day journey with Isaac into the “land of Moriah” to reach the mountain that the Lord would designate</a:t>
            </a:r>
            <a:endParaRPr lang="en-US" dirty="0">
              <a:solidFill>
                <a:schemeClr val="bg1"/>
              </a:solidFill>
            </a:endParaRPr>
          </a:p>
        </p:txBody>
      </p:sp>
      <p:sp>
        <p:nvSpPr>
          <p:cNvPr id="158" name="Rectangle 157"/>
          <p:cNvSpPr/>
          <p:nvPr/>
        </p:nvSpPr>
        <p:spPr>
          <a:xfrm>
            <a:off x="5529460" y="5417890"/>
            <a:ext cx="4162096" cy="646331"/>
          </a:xfrm>
          <a:prstGeom prst="rect">
            <a:avLst/>
          </a:prstGeom>
        </p:spPr>
        <p:txBody>
          <a:bodyPr wrap="square">
            <a:spAutoFit/>
          </a:bodyPr>
          <a:lstStyle/>
          <a:p>
            <a:r>
              <a:rPr lang="en-US" b="0" i="0" dirty="0">
                <a:solidFill>
                  <a:schemeClr val="bg1"/>
                </a:solidFill>
                <a:effectLst/>
                <a:latin typeface="Calibri" panose="020F0502020204030204" pitchFamily="34" charset="0"/>
              </a:rPr>
              <a:t>The Lord had required </a:t>
            </a:r>
            <a:r>
              <a:rPr lang="en-US" dirty="0">
                <a:solidFill>
                  <a:schemeClr val="bg1"/>
                </a:solidFill>
                <a:latin typeface="Calibri" panose="020F0502020204030204" pitchFamily="34" charset="0"/>
              </a:rPr>
              <a:t>Abraham </a:t>
            </a:r>
            <a:r>
              <a:rPr lang="en-US" b="0" i="0" dirty="0">
                <a:solidFill>
                  <a:schemeClr val="bg1"/>
                </a:solidFill>
                <a:effectLst/>
                <a:latin typeface="Calibri" panose="020F0502020204030204" pitchFamily="34" charset="0"/>
              </a:rPr>
              <a:t>to</a:t>
            </a:r>
            <a:r>
              <a:rPr lang="en-US" dirty="0">
                <a:solidFill>
                  <a:schemeClr val="bg1"/>
                </a:solidFill>
                <a:latin typeface="Calibri" panose="020F0502020204030204" pitchFamily="34" charset="0"/>
              </a:rPr>
              <a:t> sacrifice Isaac as a burnt offering</a:t>
            </a:r>
          </a:p>
        </p:txBody>
      </p:sp>
      <p:pic>
        <p:nvPicPr>
          <p:cNvPr id="161" name="Picture 8" descr="http://www.blm.gov/pgdata/etc/medialib/blm/nv/field_offices/ely_field_office/wilderness/photos/mount_moriah.Par.15273.Image.-1.-1.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0542" y="4535514"/>
            <a:ext cx="3066813" cy="2298702"/>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7966583" y="1108185"/>
            <a:ext cx="3695114" cy="3984888"/>
            <a:chOff x="7966583" y="1108185"/>
            <a:chExt cx="3695114" cy="3984888"/>
          </a:xfrm>
        </p:grpSpPr>
        <p:pic>
          <p:nvPicPr>
            <p:cNvPr id="4098" name="Picture 2" descr="http://www.bible-history.com/maps/images/genesis_mountains_of_moriah.jpg"/>
            <p:cNvPicPr>
              <a:picLocks noChangeAspect="1" noChangeArrowheads="1"/>
            </p:cNvPicPr>
            <p:nvPr/>
          </p:nvPicPr>
          <p:blipFill rotWithShape="1">
            <a:blip r:embed="rId3">
              <a:extLst>
                <a:ext uri="{28A0092B-C50C-407E-A947-70E740481C1C}">
                  <a14:useLocalDpi xmlns:a14="http://schemas.microsoft.com/office/drawing/2010/main" val="0"/>
                </a:ext>
              </a:extLst>
            </a:blip>
            <a:srcRect l="6483" t="39362" r="44374" b="18759"/>
            <a:stretch/>
          </p:blipFill>
          <p:spPr bwMode="auto">
            <a:xfrm>
              <a:off x="8315045" y="1479015"/>
              <a:ext cx="3276600" cy="361405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966583" y="1108185"/>
              <a:ext cx="3695114" cy="307777"/>
            </a:xfrm>
            <a:prstGeom prst="rect">
              <a:avLst/>
            </a:prstGeom>
          </p:spPr>
          <p:txBody>
            <a:bodyPr wrap="none">
              <a:spAutoFit/>
            </a:bodyPr>
            <a:lstStyle/>
            <a:p>
              <a:r>
                <a:rPr lang="en-US" sz="1400" b="0" i="0" dirty="0">
                  <a:solidFill>
                    <a:schemeClr val="bg1"/>
                  </a:solidFill>
                  <a:effectLst/>
                  <a:latin typeface="Calibri" panose="020F0502020204030204" pitchFamily="34" charset="0"/>
                </a:rPr>
                <a:t>Today Mount Moriah is a major hill of Jerusalem</a:t>
              </a:r>
              <a:endParaRPr lang="en-US" sz="1400" dirty="0">
                <a:solidFill>
                  <a:schemeClr val="bg1"/>
                </a:solidFill>
              </a:endParaRPr>
            </a:p>
          </p:txBody>
        </p:sp>
      </p:grpSp>
      <p:pic>
        <p:nvPicPr>
          <p:cNvPr id="4100" name="Picture 4" descr="https://www.lds.org/scriptures/bc/scriptures/ot/gen/21/images/009-009-abraham-taking-isaac-to-be-sacrificed-fullb.jpg?download=tru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0712" y="1039447"/>
            <a:ext cx="2147316" cy="2861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6276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1065" y="6428610"/>
            <a:ext cx="2375564" cy="369332"/>
          </a:xfrm>
          <a:prstGeom prst="rect">
            <a:avLst/>
          </a:prstGeom>
          <a:noFill/>
        </p:spPr>
        <p:txBody>
          <a:bodyPr wrap="square" rtlCol="0">
            <a:spAutoFit/>
          </a:bodyPr>
          <a:lstStyle/>
          <a:p>
            <a:r>
              <a:rPr lang="en-US" dirty="0">
                <a:solidFill>
                  <a:schemeClr val="bg1"/>
                </a:solidFill>
              </a:rPr>
              <a:t>Genesis 22:1-14</a:t>
            </a:r>
          </a:p>
        </p:txBody>
      </p:sp>
      <p:sp>
        <p:nvSpPr>
          <p:cNvPr id="40" name="TextBox 39"/>
          <p:cNvSpPr txBox="1"/>
          <p:nvPr/>
        </p:nvSpPr>
        <p:spPr>
          <a:xfrm>
            <a:off x="62450" y="23784"/>
            <a:ext cx="12094028" cy="1015663"/>
          </a:xfrm>
          <a:prstGeom prst="rect">
            <a:avLst/>
          </a:prstGeom>
          <a:noFill/>
        </p:spPr>
        <p:txBody>
          <a:bodyPr wrap="square" rtlCol="0">
            <a:spAutoFit/>
          </a:bodyPr>
          <a:lstStyle/>
          <a:p>
            <a:pPr algn="ctr"/>
            <a:r>
              <a:rPr lang="en-US" sz="6000" dirty="0">
                <a:solidFill>
                  <a:schemeClr val="bg1"/>
                </a:solidFill>
                <a:latin typeface="Britannic Bold" panose="020B0903060703020204" pitchFamily="34" charset="0"/>
              </a:rPr>
              <a:t>Similitude</a:t>
            </a:r>
          </a:p>
        </p:txBody>
      </p:sp>
      <p:sp>
        <p:nvSpPr>
          <p:cNvPr id="2" name="Rectangle 1"/>
          <p:cNvSpPr/>
          <p:nvPr/>
        </p:nvSpPr>
        <p:spPr>
          <a:xfrm>
            <a:off x="357721" y="1643450"/>
            <a:ext cx="6609136" cy="2308324"/>
          </a:xfrm>
          <a:prstGeom prst="rect">
            <a:avLst/>
          </a:prstGeom>
        </p:spPr>
        <p:txBody>
          <a:bodyPr wrap="square">
            <a:spAutoFit/>
          </a:bodyPr>
          <a:lstStyle/>
          <a:p>
            <a:r>
              <a:rPr lang="en-US" i="1" dirty="0">
                <a:solidFill>
                  <a:srgbClr val="FFFF00"/>
                </a:solidFill>
              </a:rPr>
              <a:t>Behold, they believed in Christ and worshiped the Father in his name, and also we worship the Father in his name. And for this intent we keep the law of Moses, it pointing our souls to him; and for this cause it is sanctified unto us for righteousness, even as it was accounted unto Abraham in the wilderness to be obedient unto the commands of God in offering up his son Isaac, which is a similitude of God and his Only Begotten Son.</a:t>
            </a:r>
          </a:p>
          <a:p>
            <a:r>
              <a:rPr lang="en-US" i="1" dirty="0">
                <a:solidFill>
                  <a:srgbClr val="FFFF00"/>
                </a:solidFill>
              </a:rPr>
              <a:t>Jacob 4:5</a:t>
            </a:r>
          </a:p>
        </p:txBody>
      </p:sp>
      <p:sp>
        <p:nvSpPr>
          <p:cNvPr id="158" name="Rectangle 157"/>
          <p:cNvSpPr/>
          <p:nvPr/>
        </p:nvSpPr>
        <p:spPr>
          <a:xfrm>
            <a:off x="2590800" y="950953"/>
            <a:ext cx="7830099" cy="646331"/>
          </a:xfrm>
          <a:prstGeom prst="rect">
            <a:avLst/>
          </a:prstGeom>
        </p:spPr>
        <p:txBody>
          <a:bodyPr wrap="square">
            <a:spAutoFit/>
          </a:bodyPr>
          <a:lstStyle/>
          <a:p>
            <a:r>
              <a:rPr lang="en-US" dirty="0">
                <a:solidFill>
                  <a:schemeClr val="bg1"/>
                </a:solidFill>
                <a:latin typeface="Calibri" panose="020F0502020204030204" pitchFamily="34" charset="0"/>
              </a:rPr>
              <a:t>A similitude is an object, act, or event in physical reality which corresponds to (is similar to or is a simulation of) some greater spiritual reality. </a:t>
            </a:r>
          </a:p>
        </p:txBody>
      </p:sp>
      <p:sp>
        <p:nvSpPr>
          <p:cNvPr id="3" name="Rectangle 2"/>
          <p:cNvSpPr/>
          <p:nvPr/>
        </p:nvSpPr>
        <p:spPr>
          <a:xfrm>
            <a:off x="420735" y="4472201"/>
            <a:ext cx="4793522" cy="1754326"/>
          </a:xfrm>
          <a:prstGeom prst="rect">
            <a:avLst/>
          </a:prstGeom>
        </p:spPr>
        <p:txBody>
          <a:bodyPr wrap="square">
            <a:spAutoFit/>
          </a:bodyPr>
          <a:lstStyle/>
          <a:p>
            <a:r>
              <a:rPr lang="en-US" b="0" i="0" dirty="0">
                <a:solidFill>
                  <a:schemeClr val="bg1"/>
                </a:solidFill>
                <a:effectLst/>
                <a:latin typeface="Calibri" panose="020F0502020204030204" pitchFamily="34" charset="0"/>
              </a:rPr>
              <a:t>Abraham obviously was a type or similitude of the Father. Interestingly enough, his name, </a:t>
            </a:r>
            <a:r>
              <a:rPr lang="en-US" b="0" i="1" dirty="0">
                <a:solidFill>
                  <a:schemeClr val="bg1"/>
                </a:solidFill>
                <a:effectLst/>
                <a:latin typeface="Calibri" panose="020F0502020204030204" pitchFamily="34" charset="0"/>
              </a:rPr>
              <a:t>Abram,</a:t>
            </a:r>
            <a:r>
              <a:rPr lang="en-US" b="0" i="0" dirty="0">
                <a:solidFill>
                  <a:schemeClr val="bg1"/>
                </a:solidFill>
                <a:effectLst/>
                <a:latin typeface="Calibri" panose="020F0502020204030204" pitchFamily="34" charset="0"/>
              </a:rPr>
              <a:t> means “exalted father,” and </a:t>
            </a:r>
            <a:r>
              <a:rPr lang="en-US" b="0" i="1" dirty="0">
                <a:solidFill>
                  <a:schemeClr val="bg1"/>
                </a:solidFill>
                <a:effectLst/>
                <a:latin typeface="Calibri" panose="020F0502020204030204" pitchFamily="34" charset="0"/>
              </a:rPr>
              <a:t>Abraham</a:t>
            </a:r>
            <a:r>
              <a:rPr lang="en-US" b="0" i="0" dirty="0">
                <a:solidFill>
                  <a:schemeClr val="bg1"/>
                </a:solidFill>
                <a:effectLst/>
                <a:latin typeface="Calibri" panose="020F0502020204030204" pitchFamily="34" charset="0"/>
              </a:rPr>
              <a:t> means “father of a great multitude” Both are names appropriate of Heavenly Father.</a:t>
            </a:r>
            <a:endParaRPr lang="en-US" dirty="0">
              <a:solidFill>
                <a:schemeClr val="bg1"/>
              </a:solidFill>
            </a:endParaRPr>
          </a:p>
        </p:txBody>
      </p:sp>
      <p:sp>
        <p:nvSpPr>
          <p:cNvPr id="5" name="Rectangle 4"/>
          <p:cNvSpPr/>
          <p:nvPr/>
        </p:nvSpPr>
        <p:spPr>
          <a:xfrm>
            <a:off x="6959172" y="4459607"/>
            <a:ext cx="3245847" cy="923330"/>
          </a:xfrm>
          <a:prstGeom prst="rect">
            <a:avLst/>
          </a:prstGeom>
        </p:spPr>
        <p:txBody>
          <a:bodyPr wrap="square">
            <a:spAutoFit/>
          </a:bodyPr>
          <a:lstStyle/>
          <a:p>
            <a:r>
              <a:rPr lang="en-US" b="0" i="0" dirty="0">
                <a:solidFill>
                  <a:schemeClr val="bg1"/>
                </a:solidFill>
                <a:effectLst/>
                <a:latin typeface="Calibri" panose="020F0502020204030204" pitchFamily="34" charset="0"/>
              </a:rPr>
              <a:t>Isaac was a type of the Son of God. One of the meanings of his name is “he shall rejoice.” </a:t>
            </a:r>
            <a:endParaRPr lang="en-US" dirty="0">
              <a:solidFill>
                <a:schemeClr val="bg1"/>
              </a:solidFill>
            </a:endParaRPr>
          </a:p>
        </p:txBody>
      </p:sp>
      <p:sp>
        <p:nvSpPr>
          <p:cNvPr id="6" name="Rectangle 5"/>
          <p:cNvSpPr/>
          <p:nvPr/>
        </p:nvSpPr>
        <p:spPr>
          <a:xfrm>
            <a:off x="6753625" y="5543386"/>
            <a:ext cx="5203371" cy="1200329"/>
          </a:xfrm>
          <a:prstGeom prst="rect">
            <a:avLst/>
          </a:prstGeom>
        </p:spPr>
        <p:txBody>
          <a:bodyPr wrap="square">
            <a:spAutoFit/>
          </a:bodyPr>
          <a:lstStyle/>
          <a:p>
            <a:r>
              <a:rPr lang="en-US" b="1" i="1" dirty="0">
                <a:solidFill>
                  <a:srgbClr val="FFFF00"/>
                </a:solidFill>
                <a:effectLst/>
                <a:latin typeface="Palatino"/>
              </a:rPr>
              <a:t> </a:t>
            </a:r>
            <a:r>
              <a:rPr lang="en-US" b="0" i="1" dirty="0">
                <a:solidFill>
                  <a:srgbClr val="FFFF00"/>
                </a:solidFill>
                <a:effectLst/>
                <a:latin typeface="Palatino"/>
              </a:rPr>
              <a:t>By faith Abraham, when he was tried, offered up Isaac: and he that had received the promises offered up his only begotten son, Hebrews 11:17</a:t>
            </a:r>
            <a:endParaRPr lang="en-US" i="1" dirty="0">
              <a:solidFill>
                <a:srgbClr val="FFFF00"/>
              </a:solidFill>
            </a:endParaRPr>
          </a:p>
        </p:txBody>
      </p:sp>
      <p:pic>
        <p:nvPicPr>
          <p:cNvPr id="14" name="Picture 12" descr="https://alaskabibleteacher.files.wordpress.com/2015/01/abraham_isaac_1.jpg?w=350&amp;h=200&amp;crop=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7149" y="1711567"/>
            <a:ext cx="4440822" cy="2537613"/>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4.bp.blogspot.com/-2BJku7j-MS4/Tat8FFbGP_I/AAAAAAAAAiA/VzdjUrJhB7g/s1600/Bound%2Brejected%2Bscourged.png"/>
          <p:cNvPicPr>
            <a:picLocks noChangeAspect="1" noChangeArrowheads="1"/>
          </p:cNvPicPr>
          <p:nvPr/>
        </p:nvPicPr>
        <p:blipFill rotWithShape="1">
          <a:blip r:embed="rId3">
            <a:extLst>
              <a:ext uri="{28A0092B-C50C-407E-A947-70E740481C1C}">
                <a14:useLocalDpi xmlns:a14="http://schemas.microsoft.com/office/drawing/2010/main" val="0"/>
              </a:ext>
            </a:extLst>
          </a:blip>
          <a:srcRect l="36009" t="28821" r="19676" b="4873"/>
          <a:stretch/>
        </p:blipFill>
        <p:spPr bwMode="auto">
          <a:xfrm>
            <a:off x="4803801" y="5246397"/>
            <a:ext cx="1828800" cy="1473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0107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1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1065" y="6428610"/>
            <a:ext cx="2375564" cy="369332"/>
          </a:xfrm>
          <a:prstGeom prst="rect">
            <a:avLst/>
          </a:prstGeom>
          <a:noFill/>
        </p:spPr>
        <p:txBody>
          <a:bodyPr wrap="square" rtlCol="0">
            <a:spAutoFit/>
          </a:bodyPr>
          <a:lstStyle/>
          <a:p>
            <a:r>
              <a:rPr lang="en-US" dirty="0">
                <a:solidFill>
                  <a:schemeClr val="bg1"/>
                </a:solidFill>
              </a:rPr>
              <a:t>Genesis 22:6-7</a:t>
            </a:r>
          </a:p>
        </p:txBody>
      </p:sp>
      <p:sp>
        <p:nvSpPr>
          <p:cNvPr id="40" name="TextBox 39"/>
          <p:cNvSpPr txBox="1"/>
          <p:nvPr/>
        </p:nvSpPr>
        <p:spPr>
          <a:xfrm>
            <a:off x="62450" y="23784"/>
            <a:ext cx="12094028" cy="1015663"/>
          </a:xfrm>
          <a:prstGeom prst="rect">
            <a:avLst/>
          </a:prstGeom>
          <a:noFill/>
        </p:spPr>
        <p:txBody>
          <a:bodyPr wrap="square" rtlCol="0">
            <a:spAutoFit/>
          </a:bodyPr>
          <a:lstStyle/>
          <a:p>
            <a:pPr algn="ctr"/>
            <a:r>
              <a:rPr lang="en-US" sz="6000" dirty="0">
                <a:solidFill>
                  <a:schemeClr val="bg1"/>
                </a:solidFill>
                <a:latin typeface="Britannic Bold" panose="020B0903060703020204" pitchFamily="34" charset="0"/>
              </a:rPr>
              <a:t>Placing of the Wood</a:t>
            </a:r>
          </a:p>
        </p:txBody>
      </p:sp>
      <p:sp>
        <p:nvSpPr>
          <p:cNvPr id="158" name="Rectangle 157"/>
          <p:cNvSpPr/>
          <p:nvPr/>
        </p:nvSpPr>
        <p:spPr>
          <a:xfrm>
            <a:off x="457200" y="1495239"/>
            <a:ext cx="3091543" cy="646331"/>
          </a:xfrm>
          <a:prstGeom prst="rect">
            <a:avLst/>
          </a:prstGeom>
        </p:spPr>
        <p:txBody>
          <a:bodyPr wrap="square">
            <a:spAutoFit/>
          </a:bodyPr>
          <a:lstStyle/>
          <a:p>
            <a:r>
              <a:rPr lang="en-US" dirty="0">
                <a:solidFill>
                  <a:schemeClr val="bg1"/>
                </a:solidFill>
                <a:latin typeface="Calibri" panose="020F0502020204030204" pitchFamily="34" charset="0"/>
              </a:rPr>
              <a:t>“laid it upon Isaac his son”</a:t>
            </a:r>
          </a:p>
          <a:p>
            <a:r>
              <a:rPr lang="en-US" dirty="0">
                <a:solidFill>
                  <a:schemeClr val="bg1"/>
                </a:solidFill>
                <a:latin typeface="Calibri" panose="020F0502020204030204" pitchFamily="34" charset="0"/>
              </a:rPr>
              <a:t>Genesis 22:6</a:t>
            </a:r>
          </a:p>
        </p:txBody>
      </p:sp>
      <p:sp>
        <p:nvSpPr>
          <p:cNvPr id="7" name="Rectangle 6"/>
          <p:cNvSpPr/>
          <p:nvPr/>
        </p:nvSpPr>
        <p:spPr>
          <a:xfrm>
            <a:off x="8142514" y="1562787"/>
            <a:ext cx="2242922" cy="646331"/>
          </a:xfrm>
          <a:prstGeom prst="rect">
            <a:avLst/>
          </a:prstGeom>
        </p:spPr>
        <p:txBody>
          <a:bodyPr wrap="none">
            <a:spAutoFit/>
          </a:bodyPr>
          <a:lstStyle/>
          <a:p>
            <a:r>
              <a:rPr lang="en-US" b="0" i="0" dirty="0">
                <a:solidFill>
                  <a:schemeClr val="bg1"/>
                </a:solidFill>
                <a:effectLst/>
                <a:latin typeface="Calibri" panose="020F0502020204030204" pitchFamily="34" charset="0"/>
              </a:rPr>
              <a:t>“laid it upon his back”</a:t>
            </a:r>
          </a:p>
          <a:p>
            <a:r>
              <a:rPr lang="en-US" dirty="0">
                <a:solidFill>
                  <a:schemeClr val="bg1"/>
                </a:solidFill>
                <a:latin typeface="Calibri" panose="020F0502020204030204" pitchFamily="34" charset="0"/>
              </a:rPr>
              <a:t>JST Genesis 22:7</a:t>
            </a:r>
            <a:endParaRPr lang="en-US" dirty="0">
              <a:solidFill>
                <a:schemeClr val="bg1"/>
              </a:solidFill>
            </a:endParaRPr>
          </a:p>
        </p:txBody>
      </p:sp>
      <p:pic>
        <p:nvPicPr>
          <p:cNvPr id="15" name="Picture 2" descr="http://rootsoffaith.org/wp-content/uploads/2010/10/01022001-RLW-Genesis-22-1-Abraham-and-Isaac-climbing-Mt-Moria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5943" y="1087889"/>
            <a:ext cx="3441661" cy="224245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158394" y="4295103"/>
            <a:ext cx="3866187" cy="369332"/>
          </a:xfrm>
          <a:prstGeom prst="rect">
            <a:avLst/>
          </a:prstGeom>
        </p:spPr>
        <p:txBody>
          <a:bodyPr wrap="none">
            <a:spAutoFit/>
          </a:bodyPr>
          <a:lstStyle/>
          <a:p>
            <a:r>
              <a:rPr lang="en-US" b="0" i="0" dirty="0">
                <a:solidFill>
                  <a:schemeClr val="bg1"/>
                </a:solidFill>
                <a:effectLst/>
                <a:latin typeface="Calibri" panose="020F0502020204030204" pitchFamily="34" charset="0"/>
              </a:rPr>
              <a:t>Isaac voluntarily submitted to Abraham</a:t>
            </a:r>
            <a:endParaRPr lang="en-US" dirty="0">
              <a:solidFill>
                <a:schemeClr val="bg1"/>
              </a:solidFill>
            </a:endParaRPr>
          </a:p>
        </p:txBody>
      </p:sp>
      <p:grpSp>
        <p:nvGrpSpPr>
          <p:cNvPr id="9" name="Group 8"/>
          <p:cNvGrpSpPr/>
          <p:nvPr/>
        </p:nvGrpSpPr>
        <p:grpSpPr>
          <a:xfrm>
            <a:off x="353785" y="2891140"/>
            <a:ext cx="3091543" cy="2855063"/>
            <a:chOff x="353785" y="2891140"/>
            <a:chExt cx="3091543" cy="2855063"/>
          </a:xfrm>
        </p:grpSpPr>
        <p:pic>
          <p:nvPicPr>
            <p:cNvPr id="6148" name="Picture 4" descr="http://www.turnbacktogod.com/wp-content/uploads/2010/12/He-Carried-That-Cross-For-U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3582667"/>
              <a:ext cx="2884714" cy="2163536"/>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353785" y="2891140"/>
              <a:ext cx="3091543" cy="646331"/>
            </a:xfrm>
            <a:prstGeom prst="rect">
              <a:avLst/>
            </a:prstGeom>
          </p:spPr>
          <p:txBody>
            <a:bodyPr wrap="square">
              <a:spAutoFit/>
            </a:bodyPr>
            <a:lstStyle/>
            <a:p>
              <a:pPr algn="ctr"/>
              <a:r>
                <a:rPr lang="en-US" dirty="0">
                  <a:solidFill>
                    <a:schemeClr val="bg1"/>
                  </a:solidFill>
                  <a:latin typeface="Calibri" panose="020F0502020204030204" pitchFamily="34" charset="0"/>
                </a:rPr>
                <a:t>Similitude of Christ carrying his own cross</a:t>
              </a:r>
            </a:p>
          </p:txBody>
        </p:sp>
      </p:grpSp>
      <p:grpSp>
        <p:nvGrpSpPr>
          <p:cNvPr id="12" name="Group 11"/>
          <p:cNvGrpSpPr/>
          <p:nvPr/>
        </p:nvGrpSpPr>
        <p:grpSpPr>
          <a:xfrm>
            <a:off x="8507998" y="2373543"/>
            <a:ext cx="2914667" cy="4155686"/>
            <a:chOff x="8507998" y="2373543"/>
            <a:chExt cx="2914667" cy="4155686"/>
          </a:xfrm>
        </p:grpSpPr>
        <p:pic>
          <p:nvPicPr>
            <p:cNvPr id="6150" name="Picture 6" descr="http://www.1st-art-gallery.com/thumbnail/237460/1/Abraham-And-Isaac-At-Mount-Moriah.jpg"/>
            <p:cNvPicPr>
              <a:picLocks noChangeAspect="1" noChangeArrowheads="1"/>
            </p:cNvPicPr>
            <p:nvPr/>
          </p:nvPicPr>
          <p:blipFill rotWithShape="1">
            <a:blip r:embed="rId4">
              <a:extLst>
                <a:ext uri="{28A0092B-C50C-407E-A947-70E740481C1C}">
                  <a14:useLocalDpi xmlns:a14="http://schemas.microsoft.com/office/drawing/2010/main" val="0"/>
                </a:ext>
              </a:extLst>
            </a:blip>
            <a:srcRect l="10317" t="22857" r="21471" b="5334"/>
            <a:stretch/>
          </p:blipFill>
          <p:spPr bwMode="auto">
            <a:xfrm>
              <a:off x="8537951" y="2373543"/>
              <a:ext cx="2884714" cy="4103914"/>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8507998" y="6252230"/>
              <a:ext cx="1493422" cy="276999"/>
            </a:xfrm>
            <a:prstGeom prst="rect">
              <a:avLst/>
            </a:prstGeom>
          </p:spPr>
          <p:txBody>
            <a:bodyPr wrap="none">
              <a:spAutoFit/>
            </a:bodyPr>
            <a:lstStyle/>
            <a:p>
              <a:r>
                <a:rPr lang="en-US" sz="1200" b="0" i="0" u="none" strike="noStrike" dirty="0">
                  <a:solidFill>
                    <a:schemeClr val="bg1"/>
                  </a:solidFill>
                  <a:effectLst/>
                  <a:latin typeface="Calibri" panose="020F0502020204030204" pitchFamily="34" charset="0"/>
                </a:rPr>
                <a:t>William </a:t>
              </a:r>
              <a:r>
                <a:rPr lang="en-US" sz="1200" b="0" i="0" u="none" strike="noStrike" dirty="0" err="1">
                  <a:solidFill>
                    <a:schemeClr val="bg1"/>
                  </a:solidFill>
                  <a:effectLst/>
                  <a:latin typeface="Calibri" panose="020F0502020204030204" pitchFamily="34" charset="0"/>
                </a:rPr>
                <a:t>Brassey</a:t>
              </a:r>
              <a:r>
                <a:rPr lang="en-US" sz="1200" b="0" i="0" u="none" strike="noStrike" dirty="0">
                  <a:solidFill>
                    <a:schemeClr val="bg1"/>
                  </a:solidFill>
                  <a:effectLst/>
                  <a:latin typeface="Calibri" panose="020F0502020204030204" pitchFamily="34" charset="0"/>
                </a:rPr>
                <a:t> Hole</a:t>
              </a:r>
              <a:endParaRPr lang="en-US" sz="1200" dirty="0">
                <a:solidFill>
                  <a:schemeClr val="bg1"/>
                </a:solidFill>
              </a:endParaRPr>
            </a:p>
          </p:txBody>
        </p:sp>
      </p:grpSp>
    </p:spTree>
    <p:extLst>
      <p:ext uri="{BB962C8B-B14F-4D97-AF65-F5344CB8AC3E}">
        <p14:creationId xmlns:p14="http://schemas.microsoft.com/office/powerpoint/2010/main" val="340450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1065" y="6428610"/>
            <a:ext cx="2375564" cy="369332"/>
          </a:xfrm>
          <a:prstGeom prst="rect">
            <a:avLst/>
          </a:prstGeom>
          <a:noFill/>
        </p:spPr>
        <p:txBody>
          <a:bodyPr wrap="square" rtlCol="0">
            <a:spAutoFit/>
          </a:bodyPr>
          <a:lstStyle/>
          <a:p>
            <a:r>
              <a:rPr lang="en-US" dirty="0">
                <a:solidFill>
                  <a:schemeClr val="bg1"/>
                </a:solidFill>
              </a:rPr>
              <a:t>Genesis 22:9-12</a:t>
            </a:r>
          </a:p>
        </p:txBody>
      </p:sp>
      <p:sp>
        <p:nvSpPr>
          <p:cNvPr id="40" name="TextBox 39"/>
          <p:cNvSpPr txBox="1"/>
          <p:nvPr/>
        </p:nvSpPr>
        <p:spPr>
          <a:xfrm>
            <a:off x="62450" y="23784"/>
            <a:ext cx="12094028" cy="1015663"/>
          </a:xfrm>
          <a:prstGeom prst="rect">
            <a:avLst/>
          </a:prstGeom>
          <a:noFill/>
        </p:spPr>
        <p:txBody>
          <a:bodyPr wrap="square" rtlCol="0">
            <a:spAutoFit/>
          </a:bodyPr>
          <a:lstStyle/>
          <a:p>
            <a:pPr algn="ctr"/>
            <a:r>
              <a:rPr lang="en-US" sz="6000" dirty="0">
                <a:solidFill>
                  <a:schemeClr val="bg1"/>
                </a:solidFill>
                <a:latin typeface="Britannic Bold" panose="020B0903060703020204" pitchFamily="34" charset="0"/>
              </a:rPr>
              <a:t>Here Am I</a:t>
            </a:r>
          </a:p>
        </p:txBody>
      </p:sp>
      <p:pic>
        <p:nvPicPr>
          <p:cNvPr id="16" name="Picture 6" descr="https://simlachandigarhdiocese.files.wordpress.com/2015/03/abraham-sacrifices-isaa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8927" y="1039447"/>
            <a:ext cx="3681073" cy="283323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87260" y="1676946"/>
            <a:ext cx="3469585" cy="1754326"/>
          </a:xfrm>
          <a:prstGeom prst="rect">
            <a:avLst/>
          </a:prstGeom>
        </p:spPr>
        <p:txBody>
          <a:bodyPr wrap="square">
            <a:spAutoFit/>
          </a:bodyPr>
          <a:lstStyle/>
          <a:p>
            <a:r>
              <a:rPr lang="en-US" b="0" i="0" dirty="0">
                <a:solidFill>
                  <a:schemeClr val="bg1"/>
                </a:solidFill>
                <a:effectLst/>
                <a:latin typeface="Calibri" panose="020F0502020204030204" pitchFamily="34" charset="0"/>
              </a:rPr>
              <a:t>“We generally interpret the word </a:t>
            </a:r>
            <a:r>
              <a:rPr lang="en-US" b="0" i="1" dirty="0">
                <a:solidFill>
                  <a:schemeClr val="bg1"/>
                </a:solidFill>
                <a:effectLst/>
                <a:latin typeface="Calibri" panose="020F0502020204030204" pitchFamily="34" charset="0"/>
              </a:rPr>
              <a:t>fear</a:t>
            </a:r>
            <a:r>
              <a:rPr lang="en-US" b="0" i="0" dirty="0">
                <a:solidFill>
                  <a:schemeClr val="bg1"/>
                </a:solidFill>
                <a:effectLst/>
                <a:latin typeface="Calibri" panose="020F0502020204030204" pitchFamily="34" charset="0"/>
              </a:rPr>
              <a:t> as ‘respect’ or ‘reverence’ or ‘love,’” we should also “so love and reverence Him that we fear doing anything wrong in His sight.” (5)</a:t>
            </a:r>
            <a:endParaRPr lang="en-US" dirty="0">
              <a:solidFill>
                <a:schemeClr val="bg1"/>
              </a:solidFill>
            </a:endParaRPr>
          </a:p>
        </p:txBody>
      </p:sp>
      <p:grpSp>
        <p:nvGrpSpPr>
          <p:cNvPr id="18" name="Group 17"/>
          <p:cNvGrpSpPr/>
          <p:nvPr/>
        </p:nvGrpSpPr>
        <p:grpSpPr>
          <a:xfrm>
            <a:off x="7950000" y="3996925"/>
            <a:ext cx="3505068" cy="2501531"/>
            <a:chOff x="228600" y="381000"/>
            <a:chExt cx="3505068" cy="2501531"/>
          </a:xfrm>
        </p:grpSpPr>
        <p:grpSp>
          <p:nvGrpSpPr>
            <p:cNvPr id="19" name="Group 18"/>
            <p:cNvGrpSpPr/>
            <p:nvPr/>
          </p:nvGrpSpPr>
          <p:grpSpPr>
            <a:xfrm>
              <a:off x="228600" y="381000"/>
              <a:ext cx="3505068" cy="2501531"/>
              <a:chOff x="534986" y="381000"/>
              <a:chExt cx="2637111" cy="2501531"/>
            </a:xfrm>
          </p:grpSpPr>
          <p:sp>
            <p:nvSpPr>
              <p:cNvPr id="21" name="Rectangle 20"/>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534986" y="384805"/>
                <a:ext cx="457200" cy="2497726"/>
                <a:chOff x="533400" y="381000"/>
                <a:chExt cx="457200" cy="2497726"/>
              </a:xfrm>
            </p:grpSpPr>
            <p:sp>
              <p:nvSpPr>
                <p:cNvPr id="28" name="Oval 27"/>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ounded Rectangle 28"/>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2714897" y="381000"/>
                <a:ext cx="457200" cy="2497726"/>
                <a:chOff x="2714897" y="457200"/>
                <a:chExt cx="457200" cy="2497726"/>
              </a:xfrm>
            </p:grpSpPr>
            <p:sp>
              <p:nvSpPr>
                <p:cNvPr id="24" name="Oval 23"/>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0" name="Rectangle 19"/>
            <p:cNvSpPr/>
            <p:nvPr/>
          </p:nvSpPr>
          <p:spPr>
            <a:xfrm>
              <a:off x="812912" y="1060939"/>
              <a:ext cx="2371313" cy="1323439"/>
            </a:xfrm>
            <a:prstGeom prst="rect">
              <a:avLst/>
            </a:prstGeom>
          </p:spPr>
          <p:txBody>
            <a:bodyPr wrap="square">
              <a:spAutoFit/>
            </a:bodyPr>
            <a:lstStyle/>
            <a:p>
              <a:pPr algn="ctr"/>
              <a:r>
                <a:rPr lang="en-US" sz="1600" b="1" dirty="0"/>
                <a:t>When we are willing do what the Lord commands us, we show our reverence and love for Him</a:t>
              </a:r>
              <a:endParaRPr lang="en-US" sz="1600" i="1" dirty="0"/>
            </a:p>
          </p:txBody>
        </p:sp>
      </p:grpSp>
      <p:sp>
        <p:nvSpPr>
          <p:cNvPr id="3" name="Rectangle 2"/>
          <p:cNvSpPr/>
          <p:nvPr/>
        </p:nvSpPr>
        <p:spPr>
          <a:xfrm>
            <a:off x="587260" y="4888344"/>
            <a:ext cx="6586355" cy="923330"/>
          </a:xfrm>
          <a:prstGeom prst="rect">
            <a:avLst/>
          </a:prstGeom>
        </p:spPr>
        <p:txBody>
          <a:bodyPr wrap="square">
            <a:spAutoFit/>
          </a:bodyPr>
          <a:lstStyle/>
          <a:p>
            <a:r>
              <a:rPr lang="en-US" b="0" i="0" dirty="0">
                <a:solidFill>
                  <a:schemeClr val="bg1"/>
                </a:solidFill>
                <a:effectLst/>
                <a:latin typeface="Calibri" panose="020F0502020204030204" pitchFamily="34" charset="0"/>
              </a:rPr>
              <a:t>Once the event was over and all ended happily, Abraham named the place </a:t>
            </a:r>
            <a:r>
              <a:rPr lang="en-US" b="0" i="1" dirty="0">
                <a:solidFill>
                  <a:schemeClr val="bg1"/>
                </a:solidFill>
                <a:effectLst/>
                <a:latin typeface="Calibri" panose="020F0502020204030204" pitchFamily="34" charset="0"/>
              </a:rPr>
              <a:t>Jehovah-</a:t>
            </a:r>
            <a:r>
              <a:rPr lang="en-US" b="0" i="1" dirty="0" err="1">
                <a:solidFill>
                  <a:schemeClr val="bg1"/>
                </a:solidFill>
                <a:effectLst/>
                <a:latin typeface="Calibri" panose="020F0502020204030204" pitchFamily="34" charset="0"/>
              </a:rPr>
              <a:t>jireh</a:t>
            </a:r>
            <a:r>
              <a:rPr lang="en-US" b="0" i="1" dirty="0">
                <a:solidFill>
                  <a:schemeClr val="bg1"/>
                </a:solidFill>
                <a:effectLst/>
                <a:latin typeface="Calibri" panose="020F0502020204030204" pitchFamily="34" charset="0"/>
              </a:rPr>
              <a:t>,</a:t>
            </a:r>
            <a:r>
              <a:rPr lang="en-US" b="0" i="0" dirty="0">
                <a:solidFill>
                  <a:schemeClr val="bg1"/>
                </a:solidFill>
                <a:effectLst/>
                <a:latin typeface="Calibri" panose="020F0502020204030204" pitchFamily="34" charset="0"/>
              </a:rPr>
              <a:t> which the King James Version translates as “in the mount of the Lord it shall be seen.” (6)</a:t>
            </a:r>
            <a:endParaRPr lang="en-US" dirty="0">
              <a:solidFill>
                <a:schemeClr val="bg1"/>
              </a:solidFill>
            </a:endParaRPr>
          </a:p>
        </p:txBody>
      </p:sp>
      <p:pic>
        <p:nvPicPr>
          <p:cNvPr id="6" name="Picture 5">
            <a:extLst>
              <a:ext uri="{FF2B5EF4-FFF2-40B4-BE49-F238E27FC236}">
                <a16:creationId xmlns:a16="http://schemas.microsoft.com/office/drawing/2014/main" id="{D3E27DB2-BC81-405B-B7C0-74FDB461B9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33127" y="245188"/>
            <a:ext cx="1170432" cy="1463040"/>
          </a:xfrm>
          <a:prstGeom prst="rect">
            <a:avLst/>
          </a:prstGeom>
        </p:spPr>
      </p:pic>
    </p:spTree>
    <p:extLst>
      <p:ext uri="{BB962C8B-B14F-4D97-AF65-F5344CB8AC3E}">
        <p14:creationId xmlns:p14="http://schemas.microsoft.com/office/powerpoint/2010/main" val="687782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1065" y="6428610"/>
            <a:ext cx="2375564" cy="369332"/>
          </a:xfrm>
          <a:prstGeom prst="rect">
            <a:avLst/>
          </a:prstGeom>
          <a:noFill/>
        </p:spPr>
        <p:txBody>
          <a:bodyPr wrap="square" rtlCol="0">
            <a:spAutoFit/>
          </a:bodyPr>
          <a:lstStyle/>
          <a:p>
            <a:r>
              <a:rPr lang="en-US" dirty="0">
                <a:solidFill>
                  <a:schemeClr val="bg1"/>
                </a:solidFill>
              </a:rPr>
              <a:t>Genesis 22:13</a:t>
            </a:r>
          </a:p>
        </p:txBody>
      </p:sp>
      <p:sp>
        <p:nvSpPr>
          <p:cNvPr id="40" name="TextBox 39"/>
          <p:cNvSpPr txBox="1"/>
          <p:nvPr/>
        </p:nvSpPr>
        <p:spPr>
          <a:xfrm>
            <a:off x="62450" y="23784"/>
            <a:ext cx="12094028" cy="1015663"/>
          </a:xfrm>
          <a:prstGeom prst="rect">
            <a:avLst/>
          </a:prstGeom>
          <a:noFill/>
        </p:spPr>
        <p:txBody>
          <a:bodyPr wrap="square" rtlCol="0">
            <a:spAutoFit/>
          </a:bodyPr>
          <a:lstStyle/>
          <a:p>
            <a:pPr algn="ctr"/>
            <a:r>
              <a:rPr lang="en-US" sz="6000" dirty="0">
                <a:solidFill>
                  <a:schemeClr val="bg1"/>
                </a:solidFill>
                <a:latin typeface="Britannic Bold" panose="020B0903060703020204" pitchFamily="34" charset="0"/>
              </a:rPr>
              <a:t>The Lord Provides a Way</a:t>
            </a:r>
          </a:p>
        </p:txBody>
      </p:sp>
      <p:pic>
        <p:nvPicPr>
          <p:cNvPr id="32" name="Picture 10" descr="http://www.biblelessonsite.org/flash/images26/slides/p_0009.jpg"/>
          <p:cNvPicPr>
            <a:picLocks noChangeAspect="1" noChangeArrowheads="1"/>
          </p:cNvPicPr>
          <p:nvPr/>
        </p:nvPicPr>
        <p:blipFill rotWithShape="1">
          <a:blip r:embed="rId2">
            <a:extLst>
              <a:ext uri="{28A0092B-C50C-407E-A947-70E740481C1C}">
                <a14:useLocalDpi xmlns:a14="http://schemas.microsoft.com/office/drawing/2010/main" val="0"/>
              </a:ext>
            </a:extLst>
          </a:blip>
          <a:srcRect r="2652" b="4537"/>
          <a:stretch/>
        </p:blipFill>
        <p:spPr bwMode="auto">
          <a:xfrm>
            <a:off x="4653316" y="1063232"/>
            <a:ext cx="3042884" cy="226779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671457" y="3613563"/>
            <a:ext cx="6096000" cy="1754326"/>
          </a:xfrm>
          <a:prstGeom prst="rect">
            <a:avLst/>
          </a:prstGeom>
        </p:spPr>
        <p:txBody>
          <a:bodyPr>
            <a:spAutoFit/>
          </a:bodyPr>
          <a:lstStyle/>
          <a:p>
            <a:r>
              <a:rPr lang="en-US" b="0" i="1" dirty="0">
                <a:solidFill>
                  <a:srgbClr val="FFFF00"/>
                </a:solidFill>
                <a:effectLst/>
                <a:latin typeface="Calibri" panose="020F0502020204030204" pitchFamily="34" charset="0"/>
              </a:rPr>
              <a:t> “For God so loved the world, that he gave his only begotten Son, that whosoever believeth in him should not perish, but have everlasting life. For God sent not his Son into the world to condemn the world; but that the world through him might be saved.” </a:t>
            </a:r>
          </a:p>
          <a:p>
            <a:r>
              <a:rPr lang="en-US" b="0" i="1" u="none" strike="noStrike" dirty="0">
                <a:solidFill>
                  <a:srgbClr val="FFFF00"/>
                </a:solidFill>
                <a:effectLst/>
                <a:latin typeface="Calibri" panose="020F0502020204030204" pitchFamily="34" charset="0"/>
              </a:rPr>
              <a:t>John 3:16–17</a:t>
            </a:r>
            <a:endParaRPr lang="en-US" i="1" dirty="0">
              <a:solidFill>
                <a:srgbClr val="FFFF00"/>
              </a:solidFill>
            </a:endParaRPr>
          </a:p>
        </p:txBody>
      </p:sp>
      <p:sp>
        <p:nvSpPr>
          <p:cNvPr id="5" name="Rectangle 4"/>
          <p:cNvSpPr/>
          <p:nvPr/>
        </p:nvSpPr>
        <p:spPr>
          <a:xfrm>
            <a:off x="484415" y="1829310"/>
            <a:ext cx="3864428" cy="923330"/>
          </a:xfrm>
          <a:prstGeom prst="rect">
            <a:avLst/>
          </a:prstGeom>
        </p:spPr>
        <p:txBody>
          <a:bodyPr wrap="square">
            <a:spAutoFit/>
          </a:bodyPr>
          <a:lstStyle/>
          <a:p>
            <a:r>
              <a:rPr lang="en-US" b="0" i="0" dirty="0">
                <a:solidFill>
                  <a:schemeClr val="bg1"/>
                </a:solidFill>
                <a:effectLst/>
                <a:latin typeface="Calibri" panose="020F0502020204030204" pitchFamily="34" charset="0"/>
              </a:rPr>
              <a:t>“God has provided one way and only one way for his mortal children to attain godlike perfection.”</a:t>
            </a:r>
            <a:endParaRPr lang="en-US" dirty="0">
              <a:solidFill>
                <a:schemeClr val="bg1"/>
              </a:solidFill>
            </a:endParaRPr>
          </a:p>
        </p:txBody>
      </p:sp>
      <p:sp>
        <p:nvSpPr>
          <p:cNvPr id="6" name="Rectangle 5"/>
          <p:cNvSpPr/>
          <p:nvPr/>
        </p:nvSpPr>
        <p:spPr>
          <a:xfrm>
            <a:off x="5246914" y="5794868"/>
            <a:ext cx="6096000" cy="646331"/>
          </a:xfrm>
          <a:prstGeom prst="rect">
            <a:avLst/>
          </a:prstGeom>
        </p:spPr>
        <p:txBody>
          <a:bodyPr>
            <a:spAutoFit/>
          </a:bodyPr>
          <a:lstStyle/>
          <a:p>
            <a:r>
              <a:rPr lang="en-US" b="0" i="0" dirty="0">
                <a:solidFill>
                  <a:schemeClr val="bg1"/>
                </a:solidFill>
                <a:effectLst/>
                <a:latin typeface="Calibri" panose="020F0502020204030204" pitchFamily="34" charset="0"/>
              </a:rPr>
              <a:t>“God’s greatest gift to his children is for them to be saved in the kingdom of God.”</a:t>
            </a:r>
            <a:endParaRPr lang="en-US" dirty="0">
              <a:solidFill>
                <a:schemeClr val="bg1"/>
              </a:solidFill>
            </a:endParaRPr>
          </a:p>
        </p:txBody>
      </p:sp>
      <p:sp>
        <p:nvSpPr>
          <p:cNvPr id="7" name="Rectangle 6"/>
          <p:cNvSpPr/>
          <p:nvPr/>
        </p:nvSpPr>
        <p:spPr>
          <a:xfrm>
            <a:off x="11534060" y="6362061"/>
            <a:ext cx="447558" cy="369332"/>
          </a:xfrm>
          <a:prstGeom prst="rect">
            <a:avLst/>
          </a:prstGeom>
        </p:spPr>
        <p:txBody>
          <a:bodyPr wrap="none">
            <a:spAutoFit/>
          </a:bodyPr>
          <a:lstStyle/>
          <a:p>
            <a:r>
              <a:rPr lang="en-US" b="0" i="0" dirty="0">
                <a:solidFill>
                  <a:schemeClr val="bg1"/>
                </a:solidFill>
                <a:effectLst/>
                <a:latin typeface="Calibri" panose="020F0502020204030204" pitchFamily="34" charset="0"/>
              </a:rPr>
              <a:t>(7)</a:t>
            </a:r>
            <a:endParaRPr lang="en-US" dirty="0">
              <a:solidFill>
                <a:schemeClr val="bg1"/>
              </a:solidFill>
            </a:endParaRPr>
          </a:p>
        </p:txBody>
      </p:sp>
      <p:pic>
        <p:nvPicPr>
          <p:cNvPr id="7170" name="Picture 2" descr="https://www.lds.org/bc/content/ldsorg/content/images/The-Atonement-of-Jesus-Christ-Landing-2011-01-2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987" y="3429000"/>
            <a:ext cx="4572000" cy="2571751"/>
          </a:xfrm>
          <a:prstGeom prst="rect">
            <a:avLst/>
          </a:prstGeom>
          <a:noFill/>
          <a:extLst>
            <a:ext uri="{909E8E84-426E-40DD-AFC4-6F175D3DCCD1}">
              <a14:hiddenFill xmlns:a14="http://schemas.microsoft.com/office/drawing/2010/main">
                <a:solidFill>
                  <a:srgbClr val="FFFFFF"/>
                </a:solidFill>
              </a14:hiddenFill>
            </a:ext>
          </a:extLst>
        </p:spPr>
      </p:pic>
      <p:grpSp>
        <p:nvGrpSpPr>
          <p:cNvPr id="33" name="Group 32"/>
          <p:cNvGrpSpPr/>
          <p:nvPr/>
        </p:nvGrpSpPr>
        <p:grpSpPr>
          <a:xfrm>
            <a:off x="8113286" y="927469"/>
            <a:ext cx="3505068" cy="2501531"/>
            <a:chOff x="228600" y="381000"/>
            <a:chExt cx="3505068" cy="2501531"/>
          </a:xfrm>
        </p:grpSpPr>
        <p:grpSp>
          <p:nvGrpSpPr>
            <p:cNvPr id="34" name="Group 33"/>
            <p:cNvGrpSpPr/>
            <p:nvPr/>
          </p:nvGrpSpPr>
          <p:grpSpPr>
            <a:xfrm>
              <a:off x="228600" y="381000"/>
              <a:ext cx="3505068" cy="2501531"/>
              <a:chOff x="534986" y="381000"/>
              <a:chExt cx="2637111" cy="2501531"/>
            </a:xfrm>
          </p:grpSpPr>
          <p:sp>
            <p:nvSpPr>
              <p:cNvPr id="36" name="Rectangle 35"/>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534986" y="384805"/>
                <a:ext cx="457200" cy="2497726"/>
                <a:chOff x="533400" y="381000"/>
                <a:chExt cx="457200" cy="2497726"/>
              </a:xfrm>
            </p:grpSpPr>
            <p:sp>
              <p:nvSpPr>
                <p:cNvPr id="44" name="Oval 43"/>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ounded Rectangle 44"/>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p:cNvGrpSpPr/>
              <p:nvPr/>
            </p:nvGrpSpPr>
            <p:grpSpPr>
              <a:xfrm>
                <a:off x="2714897" y="381000"/>
                <a:ext cx="457200" cy="2497726"/>
                <a:chOff x="2714897" y="457200"/>
                <a:chExt cx="457200" cy="2497726"/>
              </a:xfrm>
            </p:grpSpPr>
            <p:sp>
              <p:nvSpPr>
                <p:cNvPr id="39" name="Oval 38"/>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5" name="Rectangle 34"/>
            <p:cNvSpPr/>
            <p:nvPr/>
          </p:nvSpPr>
          <p:spPr>
            <a:xfrm>
              <a:off x="812912" y="1060939"/>
              <a:ext cx="2371313" cy="1077218"/>
            </a:xfrm>
            <a:prstGeom prst="rect">
              <a:avLst/>
            </a:prstGeom>
          </p:spPr>
          <p:txBody>
            <a:bodyPr wrap="square">
              <a:spAutoFit/>
            </a:bodyPr>
            <a:lstStyle/>
            <a:p>
              <a:pPr algn="ctr"/>
              <a:r>
                <a:rPr lang="en-US" sz="1600" b="1" dirty="0"/>
                <a:t>Heavenly Father demonstrated His love for us through the sacrifice of His Son, Jesus Christ.</a:t>
              </a:r>
              <a:endParaRPr lang="en-US" sz="1600" i="1" dirty="0"/>
            </a:p>
          </p:txBody>
        </p:sp>
      </p:grpSp>
      <p:pic>
        <p:nvPicPr>
          <p:cNvPr id="3074" name="Picture 2" descr="Image result for Bernard P. Brockbank">
            <a:extLst>
              <a:ext uri="{FF2B5EF4-FFF2-40B4-BE49-F238E27FC236}">
                <a16:creationId xmlns:a16="http://schemas.microsoft.com/office/drawing/2014/main" id="{76C44200-CA03-40F0-9093-EF7B30A4A5E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208" y="109563"/>
            <a:ext cx="1104326" cy="1471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4523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37672" y="382245"/>
            <a:ext cx="5890410" cy="2677656"/>
          </a:xfrm>
          <a:prstGeom prst="rect">
            <a:avLst/>
          </a:prstGeom>
        </p:spPr>
        <p:txBody>
          <a:bodyPr wrap="square">
            <a:spAutoFit/>
          </a:bodyPr>
          <a:lstStyle/>
          <a:p>
            <a:r>
              <a:rPr lang="en-US" sz="2400" dirty="0">
                <a:solidFill>
                  <a:schemeClr val="bg1"/>
                </a:solidFill>
                <a:latin typeface="Calibri" panose="020F0502020204030204" pitchFamily="34" charset="0"/>
              </a:rPr>
              <a:t>“The submission of one’s will is really the only uniquely personal thing we have to place on God’s altar. </a:t>
            </a:r>
          </a:p>
          <a:p>
            <a:endParaRPr lang="en-US" sz="2400" dirty="0">
              <a:solidFill>
                <a:schemeClr val="bg1"/>
              </a:solidFill>
              <a:latin typeface="Calibri" panose="020F0502020204030204" pitchFamily="34" charset="0"/>
            </a:endParaRPr>
          </a:p>
          <a:p>
            <a:r>
              <a:rPr lang="en-US" sz="2400" dirty="0">
                <a:solidFill>
                  <a:schemeClr val="bg1"/>
                </a:solidFill>
                <a:latin typeface="Calibri" panose="020F0502020204030204" pitchFamily="34" charset="0"/>
              </a:rPr>
              <a:t>The many other things we ‘give,’ brothers and sisters, are actually the things He has already given or loaned to us. </a:t>
            </a:r>
          </a:p>
        </p:txBody>
      </p:sp>
      <p:sp>
        <p:nvSpPr>
          <p:cNvPr id="7" name="Rectangle 6"/>
          <p:cNvSpPr/>
          <p:nvPr/>
        </p:nvSpPr>
        <p:spPr>
          <a:xfrm>
            <a:off x="11534060" y="6362061"/>
            <a:ext cx="447558" cy="369332"/>
          </a:xfrm>
          <a:prstGeom prst="rect">
            <a:avLst/>
          </a:prstGeom>
        </p:spPr>
        <p:txBody>
          <a:bodyPr wrap="none">
            <a:spAutoFit/>
          </a:bodyPr>
          <a:lstStyle/>
          <a:p>
            <a:r>
              <a:rPr lang="en-US" b="0" i="0" dirty="0">
                <a:solidFill>
                  <a:schemeClr val="bg1"/>
                </a:solidFill>
                <a:effectLst/>
                <a:latin typeface="Calibri" panose="020F0502020204030204" pitchFamily="34" charset="0"/>
              </a:rPr>
              <a:t>(8)</a:t>
            </a:r>
            <a:endParaRPr lang="en-US" dirty="0">
              <a:solidFill>
                <a:schemeClr val="bg1"/>
              </a:solidFill>
            </a:endParaRPr>
          </a:p>
        </p:txBody>
      </p:sp>
      <p:pic>
        <p:nvPicPr>
          <p:cNvPr id="9218" name="Picture 2" descr="Elder Neal A. Maxwe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8169" y="122691"/>
            <a:ext cx="831781" cy="1106631"/>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s://www.lds.org/bc/content/shared/content/images/magazines/ensign/2014/10/woman-with-issue-of-blood_1298330_in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3655" y="1461181"/>
            <a:ext cx="4286250" cy="2762251"/>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ttp://www.ldsliving.com/images/stories/large/19089.jpg?1420235483"/>
          <p:cNvPicPr>
            <a:picLocks noChangeAspect="1" noChangeArrowheads="1"/>
          </p:cNvPicPr>
          <p:nvPr/>
        </p:nvPicPr>
        <p:blipFill rotWithShape="1">
          <a:blip r:embed="rId4">
            <a:extLst>
              <a:ext uri="{28A0092B-C50C-407E-A947-70E740481C1C}">
                <a14:useLocalDpi xmlns:a14="http://schemas.microsoft.com/office/drawing/2010/main" val="0"/>
              </a:ext>
            </a:extLst>
          </a:blip>
          <a:srcRect l="25833" t="652" r="20565" b="10711"/>
          <a:stretch/>
        </p:blipFill>
        <p:spPr bwMode="auto">
          <a:xfrm>
            <a:off x="1971535" y="3969010"/>
            <a:ext cx="2884715" cy="2558143"/>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5595084" y="4957493"/>
            <a:ext cx="5890410" cy="1569660"/>
          </a:xfrm>
          <a:prstGeom prst="rect">
            <a:avLst/>
          </a:prstGeom>
        </p:spPr>
        <p:txBody>
          <a:bodyPr wrap="square">
            <a:spAutoFit/>
          </a:bodyPr>
          <a:lstStyle/>
          <a:p>
            <a:r>
              <a:rPr lang="en-US" sz="2400" dirty="0">
                <a:solidFill>
                  <a:schemeClr val="bg1"/>
                </a:solidFill>
                <a:latin typeface="Calibri" panose="020F0502020204030204" pitchFamily="34" charset="0"/>
              </a:rPr>
              <a:t>“However, when you and I finally submit ourselves, by letting our individual wills be swallowed up in God’s will, then we are really giving something to Him!”</a:t>
            </a:r>
          </a:p>
        </p:txBody>
      </p:sp>
    </p:spTree>
    <p:extLst>
      <p:ext uri="{BB962C8B-B14F-4D97-AF65-F5344CB8AC3E}">
        <p14:creationId xmlns:p14="http://schemas.microsoft.com/office/powerpoint/2010/main" val="833644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2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11099" y="187905"/>
            <a:ext cx="6701330" cy="2862322"/>
          </a:xfrm>
          <a:prstGeom prst="rect">
            <a:avLst/>
          </a:prstGeom>
        </p:spPr>
        <p:txBody>
          <a:bodyPr wrap="square">
            <a:spAutoFit/>
          </a:bodyPr>
          <a:lstStyle/>
          <a:p>
            <a:r>
              <a:rPr lang="en-US" sz="2000" dirty="0">
                <a:solidFill>
                  <a:schemeClr val="bg1"/>
                </a:solidFill>
                <a:latin typeface="Calibri" panose="020F0502020204030204" pitchFamily="34" charset="0"/>
              </a:rPr>
              <a:t>“Exceeding faith was shown by Abraham when the superhuman test was applied to him. </a:t>
            </a:r>
          </a:p>
          <a:p>
            <a:endParaRPr lang="en-US" sz="2000" dirty="0">
              <a:solidFill>
                <a:schemeClr val="bg1"/>
              </a:solidFill>
              <a:latin typeface="Calibri" panose="020F0502020204030204" pitchFamily="34" charset="0"/>
            </a:endParaRPr>
          </a:p>
          <a:p>
            <a:r>
              <a:rPr lang="en-US" sz="2000" dirty="0">
                <a:solidFill>
                  <a:schemeClr val="bg1"/>
                </a:solidFill>
                <a:latin typeface="Calibri" panose="020F0502020204030204" pitchFamily="34" charset="0"/>
              </a:rPr>
              <a:t>His young ‘child of promise,’ destined to be the father of empires, must now be offered upon the sacrificial altar. It was God’s command, but it seemed so contradictory! </a:t>
            </a:r>
          </a:p>
          <a:p>
            <a:endParaRPr lang="en-US" sz="2000" dirty="0">
              <a:solidFill>
                <a:schemeClr val="bg1"/>
              </a:solidFill>
              <a:latin typeface="Calibri" panose="020F0502020204030204" pitchFamily="34" charset="0"/>
            </a:endParaRPr>
          </a:p>
          <a:p>
            <a:r>
              <a:rPr lang="en-US" sz="2000" dirty="0">
                <a:solidFill>
                  <a:schemeClr val="bg1"/>
                </a:solidFill>
                <a:latin typeface="Calibri" panose="020F0502020204030204" pitchFamily="34" charset="0"/>
              </a:rPr>
              <a:t>How could his son, Isaac, be the father of an uncountable posterity if in his youth his mortal life was to be terminated? </a:t>
            </a:r>
          </a:p>
        </p:txBody>
      </p:sp>
      <p:sp>
        <p:nvSpPr>
          <p:cNvPr id="7" name="Rectangle 6"/>
          <p:cNvSpPr/>
          <p:nvPr/>
        </p:nvSpPr>
        <p:spPr>
          <a:xfrm>
            <a:off x="11534060" y="6362061"/>
            <a:ext cx="447558" cy="369332"/>
          </a:xfrm>
          <a:prstGeom prst="rect">
            <a:avLst/>
          </a:prstGeom>
        </p:spPr>
        <p:txBody>
          <a:bodyPr wrap="none">
            <a:spAutoFit/>
          </a:bodyPr>
          <a:lstStyle/>
          <a:p>
            <a:r>
              <a:rPr lang="en-US" b="0" i="0" dirty="0">
                <a:solidFill>
                  <a:schemeClr val="bg1"/>
                </a:solidFill>
                <a:effectLst/>
                <a:latin typeface="Calibri" panose="020F0502020204030204" pitchFamily="34" charset="0"/>
              </a:rPr>
              <a:t>(9)</a:t>
            </a:r>
            <a:endParaRPr lang="en-US" dirty="0">
              <a:solidFill>
                <a:schemeClr val="bg1"/>
              </a:solidFill>
            </a:endParaRPr>
          </a:p>
        </p:txBody>
      </p:sp>
      <p:sp>
        <p:nvSpPr>
          <p:cNvPr id="10" name="Rectangle 9"/>
          <p:cNvSpPr/>
          <p:nvPr/>
        </p:nvSpPr>
        <p:spPr>
          <a:xfrm>
            <a:off x="5410200" y="3921314"/>
            <a:ext cx="6255013" cy="2554545"/>
          </a:xfrm>
          <a:prstGeom prst="rect">
            <a:avLst/>
          </a:prstGeom>
        </p:spPr>
        <p:txBody>
          <a:bodyPr wrap="square">
            <a:spAutoFit/>
          </a:bodyPr>
          <a:lstStyle/>
          <a:p>
            <a:r>
              <a:rPr lang="en-US" sz="2000" dirty="0">
                <a:solidFill>
                  <a:schemeClr val="bg1"/>
                </a:solidFill>
                <a:latin typeface="Calibri" panose="020F0502020204030204" pitchFamily="34" charset="0"/>
              </a:rPr>
              <a:t>Why should he, Abraham, be called upon to do this revolting deed? </a:t>
            </a:r>
          </a:p>
          <a:p>
            <a:endParaRPr lang="en-US" sz="2000" dirty="0">
              <a:solidFill>
                <a:schemeClr val="bg1"/>
              </a:solidFill>
              <a:latin typeface="Calibri" panose="020F0502020204030204" pitchFamily="34" charset="0"/>
            </a:endParaRPr>
          </a:p>
          <a:p>
            <a:r>
              <a:rPr lang="en-US" sz="2000" dirty="0">
                <a:solidFill>
                  <a:schemeClr val="bg1"/>
                </a:solidFill>
                <a:latin typeface="Calibri" panose="020F0502020204030204" pitchFamily="34" charset="0"/>
              </a:rPr>
              <a:t>It was irreconcilable, impossible! And yet he believed God. His undaunted faith carried him with breaking heart toward the land of Moriah with this young son who little suspected the agonies through which his father must have been passing.”</a:t>
            </a:r>
          </a:p>
        </p:txBody>
      </p:sp>
      <p:pic>
        <p:nvPicPr>
          <p:cNvPr id="12" name="Picture 2" descr="https://s-media-cache-ak0.pinimg.com/736x/c1/b8/1c/c1b81c86febbe8d760cdca778118cb6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3286" y="496615"/>
            <a:ext cx="2464026" cy="3169165"/>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s://upload.wikimedia.org/wikipedia/commons/6/6a/AbrahamIsaa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9221" y="3429000"/>
            <a:ext cx="2611759" cy="3240230"/>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http://www.motleyvision.org/wp-content/uploads/2013/05/SpencerWKimbal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96229" y="187905"/>
            <a:ext cx="1104625" cy="1377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1025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1268"/>
                                        </p:tgtEl>
                                        <p:attrNameLst>
                                          <p:attrName>style.visibility</p:attrName>
                                        </p:attrNameLst>
                                      </p:cBhvr>
                                      <p:to>
                                        <p:strVal val="visible"/>
                                      </p:to>
                                    </p:set>
                                    <p:animEffect transition="in" filter="fade">
                                      <p:cBhvr>
                                        <p:cTn id="9" dur="500"/>
                                        <p:tgtEl>
                                          <p:spTgt spid="1126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aetherforce.com/wp-content/uploads/2015/01/the_great_pyramids_of_kaiser_2_by_nethskie-d2xcunw.jpg"/>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t="-132" r="65545"/>
          <a:stretch/>
        </p:blipFill>
        <p:spPr bwMode="auto">
          <a:xfrm>
            <a:off x="-1" y="-9053"/>
            <a:ext cx="12192001" cy="686705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440021" y="4741289"/>
            <a:ext cx="1237865" cy="369332"/>
          </a:xfrm>
          <a:prstGeom prst="rect">
            <a:avLst/>
          </a:prstGeom>
          <a:noFill/>
        </p:spPr>
        <p:txBody>
          <a:bodyPr wrap="square" rtlCol="0">
            <a:spAutoFit/>
          </a:bodyPr>
          <a:lstStyle/>
          <a:p>
            <a:r>
              <a:rPr lang="en-US" dirty="0"/>
              <a:t>One Way</a:t>
            </a:r>
          </a:p>
        </p:txBody>
      </p:sp>
      <p:sp>
        <p:nvSpPr>
          <p:cNvPr id="4" name="TextBox 3"/>
          <p:cNvSpPr txBox="1"/>
          <p:nvPr/>
        </p:nvSpPr>
        <p:spPr>
          <a:xfrm>
            <a:off x="1751547" y="4630983"/>
            <a:ext cx="5916240" cy="707886"/>
          </a:xfrm>
          <a:prstGeom prst="rect">
            <a:avLst/>
          </a:prstGeom>
          <a:noFill/>
        </p:spPr>
        <p:txBody>
          <a:bodyPr wrap="square" rtlCol="0">
            <a:spAutoFit/>
          </a:bodyPr>
          <a:lstStyle/>
          <a:p>
            <a:pPr algn="ctr"/>
            <a:r>
              <a:rPr lang="en-US" sz="4000" dirty="0">
                <a:latin typeface="AR CENA" panose="02000000000000000000" pitchFamily="2" charset="0"/>
              </a:rPr>
              <a:t>To Warn</a:t>
            </a:r>
          </a:p>
        </p:txBody>
      </p:sp>
      <p:pic>
        <p:nvPicPr>
          <p:cNvPr id="3074" name="Picture 2" descr="http://www.netanimations.net/animated-roped-off-construction-barracades.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793402" y="899144"/>
            <a:ext cx="4924425" cy="122872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danyk.cz/rtg_z.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59377" y="1527714"/>
            <a:ext cx="1492148" cy="130977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clipartbest.com/cliparts/niE/kRL/niEkRL6iA.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14525" y="2610475"/>
            <a:ext cx="2072206" cy="183089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upload.wikimedia.org/wikipedia/commons/thumb/7/7d/MUTCD_R5-1.svg/2000px-MUTCD_R5-1.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3621" y="2143911"/>
            <a:ext cx="2597378" cy="2597378"/>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www.clker.com/cliparts/U/y/T/1/8/d/high-voltage-sign-md.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56241" y="3442600"/>
            <a:ext cx="2847975" cy="2600325"/>
          </a:xfrm>
          <a:prstGeom prst="rect">
            <a:avLst/>
          </a:prstGeom>
          <a:noFill/>
          <a:extLst>
            <a:ext uri="{909E8E84-426E-40DD-AFC4-6F175D3DCCD1}">
              <a14:hiddenFill xmlns:a14="http://schemas.microsoft.com/office/drawing/2010/main">
                <a:solidFill>
                  <a:srgbClr val="FFFFFF"/>
                </a:solidFill>
              </a14:hiddenFill>
            </a:ext>
          </a:extLst>
        </p:spPr>
      </p:pic>
      <p:sp>
        <p:nvSpPr>
          <p:cNvPr id="365" name="TextBox 364"/>
          <p:cNvSpPr txBox="1"/>
          <p:nvPr/>
        </p:nvSpPr>
        <p:spPr>
          <a:xfrm>
            <a:off x="-45372" y="21303"/>
            <a:ext cx="12192000" cy="707886"/>
          </a:xfrm>
          <a:prstGeom prst="rect">
            <a:avLst/>
          </a:prstGeom>
          <a:noFill/>
        </p:spPr>
        <p:txBody>
          <a:bodyPr wrap="square" rtlCol="0">
            <a:spAutoFit/>
          </a:bodyPr>
          <a:lstStyle/>
          <a:p>
            <a:pPr algn="ctr"/>
            <a:r>
              <a:rPr lang="en-US" sz="4000" dirty="0">
                <a:latin typeface="AR CENA" panose="02000000000000000000" pitchFamily="2" charset="0"/>
              </a:rPr>
              <a:t>What is the Purpose of These Signs?</a:t>
            </a:r>
          </a:p>
        </p:txBody>
      </p:sp>
      <p:sp>
        <p:nvSpPr>
          <p:cNvPr id="366" name="TextBox 365"/>
          <p:cNvSpPr txBox="1"/>
          <p:nvPr/>
        </p:nvSpPr>
        <p:spPr>
          <a:xfrm>
            <a:off x="5549524" y="4371957"/>
            <a:ext cx="1237865" cy="369332"/>
          </a:xfrm>
          <a:prstGeom prst="rect">
            <a:avLst/>
          </a:prstGeom>
          <a:noFill/>
        </p:spPr>
        <p:txBody>
          <a:bodyPr wrap="square" rtlCol="0">
            <a:spAutoFit/>
          </a:bodyPr>
          <a:lstStyle/>
          <a:p>
            <a:r>
              <a:rPr lang="en-US" dirty="0"/>
              <a:t>Poison</a:t>
            </a:r>
          </a:p>
        </p:txBody>
      </p:sp>
      <p:sp>
        <p:nvSpPr>
          <p:cNvPr id="367" name="TextBox 366"/>
          <p:cNvSpPr txBox="1"/>
          <p:nvPr/>
        </p:nvSpPr>
        <p:spPr>
          <a:xfrm>
            <a:off x="9513660" y="2770712"/>
            <a:ext cx="1237865" cy="369332"/>
          </a:xfrm>
          <a:prstGeom prst="rect">
            <a:avLst/>
          </a:prstGeom>
          <a:noFill/>
        </p:spPr>
        <p:txBody>
          <a:bodyPr wrap="square" rtlCol="0">
            <a:spAutoFit/>
          </a:bodyPr>
          <a:lstStyle/>
          <a:p>
            <a:r>
              <a:rPr lang="en-US" dirty="0"/>
              <a:t>Radiation</a:t>
            </a:r>
          </a:p>
        </p:txBody>
      </p:sp>
      <p:sp>
        <p:nvSpPr>
          <p:cNvPr id="368" name="TextBox 367"/>
          <p:cNvSpPr txBox="1"/>
          <p:nvPr/>
        </p:nvSpPr>
        <p:spPr>
          <a:xfrm>
            <a:off x="8509088" y="6042925"/>
            <a:ext cx="2009143" cy="369332"/>
          </a:xfrm>
          <a:prstGeom prst="rect">
            <a:avLst/>
          </a:prstGeom>
          <a:noFill/>
        </p:spPr>
        <p:txBody>
          <a:bodyPr wrap="square" rtlCol="0">
            <a:spAutoFit/>
          </a:bodyPr>
          <a:lstStyle/>
          <a:p>
            <a:r>
              <a:rPr lang="en-US" dirty="0"/>
              <a:t>High Voltage</a:t>
            </a:r>
          </a:p>
        </p:txBody>
      </p:sp>
      <p:sp>
        <p:nvSpPr>
          <p:cNvPr id="227" name="Rectangle 226"/>
          <p:cNvSpPr/>
          <p:nvPr/>
        </p:nvSpPr>
        <p:spPr>
          <a:xfrm>
            <a:off x="3802497" y="5488558"/>
            <a:ext cx="3865290" cy="1200329"/>
          </a:xfrm>
          <a:prstGeom prst="rect">
            <a:avLst/>
          </a:prstGeom>
        </p:spPr>
        <p:txBody>
          <a:bodyPr wrap="square">
            <a:spAutoFit/>
          </a:bodyPr>
          <a:lstStyle/>
          <a:p>
            <a:r>
              <a:rPr lang="en-US" b="0" i="0" dirty="0">
                <a:solidFill>
                  <a:srgbClr val="333333"/>
                </a:solidFill>
                <a:effectLst/>
                <a:latin typeface="Calibri" panose="020F0502020204030204" pitchFamily="34" charset="0"/>
              </a:rPr>
              <a:t>Have you or someone you know ever received a warning from God when about to make a mistake? </a:t>
            </a:r>
          </a:p>
          <a:p>
            <a:r>
              <a:rPr lang="en-US" b="0" i="0" dirty="0">
                <a:solidFill>
                  <a:srgbClr val="333333"/>
                </a:solidFill>
                <a:effectLst/>
                <a:latin typeface="Calibri" panose="020F0502020204030204" pitchFamily="34" charset="0"/>
              </a:rPr>
              <a:t>How was that warning given?</a:t>
            </a:r>
            <a:endParaRPr lang="en-US" dirty="0"/>
          </a:p>
        </p:txBody>
      </p:sp>
      <p:pic>
        <p:nvPicPr>
          <p:cNvPr id="3084" name="Picture 12" descr="http://www.clker.com/cliparts/K/d/5/P/g/3/empty-warning-symbol-md.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35543" y="5190030"/>
            <a:ext cx="1811959" cy="1599857"/>
          </a:xfrm>
          <a:prstGeom prst="rect">
            <a:avLst/>
          </a:prstGeom>
          <a:noFill/>
          <a:extLst>
            <a:ext uri="{909E8E84-426E-40DD-AFC4-6F175D3DCCD1}">
              <a14:hiddenFill xmlns:a14="http://schemas.microsoft.com/office/drawing/2010/main">
                <a:solidFill>
                  <a:srgbClr val="FFFFFF"/>
                </a:solidFill>
              </a14:hiddenFill>
            </a:ext>
          </a:extLst>
        </p:spPr>
      </p:pic>
      <p:pic>
        <p:nvPicPr>
          <p:cNvPr id="371" name="Picture 2" descr="http://www.uni.edu/becker/anImated%20question%20mark%20.gif"/>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68492" y="5729270"/>
            <a:ext cx="521817" cy="885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068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8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366" grpId="0"/>
      <p:bldP spid="367" grpId="0"/>
      <p:bldP spid="368" grpId="0"/>
      <p:bldP spid="22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D74CDEA3-28DF-4FE2-AAE2-03352BE8FBB2}"/>
              </a:ext>
            </a:extLst>
          </p:cNvPr>
          <p:cNvGraphicFramePr>
            <a:graphicFrameLocks noGrp="1"/>
          </p:cNvGraphicFramePr>
          <p:nvPr>
            <p:extLst>
              <p:ext uri="{D42A27DB-BD31-4B8C-83A1-F6EECF244321}">
                <p14:modId xmlns:p14="http://schemas.microsoft.com/office/powerpoint/2010/main" val="2320432457"/>
              </p:ext>
            </p:extLst>
          </p:nvPr>
        </p:nvGraphicFramePr>
        <p:xfrm>
          <a:off x="2965556" y="2517394"/>
          <a:ext cx="6239080" cy="739140"/>
        </p:xfrm>
        <a:graphic>
          <a:graphicData uri="http://schemas.openxmlformats.org/drawingml/2006/table">
            <a:tbl>
              <a:tblPr firstRow="1" bandRow="1">
                <a:tableStyleId>{7DF18680-E054-41AD-8BC1-D1AEF772440D}</a:tableStyleId>
              </a:tblPr>
              <a:tblGrid>
                <a:gridCol w="3119540">
                  <a:extLst>
                    <a:ext uri="{9D8B030D-6E8A-4147-A177-3AD203B41FA5}">
                      <a16:colId xmlns:a16="http://schemas.microsoft.com/office/drawing/2014/main" val="4113086824"/>
                    </a:ext>
                  </a:extLst>
                </a:gridCol>
                <a:gridCol w="3119540">
                  <a:extLst>
                    <a:ext uri="{9D8B030D-6E8A-4147-A177-3AD203B41FA5}">
                      <a16:colId xmlns:a16="http://schemas.microsoft.com/office/drawing/2014/main" val="1542058524"/>
                    </a:ext>
                  </a:extLst>
                </a:gridCol>
              </a:tblGrid>
              <a:tr h="0">
                <a:tc>
                  <a:txBody>
                    <a:bodyPr/>
                    <a:lstStyle/>
                    <a:p>
                      <a:pPr algn="ctr" fontAlgn="base"/>
                      <a:r>
                        <a:rPr lang="en-US" dirty="0">
                          <a:effectLst/>
                        </a:rPr>
                        <a:t>Abraham’s Sacrifice of Isaac</a:t>
                      </a:r>
                      <a:endParaRPr lang="en-US" dirty="0">
                        <a:effectLst/>
                        <a:latin typeface="Calibri" panose="020F0502020204030204" pitchFamily="34" charset="0"/>
                      </a:endParaRPr>
                    </a:p>
                  </a:txBody>
                  <a:tcPr marL="95250" marR="95250" marT="95250" marB="95250" anchor="ctr"/>
                </a:tc>
                <a:tc>
                  <a:txBody>
                    <a:bodyPr/>
                    <a:lstStyle/>
                    <a:p>
                      <a:pPr algn="ctr" fontAlgn="base"/>
                      <a:r>
                        <a:rPr lang="en-US" dirty="0">
                          <a:effectLst/>
                        </a:rPr>
                        <a:t>Heavenly Father’s Sacrifice of Jesus Christ</a:t>
                      </a:r>
                      <a:endParaRPr lang="en-US" dirty="0">
                        <a:effectLst/>
                        <a:latin typeface="Calibri" panose="020F0502020204030204" pitchFamily="34" charset="0"/>
                      </a:endParaRPr>
                    </a:p>
                  </a:txBody>
                  <a:tcPr marL="95250" marR="95250" marT="95250" marB="95250" anchor="ctr"/>
                </a:tc>
                <a:extLst>
                  <a:ext uri="{0D108BD9-81ED-4DB2-BD59-A6C34878D82A}">
                    <a16:rowId xmlns:a16="http://schemas.microsoft.com/office/drawing/2014/main" val="2955959931"/>
                  </a:ext>
                </a:extLst>
              </a:tr>
            </a:tbl>
          </a:graphicData>
        </a:graphic>
      </p:graphicFrame>
      <p:sp>
        <p:nvSpPr>
          <p:cNvPr id="3" name="Rectangle 2">
            <a:extLst>
              <a:ext uri="{FF2B5EF4-FFF2-40B4-BE49-F238E27FC236}">
                <a16:creationId xmlns:a16="http://schemas.microsoft.com/office/drawing/2014/main" id="{C5BA73E6-2501-4030-A7AE-8AE7D3528181}"/>
              </a:ext>
            </a:extLst>
          </p:cNvPr>
          <p:cNvSpPr/>
          <p:nvPr/>
        </p:nvSpPr>
        <p:spPr>
          <a:xfrm>
            <a:off x="2919742" y="186170"/>
            <a:ext cx="5845446" cy="523220"/>
          </a:xfrm>
          <a:prstGeom prst="rect">
            <a:avLst/>
          </a:prstGeom>
        </p:spPr>
        <p:txBody>
          <a:bodyPr wrap="none">
            <a:spAutoFit/>
          </a:bodyPr>
          <a:lstStyle/>
          <a:p>
            <a:pPr fontAlgn="base"/>
            <a:r>
              <a:rPr lang="en-US" sz="2800" dirty="0">
                <a:solidFill>
                  <a:schemeClr val="bg1"/>
                </a:solidFill>
                <a:latin typeface="Calibri" panose="020F0502020204030204" pitchFamily="34" charset="0"/>
              </a:rPr>
              <a:t>Similarities Between the Two Sacrifices</a:t>
            </a:r>
            <a:endParaRPr lang="en-US" sz="2800" b="0" dirty="0">
              <a:solidFill>
                <a:schemeClr val="bg1"/>
              </a:solidFill>
              <a:effectLst/>
              <a:latin typeface="Calibri" panose="020F0502020204030204" pitchFamily="34" charset="0"/>
            </a:endParaRPr>
          </a:p>
        </p:txBody>
      </p:sp>
      <p:pic>
        <p:nvPicPr>
          <p:cNvPr id="9" name="Picture 8">
            <a:extLst>
              <a:ext uri="{FF2B5EF4-FFF2-40B4-BE49-F238E27FC236}">
                <a16:creationId xmlns:a16="http://schemas.microsoft.com/office/drawing/2014/main" id="{90C9E19C-FCA3-440A-92C0-EAA6262887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821" y="35334"/>
            <a:ext cx="11150550" cy="2182557"/>
          </a:xfrm>
          <a:prstGeom prst="rect">
            <a:avLst/>
          </a:prstGeom>
        </p:spPr>
      </p:pic>
      <p:pic>
        <p:nvPicPr>
          <p:cNvPr id="15" name="Picture 14">
            <a:extLst>
              <a:ext uri="{FF2B5EF4-FFF2-40B4-BE49-F238E27FC236}">
                <a16:creationId xmlns:a16="http://schemas.microsoft.com/office/drawing/2014/main" id="{8BAD7286-93C2-4279-86EC-7536CC28A4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705" y="1762556"/>
            <a:ext cx="11937003" cy="2523963"/>
          </a:xfrm>
          <a:prstGeom prst="rect">
            <a:avLst/>
          </a:prstGeom>
        </p:spPr>
      </p:pic>
      <p:pic>
        <p:nvPicPr>
          <p:cNvPr id="17" name="Picture 16">
            <a:extLst>
              <a:ext uri="{FF2B5EF4-FFF2-40B4-BE49-F238E27FC236}">
                <a16:creationId xmlns:a16="http://schemas.microsoft.com/office/drawing/2014/main" id="{57F5F8DD-994F-438D-92B9-0CDCD65C48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705" y="4220230"/>
            <a:ext cx="11784589" cy="2548349"/>
          </a:xfrm>
          <a:prstGeom prst="rect">
            <a:avLst/>
          </a:prstGeom>
        </p:spPr>
      </p:pic>
      <p:pic>
        <p:nvPicPr>
          <p:cNvPr id="19" name="Picture 18">
            <a:extLst>
              <a:ext uri="{FF2B5EF4-FFF2-40B4-BE49-F238E27FC236}">
                <a16:creationId xmlns:a16="http://schemas.microsoft.com/office/drawing/2014/main" id="{AABD1235-1411-4887-8B1F-6A90EA2C14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96422" y="3724013"/>
            <a:ext cx="4999153" cy="2871465"/>
          </a:xfrm>
          <a:prstGeom prst="rect">
            <a:avLst/>
          </a:prstGeom>
        </p:spPr>
      </p:pic>
    </p:spTree>
    <p:extLst>
      <p:ext uri="{BB962C8B-B14F-4D97-AF65-F5344CB8AC3E}">
        <p14:creationId xmlns:p14="http://schemas.microsoft.com/office/powerpoint/2010/main" val="465102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1000"/>
                                        <p:tgtEl>
                                          <p:spTgt spid="19"/>
                                        </p:tgtEl>
                                      </p:cBhvr>
                                    </p:animEffect>
                                    <p:anim calcmode="lin" valueType="num">
                                      <p:cBhvr>
                                        <p:cTn id="29" dur="1000" fill="hold"/>
                                        <p:tgtEl>
                                          <p:spTgt spid="19"/>
                                        </p:tgtEl>
                                        <p:attrNameLst>
                                          <p:attrName>ppt_x</p:attrName>
                                        </p:attrNameLst>
                                      </p:cBhvr>
                                      <p:tavLst>
                                        <p:tav tm="0">
                                          <p:val>
                                            <p:strVal val="#ppt_x"/>
                                          </p:val>
                                        </p:tav>
                                        <p:tav tm="100000">
                                          <p:val>
                                            <p:strVal val="#ppt_x"/>
                                          </p:val>
                                        </p:tav>
                                      </p:tavLst>
                                    </p:anim>
                                    <p:anim calcmode="lin" valueType="num">
                                      <p:cBhvr>
                                        <p:cTn id="3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http://www.michaelandersongallery.com/images/large/The-Red-Planet-Jericoacoara-Night-Stars-MA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14" y="0"/>
            <a:ext cx="12219214"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1065" y="6428610"/>
            <a:ext cx="2375564" cy="369332"/>
          </a:xfrm>
          <a:prstGeom prst="rect">
            <a:avLst/>
          </a:prstGeom>
          <a:noFill/>
        </p:spPr>
        <p:txBody>
          <a:bodyPr wrap="square" rtlCol="0">
            <a:spAutoFit/>
          </a:bodyPr>
          <a:lstStyle/>
          <a:p>
            <a:r>
              <a:rPr lang="en-US" dirty="0">
                <a:solidFill>
                  <a:schemeClr val="bg1"/>
                </a:solidFill>
              </a:rPr>
              <a:t>Genesis 22:15-19</a:t>
            </a:r>
          </a:p>
        </p:txBody>
      </p:sp>
      <p:sp>
        <p:nvSpPr>
          <p:cNvPr id="40" name="TextBox 39"/>
          <p:cNvSpPr txBox="1"/>
          <p:nvPr/>
        </p:nvSpPr>
        <p:spPr>
          <a:xfrm>
            <a:off x="62450" y="23784"/>
            <a:ext cx="12094028" cy="1015663"/>
          </a:xfrm>
          <a:prstGeom prst="rect">
            <a:avLst/>
          </a:prstGeom>
          <a:noFill/>
        </p:spPr>
        <p:txBody>
          <a:bodyPr wrap="square" rtlCol="0">
            <a:spAutoFit/>
          </a:bodyPr>
          <a:lstStyle/>
          <a:p>
            <a:pPr algn="ctr"/>
            <a:r>
              <a:rPr lang="en-US" sz="6000" dirty="0">
                <a:solidFill>
                  <a:schemeClr val="bg1"/>
                </a:solidFill>
                <a:latin typeface="Britannic Bold" panose="020B0903060703020204" pitchFamily="34" charset="0"/>
              </a:rPr>
              <a:t>The Promise in Obedience</a:t>
            </a:r>
          </a:p>
        </p:txBody>
      </p:sp>
      <p:sp>
        <p:nvSpPr>
          <p:cNvPr id="2" name="Rectangle 1"/>
          <p:cNvSpPr/>
          <p:nvPr/>
        </p:nvSpPr>
        <p:spPr>
          <a:xfrm>
            <a:off x="5274895" y="4618532"/>
            <a:ext cx="3907972" cy="1569660"/>
          </a:xfrm>
          <a:prstGeom prst="rect">
            <a:avLst/>
          </a:prstGeom>
        </p:spPr>
        <p:txBody>
          <a:bodyPr wrap="square">
            <a:spAutoFit/>
          </a:bodyPr>
          <a:lstStyle/>
          <a:p>
            <a:r>
              <a:rPr lang="en-US" sz="2400" b="0" i="0" dirty="0">
                <a:solidFill>
                  <a:schemeClr val="bg1"/>
                </a:solidFill>
                <a:effectLst/>
                <a:latin typeface="Palatino"/>
              </a:rPr>
              <a:t>And in thy seed shall all the nations of the earth be blessed; because thou hast obeyed my voice.</a:t>
            </a:r>
            <a:endParaRPr lang="en-US" sz="2400" dirty="0">
              <a:solidFill>
                <a:schemeClr val="bg1"/>
              </a:solidFill>
            </a:endParaRPr>
          </a:p>
        </p:txBody>
      </p:sp>
      <p:sp>
        <p:nvSpPr>
          <p:cNvPr id="6" name="Rectangle 5"/>
          <p:cNvSpPr/>
          <p:nvPr/>
        </p:nvSpPr>
        <p:spPr>
          <a:xfrm>
            <a:off x="859971" y="1821583"/>
            <a:ext cx="4145166" cy="1569660"/>
          </a:xfrm>
          <a:prstGeom prst="rect">
            <a:avLst/>
          </a:prstGeom>
        </p:spPr>
        <p:txBody>
          <a:bodyPr wrap="square">
            <a:spAutoFit/>
          </a:bodyPr>
          <a:lstStyle/>
          <a:p>
            <a:r>
              <a:rPr lang="en-US" sz="2400" dirty="0">
                <a:solidFill>
                  <a:schemeClr val="bg1"/>
                </a:solidFill>
                <a:latin typeface="Calibri" panose="020F0502020204030204" pitchFamily="34" charset="0"/>
              </a:rPr>
              <a:t> I will multiply thy seed as the stars of the heaven, and as the sand which </a:t>
            </a:r>
            <a:r>
              <a:rPr lang="en-US" sz="2400" i="1" dirty="0">
                <a:solidFill>
                  <a:schemeClr val="bg1"/>
                </a:solidFill>
                <a:latin typeface="Calibri" panose="020F0502020204030204" pitchFamily="34" charset="0"/>
              </a:rPr>
              <a:t>is</a:t>
            </a:r>
            <a:r>
              <a:rPr lang="en-US" sz="2400" dirty="0">
                <a:solidFill>
                  <a:schemeClr val="bg1"/>
                </a:solidFill>
                <a:latin typeface="Calibri" panose="020F0502020204030204" pitchFamily="34" charset="0"/>
              </a:rPr>
              <a:t> upon the sea shore;</a:t>
            </a:r>
          </a:p>
        </p:txBody>
      </p:sp>
      <p:pic>
        <p:nvPicPr>
          <p:cNvPr id="12296" name="Picture 8" descr="http://dentalpackagetour.com/file/2013/04/2731263-753421-social-network-collage-with-many-people.jpg"/>
          <p:cNvPicPr>
            <a:picLocks noChangeAspect="1" noChangeArrowheads="1"/>
          </p:cNvPicPr>
          <p:nvPr/>
        </p:nvPicPr>
        <p:blipFill rotWithShape="1">
          <a:blip r:embed="rId3">
            <a:extLst>
              <a:ext uri="{28A0092B-C50C-407E-A947-70E740481C1C}">
                <a14:useLocalDpi xmlns:a14="http://schemas.microsoft.com/office/drawing/2010/main" val="0"/>
              </a:ext>
            </a:extLst>
          </a:blip>
          <a:srcRect l="12074" t="6310" r="7927" b="12161"/>
          <a:stretch/>
        </p:blipFill>
        <p:spPr bwMode="auto">
          <a:xfrm>
            <a:off x="8036264" y="960932"/>
            <a:ext cx="3657601" cy="36576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9973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12296"/>
                                        </p:tgtEl>
                                        <p:attrNameLst>
                                          <p:attrName>style.visibility</p:attrName>
                                        </p:attrNameLst>
                                      </p:cBhvr>
                                      <p:to>
                                        <p:strVal val="visible"/>
                                      </p:to>
                                    </p:set>
                                    <p:animEffect transition="in" filter="fade">
                                      <p:cBhvr>
                                        <p:cTn id="15" dur="500"/>
                                        <p:tgtEl>
                                          <p:spTgt spid="122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1065" y="6428610"/>
            <a:ext cx="2375564" cy="369332"/>
          </a:xfrm>
          <a:prstGeom prst="rect">
            <a:avLst/>
          </a:prstGeom>
          <a:noFill/>
        </p:spPr>
        <p:txBody>
          <a:bodyPr wrap="square" rtlCol="0">
            <a:spAutoFit/>
          </a:bodyPr>
          <a:lstStyle/>
          <a:p>
            <a:r>
              <a:rPr lang="en-US" dirty="0">
                <a:solidFill>
                  <a:schemeClr val="bg1"/>
                </a:solidFill>
              </a:rPr>
              <a:t>Genesis 22:20-24</a:t>
            </a:r>
          </a:p>
        </p:txBody>
      </p:sp>
      <p:sp>
        <p:nvSpPr>
          <p:cNvPr id="40" name="TextBox 39"/>
          <p:cNvSpPr txBox="1"/>
          <p:nvPr/>
        </p:nvSpPr>
        <p:spPr>
          <a:xfrm>
            <a:off x="62450" y="23784"/>
            <a:ext cx="12094028" cy="1015663"/>
          </a:xfrm>
          <a:prstGeom prst="rect">
            <a:avLst/>
          </a:prstGeom>
          <a:noFill/>
        </p:spPr>
        <p:txBody>
          <a:bodyPr wrap="square" rtlCol="0">
            <a:spAutoFit/>
          </a:bodyPr>
          <a:lstStyle/>
          <a:p>
            <a:pPr algn="ctr"/>
            <a:r>
              <a:rPr lang="en-US" sz="6000" dirty="0">
                <a:solidFill>
                  <a:schemeClr val="bg1"/>
                </a:solidFill>
                <a:latin typeface="Britannic Bold" panose="020B0903060703020204" pitchFamily="34" charset="0"/>
              </a:rPr>
              <a:t>Scenes For Next Time</a:t>
            </a:r>
          </a:p>
        </p:txBody>
      </p:sp>
      <p:sp>
        <p:nvSpPr>
          <p:cNvPr id="5" name="Rectangle 4"/>
          <p:cNvSpPr/>
          <p:nvPr/>
        </p:nvSpPr>
        <p:spPr>
          <a:xfrm>
            <a:off x="257403" y="1063231"/>
            <a:ext cx="3864428" cy="2031325"/>
          </a:xfrm>
          <a:prstGeom prst="rect">
            <a:avLst/>
          </a:prstGeom>
        </p:spPr>
        <p:txBody>
          <a:bodyPr wrap="square">
            <a:spAutoFit/>
          </a:bodyPr>
          <a:lstStyle/>
          <a:p>
            <a:r>
              <a:rPr lang="en-US" dirty="0">
                <a:solidFill>
                  <a:schemeClr val="bg1"/>
                </a:solidFill>
                <a:latin typeface="Calibri" panose="020F0502020204030204" pitchFamily="34" charset="0"/>
              </a:rPr>
              <a:t>Abraham returns home, and learns about children born into the household of his brother </a:t>
            </a:r>
            <a:r>
              <a:rPr lang="en-US" dirty="0" err="1">
                <a:solidFill>
                  <a:schemeClr val="bg1"/>
                </a:solidFill>
                <a:latin typeface="Calibri" panose="020F0502020204030204" pitchFamily="34" charset="0"/>
              </a:rPr>
              <a:t>Nahor</a:t>
            </a:r>
            <a:r>
              <a:rPr lang="en-US" dirty="0">
                <a:solidFill>
                  <a:schemeClr val="bg1"/>
                </a:solidFill>
                <a:latin typeface="Calibri" panose="020F0502020204030204" pitchFamily="34" charset="0"/>
              </a:rPr>
              <a:t>, including a granddaughter named Rebekah, who would play an important role in the fulfillment of God’s promises to Abraham.</a:t>
            </a:r>
          </a:p>
        </p:txBody>
      </p:sp>
      <p:grpSp>
        <p:nvGrpSpPr>
          <p:cNvPr id="23" name="Group 22"/>
          <p:cNvGrpSpPr/>
          <p:nvPr/>
        </p:nvGrpSpPr>
        <p:grpSpPr>
          <a:xfrm>
            <a:off x="4595360" y="1683606"/>
            <a:ext cx="8502679" cy="4043515"/>
            <a:chOff x="3474131" y="3061899"/>
            <a:chExt cx="8502679" cy="4043515"/>
          </a:xfrm>
        </p:grpSpPr>
        <p:sp>
          <p:nvSpPr>
            <p:cNvPr id="7" name="Rectangle 6"/>
            <p:cNvSpPr/>
            <p:nvPr/>
          </p:nvSpPr>
          <p:spPr>
            <a:xfrm>
              <a:off x="11534060" y="6362061"/>
              <a:ext cx="442750" cy="369332"/>
            </a:xfrm>
            <a:prstGeom prst="rect">
              <a:avLst/>
            </a:prstGeom>
          </p:spPr>
          <p:txBody>
            <a:bodyPr wrap="none">
              <a:spAutoFit/>
            </a:bodyPr>
            <a:lstStyle/>
            <a:p>
              <a:r>
                <a:rPr lang="en-US" b="0" i="0" dirty="0">
                  <a:solidFill>
                    <a:schemeClr val="bg1"/>
                  </a:solidFill>
                  <a:effectLst/>
                  <a:latin typeface="Calibri" panose="020F0502020204030204" pitchFamily="34" charset="0"/>
                </a:rPr>
                <a:t>(3)</a:t>
              </a:r>
              <a:endParaRPr lang="en-US" dirty="0">
                <a:solidFill>
                  <a:schemeClr val="bg1"/>
                </a:solidFill>
              </a:endParaRPr>
            </a:p>
          </p:txBody>
        </p:sp>
        <p:sp>
          <p:nvSpPr>
            <p:cNvPr id="8" name="Rectangle 7"/>
            <p:cNvSpPr/>
            <p:nvPr/>
          </p:nvSpPr>
          <p:spPr>
            <a:xfrm>
              <a:off x="3980317" y="3061899"/>
              <a:ext cx="1295400" cy="334444"/>
            </a:xfrm>
            <a:prstGeom prst="rect">
              <a:avLst/>
            </a:prstGeom>
            <a:solidFill>
              <a:srgbClr val="EE6E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Milcah</a:t>
              </a:r>
              <a:endParaRPr lang="en-US" dirty="0"/>
            </a:p>
          </p:txBody>
        </p:sp>
        <p:sp>
          <p:nvSpPr>
            <p:cNvPr id="28" name="Rectangle 27"/>
            <p:cNvSpPr/>
            <p:nvPr/>
          </p:nvSpPr>
          <p:spPr>
            <a:xfrm>
              <a:off x="5805940" y="3086683"/>
              <a:ext cx="1295400"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Nahor</a:t>
              </a:r>
              <a:endParaRPr lang="en-US" dirty="0"/>
            </a:p>
          </p:txBody>
        </p:sp>
        <p:sp>
          <p:nvSpPr>
            <p:cNvPr id="49" name="Rectangle 48"/>
            <p:cNvSpPr/>
            <p:nvPr/>
          </p:nvSpPr>
          <p:spPr>
            <a:xfrm>
              <a:off x="7023766" y="4616207"/>
              <a:ext cx="1295400"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Aram</a:t>
              </a:r>
            </a:p>
          </p:txBody>
        </p:sp>
        <p:grpSp>
          <p:nvGrpSpPr>
            <p:cNvPr id="17" name="Group 16"/>
            <p:cNvGrpSpPr/>
            <p:nvPr/>
          </p:nvGrpSpPr>
          <p:grpSpPr>
            <a:xfrm>
              <a:off x="5186532" y="3787186"/>
              <a:ext cx="1324541" cy="3312785"/>
              <a:chOff x="5134542" y="3671720"/>
              <a:chExt cx="1324541" cy="3312785"/>
            </a:xfrm>
          </p:grpSpPr>
          <p:sp>
            <p:nvSpPr>
              <p:cNvPr id="29" name="Rectangle 28"/>
              <p:cNvSpPr/>
              <p:nvPr/>
            </p:nvSpPr>
            <p:spPr>
              <a:xfrm>
                <a:off x="5163683" y="3671720"/>
                <a:ext cx="1295400"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Huz</a:t>
                </a:r>
                <a:endParaRPr lang="en-US" dirty="0"/>
              </a:p>
            </p:txBody>
          </p:sp>
          <p:sp>
            <p:nvSpPr>
              <p:cNvPr id="30" name="Rectangle 29"/>
              <p:cNvSpPr/>
              <p:nvPr/>
            </p:nvSpPr>
            <p:spPr>
              <a:xfrm>
                <a:off x="5163683" y="4078649"/>
                <a:ext cx="1295400"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Buz</a:t>
                </a:r>
                <a:endParaRPr lang="en-US" dirty="0"/>
              </a:p>
            </p:txBody>
          </p:sp>
          <p:sp>
            <p:nvSpPr>
              <p:cNvPr id="31" name="Rectangle 30"/>
              <p:cNvSpPr/>
              <p:nvPr/>
            </p:nvSpPr>
            <p:spPr>
              <a:xfrm>
                <a:off x="5151422" y="4507350"/>
                <a:ext cx="1295400"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Kemuel</a:t>
                </a:r>
                <a:endParaRPr lang="en-US" dirty="0"/>
              </a:p>
            </p:txBody>
          </p:sp>
          <p:sp>
            <p:nvSpPr>
              <p:cNvPr id="48" name="Rectangle 47"/>
              <p:cNvSpPr/>
              <p:nvPr/>
            </p:nvSpPr>
            <p:spPr>
              <a:xfrm>
                <a:off x="5162308" y="4952626"/>
                <a:ext cx="1295400"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Chesed</a:t>
                </a:r>
                <a:endParaRPr lang="en-US" dirty="0"/>
              </a:p>
            </p:txBody>
          </p:sp>
          <p:sp>
            <p:nvSpPr>
              <p:cNvPr id="50" name="Rectangle 49"/>
              <p:cNvSpPr/>
              <p:nvPr/>
            </p:nvSpPr>
            <p:spPr>
              <a:xfrm>
                <a:off x="5153901" y="5387017"/>
                <a:ext cx="1295400"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Hazo</a:t>
                </a:r>
                <a:endParaRPr lang="en-US" dirty="0"/>
              </a:p>
            </p:txBody>
          </p:sp>
          <p:sp>
            <p:nvSpPr>
              <p:cNvPr id="51" name="Rectangle 50"/>
              <p:cNvSpPr/>
              <p:nvPr/>
            </p:nvSpPr>
            <p:spPr>
              <a:xfrm>
                <a:off x="5145428" y="5823756"/>
                <a:ext cx="1295400"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Pildash</a:t>
                </a:r>
                <a:endParaRPr lang="en-US" dirty="0"/>
              </a:p>
            </p:txBody>
          </p:sp>
          <p:sp>
            <p:nvSpPr>
              <p:cNvPr id="52" name="Rectangle 51"/>
              <p:cNvSpPr/>
              <p:nvPr/>
            </p:nvSpPr>
            <p:spPr>
              <a:xfrm>
                <a:off x="5151424" y="6229864"/>
                <a:ext cx="1295400"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Jidlaph</a:t>
                </a:r>
                <a:endParaRPr lang="en-US" dirty="0"/>
              </a:p>
            </p:txBody>
          </p:sp>
          <p:sp>
            <p:nvSpPr>
              <p:cNvPr id="53" name="Rectangle 52"/>
              <p:cNvSpPr/>
              <p:nvPr/>
            </p:nvSpPr>
            <p:spPr>
              <a:xfrm>
                <a:off x="5134542" y="6650061"/>
                <a:ext cx="1295400"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Bethuel</a:t>
                </a:r>
                <a:endParaRPr lang="en-US" dirty="0"/>
              </a:p>
            </p:txBody>
          </p:sp>
        </p:grpSp>
        <p:sp>
          <p:nvSpPr>
            <p:cNvPr id="54" name="Rectangle 53"/>
            <p:cNvSpPr/>
            <p:nvPr/>
          </p:nvSpPr>
          <p:spPr>
            <a:xfrm>
              <a:off x="3474131" y="6770970"/>
              <a:ext cx="1295400" cy="334444"/>
            </a:xfrm>
            <a:prstGeom prst="rect">
              <a:avLst/>
            </a:prstGeom>
            <a:solidFill>
              <a:srgbClr val="EE6E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Rebekah</a:t>
              </a:r>
            </a:p>
          </p:txBody>
        </p:sp>
        <p:sp>
          <p:nvSpPr>
            <p:cNvPr id="55" name="Rectangle 54"/>
            <p:cNvSpPr/>
            <p:nvPr/>
          </p:nvSpPr>
          <p:spPr>
            <a:xfrm>
              <a:off x="7553435" y="3075797"/>
              <a:ext cx="1295400" cy="334444"/>
            </a:xfrm>
            <a:prstGeom prst="rect">
              <a:avLst/>
            </a:prstGeom>
            <a:solidFill>
              <a:srgbClr val="EE6E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Reumah</a:t>
              </a:r>
              <a:endParaRPr lang="en-US" dirty="0"/>
            </a:p>
          </p:txBody>
        </p:sp>
        <p:grpSp>
          <p:nvGrpSpPr>
            <p:cNvPr id="9" name="Group 8"/>
            <p:cNvGrpSpPr/>
            <p:nvPr/>
          </p:nvGrpSpPr>
          <p:grpSpPr>
            <a:xfrm>
              <a:off x="8712630" y="3504498"/>
              <a:ext cx="1307661" cy="1615350"/>
              <a:chOff x="8544589" y="4556970"/>
              <a:chExt cx="1307661" cy="1615350"/>
            </a:xfrm>
          </p:grpSpPr>
          <p:sp>
            <p:nvSpPr>
              <p:cNvPr id="56" name="Rectangle 55"/>
              <p:cNvSpPr/>
              <p:nvPr/>
            </p:nvSpPr>
            <p:spPr>
              <a:xfrm>
                <a:off x="8556850" y="4556970"/>
                <a:ext cx="1295400"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Tebah</a:t>
                </a:r>
                <a:endParaRPr lang="en-US" dirty="0"/>
              </a:p>
            </p:txBody>
          </p:sp>
          <p:sp>
            <p:nvSpPr>
              <p:cNvPr id="57" name="Rectangle 56"/>
              <p:cNvSpPr/>
              <p:nvPr/>
            </p:nvSpPr>
            <p:spPr>
              <a:xfrm>
                <a:off x="8556850" y="4963899"/>
                <a:ext cx="1295400"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Gaham</a:t>
                </a:r>
                <a:endParaRPr lang="en-US" dirty="0"/>
              </a:p>
            </p:txBody>
          </p:sp>
          <p:sp>
            <p:nvSpPr>
              <p:cNvPr id="58" name="Rectangle 57"/>
              <p:cNvSpPr/>
              <p:nvPr/>
            </p:nvSpPr>
            <p:spPr>
              <a:xfrm>
                <a:off x="8544589" y="5392600"/>
                <a:ext cx="1295400"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Thahas</a:t>
                </a:r>
                <a:endParaRPr lang="en-US" dirty="0"/>
              </a:p>
            </p:txBody>
          </p:sp>
          <p:sp>
            <p:nvSpPr>
              <p:cNvPr id="59" name="Rectangle 58"/>
              <p:cNvSpPr/>
              <p:nvPr/>
            </p:nvSpPr>
            <p:spPr>
              <a:xfrm>
                <a:off x="8555475" y="5837876"/>
                <a:ext cx="1295400"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Maachah</a:t>
                </a:r>
                <a:endParaRPr lang="en-US" dirty="0"/>
              </a:p>
            </p:txBody>
          </p:sp>
        </p:grpSp>
        <p:cxnSp>
          <p:nvCxnSpPr>
            <p:cNvPr id="12" name="Straight Arrow Connector 11"/>
            <p:cNvCxnSpPr/>
            <p:nvPr/>
          </p:nvCxnSpPr>
          <p:spPr>
            <a:xfrm>
              <a:off x="7101340" y="3253905"/>
              <a:ext cx="431574" cy="9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H="1">
              <a:off x="5296915" y="3264790"/>
              <a:ext cx="431574" cy="9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H="1">
              <a:off x="5878286" y="3417190"/>
              <a:ext cx="2603"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H="1">
              <a:off x="4769532" y="6977743"/>
              <a:ext cx="379411" cy="12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6576077" y="4785404"/>
              <a:ext cx="431574" cy="9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7175880" y="3491080"/>
              <a:ext cx="1467377" cy="15563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181"/>
          <p:cNvGrpSpPr/>
          <p:nvPr/>
        </p:nvGrpSpPr>
        <p:grpSpPr>
          <a:xfrm>
            <a:off x="2952948" y="3718936"/>
            <a:ext cx="1494974" cy="2703305"/>
            <a:chOff x="560446" y="420466"/>
            <a:chExt cx="3360667" cy="5425343"/>
          </a:xfrm>
        </p:grpSpPr>
        <p:grpSp>
          <p:nvGrpSpPr>
            <p:cNvPr id="66" name="Group 173"/>
            <p:cNvGrpSpPr/>
            <p:nvPr/>
          </p:nvGrpSpPr>
          <p:grpSpPr>
            <a:xfrm>
              <a:off x="2133600" y="5105400"/>
              <a:ext cx="783670" cy="664209"/>
              <a:chOff x="3864530" y="5516614"/>
              <a:chExt cx="1031368" cy="874149"/>
            </a:xfrm>
          </p:grpSpPr>
          <p:sp>
            <p:nvSpPr>
              <p:cNvPr id="133" name="Oval 132"/>
              <p:cNvSpPr/>
              <p:nvPr/>
            </p:nvSpPr>
            <p:spPr>
              <a:xfrm rot="2101605">
                <a:off x="3864530" y="5516614"/>
                <a:ext cx="1030210" cy="874149"/>
              </a:xfrm>
              <a:prstGeom prst="ellipse">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4038600" y="56388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Moon 134"/>
              <p:cNvSpPr/>
              <p:nvPr/>
            </p:nvSpPr>
            <p:spPr>
              <a:xfrm rot="4319138">
                <a:off x="4314905" y="5563212"/>
                <a:ext cx="281239" cy="880746"/>
              </a:xfrm>
              <a:prstGeom prst="moon">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177"/>
            <p:cNvGrpSpPr/>
            <p:nvPr/>
          </p:nvGrpSpPr>
          <p:grpSpPr>
            <a:xfrm flipH="1">
              <a:off x="1447800" y="5181600"/>
              <a:ext cx="783670" cy="664209"/>
              <a:chOff x="3864530" y="5516614"/>
              <a:chExt cx="1031368" cy="874149"/>
            </a:xfrm>
          </p:grpSpPr>
          <p:sp>
            <p:nvSpPr>
              <p:cNvPr id="130" name="Oval 129"/>
              <p:cNvSpPr/>
              <p:nvPr/>
            </p:nvSpPr>
            <p:spPr>
              <a:xfrm rot="2101605">
                <a:off x="3864530" y="5516614"/>
                <a:ext cx="1030210" cy="874149"/>
              </a:xfrm>
              <a:prstGeom prst="ellipse">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4038600" y="56388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Moon 131"/>
              <p:cNvSpPr/>
              <p:nvPr/>
            </p:nvSpPr>
            <p:spPr>
              <a:xfrm rot="4319138">
                <a:off x="4314905" y="5563212"/>
                <a:ext cx="281239" cy="880746"/>
              </a:xfrm>
              <a:prstGeom prst="moon">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165"/>
            <p:cNvGrpSpPr/>
            <p:nvPr/>
          </p:nvGrpSpPr>
          <p:grpSpPr>
            <a:xfrm>
              <a:off x="560446" y="420466"/>
              <a:ext cx="3360667" cy="4965982"/>
              <a:chOff x="560446" y="420466"/>
              <a:chExt cx="3360667" cy="4965982"/>
            </a:xfrm>
          </p:grpSpPr>
          <p:sp>
            <p:nvSpPr>
              <p:cNvPr id="69" name="Rounded Rectangle 68"/>
              <p:cNvSpPr/>
              <p:nvPr/>
            </p:nvSpPr>
            <p:spPr>
              <a:xfrm>
                <a:off x="838200" y="1371600"/>
                <a:ext cx="2667000" cy="2362200"/>
              </a:xfrm>
              <a:prstGeom prst="round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2"/>
              <p:cNvSpPr/>
              <p:nvPr/>
            </p:nvSpPr>
            <p:spPr>
              <a:xfrm rot="3435232" flipH="1">
                <a:off x="2829629" y="3776238"/>
                <a:ext cx="702478" cy="77014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3"/>
              <p:cNvSpPr/>
              <p:nvPr/>
            </p:nvSpPr>
            <p:spPr>
              <a:xfrm rot="18164768">
                <a:off x="924630" y="3776238"/>
                <a:ext cx="702478" cy="77014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rapezoid 71"/>
              <p:cNvSpPr/>
              <p:nvPr/>
            </p:nvSpPr>
            <p:spPr>
              <a:xfrm>
                <a:off x="1380126" y="2998024"/>
                <a:ext cx="1648336" cy="2388424"/>
              </a:xfrm>
              <a:prstGeom prst="trapezoid">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72"/>
              <p:cNvSpPr/>
              <p:nvPr/>
            </p:nvSpPr>
            <p:spPr>
              <a:xfrm rot="20676161" flipH="1">
                <a:off x="2449995" y="2425936"/>
                <a:ext cx="917342" cy="1778506"/>
              </a:xfrm>
              <a:prstGeom prst="trapezoid">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rapezoid 73"/>
              <p:cNvSpPr/>
              <p:nvPr/>
            </p:nvSpPr>
            <p:spPr>
              <a:xfrm rot="996339">
                <a:off x="1023509" y="2480168"/>
                <a:ext cx="976135" cy="1720839"/>
              </a:xfrm>
              <a:prstGeom prst="trapezoid">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rapezoid 74"/>
              <p:cNvSpPr/>
              <p:nvPr/>
            </p:nvSpPr>
            <p:spPr>
              <a:xfrm>
                <a:off x="1380126" y="2717033"/>
                <a:ext cx="1648336" cy="2388424"/>
              </a:xfrm>
              <a:prstGeom prst="trapezoid">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1792210" y="2155051"/>
                <a:ext cx="824168" cy="84297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13"/>
              <p:cNvSpPr/>
              <p:nvPr/>
            </p:nvSpPr>
            <p:spPr>
              <a:xfrm>
                <a:off x="1174084" y="890591"/>
                <a:ext cx="2060420" cy="196693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 Diagonal Corner Rectangle 77"/>
              <p:cNvSpPr/>
              <p:nvPr/>
            </p:nvSpPr>
            <p:spPr>
              <a:xfrm rot="2884430">
                <a:off x="1952439" y="909506"/>
                <a:ext cx="1425463" cy="771072"/>
              </a:xfrm>
              <a:prstGeom prst="round2DiagRect">
                <a:avLst>
                  <a:gd name="adj1" fmla="val 50000"/>
                  <a:gd name="adj2" fmla="val 13374"/>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 Diagonal Corner Rectangle 78"/>
              <p:cNvSpPr/>
              <p:nvPr/>
            </p:nvSpPr>
            <p:spPr>
              <a:xfrm>
                <a:off x="1066800" y="762000"/>
                <a:ext cx="1447800" cy="990600"/>
              </a:xfrm>
              <a:prstGeom prst="round2DiagRect">
                <a:avLst>
                  <a:gd name="adj1" fmla="val 50000"/>
                  <a:gd name="adj2" fmla="val 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rapezoid 79"/>
              <p:cNvSpPr/>
              <p:nvPr/>
            </p:nvSpPr>
            <p:spPr>
              <a:xfrm rot="996339">
                <a:off x="560446" y="1055798"/>
                <a:ext cx="807082" cy="2403854"/>
              </a:xfrm>
              <a:prstGeom prst="trapezoid">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rapezoid 80"/>
              <p:cNvSpPr/>
              <p:nvPr/>
            </p:nvSpPr>
            <p:spPr>
              <a:xfrm rot="20603661" flipH="1">
                <a:off x="3114031" y="1136672"/>
                <a:ext cx="807082" cy="2179705"/>
              </a:xfrm>
              <a:prstGeom prst="trapezoid">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Chord 81"/>
              <p:cNvSpPr/>
              <p:nvPr/>
            </p:nvSpPr>
            <p:spPr>
              <a:xfrm rot="11111887">
                <a:off x="906039" y="420466"/>
                <a:ext cx="2626723" cy="1616787"/>
              </a:xfrm>
              <a:prstGeom prst="chord">
                <a:avLst>
                  <a:gd name="adj1" fmla="val 243305"/>
                  <a:gd name="adj2" fmla="val 9993495"/>
                </a:avLst>
              </a:prstGeom>
              <a:solidFill>
                <a:schemeClr val="bg2"/>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Cross 82"/>
              <p:cNvSpPr/>
              <p:nvPr/>
            </p:nvSpPr>
            <p:spPr>
              <a:xfrm>
                <a:off x="838200" y="914400"/>
                <a:ext cx="2667000" cy="533400"/>
              </a:xfrm>
              <a:prstGeom prst="plus">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119"/>
              <p:cNvGrpSpPr/>
              <p:nvPr/>
            </p:nvGrpSpPr>
            <p:grpSpPr>
              <a:xfrm>
                <a:off x="1219200" y="914400"/>
                <a:ext cx="1983698" cy="644577"/>
                <a:chOff x="3352800" y="5486400"/>
                <a:chExt cx="3429000" cy="838200"/>
              </a:xfrm>
            </p:grpSpPr>
            <p:grpSp>
              <p:nvGrpSpPr>
                <p:cNvPr id="118" name="Group 109"/>
                <p:cNvGrpSpPr/>
                <p:nvPr/>
              </p:nvGrpSpPr>
              <p:grpSpPr>
                <a:xfrm>
                  <a:off x="3352800" y="5486400"/>
                  <a:ext cx="914400" cy="838200"/>
                  <a:chOff x="3352800" y="5486400"/>
                  <a:chExt cx="914400" cy="838200"/>
                </a:xfrm>
              </p:grpSpPr>
              <p:sp>
                <p:nvSpPr>
                  <p:cNvPr id="128" name="Quad Arrow 127"/>
                  <p:cNvSpPr/>
                  <p:nvPr/>
                </p:nvSpPr>
                <p:spPr>
                  <a:xfrm>
                    <a:off x="3352800" y="5486400"/>
                    <a:ext cx="914400" cy="838200"/>
                  </a:xfrm>
                  <a:prstGeom prst="quadArrow">
                    <a:avLst>
                      <a:gd name="adj1" fmla="val 6255"/>
                      <a:gd name="adj2" fmla="val 22500"/>
                      <a:gd name="adj3" fmla="val 22500"/>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ounded Rectangle 128"/>
                  <p:cNvSpPr/>
                  <p:nvPr/>
                </p:nvSpPr>
                <p:spPr>
                  <a:xfrm>
                    <a:off x="3670091" y="5738734"/>
                    <a:ext cx="304800" cy="3048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9" name="Group 110"/>
                <p:cNvGrpSpPr/>
                <p:nvPr/>
              </p:nvGrpSpPr>
              <p:grpSpPr>
                <a:xfrm>
                  <a:off x="4191000" y="5486400"/>
                  <a:ext cx="914400" cy="838200"/>
                  <a:chOff x="3352800" y="5486400"/>
                  <a:chExt cx="914400" cy="838200"/>
                </a:xfrm>
              </p:grpSpPr>
              <p:sp>
                <p:nvSpPr>
                  <p:cNvPr id="126" name="Quad Arrow 125"/>
                  <p:cNvSpPr/>
                  <p:nvPr/>
                </p:nvSpPr>
                <p:spPr>
                  <a:xfrm>
                    <a:off x="3352800" y="5486400"/>
                    <a:ext cx="914400" cy="838200"/>
                  </a:xfrm>
                  <a:prstGeom prst="quadArrow">
                    <a:avLst>
                      <a:gd name="adj1" fmla="val 6255"/>
                      <a:gd name="adj2" fmla="val 22500"/>
                      <a:gd name="adj3" fmla="val 22500"/>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ounded Rectangle 126"/>
                  <p:cNvSpPr/>
                  <p:nvPr/>
                </p:nvSpPr>
                <p:spPr>
                  <a:xfrm>
                    <a:off x="3670091" y="5738734"/>
                    <a:ext cx="304800" cy="3048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3"/>
                <p:cNvGrpSpPr/>
                <p:nvPr/>
              </p:nvGrpSpPr>
              <p:grpSpPr>
                <a:xfrm>
                  <a:off x="5029200" y="5486400"/>
                  <a:ext cx="914400" cy="838200"/>
                  <a:chOff x="3352800" y="5486400"/>
                  <a:chExt cx="914400" cy="838200"/>
                </a:xfrm>
              </p:grpSpPr>
              <p:sp>
                <p:nvSpPr>
                  <p:cNvPr id="124" name="Quad Arrow 123"/>
                  <p:cNvSpPr/>
                  <p:nvPr/>
                </p:nvSpPr>
                <p:spPr>
                  <a:xfrm>
                    <a:off x="3352800" y="5486400"/>
                    <a:ext cx="914400" cy="838200"/>
                  </a:xfrm>
                  <a:prstGeom prst="quadArrow">
                    <a:avLst>
                      <a:gd name="adj1" fmla="val 6255"/>
                      <a:gd name="adj2" fmla="val 22500"/>
                      <a:gd name="adj3" fmla="val 22500"/>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ounded Rectangle 124"/>
                  <p:cNvSpPr/>
                  <p:nvPr/>
                </p:nvSpPr>
                <p:spPr>
                  <a:xfrm>
                    <a:off x="3670091" y="5738734"/>
                    <a:ext cx="304800" cy="3048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16"/>
                <p:cNvGrpSpPr/>
                <p:nvPr/>
              </p:nvGrpSpPr>
              <p:grpSpPr>
                <a:xfrm>
                  <a:off x="5867400" y="5486400"/>
                  <a:ext cx="914400" cy="838200"/>
                  <a:chOff x="3352800" y="5486400"/>
                  <a:chExt cx="914400" cy="838200"/>
                </a:xfrm>
              </p:grpSpPr>
              <p:sp>
                <p:nvSpPr>
                  <p:cNvPr id="122" name="Quad Arrow 121"/>
                  <p:cNvSpPr/>
                  <p:nvPr/>
                </p:nvSpPr>
                <p:spPr>
                  <a:xfrm>
                    <a:off x="3352800" y="5486400"/>
                    <a:ext cx="914400" cy="838200"/>
                  </a:xfrm>
                  <a:prstGeom prst="quadArrow">
                    <a:avLst>
                      <a:gd name="adj1" fmla="val 6255"/>
                      <a:gd name="adj2" fmla="val 22500"/>
                      <a:gd name="adj3" fmla="val 22500"/>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ounded Rectangle 122"/>
                  <p:cNvSpPr/>
                  <p:nvPr/>
                </p:nvSpPr>
                <p:spPr>
                  <a:xfrm>
                    <a:off x="3670091" y="5738734"/>
                    <a:ext cx="304800" cy="3048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5" name="Group 134"/>
              <p:cNvGrpSpPr/>
              <p:nvPr/>
            </p:nvGrpSpPr>
            <p:grpSpPr>
              <a:xfrm rot="17163614">
                <a:off x="297833" y="3730952"/>
                <a:ext cx="2514600" cy="609600"/>
                <a:chOff x="3124200" y="5715000"/>
                <a:chExt cx="2514600" cy="609600"/>
              </a:xfrm>
            </p:grpSpPr>
            <p:sp>
              <p:nvSpPr>
                <p:cNvPr id="104" name="Rounded Rectangle 103"/>
                <p:cNvSpPr/>
                <p:nvPr/>
              </p:nvSpPr>
              <p:spPr>
                <a:xfrm>
                  <a:off x="3124200" y="5715000"/>
                  <a:ext cx="2514600" cy="609600"/>
                </a:xfrm>
                <a:prstGeom prst="roundRect">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120"/>
                <p:cNvGrpSpPr/>
                <p:nvPr/>
              </p:nvGrpSpPr>
              <p:grpSpPr>
                <a:xfrm>
                  <a:off x="3200400" y="5715000"/>
                  <a:ext cx="2362200" cy="609599"/>
                  <a:chOff x="3352800" y="5486400"/>
                  <a:chExt cx="3429000" cy="838200"/>
                </a:xfrm>
              </p:grpSpPr>
              <p:grpSp>
                <p:nvGrpSpPr>
                  <p:cNvPr id="106" name="Group 109"/>
                  <p:cNvGrpSpPr/>
                  <p:nvPr/>
                </p:nvGrpSpPr>
                <p:grpSpPr>
                  <a:xfrm>
                    <a:off x="3352800" y="5486400"/>
                    <a:ext cx="914400" cy="838200"/>
                    <a:chOff x="3352800" y="5486400"/>
                    <a:chExt cx="914400" cy="838200"/>
                  </a:xfrm>
                </p:grpSpPr>
                <p:sp>
                  <p:nvSpPr>
                    <p:cNvPr id="116" name="Quad Arrow 115"/>
                    <p:cNvSpPr/>
                    <p:nvPr/>
                  </p:nvSpPr>
                  <p:spPr>
                    <a:xfrm>
                      <a:off x="3352800" y="5486400"/>
                      <a:ext cx="914400" cy="838200"/>
                    </a:xfrm>
                    <a:prstGeom prst="quadArrow">
                      <a:avLst>
                        <a:gd name="adj1" fmla="val 6255"/>
                        <a:gd name="adj2" fmla="val 22500"/>
                        <a:gd name="adj3" fmla="val 22500"/>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ounded Rectangle 116"/>
                    <p:cNvSpPr/>
                    <p:nvPr/>
                  </p:nvSpPr>
                  <p:spPr>
                    <a:xfrm>
                      <a:off x="3670091" y="5738734"/>
                      <a:ext cx="304800" cy="3048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10"/>
                  <p:cNvGrpSpPr/>
                  <p:nvPr/>
                </p:nvGrpSpPr>
                <p:grpSpPr>
                  <a:xfrm>
                    <a:off x="4191000" y="5486400"/>
                    <a:ext cx="914400" cy="838200"/>
                    <a:chOff x="3352800" y="5486400"/>
                    <a:chExt cx="914400" cy="838200"/>
                  </a:xfrm>
                </p:grpSpPr>
                <p:sp>
                  <p:nvSpPr>
                    <p:cNvPr id="114" name="Quad Arrow 113"/>
                    <p:cNvSpPr/>
                    <p:nvPr/>
                  </p:nvSpPr>
                  <p:spPr>
                    <a:xfrm>
                      <a:off x="3352800" y="5486400"/>
                      <a:ext cx="914400" cy="838200"/>
                    </a:xfrm>
                    <a:prstGeom prst="quadArrow">
                      <a:avLst>
                        <a:gd name="adj1" fmla="val 6255"/>
                        <a:gd name="adj2" fmla="val 22500"/>
                        <a:gd name="adj3" fmla="val 22500"/>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ounded Rectangle 114"/>
                    <p:cNvSpPr/>
                    <p:nvPr/>
                  </p:nvSpPr>
                  <p:spPr>
                    <a:xfrm>
                      <a:off x="3670091" y="5738734"/>
                      <a:ext cx="304800" cy="3048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13"/>
                  <p:cNvGrpSpPr/>
                  <p:nvPr/>
                </p:nvGrpSpPr>
                <p:grpSpPr>
                  <a:xfrm>
                    <a:off x="5029200" y="5486400"/>
                    <a:ext cx="914400" cy="838200"/>
                    <a:chOff x="3352800" y="5486400"/>
                    <a:chExt cx="914400" cy="838200"/>
                  </a:xfrm>
                </p:grpSpPr>
                <p:sp>
                  <p:nvSpPr>
                    <p:cNvPr id="112" name="Quad Arrow 111"/>
                    <p:cNvSpPr/>
                    <p:nvPr/>
                  </p:nvSpPr>
                  <p:spPr>
                    <a:xfrm>
                      <a:off x="3352800" y="5486400"/>
                      <a:ext cx="914400" cy="838200"/>
                    </a:xfrm>
                    <a:prstGeom prst="quadArrow">
                      <a:avLst>
                        <a:gd name="adj1" fmla="val 6255"/>
                        <a:gd name="adj2" fmla="val 22500"/>
                        <a:gd name="adj3" fmla="val 22500"/>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ounded Rectangle 112"/>
                    <p:cNvSpPr/>
                    <p:nvPr/>
                  </p:nvSpPr>
                  <p:spPr>
                    <a:xfrm>
                      <a:off x="3670091" y="5738734"/>
                      <a:ext cx="304800" cy="3048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16"/>
                  <p:cNvGrpSpPr/>
                  <p:nvPr/>
                </p:nvGrpSpPr>
                <p:grpSpPr>
                  <a:xfrm>
                    <a:off x="5867400" y="5486400"/>
                    <a:ext cx="914400" cy="838200"/>
                    <a:chOff x="3352800" y="5486400"/>
                    <a:chExt cx="914400" cy="838200"/>
                  </a:xfrm>
                </p:grpSpPr>
                <p:sp>
                  <p:nvSpPr>
                    <p:cNvPr id="110" name="Quad Arrow 109"/>
                    <p:cNvSpPr/>
                    <p:nvPr/>
                  </p:nvSpPr>
                  <p:spPr>
                    <a:xfrm>
                      <a:off x="3352800" y="5486400"/>
                      <a:ext cx="914400" cy="838200"/>
                    </a:xfrm>
                    <a:prstGeom prst="quadArrow">
                      <a:avLst>
                        <a:gd name="adj1" fmla="val 6255"/>
                        <a:gd name="adj2" fmla="val 22500"/>
                        <a:gd name="adj3" fmla="val 22500"/>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ounded Rectangle 110"/>
                    <p:cNvSpPr/>
                    <p:nvPr/>
                  </p:nvSpPr>
                  <p:spPr>
                    <a:xfrm>
                      <a:off x="3670091" y="5738734"/>
                      <a:ext cx="304800" cy="3048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86" name="Group 135"/>
              <p:cNvGrpSpPr/>
              <p:nvPr/>
            </p:nvGrpSpPr>
            <p:grpSpPr>
              <a:xfrm rot="4436386" flipH="1">
                <a:off x="1593233" y="3730952"/>
                <a:ext cx="2514600" cy="609600"/>
                <a:chOff x="3124200" y="5715000"/>
                <a:chExt cx="2514600" cy="609600"/>
              </a:xfrm>
            </p:grpSpPr>
            <p:sp>
              <p:nvSpPr>
                <p:cNvPr id="90" name="Rounded Rectangle 89"/>
                <p:cNvSpPr/>
                <p:nvPr/>
              </p:nvSpPr>
              <p:spPr>
                <a:xfrm>
                  <a:off x="3124200" y="5715000"/>
                  <a:ext cx="2514600" cy="609600"/>
                </a:xfrm>
                <a:prstGeom prst="roundRect">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 name="Group 120"/>
                <p:cNvGrpSpPr/>
                <p:nvPr/>
              </p:nvGrpSpPr>
              <p:grpSpPr>
                <a:xfrm>
                  <a:off x="3200400" y="5715000"/>
                  <a:ext cx="2362200" cy="609599"/>
                  <a:chOff x="3352800" y="5486400"/>
                  <a:chExt cx="3429000" cy="838200"/>
                </a:xfrm>
              </p:grpSpPr>
              <p:grpSp>
                <p:nvGrpSpPr>
                  <p:cNvPr id="92" name="Group 109"/>
                  <p:cNvGrpSpPr/>
                  <p:nvPr/>
                </p:nvGrpSpPr>
                <p:grpSpPr>
                  <a:xfrm>
                    <a:off x="3352800" y="5486400"/>
                    <a:ext cx="914400" cy="838200"/>
                    <a:chOff x="3352800" y="5486400"/>
                    <a:chExt cx="914400" cy="838200"/>
                  </a:xfrm>
                </p:grpSpPr>
                <p:sp>
                  <p:nvSpPr>
                    <p:cNvPr id="102" name="Quad Arrow 101"/>
                    <p:cNvSpPr/>
                    <p:nvPr/>
                  </p:nvSpPr>
                  <p:spPr>
                    <a:xfrm>
                      <a:off x="3352800" y="5486400"/>
                      <a:ext cx="914400" cy="838200"/>
                    </a:xfrm>
                    <a:prstGeom prst="quadArrow">
                      <a:avLst>
                        <a:gd name="adj1" fmla="val 6255"/>
                        <a:gd name="adj2" fmla="val 22500"/>
                        <a:gd name="adj3" fmla="val 22500"/>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ounded Rectangle 102"/>
                    <p:cNvSpPr/>
                    <p:nvPr/>
                  </p:nvSpPr>
                  <p:spPr>
                    <a:xfrm>
                      <a:off x="3670091" y="5738734"/>
                      <a:ext cx="304800" cy="3048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110"/>
                  <p:cNvGrpSpPr/>
                  <p:nvPr/>
                </p:nvGrpSpPr>
                <p:grpSpPr>
                  <a:xfrm>
                    <a:off x="4191000" y="5486400"/>
                    <a:ext cx="914400" cy="838200"/>
                    <a:chOff x="3352800" y="5486400"/>
                    <a:chExt cx="914400" cy="838200"/>
                  </a:xfrm>
                </p:grpSpPr>
                <p:sp>
                  <p:nvSpPr>
                    <p:cNvPr id="100" name="Quad Arrow 99"/>
                    <p:cNvSpPr/>
                    <p:nvPr/>
                  </p:nvSpPr>
                  <p:spPr>
                    <a:xfrm>
                      <a:off x="3352800" y="5486400"/>
                      <a:ext cx="914400" cy="838200"/>
                    </a:xfrm>
                    <a:prstGeom prst="quadArrow">
                      <a:avLst>
                        <a:gd name="adj1" fmla="val 6255"/>
                        <a:gd name="adj2" fmla="val 22500"/>
                        <a:gd name="adj3" fmla="val 22500"/>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ounded Rectangle 100"/>
                    <p:cNvSpPr/>
                    <p:nvPr/>
                  </p:nvSpPr>
                  <p:spPr>
                    <a:xfrm>
                      <a:off x="3670091" y="5738734"/>
                      <a:ext cx="304800" cy="3048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113"/>
                  <p:cNvGrpSpPr/>
                  <p:nvPr/>
                </p:nvGrpSpPr>
                <p:grpSpPr>
                  <a:xfrm>
                    <a:off x="5029200" y="5486400"/>
                    <a:ext cx="914400" cy="838200"/>
                    <a:chOff x="3352800" y="5486400"/>
                    <a:chExt cx="914400" cy="838200"/>
                  </a:xfrm>
                </p:grpSpPr>
                <p:sp>
                  <p:nvSpPr>
                    <p:cNvPr id="98" name="Quad Arrow 97"/>
                    <p:cNvSpPr/>
                    <p:nvPr/>
                  </p:nvSpPr>
                  <p:spPr>
                    <a:xfrm>
                      <a:off x="3352800" y="5486400"/>
                      <a:ext cx="914400" cy="838200"/>
                    </a:xfrm>
                    <a:prstGeom prst="quadArrow">
                      <a:avLst>
                        <a:gd name="adj1" fmla="val 6255"/>
                        <a:gd name="adj2" fmla="val 22500"/>
                        <a:gd name="adj3" fmla="val 22500"/>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ounded Rectangle 98"/>
                    <p:cNvSpPr/>
                    <p:nvPr/>
                  </p:nvSpPr>
                  <p:spPr>
                    <a:xfrm>
                      <a:off x="3670091" y="5738734"/>
                      <a:ext cx="304800" cy="3048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116"/>
                  <p:cNvGrpSpPr/>
                  <p:nvPr/>
                </p:nvGrpSpPr>
                <p:grpSpPr>
                  <a:xfrm>
                    <a:off x="5867400" y="5486400"/>
                    <a:ext cx="914400" cy="838200"/>
                    <a:chOff x="3352800" y="5486400"/>
                    <a:chExt cx="914400" cy="838200"/>
                  </a:xfrm>
                </p:grpSpPr>
                <p:sp>
                  <p:nvSpPr>
                    <p:cNvPr id="96" name="Quad Arrow 95"/>
                    <p:cNvSpPr/>
                    <p:nvPr/>
                  </p:nvSpPr>
                  <p:spPr>
                    <a:xfrm>
                      <a:off x="3352800" y="5486400"/>
                      <a:ext cx="914400" cy="838200"/>
                    </a:xfrm>
                    <a:prstGeom prst="quadArrow">
                      <a:avLst>
                        <a:gd name="adj1" fmla="val 6255"/>
                        <a:gd name="adj2" fmla="val 22500"/>
                        <a:gd name="adj3" fmla="val 22500"/>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ounded Rectangle 96"/>
                    <p:cNvSpPr/>
                    <p:nvPr/>
                  </p:nvSpPr>
                  <p:spPr>
                    <a:xfrm>
                      <a:off x="3670091" y="5738734"/>
                      <a:ext cx="304800" cy="3048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87" name="Group 116"/>
              <p:cNvGrpSpPr/>
              <p:nvPr/>
            </p:nvGrpSpPr>
            <p:grpSpPr>
              <a:xfrm rot="16200000">
                <a:off x="1877856" y="3532344"/>
                <a:ext cx="685800" cy="631512"/>
                <a:chOff x="3352800" y="5486400"/>
                <a:chExt cx="914400" cy="838200"/>
              </a:xfrm>
            </p:grpSpPr>
            <p:sp>
              <p:nvSpPr>
                <p:cNvPr id="88" name="Quad Arrow 87"/>
                <p:cNvSpPr/>
                <p:nvPr/>
              </p:nvSpPr>
              <p:spPr>
                <a:xfrm>
                  <a:off x="3352800" y="5486400"/>
                  <a:ext cx="914400" cy="838200"/>
                </a:xfrm>
                <a:prstGeom prst="quadArrow">
                  <a:avLst>
                    <a:gd name="adj1" fmla="val 6255"/>
                    <a:gd name="adj2" fmla="val 22500"/>
                    <a:gd name="adj3" fmla="val 22500"/>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ounded Rectangle 88"/>
                <p:cNvSpPr/>
                <p:nvPr/>
              </p:nvSpPr>
              <p:spPr>
                <a:xfrm>
                  <a:off x="3670091" y="5738734"/>
                  <a:ext cx="304800" cy="3048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4020098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65"/>
                                        </p:tgtEl>
                                        <p:attrNameLst>
                                          <p:attrName>style.visibility</p:attrName>
                                        </p:attrNameLst>
                                      </p:cBhvr>
                                      <p:to>
                                        <p:strVal val="visible"/>
                                      </p:to>
                                    </p:set>
                                    <p:animEffect transition="in" filter="wipe(down)">
                                      <p:cBhvr>
                                        <p:cTn id="9" dur="580">
                                          <p:stCondLst>
                                            <p:cond delay="0"/>
                                          </p:stCondLst>
                                        </p:cTn>
                                        <p:tgtEl>
                                          <p:spTgt spid="65"/>
                                        </p:tgtEl>
                                      </p:cBhvr>
                                    </p:animEffect>
                                    <p:anim calcmode="lin" valueType="num">
                                      <p:cBhvr>
                                        <p:cTn id="10"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15" dur="26">
                                          <p:stCondLst>
                                            <p:cond delay="650"/>
                                          </p:stCondLst>
                                        </p:cTn>
                                        <p:tgtEl>
                                          <p:spTgt spid="65"/>
                                        </p:tgtEl>
                                      </p:cBhvr>
                                      <p:to x="100000" y="60000"/>
                                    </p:animScale>
                                    <p:animScale>
                                      <p:cBhvr>
                                        <p:cTn id="16" dur="166" decel="50000">
                                          <p:stCondLst>
                                            <p:cond delay="676"/>
                                          </p:stCondLst>
                                        </p:cTn>
                                        <p:tgtEl>
                                          <p:spTgt spid="65"/>
                                        </p:tgtEl>
                                      </p:cBhvr>
                                      <p:to x="100000" y="100000"/>
                                    </p:animScale>
                                    <p:animScale>
                                      <p:cBhvr>
                                        <p:cTn id="17" dur="26">
                                          <p:stCondLst>
                                            <p:cond delay="1312"/>
                                          </p:stCondLst>
                                        </p:cTn>
                                        <p:tgtEl>
                                          <p:spTgt spid="65"/>
                                        </p:tgtEl>
                                      </p:cBhvr>
                                      <p:to x="100000" y="80000"/>
                                    </p:animScale>
                                    <p:animScale>
                                      <p:cBhvr>
                                        <p:cTn id="18" dur="166" decel="50000">
                                          <p:stCondLst>
                                            <p:cond delay="1338"/>
                                          </p:stCondLst>
                                        </p:cTn>
                                        <p:tgtEl>
                                          <p:spTgt spid="65"/>
                                        </p:tgtEl>
                                      </p:cBhvr>
                                      <p:to x="100000" y="100000"/>
                                    </p:animScale>
                                    <p:animScale>
                                      <p:cBhvr>
                                        <p:cTn id="19" dur="26">
                                          <p:stCondLst>
                                            <p:cond delay="1642"/>
                                          </p:stCondLst>
                                        </p:cTn>
                                        <p:tgtEl>
                                          <p:spTgt spid="65"/>
                                        </p:tgtEl>
                                      </p:cBhvr>
                                      <p:to x="100000" y="90000"/>
                                    </p:animScale>
                                    <p:animScale>
                                      <p:cBhvr>
                                        <p:cTn id="20" dur="166" decel="50000">
                                          <p:stCondLst>
                                            <p:cond delay="1668"/>
                                          </p:stCondLst>
                                        </p:cTn>
                                        <p:tgtEl>
                                          <p:spTgt spid="65"/>
                                        </p:tgtEl>
                                      </p:cBhvr>
                                      <p:to x="100000" y="100000"/>
                                    </p:animScale>
                                    <p:animScale>
                                      <p:cBhvr>
                                        <p:cTn id="21" dur="26">
                                          <p:stCondLst>
                                            <p:cond delay="1808"/>
                                          </p:stCondLst>
                                        </p:cTn>
                                        <p:tgtEl>
                                          <p:spTgt spid="65"/>
                                        </p:tgtEl>
                                      </p:cBhvr>
                                      <p:to x="100000" y="95000"/>
                                    </p:animScale>
                                    <p:animScale>
                                      <p:cBhvr>
                                        <p:cTn id="22" dur="166" decel="50000">
                                          <p:stCondLst>
                                            <p:cond delay="1834"/>
                                          </p:stCondLst>
                                        </p:cTn>
                                        <p:tgtEl>
                                          <p:spTgt spid="6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aetherforce.com/wp-content/uploads/2015/01/the_great_pyramids_of_kaiser_2_by_nethskie-d2xcunw.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8462" y="63870"/>
            <a:ext cx="11924647" cy="6463308"/>
          </a:xfrm>
          <a:prstGeom prst="rect">
            <a:avLst/>
          </a:prstGeom>
        </p:spPr>
        <p:txBody>
          <a:bodyPr wrap="square">
            <a:spAutoFit/>
          </a:bodyPr>
          <a:lstStyle/>
          <a:p>
            <a:pPr fontAlgn="base"/>
            <a:r>
              <a:rPr lang="en-US" b="0" i="0" dirty="0">
                <a:effectLst/>
                <a:latin typeface="Calibri" panose="020F0502020204030204" pitchFamily="34" charset="0"/>
              </a:rPr>
              <a:t>Sources:</a:t>
            </a:r>
          </a:p>
          <a:p>
            <a:pPr fontAlgn="base"/>
            <a:r>
              <a:rPr lang="en-US" dirty="0">
                <a:latin typeface="Calibri" panose="020F0502020204030204" pitchFamily="34" charset="0"/>
              </a:rPr>
              <a:t>Suggested Hymn: # 275 </a:t>
            </a:r>
            <a:r>
              <a:rPr lang="en-US" i="1" dirty="0">
                <a:latin typeface="Calibri" panose="020F0502020204030204" pitchFamily="34" charset="0"/>
              </a:rPr>
              <a:t>Men Are That They Might Have Joy</a:t>
            </a:r>
          </a:p>
          <a:p>
            <a:pPr fontAlgn="base"/>
            <a:endParaRPr lang="en-US" b="0" i="0" dirty="0">
              <a:effectLst/>
              <a:latin typeface="Calibri" panose="020F0502020204030204" pitchFamily="34" charset="0"/>
            </a:endParaRPr>
          </a:p>
          <a:p>
            <a:pPr fontAlgn="base"/>
            <a:r>
              <a:rPr lang="en-US" dirty="0"/>
              <a:t>Video</a:t>
            </a:r>
            <a:r>
              <a:rPr lang="en-US" i="1" dirty="0"/>
              <a:t>: </a:t>
            </a:r>
            <a:r>
              <a:rPr lang="en-US" dirty="0"/>
              <a:t> “Akedah (The Binding)” (12:57) </a:t>
            </a:r>
            <a:endParaRPr lang="en-US" i="1" dirty="0"/>
          </a:p>
          <a:p>
            <a:pPr fontAlgn="base"/>
            <a:endParaRPr lang="en-US" dirty="0">
              <a:latin typeface="Calibri" panose="020F0502020204030204" pitchFamily="34" charset="0"/>
            </a:endParaRPr>
          </a:p>
          <a:p>
            <a:pPr marL="342900" indent="-342900" fontAlgn="base">
              <a:buAutoNum type="arabicPeriod"/>
            </a:pPr>
            <a:r>
              <a:rPr lang="en-US" b="0" i="0" dirty="0">
                <a:effectLst/>
                <a:latin typeface="Calibri" panose="020F0502020204030204" pitchFamily="34" charset="0"/>
              </a:rPr>
              <a:t>S. Kent Brown </a:t>
            </a:r>
            <a:r>
              <a:rPr lang="en-US" b="0" i="1" dirty="0">
                <a:effectLst/>
                <a:latin typeface="Calibri" panose="020F0502020204030204" pitchFamily="34" charset="0"/>
              </a:rPr>
              <a:t>Biblical Egypt: Land of Refuge, Land of Bondage</a:t>
            </a:r>
            <a:r>
              <a:rPr lang="en-US" b="0" i="0" dirty="0">
                <a:effectLst/>
                <a:latin typeface="Calibri" panose="020F0502020204030204" pitchFamily="34" charset="0"/>
              </a:rPr>
              <a:t> September 1980 Ensign</a:t>
            </a:r>
          </a:p>
          <a:p>
            <a:pPr marL="342900" indent="-342900" fontAlgn="base">
              <a:buAutoNum type="arabicPeriod"/>
            </a:pPr>
            <a:endParaRPr lang="en-US" dirty="0">
              <a:latin typeface="Calibri" panose="020F0502020204030204" pitchFamily="34" charset="0"/>
            </a:endParaRPr>
          </a:p>
          <a:p>
            <a:pPr marL="342900" indent="-342900" fontAlgn="base">
              <a:buFontTx/>
              <a:buAutoNum type="arabicPeriod"/>
            </a:pPr>
            <a:r>
              <a:rPr lang="en-US" dirty="0">
                <a:latin typeface="Calibri" panose="020F0502020204030204" pitchFamily="34" charset="0"/>
              </a:rPr>
              <a:t>President Boyd K. Packer (“How to Survive in Enemy Territory,”</a:t>
            </a:r>
            <a:r>
              <a:rPr lang="en-US" i="1" dirty="0">
                <a:latin typeface="Calibri" panose="020F0502020204030204" pitchFamily="34" charset="0"/>
              </a:rPr>
              <a:t> New Era,</a:t>
            </a:r>
            <a:r>
              <a:rPr lang="en-US" dirty="0">
                <a:latin typeface="Calibri" panose="020F0502020204030204" pitchFamily="34" charset="0"/>
              </a:rPr>
              <a:t> Apr. 2012, 3).</a:t>
            </a:r>
          </a:p>
          <a:p>
            <a:pPr marL="342900" indent="-342900" fontAlgn="base">
              <a:buFontTx/>
              <a:buAutoNum type="arabicPeriod"/>
            </a:pPr>
            <a:endParaRPr lang="en-US" dirty="0">
              <a:latin typeface="Calibri" panose="020F0502020204030204" pitchFamily="34" charset="0"/>
            </a:endParaRPr>
          </a:p>
          <a:p>
            <a:pPr fontAlgn="base"/>
            <a:r>
              <a:rPr lang="en-US" dirty="0">
                <a:latin typeface="Calibri" panose="020F0502020204030204" pitchFamily="34" charset="0"/>
              </a:rPr>
              <a:t>3. James B. Mayfield </a:t>
            </a:r>
            <a:r>
              <a:rPr lang="en-US" i="1" dirty="0">
                <a:latin typeface="Calibri" panose="020F0502020204030204" pitchFamily="34" charset="0"/>
              </a:rPr>
              <a:t>Ishmael, Our Brother </a:t>
            </a:r>
            <a:r>
              <a:rPr lang="en-US" dirty="0">
                <a:latin typeface="Calibri" panose="020F0502020204030204" pitchFamily="34" charset="0"/>
              </a:rPr>
              <a:t>June 1979 Ensign</a:t>
            </a:r>
          </a:p>
          <a:p>
            <a:pPr fontAlgn="base"/>
            <a:endParaRPr lang="en-US" b="0" i="0" dirty="0">
              <a:effectLst/>
              <a:latin typeface="Calibri" panose="020F0502020204030204" pitchFamily="34" charset="0"/>
            </a:endParaRPr>
          </a:p>
          <a:p>
            <a:pPr fontAlgn="base"/>
            <a:r>
              <a:rPr lang="en-US" dirty="0">
                <a:latin typeface="Calibri" panose="020F0502020204030204" pitchFamily="34" charset="0"/>
              </a:rPr>
              <a:t>4. President Howard W. Hunter (</a:t>
            </a:r>
            <a:r>
              <a:rPr lang="en-US" i="1" dirty="0">
                <a:latin typeface="Calibri" panose="020F0502020204030204" pitchFamily="34" charset="0"/>
              </a:rPr>
              <a:t>That We Might Have Joy</a:t>
            </a:r>
            <a:r>
              <a:rPr lang="en-US" dirty="0">
                <a:latin typeface="Calibri" panose="020F0502020204030204" pitchFamily="34" charset="0"/>
              </a:rPr>
              <a:t> [1994], 73–74, 75.)</a:t>
            </a:r>
          </a:p>
          <a:p>
            <a:endParaRPr lang="en-US" i="1" dirty="0"/>
          </a:p>
          <a:p>
            <a:r>
              <a:rPr lang="en-US" dirty="0"/>
              <a:t>5.  Elder D. Todd Christofferson  (“A Sense of the Sacred,” [Church Educational System fireside for young adults, Nov. 7, 2004], 6, 7;LDS.org).</a:t>
            </a:r>
          </a:p>
          <a:p>
            <a:pPr marL="342900" indent="-342900">
              <a:buFont typeface="+mj-lt"/>
              <a:buAutoNum type="arabicPeriod"/>
            </a:pPr>
            <a:endParaRPr lang="en-US" dirty="0"/>
          </a:p>
          <a:p>
            <a:r>
              <a:rPr lang="en-US" dirty="0"/>
              <a:t>6.  Old Testament Institute Student Manual Genesis 18-23</a:t>
            </a:r>
          </a:p>
          <a:p>
            <a:pPr marL="342900" indent="-342900">
              <a:buFont typeface="+mj-lt"/>
              <a:buAutoNum type="arabicPeriod"/>
            </a:pPr>
            <a:endParaRPr lang="en-US" dirty="0"/>
          </a:p>
          <a:p>
            <a:pPr fontAlgn="base"/>
            <a:r>
              <a:rPr lang="en-US" dirty="0"/>
              <a:t>7.  Bernard P. Brockbank </a:t>
            </a:r>
            <a:r>
              <a:rPr lang="en-US" i="1" dirty="0"/>
              <a:t>God’s Way to Eternal Life </a:t>
            </a:r>
            <a:r>
              <a:rPr lang="en-US" dirty="0"/>
              <a:t>Oct. 1973 Ensign</a:t>
            </a:r>
          </a:p>
          <a:p>
            <a:pPr marL="342900" indent="-342900" fontAlgn="base">
              <a:buFont typeface="+mj-lt"/>
              <a:buAutoNum type="arabicPeriod"/>
            </a:pPr>
            <a:endParaRPr lang="en-US" dirty="0"/>
          </a:p>
          <a:p>
            <a:pPr fontAlgn="base"/>
            <a:r>
              <a:rPr lang="en-US" dirty="0"/>
              <a:t>8.  Elder Neal A. Maxwell (“Swallowed Up in the Will of the Father,”</a:t>
            </a:r>
            <a:r>
              <a:rPr lang="en-US" i="1" dirty="0"/>
              <a:t> Ensign,</a:t>
            </a:r>
            <a:r>
              <a:rPr lang="en-US" dirty="0"/>
              <a:t> Nov. 1995, 24).</a:t>
            </a:r>
          </a:p>
          <a:p>
            <a:pPr marL="342900" indent="-342900" fontAlgn="base">
              <a:buFont typeface="+mj-lt"/>
              <a:buAutoNum type="arabicPeriod"/>
            </a:pPr>
            <a:endParaRPr lang="en-US" dirty="0"/>
          </a:p>
          <a:p>
            <a:pPr fontAlgn="base"/>
            <a:r>
              <a:rPr lang="en-US" dirty="0"/>
              <a:t>9.  Elder Spencer W. Kimball  (In Conference Report, Oct. 1952, p. 48.)</a:t>
            </a:r>
            <a:endParaRPr lang="en-US" b="0" i="0" dirty="0">
              <a:effectLst/>
              <a:latin typeface="Calibri" panose="020F0502020204030204" pitchFamily="34" charset="0"/>
            </a:endParaRPr>
          </a:p>
        </p:txBody>
      </p:sp>
      <p:grpSp>
        <p:nvGrpSpPr>
          <p:cNvPr id="6" name="Group 5">
            <a:extLst>
              <a:ext uri="{FF2B5EF4-FFF2-40B4-BE49-F238E27FC236}">
                <a16:creationId xmlns:a16="http://schemas.microsoft.com/office/drawing/2014/main" id="{768697E4-7911-4863-9A75-6BCE46FDE627}"/>
              </a:ext>
            </a:extLst>
          </p:cNvPr>
          <p:cNvGrpSpPr/>
          <p:nvPr/>
        </p:nvGrpSpPr>
        <p:grpSpPr>
          <a:xfrm>
            <a:off x="3863797" y="677509"/>
            <a:ext cx="586746" cy="743212"/>
            <a:chOff x="7543800" y="3810000"/>
            <a:chExt cx="1143000" cy="1447800"/>
          </a:xfrm>
        </p:grpSpPr>
        <p:sp>
          <p:nvSpPr>
            <p:cNvPr id="7" name="Trapezoid 6">
              <a:extLst>
                <a:ext uri="{FF2B5EF4-FFF2-40B4-BE49-F238E27FC236}">
                  <a16:creationId xmlns:a16="http://schemas.microsoft.com/office/drawing/2014/main" id="{25992ED9-96D1-4DF1-B941-BB31AFD4E8DE}"/>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158">
              <a:extLst>
                <a:ext uri="{FF2B5EF4-FFF2-40B4-BE49-F238E27FC236}">
                  <a16:creationId xmlns:a16="http://schemas.microsoft.com/office/drawing/2014/main" id="{89952E0C-D094-4BB0-83B1-8DF3E26B08A0}"/>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159">
              <a:extLst>
                <a:ext uri="{FF2B5EF4-FFF2-40B4-BE49-F238E27FC236}">
                  <a16:creationId xmlns:a16="http://schemas.microsoft.com/office/drawing/2014/main" id="{F895A698-2281-4AAF-9CC9-741F6CE6ACF8}"/>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160">
              <a:extLst>
                <a:ext uri="{FF2B5EF4-FFF2-40B4-BE49-F238E27FC236}">
                  <a16:creationId xmlns:a16="http://schemas.microsoft.com/office/drawing/2014/main" id="{568C6DFC-EB7B-4148-B8F2-7677F585E8B0}"/>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D8A22533-2F23-4FCC-8678-4D4B5AC581F9}"/>
                </a:ext>
              </a:extLst>
            </p:cNvPr>
            <p:cNvGrpSpPr/>
            <p:nvPr/>
          </p:nvGrpSpPr>
          <p:grpSpPr>
            <a:xfrm>
              <a:off x="7924800" y="3810000"/>
              <a:ext cx="645353" cy="610017"/>
              <a:chOff x="7924800" y="5867400"/>
              <a:chExt cx="645353" cy="610017"/>
            </a:xfrm>
          </p:grpSpPr>
          <p:grpSp>
            <p:nvGrpSpPr>
              <p:cNvPr id="19" name="Group 13">
                <a:extLst>
                  <a:ext uri="{FF2B5EF4-FFF2-40B4-BE49-F238E27FC236}">
                    <a16:creationId xmlns:a16="http://schemas.microsoft.com/office/drawing/2014/main" id="{5C220853-7878-4CBC-A676-778BF1D2E0AB}"/>
                  </a:ext>
                </a:extLst>
              </p:cNvPr>
              <p:cNvGrpSpPr/>
              <p:nvPr/>
            </p:nvGrpSpPr>
            <p:grpSpPr>
              <a:xfrm>
                <a:off x="7924800" y="5867400"/>
                <a:ext cx="645353" cy="610017"/>
                <a:chOff x="3037563" y="3121795"/>
                <a:chExt cx="1250371" cy="1224010"/>
              </a:xfrm>
            </p:grpSpPr>
            <p:sp>
              <p:nvSpPr>
                <p:cNvPr id="21" name="Oval 20">
                  <a:extLst>
                    <a:ext uri="{FF2B5EF4-FFF2-40B4-BE49-F238E27FC236}">
                      <a16:creationId xmlns:a16="http://schemas.microsoft.com/office/drawing/2014/main" id="{D25EB594-61FE-4640-A16F-208F9BC9B9EB}"/>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6FEB0491-20AD-4150-BE5C-72F2DC9BA81C}"/>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CB0C126-A131-4CE6-8617-C2E51306E137}"/>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A4274DEA-723B-4F0D-BC2D-8DFBCC26D88D}"/>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a:extLst>
                  <a:ext uri="{FF2B5EF4-FFF2-40B4-BE49-F238E27FC236}">
                    <a16:creationId xmlns:a16="http://schemas.microsoft.com/office/drawing/2014/main" id="{0B108EEF-B7A9-478D-AC5D-00263641F692}"/>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EE0ED847-1E8C-463E-8036-A3737F5EF5B3}"/>
                </a:ext>
              </a:extLst>
            </p:cNvPr>
            <p:cNvGrpSpPr/>
            <p:nvPr/>
          </p:nvGrpSpPr>
          <p:grpSpPr>
            <a:xfrm>
              <a:off x="7543800" y="4038600"/>
              <a:ext cx="403070" cy="381000"/>
              <a:chOff x="7924800" y="5867400"/>
              <a:chExt cx="645353" cy="610017"/>
            </a:xfrm>
          </p:grpSpPr>
          <p:grpSp>
            <p:nvGrpSpPr>
              <p:cNvPr id="13" name="Group 13">
                <a:extLst>
                  <a:ext uri="{FF2B5EF4-FFF2-40B4-BE49-F238E27FC236}">
                    <a16:creationId xmlns:a16="http://schemas.microsoft.com/office/drawing/2014/main" id="{F2CBC319-B068-4C2C-895E-CA8ED166B10A}"/>
                  </a:ext>
                </a:extLst>
              </p:cNvPr>
              <p:cNvGrpSpPr/>
              <p:nvPr/>
            </p:nvGrpSpPr>
            <p:grpSpPr>
              <a:xfrm>
                <a:off x="7924800" y="5867400"/>
                <a:ext cx="645353" cy="610017"/>
                <a:chOff x="3037563" y="3121795"/>
                <a:chExt cx="1250371" cy="1224010"/>
              </a:xfrm>
            </p:grpSpPr>
            <p:sp>
              <p:nvSpPr>
                <p:cNvPr id="15" name="Oval 14">
                  <a:extLst>
                    <a:ext uri="{FF2B5EF4-FFF2-40B4-BE49-F238E27FC236}">
                      <a16:creationId xmlns:a16="http://schemas.microsoft.com/office/drawing/2014/main" id="{A7F99F3E-2747-47EA-BF41-FAF5C70F2E2B}"/>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75EB6A24-2FE5-4A39-A454-33528B28F88B}"/>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F0C0B02-8BD1-4A72-BD97-5F1388E429F8}"/>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81FE9479-BB33-479F-AA68-ED65010684AE}"/>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13">
                <a:extLst>
                  <a:ext uri="{FF2B5EF4-FFF2-40B4-BE49-F238E27FC236}">
                    <a16:creationId xmlns:a16="http://schemas.microsoft.com/office/drawing/2014/main" id="{8B20994D-04D7-474C-B886-6D4DFEF9666C}"/>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 name="Footer Placeholder 14">
            <a:extLst>
              <a:ext uri="{FF2B5EF4-FFF2-40B4-BE49-F238E27FC236}">
                <a16:creationId xmlns:a16="http://schemas.microsoft.com/office/drawing/2014/main" id="{704DA2DE-B39B-4743-91AE-22C492A64143}"/>
              </a:ext>
            </a:extLst>
          </p:cNvPr>
          <p:cNvSpPr>
            <a:spLocks noGrp="1"/>
          </p:cNvSpPr>
          <p:nvPr/>
        </p:nvSpPr>
        <p:spPr>
          <a:xfrm>
            <a:off x="-1" y="6546901"/>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t>Presentation by ©http://fashionsbylynda.com/blog/</a:t>
            </a:r>
          </a:p>
        </p:txBody>
      </p:sp>
    </p:spTree>
    <p:extLst>
      <p:ext uri="{BB962C8B-B14F-4D97-AF65-F5344CB8AC3E}">
        <p14:creationId xmlns:p14="http://schemas.microsoft.com/office/powerpoint/2010/main" val="32739343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3046988"/>
          </a:xfrm>
          <a:prstGeom prst="rect">
            <a:avLst/>
          </a:prstGeom>
          <a:ln>
            <a:solidFill>
              <a:schemeClr val="tx1"/>
            </a:solidFill>
          </a:ln>
        </p:spPr>
        <p:txBody>
          <a:bodyPr>
            <a:spAutoFit/>
          </a:bodyPr>
          <a:lstStyle/>
          <a:p>
            <a:r>
              <a:rPr lang="en-US" sz="1200" b="1" i="0" dirty="0">
                <a:solidFill>
                  <a:srgbClr val="333333"/>
                </a:solidFill>
                <a:effectLst/>
              </a:rPr>
              <a:t>Mt. Moriah:</a:t>
            </a:r>
          </a:p>
          <a:p>
            <a:r>
              <a:rPr lang="en-US" sz="1200" b="0" i="0" dirty="0">
                <a:solidFill>
                  <a:srgbClr val="333333"/>
                </a:solidFill>
                <a:effectLst/>
              </a:rPr>
              <a:t>Solomon constructed the temple on “mount Moriah” over the threshing floor of </a:t>
            </a:r>
            <a:r>
              <a:rPr lang="en-US" sz="1200" b="0" i="0" dirty="0" err="1">
                <a:solidFill>
                  <a:srgbClr val="333333"/>
                </a:solidFill>
                <a:effectLst/>
              </a:rPr>
              <a:t>Ornan</a:t>
            </a:r>
            <a:r>
              <a:rPr lang="en-US" sz="1200" b="0" i="0" dirty="0">
                <a:solidFill>
                  <a:srgbClr val="333333"/>
                </a:solidFill>
                <a:effectLst/>
              </a:rPr>
              <a:t> the </a:t>
            </a:r>
            <a:r>
              <a:rPr lang="en-US" sz="1200" b="0" i="0" dirty="0" err="1">
                <a:solidFill>
                  <a:srgbClr val="333333"/>
                </a:solidFill>
                <a:effectLst/>
              </a:rPr>
              <a:t>Jebusite</a:t>
            </a:r>
            <a:r>
              <a:rPr lang="en-US" sz="1200" b="0" i="0" dirty="0">
                <a:solidFill>
                  <a:srgbClr val="333333"/>
                </a:solidFill>
                <a:effectLst/>
              </a:rPr>
              <a:t> (2 Chronicles 3:1; 2 Samuel 24:16-25)</a:t>
            </a:r>
          </a:p>
          <a:p>
            <a:r>
              <a:rPr lang="en-US" sz="1200" dirty="0"/>
              <a:t>Flavius Josephus, a Jewish leader involved in Judah’s rebellion against Rome in A.D. 66–70, says that it was the same (see his </a:t>
            </a:r>
            <a:r>
              <a:rPr lang="en-US" sz="1200" i="1" dirty="0"/>
              <a:t>Antiquities of the Jews, </a:t>
            </a:r>
            <a:r>
              <a:rPr lang="en-US" sz="1200" dirty="0"/>
              <a:t>bk. 1, </a:t>
            </a:r>
            <a:r>
              <a:rPr lang="en-US" sz="1200" dirty="0" err="1"/>
              <a:t>ch.</a:t>
            </a:r>
            <a:r>
              <a:rPr lang="en-US" sz="1200" dirty="0"/>
              <a:t> 13, sect. 2).</a:t>
            </a:r>
          </a:p>
          <a:p>
            <a:r>
              <a:rPr lang="en-US" sz="1200" dirty="0"/>
              <a:t>Although Moriah has been called “hill,” “mount,” and “mountain,” it is only a few hundred feet above the floor of the adjacent valleys and is less than a mile and half long from one end to the other. It is dwarfed by some of its neighbors, including the Mount of Olives.</a:t>
            </a:r>
          </a:p>
          <a:p>
            <a:r>
              <a:rPr lang="en-US" sz="1200" dirty="0"/>
              <a:t>The mountain has been given several names. Abraham himself, after Isaac’s life was spared, called the mount “Jehovah-</a:t>
            </a:r>
            <a:r>
              <a:rPr lang="en-US" sz="1200" dirty="0" err="1"/>
              <a:t>jireh</a:t>
            </a:r>
            <a:r>
              <a:rPr lang="en-US" sz="1200" dirty="0"/>
              <a:t>,” meaning, “in the mount of the Lord it shall be seen” (Gen. 22:14)</a:t>
            </a:r>
          </a:p>
          <a:p>
            <a:pPr fontAlgn="base"/>
            <a:r>
              <a:rPr lang="en-US" sz="1200" dirty="0" err="1"/>
              <a:t>Artel</a:t>
            </a:r>
            <a:r>
              <a:rPr lang="en-US" sz="1200" dirty="0"/>
              <a:t> Ricks Mount Moriah: Some Personal Reflections September 1980 Ensign </a:t>
            </a:r>
          </a:p>
          <a:p>
            <a:pPr fontAlgn="base"/>
            <a:endParaRPr lang="en-US" sz="1200" dirty="0"/>
          </a:p>
          <a:p>
            <a:pPr fontAlgn="base"/>
            <a:r>
              <a:rPr lang="en-US" sz="1200" dirty="0"/>
              <a:t> Jesus was sentenced to death within the walls of the Antonia fortress, which was only about a hundred yards from the traditional site of Abraham’s sacrifice. He was put to death at Golgotha, part of the same ridge system as Moriah. Institute Student Manual Old Testament Gen. 22</a:t>
            </a:r>
          </a:p>
        </p:txBody>
      </p:sp>
      <p:sp>
        <p:nvSpPr>
          <p:cNvPr id="3" name="Rectangle 2"/>
          <p:cNvSpPr/>
          <p:nvPr/>
        </p:nvSpPr>
        <p:spPr>
          <a:xfrm>
            <a:off x="6096000" y="0"/>
            <a:ext cx="6096000" cy="6370975"/>
          </a:xfrm>
          <a:prstGeom prst="rect">
            <a:avLst/>
          </a:prstGeom>
          <a:ln>
            <a:solidFill>
              <a:schemeClr val="tx1"/>
            </a:solidFill>
          </a:ln>
        </p:spPr>
        <p:txBody>
          <a:bodyPr wrap="square">
            <a:spAutoFit/>
          </a:bodyPr>
          <a:lstStyle/>
          <a:p>
            <a:pPr fontAlgn="base"/>
            <a:r>
              <a:rPr lang="en-US" sz="1200" b="1" i="0" dirty="0">
                <a:effectLst/>
              </a:rPr>
              <a:t>Similitude: The Importance of Symbols</a:t>
            </a:r>
          </a:p>
          <a:p>
            <a:pPr fontAlgn="base"/>
            <a:r>
              <a:rPr lang="en-US" sz="1200" b="0" i="0" dirty="0">
                <a:effectLst/>
              </a:rPr>
              <a:t>Thomas Carlyle once wrote: “It is in and through symbolism that man consciously or unconsciously lives, works, and has his being. Those ages, moreover, are accounted the noblest which can best recognize symbolical worth, and prize it the highest.” (In Maurice H. </a:t>
            </a:r>
            <a:r>
              <a:rPr lang="en-US" sz="1200" b="0" i="0" dirty="0" err="1">
                <a:effectLst/>
              </a:rPr>
              <a:t>Farbridge</a:t>
            </a:r>
            <a:r>
              <a:rPr lang="en-US" sz="1200" b="0" i="0" dirty="0">
                <a:effectLst/>
              </a:rPr>
              <a:t>, </a:t>
            </a:r>
            <a:r>
              <a:rPr lang="en-US" sz="1200" b="0" i="1" dirty="0">
                <a:effectLst/>
              </a:rPr>
              <a:t>Studies in Biblical and Semitic Symbolism,</a:t>
            </a:r>
            <a:r>
              <a:rPr lang="en-US" sz="1200" b="0" i="0" dirty="0">
                <a:effectLst/>
              </a:rPr>
              <a:t> flyleaf.) </a:t>
            </a:r>
            <a:endParaRPr lang="en-US" sz="1200" dirty="0"/>
          </a:p>
          <a:p>
            <a:pPr fontAlgn="base"/>
            <a:r>
              <a:rPr lang="en-US" sz="1200" b="0" i="0" dirty="0">
                <a:effectLst/>
              </a:rPr>
              <a:t>It should not be surprising, then, that symbolic language and imagery should play a central role in religion, which is concerned with man’s eternal destiny. Religious ordinances and rituals are deeply symbolic, and the scriptures, which contain the word of the Lord revealed for His children, abound with similes, metaphors, parables, allegories, types, and symbols. The symbolism is so profound and so extensive that if one does not have an understanding of the meaning of that symbolism, many of the most important and satisfying truths will be missed.</a:t>
            </a:r>
            <a:endParaRPr lang="en-US" sz="1200" dirty="0"/>
          </a:p>
          <a:p>
            <a:pPr fontAlgn="base"/>
            <a:r>
              <a:rPr lang="en-US" sz="1200" dirty="0"/>
              <a:t>Symbolic language and imagery have the power to convey important truths through many languages and cultures with great power and impact. A figurative image can provide powerful teaching impact. For example, in the midst of lengthy prophecies of judgment upon Israel, Isaiah gave what at first seems to be a difficult and obscure passage: “Give ye ear, and hear my voice; hearken, and hear my speech.</a:t>
            </a:r>
          </a:p>
          <a:p>
            <a:pPr fontAlgn="base"/>
            <a:r>
              <a:rPr lang="en-US" sz="1200" b="1" i="1" dirty="0"/>
              <a:t>Couching great truths in symbolic language helped preserve them from those who sought to take away the plain and precious parts of the scriptures.</a:t>
            </a:r>
          </a:p>
          <a:p>
            <a:pPr fontAlgn="base"/>
            <a:r>
              <a:rPr lang="en-US" sz="1200" b="1" i="1" dirty="0"/>
              <a:t>Figurative language can convey truth and meaning to all levels of spiritual maturity.</a:t>
            </a:r>
          </a:p>
          <a:p>
            <a:pPr fontAlgn="base"/>
            <a:r>
              <a:rPr lang="en-US" sz="1200" b="1" i="1" dirty="0"/>
              <a:t>Symbols deeply affect the emotions and attitudes of an individual.</a:t>
            </a:r>
          </a:p>
          <a:p>
            <a:pPr fontAlgn="base"/>
            <a:r>
              <a:rPr lang="en-US" sz="1200" b="1" i="1" dirty="0"/>
              <a:t>Spiritual power comes when one is forced to ponder and search out the meaning of symbolic imagery in an attitude of quest.</a:t>
            </a:r>
          </a:p>
          <a:p>
            <a:pPr fontAlgn="base"/>
            <a:r>
              <a:rPr lang="en-US" sz="1200" dirty="0"/>
              <a:t>Two things should be kept in mind. First, these practices (animal sacrifice) were not offensive to the people of the Old Testament. The killing of animals for food, the sight of blood, the cleansing of the meat were all part of everyday life. The typical family in those times kept animals and slaughtered them for food. Even in large cities people purchased meat in open-air markets where often the animal was killed on the spot so that the meat would be fresh. Such a practice is common in the Middle East to this day. Second, it is the denotation of these practices that may be offensive to today’s urbanized reader. But when one looks beyond the symbol itself to what it was meant to connote, then the offense is replaced by appreciation for the spiritual truths being taught.</a:t>
            </a:r>
          </a:p>
          <a:p>
            <a:pPr fontAlgn="base"/>
            <a:r>
              <a:rPr lang="en-US" sz="1200" b="0" i="0" dirty="0">
                <a:effectLst/>
              </a:rPr>
              <a:t>Excerpts from: </a:t>
            </a:r>
            <a:r>
              <a:rPr lang="en-US" sz="1200" dirty="0"/>
              <a:t>Enrichment Section C: Symbolism and Typology in the Old Testament</a:t>
            </a:r>
          </a:p>
          <a:p>
            <a:pPr fontAlgn="base"/>
            <a:r>
              <a:rPr lang="en-US" sz="1200" i="1" dirty="0"/>
              <a:t>Old Testament Student Manual Genesis-2 Samuel</a:t>
            </a:r>
            <a:r>
              <a:rPr lang="en-US" sz="1200" dirty="0"/>
              <a:t>, (1980), 110–15</a:t>
            </a:r>
          </a:p>
          <a:p>
            <a:pPr fontAlgn="base"/>
            <a:endParaRPr lang="en-US" sz="1200" b="0" i="0" dirty="0">
              <a:effectLst/>
            </a:endParaRPr>
          </a:p>
        </p:txBody>
      </p:sp>
      <p:sp>
        <p:nvSpPr>
          <p:cNvPr id="4" name="Rectangle 3"/>
          <p:cNvSpPr/>
          <p:nvPr/>
        </p:nvSpPr>
        <p:spPr>
          <a:xfrm>
            <a:off x="0" y="3046988"/>
            <a:ext cx="6096000" cy="2893100"/>
          </a:xfrm>
          <a:prstGeom prst="rect">
            <a:avLst/>
          </a:prstGeom>
          <a:ln>
            <a:solidFill>
              <a:schemeClr val="tx1"/>
            </a:solidFill>
          </a:ln>
        </p:spPr>
        <p:txBody>
          <a:bodyPr wrap="square">
            <a:spAutoFit/>
          </a:bodyPr>
          <a:lstStyle/>
          <a:p>
            <a:r>
              <a:rPr lang="en-US" sz="1400" b="1" i="0" dirty="0">
                <a:effectLst/>
                <a:latin typeface="Calibri" panose="020F0502020204030204" pitchFamily="34" charset="0"/>
              </a:rPr>
              <a:t>How Old was Isaac?</a:t>
            </a:r>
          </a:p>
          <a:p>
            <a:r>
              <a:rPr lang="en-US" sz="1400" b="0" i="0" dirty="0">
                <a:effectLst/>
                <a:latin typeface="Calibri" panose="020F0502020204030204" pitchFamily="34" charset="0"/>
              </a:rPr>
              <a:t>Isaac voluntarily submitted to Abraham. This important parallel is often overlooked. The Old Testament does not give enough detail to indicate exactly how old Isaac was at the time of this event, but it is possible that he was an adult. Immediately following the account of the sacrifice on Mount Moriah is recorded the statement that Sarah died at the age of 127 (see </a:t>
            </a:r>
            <a:r>
              <a:rPr lang="en-US" sz="1400" b="0" i="0" u="none" strike="noStrike" dirty="0">
                <a:effectLst/>
                <a:latin typeface="Calibri" panose="020F0502020204030204" pitchFamily="34" charset="0"/>
              </a:rPr>
              <a:t>Genesis 23:1</a:t>
            </a:r>
            <a:r>
              <a:rPr lang="en-US" sz="1400" b="0" i="0" dirty="0">
                <a:effectLst/>
                <a:latin typeface="Calibri" panose="020F0502020204030204" pitchFamily="34" charset="0"/>
              </a:rPr>
              <a:t>). Thus, Isaac would have been 37 at the time of her death. Even if the journey to Moriah had happened several years before Sarah’s death, Isaac could have been in his thirties, as was the Savior at the time of His Crucifixion. Nevertheless, Isaac’s exact age is not really important. What is significant is that Abraham was well over a hundred years old and Isaac was most likely a strong young man who could have put up a fierce resistance had he chosen to do so. In fact, Isaac submitted willingly to what his father intended, just as the Savior would do.</a:t>
            </a:r>
            <a:endParaRPr lang="en-US" sz="1400" dirty="0"/>
          </a:p>
        </p:txBody>
      </p:sp>
    </p:spTree>
    <p:extLst>
      <p:ext uri="{BB962C8B-B14F-4D97-AF65-F5344CB8AC3E}">
        <p14:creationId xmlns:p14="http://schemas.microsoft.com/office/powerpoint/2010/main" val="21609178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886"/>
            <a:ext cx="6096000" cy="3600986"/>
          </a:xfrm>
          <a:prstGeom prst="rect">
            <a:avLst/>
          </a:prstGeom>
          <a:ln>
            <a:solidFill>
              <a:schemeClr val="tx1"/>
            </a:solidFill>
          </a:ln>
        </p:spPr>
        <p:txBody>
          <a:bodyPr>
            <a:spAutoFit/>
          </a:bodyPr>
          <a:lstStyle/>
          <a:p>
            <a:pPr fontAlgn="base"/>
            <a:r>
              <a:rPr lang="en-US" sz="1200" b="1" i="0" dirty="0">
                <a:effectLst/>
                <a:latin typeface="Calibri" panose="020F0502020204030204" pitchFamily="34" charset="0"/>
              </a:rPr>
              <a:t>Offerings:</a:t>
            </a:r>
          </a:p>
          <a:p>
            <a:pPr fontAlgn="base"/>
            <a:r>
              <a:rPr lang="en-US" sz="1200" b="0" i="0" dirty="0">
                <a:effectLst/>
                <a:latin typeface="Calibri" panose="020F0502020204030204" pitchFamily="34" charset="0"/>
              </a:rPr>
              <a:t>Under the law there were three kinds of sacrifice: (1) sin offerings, (2) burnt offerings, and (3) peace offerings. The Bible Dictionary states that the fundamental idea of the sin offerings “was atonement, expiation. They implied that there was a sin, or some uncleanness akin to a sin, that needed atoning for before fellowship with Jehovah could be obtained. …</a:t>
            </a:r>
          </a:p>
          <a:p>
            <a:pPr fontAlgn="base"/>
            <a:r>
              <a:rPr lang="en-US" sz="1200" b="0" i="0" dirty="0">
                <a:effectLst/>
                <a:latin typeface="Calibri" panose="020F0502020204030204" pitchFamily="34" charset="0"/>
              </a:rPr>
              <a:t>“</a:t>
            </a:r>
            <a:r>
              <a:rPr lang="en-US" sz="1200" b="0" i="1" dirty="0">
                <a:effectLst/>
                <a:latin typeface="Calibri" panose="020F0502020204030204" pitchFamily="34" charset="0"/>
              </a:rPr>
              <a:t>Trespass </a:t>
            </a:r>
            <a:r>
              <a:rPr lang="en-US" sz="1200" b="0" i="0" dirty="0">
                <a:effectLst/>
                <a:latin typeface="Calibri" panose="020F0502020204030204" pitchFamily="34" charset="0"/>
              </a:rPr>
              <a:t>or </a:t>
            </a:r>
            <a:r>
              <a:rPr lang="en-US" sz="1200" b="0" i="1" dirty="0">
                <a:effectLst/>
                <a:latin typeface="Calibri" panose="020F0502020204030204" pitchFamily="34" charset="0"/>
              </a:rPr>
              <a:t>guilt offerings</a:t>
            </a:r>
            <a:r>
              <a:rPr lang="en-US" sz="1200" b="0" i="0" dirty="0">
                <a:effectLst/>
                <a:latin typeface="Calibri" panose="020F0502020204030204" pitchFamily="34" charset="0"/>
              </a:rPr>
              <a:t> were a particular kind of sin offerings.</a:t>
            </a:r>
          </a:p>
          <a:p>
            <a:pPr fontAlgn="base"/>
            <a:r>
              <a:rPr lang="en-US" sz="1200" b="0" i="0" dirty="0">
                <a:effectLst/>
                <a:latin typeface="Calibri" panose="020F0502020204030204" pitchFamily="34" charset="0"/>
              </a:rPr>
              <a:t>“The </a:t>
            </a:r>
            <a:r>
              <a:rPr lang="en-US" sz="1200" b="0" i="1" dirty="0">
                <a:effectLst/>
                <a:latin typeface="Calibri" panose="020F0502020204030204" pitchFamily="34" charset="0"/>
              </a:rPr>
              <a:t>burnt offering</a:t>
            </a:r>
            <a:r>
              <a:rPr lang="en-US" sz="1200" b="0" i="0" dirty="0">
                <a:effectLst/>
                <a:latin typeface="Calibri" panose="020F0502020204030204" pitchFamily="34" charset="0"/>
              </a:rPr>
              <a:t> got its Hebrew name from the idea of the smoke of the sacrifice ascending to heaven” (“Sacrifices,” 766). It was placed on the altar and completely burned, symbolizing complete surrender and total devotion to God and parallels the process of justification and sanctification, a process of “retaining a remission of [our] sins” (</a:t>
            </a:r>
            <a:r>
              <a:rPr lang="en-US" sz="1200" b="0" i="0" u="none" strike="noStrike" dirty="0">
                <a:effectLst/>
                <a:latin typeface="Calibri" panose="020F0502020204030204" pitchFamily="34" charset="0"/>
              </a:rPr>
              <a:t>Alma 4:14</a:t>
            </a:r>
            <a:r>
              <a:rPr lang="en-US" sz="1200" b="0" i="0" dirty="0">
                <a:effectLst/>
                <a:latin typeface="Calibri" panose="020F0502020204030204" pitchFamily="34" charset="0"/>
              </a:rPr>
              <a:t>).</a:t>
            </a:r>
          </a:p>
          <a:p>
            <a:pPr fontAlgn="base"/>
            <a:r>
              <a:rPr lang="en-US" sz="1200" b="0" i="0" dirty="0">
                <a:effectLst/>
                <a:latin typeface="Calibri" panose="020F0502020204030204" pitchFamily="34" charset="0"/>
              </a:rPr>
              <a:t>“As the obligation to surrender [to God] was constant on the part of Israel, a burnt offering, called the continual burnt offering, was offered twice daily, morning and evening. …</a:t>
            </a:r>
          </a:p>
          <a:p>
            <a:pPr fontAlgn="base"/>
            <a:r>
              <a:rPr lang="en-US" sz="1200" dirty="0"/>
              <a:t>“</a:t>
            </a:r>
            <a:r>
              <a:rPr lang="en-US" sz="1200" i="1" dirty="0"/>
              <a:t>Peace offerings,</a:t>
            </a:r>
            <a:r>
              <a:rPr lang="en-US" sz="1200" dirty="0"/>
              <a:t> as the name indicates, presupposed that the </a:t>
            </a:r>
            <a:r>
              <a:rPr lang="en-US" sz="1200" dirty="0" err="1"/>
              <a:t>sacrificer</a:t>
            </a:r>
            <a:r>
              <a:rPr lang="en-US" sz="1200" dirty="0"/>
              <a:t> was at peace with God; they were offered for the further realization and enjoyment of that peace. …</a:t>
            </a:r>
          </a:p>
          <a:p>
            <a:pPr fontAlgn="base"/>
            <a:r>
              <a:rPr lang="en-US" sz="1200" dirty="0"/>
              <a:t>“… When the three offerings were offered together, the sin always preceded the burnt, and the burnt [preceded] the peace offerings. Thus the order of the symbolizing sacrifices was the order of the atonement, sanctification, and fellowship with the Lord” (“Sacrifices,” 766–67).</a:t>
            </a:r>
          </a:p>
          <a:p>
            <a:pPr fontAlgn="base"/>
            <a:r>
              <a:rPr lang="en-US" sz="1200" dirty="0"/>
              <a:t>September 2011 Ensign </a:t>
            </a:r>
            <a:r>
              <a:rPr lang="en-US" sz="1200" i="1" dirty="0"/>
              <a:t>Sacrament Meeting and the Sacrament </a:t>
            </a:r>
            <a:r>
              <a:rPr lang="en-US" sz="1200" dirty="0"/>
              <a:t>By Elder Vaughn J. Featherstone Of the Seventy</a:t>
            </a:r>
            <a:endParaRPr lang="en-US" sz="1200" b="0" i="0" dirty="0">
              <a:effectLst/>
              <a:latin typeface="Calibri" panose="020F0502020204030204" pitchFamily="34" charset="0"/>
            </a:endParaRPr>
          </a:p>
        </p:txBody>
      </p:sp>
      <p:sp>
        <p:nvSpPr>
          <p:cNvPr id="4" name="Rectangle 3"/>
          <p:cNvSpPr/>
          <p:nvPr/>
        </p:nvSpPr>
        <p:spPr>
          <a:xfrm>
            <a:off x="6096000" y="0"/>
            <a:ext cx="6096000" cy="3231654"/>
          </a:xfrm>
          <a:prstGeom prst="rect">
            <a:avLst/>
          </a:prstGeom>
          <a:ln>
            <a:solidFill>
              <a:schemeClr val="tx1"/>
            </a:solidFill>
          </a:ln>
        </p:spPr>
        <p:txBody>
          <a:bodyPr>
            <a:spAutoFit/>
          </a:bodyPr>
          <a:lstStyle/>
          <a:p>
            <a:r>
              <a:rPr lang="en-US" sz="1200" b="1" i="0" dirty="0">
                <a:effectLst/>
                <a:latin typeface="Calibri" panose="020F0502020204030204" pitchFamily="34" charset="0"/>
              </a:rPr>
              <a:t>Tempt:</a:t>
            </a:r>
          </a:p>
          <a:p>
            <a:r>
              <a:rPr lang="en-US" sz="1200" b="0" i="0" dirty="0">
                <a:effectLst/>
                <a:latin typeface="Calibri" panose="020F0502020204030204" pitchFamily="34" charset="0"/>
              </a:rPr>
              <a:t>The word translated as “tempt” in the King James Version comes from the Hebrew word </a:t>
            </a:r>
            <a:r>
              <a:rPr lang="en-US" sz="1200" b="0" i="1" dirty="0" err="1">
                <a:effectLst/>
                <a:latin typeface="Calibri" panose="020F0502020204030204" pitchFamily="34" charset="0"/>
              </a:rPr>
              <a:t>nissah</a:t>
            </a:r>
            <a:r>
              <a:rPr lang="en-US" sz="1200" b="0" i="1" dirty="0">
                <a:effectLst/>
                <a:latin typeface="Calibri" panose="020F0502020204030204" pitchFamily="34" charset="0"/>
              </a:rPr>
              <a:t>,</a:t>
            </a:r>
            <a:r>
              <a:rPr lang="en-US" sz="1200" b="0" i="0" dirty="0">
                <a:effectLst/>
                <a:latin typeface="Calibri" panose="020F0502020204030204" pitchFamily="34" charset="0"/>
              </a:rPr>
              <a:t> which means “to test, try, or prove.” The test given to Abraham had two aspects. First, he was asked to give up something very precious to him. To kill one’s child would be horrible enough but to kill the child that had come after decades of fruitless waiting, the child promised by holy men sent from God, the child in whom the covenant was to be fulfilled, must have been a test beyond comprehension. The willingness of Abraham to give up something as dear as Isaac sharply contrasts with the reluctance of the rich young ruler who asked the Savior what he must do to be saved. When told he should sell all of his possessions and follow the Master, “he went away sorrowful: for he had great possessions” (</a:t>
            </a:r>
            <a:r>
              <a:rPr lang="en-US" sz="1200" b="0" i="0" u="none" strike="noStrike" dirty="0">
                <a:effectLst/>
                <a:latin typeface="Calibri" panose="020F0502020204030204" pitchFamily="34" charset="0"/>
              </a:rPr>
              <a:t>Matthew 19:22</a:t>
            </a:r>
            <a:r>
              <a:rPr lang="en-US" sz="1200" b="0" i="0" dirty="0">
                <a:effectLst/>
                <a:latin typeface="Calibri" panose="020F0502020204030204" pitchFamily="34" charset="0"/>
              </a:rPr>
              <a:t>).</a:t>
            </a:r>
          </a:p>
          <a:p>
            <a:r>
              <a:rPr lang="en-US" sz="1200" dirty="0"/>
              <a:t>But an equally difficult, if not greater, test was what could be described as the question of the integrity of God. Abraham himself had nearly lost his life on an idolatrous altar and had been saved by the direct intervention of the Lord (see Abraham 1:12–20). Abraham knew that the law of God forbids human sacrifice or murder of any sort. Surely one would wonder at such a command, asking himself, “Can this be from God? Does God contradict himself?” And then to know that, additionally, it would mean the end of the very covenant line that God had Himself promised to establish would surely be almost overwhelming.</a:t>
            </a:r>
          </a:p>
        </p:txBody>
      </p:sp>
      <p:sp>
        <p:nvSpPr>
          <p:cNvPr id="5" name="Rectangle 4"/>
          <p:cNvSpPr/>
          <p:nvPr/>
        </p:nvSpPr>
        <p:spPr>
          <a:xfrm>
            <a:off x="0" y="3600986"/>
            <a:ext cx="6096000" cy="1754326"/>
          </a:xfrm>
          <a:prstGeom prst="rect">
            <a:avLst/>
          </a:prstGeom>
          <a:ln>
            <a:solidFill>
              <a:schemeClr val="tx1"/>
            </a:solidFill>
          </a:ln>
        </p:spPr>
        <p:txBody>
          <a:bodyPr>
            <a:spAutoFit/>
          </a:bodyPr>
          <a:lstStyle/>
          <a:p>
            <a:r>
              <a:rPr lang="en-US" sz="1200" b="1" i="0" dirty="0">
                <a:solidFill>
                  <a:srgbClr val="333333"/>
                </a:solidFill>
                <a:effectLst/>
                <a:latin typeface="Calibri" panose="020F0502020204030204" pitchFamily="34" charset="0"/>
              </a:rPr>
              <a:t>Thoughts on Abraham and His Son:</a:t>
            </a:r>
          </a:p>
          <a:p>
            <a:r>
              <a:rPr lang="en-US" sz="1200" b="0" i="0" dirty="0">
                <a:solidFill>
                  <a:srgbClr val="333333"/>
                </a:solidFill>
                <a:effectLst/>
                <a:latin typeface="Calibri" panose="020F0502020204030204" pitchFamily="34" charset="0"/>
              </a:rPr>
              <a:t>“In that hour I think I can see our dear Father behind the veil looking upon these dying struggles. … His great heart almost breaking for the love that He had for His Son. Oh, in that moment when He might have saved His Son, I thank Him and praise Him that He did not fail us. … I rejoice that He did not interfere, and that His love for us made it possible for Him to endure to look upon the sufferings of His [Only Begotten] and give Him finally to us, our </a:t>
            </a:r>
            <a:r>
              <a:rPr lang="en-US" sz="1200" b="0" i="0" dirty="0" err="1">
                <a:solidFill>
                  <a:srgbClr val="333333"/>
                </a:solidFill>
                <a:effectLst/>
                <a:latin typeface="Calibri" panose="020F0502020204030204" pitchFamily="34" charset="0"/>
              </a:rPr>
              <a:t>Saviour</a:t>
            </a:r>
            <a:r>
              <a:rPr lang="en-US" sz="1200" b="0" i="0" dirty="0">
                <a:solidFill>
                  <a:srgbClr val="333333"/>
                </a:solidFill>
                <a:effectLst/>
                <a:latin typeface="Calibri" panose="020F0502020204030204" pitchFamily="34" charset="0"/>
              </a:rPr>
              <a:t> and our Redeemer. Without Him, without His sacrifice, … we would never have come glorified into His presence. … This is what it cost, in part, for our Father in heaven to give the gift of His Son unto men” </a:t>
            </a:r>
            <a:r>
              <a:rPr lang="en-US" sz="1200" dirty="0"/>
              <a:t>Elder Melvin J. Ballard</a:t>
            </a:r>
            <a:r>
              <a:rPr lang="en-US" sz="1200" b="0" i="0" dirty="0">
                <a:solidFill>
                  <a:srgbClr val="333333"/>
                </a:solidFill>
                <a:effectLst/>
                <a:latin typeface="Calibri" panose="020F0502020204030204" pitchFamily="34" charset="0"/>
              </a:rPr>
              <a:t>(in </a:t>
            </a:r>
            <a:r>
              <a:rPr lang="en-US" sz="1200" b="0" i="1" dirty="0">
                <a:solidFill>
                  <a:srgbClr val="333333"/>
                </a:solidFill>
                <a:effectLst/>
                <a:latin typeface="Calibri" panose="020F0502020204030204" pitchFamily="34" charset="0"/>
              </a:rPr>
              <a:t>Crusader for Righteousness</a:t>
            </a:r>
            <a:r>
              <a:rPr lang="en-US" sz="1200" b="0" i="0" dirty="0">
                <a:solidFill>
                  <a:srgbClr val="333333"/>
                </a:solidFill>
                <a:effectLst/>
                <a:latin typeface="Calibri" panose="020F0502020204030204" pitchFamily="34" charset="0"/>
              </a:rPr>
              <a:t> [1966], 137).</a:t>
            </a:r>
            <a:endParaRPr lang="en-US" sz="1200" dirty="0"/>
          </a:p>
        </p:txBody>
      </p:sp>
      <p:sp>
        <p:nvSpPr>
          <p:cNvPr id="6" name="Rectangle 5"/>
          <p:cNvSpPr/>
          <p:nvPr/>
        </p:nvSpPr>
        <p:spPr>
          <a:xfrm>
            <a:off x="6096000" y="3257014"/>
            <a:ext cx="6096000" cy="3046988"/>
          </a:xfrm>
          <a:prstGeom prst="rect">
            <a:avLst/>
          </a:prstGeom>
          <a:ln>
            <a:solidFill>
              <a:schemeClr val="tx1"/>
            </a:solidFill>
          </a:ln>
        </p:spPr>
        <p:txBody>
          <a:bodyPr>
            <a:spAutoFit/>
          </a:bodyPr>
          <a:lstStyle/>
          <a:p>
            <a:r>
              <a:rPr lang="en-US" sz="1600" b="1" i="0">
                <a:solidFill>
                  <a:srgbClr val="333333"/>
                </a:solidFill>
                <a:effectLst/>
              </a:rPr>
              <a:t>The Ram-- </a:t>
            </a:r>
            <a:r>
              <a:rPr lang="en-US" sz="1600" b="1" i="0" dirty="0">
                <a:solidFill>
                  <a:srgbClr val="333333"/>
                </a:solidFill>
                <a:effectLst/>
              </a:rPr>
              <a:t>Our Savior:</a:t>
            </a:r>
          </a:p>
          <a:p>
            <a:r>
              <a:rPr lang="en-US" sz="1600" b="0" i="0" dirty="0">
                <a:solidFill>
                  <a:srgbClr val="333333"/>
                </a:solidFill>
                <a:effectLst/>
              </a:rPr>
              <a:t>“This story also shows the goodness of God in protecting Isaac and in providing a substitute so he would not have to die. Because of our sins and our mortality, we, like Isaac, are condemned to death. When all other hope is gone, our Father in Heaven provides the Lamb of God, and we are saved by his sacrifice” </a:t>
            </a:r>
            <a:r>
              <a:rPr lang="en-US" sz="1600" dirty="0"/>
              <a:t>Elder Dallin H. Oaks  </a:t>
            </a:r>
            <a:r>
              <a:rPr lang="en-US" sz="1600" b="0" i="0" dirty="0">
                <a:solidFill>
                  <a:srgbClr val="333333"/>
                </a:solidFill>
                <a:effectLst/>
              </a:rPr>
              <a:t>(“Bible Stories and Personal Protection,”</a:t>
            </a:r>
            <a:r>
              <a:rPr lang="en-US" sz="1600" b="0" i="1" dirty="0">
                <a:solidFill>
                  <a:srgbClr val="333333"/>
                </a:solidFill>
                <a:effectLst/>
              </a:rPr>
              <a:t> Ensign,</a:t>
            </a:r>
            <a:r>
              <a:rPr lang="en-US" sz="1600" b="0" i="0" dirty="0">
                <a:solidFill>
                  <a:srgbClr val="333333"/>
                </a:solidFill>
                <a:effectLst/>
              </a:rPr>
              <a:t> Nov. 1992, 37).</a:t>
            </a:r>
          </a:p>
          <a:p>
            <a:endParaRPr lang="en-US" sz="1600" dirty="0">
              <a:solidFill>
                <a:srgbClr val="333333"/>
              </a:solidFill>
            </a:endParaRPr>
          </a:p>
          <a:p>
            <a:r>
              <a:rPr lang="en-US" sz="1600" dirty="0"/>
              <a:t>“Knowing that God would make no capricious nor unnecessary demands, that the lad could be raised even from death if necessary, Abraham obeyed. A ram was provided” (in Conference Report, Oct. 1954, 52). Spencer W. Kimball</a:t>
            </a:r>
          </a:p>
        </p:txBody>
      </p:sp>
    </p:spTree>
    <p:extLst>
      <p:ext uri="{BB962C8B-B14F-4D97-AF65-F5344CB8AC3E}">
        <p14:creationId xmlns:p14="http://schemas.microsoft.com/office/powerpoint/2010/main" val="20372050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8463" y="74070"/>
            <a:ext cx="6096000" cy="1938992"/>
          </a:xfrm>
          <a:prstGeom prst="rect">
            <a:avLst/>
          </a:prstGeom>
          <a:ln>
            <a:solidFill>
              <a:schemeClr val="tx1"/>
            </a:solidFill>
          </a:ln>
        </p:spPr>
        <p:txBody>
          <a:bodyPr>
            <a:spAutoFit/>
          </a:bodyPr>
          <a:lstStyle/>
          <a:p>
            <a:pPr fontAlgn="base"/>
            <a:r>
              <a:rPr lang="en-US" sz="1200" b="1" i="0" dirty="0">
                <a:effectLst/>
                <a:latin typeface="Calibri" panose="020F0502020204030204" pitchFamily="34" charset="0"/>
              </a:rPr>
              <a:t>Ishmael</a:t>
            </a:r>
            <a:r>
              <a:rPr lang="en-US" sz="1200" b="0" i="0" dirty="0">
                <a:effectLst/>
                <a:latin typeface="Calibri" panose="020F0502020204030204" pitchFamily="34" charset="0"/>
              </a:rPr>
              <a:t> eventually became the principle ancestor of much of the Arab world in fulfillment of the promise made to Abraham (see </a:t>
            </a:r>
            <a:r>
              <a:rPr lang="en-US" sz="1200" b="0" i="0" u="none" strike="noStrike" dirty="0">
                <a:effectLst/>
                <a:latin typeface="Calibri" panose="020F0502020204030204" pitchFamily="34" charset="0"/>
              </a:rPr>
              <a:t>Genesis 21:13</a:t>
            </a:r>
            <a:r>
              <a:rPr lang="en-US" sz="1200" b="0" i="0" dirty="0">
                <a:effectLst/>
                <a:latin typeface="Calibri" panose="020F0502020204030204" pitchFamily="34" charset="0"/>
              </a:rPr>
              <a:t>). President Howard W. Hunter taught:</a:t>
            </a:r>
          </a:p>
          <a:p>
            <a:pPr fontAlgn="base"/>
            <a:r>
              <a:rPr lang="en-US" sz="1200" b="0" i="0" dirty="0">
                <a:effectLst/>
                <a:latin typeface="Calibri" panose="020F0502020204030204" pitchFamily="34" charset="0"/>
              </a:rPr>
              <a:t>“It should be manifestly evident to members of the Church that our Father loves all of his children.</a:t>
            </a:r>
          </a:p>
          <a:p>
            <a:pPr fontAlgn="base"/>
            <a:r>
              <a:rPr lang="en-US" sz="1200" b="0" i="0" dirty="0">
                <a:effectLst/>
                <a:latin typeface="Calibri" panose="020F0502020204030204" pitchFamily="34" charset="0"/>
              </a:rPr>
              <a:t>“He desires all of them to embrace the gospel and come unto him. …</a:t>
            </a:r>
          </a:p>
          <a:p>
            <a:pPr fontAlgn="base"/>
            <a:r>
              <a:rPr lang="en-US" sz="1200" b="0" i="0" dirty="0">
                <a:effectLst/>
                <a:latin typeface="Calibri" panose="020F0502020204030204" pitchFamily="34" charset="0"/>
              </a:rPr>
              <a:t>“Both the Jews and the Arabs are children of our Father. They are both children of promise, and as a church we do not take sides. We have love for and an interest in each” (</a:t>
            </a:r>
            <a:r>
              <a:rPr lang="en-US" sz="1200" b="0" i="1" dirty="0">
                <a:effectLst/>
                <a:latin typeface="Calibri" panose="020F0502020204030204" pitchFamily="34" charset="0"/>
              </a:rPr>
              <a:t>That We Might Have Joy</a:t>
            </a:r>
            <a:r>
              <a:rPr lang="en-US" sz="1200" b="0" i="0" dirty="0">
                <a:effectLst/>
                <a:latin typeface="Calibri" panose="020F0502020204030204" pitchFamily="34" charset="0"/>
              </a:rPr>
              <a:t> [1994], 73–74, 75.)</a:t>
            </a:r>
          </a:p>
          <a:p>
            <a:pPr fontAlgn="base"/>
            <a:r>
              <a:rPr lang="en-US" sz="1200" b="0" i="0" dirty="0">
                <a:effectLst/>
                <a:latin typeface="Calibri" panose="020F0502020204030204" pitchFamily="34" charset="0"/>
              </a:rPr>
              <a:t>For more information about Ishmael and his modern descendants, see “Ishmael, Our Brother” (James B. Mayfield, </a:t>
            </a:r>
            <a:r>
              <a:rPr lang="en-US" sz="1200" b="0" i="1" dirty="0">
                <a:effectLst/>
                <a:latin typeface="Calibri" panose="020F0502020204030204" pitchFamily="34" charset="0"/>
              </a:rPr>
              <a:t>Ensign,</a:t>
            </a:r>
            <a:r>
              <a:rPr lang="en-US" sz="1200" b="0" i="0" dirty="0">
                <a:effectLst/>
                <a:latin typeface="Calibri" panose="020F0502020204030204" pitchFamily="34" charset="0"/>
              </a:rPr>
              <a:t> June 1979, 24–32).</a:t>
            </a:r>
          </a:p>
        </p:txBody>
      </p:sp>
      <p:sp>
        <p:nvSpPr>
          <p:cNvPr id="5" name="Rectangle 4"/>
          <p:cNvSpPr/>
          <p:nvPr/>
        </p:nvSpPr>
        <p:spPr>
          <a:xfrm>
            <a:off x="6174463" y="74070"/>
            <a:ext cx="6096000" cy="6771084"/>
          </a:xfrm>
          <a:prstGeom prst="rect">
            <a:avLst/>
          </a:prstGeom>
          <a:ln>
            <a:solidFill>
              <a:schemeClr val="tx1"/>
            </a:solidFill>
          </a:ln>
        </p:spPr>
        <p:txBody>
          <a:bodyPr>
            <a:spAutoFit/>
          </a:bodyPr>
          <a:lstStyle/>
          <a:p>
            <a:r>
              <a:rPr lang="en-US" sz="1400" b="1" i="0" dirty="0">
                <a:effectLst/>
                <a:latin typeface="Calibri" panose="020F0502020204030204" pitchFamily="34" charset="0"/>
              </a:rPr>
              <a:t>Sarah the Sister of Abraham:</a:t>
            </a:r>
          </a:p>
          <a:p>
            <a:r>
              <a:rPr lang="en-US" sz="1400" b="0" i="0" dirty="0">
                <a:effectLst/>
                <a:latin typeface="Calibri" panose="020F0502020204030204" pitchFamily="34" charset="0"/>
              </a:rPr>
              <a:t>Most are familiar with the story of Sarah posing as Abraham’s sister (see </a:t>
            </a:r>
            <a:r>
              <a:rPr lang="en-US" sz="1400" b="0" i="0" u="none" strike="noStrike" dirty="0">
                <a:effectLst/>
                <a:latin typeface="Calibri" panose="020F0502020204030204" pitchFamily="34" charset="0"/>
              </a:rPr>
              <a:t>Gen. 12:11–15</a:t>
            </a:r>
            <a:r>
              <a:rPr lang="en-US" sz="1400" b="0" i="0" dirty="0">
                <a:effectLst/>
                <a:latin typeface="Calibri" panose="020F0502020204030204" pitchFamily="34" charset="0"/>
              </a:rPr>
              <a:t>). Even though Abraham later insisted that Sarah was his sister through his father, but not his mother (see </a:t>
            </a:r>
            <a:r>
              <a:rPr lang="en-US" sz="1400" b="0" i="0" u="none" strike="noStrike" dirty="0">
                <a:effectLst/>
                <a:latin typeface="Calibri" panose="020F0502020204030204" pitchFamily="34" charset="0"/>
              </a:rPr>
              <a:t>Gen. 20:12</a:t>
            </a:r>
            <a:r>
              <a:rPr lang="en-US" sz="1400" b="0" i="0" dirty="0">
                <a:effectLst/>
                <a:latin typeface="Calibri" panose="020F0502020204030204" pitchFamily="34" charset="0"/>
              </a:rPr>
              <a:t>), many students have felt confused with this explanation. It was not until the discovery of ancient Hurrian legal texts at the site of </a:t>
            </a:r>
            <a:r>
              <a:rPr lang="en-US" sz="1400" b="0" i="0" dirty="0" err="1">
                <a:effectLst/>
                <a:latin typeface="Calibri" panose="020F0502020204030204" pitchFamily="34" charset="0"/>
              </a:rPr>
              <a:t>Nuzi</a:t>
            </a:r>
            <a:r>
              <a:rPr lang="en-US" sz="1400" b="0" i="0" dirty="0">
                <a:effectLst/>
                <a:latin typeface="Calibri" panose="020F0502020204030204" pitchFamily="34" charset="0"/>
              </a:rPr>
              <a:t>, a city east of Ashur, the capital of ancient Assyria, that we obtained a clearer background for this incident.</a:t>
            </a:r>
          </a:p>
          <a:p>
            <a:r>
              <a:rPr lang="en-US" sz="1400" dirty="0"/>
              <a:t>The </a:t>
            </a:r>
            <a:r>
              <a:rPr lang="en-US" sz="1400" dirty="0" err="1"/>
              <a:t>Hurrians</a:t>
            </a:r>
            <a:r>
              <a:rPr lang="en-US" sz="1400" dirty="0"/>
              <a:t> were people who flourished about the time of Abraham, and later. Their kingdom included the land of Haran in which Abraham and Sarah lived for a number of years before moving to Canaan (see Gen. 11:31; Gen. 12:5). Interestingly, only in stories dealing with Sarah and Rebecca do we find the claim made that the wife was also a sister to her husband (see Gen. 12:10–20; Gen. 20:2–6; Gen. 26:1–11). Rebecca, like Sarah, spent her youth growing up in Haran, no doubt in contact with </a:t>
            </a:r>
            <a:r>
              <a:rPr lang="en-US" sz="1400" dirty="0" err="1"/>
              <a:t>Hurrians</a:t>
            </a:r>
            <a:r>
              <a:rPr lang="en-US" sz="1400" dirty="0"/>
              <a:t>.</a:t>
            </a:r>
          </a:p>
          <a:p>
            <a:r>
              <a:rPr lang="en-US" sz="1400" dirty="0"/>
              <a:t>The contact is important when we learn that under Hurrian law women were frequently adopted as sisters by their husbands either before or during the marriage ceremony. Such a dual status, both wife and sister, had important consequences for a woman. It guaranteed to her special legal and social protections and opportunities which were simply not available to women in any other culture of the Near East. Because Sarah had lived within the Hurrian culture for a number of years, it is not unlikely that she enjoyed this status in her marriage, a status common among </a:t>
            </a:r>
            <a:r>
              <a:rPr lang="en-US" sz="1400" dirty="0" err="1"/>
              <a:t>Hurrians</a:t>
            </a:r>
            <a:r>
              <a:rPr lang="en-US" sz="1400" dirty="0"/>
              <a:t>. Therefore, Abraham’s claim that Sarah was his sister upon their entry into the land of Egypt is not far-fetched in the least. Further, it is possible that </a:t>
            </a:r>
            <a:r>
              <a:rPr lang="en-US" sz="1400" dirty="0" err="1"/>
              <a:t>Terah</a:t>
            </a:r>
            <a:r>
              <a:rPr lang="en-US" sz="1400" dirty="0"/>
              <a:t>, Abraham’s father, had adopted Sarah before her marriage to Abraham and that this is the meaning of the passage in Genesis 20:12 [Gen. 20:12]. This particular practice, on the part of a prospective father-in-law, is documented from the </a:t>
            </a:r>
            <a:r>
              <a:rPr lang="en-US" sz="1400" dirty="0" err="1"/>
              <a:t>Nuzi</a:t>
            </a:r>
            <a:r>
              <a:rPr lang="en-US" sz="1400" dirty="0"/>
              <a:t> tablets. (See E. A. </a:t>
            </a:r>
            <a:r>
              <a:rPr lang="en-US" sz="1400" dirty="0" err="1"/>
              <a:t>Speiser</a:t>
            </a:r>
            <a:r>
              <a:rPr lang="en-US" sz="1400" dirty="0"/>
              <a:t>, “The Wife-Sister Motif in the Patriarchal Narratives,” in </a:t>
            </a:r>
            <a:r>
              <a:rPr lang="en-US" sz="1400" i="1" dirty="0"/>
              <a:t>Biblical and Other Studies, </a:t>
            </a:r>
            <a:r>
              <a:rPr lang="en-US" sz="1400" dirty="0"/>
              <a:t>Cambridge, Mass.: Harvard Univ. Press, 1963, pp. 15–28.)</a:t>
            </a:r>
          </a:p>
          <a:p>
            <a:r>
              <a:rPr lang="en-US" sz="1400" dirty="0"/>
              <a:t>See S. Kent Brown (1) reference</a:t>
            </a:r>
          </a:p>
        </p:txBody>
      </p:sp>
      <p:sp>
        <p:nvSpPr>
          <p:cNvPr id="6" name="Rectangle 5"/>
          <p:cNvSpPr/>
          <p:nvPr/>
        </p:nvSpPr>
        <p:spPr>
          <a:xfrm>
            <a:off x="78463" y="2007853"/>
            <a:ext cx="6096000" cy="2123658"/>
          </a:xfrm>
          <a:prstGeom prst="rect">
            <a:avLst/>
          </a:prstGeom>
          <a:ln>
            <a:solidFill>
              <a:schemeClr val="tx1"/>
            </a:solidFill>
          </a:ln>
        </p:spPr>
        <p:txBody>
          <a:bodyPr>
            <a:spAutoFit/>
          </a:bodyPr>
          <a:lstStyle/>
          <a:p>
            <a:r>
              <a:rPr lang="en-US" sz="1200" b="1" dirty="0">
                <a:solidFill>
                  <a:srgbClr val="333333"/>
                </a:solidFill>
                <a:latin typeface="Calibri" panose="020F0502020204030204" pitchFamily="34" charset="0"/>
              </a:rPr>
              <a:t>S</a:t>
            </a:r>
            <a:r>
              <a:rPr lang="en-US" sz="1200" b="1" i="0" dirty="0">
                <a:solidFill>
                  <a:srgbClr val="333333"/>
                </a:solidFill>
                <a:effectLst/>
                <a:latin typeface="Calibri" panose="020F0502020204030204" pitchFamily="34" charset="0"/>
              </a:rPr>
              <a:t>ome ancient cultures </a:t>
            </a:r>
            <a:r>
              <a:rPr lang="en-US" sz="1200" b="0" i="0" dirty="0">
                <a:solidFill>
                  <a:srgbClr val="333333"/>
                </a:solidFill>
                <a:effectLst/>
                <a:latin typeface="Calibri" panose="020F0502020204030204" pitchFamily="34" charset="0"/>
              </a:rPr>
              <a:t>if a king wanted to marry a woman and she was already married, the king might have her husband killed so he could take her as his own wife (see </a:t>
            </a:r>
            <a:r>
              <a:rPr lang="en-US" sz="1200" b="0" i="1" dirty="0">
                <a:solidFill>
                  <a:srgbClr val="333333"/>
                </a:solidFill>
                <a:effectLst/>
                <a:latin typeface="Calibri" panose="020F0502020204030204" pitchFamily="34" charset="0"/>
              </a:rPr>
              <a:t>Old Testament Student Manual: Genesis–2 Samuel,</a:t>
            </a:r>
            <a:r>
              <a:rPr lang="en-US" sz="1200" b="0" i="0" dirty="0">
                <a:solidFill>
                  <a:srgbClr val="333333"/>
                </a:solidFill>
                <a:effectLst/>
                <a:latin typeface="Calibri" panose="020F0502020204030204" pitchFamily="34" charset="0"/>
              </a:rPr>
              <a:t> 3rd ed. [Church Educational System manual, 2003], 65–66). </a:t>
            </a:r>
          </a:p>
          <a:p>
            <a:endParaRPr lang="en-US" sz="1200" dirty="0">
              <a:solidFill>
                <a:srgbClr val="333333"/>
              </a:solidFill>
              <a:latin typeface="Calibri" panose="020F0502020204030204" pitchFamily="34" charset="0"/>
            </a:endParaRPr>
          </a:p>
          <a:p>
            <a:r>
              <a:rPr lang="en-US" sz="1200" b="0" i="0" dirty="0">
                <a:solidFill>
                  <a:srgbClr val="333333"/>
                </a:solidFill>
                <a:effectLst/>
                <a:latin typeface="Calibri" panose="020F0502020204030204" pitchFamily="34" charset="0"/>
              </a:rPr>
              <a:t>It appears that Abraham feared this might happen to him. Abraham may have also been relying on the instructions the Lord had given him when he was in a similar situation in Egypt.</a:t>
            </a:r>
          </a:p>
          <a:p>
            <a:endParaRPr lang="en-US" sz="1200" dirty="0">
              <a:solidFill>
                <a:srgbClr val="333333"/>
              </a:solidFill>
              <a:latin typeface="Calibri" panose="020F0502020204030204" pitchFamily="34" charset="0"/>
            </a:endParaRPr>
          </a:p>
          <a:p>
            <a:r>
              <a:rPr lang="en-US" sz="1200" dirty="0"/>
              <a:t>Abraham was technically correct in stating that Sarah was his sister. After the death of Sarah’s father Haran [Abraham’s older brother], it is likely that Abraham’s father </a:t>
            </a:r>
            <a:r>
              <a:rPr lang="en-US" sz="1200" dirty="0" err="1"/>
              <a:t>Terah</a:t>
            </a:r>
            <a:r>
              <a:rPr lang="en-US" sz="1200" dirty="0"/>
              <a:t> took Sarah into his household and cared for her, and so she was, for all intents and purposes, the sister of Abraham.</a:t>
            </a:r>
          </a:p>
        </p:txBody>
      </p:sp>
      <p:sp>
        <p:nvSpPr>
          <p:cNvPr id="14" name="Rectangle 13"/>
          <p:cNvSpPr/>
          <p:nvPr/>
        </p:nvSpPr>
        <p:spPr>
          <a:xfrm>
            <a:off x="-596672" y="5581502"/>
            <a:ext cx="3014683" cy="461665"/>
          </a:xfrm>
          <a:prstGeom prst="rect">
            <a:avLst/>
          </a:prstGeom>
        </p:spPr>
        <p:txBody>
          <a:bodyPr wrap="square">
            <a:spAutoFit/>
          </a:bodyPr>
          <a:lstStyle/>
          <a:p>
            <a:pPr algn="ctr"/>
            <a:r>
              <a:rPr lang="en-US" sz="2400" dirty="0"/>
              <a:t>Abram--Sarai</a:t>
            </a:r>
          </a:p>
        </p:txBody>
      </p:sp>
      <p:sp>
        <p:nvSpPr>
          <p:cNvPr id="17" name="Rectangle 16"/>
          <p:cNvSpPr/>
          <p:nvPr/>
        </p:nvSpPr>
        <p:spPr>
          <a:xfrm>
            <a:off x="4770788" y="6307013"/>
            <a:ext cx="1448433" cy="461665"/>
          </a:xfrm>
          <a:prstGeom prst="rect">
            <a:avLst/>
          </a:prstGeom>
        </p:spPr>
        <p:txBody>
          <a:bodyPr wrap="square">
            <a:spAutoFit/>
          </a:bodyPr>
          <a:lstStyle/>
          <a:p>
            <a:pPr algn="ctr"/>
            <a:r>
              <a:rPr lang="en-US" sz="2400" dirty="0"/>
              <a:t>Lot</a:t>
            </a:r>
          </a:p>
        </p:txBody>
      </p:sp>
      <p:grpSp>
        <p:nvGrpSpPr>
          <p:cNvPr id="9224" name="Group 9223"/>
          <p:cNvGrpSpPr/>
          <p:nvPr/>
        </p:nvGrpSpPr>
        <p:grpSpPr>
          <a:xfrm>
            <a:off x="476991" y="4597788"/>
            <a:ext cx="5080147" cy="2260212"/>
            <a:chOff x="623723" y="4327511"/>
            <a:chExt cx="5080147" cy="2260212"/>
          </a:xfrm>
        </p:grpSpPr>
        <p:sp>
          <p:nvSpPr>
            <p:cNvPr id="9" name="Rectangle 8"/>
            <p:cNvSpPr/>
            <p:nvPr/>
          </p:nvSpPr>
          <p:spPr>
            <a:xfrm>
              <a:off x="1805959" y="4327511"/>
              <a:ext cx="3023704" cy="461665"/>
            </a:xfrm>
            <a:prstGeom prst="rect">
              <a:avLst/>
            </a:prstGeom>
          </p:spPr>
          <p:txBody>
            <a:bodyPr wrap="square">
              <a:spAutoFit/>
            </a:bodyPr>
            <a:lstStyle/>
            <a:p>
              <a:pPr algn="ctr"/>
              <a:r>
                <a:rPr lang="en-US" sz="2400" dirty="0" err="1"/>
                <a:t>Terah</a:t>
              </a:r>
              <a:endParaRPr lang="en-US" sz="2400" dirty="0"/>
            </a:p>
          </p:txBody>
        </p:sp>
        <p:cxnSp>
          <p:nvCxnSpPr>
            <p:cNvPr id="10" name="Straight Connector 9"/>
            <p:cNvCxnSpPr/>
            <p:nvPr/>
          </p:nvCxnSpPr>
          <p:spPr>
            <a:xfrm>
              <a:off x="1572003" y="4954532"/>
              <a:ext cx="366153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1595348" y="4953708"/>
              <a:ext cx="2146" cy="38323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3397945" y="4947581"/>
              <a:ext cx="2146" cy="38323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5231389" y="4975705"/>
              <a:ext cx="2146" cy="38323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1860024" y="5284409"/>
              <a:ext cx="2269560" cy="461665"/>
            </a:xfrm>
            <a:prstGeom prst="rect">
              <a:avLst/>
            </a:prstGeom>
          </p:spPr>
          <p:txBody>
            <a:bodyPr wrap="square">
              <a:spAutoFit/>
            </a:bodyPr>
            <a:lstStyle/>
            <a:p>
              <a:pPr algn="ctr"/>
              <a:r>
                <a:rPr lang="en-US" sz="2400" dirty="0" err="1"/>
                <a:t>Nahor</a:t>
              </a:r>
              <a:r>
                <a:rPr lang="en-US" sz="2400" dirty="0"/>
                <a:t>--</a:t>
              </a:r>
              <a:r>
                <a:rPr lang="en-US" sz="2400" dirty="0" err="1"/>
                <a:t>Malacah</a:t>
              </a:r>
              <a:endParaRPr lang="en-US" sz="2400" dirty="0"/>
            </a:p>
          </p:txBody>
        </p:sp>
        <p:sp>
          <p:nvSpPr>
            <p:cNvPr id="16" name="Rectangle 15"/>
            <p:cNvSpPr/>
            <p:nvPr/>
          </p:nvSpPr>
          <p:spPr>
            <a:xfrm>
              <a:off x="4180487" y="5243479"/>
              <a:ext cx="1448433" cy="461665"/>
            </a:xfrm>
            <a:prstGeom prst="rect">
              <a:avLst/>
            </a:prstGeom>
          </p:spPr>
          <p:txBody>
            <a:bodyPr wrap="square">
              <a:spAutoFit/>
            </a:bodyPr>
            <a:lstStyle/>
            <a:p>
              <a:pPr algn="ctr"/>
              <a:r>
                <a:rPr lang="en-US" sz="2400" dirty="0"/>
                <a:t>Haran</a:t>
              </a:r>
            </a:p>
          </p:txBody>
        </p:sp>
        <p:cxnSp>
          <p:nvCxnSpPr>
            <p:cNvPr id="18" name="Straight Connector 17"/>
            <p:cNvCxnSpPr/>
            <p:nvPr/>
          </p:nvCxnSpPr>
          <p:spPr>
            <a:xfrm flipV="1">
              <a:off x="5231130" y="5681828"/>
              <a:ext cx="2146" cy="38323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216" name="Straight Connector 9215"/>
            <p:cNvCxnSpPr/>
            <p:nvPr/>
          </p:nvCxnSpPr>
          <p:spPr>
            <a:xfrm>
              <a:off x="623723" y="4778589"/>
              <a:ext cx="50485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V="1">
              <a:off x="811369" y="4778589"/>
              <a:ext cx="0" cy="5159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V="1">
              <a:off x="2956680" y="4778589"/>
              <a:ext cx="0" cy="5159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V="1">
              <a:off x="4904704" y="4778589"/>
              <a:ext cx="0" cy="5159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V="1">
              <a:off x="4853800" y="5615447"/>
              <a:ext cx="0" cy="2579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4187940" y="5873444"/>
              <a:ext cx="1515930" cy="112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V="1">
              <a:off x="5666698" y="5907738"/>
              <a:ext cx="0" cy="2579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2" name="Rectangle 101"/>
            <p:cNvSpPr/>
            <p:nvPr/>
          </p:nvSpPr>
          <p:spPr>
            <a:xfrm>
              <a:off x="3497472" y="6126058"/>
              <a:ext cx="1448433" cy="461665"/>
            </a:xfrm>
            <a:prstGeom prst="rect">
              <a:avLst/>
            </a:prstGeom>
          </p:spPr>
          <p:txBody>
            <a:bodyPr wrap="square">
              <a:spAutoFit/>
            </a:bodyPr>
            <a:lstStyle/>
            <a:p>
              <a:pPr algn="ctr"/>
              <a:r>
                <a:rPr lang="en-US" sz="2400" dirty="0"/>
                <a:t>Sarai</a:t>
              </a:r>
            </a:p>
          </p:txBody>
        </p:sp>
        <p:cxnSp>
          <p:nvCxnSpPr>
            <p:cNvPr id="103" name="Straight Connector 102"/>
            <p:cNvCxnSpPr/>
            <p:nvPr/>
          </p:nvCxnSpPr>
          <p:spPr>
            <a:xfrm flipV="1">
              <a:off x="4187940" y="5873444"/>
              <a:ext cx="0" cy="2579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23" name="Straight Arrow Connector 9222"/>
            <p:cNvCxnSpPr/>
            <p:nvPr/>
          </p:nvCxnSpPr>
          <p:spPr>
            <a:xfrm>
              <a:off x="1572003" y="5756249"/>
              <a:ext cx="2304538" cy="674145"/>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17864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etherforce.com/wp-content/uploads/2015/01/the_great_pyramids_of_kaiser_2_by_nethskie-d2xcunw.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 y="0"/>
            <a:ext cx="1219199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0197" t="30030" r="14834" b="31262"/>
          <a:stretch/>
        </p:blipFill>
        <p:spPr>
          <a:xfrm>
            <a:off x="217283" y="190122"/>
            <a:ext cx="1901227" cy="995882"/>
          </a:xfrm>
          <a:prstGeom prst="rect">
            <a:avLst/>
          </a:prstGeom>
        </p:spPr>
      </p:pic>
      <p:sp>
        <p:nvSpPr>
          <p:cNvPr id="4" name="TextBox 3"/>
          <p:cNvSpPr txBox="1"/>
          <p:nvPr/>
        </p:nvSpPr>
        <p:spPr>
          <a:xfrm>
            <a:off x="398352" y="1520982"/>
            <a:ext cx="1855961" cy="369332"/>
          </a:xfrm>
          <a:prstGeom prst="rect">
            <a:avLst/>
          </a:prstGeom>
          <a:noFill/>
        </p:spPr>
        <p:txBody>
          <a:bodyPr wrap="square" rtlCol="0">
            <a:spAutoFit/>
          </a:bodyPr>
          <a:lstStyle/>
          <a:p>
            <a:endParaRPr lang="en-US" dirty="0"/>
          </a:p>
        </p:txBody>
      </p:sp>
      <p:sp>
        <p:nvSpPr>
          <p:cNvPr id="5" name="TextBox 4"/>
          <p:cNvSpPr txBox="1"/>
          <p:nvPr/>
        </p:nvSpPr>
        <p:spPr>
          <a:xfrm>
            <a:off x="2245259" y="503397"/>
            <a:ext cx="8304029" cy="523220"/>
          </a:xfrm>
          <a:prstGeom prst="rect">
            <a:avLst/>
          </a:prstGeom>
          <a:noFill/>
        </p:spPr>
        <p:txBody>
          <a:bodyPr wrap="square" rtlCol="0">
            <a:spAutoFit/>
          </a:bodyPr>
          <a:lstStyle/>
          <a:p>
            <a:r>
              <a:rPr lang="en-US" sz="2800" dirty="0">
                <a:latin typeface="AR CENA" panose="02000000000000000000" pitchFamily="2" charset="0"/>
              </a:rPr>
              <a:t>The land of so many of our Father’s children</a:t>
            </a:r>
          </a:p>
        </p:txBody>
      </p:sp>
      <p:sp>
        <p:nvSpPr>
          <p:cNvPr id="8" name="TextBox 7"/>
          <p:cNvSpPr txBox="1"/>
          <p:nvPr/>
        </p:nvSpPr>
        <p:spPr>
          <a:xfrm>
            <a:off x="315363" y="1421393"/>
            <a:ext cx="4906978" cy="5078313"/>
          </a:xfrm>
          <a:prstGeom prst="rect">
            <a:avLst/>
          </a:prstGeom>
          <a:noFill/>
        </p:spPr>
        <p:txBody>
          <a:bodyPr wrap="square" rtlCol="0">
            <a:spAutoFit/>
          </a:bodyPr>
          <a:lstStyle/>
          <a:p>
            <a:pPr marL="285750" indent="-285750">
              <a:buFont typeface="Wingdings" panose="05000000000000000000" pitchFamily="2" charset="2"/>
              <a:buChar char="v"/>
            </a:pPr>
            <a:r>
              <a:rPr lang="en-US" dirty="0"/>
              <a:t>Biblical Egypt served both as a refuge and as a threat to the Lord’s people in Old Testament and New Testament times.</a:t>
            </a:r>
          </a:p>
          <a:p>
            <a:pPr marL="285750" indent="-285750">
              <a:buFont typeface="Wingdings" panose="05000000000000000000" pitchFamily="2" charset="2"/>
              <a:buChar char="v"/>
            </a:pPr>
            <a:endParaRPr lang="en-US" dirty="0"/>
          </a:p>
          <a:p>
            <a:pPr marL="285750" indent="-285750">
              <a:buFont typeface="Wingdings" panose="05000000000000000000" pitchFamily="2" charset="2"/>
              <a:buChar char="v"/>
            </a:pPr>
            <a:r>
              <a:rPr lang="en-US" dirty="0"/>
              <a:t>The emphasis in the Bible consistently falls not on Egyptians as persons but on Egypt as a place.</a:t>
            </a:r>
          </a:p>
          <a:p>
            <a:pPr marL="285750" indent="-285750">
              <a:buFont typeface="Wingdings" panose="05000000000000000000" pitchFamily="2" charset="2"/>
              <a:buChar char="v"/>
            </a:pPr>
            <a:endParaRPr lang="en-US" dirty="0"/>
          </a:p>
          <a:p>
            <a:pPr marL="285750" indent="-285750">
              <a:buFont typeface="Wingdings" panose="05000000000000000000" pitchFamily="2" charset="2"/>
              <a:buChar char="v"/>
            </a:pPr>
            <a:r>
              <a:rPr lang="en-US" dirty="0"/>
              <a:t>Thus, when in later Christian scripture Egypt is used as a symbol of spiritual bondage, we note that the writers use the </a:t>
            </a:r>
            <a:r>
              <a:rPr lang="en-US" i="1" dirty="0"/>
              <a:t>place </a:t>
            </a:r>
            <a:r>
              <a:rPr lang="en-US" dirty="0"/>
              <a:t>as a symbol understood by the Jews and not a charge against the </a:t>
            </a:r>
            <a:r>
              <a:rPr lang="en-US" i="1" dirty="0"/>
              <a:t>people. </a:t>
            </a:r>
          </a:p>
          <a:p>
            <a:pPr marL="285750" indent="-285750">
              <a:buFont typeface="Wingdings" panose="05000000000000000000" pitchFamily="2" charset="2"/>
              <a:buChar char="v"/>
            </a:pPr>
            <a:endParaRPr lang="en-US" i="1" dirty="0"/>
          </a:p>
          <a:p>
            <a:pPr marL="285750" indent="-285750">
              <a:buFont typeface="Wingdings" panose="05000000000000000000" pitchFamily="2" charset="2"/>
              <a:buChar char="v"/>
            </a:pPr>
            <a:r>
              <a:rPr lang="en-US" dirty="0"/>
              <a:t>In the book of Revelation, for instance, Egypt is equated with Sodom, and both are used as names or symbols for a wicked Jerusalem of the latter days (Rev. 11:8).</a:t>
            </a:r>
          </a:p>
        </p:txBody>
      </p:sp>
      <p:sp>
        <p:nvSpPr>
          <p:cNvPr id="9" name="TextBox 8"/>
          <p:cNvSpPr txBox="1"/>
          <p:nvPr/>
        </p:nvSpPr>
        <p:spPr>
          <a:xfrm>
            <a:off x="6732761" y="1376126"/>
            <a:ext cx="4906978" cy="3139321"/>
          </a:xfrm>
          <a:prstGeom prst="rect">
            <a:avLst/>
          </a:prstGeom>
          <a:noFill/>
        </p:spPr>
        <p:txBody>
          <a:bodyPr wrap="square" rtlCol="0">
            <a:spAutoFit/>
          </a:bodyPr>
          <a:lstStyle/>
          <a:p>
            <a:pPr marL="285750" indent="-285750">
              <a:buFont typeface="Wingdings" panose="05000000000000000000" pitchFamily="2" charset="2"/>
              <a:buChar char="v"/>
            </a:pPr>
            <a:r>
              <a:rPr lang="en-US" dirty="0"/>
              <a:t>While it was often a place of testing or bondage, it was also a frequent haven from their troubles.</a:t>
            </a:r>
          </a:p>
          <a:p>
            <a:pPr marL="285750" indent="-285750">
              <a:buFont typeface="Wingdings" panose="05000000000000000000" pitchFamily="2" charset="2"/>
              <a:buChar char="v"/>
            </a:pPr>
            <a:endParaRPr lang="en-US" dirty="0"/>
          </a:p>
          <a:p>
            <a:pPr marL="285750" indent="-285750">
              <a:buFont typeface="Wingdings" panose="05000000000000000000" pitchFamily="2" charset="2"/>
              <a:buChar char="v"/>
            </a:pPr>
            <a:r>
              <a:rPr lang="en-US" dirty="0"/>
              <a:t>For Abraham and Sarah, Egypt constituted a place of refuge from the famine raging at the time of their arrival in Canaan (Gen. 12:10). Interestingly, while Abraham and Sarah enjoyed respite from Canaan’s drought, their visit to Egypt provided Sarah with one of her most difficult trials.</a:t>
            </a:r>
          </a:p>
        </p:txBody>
      </p:sp>
      <p:sp>
        <p:nvSpPr>
          <p:cNvPr id="6" name="TextBox 5"/>
          <p:cNvSpPr txBox="1"/>
          <p:nvPr/>
        </p:nvSpPr>
        <p:spPr>
          <a:xfrm>
            <a:off x="11496539" y="6488668"/>
            <a:ext cx="695459" cy="369332"/>
          </a:xfrm>
          <a:prstGeom prst="rect">
            <a:avLst/>
          </a:prstGeom>
          <a:noFill/>
        </p:spPr>
        <p:txBody>
          <a:bodyPr wrap="square" rtlCol="0">
            <a:spAutoFit/>
          </a:bodyPr>
          <a:lstStyle/>
          <a:p>
            <a:r>
              <a:rPr lang="en-US" dirty="0"/>
              <a:t>(1)</a:t>
            </a:r>
          </a:p>
        </p:txBody>
      </p:sp>
      <p:pic>
        <p:nvPicPr>
          <p:cNvPr id="11" name="Picture 10">
            <a:extLst>
              <a:ext uri="{FF2B5EF4-FFF2-40B4-BE49-F238E27FC236}">
                <a16:creationId xmlns:a16="http://schemas.microsoft.com/office/drawing/2014/main" id="{1D683938-C60C-406F-86D1-8B927DF66E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99670" y="71144"/>
            <a:ext cx="880138" cy="1233838"/>
          </a:xfrm>
          <a:prstGeom prst="rect">
            <a:avLst/>
          </a:prstGeom>
        </p:spPr>
      </p:pic>
    </p:spTree>
    <p:extLst>
      <p:ext uri="{BB962C8B-B14F-4D97-AF65-F5344CB8AC3E}">
        <p14:creationId xmlns:p14="http://schemas.microsoft.com/office/powerpoint/2010/main" val="3658298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aetherforce.com/wp-content/uploads/2015/01/the_great_pyramids_of_kaiser_2_by_nethskie-d2xcunw.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13314" y="1506304"/>
            <a:ext cx="6096000" cy="923330"/>
          </a:xfrm>
          <a:prstGeom prst="rect">
            <a:avLst/>
          </a:prstGeom>
        </p:spPr>
        <p:txBody>
          <a:bodyPr>
            <a:spAutoFit/>
          </a:bodyPr>
          <a:lstStyle/>
          <a:p>
            <a:pPr fontAlgn="base"/>
            <a:r>
              <a:rPr lang="en-US" b="0" i="0" dirty="0">
                <a:solidFill>
                  <a:srgbClr val="333333"/>
                </a:solidFill>
                <a:effectLst/>
                <a:latin typeface="Calibri" panose="020F0502020204030204" pitchFamily="34" charset="0"/>
              </a:rPr>
              <a:t>Abraham and Sarah journeyed to </a:t>
            </a:r>
            <a:r>
              <a:rPr lang="en-US" b="0" i="0" dirty="0" err="1">
                <a:solidFill>
                  <a:srgbClr val="333333"/>
                </a:solidFill>
                <a:effectLst/>
                <a:latin typeface="Calibri" panose="020F0502020204030204" pitchFamily="34" charset="0"/>
              </a:rPr>
              <a:t>Gerar</a:t>
            </a:r>
            <a:r>
              <a:rPr lang="en-US" b="0" i="0" dirty="0">
                <a:solidFill>
                  <a:srgbClr val="333333"/>
                </a:solidFill>
                <a:effectLst/>
                <a:latin typeface="Calibri" panose="020F0502020204030204" pitchFamily="34" charset="0"/>
              </a:rPr>
              <a:t>.</a:t>
            </a:r>
          </a:p>
          <a:p>
            <a:pPr fontAlgn="base"/>
            <a:endParaRPr lang="en-US" dirty="0">
              <a:solidFill>
                <a:srgbClr val="333333"/>
              </a:solidFill>
              <a:latin typeface="Calibri" panose="020F0502020204030204" pitchFamily="34" charset="0"/>
            </a:endParaRPr>
          </a:p>
          <a:p>
            <a:pPr fontAlgn="base"/>
            <a:r>
              <a:rPr lang="en-US" b="0" i="0" dirty="0">
                <a:solidFill>
                  <a:srgbClr val="333333"/>
                </a:solidFill>
                <a:effectLst/>
                <a:latin typeface="Calibri" panose="020F0502020204030204" pitchFamily="34" charset="0"/>
              </a:rPr>
              <a:t>The King of </a:t>
            </a:r>
            <a:r>
              <a:rPr lang="en-US" b="0" i="0" dirty="0" err="1">
                <a:solidFill>
                  <a:srgbClr val="333333"/>
                </a:solidFill>
                <a:effectLst/>
                <a:latin typeface="Calibri" panose="020F0502020204030204" pitchFamily="34" charset="0"/>
              </a:rPr>
              <a:t>Gerar</a:t>
            </a:r>
            <a:r>
              <a:rPr lang="en-US" b="0" i="0" dirty="0">
                <a:solidFill>
                  <a:srgbClr val="333333"/>
                </a:solidFill>
                <a:effectLst/>
                <a:latin typeface="Calibri" panose="020F0502020204030204" pitchFamily="34" charset="0"/>
              </a:rPr>
              <a:t> took Sarah</a:t>
            </a:r>
          </a:p>
        </p:txBody>
      </p:sp>
      <p:sp>
        <p:nvSpPr>
          <p:cNvPr id="4" name="TextBox 3"/>
          <p:cNvSpPr txBox="1"/>
          <p:nvPr/>
        </p:nvSpPr>
        <p:spPr>
          <a:xfrm>
            <a:off x="72840" y="22592"/>
            <a:ext cx="6057377" cy="707886"/>
          </a:xfrm>
          <a:prstGeom prst="rect">
            <a:avLst/>
          </a:prstGeom>
          <a:noFill/>
        </p:spPr>
        <p:txBody>
          <a:bodyPr wrap="square" rtlCol="0">
            <a:spAutoFit/>
          </a:bodyPr>
          <a:lstStyle/>
          <a:p>
            <a:pPr algn="ctr"/>
            <a:r>
              <a:rPr lang="en-US" sz="4000" dirty="0">
                <a:latin typeface="AR CENA" panose="02000000000000000000" pitchFamily="2" charset="0"/>
              </a:rPr>
              <a:t>The Land </a:t>
            </a:r>
            <a:r>
              <a:rPr lang="en-US" sz="4000" dirty="0" err="1">
                <a:latin typeface="AR CENA" panose="02000000000000000000" pitchFamily="2" charset="0"/>
              </a:rPr>
              <a:t>Gerar</a:t>
            </a:r>
            <a:endParaRPr lang="en-US" sz="4000" dirty="0">
              <a:latin typeface="AR CENA" panose="02000000000000000000" pitchFamily="2" charset="0"/>
            </a:endParaRPr>
          </a:p>
        </p:txBody>
      </p:sp>
      <p:pic>
        <p:nvPicPr>
          <p:cNvPr id="6146" name="Picture 2" descr="http://www.keyway.ca/gif/gerar.gif"/>
          <p:cNvPicPr>
            <a:picLocks noChangeAspect="1" noChangeArrowheads="1"/>
          </p:cNvPicPr>
          <p:nvPr/>
        </p:nvPicPr>
        <p:blipFill rotWithShape="1">
          <a:blip r:embed="rId3">
            <a:extLst>
              <a:ext uri="{28A0092B-C50C-407E-A947-70E740481C1C}">
                <a14:useLocalDpi xmlns:a14="http://schemas.microsoft.com/office/drawing/2010/main" val="0"/>
              </a:ext>
            </a:extLst>
          </a:blip>
          <a:srcRect l="1194" t="3487" r="3146" b="21259"/>
          <a:stretch/>
        </p:blipFill>
        <p:spPr bwMode="auto">
          <a:xfrm>
            <a:off x="7901705" y="302687"/>
            <a:ext cx="4043967" cy="287198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31820" y="6478073"/>
            <a:ext cx="1841679" cy="369332"/>
          </a:xfrm>
          <a:prstGeom prst="rect">
            <a:avLst/>
          </a:prstGeom>
          <a:noFill/>
        </p:spPr>
        <p:txBody>
          <a:bodyPr wrap="square" rtlCol="0">
            <a:spAutoFit/>
          </a:bodyPr>
          <a:lstStyle/>
          <a:p>
            <a:r>
              <a:rPr lang="en-US" dirty="0"/>
              <a:t>Genesis 20:1-2</a:t>
            </a:r>
          </a:p>
        </p:txBody>
      </p:sp>
      <p:grpSp>
        <p:nvGrpSpPr>
          <p:cNvPr id="7" name="Group 6"/>
          <p:cNvGrpSpPr/>
          <p:nvPr/>
        </p:nvGrpSpPr>
        <p:grpSpPr>
          <a:xfrm>
            <a:off x="233667" y="2712734"/>
            <a:ext cx="1839832" cy="3482238"/>
            <a:chOff x="3810000" y="553998"/>
            <a:chExt cx="1839832" cy="3482238"/>
          </a:xfrm>
        </p:grpSpPr>
        <p:sp>
          <p:nvSpPr>
            <p:cNvPr id="8" name="Cloud 7"/>
            <p:cNvSpPr/>
            <p:nvPr/>
          </p:nvSpPr>
          <p:spPr>
            <a:xfrm flipH="1">
              <a:off x="4675545" y="718376"/>
              <a:ext cx="683131" cy="1573308"/>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loud 8"/>
            <p:cNvSpPr/>
            <p:nvPr/>
          </p:nvSpPr>
          <p:spPr>
            <a:xfrm rot="551476" flipH="1">
              <a:off x="3992415" y="800564"/>
              <a:ext cx="683131" cy="1517014"/>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8242526">
              <a:off x="5325276" y="2660586"/>
              <a:ext cx="249386" cy="39972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434122">
              <a:off x="3810000" y="2603983"/>
              <a:ext cx="281289" cy="47286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Manual Operation 11"/>
            <p:cNvSpPr/>
            <p:nvPr/>
          </p:nvSpPr>
          <p:spPr>
            <a:xfrm rot="12310857">
              <a:off x="3946055" y="1753860"/>
              <a:ext cx="494411" cy="1223898"/>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Manual Operation 12"/>
            <p:cNvSpPr/>
            <p:nvPr/>
          </p:nvSpPr>
          <p:spPr>
            <a:xfrm rot="9335504" flipH="1">
              <a:off x="4920944" y="1664958"/>
              <a:ext cx="494411" cy="1249036"/>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20001088">
              <a:off x="4212017" y="3698474"/>
              <a:ext cx="562580" cy="337762"/>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608598">
              <a:off x="4639058" y="3616754"/>
              <a:ext cx="562580" cy="337762"/>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anual Operation 15"/>
            <p:cNvSpPr/>
            <p:nvPr/>
          </p:nvSpPr>
          <p:spPr>
            <a:xfrm rot="10800000">
              <a:off x="4163198" y="1704641"/>
              <a:ext cx="1024698" cy="2054721"/>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Extract 16"/>
            <p:cNvSpPr/>
            <p:nvPr/>
          </p:nvSpPr>
          <p:spPr>
            <a:xfrm rot="10800000">
              <a:off x="4439464" y="1840872"/>
              <a:ext cx="492257" cy="521280"/>
            </a:xfrm>
            <a:prstGeom prst="flowChartExtra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1222326">
              <a:off x="4434793" y="1683601"/>
              <a:ext cx="409865" cy="2148166"/>
            </a:xfrm>
            <a:prstGeom prst="roundRect">
              <a:avLst>
                <a:gd name="adj" fmla="val 14942"/>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62"/>
            <p:cNvSpPr/>
            <p:nvPr/>
          </p:nvSpPr>
          <p:spPr>
            <a:xfrm>
              <a:off x="4228498" y="692482"/>
              <a:ext cx="914192" cy="13409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loud 19"/>
            <p:cNvSpPr/>
            <p:nvPr/>
          </p:nvSpPr>
          <p:spPr>
            <a:xfrm flipH="1">
              <a:off x="4163198" y="553998"/>
              <a:ext cx="1110089" cy="904077"/>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4079647" y="838200"/>
              <a:ext cx="1259160" cy="240852"/>
            </a:xfrm>
            <a:prstGeom prst="roundRect">
              <a:avLst/>
            </a:prstGeom>
            <a:solidFill>
              <a:srgbClr val="D8941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4220061" y="818482"/>
              <a:ext cx="938018" cy="300171"/>
              <a:chOff x="1756756" y="4876800"/>
              <a:chExt cx="4088873" cy="1308463"/>
            </a:xfrm>
          </p:grpSpPr>
          <p:grpSp>
            <p:nvGrpSpPr>
              <p:cNvPr id="55" name="Group 54"/>
              <p:cNvGrpSpPr/>
              <p:nvPr/>
            </p:nvGrpSpPr>
            <p:grpSpPr>
              <a:xfrm>
                <a:off x="1756756" y="4876800"/>
                <a:ext cx="1367444" cy="1295400"/>
                <a:chOff x="1756756" y="4876800"/>
                <a:chExt cx="1367444" cy="1295400"/>
              </a:xfrm>
            </p:grpSpPr>
            <p:sp>
              <p:nvSpPr>
                <p:cNvPr id="66" name="Quad Arrow Callout 65"/>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Quad Arrow Callout 66"/>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Quad Arrow Callout 67"/>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119647" y="4889863"/>
                <a:ext cx="1367444" cy="1295400"/>
                <a:chOff x="1756756" y="4876800"/>
                <a:chExt cx="1367444" cy="1295400"/>
              </a:xfrm>
            </p:grpSpPr>
            <p:sp>
              <p:nvSpPr>
                <p:cNvPr id="63" name="Quad Arrow Callout 62"/>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Quad Arrow Callout 63"/>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Quad Arrow Callout 64"/>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p:cNvGrpSpPr/>
              <p:nvPr/>
            </p:nvGrpSpPr>
            <p:grpSpPr>
              <a:xfrm>
                <a:off x="4478185" y="4889863"/>
                <a:ext cx="1367444" cy="1295400"/>
                <a:chOff x="1756756" y="4876800"/>
                <a:chExt cx="1367444" cy="1295400"/>
              </a:xfrm>
            </p:grpSpPr>
            <p:sp>
              <p:nvSpPr>
                <p:cNvPr id="60" name="Quad Arrow Callout 59"/>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Quad Arrow Callout 60"/>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Quad Arrow Callout 61"/>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Quad Arrow Callout 57"/>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Quad Arrow Callout 58"/>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rot="17531393">
              <a:off x="4356564" y="2143638"/>
              <a:ext cx="938018" cy="300171"/>
              <a:chOff x="1756756" y="4876800"/>
              <a:chExt cx="4088873" cy="1308463"/>
            </a:xfrm>
          </p:grpSpPr>
          <p:grpSp>
            <p:nvGrpSpPr>
              <p:cNvPr id="41" name="Group 40"/>
              <p:cNvGrpSpPr/>
              <p:nvPr/>
            </p:nvGrpSpPr>
            <p:grpSpPr>
              <a:xfrm>
                <a:off x="1756756" y="4876800"/>
                <a:ext cx="1367444" cy="1295400"/>
                <a:chOff x="1756756" y="4876800"/>
                <a:chExt cx="1367444" cy="1295400"/>
              </a:xfrm>
            </p:grpSpPr>
            <p:sp>
              <p:nvSpPr>
                <p:cNvPr id="52" name="Quad Arrow Callout 51"/>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Quad Arrow Callout 52"/>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Quad Arrow Callout 53"/>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3119647" y="4889863"/>
                <a:ext cx="1367444" cy="1295400"/>
                <a:chOff x="1756756" y="4876800"/>
                <a:chExt cx="1367444" cy="1295400"/>
              </a:xfrm>
            </p:grpSpPr>
            <p:sp>
              <p:nvSpPr>
                <p:cNvPr id="49" name="Quad Arrow Callout 48"/>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Quad Arrow Callout 49"/>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Quad Arrow Callout 50"/>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p:cNvGrpSpPr/>
              <p:nvPr/>
            </p:nvGrpSpPr>
            <p:grpSpPr>
              <a:xfrm>
                <a:off x="4478185" y="4889863"/>
                <a:ext cx="1367444" cy="1295400"/>
                <a:chOff x="1756756" y="4876800"/>
                <a:chExt cx="1367444" cy="1295400"/>
              </a:xfrm>
            </p:grpSpPr>
            <p:sp>
              <p:nvSpPr>
                <p:cNvPr id="46" name="Quad Arrow Callout 45"/>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Quad Arrow Callout 46"/>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Quad Arrow Callout 47"/>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Quad Arrow Callout 43"/>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Quad Arrow Callout 44"/>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rot="17531393">
              <a:off x="3995156" y="3097226"/>
              <a:ext cx="938018" cy="300171"/>
              <a:chOff x="1756756" y="4876800"/>
              <a:chExt cx="4088873" cy="1308463"/>
            </a:xfrm>
          </p:grpSpPr>
          <p:grpSp>
            <p:nvGrpSpPr>
              <p:cNvPr id="27" name="Group 26"/>
              <p:cNvGrpSpPr/>
              <p:nvPr/>
            </p:nvGrpSpPr>
            <p:grpSpPr>
              <a:xfrm>
                <a:off x="1756756" y="4876800"/>
                <a:ext cx="1367444" cy="1295400"/>
                <a:chOff x="1756756" y="4876800"/>
                <a:chExt cx="1367444" cy="1295400"/>
              </a:xfrm>
            </p:grpSpPr>
            <p:sp>
              <p:nvSpPr>
                <p:cNvPr id="38" name="Quad Arrow Callout 37"/>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Quad Arrow Callout 38"/>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Quad Arrow Callout 39"/>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3119647" y="4889863"/>
                <a:ext cx="1367444" cy="1295400"/>
                <a:chOff x="1756756" y="4876800"/>
                <a:chExt cx="1367444" cy="1295400"/>
              </a:xfrm>
            </p:grpSpPr>
            <p:sp>
              <p:nvSpPr>
                <p:cNvPr id="35" name="Quad Arrow Callout 34"/>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Quad Arrow Callout 35"/>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Quad Arrow Callout 36"/>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4478185" y="4889863"/>
                <a:ext cx="1367444" cy="1295400"/>
                <a:chOff x="1756756" y="4876800"/>
                <a:chExt cx="1367444" cy="1295400"/>
              </a:xfrm>
            </p:grpSpPr>
            <p:sp>
              <p:nvSpPr>
                <p:cNvPr id="32" name="Quad Arrow Callout 31"/>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Quad Arrow Callout 32"/>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Quad Arrow Callout 33"/>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Quad Arrow Callout 29"/>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Quad Arrow Callout 30"/>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Cloud 24"/>
            <p:cNvSpPr/>
            <p:nvPr/>
          </p:nvSpPr>
          <p:spPr>
            <a:xfrm>
              <a:off x="4348741" y="1623295"/>
              <a:ext cx="609519" cy="902149"/>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15944673">
              <a:off x="4557837" y="1671452"/>
              <a:ext cx="235423" cy="32431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a:off x="2288973" y="2892410"/>
            <a:ext cx="1698656" cy="3329560"/>
            <a:chOff x="6271588" y="553998"/>
            <a:chExt cx="2022382" cy="3816236"/>
          </a:xfrm>
        </p:grpSpPr>
        <p:sp>
          <p:nvSpPr>
            <p:cNvPr id="70" name="Oval 69"/>
            <p:cNvSpPr/>
            <p:nvPr/>
          </p:nvSpPr>
          <p:spPr>
            <a:xfrm rot="3435232" flipH="1">
              <a:off x="7673811" y="2692254"/>
              <a:ext cx="443101" cy="36981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rot="18164768">
              <a:off x="6389098" y="2759160"/>
              <a:ext cx="443101" cy="34775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rapezoid 71"/>
            <p:cNvSpPr/>
            <p:nvPr/>
          </p:nvSpPr>
          <p:spPr>
            <a:xfrm rot="20676161" flipH="1">
              <a:off x="7354333" y="1977212"/>
              <a:ext cx="673694" cy="959833"/>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72"/>
            <p:cNvSpPr/>
            <p:nvPr/>
          </p:nvSpPr>
          <p:spPr>
            <a:xfrm rot="996339">
              <a:off x="6464891" y="1863475"/>
              <a:ext cx="673694" cy="1080116"/>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Cloud 73"/>
            <p:cNvSpPr/>
            <p:nvPr/>
          </p:nvSpPr>
          <p:spPr>
            <a:xfrm rot="10800000">
              <a:off x="6392471" y="611603"/>
              <a:ext cx="1730753" cy="2102597"/>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rot="20260128">
              <a:off x="6662172" y="4068787"/>
              <a:ext cx="618126" cy="294509"/>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rot="2101605">
              <a:off x="7051187" y="4033055"/>
              <a:ext cx="618126" cy="337179"/>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rapezoid 76"/>
            <p:cNvSpPr/>
            <p:nvPr/>
          </p:nvSpPr>
          <p:spPr>
            <a:xfrm>
              <a:off x="6629400" y="2667000"/>
              <a:ext cx="1143000" cy="1506544"/>
            </a:xfrm>
            <a:prstGeom prst="trapezoi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rapezoid 77"/>
            <p:cNvSpPr/>
            <p:nvPr/>
          </p:nvSpPr>
          <p:spPr>
            <a:xfrm>
              <a:off x="6705600" y="2057400"/>
              <a:ext cx="989002" cy="1506544"/>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6840178" y="1496996"/>
              <a:ext cx="805783" cy="1219200"/>
              <a:chOff x="6859404" y="1496996"/>
              <a:chExt cx="920895" cy="1219200"/>
            </a:xfrm>
          </p:grpSpPr>
          <p:sp>
            <p:nvSpPr>
              <p:cNvPr id="124" name="Oval 123"/>
              <p:cNvSpPr/>
              <p:nvPr/>
            </p:nvSpPr>
            <p:spPr>
              <a:xfrm>
                <a:off x="6859404" y="1496996"/>
                <a:ext cx="920895" cy="1219200"/>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7051097" y="1606717"/>
                <a:ext cx="571290" cy="685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0" name="Oval 79"/>
            <p:cNvSpPr/>
            <p:nvPr/>
          </p:nvSpPr>
          <p:spPr>
            <a:xfrm>
              <a:off x="6705600" y="914400"/>
              <a:ext cx="1236252" cy="124068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p:nvPr/>
          </p:nvGrpSpPr>
          <p:grpSpPr>
            <a:xfrm>
              <a:off x="6661727" y="3902364"/>
              <a:ext cx="1066800" cy="228600"/>
              <a:chOff x="5562600" y="5257800"/>
              <a:chExt cx="2743200" cy="533400"/>
            </a:xfrm>
          </p:grpSpPr>
          <p:grpSp>
            <p:nvGrpSpPr>
              <p:cNvPr id="112" name="Group 111"/>
              <p:cNvGrpSpPr/>
              <p:nvPr/>
            </p:nvGrpSpPr>
            <p:grpSpPr>
              <a:xfrm>
                <a:off x="5562600" y="5257800"/>
                <a:ext cx="685800" cy="533400"/>
                <a:chOff x="5562600" y="5257800"/>
                <a:chExt cx="685800" cy="533400"/>
              </a:xfrm>
            </p:grpSpPr>
            <p:sp>
              <p:nvSpPr>
                <p:cNvPr id="122" name="Hexagon 121"/>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Cross 122"/>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p:nvPr/>
            </p:nvGrpSpPr>
            <p:grpSpPr>
              <a:xfrm>
                <a:off x="6248400" y="5257800"/>
                <a:ext cx="685800" cy="533400"/>
                <a:chOff x="5562600" y="5257800"/>
                <a:chExt cx="685800" cy="533400"/>
              </a:xfrm>
            </p:grpSpPr>
            <p:sp>
              <p:nvSpPr>
                <p:cNvPr id="120" name="Hexagon 119"/>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Cross 120"/>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 name="Group 113"/>
              <p:cNvGrpSpPr/>
              <p:nvPr/>
            </p:nvGrpSpPr>
            <p:grpSpPr>
              <a:xfrm>
                <a:off x="6934200" y="5257800"/>
                <a:ext cx="685800" cy="533400"/>
                <a:chOff x="5562600" y="5257800"/>
                <a:chExt cx="685800" cy="533400"/>
              </a:xfrm>
            </p:grpSpPr>
            <p:sp>
              <p:nvSpPr>
                <p:cNvPr id="118" name="Hexagon 117"/>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Cross 118"/>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p:cNvGrpSpPr/>
              <p:nvPr/>
            </p:nvGrpSpPr>
            <p:grpSpPr>
              <a:xfrm>
                <a:off x="7620000" y="5257800"/>
                <a:ext cx="685800" cy="533400"/>
                <a:chOff x="5562600" y="5257800"/>
                <a:chExt cx="685800" cy="533400"/>
              </a:xfrm>
            </p:grpSpPr>
            <p:sp>
              <p:nvSpPr>
                <p:cNvPr id="116" name="Hexagon 115"/>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Cross 116"/>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2" name="Cloud 81"/>
            <p:cNvSpPr/>
            <p:nvPr/>
          </p:nvSpPr>
          <p:spPr>
            <a:xfrm>
              <a:off x="6781800" y="553998"/>
              <a:ext cx="1143000" cy="893802"/>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6553201" y="990600"/>
              <a:ext cx="1447800" cy="279400"/>
              <a:chOff x="4950691" y="2343727"/>
              <a:chExt cx="1208937" cy="279400"/>
            </a:xfrm>
          </p:grpSpPr>
          <p:sp>
            <p:nvSpPr>
              <p:cNvPr id="98" name="Cross 97"/>
              <p:cNvSpPr/>
              <p:nvPr/>
            </p:nvSpPr>
            <p:spPr>
              <a:xfrm>
                <a:off x="4950691" y="2343727"/>
                <a:ext cx="1208937" cy="279400"/>
              </a:xfrm>
              <a:prstGeom prst="plus">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p:cNvGrpSpPr/>
              <p:nvPr/>
            </p:nvGrpSpPr>
            <p:grpSpPr>
              <a:xfrm>
                <a:off x="5029200" y="2362200"/>
                <a:ext cx="1066800" cy="228600"/>
                <a:chOff x="5562600" y="5257800"/>
                <a:chExt cx="2743200" cy="533400"/>
              </a:xfrm>
            </p:grpSpPr>
            <p:grpSp>
              <p:nvGrpSpPr>
                <p:cNvPr id="100" name="Group 335"/>
                <p:cNvGrpSpPr/>
                <p:nvPr/>
              </p:nvGrpSpPr>
              <p:grpSpPr>
                <a:xfrm>
                  <a:off x="5562600" y="5257800"/>
                  <a:ext cx="685800" cy="533400"/>
                  <a:chOff x="5562600" y="5257800"/>
                  <a:chExt cx="685800" cy="533400"/>
                </a:xfrm>
              </p:grpSpPr>
              <p:sp>
                <p:nvSpPr>
                  <p:cNvPr id="110" name="Hexagon 109"/>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Cross 110"/>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336"/>
                <p:cNvGrpSpPr/>
                <p:nvPr/>
              </p:nvGrpSpPr>
              <p:grpSpPr>
                <a:xfrm>
                  <a:off x="6248400" y="5257800"/>
                  <a:ext cx="685800" cy="533400"/>
                  <a:chOff x="5562600" y="5257800"/>
                  <a:chExt cx="685800" cy="533400"/>
                </a:xfrm>
              </p:grpSpPr>
              <p:sp>
                <p:nvSpPr>
                  <p:cNvPr id="108" name="Hexagon 107"/>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Cross 108"/>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339"/>
                <p:cNvGrpSpPr/>
                <p:nvPr/>
              </p:nvGrpSpPr>
              <p:grpSpPr>
                <a:xfrm>
                  <a:off x="6934200" y="5257800"/>
                  <a:ext cx="685800" cy="533400"/>
                  <a:chOff x="5562600" y="5257800"/>
                  <a:chExt cx="685800" cy="533400"/>
                </a:xfrm>
              </p:grpSpPr>
              <p:sp>
                <p:nvSpPr>
                  <p:cNvPr id="106" name="Hexagon 105"/>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Cross 106"/>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342"/>
                <p:cNvGrpSpPr/>
                <p:nvPr/>
              </p:nvGrpSpPr>
              <p:grpSpPr>
                <a:xfrm>
                  <a:off x="7620000" y="5257800"/>
                  <a:ext cx="685800" cy="533400"/>
                  <a:chOff x="5562600" y="5257800"/>
                  <a:chExt cx="685800" cy="533400"/>
                </a:xfrm>
              </p:grpSpPr>
              <p:sp>
                <p:nvSpPr>
                  <p:cNvPr id="104" name="Hexagon 103"/>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Cross 104"/>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84" name="Isosceles Triangle 83"/>
            <p:cNvSpPr/>
            <p:nvPr/>
          </p:nvSpPr>
          <p:spPr>
            <a:xfrm>
              <a:off x="7912970" y="1148134"/>
              <a:ext cx="381000" cy="1471460"/>
            </a:xfrm>
            <a:prstGeom prst="triangle">
              <a:avLst>
                <a:gd name="adj" fmla="val 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Isosceles Triangle 84"/>
            <p:cNvSpPr/>
            <p:nvPr/>
          </p:nvSpPr>
          <p:spPr>
            <a:xfrm>
              <a:off x="6271588" y="1167856"/>
              <a:ext cx="390139" cy="1451738"/>
            </a:xfrm>
            <a:prstGeom prst="triangle">
              <a:avLst>
                <a:gd name="adj" fmla="val 1000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6894801" y="2174967"/>
              <a:ext cx="238478" cy="260636"/>
              <a:chOff x="1756756" y="4876800"/>
              <a:chExt cx="1367444" cy="1295400"/>
            </a:xfrm>
          </p:grpSpPr>
          <p:sp>
            <p:nvSpPr>
              <p:cNvPr id="95" name="Quad Arrow Callout 94"/>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Quad Arrow Callout 95"/>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Quad Arrow Callout 96"/>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p:cNvGrpSpPr/>
            <p:nvPr/>
          </p:nvGrpSpPr>
          <p:grpSpPr>
            <a:xfrm>
              <a:off x="7088428" y="2393269"/>
              <a:ext cx="308572" cy="337242"/>
              <a:chOff x="1756756" y="4876800"/>
              <a:chExt cx="1367444" cy="1295400"/>
            </a:xfrm>
          </p:grpSpPr>
          <p:sp>
            <p:nvSpPr>
              <p:cNvPr id="92" name="Quad Arrow Callout 91"/>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Quad Arrow Callout 92"/>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Quad Arrow Callout 93"/>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87"/>
            <p:cNvGrpSpPr/>
            <p:nvPr/>
          </p:nvGrpSpPr>
          <p:grpSpPr>
            <a:xfrm>
              <a:off x="7335996" y="2164703"/>
              <a:ext cx="287568" cy="314287"/>
              <a:chOff x="1756756" y="4876800"/>
              <a:chExt cx="1367444" cy="1295400"/>
            </a:xfrm>
          </p:grpSpPr>
          <p:sp>
            <p:nvSpPr>
              <p:cNvPr id="89" name="Quad Arrow Callout 88"/>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Quad Arrow Callout 89"/>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Quad Arrow Callout 90"/>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6" name="Group 125"/>
          <p:cNvGrpSpPr/>
          <p:nvPr/>
        </p:nvGrpSpPr>
        <p:grpSpPr>
          <a:xfrm>
            <a:off x="6189423" y="2537121"/>
            <a:ext cx="1859194" cy="3897405"/>
            <a:chOff x="3740437" y="712126"/>
            <a:chExt cx="1859194" cy="3897405"/>
          </a:xfrm>
        </p:grpSpPr>
        <p:grpSp>
          <p:nvGrpSpPr>
            <p:cNvPr id="127" name="Group 126"/>
            <p:cNvGrpSpPr/>
            <p:nvPr/>
          </p:nvGrpSpPr>
          <p:grpSpPr>
            <a:xfrm>
              <a:off x="3740437" y="712126"/>
              <a:ext cx="1859194" cy="3897405"/>
              <a:chOff x="3740437" y="712126"/>
              <a:chExt cx="1859194" cy="3897405"/>
            </a:xfrm>
          </p:grpSpPr>
          <p:sp>
            <p:nvSpPr>
              <p:cNvPr id="159" name="Round Diagonal Corner Rectangle 158"/>
              <p:cNvSpPr/>
              <p:nvPr/>
            </p:nvSpPr>
            <p:spPr>
              <a:xfrm rot="15732436">
                <a:off x="4420811" y="1259803"/>
                <a:ext cx="1095634" cy="498396"/>
              </a:xfrm>
              <a:prstGeom prst="round2DiagRect">
                <a:avLst>
                  <a:gd name="adj1" fmla="val 50000"/>
                  <a:gd name="adj2" fmla="val 0"/>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ound Diagonal Corner Rectangle 159"/>
              <p:cNvSpPr/>
              <p:nvPr/>
            </p:nvSpPr>
            <p:spPr>
              <a:xfrm rot="17018360">
                <a:off x="3771825" y="1263839"/>
                <a:ext cx="1095634" cy="498396"/>
              </a:xfrm>
              <a:prstGeom prst="round2DiagRect">
                <a:avLst>
                  <a:gd name="adj1" fmla="val 50000"/>
                  <a:gd name="adj2" fmla="val 0"/>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1" name="Group 23"/>
              <p:cNvGrpSpPr/>
              <p:nvPr/>
            </p:nvGrpSpPr>
            <p:grpSpPr>
              <a:xfrm>
                <a:off x="4837762" y="1859909"/>
                <a:ext cx="761869" cy="1406871"/>
                <a:chOff x="4743279" y="2800993"/>
                <a:chExt cx="1124121" cy="2075807"/>
              </a:xfrm>
            </p:grpSpPr>
            <p:sp>
              <p:nvSpPr>
                <p:cNvPr id="207" name="Oval 206"/>
                <p:cNvSpPr/>
                <p:nvPr/>
              </p:nvSpPr>
              <p:spPr>
                <a:xfrm>
                  <a:off x="5486400" y="4191000"/>
                  <a:ext cx="381000" cy="685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Trapezoid 207"/>
                <p:cNvSpPr/>
                <p:nvPr/>
              </p:nvSpPr>
              <p:spPr>
                <a:xfrm rot="19830111">
                  <a:off x="4809673" y="2800993"/>
                  <a:ext cx="729945" cy="1881039"/>
                </a:xfrm>
                <a:prstGeom prst="trapezoid">
                  <a:avLst>
                    <a:gd name="adj" fmla="val 30469"/>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Trapezoid 208"/>
                <p:cNvSpPr/>
                <p:nvPr/>
              </p:nvSpPr>
              <p:spPr>
                <a:xfrm rot="19749421">
                  <a:off x="4743279" y="2937980"/>
                  <a:ext cx="877678" cy="1504779"/>
                </a:xfrm>
                <a:prstGeom prst="trapezoid">
                  <a:avLst>
                    <a:gd name="adj" fmla="val 30469"/>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2" name="Oval 161"/>
              <p:cNvSpPr/>
              <p:nvPr/>
            </p:nvSpPr>
            <p:spPr>
              <a:xfrm>
                <a:off x="4050303" y="4196377"/>
                <a:ext cx="516443" cy="413154"/>
              </a:xfrm>
              <a:prstGeom prst="ellipse">
                <a:avLst/>
              </a:prstGeom>
              <a:solidFill>
                <a:srgbClr val="8241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a:off x="4566745" y="4196377"/>
                <a:ext cx="516443" cy="413154"/>
              </a:xfrm>
              <a:prstGeom prst="ellipse">
                <a:avLst/>
              </a:prstGeom>
              <a:solidFill>
                <a:srgbClr val="8241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a:off x="3740437" y="2956914"/>
                <a:ext cx="258221" cy="41315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rapezoid 164"/>
              <p:cNvSpPr/>
              <p:nvPr/>
            </p:nvSpPr>
            <p:spPr>
              <a:xfrm rot="1480658">
                <a:off x="3856448" y="2008427"/>
                <a:ext cx="671376" cy="1239463"/>
              </a:xfrm>
              <a:prstGeom prst="trapezoid">
                <a:avLst>
                  <a:gd name="adj" fmla="val 30469"/>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Trapezoid 165"/>
              <p:cNvSpPr/>
              <p:nvPr/>
            </p:nvSpPr>
            <p:spPr>
              <a:xfrm rot="1522635">
                <a:off x="3925162" y="1925483"/>
                <a:ext cx="529972" cy="1137527"/>
              </a:xfrm>
              <a:prstGeom prst="trapezoid">
                <a:avLst>
                  <a:gd name="adj" fmla="val 30469"/>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rapezoid 166"/>
              <p:cNvSpPr/>
              <p:nvPr/>
            </p:nvSpPr>
            <p:spPr>
              <a:xfrm>
                <a:off x="3947014" y="2078961"/>
                <a:ext cx="1342751" cy="2323993"/>
              </a:xfrm>
              <a:prstGeom prst="trapezoid">
                <a:avLst>
                  <a:gd name="adj" fmla="val 30469"/>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Trapezoid 167"/>
              <p:cNvSpPr/>
              <p:nvPr/>
            </p:nvSpPr>
            <p:spPr>
              <a:xfrm>
                <a:off x="3998658" y="1924028"/>
                <a:ext cx="1239463" cy="2272349"/>
              </a:xfrm>
              <a:prstGeom prst="trapezoid">
                <a:avLst>
                  <a:gd name="adj" fmla="val 30469"/>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Trapezoid 168"/>
              <p:cNvSpPr/>
              <p:nvPr/>
            </p:nvSpPr>
            <p:spPr>
              <a:xfrm rot="402310">
                <a:off x="3990494" y="1944088"/>
                <a:ext cx="548498" cy="2403254"/>
              </a:xfrm>
              <a:prstGeom prst="trapezoid">
                <a:avLst>
                  <a:gd name="adj" fmla="val 41507"/>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Trapezoid 169"/>
              <p:cNvSpPr/>
              <p:nvPr/>
            </p:nvSpPr>
            <p:spPr>
              <a:xfrm rot="21185207">
                <a:off x="4711745" y="1914531"/>
                <a:ext cx="569910" cy="2398573"/>
              </a:xfrm>
              <a:prstGeom prst="trapezoid">
                <a:avLst>
                  <a:gd name="adj" fmla="val 36537"/>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Isosceles Triangle 170"/>
              <p:cNvSpPr/>
              <p:nvPr/>
            </p:nvSpPr>
            <p:spPr>
              <a:xfrm rot="10800000">
                <a:off x="4356115" y="1911811"/>
                <a:ext cx="539181" cy="346447"/>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4195708" y="857497"/>
                <a:ext cx="855041" cy="123946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ound Diagonal Corner Rectangle 172"/>
              <p:cNvSpPr/>
              <p:nvPr/>
            </p:nvSpPr>
            <p:spPr>
              <a:xfrm rot="4940393">
                <a:off x="4630780" y="881848"/>
                <a:ext cx="668087" cy="498396"/>
              </a:xfrm>
              <a:prstGeom prst="round2DiagRect">
                <a:avLst>
                  <a:gd name="adj1" fmla="val 50000"/>
                  <a:gd name="adj2" fmla="val 0"/>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ound Diagonal Corner Rectangle 173"/>
              <p:cNvSpPr/>
              <p:nvPr/>
            </p:nvSpPr>
            <p:spPr>
              <a:xfrm rot="21381449">
                <a:off x="4135861" y="773648"/>
                <a:ext cx="668087" cy="498396"/>
              </a:xfrm>
              <a:prstGeom prst="round2DiagRect">
                <a:avLst>
                  <a:gd name="adj1" fmla="val 50000"/>
                  <a:gd name="adj2" fmla="val 0"/>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a:off x="4355800" y="787370"/>
                <a:ext cx="791893" cy="461363"/>
              </a:xfrm>
              <a:prstGeom prst="ellipse">
                <a:avLst/>
              </a:prstGeom>
              <a:solidFill>
                <a:srgbClr val="8B6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6" name="Group 175"/>
              <p:cNvGrpSpPr/>
              <p:nvPr/>
            </p:nvGrpSpPr>
            <p:grpSpPr>
              <a:xfrm rot="16579256">
                <a:off x="3237049" y="3279925"/>
                <a:ext cx="2006951" cy="127750"/>
                <a:chOff x="6764312" y="5017957"/>
                <a:chExt cx="3174167" cy="544643"/>
              </a:xfrm>
            </p:grpSpPr>
            <p:sp>
              <p:nvSpPr>
                <p:cNvPr id="198" name="Rounded Rectangle 197"/>
                <p:cNvSpPr/>
                <p:nvPr/>
              </p:nvSpPr>
              <p:spPr>
                <a:xfrm>
                  <a:off x="6934200" y="5029200"/>
                  <a:ext cx="2899348" cy="533400"/>
                </a:xfrm>
                <a:prstGeom prst="roundRect">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9" name="Group 115"/>
                <p:cNvGrpSpPr/>
                <p:nvPr/>
              </p:nvGrpSpPr>
              <p:grpSpPr>
                <a:xfrm>
                  <a:off x="6764312" y="5017957"/>
                  <a:ext cx="3174167" cy="543394"/>
                  <a:chOff x="4419600" y="6019800"/>
                  <a:chExt cx="4553263" cy="718278"/>
                </a:xfrm>
              </p:grpSpPr>
              <p:sp>
                <p:nvSpPr>
                  <p:cNvPr id="200" name="Multiply 199"/>
                  <p:cNvSpPr/>
                  <p:nvPr/>
                </p:nvSpPr>
                <p:spPr>
                  <a:xfrm>
                    <a:off x="4419600" y="6019800"/>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Multiply 200"/>
                  <p:cNvSpPr/>
                  <p:nvPr/>
                </p:nvSpPr>
                <p:spPr>
                  <a:xfrm>
                    <a:off x="5461416" y="6022298"/>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Diamond 201"/>
                  <p:cNvSpPr/>
                  <p:nvPr/>
                </p:nvSpPr>
                <p:spPr>
                  <a:xfrm>
                    <a:off x="5471410" y="6096000"/>
                    <a:ext cx="243590" cy="529652"/>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Diamond 202"/>
                  <p:cNvSpPr/>
                  <p:nvPr/>
                </p:nvSpPr>
                <p:spPr>
                  <a:xfrm>
                    <a:off x="6553201" y="6128479"/>
                    <a:ext cx="243590" cy="529652"/>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Multiply 203"/>
                  <p:cNvSpPr/>
                  <p:nvPr/>
                </p:nvSpPr>
                <p:spPr>
                  <a:xfrm>
                    <a:off x="6550702" y="6052278"/>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Diamond 204"/>
                  <p:cNvSpPr/>
                  <p:nvPr/>
                </p:nvSpPr>
                <p:spPr>
                  <a:xfrm>
                    <a:off x="7649981" y="6130978"/>
                    <a:ext cx="243590" cy="529652"/>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Multiply 205"/>
                  <p:cNvSpPr/>
                  <p:nvPr/>
                </p:nvSpPr>
                <p:spPr>
                  <a:xfrm>
                    <a:off x="7677463" y="6024797"/>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7" name="Group 176"/>
              <p:cNvGrpSpPr/>
              <p:nvPr/>
            </p:nvGrpSpPr>
            <p:grpSpPr>
              <a:xfrm rot="15815349">
                <a:off x="4025096" y="3266494"/>
                <a:ext cx="2006951" cy="127750"/>
                <a:chOff x="6764312" y="5017957"/>
                <a:chExt cx="3174167" cy="544643"/>
              </a:xfrm>
            </p:grpSpPr>
            <p:sp>
              <p:nvSpPr>
                <p:cNvPr id="189" name="Rounded Rectangle 188"/>
                <p:cNvSpPr/>
                <p:nvPr/>
              </p:nvSpPr>
              <p:spPr>
                <a:xfrm>
                  <a:off x="6934200" y="5029200"/>
                  <a:ext cx="2899348" cy="533400"/>
                </a:xfrm>
                <a:prstGeom prst="roundRect">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0" name="Group 115"/>
                <p:cNvGrpSpPr/>
                <p:nvPr/>
              </p:nvGrpSpPr>
              <p:grpSpPr>
                <a:xfrm>
                  <a:off x="6764312" y="5017957"/>
                  <a:ext cx="3174167" cy="543394"/>
                  <a:chOff x="4419600" y="6019800"/>
                  <a:chExt cx="4553263" cy="718278"/>
                </a:xfrm>
              </p:grpSpPr>
              <p:sp>
                <p:nvSpPr>
                  <p:cNvPr id="191" name="Multiply 190"/>
                  <p:cNvSpPr/>
                  <p:nvPr/>
                </p:nvSpPr>
                <p:spPr>
                  <a:xfrm>
                    <a:off x="4419600" y="6019800"/>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Multiply 191"/>
                  <p:cNvSpPr/>
                  <p:nvPr/>
                </p:nvSpPr>
                <p:spPr>
                  <a:xfrm>
                    <a:off x="5461416" y="6022298"/>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Diamond 192"/>
                  <p:cNvSpPr/>
                  <p:nvPr/>
                </p:nvSpPr>
                <p:spPr>
                  <a:xfrm>
                    <a:off x="5471410" y="6096000"/>
                    <a:ext cx="243590" cy="529652"/>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Diamond 193"/>
                  <p:cNvSpPr/>
                  <p:nvPr/>
                </p:nvSpPr>
                <p:spPr>
                  <a:xfrm>
                    <a:off x="6553201" y="6128479"/>
                    <a:ext cx="243590" cy="529652"/>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Multiply 194"/>
                  <p:cNvSpPr/>
                  <p:nvPr/>
                </p:nvSpPr>
                <p:spPr>
                  <a:xfrm>
                    <a:off x="6550702" y="6052278"/>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Diamond 195"/>
                  <p:cNvSpPr/>
                  <p:nvPr/>
                </p:nvSpPr>
                <p:spPr>
                  <a:xfrm>
                    <a:off x="7649981" y="6130978"/>
                    <a:ext cx="243590" cy="529652"/>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Multiply 196"/>
                  <p:cNvSpPr/>
                  <p:nvPr/>
                </p:nvSpPr>
                <p:spPr>
                  <a:xfrm>
                    <a:off x="7677463" y="6024797"/>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8" name="Trapezoid 177"/>
              <p:cNvSpPr/>
              <p:nvPr/>
            </p:nvSpPr>
            <p:spPr>
              <a:xfrm rot="10800000">
                <a:off x="3963986" y="712126"/>
                <a:ext cx="1399045" cy="455916"/>
              </a:xfrm>
              <a:prstGeom prst="trapezoid">
                <a:avLst>
                  <a:gd name="adj" fmla="val 30469"/>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9" name="Group 178"/>
              <p:cNvGrpSpPr/>
              <p:nvPr/>
            </p:nvGrpSpPr>
            <p:grpSpPr>
              <a:xfrm>
                <a:off x="4116436" y="899883"/>
                <a:ext cx="1079732" cy="263112"/>
                <a:chOff x="6764312" y="5017957"/>
                <a:chExt cx="3174167" cy="544643"/>
              </a:xfrm>
            </p:grpSpPr>
            <p:sp>
              <p:nvSpPr>
                <p:cNvPr id="180" name="Rounded Rectangle 179"/>
                <p:cNvSpPr/>
                <p:nvPr/>
              </p:nvSpPr>
              <p:spPr>
                <a:xfrm>
                  <a:off x="6934200" y="5029200"/>
                  <a:ext cx="2899348" cy="533400"/>
                </a:xfrm>
                <a:prstGeom prst="roundRect">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1" name="Group 115"/>
                <p:cNvGrpSpPr/>
                <p:nvPr/>
              </p:nvGrpSpPr>
              <p:grpSpPr>
                <a:xfrm>
                  <a:off x="6764312" y="5017957"/>
                  <a:ext cx="3174167" cy="543394"/>
                  <a:chOff x="4419600" y="6019800"/>
                  <a:chExt cx="4553263" cy="718278"/>
                </a:xfrm>
              </p:grpSpPr>
              <p:sp>
                <p:nvSpPr>
                  <p:cNvPr id="182" name="Multiply 181"/>
                  <p:cNvSpPr/>
                  <p:nvPr/>
                </p:nvSpPr>
                <p:spPr>
                  <a:xfrm>
                    <a:off x="4419600" y="6019800"/>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Multiply 182"/>
                  <p:cNvSpPr/>
                  <p:nvPr/>
                </p:nvSpPr>
                <p:spPr>
                  <a:xfrm>
                    <a:off x="5461416" y="6022298"/>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Diamond 183"/>
                  <p:cNvSpPr/>
                  <p:nvPr/>
                </p:nvSpPr>
                <p:spPr>
                  <a:xfrm>
                    <a:off x="5471410" y="6096000"/>
                    <a:ext cx="243590" cy="529652"/>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Diamond 184"/>
                  <p:cNvSpPr/>
                  <p:nvPr/>
                </p:nvSpPr>
                <p:spPr>
                  <a:xfrm>
                    <a:off x="6553201" y="6128479"/>
                    <a:ext cx="243590" cy="529652"/>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Multiply 185"/>
                  <p:cNvSpPr/>
                  <p:nvPr/>
                </p:nvSpPr>
                <p:spPr>
                  <a:xfrm>
                    <a:off x="6550702" y="6052278"/>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Diamond 186"/>
                  <p:cNvSpPr/>
                  <p:nvPr/>
                </p:nvSpPr>
                <p:spPr>
                  <a:xfrm>
                    <a:off x="7649981" y="6130978"/>
                    <a:ext cx="243590" cy="529652"/>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Multiply 187"/>
                  <p:cNvSpPr/>
                  <p:nvPr/>
                </p:nvSpPr>
                <p:spPr>
                  <a:xfrm>
                    <a:off x="7677463" y="6024797"/>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28" name="Group 127"/>
            <p:cNvGrpSpPr/>
            <p:nvPr/>
          </p:nvGrpSpPr>
          <p:grpSpPr>
            <a:xfrm>
              <a:off x="4413760" y="1961593"/>
              <a:ext cx="477093" cy="593005"/>
              <a:chOff x="5513018" y="671522"/>
              <a:chExt cx="808459" cy="1004878"/>
            </a:xfrm>
            <a:solidFill>
              <a:srgbClr val="FFD961"/>
            </a:solidFill>
          </p:grpSpPr>
          <p:grpSp>
            <p:nvGrpSpPr>
              <p:cNvPr id="129" name="Group 165"/>
              <p:cNvGrpSpPr/>
              <p:nvPr/>
            </p:nvGrpSpPr>
            <p:grpSpPr>
              <a:xfrm rot="2888522">
                <a:off x="5228282" y="963721"/>
                <a:ext cx="851830" cy="282357"/>
                <a:chOff x="4343400" y="5863281"/>
                <a:chExt cx="2286000" cy="844379"/>
              </a:xfrm>
              <a:grpFill/>
            </p:grpSpPr>
            <p:grpSp>
              <p:nvGrpSpPr>
                <p:cNvPr id="146" name="Group 163"/>
                <p:cNvGrpSpPr/>
                <p:nvPr/>
              </p:nvGrpSpPr>
              <p:grpSpPr>
                <a:xfrm>
                  <a:off x="4343400" y="5863281"/>
                  <a:ext cx="2286000" cy="766119"/>
                  <a:chOff x="4343400" y="5863281"/>
                  <a:chExt cx="2286000" cy="766119"/>
                </a:xfrm>
                <a:grpFill/>
              </p:grpSpPr>
              <p:sp>
                <p:nvSpPr>
                  <p:cNvPr id="151" name="Quad Arrow Callout 150"/>
                  <p:cNvSpPr/>
                  <p:nvPr/>
                </p:nvSpPr>
                <p:spPr>
                  <a:xfrm>
                    <a:off x="4343400" y="5943600"/>
                    <a:ext cx="685800" cy="685800"/>
                  </a:xfrm>
                  <a:prstGeom prst="quadArrowCallout">
                    <a:avLst>
                      <a:gd name="adj1" fmla="val 0"/>
                      <a:gd name="adj2" fmla="val 16714"/>
                      <a:gd name="adj3" fmla="val 33286"/>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Quad Arrow Callout 151"/>
                  <p:cNvSpPr/>
                  <p:nvPr/>
                </p:nvSpPr>
                <p:spPr>
                  <a:xfrm>
                    <a:off x="4876800" y="5943600"/>
                    <a:ext cx="685800" cy="685800"/>
                  </a:xfrm>
                  <a:prstGeom prst="quadArrowCallout">
                    <a:avLst>
                      <a:gd name="adj1" fmla="val 0"/>
                      <a:gd name="adj2" fmla="val 16714"/>
                      <a:gd name="adj3" fmla="val 33286"/>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Quad Arrow Callout 152"/>
                  <p:cNvSpPr/>
                  <p:nvPr/>
                </p:nvSpPr>
                <p:spPr>
                  <a:xfrm>
                    <a:off x="5410200" y="5943600"/>
                    <a:ext cx="685800" cy="685800"/>
                  </a:xfrm>
                  <a:prstGeom prst="quadArrowCallout">
                    <a:avLst>
                      <a:gd name="adj1" fmla="val 0"/>
                      <a:gd name="adj2" fmla="val 16714"/>
                      <a:gd name="adj3" fmla="val 33286"/>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Quad Arrow Callout 153"/>
                  <p:cNvSpPr/>
                  <p:nvPr/>
                </p:nvSpPr>
                <p:spPr>
                  <a:xfrm>
                    <a:off x="5943600" y="5943600"/>
                    <a:ext cx="685800" cy="685800"/>
                  </a:xfrm>
                  <a:prstGeom prst="quadArrowCallout">
                    <a:avLst>
                      <a:gd name="adj1" fmla="val 0"/>
                      <a:gd name="adj2" fmla="val 16714"/>
                      <a:gd name="adj3" fmla="val 33286"/>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5" name="Group 158"/>
                  <p:cNvGrpSpPr/>
                  <p:nvPr/>
                </p:nvGrpSpPr>
                <p:grpSpPr>
                  <a:xfrm>
                    <a:off x="4800600" y="5863281"/>
                    <a:ext cx="1396313" cy="313038"/>
                    <a:chOff x="4800600" y="5863281"/>
                    <a:chExt cx="1396313" cy="313038"/>
                  </a:xfrm>
                  <a:grpFill/>
                </p:grpSpPr>
                <p:sp>
                  <p:nvSpPr>
                    <p:cNvPr id="156" name="Isosceles Triangle 155"/>
                    <p:cNvSpPr/>
                    <p:nvPr/>
                  </p:nvSpPr>
                  <p:spPr>
                    <a:xfrm>
                      <a:off x="4800600" y="5867400"/>
                      <a:ext cx="304800" cy="3048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Isosceles Triangle 156"/>
                    <p:cNvSpPr/>
                    <p:nvPr/>
                  </p:nvSpPr>
                  <p:spPr>
                    <a:xfrm>
                      <a:off x="5321643" y="5863281"/>
                      <a:ext cx="304800" cy="3048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Isosceles Triangle 157"/>
                    <p:cNvSpPr/>
                    <p:nvPr/>
                  </p:nvSpPr>
                  <p:spPr>
                    <a:xfrm>
                      <a:off x="5892113" y="5871519"/>
                      <a:ext cx="304800" cy="3048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7" name="Group 159"/>
                <p:cNvGrpSpPr/>
                <p:nvPr/>
              </p:nvGrpSpPr>
              <p:grpSpPr>
                <a:xfrm flipH="1" flipV="1">
                  <a:off x="4800600" y="6394622"/>
                  <a:ext cx="1396313" cy="313038"/>
                  <a:chOff x="4800600" y="5863281"/>
                  <a:chExt cx="1396313" cy="313038"/>
                </a:xfrm>
                <a:grpFill/>
              </p:grpSpPr>
              <p:sp>
                <p:nvSpPr>
                  <p:cNvPr id="148" name="Isosceles Triangle 147"/>
                  <p:cNvSpPr/>
                  <p:nvPr/>
                </p:nvSpPr>
                <p:spPr>
                  <a:xfrm>
                    <a:off x="4800600" y="5867400"/>
                    <a:ext cx="304800" cy="3048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Isosceles Triangle 148"/>
                  <p:cNvSpPr/>
                  <p:nvPr/>
                </p:nvSpPr>
                <p:spPr>
                  <a:xfrm>
                    <a:off x="5321643" y="5863281"/>
                    <a:ext cx="304800" cy="3048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Isosceles Triangle 149"/>
                  <p:cNvSpPr/>
                  <p:nvPr/>
                </p:nvSpPr>
                <p:spPr>
                  <a:xfrm>
                    <a:off x="5892113" y="5871519"/>
                    <a:ext cx="304800" cy="3048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0" name="Group 165"/>
              <p:cNvGrpSpPr/>
              <p:nvPr/>
            </p:nvGrpSpPr>
            <p:grpSpPr>
              <a:xfrm rot="18707503">
                <a:off x="5754384" y="956258"/>
                <a:ext cx="851830" cy="282357"/>
                <a:chOff x="4343400" y="5863281"/>
                <a:chExt cx="2286000" cy="844379"/>
              </a:xfrm>
              <a:grpFill/>
            </p:grpSpPr>
            <p:grpSp>
              <p:nvGrpSpPr>
                <p:cNvPr id="133" name="Group 163"/>
                <p:cNvGrpSpPr/>
                <p:nvPr/>
              </p:nvGrpSpPr>
              <p:grpSpPr>
                <a:xfrm>
                  <a:off x="4343400" y="5863281"/>
                  <a:ext cx="2286000" cy="766119"/>
                  <a:chOff x="4343400" y="5863281"/>
                  <a:chExt cx="2286000" cy="766119"/>
                </a:xfrm>
                <a:grpFill/>
              </p:grpSpPr>
              <p:sp>
                <p:nvSpPr>
                  <p:cNvPr id="138" name="Quad Arrow Callout 137"/>
                  <p:cNvSpPr/>
                  <p:nvPr/>
                </p:nvSpPr>
                <p:spPr>
                  <a:xfrm>
                    <a:off x="4343400" y="5943600"/>
                    <a:ext cx="685800" cy="685800"/>
                  </a:xfrm>
                  <a:prstGeom prst="quadArrowCallout">
                    <a:avLst>
                      <a:gd name="adj1" fmla="val 0"/>
                      <a:gd name="adj2" fmla="val 16714"/>
                      <a:gd name="adj3" fmla="val 33286"/>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Quad Arrow Callout 138"/>
                  <p:cNvSpPr/>
                  <p:nvPr/>
                </p:nvSpPr>
                <p:spPr>
                  <a:xfrm>
                    <a:off x="4876800" y="5943600"/>
                    <a:ext cx="685800" cy="685800"/>
                  </a:xfrm>
                  <a:prstGeom prst="quadArrowCallout">
                    <a:avLst>
                      <a:gd name="adj1" fmla="val 0"/>
                      <a:gd name="adj2" fmla="val 16714"/>
                      <a:gd name="adj3" fmla="val 33286"/>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Quad Arrow Callout 139"/>
                  <p:cNvSpPr/>
                  <p:nvPr/>
                </p:nvSpPr>
                <p:spPr>
                  <a:xfrm>
                    <a:off x="5410200" y="5943600"/>
                    <a:ext cx="685800" cy="685800"/>
                  </a:xfrm>
                  <a:prstGeom prst="quadArrowCallout">
                    <a:avLst>
                      <a:gd name="adj1" fmla="val 0"/>
                      <a:gd name="adj2" fmla="val 16714"/>
                      <a:gd name="adj3" fmla="val 33286"/>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Quad Arrow Callout 140"/>
                  <p:cNvSpPr/>
                  <p:nvPr/>
                </p:nvSpPr>
                <p:spPr>
                  <a:xfrm>
                    <a:off x="5943600" y="5943600"/>
                    <a:ext cx="685800" cy="685800"/>
                  </a:xfrm>
                  <a:prstGeom prst="quadArrowCallout">
                    <a:avLst>
                      <a:gd name="adj1" fmla="val 0"/>
                      <a:gd name="adj2" fmla="val 16714"/>
                      <a:gd name="adj3" fmla="val 33286"/>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2" name="Group 158"/>
                  <p:cNvGrpSpPr/>
                  <p:nvPr/>
                </p:nvGrpSpPr>
                <p:grpSpPr>
                  <a:xfrm>
                    <a:off x="4800600" y="5863281"/>
                    <a:ext cx="1396313" cy="313038"/>
                    <a:chOff x="4800600" y="5863281"/>
                    <a:chExt cx="1396313" cy="313038"/>
                  </a:xfrm>
                  <a:grpFill/>
                </p:grpSpPr>
                <p:sp>
                  <p:nvSpPr>
                    <p:cNvPr id="143" name="Isosceles Triangle 142"/>
                    <p:cNvSpPr/>
                    <p:nvPr/>
                  </p:nvSpPr>
                  <p:spPr>
                    <a:xfrm>
                      <a:off x="4800600" y="5867400"/>
                      <a:ext cx="304800" cy="3048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Isosceles Triangle 143"/>
                    <p:cNvSpPr/>
                    <p:nvPr/>
                  </p:nvSpPr>
                  <p:spPr>
                    <a:xfrm>
                      <a:off x="5321643" y="5863281"/>
                      <a:ext cx="304800" cy="3048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Isosceles Triangle 144"/>
                    <p:cNvSpPr/>
                    <p:nvPr/>
                  </p:nvSpPr>
                  <p:spPr>
                    <a:xfrm>
                      <a:off x="5892113" y="5871519"/>
                      <a:ext cx="304800" cy="3048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4" name="Group 159"/>
                <p:cNvGrpSpPr/>
                <p:nvPr/>
              </p:nvGrpSpPr>
              <p:grpSpPr>
                <a:xfrm flipH="1" flipV="1">
                  <a:off x="4800600" y="6394622"/>
                  <a:ext cx="1396313" cy="313038"/>
                  <a:chOff x="4800600" y="5863281"/>
                  <a:chExt cx="1396313" cy="313038"/>
                </a:xfrm>
                <a:grpFill/>
              </p:grpSpPr>
              <p:sp>
                <p:nvSpPr>
                  <p:cNvPr id="135" name="Isosceles Triangle 134"/>
                  <p:cNvSpPr/>
                  <p:nvPr/>
                </p:nvSpPr>
                <p:spPr>
                  <a:xfrm>
                    <a:off x="4800600" y="5867400"/>
                    <a:ext cx="304800" cy="3048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Isosceles Triangle 135"/>
                  <p:cNvSpPr/>
                  <p:nvPr/>
                </p:nvSpPr>
                <p:spPr>
                  <a:xfrm>
                    <a:off x="5321643" y="5863281"/>
                    <a:ext cx="304800" cy="3048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Isosceles Triangle 136"/>
                  <p:cNvSpPr/>
                  <p:nvPr/>
                </p:nvSpPr>
                <p:spPr>
                  <a:xfrm>
                    <a:off x="5892113" y="5871519"/>
                    <a:ext cx="304800" cy="3048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1" name="Oval 130"/>
              <p:cNvSpPr/>
              <p:nvPr/>
            </p:nvSpPr>
            <p:spPr>
              <a:xfrm>
                <a:off x="5715000" y="1295400"/>
                <a:ext cx="381000" cy="381000"/>
              </a:xfrm>
              <a:prstGeom prst="ellips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Plaque 131"/>
              <p:cNvSpPr/>
              <p:nvPr/>
            </p:nvSpPr>
            <p:spPr>
              <a:xfrm>
                <a:off x="5809130" y="1416424"/>
                <a:ext cx="188259" cy="152400"/>
              </a:xfrm>
              <a:prstGeom prst="plaque">
                <a:avLst>
                  <a:gd name="adj" fmla="val 3137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919882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2" presetClass="entr" presetSubtype="9"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 calcmode="lin" valueType="num">
                                      <p:cBhvr additive="base">
                                        <p:cTn id="9" dur="2250" fill="hold"/>
                                        <p:tgtEl>
                                          <p:spTgt spid="7"/>
                                        </p:tgtEl>
                                        <p:attrNameLst>
                                          <p:attrName>ppt_x</p:attrName>
                                        </p:attrNameLst>
                                      </p:cBhvr>
                                      <p:tavLst>
                                        <p:tav tm="0">
                                          <p:val>
                                            <p:strVal val="0-#ppt_w/2"/>
                                          </p:val>
                                        </p:tav>
                                        <p:tav tm="100000">
                                          <p:val>
                                            <p:strVal val="#ppt_x"/>
                                          </p:val>
                                        </p:tav>
                                      </p:tavLst>
                                    </p:anim>
                                    <p:anim calcmode="lin" valueType="num">
                                      <p:cBhvr additive="base">
                                        <p:cTn id="10" dur="2250" fill="hold"/>
                                        <p:tgtEl>
                                          <p:spTgt spid="7"/>
                                        </p:tgtEl>
                                        <p:attrNameLst>
                                          <p:attrName>ppt_y</p:attrName>
                                        </p:attrNameLst>
                                      </p:cBhvr>
                                      <p:tavLst>
                                        <p:tav tm="0">
                                          <p:val>
                                            <p:strVal val="0-#ppt_h/2"/>
                                          </p:val>
                                        </p:tav>
                                        <p:tav tm="100000">
                                          <p:val>
                                            <p:strVal val="#ppt_y"/>
                                          </p:val>
                                        </p:tav>
                                      </p:tavLst>
                                    </p:anim>
                                  </p:childTnLst>
                                </p:cTn>
                              </p:par>
                              <p:par>
                                <p:cTn id="11" presetID="2" presetClass="entr" presetSubtype="9" fill="hold" nodeType="withEffect">
                                  <p:stCondLst>
                                    <p:cond delay="0"/>
                                  </p:stCondLst>
                                  <p:childTnLst>
                                    <p:set>
                                      <p:cBhvr>
                                        <p:cTn id="12" dur="1" fill="hold">
                                          <p:stCondLst>
                                            <p:cond delay="0"/>
                                          </p:stCondLst>
                                        </p:cTn>
                                        <p:tgtEl>
                                          <p:spTgt spid="69"/>
                                        </p:tgtEl>
                                        <p:attrNameLst>
                                          <p:attrName>style.visibility</p:attrName>
                                        </p:attrNameLst>
                                      </p:cBhvr>
                                      <p:to>
                                        <p:strVal val="visible"/>
                                      </p:to>
                                    </p:set>
                                    <p:anim calcmode="lin" valueType="num">
                                      <p:cBhvr additive="base">
                                        <p:cTn id="13" dur="2250" fill="hold"/>
                                        <p:tgtEl>
                                          <p:spTgt spid="69"/>
                                        </p:tgtEl>
                                        <p:attrNameLst>
                                          <p:attrName>ppt_x</p:attrName>
                                        </p:attrNameLst>
                                      </p:cBhvr>
                                      <p:tavLst>
                                        <p:tav tm="0">
                                          <p:val>
                                            <p:strVal val="0-#ppt_w/2"/>
                                          </p:val>
                                        </p:tav>
                                        <p:tav tm="100000">
                                          <p:val>
                                            <p:strVal val="#ppt_x"/>
                                          </p:val>
                                        </p:tav>
                                      </p:tavLst>
                                    </p:anim>
                                    <p:anim calcmode="lin" valueType="num">
                                      <p:cBhvr additive="base">
                                        <p:cTn id="14" dur="2250" fill="hold"/>
                                        <p:tgtEl>
                                          <p:spTgt spid="69"/>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par>
                                <p:cTn id="19" presetID="10" presetClass="entr" presetSubtype="0" fill="hold" nodeType="withEffect">
                                  <p:stCondLst>
                                    <p:cond delay="0"/>
                                  </p:stCondLst>
                                  <p:childTnLst>
                                    <p:set>
                                      <p:cBhvr>
                                        <p:cTn id="20" dur="1" fill="hold">
                                          <p:stCondLst>
                                            <p:cond delay="0"/>
                                          </p:stCondLst>
                                        </p:cTn>
                                        <p:tgtEl>
                                          <p:spTgt spid="126"/>
                                        </p:tgtEl>
                                        <p:attrNameLst>
                                          <p:attrName>style.visibility</p:attrName>
                                        </p:attrNameLst>
                                      </p:cBhvr>
                                      <p:to>
                                        <p:strVal val="visible"/>
                                      </p:to>
                                    </p:set>
                                    <p:animEffect transition="in" filter="fade">
                                      <p:cBhvr>
                                        <p:cTn id="21" dur="500"/>
                                        <p:tgtEl>
                                          <p:spTgt spid="126"/>
                                        </p:tgtEl>
                                      </p:cBhvr>
                                    </p:animEffect>
                                  </p:childTnLst>
                                </p:cTn>
                              </p:par>
                              <p:par>
                                <p:cTn id="22" presetID="42" presetClass="path" presetSubtype="0" accel="50000" decel="50000" fill="hold" nodeType="withEffect">
                                  <p:stCondLst>
                                    <p:cond delay="0"/>
                                  </p:stCondLst>
                                  <p:childTnLst>
                                    <p:animMotion origin="layout" path="M -1.875E-6 -1.85185E-6 L 0.46823 0.02662 " pathEditMode="relative" rAng="0" ptsTypes="AA">
                                      <p:cBhvr>
                                        <p:cTn id="23" dur="2000" fill="hold"/>
                                        <p:tgtEl>
                                          <p:spTgt spid="69"/>
                                        </p:tgtEl>
                                        <p:attrNameLst>
                                          <p:attrName>ppt_x</p:attrName>
                                          <p:attrName>ppt_y</p:attrName>
                                        </p:attrNameLst>
                                      </p:cBhvr>
                                      <p:rCtr x="23411" y="131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aetherforce.com/wp-content/uploads/2015/01/the_great_pyramids_of_kaiser_2_by_nethskie-d2xcunw.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 y="0"/>
            <a:ext cx="12191999"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7174" name="Group 7173"/>
          <p:cNvGrpSpPr/>
          <p:nvPr/>
        </p:nvGrpSpPr>
        <p:grpSpPr>
          <a:xfrm>
            <a:off x="6396195" y="-30740"/>
            <a:ext cx="6057377" cy="6628191"/>
            <a:chOff x="6396195" y="-30740"/>
            <a:chExt cx="6057377" cy="6628191"/>
          </a:xfrm>
        </p:grpSpPr>
        <p:sp>
          <p:nvSpPr>
            <p:cNvPr id="4" name="TextBox 3"/>
            <p:cNvSpPr txBox="1"/>
            <p:nvPr/>
          </p:nvSpPr>
          <p:spPr>
            <a:xfrm>
              <a:off x="6396195" y="-30740"/>
              <a:ext cx="6057377" cy="707886"/>
            </a:xfrm>
            <a:prstGeom prst="rect">
              <a:avLst/>
            </a:prstGeom>
            <a:noFill/>
          </p:spPr>
          <p:txBody>
            <a:bodyPr wrap="square" rtlCol="0">
              <a:spAutoFit/>
            </a:bodyPr>
            <a:lstStyle/>
            <a:p>
              <a:pPr algn="ctr"/>
              <a:r>
                <a:rPr lang="en-US" sz="4000" dirty="0">
                  <a:latin typeface="AR CENA" panose="02000000000000000000" pitchFamily="2" charset="0"/>
                </a:rPr>
                <a:t>The Dream</a:t>
              </a:r>
            </a:p>
          </p:txBody>
        </p:sp>
        <p:grpSp>
          <p:nvGrpSpPr>
            <p:cNvPr id="126" name="Group 125"/>
            <p:cNvGrpSpPr/>
            <p:nvPr/>
          </p:nvGrpSpPr>
          <p:grpSpPr>
            <a:xfrm>
              <a:off x="10093291" y="2700046"/>
              <a:ext cx="1859194" cy="3897405"/>
              <a:chOff x="3740437" y="712126"/>
              <a:chExt cx="1859194" cy="3897405"/>
            </a:xfrm>
          </p:grpSpPr>
          <p:grpSp>
            <p:nvGrpSpPr>
              <p:cNvPr id="127" name="Group 126"/>
              <p:cNvGrpSpPr/>
              <p:nvPr/>
            </p:nvGrpSpPr>
            <p:grpSpPr>
              <a:xfrm>
                <a:off x="3740437" y="712126"/>
                <a:ext cx="1859194" cy="3897405"/>
                <a:chOff x="3740437" y="712126"/>
                <a:chExt cx="1859194" cy="3897405"/>
              </a:xfrm>
            </p:grpSpPr>
            <p:sp>
              <p:nvSpPr>
                <p:cNvPr id="159" name="Round Diagonal Corner Rectangle 158"/>
                <p:cNvSpPr/>
                <p:nvPr/>
              </p:nvSpPr>
              <p:spPr>
                <a:xfrm rot="15732436">
                  <a:off x="4420811" y="1259803"/>
                  <a:ext cx="1095634" cy="498396"/>
                </a:xfrm>
                <a:prstGeom prst="round2DiagRect">
                  <a:avLst>
                    <a:gd name="adj1" fmla="val 50000"/>
                    <a:gd name="adj2" fmla="val 0"/>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ound Diagonal Corner Rectangle 159"/>
                <p:cNvSpPr/>
                <p:nvPr/>
              </p:nvSpPr>
              <p:spPr>
                <a:xfrm rot="17018360">
                  <a:off x="3771825" y="1263839"/>
                  <a:ext cx="1095634" cy="498396"/>
                </a:xfrm>
                <a:prstGeom prst="round2DiagRect">
                  <a:avLst>
                    <a:gd name="adj1" fmla="val 50000"/>
                    <a:gd name="adj2" fmla="val 0"/>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1" name="Group 23"/>
                <p:cNvGrpSpPr/>
                <p:nvPr/>
              </p:nvGrpSpPr>
              <p:grpSpPr>
                <a:xfrm>
                  <a:off x="4837762" y="1859909"/>
                  <a:ext cx="761869" cy="1406871"/>
                  <a:chOff x="4743279" y="2800993"/>
                  <a:chExt cx="1124121" cy="2075807"/>
                </a:xfrm>
              </p:grpSpPr>
              <p:sp>
                <p:nvSpPr>
                  <p:cNvPr id="207" name="Oval 206"/>
                  <p:cNvSpPr/>
                  <p:nvPr/>
                </p:nvSpPr>
                <p:spPr>
                  <a:xfrm>
                    <a:off x="5486400" y="4191000"/>
                    <a:ext cx="381000" cy="685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Trapezoid 207"/>
                  <p:cNvSpPr/>
                  <p:nvPr/>
                </p:nvSpPr>
                <p:spPr>
                  <a:xfrm rot="19830111">
                    <a:off x="4809673" y="2800993"/>
                    <a:ext cx="729945" cy="1881039"/>
                  </a:xfrm>
                  <a:prstGeom prst="trapezoid">
                    <a:avLst>
                      <a:gd name="adj" fmla="val 30469"/>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Trapezoid 208"/>
                  <p:cNvSpPr/>
                  <p:nvPr/>
                </p:nvSpPr>
                <p:spPr>
                  <a:xfrm rot="19749421">
                    <a:off x="4743279" y="2937980"/>
                    <a:ext cx="877678" cy="1504779"/>
                  </a:xfrm>
                  <a:prstGeom prst="trapezoid">
                    <a:avLst>
                      <a:gd name="adj" fmla="val 30469"/>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2" name="Oval 161"/>
                <p:cNvSpPr/>
                <p:nvPr/>
              </p:nvSpPr>
              <p:spPr>
                <a:xfrm>
                  <a:off x="4050303" y="4196377"/>
                  <a:ext cx="516443" cy="413154"/>
                </a:xfrm>
                <a:prstGeom prst="ellipse">
                  <a:avLst/>
                </a:prstGeom>
                <a:solidFill>
                  <a:srgbClr val="8241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a:off x="4566745" y="4196377"/>
                  <a:ext cx="516443" cy="413154"/>
                </a:xfrm>
                <a:prstGeom prst="ellipse">
                  <a:avLst/>
                </a:prstGeom>
                <a:solidFill>
                  <a:srgbClr val="8241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a:off x="3740437" y="2956914"/>
                  <a:ext cx="258221" cy="41315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rapezoid 164"/>
                <p:cNvSpPr/>
                <p:nvPr/>
              </p:nvSpPr>
              <p:spPr>
                <a:xfrm rot="1480658">
                  <a:off x="3856448" y="2008427"/>
                  <a:ext cx="671376" cy="1239463"/>
                </a:xfrm>
                <a:prstGeom prst="trapezoid">
                  <a:avLst>
                    <a:gd name="adj" fmla="val 30469"/>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Trapezoid 165"/>
                <p:cNvSpPr/>
                <p:nvPr/>
              </p:nvSpPr>
              <p:spPr>
                <a:xfrm rot="1522635">
                  <a:off x="3925162" y="1925483"/>
                  <a:ext cx="529972" cy="1137527"/>
                </a:xfrm>
                <a:prstGeom prst="trapezoid">
                  <a:avLst>
                    <a:gd name="adj" fmla="val 30469"/>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rapezoid 166"/>
                <p:cNvSpPr/>
                <p:nvPr/>
              </p:nvSpPr>
              <p:spPr>
                <a:xfrm>
                  <a:off x="3947014" y="2078961"/>
                  <a:ext cx="1342751" cy="2323993"/>
                </a:xfrm>
                <a:prstGeom prst="trapezoid">
                  <a:avLst>
                    <a:gd name="adj" fmla="val 30469"/>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Trapezoid 167"/>
                <p:cNvSpPr/>
                <p:nvPr/>
              </p:nvSpPr>
              <p:spPr>
                <a:xfrm>
                  <a:off x="3998658" y="1924028"/>
                  <a:ext cx="1239463" cy="2272349"/>
                </a:xfrm>
                <a:prstGeom prst="trapezoid">
                  <a:avLst>
                    <a:gd name="adj" fmla="val 30469"/>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Trapezoid 168"/>
                <p:cNvSpPr/>
                <p:nvPr/>
              </p:nvSpPr>
              <p:spPr>
                <a:xfrm rot="402310">
                  <a:off x="3990494" y="1944088"/>
                  <a:ext cx="548498" cy="2403254"/>
                </a:xfrm>
                <a:prstGeom prst="trapezoid">
                  <a:avLst>
                    <a:gd name="adj" fmla="val 41507"/>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Trapezoid 169"/>
                <p:cNvSpPr/>
                <p:nvPr/>
              </p:nvSpPr>
              <p:spPr>
                <a:xfrm rot="21185207">
                  <a:off x="4711745" y="1914531"/>
                  <a:ext cx="569910" cy="2398573"/>
                </a:xfrm>
                <a:prstGeom prst="trapezoid">
                  <a:avLst>
                    <a:gd name="adj" fmla="val 36537"/>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Isosceles Triangle 170"/>
                <p:cNvSpPr/>
                <p:nvPr/>
              </p:nvSpPr>
              <p:spPr>
                <a:xfrm rot="10800000">
                  <a:off x="4356115" y="1911811"/>
                  <a:ext cx="539181" cy="346447"/>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4195708" y="857497"/>
                  <a:ext cx="855041" cy="123946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ound Diagonal Corner Rectangle 172"/>
                <p:cNvSpPr/>
                <p:nvPr/>
              </p:nvSpPr>
              <p:spPr>
                <a:xfrm rot="4940393">
                  <a:off x="4630780" y="881848"/>
                  <a:ext cx="668087" cy="498396"/>
                </a:xfrm>
                <a:prstGeom prst="round2DiagRect">
                  <a:avLst>
                    <a:gd name="adj1" fmla="val 50000"/>
                    <a:gd name="adj2" fmla="val 0"/>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ound Diagonal Corner Rectangle 173"/>
                <p:cNvSpPr/>
                <p:nvPr/>
              </p:nvSpPr>
              <p:spPr>
                <a:xfrm rot="21381449">
                  <a:off x="4135861" y="773648"/>
                  <a:ext cx="668087" cy="498396"/>
                </a:xfrm>
                <a:prstGeom prst="round2DiagRect">
                  <a:avLst>
                    <a:gd name="adj1" fmla="val 50000"/>
                    <a:gd name="adj2" fmla="val 0"/>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a:off x="4355800" y="787370"/>
                  <a:ext cx="791893" cy="461363"/>
                </a:xfrm>
                <a:prstGeom prst="ellipse">
                  <a:avLst/>
                </a:prstGeom>
                <a:solidFill>
                  <a:srgbClr val="8B6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6" name="Group 175"/>
                <p:cNvGrpSpPr/>
                <p:nvPr/>
              </p:nvGrpSpPr>
              <p:grpSpPr>
                <a:xfrm rot="16579256">
                  <a:off x="3237049" y="3279925"/>
                  <a:ext cx="2006951" cy="127750"/>
                  <a:chOff x="6764312" y="5017957"/>
                  <a:chExt cx="3174167" cy="544643"/>
                </a:xfrm>
              </p:grpSpPr>
              <p:sp>
                <p:nvSpPr>
                  <p:cNvPr id="198" name="Rounded Rectangle 197"/>
                  <p:cNvSpPr/>
                  <p:nvPr/>
                </p:nvSpPr>
                <p:spPr>
                  <a:xfrm>
                    <a:off x="6934200" y="5029200"/>
                    <a:ext cx="2899348" cy="533400"/>
                  </a:xfrm>
                  <a:prstGeom prst="roundRect">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9" name="Group 115"/>
                  <p:cNvGrpSpPr/>
                  <p:nvPr/>
                </p:nvGrpSpPr>
                <p:grpSpPr>
                  <a:xfrm>
                    <a:off x="6764312" y="5017957"/>
                    <a:ext cx="3174167" cy="543394"/>
                    <a:chOff x="4419600" y="6019800"/>
                    <a:chExt cx="4553263" cy="718278"/>
                  </a:xfrm>
                </p:grpSpPr>
                <p:sp>
                  <p:nvSpPr>
                    <p:cNvPr id="200" name="Multiply 199"/>
                    <p:cNvSpPr/>
                    <p:nvPr/>
                  </p:nvSpPr>
                  <p:spPr>
                    <a:xfrm>
                      <a:off x="4419600" y="6019800"/>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Multiply 200"/>
                    <p:cNvSpPr/>
                    <p:nvPr/>
                  </p:nvSpPr>
                  <p:spPr>
                    <a:xfrm>
                      <a:off x="5461416" y="6022298"/>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Diamond 201"/>
                    <p:cNvSpPr/>
                    <p:nvPr/>
                  </p:nvSpPr>
                  <p:spPr>
                    <a:xfrm>
                      <a:off x="5471410" y="6096000"/>
                      <a:ext cx="243590" cy="529652"/>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Diamond 202"/>
                    <p:cNvSpPr/>
                    <p:nvPr/>
                  </p:nvSpPr>
                  <p:spPr>
                    <a:xfrm>
                      <a:off x="6553201" y="6128479"/>
                      <a:ext cx="243590" cy="529652"/>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Multiply 203"/>
                    <p:cNvSpPr/>
                    <p:nvPr/>
                  </p:nvSpPr>
                  <p:spPr>
                    <a:xfrm>
                      <a:off x="6550702" y="6052278"/>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Diamond 204"/>
                    <p:cNvSpPr/>
                    <p:nvPr/>
                  </p:nvSpPr>
                  <p:spPr>
                    <a:xfrm>
                      <a:off x="7649981" y="6130978"/>
                      <a:ext cx="243590" cy="529652"/>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Multiply 205"/>
                    <p:cNvSpPr/>
                    <p:nvPr/>
                  </p:nvSpPr>
                  <p:spPr>
                    <a:xfrm>
                      <a:off x="7677463" y="6024797"/>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7" name="Group 176"/>
                <p:cNvGrpSpPr/>
                <p:nvPr/>
              </p:nvGrpSpPr>
              <p:grpSpPr>
                <a:xfrm rot="15815349">
                  <a:off x="4025096" y="3266494"/>
                  <a:ext cx="2006951" cy="127750"/>
                  <a:chOff x="6764312" y="5017957"/>
                  <a:chExt cx="3174167" cy="544643"/>
                </a:xfrm>
              </p:grpSpPr>
              <p:sp>
                <p:nvSpPr>
                  <p:cNvPr id="189" name="Rounded Rectangle 188"/>
                  <p:cNvSpPr/>
                  <p:nvPr/>
                </p:nvSpPr>
                <p:spPr>
                  <a:xfrm>
                    <a:off x="6934200" y="5029200"/>
                    <a:ext cx="2899348" cy="533400"/>
                  </a:xfrm>
                  <a:prstGeom prst="roundRect">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0" name="Group 115"/>
                  <p:cNvGrpSpPr/>
                  <p:nvPr/>
                </p:nvGrpSpPr>
                <p:grpSpPr>
                  <a:xfrm>
                    <a:off x="6764312" y="5017957"/>
                    <a:ext cx="3174167" cy="543394"/>
                    <a:chOff x="4419600" y="6019800"/>
                    <a:chExt cx="4553263" cy="718278"/>
                  </a:xfrm>
                </p:grpSpPr>
                <p:sp>
                  <p:nvSpPr>
                    <p:cNvPr id="191" name="Multiply 190"/>
                    <p:cNvSpPr/>
                    <p:nvPr/>
                  </p:nvSpPr>
                  <p:spPr>
                    <a:xfrm>
                      <a:off x="4419600" y="6019800"/>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Multiply 191"/>
                    <p:cNvSpPr/>
                    <p:nvPr/>
                  </p:nvSpPr>
                  <p:spPr>
                    <a:xfrm>
                      <a:off x="5461416" y="6022298"/>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Diamond 192"/>
                    <p:cNvSpPr/>
                    <p:nvPr/>
                  </p:nvSpPr>
                  <p:spPr>
                    <a:xfrm>
                      <a:off x="5471410" y="6096000"/>
                      <a:ext cx="243590" cy="529652"/>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Diamond 193"/>
                    <p:cNvSpPr/>
                    <p:nvPr/>
                  </p:nvSpPr>
                  <p:spPr>
                    <a:xfrm>
                      <a:off x="6553201" y="6128479"/>
                      <a:ext cx="243590" cy="529652"/>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Multiply 194"/>
                    <p:cNvSpPr/>
                    <p:nvPr/>
                  </p:nvSpPr>
                  <p:spPr>
                    <a:xfrm>
                      <a:off x="6550702" y="6052278"/>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Diamond 195"/>
                    <p:cNvSpPr/>
                    <p:nvPr/>
                  </p:nvSpPr>
                  <p:spPr>
                    <a:xfrm>
                      <a:off x="7649981" y="6130978"/>
                      <a:ext cx="243590" cy="529652"/>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Multiply 196"/>
                    <p:cNvSpPr/>
                    <p:nvPr/>
                  </p:nvSpPr>
                  <p:spPr>
                    <a:xfrm>
                      <a:off x="7677463" y="6024797"/>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8" name="Trapezoid 177"/>
                <p:cNvSpPr/>
                <p:nvPr/>
              </p:nvSpPr>
              <p:spPr>
                <a:xfrm rot="10800000">
                  <a:off x="3963986" y="712126"/>
                  <a:ext cx="1399045" cy="455916"/>
                </a:xfrm>
                <a:prstGeom prst="trapezoid">
                  <a:avLst>
                    <a:gd name="adj" fmla="val 30469"/>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9" name="Group 178"/>
                <p:cNvGrpSpPr/>
                <p:nvPr/>
              </p:nvGrpSpPr>
              <p:grpSpPr>
                <a:xfrm>
                  <a:off x="4116436" y="899883"/>
                  <a:ext cx="1079732" cy="263112"/>
                  <a:chOff x="6764312" y="5017957"/>
                  <a:chExt cx="3174167" cy="544643"/>
                </a:xfrm>
              </p:grpSpPr>
              <p:sp>
                <p:nvSpPr>
                  <p:cNvPr id="180" name="Rounded Rectangle 179"/>
                  <p:cNvSpPr/>
                  <p:nvPr/>
                </p:nvSpPr>
                <p:spPr>
                  <a:xfrm>
                    <a:off x="6934200" y="5029200"/>
                    <a:ext cx="2899348" cy="533400"/>
                  </a:xfrm>
                  <a:prstGeom prst="roundRect">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1" name="Group 115"/>
                  <p:cNvGrpSpPr/>
                  <p:nvPr/>
                </p:nvGrpSpPr>
                <p:grpSpPr>
                  <a:xfrm>
                    <a:off x="6764312" y="5017957"/>
                    <a:ext cx="3174167" cy="543394"/>
                    <a:chOff x="4419600" y="6019800"/>
                    <a:chExt cx="4553263" cy="718278"/>
                  </a:xfrm>
                </p:grpSpPr>
                <p:sp>
                  <p:nvSpPr>
                    <p:cNvPr id="182" name="Multiply 181"/>
                    <p:cNvSpPr/>
                    <p:nvPr/>
                  </p:nvSpPr>
                  <p:spPr>
                    <a:xfrm>
                      <a:off x="4419600" y="6019800"/>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Multiply 182"/>
                    <p:cNvSpPr/>
                    <p:nvPr/>
                  </p:nvSpPr>
                  <p:spPr>
                    <a:xfrm>
                      <a:off x="5461416" y="6022298"/>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Diamond 183"/>
                    <p:cNvSpPr/>
                    <p:nvPr/>
                  </p:nvSpPr>
                  <p:spPr>
                    <a:xfrm>
                      <a:off x="5471410" y="6096000"/>
                      <a:ext cx="243590" cy="529652"/>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Diamond 184"/>
                    <p:cNvSpPr/>
                    <p:nvPr/>
                  </p:nvSpPr>
                  <p:spPr>
                    <a:xfrm>
                      <a:off x="6553201" y="6128479"/>
                      <a:ext cx="243590" cy="529652"/>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Multiply 185"/>
                    <p:cNvSpPr/>
                    <p:nvPr/>
                  </p:nvSpPr>
                  <p:spPr>
                    <a:xfrm>
                      <a:off x="6550702" y="6052278"/>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Diamond 186"/>
                    <p:cNvSpPr/>
                    <p:nvPr/>
                  </p:nvSpPr>
                  <p:spPr>
                    <a:xfrm>
                      <a:off x="7649981" y="6130978"/>
                      <a:ext cx="243590" cy="529652"/>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Multiply 187"/>
                    <p:cNvSpPr/>
                    <p:nvPr/>
                  </p:nvSpPr>
                  <p:spPr>
                    <a:xfrm>
                      <a:off x="7677463" y="6024797"/>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28" name="Group 127"/>
              <p:cNvGrpSpPr/>
              <p:nvPr/>
            </p:nvGrpSpPr>
            <p:grpSpPr>
              <a:xfrm>
                <a:off x="4413760" y="1961593"/>
                <a:ext cx="477093" cy="593005"/>
                <a:chOff x="5513018" y="671522"/>
                <a:chExt cx="808459" cy="1004878"/>
              </a:xfrm>
              <a:solidFill>
                <a:srgbClr val="FFD961"/>
              </a:solidFill>
            </p:grpSpPr>
            <p:grpSp>
              <p:nvGrpSpPr>
                <p:cNvPr id="129" name="Group 165"/>
                <p:cNvGrpSpPr/>
                <p:nvPr/>
              </p:nvGrpSpPr>
              <p:grpSpPr>
                <a:xfrm rot="2888522">
                  <a:off x="5228282" y="963721"/>
                  <a:ext cx="851830" cy="282357"/>
                  <a:chOff x="4343400" y="5863281"/>
                  <a:chExt cx="2286000" cy="844379"/>
                </a:xfrm>
                <a:grpFill/>
              </p:grpSpPr>
              <p:grpSp>
                <p:nvGrpSpPr>
                  <p:cNvPr id="146" name="Group 163"/>
                  <p:cNvGrpSpPr/>
                  <p:nvPr/>
                </p:nvGrpSpPr>
                <p:grpSpPr>
                  <a:xfrm>
                    <a:off x="4343400" y="5863281"/>
                    <a:ext cx="2286000" cy="766119"/>
                    <a:chOff x="4343400" y="5863281"/>
                    <a:chExt cx="2286000" cy="766119"/>
                  </a:xfrm>
                  <a:grpFill/>
                </p:grpSpPr>
                <p:sp>
                  <p:nvSpPr>
                    <p:cNvPr id="151" name="Quad Arrow Callout 150"/>
                    <p:cNvSpPr/>
                    <p:nvPr/>
                  </p:nvSpPr>
                  <p:spPr>
                    <a:xfrm>
                      <a:off x="4343400" y="5943600"/>
                      <a:ext cx="685800" cy="685800"/>
                    </a:xfrm>
                    <a:prstGeom prst="quadArrowCallout">
                      <a:avLst>
                        <a:gd name="adj1" fmla="val 0"/>
                        <a:gd name="adj2" fmla="val 16714"/>
                        <a:gd name="adj3" fmla="val 33286"/>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Quad Arrow Callout 151"/>
                    <p:cNvSpPr/>
                    <p:nvPr/>
                  </p:nvSpPr>
                  <p:spPr>
                    <a:xfrm>
                      <a:off x="4876800" y="5943600"/>
                      <a:ext cx="685800" cy="685800"/>
                    </a:xfrm>
                    <a:prstGeom prst="quadArrowCallout">
                      <a:avLst>
                        <a:gd name="adj1" fmla="val 0"/>
                        <a:gd name="adj2" fmla="val 16714"/>
                        <a:gd name="adj3" fmla="val 33286"/>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Quad Arrow Callout 152"/>
                    <p:cNvSpPr/>
                    <p:nvPr/>
                  </p:nvSpPr>
                  <p:spPr>
                    <a:xfrm>
                      <a:off x="5410200" y="5943600"/>
                      <a:ext cx="685800" cy="685800"/>
                    </a:xfrm>
                    <a:prstGeom prst="quadArrowCallout">
                      <a:avLst>
                        <a:gd name="adj1" fmla="val 0"/>
                        <a:gd name="adj2" fmla="val 16714"/>
                        <a:gd name="adj3" fmla="val 33286"/>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Quad Arrow Callout 153"/>
                    <p:cNvSpPr/>
                    <p:nvPr/>
                  </p:nvSpPr>
                  <p:spPr>
                    <a:xfrm>
                      <a:off x="5943600" y="5943600"/>
                      <a:ext cx="685800" cy="685800"/>
                    </a:xfrm>
                    <a:prstGeom prst="quadArrowCallout">
                      <a:avLst>
                        <a:gd name="adj1" fmla="val 0"/>
                        <a:gd name="adj2" fmla="val 16714"/>
                        <a:gd name="adj3" fmla="val 33286"/>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5" name="Group 158"/>
                    <p:cNvGrpSpPr/>
                    <p:nvPr/>
                  </p:nvGrpSpPr>
                  <p:grpSpPr>
                    <a:xfrm>
                      <a:off x="4800600" y="5863281"/>
                      <a:ext cx="1396313" cy="313038"/>
                      <a:chOff x="4800600" y="5863281"/>
                      <a:chExt cx="1396313" cy="313038"/>
                    </a:xfrm>
                    <a:grpFill/>
                  </p:grpSpPr>
                  <p:sp>
                    <p:nvSpPr>
                      <p:cNvPr id="156" name="Isosceles Triangle 155"/>
                      <p:cNvSpPr/>
                      <p:nvPr/>
                    </p:nvSpPr>
                    <p:spPr>
                      <a:xfrm>
                        <a:off x="4800600" y="5867400"/>
                        <a:ext cx="304800" cy="3048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Isosceles Triangle 156"/>
                      <p:cNvSpPr/>
                      <p:nvPr/>
                    </p:nvSpPr>
                    <p:spPr>
                      <a:xfrm>
                        <a:off x="5321643" y="5863281"/>
                        <a:ext cx="304800" cy="3048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Isosceles Triangle 157"/>
                      <p:cNvSpPr/>
                      <p:nvPr/>
                    </p:nvSpPr>
                    <p:spPr>
                      <a:xfrm>
                        <a:off x="5892113" y="5871519"/>
                        <a:ext cx="304800" cy="3048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7" name="Group 159"/>
                  <p:cNvGrpSpPr/>
                  <p:nvPr/>
                </p:nvGrpSpPr>
                <p:grpSpPr>
                  <a:xfrm flipH="1" flipV="1">
                    <a:off x="4800600" y="6394622"/>
                    <a:ext cx="1396313" cy="313038"/>
                    <a:chOff x="4800600" y="5863281"/>
                    <a:chExt cx="1396313" cy="313038"/>
                  </a:xfrm>
                  <a:grpFill/>
                </p:grpSpPr>
                <p:sp>
                  <p:nvSpPr>
                    <p:cNvPr id="148" name="Isosceles Triangle 147"/>
                    <p:cNvSpPr/>
                    <p:nvPr/>
                  </p:nvSpPr>
                  <p:spPr>
                    <a:xfrm>
                      <a:off x="4800600" y="5867400"/>
                      <a:ext cx="304800" cy="3048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Isosceles Triangle 148"/>
                    <p:cNvSpPr/>
                    <p:nvPr/>
                  </p:nvSpPr>
                  <p:spPr>
                    <a:xfrm>
                      <a:off x="5321643" y="5863281"/>
                      <a:ext cx="304800" cy="3048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Isosceles Triangle 149"/>
                    <p:cNvSpPr/>
                    <p:nvPr/>
                  </p:nvSpPr>
                  <p:spPr>
                    <a:xfrm>
                      <a:off x="5892113" y="5871519"/>
                      <a:ext cx="304800" cy="3048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0" name="Group 165"/>
                <p:cNvGrpSpPr/>
                <p:nvPr/>
              </p:nvGrpSpPr>
              <p:grpSpPr>
                <a:xfrm rot="18707503">
                  <a:off x="5754384" y="956258"/>
                  <a:ext cx="851830" cy="282357"/>
                  <a:chOff x="4343400" y="5863281"/>
                  <a:chExt cx="2286000" cy="844379"/>
                </a:xfrm>
                <a:grpFill/>
              </p:grpSpPr>
              <p:grpSp>
                <p:nvGrpSpPr>
                  <p:cNvPr id="133" name="Group 163"/>
                  <p:cNvGrpSpPr/>
                  <p:nvPr/>
                </p:nvGrpSpPr>
                <p:grpSpPr>
                  <a:xfrm>
                    <a:off x="4343400" y="5863281"/>
                    <a:ext cx="2286000" cy="766119"/>
                    <a:chOff x="4343400" y="5863281"/>
                    <a:chExt cx="2286000" cy="766119"/>
                  </a:xfrm>
                  <a:grpFill/>
                </p:grpSpPr>
                <p:sp>
                  <p:nvSpPr>
                    <p:cNvPr id="138" name="Quad Arrow Callout 137"/>
                    <p:cNvSpPr/>
                    <p:nvPr/>
                  </p:nvSpPr>
                  <p:spPr>
                    <a:xfrm>
                      <a:off x="4343400" y="5943600"/>
                      <a:ext cx="685800" cy="685800"/>
                    </a:xfrm>
                    <a:prstGeom prst="quadArrowCallout">
                      <a:avLst>
                        <a:gd name="adj1" fmla="val 0"/>
                        <a:gd name="adj2" fmla="val 16714"/>
                        <a:gd name="adj3" fmla="val 33286"/>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Quad Arrow Callout 138"/>
                    <p:cNvSpPr/>
                    <p:nvPr/>
                  </p:nvSpPr>
                  <p:spPr>
                    <a:xfrm>
                      <a:off x="4876800" y="5943600"/>
                      <a:ext cx="685800" cy="685800"/>
                    </a:xfrm>
                    <a:prstGeom prst="quadArrowCallout">
                      <a:avLst>
                        <a:gd name="adj1" fmla="val 0"/>
                        <a:gd name="adj2" fmla="val 16714"/>
                        <a:gd name="adj3" fmla="val 33286"/>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Quad Arrow Callout 139"/>
                    <p:cNvSpPr/>
                    <p:nvPr/>
                  </p:nvSpPr>
                  <p:spPr>
                    <a:xfrm>
                      <a:off x="5410200" y="5943600"/>
                      <a:ext cx="685800" cy="685800"/>
                    </a:xfrm>
                    <a:prstGeom prst="quadArrowCallout">
                      <a:avLst>
                        <a:gd name="adj1" fmla="val 0"/>
                        <a:gd name="adj2" fmla="val 16714"/>
                        <a:gd name="adj3" fmla="val 33286"/>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Quad Arrow Callout 140"/>
                    <p:cNvSpPr/>
                    <p:nvPr/>
                  </p:nvSpPr>
                  <p:spPr>
                    <a:xfrm>
                      <a:off x="5943600" y="5943600"/>
                      <a:ext cx="685800" cy="685800"/>
                    </a:xfrm>
                    <a:prstGeom prst="quadArrowCallout">
                      <a:avLst>
                        <a:gd name="adj1" fmla="val 0"/>
                        <a:gd name="adj2" fmla="val 16714"/>
                        <a:gd name="adj3" fmla="val 33286"/>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2" name="Group 158"/>
                    <p:cNvGrpSpPr/>
                    <p:nvPr/>
                  </p:nvGrpSpPr>
                  <p:grpSpPr>
                    <a:xfrm>
                      <a:off x="4800600" y="5863281"/>
                      <a:ext cx="1396313" cy="313038"/>
                      <a:chOff x="4800600" y="5863281"/>
                      <a:chExt cx="1396313" cy="313038"/>
                    </a:xfrm>
                    <a:grpFill/>
                  </p:grpSpPr>
                  <p:sp>
                    <p:nvSpPr>
                      <p:cNvPr id="143" name="Isosceles Triangle 142"/>
                      <p:cNvSpPr/>
                      <p:nvPr/>
                    </p:nvSpPr>
                    <p:spPr>
                      <a:xfrm>
                        <a:off x="4800600" y="5867400"/>
                        <a:ext cx="304800" cy="3048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Isosceles Triangle 143"/>
                      <p:cNvSpPr/>
                      <p:nvPr/>
                    </p:nvSpPr>
                    <p:spPr>
                      <a:xfrm>
                        <a:off x="5321643" y="5863281"/>
                        <a:ext cx="304800" cy="3048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Isosceles Triangle 144"/>
                      <p:cNvSpPr/>
                      <p:nvPr/>
                    </p:nvSpPr>
                    <p:spPr>
                      <a:xfrm>
                        <a:off x="5892113" y="5871519"/>
                        <a:ext cx="304800" cy="3048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4" name="Group 159"/>
                  <p:cNvGrpSpPr/>
                  <p:nvPr/>
                </p:nvGrpSpPr>
                <p:grpSpPr>
                  <a:xfrm flipH="1" flipV="1">
                    <a:off x="4800600" y="6394622"/>
                    <a:ext cx="1396313" cy="313038"/>
                    <a:chOff x="4800600" y="5863281"/>
                    <a:chExt cx="1396313" cy="313038"/>
                  </a:xfrm>
                  <a:grpFill/>
                </p:grpSpPr>
                <p:sp>
                  <p:nvSpPr>
                    <p:cNvPr id="135" name="Isosceles Triangle 134"/>
                    <p:cNvSpPr/>
                    <p:nvPr/>
                  </p:nvSpPr>
                  <p:spPr>
                    <a:xfrm>
                      <a:off x="4800600" y="5867400"/>
                      <a:ext cx="304800" cy="3048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Isosceles Triangle 135"/>
                    <p:cNvSpPr/>
                    <p:nvPr/>
                  </p:nvSpPr>
                  <p:spPr>
                    <a:xfrm>
                      <a:off x="5321643" y="5863281"/>
                      <a:ext cx="304800" cy="3048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Isosceles Triangle 136"/>
                    <p:cNvSpPr/>
                    <p:nvPr/>
                  </p:nvSpPr>
                  <p:spPr>
                    <a:xfrm>
                      <a:off x="5892113" y="5871519"/>
                      <a:ext cx="304800" cy="3048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1" name="Oval 130"/>
                <p:cNvSpPr/>
                <p:nvPr/>
              </p:nvSpPr>
              <p:spPr>
                <a:xfrm>
                  <a:off x="5715000" y="1295400"/>
                  <a:ext cx="381000" cy="381000"/>
                </a:xfrm>
                <a:prstGeom prst="ellips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Plaque 131"/>
                <p:cNvSpPr/>
                <p:nvPr/>
              </p:nvSpPr>
              <p:spPr>
                <a:xfrm>
                  <a:off x="5809130" y="1416424"/>
                  <a:ext cx="188259" cy="152400"/>
                </a:xfrm>
                <a:prstGeom prst="plaque">
                  <a:avLst>
                    <a:gd name="adj" fmla="val 3137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 name="Cloud Callout 5"/>
            <p:cNvSpPr/>
            <p:nvPr/>
          </p:nvSpPr>
          <p:spPr>
            <a:xfrm>
              <a:off x="7853825" y="985632"/>
              <a:ext cx="3353265" cy="2156561"/>
            </a:xfrm>
            <a:prstGeom prst="cloudCallout">
              <a:avLst>
                <a:gd name="adj1" fmla="val 49478"/>
                <a:gd name="adj2" fmla="val 18922"/>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8109179" y="1660556"/>
              <a:ext cx="2999587" cy="584775"/>
            </a:xfrm>
            <a:prstGeom prst="rect">
              <a:avLst/>
            </a:prstGeom>
          </p:spPr>
          <p:txBody>
            <a:bodyPr wrap="square">
              <a:spAutoFit/>
            </a:bodyPr>
            <a:lstStyle/>
            <a:p>
              <a:pPr fontAlgn="base"/>
              <a:r>
                <a:rPr lang="en-US" sz="3200" b="0" i="0" dirty="0">
                  <a:solidFill>
                    <a:srgbClr val="333333"/>
                  </a:solidFill>
                  <a:effectLst/>
                  <a:latin typeface="Calibri" panose="020F0502020204030204" pitchFamily="34" charset="0"/>
                </a:rPr>
                <a:t>Genesis 21:3-7</a:t>
              </a:r>
            </a:p>
          </p:txBody>
        </p:sp>
      </p:grpSp>
      <p:grpSp>
        <p:nvGrpSpPr>
          <p:cNvPr id="7169" name="Group 7168"/>
          <p:cNvGrpSpPr/>
          <p:nvPr/>
        </p:nvGrpSpPr>
        <p:grpSpPr>
          <a:xfrm>
            <a:off x="501786" y="973028"/>
            <a:ext cx="3466262" cy="3060512"/>
            <a:chOff x="1277089" y="1372440"/>
            <a:chExt cx="3466262" cy="3060512"/>
          </a:xfrm>
        </p:grpSpPr>
        <p:pic>
          <p:nvPicPr>
            <p:cNvPr id="7170" name="Picture 2" descr="http://www.clker.com/cliparts/K/d/5/P/g/3/empty-warning-symbol-m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7089" y="1372440"/>
              <a:ext cx="3466262" cy="3060512"/>
            </a:xfrm>
            <a:prstGeom prst="rect">
              <a:avLst/>
            </a:prstGeom>
            <a:noFill/>
            <a:extLst>
              <a:ext uri="{909E8E84-426E-40DD-AFC4-6F175D3DCCD1}">
                <a14:hiddenFill xmlns:a14="http://schemas.microsoft.com/office/drawing/2010/main">
                  <a:solidFill>
                    <a:srgbClr val="FFFFFF"/>
                  </a:solidFill>
                </a14:hiddenFill>
              </a:ext>
            </a:extLst>
          </p:spPr>
        </p:pic>
        <p:grpSp>
          <p:nvGrpSpPr>
            <p:cNvPr id="212" name="Group 93"/>
            <p:cNvGrpSpPr/>
            <p:nvPr/>
          </p:nvGrpSpPr>
          <p:grpSpPr>
            <a:xfrm rot="5400000">
              <a:off x="2363592" y="2435274"/>
              <a:ext cx="1069938" cy="1666096"/>
              <a:chOff x="1219200" y="1336880"/>
              <a:chExt cx="1774930" cy="2724382"/>
            </a:xfrm>
          </p:grpSpPr>
          <p:sp>
            <p:nvSpPr>
              <p:cNvPr id="213" name="Oval 212"/>
              <p:cNvSpPr/>
              <p:nvPr/>
            </p:nvSpPr>
            <p:spPr>
              <a:xfrm rot="19638581">
                <a:off x="1393929" y="1336880"/>
                <a:ext cx="1600201" cy="2724382"/>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p:cNvSpPr/>
              <p:nvPr/>
            </p:nvSpPr>
            <p:spPr>
              <a:xfrm>
                <a:off x="1371600" y="1752600"/>
                <a:ext cx="914400" cy="914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Cloud 214"/>
              <p:cNvSpPr/>
              <p:nvPr/>
            </p:nvSpPr>
            <p:spPr>
              <a:xfrm rot="19132349">
                <a:off x="1219200" y="1828800"/>
                <a:ext cx="762000" cy="304800"/>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p:cNvSpPr/>
              <p:nvPr/>
            </p:nvSpPr>
            <p:spPr>
              <a:xfrm rot="2148584">
                <a:off x="1960450" y="2387289"/>
                <a:ext cx="258094" cy="533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p:cNvSpPr/>
              <p:nvPr/>
            </p:nvSpPr>
            <p:spPr>
              <a:xfrm rot="20368391">
                <a:off x="1448079" y="2465277"/>
                <a:ext cx="240166" cy="47970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p:cNvSpPr/>
              <p:nvPr/>
            </p:nvSpPr>
            <p:spPr>
              <a:xfrm>
                <a:off x="2133600" y="2133600"/>
                <a:ext cx="228600" cy="4218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p:cNvSpPr/>
              <p:nvPr/>
            </p:nvSpPr>
            <p:spPr>
              <a:xfrm>
                <a:off x="2133600" y="2438400"/>
                <a:ext cx="152400" cy="1524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68" name="&quot;No&quot; Symbol 7167"/>
            <p:cNvSpPr/>
            <p:nvPr/>
          </p:nvSpPr>
          <p:spPr>
            <a:xfrm>
              <a:off x="2187844" y="2530566"/>
              <a:ext cx="1646257" cy="1646257"/>
            </a:xfrm>
            <a:prstGeom prst="noSmoking">
              <a:avLst>
                <a:gd name="adj" fmla="val 7199"/>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23" name="TextBox 222"/>
          <p:cNvSpPr txBox="1"/>
          <p:nvPr/>
        </p:nvSpPr>
        <p:spPr>
          <a:xfrm>
            <a:off x="210542" y="112576"/>
            <a:ext cx="4179773" cy="707886"/>
          </a:xfrm>
          <a:prstGeom prst="rect">
            <a:avLst/>
          </a:prstGeom>
          <a:noFill/>
        </p:spPr>
        <p:txBody>
          <a:bodyPr wrap="square" rtlCol="0">
            <a:spAutoFit/>
          </a:bodyPr>
          <a:lstStyle/>
          <a:p>
            <a:pPr algn="ctr"/>
            <a:r>
              <a:rPr lang="en-US" sz="4000" dirty="0">
                <a:latin typeface="AR CENA" panose="02000000000000000000" pitchFamily="2" charset="0"/>
              </a:rPr>
              <a:t>The Curse</a:t>
            </a:r>
          </a:p>
        </p:txBody>
      </p:sp>
      <p:sp>
        <p:nvSpPr>
          <p:cNvPr id="224" name="Rectangle 223"/>
          <p:cNvSpPr/>
          <p:nvPr/>
        </p:nvSpPr>
        <p:spPr>
          <a:xfrm>
            <a:off x="925843" y="4055562"/>
            <a:ext cx="2912061" cy="369332"/>
          </a:xfrm>
          <a:prstGeom prst="rect">
            <a:avLst/>
          </a:prstGeom>
        </p:spPr>
        <p:txBody>
          <a:bodyPr wrap="square">
            <a:spAutoFit/>
          </a:bodyPr>
          <a:lstStyle/>
          <a:p>
            <a:pPr fontAlgn="base"/>
            <a:r>
              <a:rPr lang="en-US" dirty="0">
                <a:solidFill>
                  <a:srgbClr val="333333"/>
                </a:solidFill>
                <a:latin typeface="Calibri" panose="020F0502020204030204" pitchFamily="34" charset="0"/>
              </a:rPr>
              <a:t>“Closed up all the wombs”</a:t>
            </a:r>
            <a:endParaRPr lang="en-US" b="0" i="0" dirty="0">
              <a:solidFill>
                <a:srgbClr val="333333"/>
              </a:solidFill>
              <a:effectLst/>
              <a:latin typeface="Calibri" panose="020F0502020204030204" pitchFamily="34" charset="0"/>
            </a:endParaRPr>
          </a:p>
        </p:txBody>
      </p:sp>
      <p:grpSp>
        <p:nvGrpSpPr>
          <p:cNvPr id="7173" name="Group 7172"/>
          <p:cNvGrpSpPr/>
          <p:nvPr/>
        </p:nvGrpSpPr>
        <p:grpSpPr>
          <a:xfrm>
            <a:off x="4066044" y="3589368"/>
            <a:ext cx="4591038" cy="2654777"/>
            <a:chOff x="4066044" y="3589368"/>
            <a:chExt cx="4591038" cy="2654777"/>
          </a:xfrm>
        </p:grpSpPr>
        <p:sp>
          <p:nvSpPr>
            <p:cNvPr id="226" name="TextBox 225"/>
            <p:cNvSpPr txBox="1"/>
            <p:nvPr/>
          </p:nvSpPr>
          <p:spPr>
            <a:xfrm>
              <a:off x="4129522" y="3589368"/>
              <a:ext cx="4179773" cy="707886"/>
            </a:xfrm>
            <a:prstGeom prst="rect">
              <a:avLst/>
            </a:prstGeom>
            <a:noFill/>
          </p:spPr>
          <p:txBody>
            <a:bodyPr wrap="square" rtlCol="0">
              <a:spAutoFit/>
            </a:bodyPr>
            <a:lstStyle/>
            <a:p>
              <a:pPr algn="ctr"/>
              <a:r>
                <a:rPr lang="en-US" sz="4000" dirty="0">
                  <a:latin typeface="AR CENA" panose="02000000000000000000" pitchFamily="2" charset="0"/>
                </a:rPr>
                <a:t>The Warning</a:t>
              </a:r>
            </a:p>
          </p:txBody>
        </p:sp>
        <p:sp>
          <p:nvSpPr>
            <p:cNvPr id="7172" name="Rounded Rectangle 7171"/>
            <p:cNvSpPr/>
            <p:nvPr/>
          </p:nvSpPr>
          <p:spPr>
            <a:xfrm>
              <a:off x="4066044" y="4585996"/>
              <a:ext cx="4591019" cy="1658149"/>
            </a:xfrm>
            <a:prstGeom prst="roundRect">
              <a:avLst/>
            </a:pr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1" name="Rectangle 7170"/>
            <p:cNvSpPr/>
            <p:nvPr/>
          </p:nvSpPr>
          <p:spPr>
            <a:xfrm>
              <a:off x="4103683" y="4647255"/>
              <a:ext cx="4553399" cy="1477328"/>
            </a:xfrm>
            <a:prstGeom prst="rect">
              <a:avLst/>
            </a:prstGeom>
          </p:spPr>
          <p:txBody>
            <a:bodyPr wrap="square">
              <a:spAutoFit/>
            </a:bodyPr>
            <a:lstStyle/>
            <a:p>
              <a:pPr algn="ctr" fontAlgn="base"/>
              <a:r>
                <a:rPr lang="en-US" b="0" i="0" dirty="0">
                  <a:solidFill>
                    <a:schemeClr val="bg1"/>
                  </a:solidFill>
                  <a:effectLst/>
                  <a:latin typeface="Calibri" panose="020F0502020204030204" pitchFamily="34" charset="0"/>
                </a:rPr>
                <a:t>Although Abimelech’s household was immediately cursed because he had taken Sarah, the Lord warned him about his mistake and gave him an opportunity to avoid committing a great sin</a:t>
              </a:r>
            </a:p>
          </p:txBody>
        </p:sp>
      </p:grpSp>
      <p:sp>
        <p:nvSpPr>
          <p:cNvPr id="228" name="Rectangle 227"/>
          <p:cNvSpPr/>
          <p:nvPr/>
        </p:nvSpPr>
        <p:spPr>
          <a:xfrm>
            <a:off x="-36936" y="6432067"/>
            <a:ext cx="2912061" cy="369332"/>
          </a:xfrm>
          <a:prstGeom prst="rect">
            <a:avLst/>
          </a:prstGeom>
        </p:spPr>
        <p:txBody>
          <a:bodyPr wrap="square">
            <a:spAutoFit/>
          </a:bodyPr>
          <a:lstStyle/>
          <a:p>
            <a:pPr fontAlgn="base"/>
            <a:r>
              <a:rPr lang="en-US" dirty="0">
                <a:solidFill>
                  <a:srgbClr val="333333"/>
                </a:solidFill>
                <a:latin typeface="Calibri" panose="020F0502020204030204" pitchFamily="34" charset="0"/>
              </a:rPr>
              <a:t>Genesis 21: 3-7, 18</a:t>
            </a:r>
            <a:endParaRPr lang="en-US" b="0" i="0" dirty="0">
              <a:solidFill>
                <a:srgbClr val="333333"/>
              </a:solidFill>
              <a:effectLst/>
              <a:latin typeface="Calibri" panose="020F0502020204030204" pitchFamily="34" charset="0"/>
            </a:endParaRPr>
          </a:p>
        </p:txBody>
      </p:sp>
    </p:spTree>
    <p:extLst>
      <p:ext uri="{BB962C8B-B14F-4D97-AF65-F5344CB8AC3E}">
        <p14:creationId xmlns:p14="http://schemas.microsoft.com/office/powerpoint/2010/main" val="1154762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7169"/>
                                        </p:tgtEl>
                                        <p:attrNameLst>
                                          <p:attrName>style.visibility</p:attrName>
                                        </p:attrNameLst>
                                      </p:cBhvr>
                                      <p:to>
                                        <p:strVal val="visible"/>
                                      </p:to>
                                    </p:set>
                                    <p:animEffect transition="in" filter="fade">
                                      <p:cBhvr>
                                        <p:cTn id="7" dur="1000"/>
                                        <p:tgtEl>
                                          <p:spTgt spid="7169"/>
                                        </p:tgtEl>
                                      </p:cBhvr>
                                    </p:animEffect>
                                    <p:anim calcmode="lin" valueType="num">
                                      <p:cBhvr>
                                        <p:cTn id="8" dur="1000" fill="hold"/>
                                        <p:tgtEl>
                                          <p:spTgt spid="7169"/>
                                        </p:tgtEl>
                                        <p:attrNameLst>
                                          <p:attrName>ppt_x</p:attrName>
                                        </p:attrNameLst>
                                      </p:cBhvr>
                                      <p:tavLst>
                                        <p:tav tm="0">
                                          <p:val>
                                            <p:strVal val="#ppt_x"/>
                                          </p:val>
                                        </p:tav>
                                        <p:tav tm="100000">
                                          <p:val>
                                            <p:strVal val="#ppt_x"/>
                                          </p:val>
                                        </p:tav>
                                      </p:tavLst>
                                    </p:anim>
                                    <p:anim calcmode="lin" valueType="num">
                                      <p:cBhvr>
                                        <p:cTn id="9" dur="1000" fill="hold"/>
                                        <p:tgtEl>
                                          <p:spTgt spid="7169"/>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23"/>
                                        </p:tgtEl>
                                        <p:attrNameLst>
                                          <p:attrName>style.visibility</p:attrName>
                                        </p:attrNameLst>
                                      </p:cBhvr>
                                      <p:to>
                                        <p:strVal val="visible"/>
                                      </p:to>
                                    </p:set>
                                    <p:animEffect transition="in" filter="fade">
                                      <p:cBhvr>
                                        <p:cTn id="12" dur="1000"/>
                                        <p:tgtEl>
                                          <p:spTgt spid="223"/>
                                        </p:tgtEl>
                                      </p:cBhvr>
                                    </p:animEffect>
                                    <p:anim calcmode="lin" valueType="num">
                                      <p:cBhvr>
                                        <p:cTn id="13" dur="1000" fill="hold"/>
                                        <p:tgtEl>
                                          <p:spTgt spid="223"/>
                                        </p:tgtEl>
                                        <p:attrNameLst>
                                          <p:attrName>ppt_x</p:attrName>
                                        </p:attrNameLst>
                                      </p:cBhvr>
                                      <p:tavLst>
                                        <p:tav tm="0">
                                          <p:val>
                                            <p:strVal val="#ppt_x"/>
                                          </p:val>
                                        </p:tav>
                                        <p:tav tm="100000">
                                          <p:val>
                                            <p:strVal val="#ppt_x"/>
                                          </p:val>
                                        </p:tav>
                                      </p:tavLst>
                                    </p:anim>
                                    <p:anim calcmode="lin" valueType="num">
                                      <p:cBhvr>
                                        <p:cTn id="14" dur="1000" fill="hold"/>
                                        <p:tgtEl>
                                          <p:spTgt spid="223"/>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224"/>
                                        </p:tgtEl>
                                        <p:attrNameLst>
                                          <p:attrName>style.visibility</p:attrName>
                                        </p:attrNameLst>
                                      </p:cBhvr>
                                      <p:to>
                                        <p:strVal val="visible"/>
                                      </p:to>
                                    </p:set>
                                    <p:animEffect transition="in" filter="fade">
                                      <p:cBhvr>
                                        <p:cTn id="17" dur="1000"/>
                                        <p:tgtEl>
                                          <p:spTgt spid="224"/>
                                        </p:tgtEl>
                                      </p:cBhvr>
                                    </p:animEffect>
                                    <p:anim calcmode="lin" valueType="num">
                                      <p:cBhvr>
                                        <p:cTn id="18" dur="1000" fill="hold"/>
                                        <p:tgtEl>
                                          <p:spTgt spid="224"/>
                                        </p:tgtEl>
                                        <p:attrNameLst>
                                          <p:attrName>ppt_x</p:attrName>
                                        </p:attrNameLst>
                                      </p:cBhvr>
                                      <p:tavLst>
                                        <p:tav tm="0">
                                          <p:val>
                                            <p:strVal val="#ppt_x"/>
                                          </p:val>
                                        </p:tav>
                                        <p:tav tm="100000">
                                          <p:val>
                                            <p:strVal val="#ppt_x"/>
                                          </p:val>
                                        </p:tav>
                                      </p:tavLst>
                                    </p:anim>
                                    <p:anim calcmode="lin" valueType="num">
                                      <p:cBhvr>
                                        <p:cTn id="19" dur="1000" fill="hold"/>
                                        <p:tgtEl>
                                          <p:spTgt spid="22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7173"/>
                                        </p:tgtEl>
                                        <p:attrNameLst>
                                          <p:attrName>style.visibility</p:attrName>
                                        </p:attrNameLst>
                                      </p:cBhvr>
                                      <p:to>
                                        <p:strVal val="visible"/>
                                      </p:to>
                                    </p:set>
                                    <p:animEffect transition="in" filter="fade">
                                      <p:cBhvr>
                                        <p:cTn id="24" dur="1000"/>
                                        <p:tgtEl>
                                          <p:spTgt spid="7173"/>
                                        </p:tgtEl>
                                      </p:cBhvr>
                                    </p:animEffect>
                                    <p:anim calcmode="lin" valueType="num">
                                      <p:cBhvr>
                                        <p:cTn id="25" dur="1000" fill="hold"/>
                                        <p:tgtEl>
                                          <p:spTgt spid="7173"/>
                                        </p:tgtEl>
                                        <p:attrNameLst>
                                          <p:attrName>ppt_x</p:attrName>
                                        </p:attrNameLst>
                                      </p:cBhvr>
                                      <p:tavLst>
                                        <p:tav tm="0">
                                          <p:val>
                                            <p:strVal val="#ppt_x"/>
                                          </p:val>
                                        </p:tav>
                                        <p:tav tm="100000">
                                          <p:val>
                                            <p:strVal val="#ppt_x"/>
                                          </p:val>
                                        </p:tav>
                                      </p:tavLst>
                                    </p:anim>
                                    <p:anim calcmode="lin" valueType="num">
                                      <p:cBhvr>
                                        <p:cTn id="26" dur="1000" fill="hold"/>
                                        <p:tgtEl>
                                          <p:spTgt spid="717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nodeType="clickEffect">
                                  <p:stCondLst>
                                    <p:cond delay="0"/>
                                  </p:stCondLst>
                                  <p:childTnLst>
                                    <p:set>
                                      <p:cBhvr>
                                        <p:cTn id="30" dur="1" fill="hold">
                                          <p:stCondLst>
                                            <p:cond delay="0"/>
                                          </p:stCondLst>
                                        </p:cTn>
                                        <p:tgtEl>
                                          <p:spTgt spid="7174"/>
                                        </p:tgtEl>
                                        <p:attrNameLst>
                                          <p:attrName>style.visibility</p:attrName>
                                        </p:attrNameLst>
                                      </p:cBhvr>
                                      <p:to>
                                        <p:strVal val="visible"/>
                                      </p:to>
                                    </p:set>
                                    <p:animEffect transition="in" filter="fade">
                                      <p:cBhvr>
                                        <p:cTn id="31" dur="750"/>
                                        <p:tgtEl>
                                          <p:spTgt spid="7174"/>
                                        </p:tgtEl>
                                      </p:cBhvr>
                                    </p:animEffect>
                                    <p:anim calcmode="lin" valueType="num">
                                      <p:cBhvr>
                                        <p:cTn id="32" dur="750" fill="hold"/>
                                        <p:tgtEl>
                                          <p:spTgt spid="7174"/>
                                        </p:tgtEl>
                                        <p:attrNameLst>
                                          <p:attrName>ppt_x</p:attrName>
                                        </p:attrNameLst>
                                      </p:cBhvr>
                                      <p:tavLst>
                                        <p:tav tm="0">
                                          <p:val>
                                            <p:strVal val="#ppt_x"/>
                                          </p:val>
                                        </p:tav>
                                        <p:tav tm="100000">
                                          <p:val>
                                            <p:strVal val="#ppt_x"/>
                                          </p:val>
                                        </p:tav>
                                      </p:tavLst>
                                    </p:anim>
                                    <p:anim calcmode="lin" valueType="num">
                                      <p:cBhvr>
                                        <p:cTn id="33" dur="750" fill="hold"/>
                                        <p:tgtEl>
                                          <p:spTgt spid="71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 grpId="0"/>
      <p:bldP spid="2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aetherforce.com/wp-content/uploads/2015/01/the_great_pyramids_of_kaiser_2_by_nethskie-d2xcunw.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28" name="Rectangle 227"/>
          <p:cNvSpPr/>
          <p:nvPr/>
        </p:nvSpPr>
        <p:spPr>
          <a:xfrm>
            <a:off x="379396" y="890293"/>
            <a:ext cx="6356255" cy="5262979"/>
          </a:xfrm>
          <a:prstGeom prst="rect">
            <a:avLst/>
          </a:prstGeom>
        </p:spPr>
        <p:txBody>
          <a:bodyPr wrap="square">
            <a:spAutoFit/>
          </a:bodyPr>
          <a:lstStyle/>
          <a:p>
            <a:pPr fontAlgn="base"/>
            <a:r>
              <a:rPr lang="en-US" sz="2400" dirty="0">
                <a:latin typeface="Calibri" panose="020F0502020204030204" pitchFamily="34" charset="0"/>
              </a:rPr>
              <a:t>“No member of this Church—and that means each of you—will ever make a serious mistake without first being warned by the promptings of the Holy Ghost.</a:t>
            </a:r>
          </a:p>
          <a:p>
            <a:pPr fontAlgn="base"/>
            <a:endParaRPr lang="en-US" sz="2400" dirty="0">
              <a:latin typeface="Calibri" panose="020F0502020204030204" pitchFamily="34" charset="0"/>
            </a:endParaRPr>
          </a:p>
          <a:p>
            <a:pPr fontAlgn="base"/>
            <a:r>
              <a:rPr lang="en-US" sz="2400" dirty="0">
                <a:latin typeface="Calibri" panose="020F0502020204030204" pitchFamily="34" charset="0"/>
              </a:rPr>
              <a:t>“Sometimes when you have made a mistake, you may have said afterward, ‘I knew I should not have done that. It did not feel right,’ or perhaps, ‘I knew I </a:t>
            </a:r>
            <a:r>
              <a:rPr lang="en-US" sz="2400" i="1" dirty="0">
                <a:latin typeface="Calibri" panose="020F0502020204030204" pitchFamily="34" charset="0"/>
              </a:rPr>
              <a:t>should</a:t>
            </a:r>
            <a:r>
              <a:rPr lang="en-US" sz="2400" dirty="0">
                <a:latin typeface="Calibri" panose="020F0502020204030204" pitchFamily="34" charset="0"/>
              </a:rPr>
              <a:t> have done that. I just did not have the courage to act!’ </a:t>
            </a:r>
          </a:p>
          <a:p>
            <a:pPr fontAlgn="base"/>
            <a:endParaRPr lang="en-US" sz="2400" dirty="0">
              <a:latin typeface="Calibri" panose="020F0502020204030204" pitchFamily="34" charset="0"/>
            </a:endParaRPr>
          </a:p>
          <a:p>
            <a:pPr fontAlgn="base"/>
            <a:r>
              <a:rPr lang="en-US" sz="2400" dirty="0">
                <a:latin typeface="Calibri" panose="020F0502020204030204" pitchFamily="34" charset="0"/>
              </a:rPr>
              <a:t>Those impressions are the Holy Ghost attempting to direct you toward good or warning you away from harm.”</a:t>
            </a:r>
          </a:p>
        </p:txBody>
      </p:sp>
      <p:sp>
        <p:nvSpPr>
          <p:cNvPr id="107" name="TextBox 106"/>
          <p:cNvSpPr txBox="1"/>
          <p:nvPr/>
        </p:nvSpPr>
        <p:spPr>
          <a:xfrm>
            <a:off x="11496539" y="6488668"/>
            <a:ext cx="695459" cy="369332"/>
          </a:xfrm>
          <a:prstGeom prst="rect">
            <a:avLst/>
          </a:prstGeom>
          <a:noFill/>
        </p:spPr>
        <p:txBody>
          <a:bodyPr wrap="square" rtlCol="0">
            <a:spAutoFit/>
          </a:bodyPr>
          <a:lstStyle/>
          <a:p>
            <a:r>
              <a:rPr lang="en-US" dirty="0"/>
              <a:t>(2)</a:t>
            </a:r>
          </a:p>
        </p:txBody>
      </p:sp>
      <p:pic>
        <p:nvPicPr>
          <p:cNvPr id="8194" name="Picture 2" descr="President Boyd K. Pack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48851" y="161630"/>
            <a:ext cx="1095375" cy="1457326"/>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http://www.belfasttelegraph.co.uk/life/article30880901.ece/ALTERNATES/h342/2015-01-05_lif_5854322_I2.JPG"/>
          <p:cNvPicPr>
            <a:picLocks noChangeAspect="1" noChangeArrowheads="1"/>
          </p:cNvPicPr>
          <p:nvPr/>
        </p:nvPicPr>
        <p:blipFill rotWithShape="1">
          <a:blip r:embed="rId4">
            <a:extLst>
              <a:ext uri="{28A0092B-C50C-407E-A947-70E740481C1C}">
                <a14:useLocalDpi xmlns:a14="http://schemas.microsoft.com/office/drawing/2010/main" val="0"/>
              </a:ext>
            </a:extLst>
          </a:blip>
          <a:srcRect t="-1465" r="54156"/>
          <a:stretch/>
        </p:blipFill>
        <p:spPr bwMode="auto">
          <a:xfrm>
            <a:off x="6888486" y="437882"/>
            <a:ext cx="2244444" cy="3305283"/>
          </a:xfrm>
          <a:prstGeom prst="rect">
            <a:avLst/>
          </a:prstGeom>
          <a:noFill/>
          <a:extLst>
            <a:ext uri="{909E8E84-426E-40DD-AFC4-6F175D3DCCD1}">
              <a14:hiddenFill xmlns:a14="http://schemas.microsoft.com/office/drawing/2010/main">
                <a:solidFill>
                  <a:srgbClr val="FFFFFF"/>
                </a:solidFill>
              </a14:hiddenFill>
            </a:ext>
          </a:extLst>
        </p:spPr>
      </p:pic>
      <p:pic>
        <p:nvPicPr>
          <p:cNvPr id="8204" name="Picture 12" descr="http://news.mtv.ca/wp-content/uploads/2013/09/TeenMom3_Eps_103-alex.jpg"/>
          <p:cNvPicPr>
            <a:picLocks noChangeAspect="1" noChangeArrowheads="1"/>
          </p:cNvPicPr>
          <p:nvPr/>
        </p:nvPicPr>
        <p:blipFill rotWithShape="1">
          <a:blip r:embed="rId5">
            <a:extLst>
              <a:ext uri="{28A0092B-C50C-407E-A947-70E740481C1C}">
                <a14:useLocalDpi xmlns:a14="http://schemas.microsoft.com/office/drawing/2010/main" val="0"/>
              </a:ext>
            </a:extLst>
          </a:blip>
          <a:srcRect l="14344" t="1067" r="32699" b="1"/>
          <a:stretch/>
        </p:blipFill>
        <p:spPr bwMode="auto">
          <a:xfrm flipH="1">
            <a:off x="9423040" y="3245476"/>
            <a:ext cx="2421228" cy="301546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quotesvalley.com/images/09/you-can-never-make-the-same-mistake-twice-3.jpg">
            <a:extLst>
              <a:ext uri="{FF2B5EF4-FFF2-40B4-BE49-F238E27FC236}">
                <a16:creationId xmlns:a16="http://schemas.microsoft.com/office/drawing/2014/main" id="{B7CEEB08-01E4-4444-908E-4AE041CC8BB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65434" y="4013735"/>
            <a:ext cx="2412551" cy="2680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29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8">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8202"/>
                                        </p:tgtEl>
                                        <p:attrNameLst>
                                          <p:attrName>style.visibility</p:attrName>
                                        </p:attrNameLst>
                                      </p:cBhvr>
                                      <p:to>
                                        <p:strVal val="visible"/>
                                      </p:to>
                                    </p:set>
                                    <p:animEffect transition="in" filter="fade">
                                      <p:cBhvr>
                                        <p:cTn id="9" dur="500"/>
                                        <p:tgtEl>
                                          <p:spTgt spid="820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28">
                                            <p:txEl>
                                              <p:pRg st="4" end="4"/>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8204"/>
                                        </p:tgtEl>
                                        <p:attrNameLst>
                                          <p:attrName>style.visibility</p:attrName>
                                        </p:attrNameLst>
                                      </p:cBhvr>
                                      <p:to>
                                        <p:strVal val="visible"/>
                                      </p:to>
                                    </p:set>
                                    <p:animEffect transition="in" filter="fade">
                                      <p:cBhvr>
                                        <p:cTn id="16" dur="500"/>
                                        <p:tgtEl>
                                          <p:spTgt spid="820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xit" presetSubtype="0" fill="hold" grpId="0" nodeType="withEffect">
                                  <p:stCondLst>
                                    <p:cond delay="0"/>
                                  </p:stCondLst>
                                  <p:childTnLst>
                                    <p:animEffect transition="out" filter="fade">
                                      <p:cBhvr>
                                        <p:cTn id="23" dur="500"/>
                                        <p:tgtEl>
                                          <p:spTgt spid="228">
                                            <p:txEl>
                                              <p:pRg st="0" end="0"/>
                                            </p:txEl>
                                          </p:spTgt>
                                        </p:tgtEl>
                                      </p:cBhvr>
                                    </p:animEffect>
                                    <p:set>
                                      <p:cBhvr>
                                        <p:cTn id="24" dur="1" fill="hold">
                                          <p:stCondLst>
                                            <p:cond delay="499"/>
                                          </p:stCondLst>
                                        </p:cTn>
                                        <p:tgtEl>
                                          <p:spTgt spid="228">
                                            <p:txEl>
                                              <p:pRg st="0" end="0"/>
                                            </p:txEl>
                                          </p:spTgt>
                                        </p:tgtEl>
                                        <p:attrNameLst>
                                          <p:attrName>style.visibility</p:attrName>
                                        </p:attrNameLst>
                                      </p:cBhvr>
                                      <p:to>
                                        <p:strVal val="hidden"/>
                                      </p:to>
                                    </p:set>
                                  </p:childTnLst>
                                </p:cTn>
                              </p:par>
                              <p:par>
                                <p:cTn id="25" presetID="10" presetClass="exit" presetSubtype="0" fill="hold" grpId="0" nodeType="withEffect">
                                  <p:stCondLst>
                                    <p:cond delay="0"/>
                                  </p:stCondLst>
                                  <p:childTnLst>
                                    <p:animEffect transition="out" filter="fade">
                                      <p:cBhvr>
                                        <p:cTn id="26" dur="500"/>
                                        <p:tgtEl>
                                          <p:spTgt spid="228">
                                            <p:txEl>
                                              <p:pRg st="2" end="2"/>
                                            </p:txEl>
                                          </p:spTgt>
                                        </p:tgtEl>
                                      </p:cBhvr>
                                    </p:animEffect>
                                    <p:set>
                                      <p:cBhvr>
                                        <p:cTn id="27" dur="1" fill="hold">
                                          <p:stCondLst>
                                            <p:cond delay="499"/>
                                          </p:stCondLst>
                                        </p:cTn>
                                        <p:tgtEl>
                                          <p:spTgt spid="228">
                                            <p:txEl>
                                              <p:pRg st="2" end="2"/>
                                            </p:txEl>
                                          </p:spTgt>
                                        </p:tgtEl>
                                        <p:attrNameLst>
                                          <p:attrName>style.visibility</p:attrName>
                                        </p:attrNameLst>
                                      </p:cBhvr>
                                      <p:to>
                                        <p:strVal val="hidden"/>
                                      </p:to>
                                    </p:set>
                                  </p:childTnLst>
                                </p:cTn>
                              </p:par>
                              <p:par>
                                <p:cTn id="28" presetID="10" presetClass="exit" presetSubtype="0" fill="hold" grpId="0" nodeType="withEffect">
                                  <p:stCondLst>
                                    <p:cond delay="0"/>
                                  </p:stCondLst>
                                  <p:childTnLst>
                                    <p:animEffect transition="out" filter="fade">
                                      <p:cBhvr>
                                        <p:cTn id="29" dur="500"/>
                                        <p:tgtEl>
                                          <p:spTgt spid="228">
                                            <p:txEl>
                                              <p:pRg st="4" end="4"/>
                                            </p:txEl>
                                          </p:spTgt>
                                        </p:tgtEl>
                                      </p:cBhvr>
                                    </p:animEffect>
                                    <p:set>
                                      <p:cBhvr>
                                        <p:cTn id="30" dur="1" fill="hold">
                                          <p:stCondLst>
                                            <p:cond delay="499"/>
                                          </p:stCondLst>
                                        </p:cTn>
                                        <p:tgtEl>
                                          <p:spTgt spid="228">
                                            <p:txEl>
                                              <p:pRg st="4" end="4"/>
                                            </p:txEl>
                                          </p:spTgt>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8202"/>
                                        </p:tgtEl>
                                      </p:cBhvr>
                                    </p:animEffect>
                                    <p:set>
                                      <p:cBhvr>
                                        <p:cTn id="33" dur="1" fill="hold">
                                          <p:stCondLst>
                                            <p:cond delay="499"/>
                                          </p:stCondLst>
                                        </p:cTn>
                                        <p:tgtEl>
                                          <p:spTgt spid="8202"/>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8204"/>
                                        </p:tgtEl>
                                      </p:cBhvr>
                                    </p:animEffect>
                                    <p:set>
                                      <p:cBhvr>
                                        <p:cTn id="36" dur="1" fill="hold">
                                          <p:stCondLst>
                                            <p:cond delay="499"/>
                                          </p:stCondLst>
                                        </p:cTn>
                                        <p:tgtEl>
                                          <p:spTgt spid="8204"/>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8194"/>
                                        </p:tgtEl>
                                      </p:cBhvr>
                                    </p:animEffect>
                                    <p:set>
                                      <p:cBhvr>
                                        <p:cTn id="39" dur="1" fill="hold">
                                          <p:stCondLst>
                                            <p:cond delay="499"/>
                                          </p:stCondLst>
                                        </p:cTn>
                                        <p:tgtEl>
                                          <p:spTgt spid="819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aetherforce.com/wp-content/uploads/2015/01/the_great_pyramids_of_kaiser_2_by_nethskie-d2xcunw.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2840" y="22592"/>
            <a:ext cx="12119158" cy="707886"/>
          </a:xfrm>
          <a:prstGeom prst="rect">
            <a:avLst/>
          </a:prstGeom>
          <a:noFill/>
        </p:spPr>
        <p:txBody>
          <a:bodyPr wrap="square" rtlCol="0">
            <a:spAutoFit/>
          </a:bodyPr>
          <a:lstStyle/>
          <a:p>
            <a:pPr algn="ctr"/>
            <a:r>
              <a:rPr lang="en-US" sz="4000" dirty="0">
                <a:latin typeface="AR CENA" panose="02000000000000000000" pitchFamily="2" charset="0"/>
              </a:rPr>
              <a:t>The Birth of Isaac</a:t>
            </a:r>
          </a:p>
        </p:txBody>
      </p:sp>
      <p:sp>
        <p:nvSpPr>
          <p:cNvPr id="5" name="TextBox 4"/>
          <p:cNvSpPr txBox="1"/>
          <p:nvPr/>
        </p:nvSpPr>
        <p:spPr>
          <a:xfrm>
            <a:off x="231820" y="6478073"/>
            <a:ext cx="1841679" cy="369332"/>
          </a:xfrm>
          <a:prstGeom prst="rect">
            <a:avLst/>
          </a:prstGeom>
          <a:noFill/>
        </p:spPr>
        <p:txBody>
          <a:bodyPr wrap="square" rtlCol="0">
            <a:spAutoFit/>
          </a:bodyPr>
          <a:lstStyle/>
          <a:p>
            <a:r>
              <a:rPr lang="en-US" dirty="0"/>
              <a:t>Genesis 21:1-8</a:t>
            </a:r>
          </a:p>
        </p:txBody>
      </p:sp>
      <p:grpSp>
        <p:nvGrpSpPr>
          <p:cNvPr id="7" name="Group 6"/>
          <p:cNvGrpSpPr/>
          <p:nvPr/>
        </p:nvGrpSpPr>
        <p:grpSpPr>
          <a:xfrm>
            <a:off x="233667" y="2712734"/>
            <a:ext cx="1839832" cy="3482238"/>
            <a:chOff x="3810000" y="553998"/>
            <a:chExt cx="1839832" cy="3482238"/>
          </a:xfrm>
        </p:grpSpPr>
        <p:sp>
          <p:nvSpPr>
            <p:cNvPr id="8" name="Cloud 7"/>
            <p:cNvSpPr/>
            <p:nvPr/>
          </p:nvSpPr>
          <p:spPr>
            <a:xfrm flipH="1">
              <a:off x="4675545" y="718376"/>
              <a:ext cx="683131" cy="1573308"/>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loud 8"/>
            <p:cNvSpPr/>
            <p:nvPr/>
          </p:nvSpPr>
          <p:spPr>
            <a:xfrm rot="551476" flipH="1">
              <a:off x="3992415" y="800564"/>
              <a:ext cx="683131" cy="1517014"/>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8242526">
              <a:off x="5325276" y="2660586"/>
              <a:ext cx="249386" cy="39972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434122">
              <a:off x="3810000" y="2603983"/>
              <a:ext cx="281289" cy="47286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Manual Operation 11"/>
            <p:cNvSpPr/>
            <p:nvPr/>
          </p:nvSpPr>
          <p:spPr>
            <a:xfrm rot="12310857">
              <a:off x="3946055" y="1753860"/>
              <a:ext cx="494411" cy="1223898"/>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Manual Operation 12"/>
            <p:cNvSpPr/>
            <p:nvPr/>
          </p:nvSpPr>
          <p:spPr>
            <a:xfrm rot="9335504" flipH="1">
              <a:off x="4920944" y="1664958"/>
              <a:ext cx="494411" cy="1249036"/>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20001088">
              <a:off x="4212017" y="3698474"/>
              <a:ext cx="562580" cy="337762"/>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608598">
              <a:off x="4639058" y="3616754"/>
              <a:ext cx="562580" cy="337762"/>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anual Operation 15"/>
            <p:cNvSpPr/>
            <p:nvPr/>
          </p:nvSpPr>
          <p:spPr>
            <a:xfrm rot="10800000">
              <a:off x="4163198" y="1704641"/>
              <a:ext cx="1024698" cy="2054721"/>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Extract 16"/>
            <p:cNvSpPr/>
            <p:nvPr/>
          </p:nvSpPr>
          <p:spPr>
            <a:xfrm rot="10800000">
              <a:off x="4439464" y="1840872"/>
              <a:ext cx="492257" cy="521280"/>
            </a:xfrm>
            <a:prstGeom prst="flowChartExtra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1222326">
              <a:off x="4434793" y="1683601"/>
              <a:ext cx="409865" cy="2148166"/>
            </a:xfrm>
            <a:prstGeom prst="roundRect">
              <a:avLst>
                <a:gd name="adj" fmla="val 14942"/>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62"/>
            <p:cNvSpPr/>
            <p:nvPr/>
          </p:nvSpPr>
          <p:spPr>
            <a:xfrm>
              <a:off x="4228498" y="692482"/>
              <a:ext cx="914192" cy="13409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loud 19"/>
            <p:cNvSpPr/>
            <p:nvPr/>
          </p:nvSpPr>
          <p:spPr>
            <a:xfrm flipH="1">
              <a:off x="4163198" y="553998"/>
              <a:ext cx="1110089" cy="904077"/>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4079647" y="838200"/>
              <a:ext cx="1259160" cy="240852"/>
            </a:xfrm>
            <a:prstGeom prst="roundRect">
              <a:avLst/>
            </a:prstGeom>
            <a:solidFill>
              <a:srgbClr val="D8941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4220061" y="818482"/>
              <a:ext cx="938018" cy="300171"/>
              <a:chOff x="1756756" y="4876800"/>
              <a:chExt cx="4088873" cy="1308463"/>
            </a:xfrm>
          </p:grpSpPr>
          <p:grpSp>
            <p:nvGrpSpPr>
              <p:cNvPr id="55" name="Group 54"/>
              <p:cNvGrpSpPr/>
              <p:nvPr/>
            </p:nvGrpSpPr>
            <p:grpSpPr>
              <a:xfrm>
                <a:off x="1756756" y="4876800"/>
                <a:ext cx="1367444" cy="1295400"/>
                <a:chOff x="1756756" y="4876800"/>
                <a:chExt cx="1367444" cy="1295400"/>
              </a:xfrm>
            </p:grpSpPr>
            <p:sp>
              <p:nvSpPr>
                <p:cNvPr id="66" name="Quad Arrow Callout 65"/>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Quad Arrow Callout 66"/>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Quad Arrow Callout 67"/>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119647" y="4889863"/>
                <a:ext cx="1367444" cy="1295400"/>
                <a:chOff x="1756756" y="4876800"/>
                <a:chExt cx="1367444" cy="1295400"/>
              </a:xfrm>
            </p:grpSpPr>
            <p:sp>
              <p:nvSpPr>
                <p:cNvPr id="63" name="Quad Arrow Callout 62"/>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Quad Arrow Callout 63"/>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Quad Arrow Callout 64"/>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p:cNvGrpSpPr/>
              <p:nvPr/>
            </p:nvGrpSpPr>
            <p:grpSpPr>
              <a:xfrm>
                <a:off x="4478185" y="4889863"/>
                <a:ext cx="1367444" cy="1295400"/>
                <a:chOff x="1756756" y="4876800"/>
                <a:chExt cx="1367444" cy="1295400"/>
              </a:xfrm>
            </p:grpSpPr>
            <p:sp>
              <p:nvSpPr>
                <p:cNvPr id="60" name="Quad Arrow Callout 59"/>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Quad Arrow Callout 60"/>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Quad Arrow Callout 61"/>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Quad Arrow Callout 57"/>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Quad Arrow Callout 58"/>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rot="17531393">
              <a:off x="4356564" y="2143638"/>
              <a:ext cx="938018" cy="300171"/>
              <a:chOff x="1756756" y="4876800"/>
              <a:chExt cx="4088873" cy="1308463"/>
            </a:xfrm>
          </p:grpSpPr>
          <p:grpSp>
            <p:nvGrpSpPr>
              <p:cNvPr id="41" name="Group 40"/>
              <p:cNvGrpSpPr/>
              <p:nvPr/>
            </p:nvGrpSpPr>
            <p:grpSpPr>
              <a:xfrm>
                <a:off x="1756756" y="4876800"/>
                <a:ext cx="1367444" cy="1295400"/>
                <a:chOff x="1756756" y="4876800"/>
                <a:chExt cx="1367444" cy="1295400"/>
              </a:xfrm>
            </p:grpSpPr>
            <p:sp>
              <p:nvSpPr>
                <p:cNvPr id="52" name="Quad Arrow Callout 51"/>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Quad Arrow Callout 52"/>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Quad Arrow Callout 53"/>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3119647" y="4889863"/>
                <a:ext cx="1367444" cy="1295400"/>
                <a:chOff x="1756756" y="4876800"/>
                <a:chExt cx="1367444" cy="1295400"/>
              </a:xfrm>
            </p:grpSpPr>
            <p:sp>
              <p:nvSpPr>
                <p:cNvPr id="49" name="Quad Arrow Callout 48"/>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Quad Arrow Callout 49"/>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Quad Arrow Callout 50"/>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p:cNvGrpSpPr/>
              <p:nvPr/>
            </p:nvGrpSpPr>
            <p:grpSpPr>
              <a:xfrm>
                <a:off x="4478185" y="4889863"/>
                <a:ext cx="1367444" cy="1295400"/>
                <a:chOff x="1756756" y="4876800"/>
                <a:chExt cx="1367444" cy="1295400"/>
              </a:xfrm>
            </p:grpSpPr>
            <p:sp>
              <p:nvSpPr>
                <p:cNvPr id="46" name="Quad Arrow Callout 45"/>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Quad Arrow Callout 46"/>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Quad Arrow Callout 47"/>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Quad Arrow Callout 43"/>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Quad Arrow Callout 44"/>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rot="17531393">
              <a:off x="3995156" y="3097226"/>
              <a:ext cx="938018" cy="300171"/>
              <a:chOff x="1756756" y="4876800"/>
              <a:chExt cx="4088873" cy="1308463"/>
            </a:xfrm>
          </p:grpSpPr>
          <p:grpSp>
            <p:nvGrpSpPr>
              <p:cNvPr id="27" name="Group 26"/>
              <p:cNvGrpSpPr/>
              <p:nvPr/>
            </p:nvGrpSpPr>
            <p:grpSpPr>
              <a:xfrm>
                <a:off x="1756756" y="4876800"/>
                <a:ext cx="1367444" cy="1295400"/>
                <a:chOff x="1756756" y="4876800"/>
                <a:chExt cx="1367444" cy="1295400"/>
              </a:xfrm>
            </p:grpSpPr>
            <p:sp>
              <p:nvSpPr>
                <p:cNvPr id="38" name="Quad Arrow Callout 37"/>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Quad Arrow Callout 38"/>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Quad Arrow Callout 39"/>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3119647" y="4889863"/>
                <a:ext cx="1367444" cy="1295400"/>
                <a:chOff x="1756756" y="4876800"/>
                <a:chExt cx="1367444" cy="1295400"/>
              </a:xfrm>
            </p:grpSpPr>
            <p:sp>
              <p:nvSpPr>
                <p:cNvPr id="35" name="Quad Arrow Callout 34"/>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Quad Arrow Callout 35"/>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Quad Arrow Callout 36"/>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4478185" y="4889863"/>
                <a:ext cx="1367444" cy="1295400"/>
                <a:chOff x="1756756" y="4876800"/>
                <a:chExt cx="1367444" cy="1295400"/>
              </a:xfrm>
            </p:grpSpPr>
            <p:sp>
              <p:nvSpPr>
                <p:cNvPr id="32" name="Quad Arrow Callout 31"/>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Quad Arrow Callout 32"/>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Quad Arrow Callout 33"/>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Quad Arrow Callout 29"/>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Quad Arrow Callout 30"/>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Cloud 24"/>
            <p:cNvSpPr/>
            <p:nvPr/>
          </p:nvSpPr>
          <p:spPr>
            <a:xfrm>
              <a:off x="4348741" y="1623295"/>
              <a:ext cx="609519" cy="902149"/>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15944673">
              <a:off x="4557837" y="1671452"/>
              <a:ext cx="235423" cy="32431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a:off x="2288973" y="2892410"/>
            <a:ext cx="1698656" cy="3205364"/>
            <a:chOff x="6271588" y="553998"/>
            <a:chExt cx="2022382" cy="3816236"/>
          </a:xfrm>
        </p:grpSpPr>
        <p:sp>
          <p:nvSpPr>
            <p:cNvPr id="70" name="Oval 69"/>
            <p:cNvSpPr/>
            <p:nvPr/>
          </p:nvSpPr>
          <p:spPr>
            <a:xfrm rot="3435232" flipH="1">
              <a:off x="7673811" y="2692254"/>
              <a:ext cx="443101" cy="36981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rot="18164768">
              <a:off x="6389098" y="2759160"/>
              <a:ext cx="443101" cy="34775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rapezoid 71"/>
            <p:cNvSpPr/>
            <p:nvPr/>
          </p:nvSpPr>
          <p:spPr>
            <a:xfrm rot="20676161" flipH="1">
              <a:off x="7354333" y="1977212"/>
              <a:ext cx="673694" cy="959833"/>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72"/>
            <p:cNvSpPr/>
            <p:nvPr/>
          </p:nvSpPr>
          <p:spPr>
            <a:xfrm rot="996339">
              <a:off x="6464891" y="1863475"/>
              <a:ext cx="673694" cy="1080116"/>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Cloud 73"/>
            <p:cNvSpPr/>
            <p:nvPr/>
          </p:nvSpPr>
          <p:spPr>
            <a:xfrm rot="10800000">
              <a:off x="6392471" y="611603"/>
              <a:ext cx="1730753" cy="2102597"/>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rot="20260128">
              <a:off x="6662172" y="4068787"/>
              <a:ext cx="618126" cy="294509"/>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rot="2101605">
              <a:off x="7051187" y="4033055"/>
              <a:ext cx="618126" cy="337179"/>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rapezoid 76"/>
            <p:cNvSpPr/>
            <p:nvPr/>
          </p:nvSpPr>
          <p:spPr>
            <a:xfrm>
              <a:off x="6629400" y="2667000"/>
              <a:ext cx="1143000" cy="1506544"/>
            </a:xfrm>
            <a:prstGeom prst="trapezoi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rapezoid 77"/>
            <p:cNvSpPr/>
            <p:nvPr/>
          </p:nvSpPr>
          <p:spPr>
            <a:xfrm>
              <a:off x="6705600" y="2057400"/>
              <a:ext cx="989002" cy="1506544"/>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6840178" y="1496996"/>
              <a:ext cx="805783" cy="1219200"/>
              <a:chOff x="6859404" y="1496996"/>
              <a:chExt cx="920895" cy="1219200"/>
            </a:xfrm>
          </p:grpSpPr>
          <p:sp>
            <p:nvSpPr>
              <p:cNvPr id="124" name="Oval 123"/>
              <p:cNvSpPr/>
              <p:nvPr/>
            </p:nvSpPr>
            <p:spPr>
              <a:xfrm>
                <a:off x="6859404" y="1496996"/>
                <a:ext cx="920895" cy="1219200"/>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7051097" y="1606717"/>
                <a:ext cx="571290" cy="685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0" name="Oval 79"/>
            <p:cNvSpPr/>
            <p:nvPr/>
          </p:nvSpPr>
          <p:spPr>
            <a:xfrm>
              <a:off x="6705600" y="914400"/>
              <a:ext cx="1236252" cy="124068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p:nvPr/>
          </p:nvGrpSpPr>
          <p:grpSpPr>
            <a:xfrm>
              <a:off x="6661727" y="3902364"/>
              <a:ext cx="1066800" cy="228600"/>
              <a:chOff x="5562600" y="5257800"/>
              <a:chExt cx="2743200" cy="533400"/>
            </a:xfrm>
          </p:grpSpPr>
          <p:grpSp>
            <p:nvGrpSpPr>
              <p:cNvPr id="112" name="Group 111"/>
              <p:cNvGrpSpPr/>
              <p:nvPr/>
            </p:nvGrpSpPr>
            <p:grpSpPr>
              <a:xfrm>
                <a:off x="5562600" y="5257800"/>
                <a:ext cx="685800" cy="533400"/>
                <a:chOff x="5562600" y="5257800"/>
                <a:chExt cx="685800" cy="533400"/>
              </a:xfrm>
            </p:grpSpPr>
            <p:sp>
              <p:nvSpPr>
                <p:cNvPr id="122" name="Hexagon 121"/>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Cross 122"/>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p:nvPr/>
            </p:nvGrpSpPr>
            <p:grpSpPr>
              <a:xfrm>
                <a:off x="6248400" y="5257800"/>
                <a:ext cx="685800" cy="533400"/>
                <a:chOff x="5562600" y="5257800"/>
                <a:chExt cx="685800" cy="533400"/>
              </a:xfrm>
            </p:grpSpPr>
            <p:sp>
              <p:nvSpPr>
                <p:cNvPr id="120" name="Hexagon 119"/>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Cross 120"/>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 name="Group 113"/>
              <p:cNvGrpSpPr/>
              <p:nvPr/>
            </p:nvGrpSpPr>
            <p:grpSpPr>
              <a:xfrm>
                <a:off x="6934200" y="5257800"/>
                <a:ext cx="685800" cy="533400"/>
                <a:chOff x="5562600" y="5257800"/>
                <a:chExt cx="685800" cy="533400"/>
              </a:xfrm>
            </p:grpSpPr>
            <p:sp>
              <p:nvSpPr>
                <p:cNvPr id="118" name="Hexagon 117"/>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Cross 118"/>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p:cNvGrpSpPr/>
              <p:nvPr/>
            </p:nvGrpSpPr>
            <p:grpSpPr>
              <a:xfrm>
                <a:off x="7620000" y="5257800"/>
                <a:ext cx="685800" cy="533400"/>
                <a:chOff x="5562600" y="5257800"/>
                <a:chExt cx="685800" cy="533400"/>
              </a:xfrm>
            </p:grpSpPr>
            <p:sp>
              <p:nvSpPr>
                <p:cNvPr id="116" name="Hexagon 115"/>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Cross 116"/>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2" name="Cloud 81"/>
            <p:cNvSpPr/>
            <p:nvPr/>
          </p:nvSpPr>
          <p:spPr>
            <a:xfrm>
              <a:off x="6781800" y="553998"/>
              <a:ext cx="1143000" cy="893802"/>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6553201" y="990600"/>
              <a:ext cx="1447800" cy="279400"/>
              <a:chOff x="4950691" y="2343727"/>
              <a:chExt cx="1208937" cy="279400"/>
            </a:xfrm>
          </p:grpSpPr>
          <p:sp>
            <p:nvSpPr>
              <p:cNvPr id="98" name="Cross 97"/>
              <p:cNvSpPr/>
              <p:nvPr/>
            </p:nvSpPr>
            <p:spPr>
              <a:xfrm>
                <a:off x="4950691" y="2343727"/>
                <a:ext cx="1208937" cy="279400"/>
              </a:xfrm>
              <a:prstGeom prst="plus">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p:cNvGrpSpPr/>
              <p:nvPr/>
            </p:nvGrpSpPr>
            <p:grpSpPr>
              <a:xfrm>
                <a:off x="5029200" y="2362200"/>
                <a:ext cx="1066800" cy="228600"/>
                <a:chOff x="5562600" y="5257800"/>
                <a:chExt cx="2743200" cy="533400"/>
              </a:xfrm>
            </p:grpSpPr>
            <p:grpSp>
              <p:nvGrpSpPr>
                <p:cNvPr id="100" name="Group 335"/>
                <p:cNvGrpSpPr/>
                <p:nvPr/>
              </p:nvGrpSpPr>
              <p:grpSpPr>
                <a:xfrm>
                  <a:off x="5562600" y="5257800"/>
                  <a:ext cx="685800" cy="533400"/>
                  <a:chOff x="5562600" y="5257800"/>
                  <a:chExt cx="685800" cy="533400"/>
                </a:xfrm>
              </p:grpSpPr>
              <p:sp>
                <p:nvSpPr>
                  <p:cNvPr id="110" name="Hexagon 109"/>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Cross 110"/>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336"/>
                <p:cNvGrpSpPr/>
                <p:nvPr/>
              </p:nvGrpSpPr>
              <p:grpSpPr>
                <a:xfrm>
                  <a:off x="6248400" y="5257800"/>
                  <a:ext cx="685800" cy="533400"/>
                  <a:chOff x="5562600" y="5257800"/>
                  <a:chExt cx="685800" cy="533400"/>
                </a:xfrm>
              </p:grpSpPr>
              <p:sp>
                <p:nvSpPr>
                  <p:cNvPr id="108" name="Hexagon 107"/>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Cross 108"/>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339"/>
                <p:cNvGrpSpPr/>
                <p:nvPr/>
              </p:nvGrpSpPr>
              <p:grpSpPr>
                <a:xfrm>
                  <a:off x="6934200" y="5257800"/>
                  <a:ext cx="685800" cy="533400"/>
                  <a:chOff x="5562600" y="5257800"/>
                  <a:chExt cx="685800" cy="533400"/>
                </a:xfrm>
              </p:grpSpPr>
              <p:sp>
                <p:nvSpPr>
                  <p:cNvPr id="106" name="Hexagon 105"/>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Cross 106"/>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342"/>
                <p:cNvGrpSpPr/>
                <p:nvPr/>
              </p:nvGrpSpPr>
              <p:grpSpPr>
                <a:xfrm>
                  <a:off x="7620000" y="5257800"/>
                  <a:ext cx="685800" cy="533400"/>
                  <a:chOff x="5562600" y="5257800"/>
                  <a:chExt cx="685800" cy="533400"/>
                </a:xfrm>
              </p:grpSpPr>
              <p:sp>
                <p:nvSpPr>
                  <p:cNvPr id="104" name="Hexagon 103"/>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Cross 104"/>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84" name="Isosceles Triangle 83"/>
            <p:cNvSpPr/>
            <p:nvPr/>
          </p:nvSpPr>
          <p:spPr>
            <a:xfrm>
              <a:off x="7912970" y="1148134"/>
              <a:ext cx="381000" cy="1471460"/>
            </a:xfrm>
            <a:prstGeom prst="triangle">
              <a:avLst>
                <a:gd name="adj" fmla="val 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Isosceles Triangle 84"/>
            <p:cNvSpPr/>
            <p:nvPr/>
          </p:nvSpPr>
          <p:spPr>
            <a:xfrm>
              <a:off x="6271588" y="1167856"/>
              <a:ext cx="390139" cy="1451738"/>
            </a:xfrm>
            <a:prstGeom prst="triangle">
              <a:avLst>
                <a:gd name="adj" fmla="val 1000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6894801" y="2174967"/>
              <a:ext cx="238478" cy="260636"/>
              <a:chOff x="1756756" y="4876800"/>
              <a:chExt cx="1367444" cy="1295400"/>
            </a:xfrm>
          </p:grpSpPr>
          <p:sp>
            <p:nvSpPr>
              <p:cNvPr id="95" name="Quad Arrow Callout 94"/>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Quad Arrow Callout 95"/>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Quad Arrow Callout 96"/>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p:cNvGrpSpPr/>
            <p:nvPr/>
          </p:nvGrpSpPr>
          <p:grpSpPr>
            <a:xfrm>
              <a:off x="7088428" y="2393269"/>
              <a:ext cx="308572" cy="337242"/>
              <a:chOff x="1756756" y="4876800"/>
              <a:chExt cx="1367444" cy="1295400"/>
            </a:xfrm>
          </p:grpSpPr>
          <p:sp>
            <p:nvSpPr>
              <p:cNvPr id="92" name="Quad Arrow Callout 91"/>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Quad Arrow Callout 92"/>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Quad Arrow Callout 93"/>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87"/>
            <p:cNvGrpSpPr/>
            <p:nvPr/>
          </p:nvGrpSpPr>
          <p:grpSpPr>
            <a:xfrm>
              <a:off x="7335996" y="2164703"/>
              <a:ext cx="287568" cy="314287"/>
              <a:chOff x="1756756" y="4876800"/>
              <a:chExt cx="1367444" cy="1295400"/>
            </a:xfrm>
          </p:grpSpPr>
          <p:sp>
            <p:nvSpPr>
              <p:cNvPr id="89" name="Quad Arrow Callout 88"/>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Quad Arrow Callout 89"/>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Quad Arrow Callout 90"/>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1" name="Group 93"/>
          <p:cNvGrpSpPr/>
          <p:nvPr/>
        </p:nvGrpSpPr>
        <p:grpSpPr>
          <a:xfrm rot="5400000">
            <a:off x="3123862" y="4007754"/>
            <a:ext cx="808040" cy="1258271"/>
            <a:chOff x="1219200" y="1336880"/>
            <a:chExt cx="1774930" cy="2724382"/>
          </a:xfrm>
        </p:grpSpPr>
        <p:sp>
          <p:nvSpPr>
            <p:cNvPr id="212" name="Oval 211"/>
            <p:cNvSpPr/>
            <p:nvPr/>
          </p:nvSpPr>
          <p:spPr>
            <a:xfrm rot="19638581">
              <a:off x="1393929" y="1336880"/>
              <a:ext cx="1600201" cy="2724382"/>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p:cNvSpPr/>
            <p:nvPr/>
          </p:nvSpPr>
          <p:spPr>
            <a:xfrm>
              <a:off x="1371600" y="1752600"/>
              <a:ext cx="914400" cy="9144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Cloud 213"/>
            <p:cNvSpPr/>
            <p:nvPr/>
          </p:nvSpPr>
          <p:spPr>
            <a:xfrm rot="19132349">
              <a:off x="1219200" y="1828800"/>
              <a:ext cx="762000" cy="304800"/>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p:cNvSpPr/>
            <p:nvPr/>
          </p:nvSpPr>
          <p:spPr>
            <a:xfrm rot="2148584">
              <a:off x="1960450" y="2387289"/>
              <a:ext cx="258094" cy="5334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p:cNvSpPr/>
            <p:nvPr/>
          </p:nvSpPr>
          <p:spPr>
            <a:xfrm rot="20368391">
              <a:off x="1448079" y="2465277"/>
              <a:ext cx="240166" cy="47970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p:cNvSpPr/>
            <p:nvPr/>
          </p:nvSpPr>
          <p:spPr>
            <a:xfrm>
              <a:off x="2133600" y="2133600"/>
              <a:ext cx="228600" cy="42185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p:cNvSpPr/>
            <p:nvPr/>
          </p:nvSpPr>
          <p:spPr>
            <a:xfrm>
              <a:off x="2133600" y="2438400"/>
              <a:ext cx="152400" cy="1524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9" name="Group 218"/>
          <p:cNvGrpSpPr/>
          <p:nvPr/>
        </p:nvGrpSpPr>
        <p:grpSpPr>
          <a:xfrm>
            <a:off x="6070025" y="1777396"/>
            <a:ext cx="3505068" cy="2501531"/>
            <a:chOff x="228600" y="381000"/>
            <a:chExt cx="3505068" cy="2501531"/>
          </a:xfrm>
        </p:grpSpPr>
        <p:grpSp>
          <p:nvGrpSpPr>
            <p:cNvPr id="220" name="Group 219"/>
            <p:cNvGrpSpPr/>
            <p:nvPr/>
          </p:nvGrpSpPr>
          <p:grpSpPr>
            <a:xfrm>
              <a:off x="228600" y="381000"/>
              <a:ext cx="3505068" cy="2501531"/>
              <a:chOff x="534986" y="381000"/>
              <a:chExt cx="2637111" cy="2501531"/>
            </a:xfrm>
          </p:grpSpPr>
          <p:sp>
            <p:nvSpPr>
              <p:cNvPr id="222" name="Rectangle 221"/>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3" name="Group 222"/>
              <p:cNvGrpSpPr/>
              <p:nvPr/>
            </p:nvGrpSpPr>
            <p:grpSpPr>
              <a:xfrm>
                <a:off x="534986" y="384805"/>
                <a:ext cx="457200" cy="2497726"/>
                <a:chOff x="533400" y="381000"/>
                <a:chExt cx="457200" cy="2497726"/>
              </a:xfrm>
            </p:grpSpPr>
            <p:sp>
              <p:nvSpPr>
                <p:cNvPr id="229" name="Oval 228"/>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0" name="Rounded Rectangle 229"/>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30"/>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231"/>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4" name="Group 223"/>
              <p:cNvGrpSpPr/>
              <p:nvPr/>
            </p:nvGrpSpPr>
            <p:grpSpPr>
              <a:xfrm>
                <a:off x="2714897" y="381000"/>
                <a:ext cx="457200" cy="2497726"/>
                <a:chOff x="2714897" y="457200"/>
                <a:chExt cx="457200" cy="2497726"/>
              </a:xfrm>
            </p:grpSpPr>
            <p:sp>
              <p:nvSpPr>
                <p:cNvPr id="225" name="Oval 224"/>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ounded Rectangle 225"/>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1" name="Rectangle 220"/>
            <p:cNvSpPr/>
            <p:nvPr/>
          </p:nvSpPr>
          <p:spPr>
            <a:xfrm>
              <a:off x="812912" y="1086623"/>
              <a:ext cx="2371313" cy="1200329"/>
            </a:xfrm>
            <a:prstGeom prst="rect">
              <a:avLst/>
            </a:prstGeom>
          </p:spPr>
          <p:txBody>
            <a:bodyPr wrap="square">
              <a:spAutoFit/>
            </a:bodyPr>
            <a:lstStyle/>
            <a:p>
              <a:pPr algn="ctr"/>
              <a:r>
                <a:rPr lang="en-US" b="1" dirty="0"/>
                <a:t>God always keeps His promises to the faithful according to His timetable</a:t>
              </a:r>
              <a:endParaRPr lang="en-US" i="1" dirty="0"/>
            </a:p>
          </p:txBody>
        </p:sp>
      </p:grpSp>
    </p:spTree>
    <p:extLst>
      <p:ext uri="{BB962C8B-B14F-4D97-AF65-F5344CB8AC3E}">
        <p14:creationId xmlns:p14="http://schemas.microsoft.com/office/powerpoint/2010/main" val="385606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fade">
                                      <p:cBhvr>
                                        <p:cTn id="7" dur="500"/>
                                        <p:tgtEl>
                                          <p:spTgt spid="211"/>
                                        </p:tgtEl>
                                      </p:cBhvr>
                                    </p:animEffect>
                                  </p:childTnLst>
                                </p:cTn>
                              </p:par>
                              <p:par>
                                <p:cTn id="8" presetID="10" presetClass="entr" presetSubtype="0" fill="hold" nodeType="withEffect">
                                  <p:stCondLst>
                                    <p:cond delay="0"/>
                                  </p:stCondLst>
                                  <p:childTnLst>
                                    <p:set>
                                      <p:cBhvr>
                                        <p:cTn id="9" dur="1" fill="hold">
                                          <p:stCondLst>
                                            <p:cond delay="0"/>
                                          </p:stCondLst>
                                        </p:cTn>
                                        <p:tgtEl>
                                          <p:spTgt spid="219"/>
                                        </p:tgtEl>
                                        <p:attrNameLst>
                                          <p:attrName>style.visibility</p:attrName>
                                        </p:attrNameLst>
                                      </p:cBhvr>
                                      <p:to>
                                        <p:strVal val="visible"/>
                                      </p:to>
                                    </p:set>
                                    <p:animEffect transition="in" filter="fade">
                                      <p:cBhvr>
                                        <p:cTn id="10" dur="500"/>
                                        <p:tgtEl>
                                          <p:spTgt spid="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aetherforce.com/wp-content/uploads/2015/01/the_great_pyramids_of_kaiser_2_by_nethskie-d2xcunw.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2840" y="22592"/>
            <a:ext cx="12119158" cy="707886"/>
          </a:xfrm>
          <a:prstGeom prst="rect">
            <a:avLst/>
          </a:prstGeom>
          <a:noFill/>
        </p:spPr>
        <p:txBody>
          <a:bodyPr wrap="square" rtlCol="0">
            <a:spAutoFit/>
          </a:bodyPr>
          <a:lstStyle/>
          <a:p>
            <a:pPr algn="ctr"/>
            <a:r>
              <a:rPr lang="en-US" sz="4000" dirty="0">
                <a:latin typeface="AR CENA" panose="02000000000000000000" pitchFamily="2" charset="0"/>
              </a:rPr>
              <a:t>A House Divided</a:t>
            </a:r>
          </a:p>
        </p:txBody>
      </p:sp>
      <p:sp>
        <p:nvSpPr>
          <p:cNvPr id="5" name="TextBox 4"/>
          <p:cNvSpPr txBox="1"/>
          <p:nvPr/>
        </p:nvSpPr>
        <p:spPr>
          <a:xfrm>
            <a:off x="231820" y="6478073"/>
            <a:ext cx="1841679" cy="369332"/>
          </a:xfrm>
          <a:prstGeom prst="rect">
            <a:avLst/>
          </a:prstGeom>
          <a:noFill/>
        </p:spPr>
        <p:txBody>
          <a:bodyPr wrap="square" rtlCol="0">
            <a:spAutoFit/>
          </a:bodyPr>
          <a:lstStyle/>
          <a:p>
            <a:r>
              <a:rPr lang="en-US" dirty="0"/>
              <a:t>Genesis 21:9-34</a:t>
            </a:r>
          </a:p>
        </p:txBody>
      </p:sp>
      <p:grpSp>
        <p:nvGrpSpPr>
          <p:cNvPr id="146" name="Group 145"/>
          <p:cNvGrpSpPr/>
          <p:nvPr/>
        </p:nvGrpSpPr>
        <p:grpSpPr>
          <a:xfrm>
            <a:off x="10524463" y="2895330"/>
            <a:ext cx="1151797" cy="2517446"/>
            <a:chOff x="4288870" y="1367784"/>
            <a:chExt cx="1881733" cy="4109760"/>
          </a:xfrm>
        </p:grpSpPr>
        <p:sp>
          <p:nvSpPr>
            <p:cNvPr id="147" name="Oval 4"/>
            <p:cNvSpPr/>
            <p:nvPr/>
          </p:nvSpPr>
          <p:spPr>
            <a:xfrm flipH="1">
              <a:off x="4327760" y="3731194"/>
              <a:ext cx="386617" cy="57645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5"/>
            <p:cNvSpPr/>
            <p:nvPr/>
          </p:nvSpPr>
          <p:spPr>
            <a:xfrm flipH="1">
              <a:off x="5653394" y="3695361"/>
              <a:ext cx="440114" cy="63938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6"/>
            <p:cNvSpPr/>
            <p:nvPr/>
          </p:nvSpPr>
          <p:spPr>
            <a:xfrm rot="18724763" flipH="1">
              <a:off x="5232169" y="4974310"/>
              <a:ext cx="440111" cy="566358"/>
            </a:xfrm>
            <a:prstGeom prst="ellipse">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7"/>
            <p:cNvSpPr/>
            <p:nvPr/>
          </p:nvSpPr>
          <p:spPr>
            <a:xfrm rot="3076064" flipH="1">
              <a:off x="4764550" y="4946831"/>
              <a:ext cx="440112" cy="566358"/>
            </a:xfrm>
            <a:prstGeom prst="ellipse">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rapezoid 8"/>
            <p:cNvSpPr/>
            <p:nvPr/>
          </p:nvSpPr>
          <p:spPr>
            <a:xfrm rot="20366507" flipH="1">
              <a:off x="5298353" y="2824833"/>
              <a:ext cx="729089" cy="1314963"/>
            </a:xfrm>
            <a:prstGeom prst="trapezoid">
              <a:avLst/>
            </a:prstGeom>
            <a:solidFill>
              <a:srgbClr val="BF83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rapezoid 10"/>
            <p:cNvSpPr/>
            <p:nvPr/>
          </p:nvSpPr>
          <p:spPr>
            <a:xfrm rot="1129774" flipH="1">
              <a:off x="4425188" y="2777739"/>
              <a:ext cx="684834" cy="1318457"/>
            </a:xfrm>
            <a:prstGeom prst="trapezoid">
              <a:avLst>
                <a:gd name="adj" fmla="val 32632"/>
              </a:avLst>
            </a:prstGeom>
            <a:solidFill>
              <a:srgbClr val="BF83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rapezoid 12"/>
            <p:cNvSpPr/>
            <p:nvPr/>
          </p:nvSpPr>
          <p:spPr>
            <a:xfrm flipH="1">
              <a:off x="4682028" y="2838719"/>
              <a:ext cx="1045269" cy="2391291"/>
            </a:xfrm>
            <a:prstGeom prst="trapezoid">
              <a:avLst/>
            </a:prstGeom>
            <a:solidFill>
              <a:srgbClr val="BF83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3"/>
            <p:cNvSpPr/>
            <p:nvPr/>
          </p:nvSpPr>
          <p:spPr>
            <a:xfrm flipH="1">
              <a:off x="5004899" y="2649933"/>
              <a:ext cx="432898" cy="50343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6"/>
            <p:cNvSpPr/>
            <p:nvPr/>
          </p:nvSpPr>
          <p:spPr>
            <a:xfrm flipH="1">
              <a:off x="4682028" y="1438188"/>
              <a:ext cx="1078276" cy="154094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Cloud 155"/>
            <p:cNvSpPr/>
            <p:nvPr/>
          </p:nvSpPr>
          <p:spPr>
            <a:xfrm rot="18793003" flipH="1">
              <a:off x="4955853" y="1391846"/>
              <a:ext cx="595009" cy="546885"/>
            </a:xfrm>
            <a:prstGeom prst="cloud">
              <a:avLst/>
            </a:prstGeom>
            <a:solidFill>
              <a:srgbClr val="4110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Cloud 156"/>
            <p:cNvSpPr/>
            <p:nvPr/>
          </p:nvSpPr>
          <p:spPr>
            <a:xfrm rot="17623677" flipH="1">
              <a:off x="4468747" y="1668731"/>
              <a:ext cx="669055" cy="491621"/>
            </a:xfrm>
            <a:prstGeom prst="cloud">
              <a:avLst/>
            </a:prstGeom>
            <a:solidFill>
              <a:srgbClr val="4221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Cloud 157"/>
            <p:cNvSpPr/>
            <p:nvPr/>
          </p:nvSpPr>
          <p:spPr>
            <a:xfrm rot="20895528" flipH="1">
              <a:off x="5453227" y="1579630"/>
              <a:ext cx="581648" cy="793129"/>
            </a:xfrm>
            <a:prstGeom prst="cloud">
              <a:avLst/>
            </a:prstGeom>
            <a:solidFill>
              <a:srgbClr val="4221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6"/>
            <p:cNvSpPr/>
            <p:nvPr/>
          </p:nvSpPr>
          <p:spPr>
            <a:xfrm flipH="1">
              <a:off x="4726798" y="1489248"/>
              <a:ext cx="1053118" cy="558941"/>
            </a:xfrm>
            <a:prstGeom prst="ellipse">
              <a:avLst/>
            </a:prstGeom>
            <a:solidFill>
              <a:srgbClr val="422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0" name="Group 159"/>
            <p:cNvGrpSpPr/>
            <p:nvPr/>
          </p:nvGrpSpPr>
          <p:grpSpPr>
            <a:xfrm>
              <a:off x="4706861" y="4843570"/>
              <a:ext cx="990600" cy="367896"/>
              <a:chOff x="6553200" y="2979128"/>
              <a:chExt cx="1817276" cy="674913"/>
            </a:xfrm>
          </p:grpSpPr>
          <p:grpSp>
            <p:nvGrpSpPr>
              <p:cNvPr id="193" name="Group 192"/>
              <p:cNvGrpSpPr/>
              <p:nvPr/>
            </p:nvGrpSpPr>
            <p:grpSpPr>
              <a:xfrm>
                <a:off x="7036526" y="2983482"/>
                <a:ext cx="362945" cy="666204"/>
                <a:chOff x="6553200" y="2979128"/>
                <a:chExt cx="362945" cy="666204"/>
              </a:xfrm>
            </p:grpSpPr>
            <p:sp>
              <p:nvSpPr>
                <p:cNvPr id="206" name="Cross 205"/>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Diamond 206"/>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p:cNvGrpSpPr/>
              <p:nvPr/>
            </p:nvGrpSpPr>
            <p:grpSpPr>
              <a:xfrm>
                <a:off x="6553200" y="2979128"/>
                <a:ext cx="362945" cy="666204"/>
                <a:chOff x="6553200" y="2979128"/>
                <a:chExt cx="362945" cy="666204"/>
              </a:xfrm>
            </p:grpSpPr>
            <p:sp>
              <p:nvSpPr>
                <p:cNvPr id="204" name="Cross 203"/>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Diamond 204"/>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5" name="Diamond 194"/>
              <p:cNvSpPr/>
              <p:nvPr/>
            </p:nvSpPr>
            <p:spPr>
              <a:xfrm>
                <a:off x="6781800" y="3133875"/>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6" name="Group 195"/>
              <p:cNvGrpSpPr/>
              <p:nvPr/>
            </p:nvGrpSpPr>
            <p:grpSpPr>
              <a:xfrm>
                <a:off x="7528560" y="2987837"/>
                <a:ext cx="362945" cy="666204"/>
                <a:chOff x="6553200" y="2979128"/>
                <a:chExt cx="362945" cy="666204"/>
              </a:xfrm>
            </p:grpSpPr>
            <p:sp>
              <p:nvSpPr>
                <p:cNvPr id="202" name="Cross 201"/>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Diamond 202"/>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7" name="Diamond 196"/>
              <p:cNvSpPr/>
              <p:nvPr/>
            </p:nvSpPr>
            <p:spPr>
              <a:xfrm>
                <a:off x="7273834" y="3138230"/>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8" name="Group 197"/>
              <p:cNvGrpSpPr/>
              <p:nvPr/>
            </p:nvGrpSpPr>
            <p:grpSpPr>
              <a:xfrm>
                <a:off x="8007531" y="2979128"/>
                <a:ext cx="362945" cy="666204"/>
                <a:chOff x="6553200" y="2979128"/>
                <a:chExt cx="362945" cy="666204"/>
              </a:xfrm>
            </p:grpSpPr>
            <p:sp>
              <p:nvSpPr>
                <p:cNvPr id="200" name="Cross 199"/>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Diamond 200"/>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9" name="Diamond 198"/>
              <p:cNvSpPr/>
              <p:nvPr/>
            </p:nvSpPr>
            <p:spPr>
              <a:xfrm>
                <a:off x="7752805" y="3129521"/>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1" name="Group 160"/>
            <p:cNvGrpSpPr/>
            <p:nvPr/>
          </p:nvGrpSpPr>
          <p:grpSpPr>
            <a:xfrm rot="20387557">
              <a:off x="5616828" y="3853894"/>
              <a:ext cx="553775" cy="205665"/>
              <a:chOff x="6553200" y="2979128"/>
              <a:chExt cx="1817276" cy="674913"/>
            </a:xfrm>
          </p:grpSpPr>
          <p:grpSp>
            <p:nvGrpSpPr>
              <p:cNvPr id="178" name="Group 177"/>
              <p:cNvGrpSpPr/>
              <p:nvPr/>
            </p:nvGrpSpPr>
            <p:grpSpPr>
              <a:xfrm>
                <a:off x="7036526" y="2983482"/>
                <a:ext cx="362945" cy="666204"/>
                <a:chOff x="6553200" y="2979128"/>
                <a:chExt cx="362945" cy="666204"/>
              </a:xfrm>
            </p:grpSpPr>
            <p:sp>
              <p:nvSpPr>
                <p:cNvPr id="191" name="Cross 190"/>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Diamond 191"/>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9" name="Group 178"/>
              <p:cNvGrpSpPr/>
              <p:nvPr/>
            </p:nvGrpSpPr>
            <p:grpSpPr>
              <a:xfrm>
                <a:off x="6553200" y="2979128"/>
                <a:ext cx="362945" cy="666204"/>
                <a:chOff x="6553200" y="2979128"/>
                <a:chExt cx="362945" cy="666204"/>
              </a:xfrm>
            </p:grpSpPr>
            <p:sp>
              <p:nvSpPr>
                <p:cNvPr id="189" name="Cross 188"/>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Diamond 189"/>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0" name="Diamond 179"/>
              <p:cNvSpPr/>
              <p:nvPr/>
            </p:nvSpPr>
            <p:spPr>
              <a:xfrm>
                <a:off x="6781800" y="3133875"/>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1" name="Group 180"/>
              <p:cNvGrpSpPr/>
              <p:nvPr/>
            </p:nvGrpSpPr>
            <p:grpSpPr>
              <a:xfrm>
                <a:off x="7528560" y="2987837"/>
                <a:ext cx="362945" cy="666204"/>
                <a:chOff x="6553200" y="2979128"/>
                <a:chExt cx="362945" cy="666204"/>
              </a:xfrm>
            </p:grpSpPr>
            <p:sp>
              <p:nvSpPr>
                <p:cNvPr id="187" name="Cross 186"/>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Diamond 187"/>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Diamond 181"/>
              <p:cNvSpPr/>
              <p:nvPr/>
            </p:nvSpPr>
            <p:spPr>
              <a:xfrm>
                <a:off x="7273834" y="3138230"/>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3" name="Group 182"/>
              <p:cNvGrpSpPr/>
              <p:nvPr/>
            </p:nvGrpSpPr>
            <p:grpSpPr>
              <a:xfrm>
                <a:off x="8007531" y="2979128"/>
                <a:ext cx="362945" cy="666204"/>
                <a:chOff x="6553200" y="2979128"/>
                <a:chExt cx="362945" cy="666204"/>
              </a:xfrm>
            </p:grpSpPr>
            <p:sp>
              <p:nvSpPr>
                <p:cNvPr id="185" name="Cross 184"/>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Diamond 185"/>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4" name="Diamond 183"/>
              <p:cNvSpPr/>
              <p:nvPr/>
            </p:nvSpPr>
            <p:spPr>
              <a:xfrm>
                <a:off x="7752805" y="3129521"/>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2" name="Group 161"/>
            <p:cNvGrpSpPr/>
            <p:nvPr/>
          </p:nvGrpSpPr>
          <p:grpSpPr>
            <a:xfrm rot="1083127">
              <a:off x="4288870" y="3842193"/>
              <a:ext cx="553775" cy="205665"/>
              <a:chOff x="6553200" y="2979128"/>
              <a:chExt cx="1817276" cy="674913"/>
            </a:xfrm>
          </p:grpSpPr>
          <p:grpSp>
            <p:nvGrpSpPr>
              <p:cNvPr id="163" name="Group 162"/>
              <p:cNvGrpSpPr/>
              <p:nvPr/>
            </p:nvGrpSpPr>
            <p:grpSpPr>
              <a:xfrm>
                <a:off x="7036526" y="2983482"/>
                <a:ext cx="362945" cy="666204"/>
                <a:chOff x="6553200" y="2979128"/>
                <a:chExt cx="362945" cy="666204"/>
              </a:xfrm>
            </p:grpSpPr>
            <p:sp>
              <p:nvSpPr>
                <p:cNvPr id="176" name="Cross 175"/>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Diamond 176"/>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4" name="Group 163"/>
              <p:cNvGrpSpPr/>
              <p:nvPr/>
            </p:nvGrpSpPr>
            <p:grpSpPr>
              <a:xfrm>
                <a:off x="6553200" y="2979128"/>
                <a:ext cx="362945" cy="666204"/>
                <a:chOff x="6553200" y="2979128"/>
                <a:chExt cx="362945" cy="666204"/>
              </a:xfrm>
            </p:grpSpPr>
            <p:sp>
              <p:nvSpPr>
                <p:cNvPr id="174" name="Cross 173"/>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Diamond 174"/>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5" name="Diamond 164"/>
              <p:cNvSpPr/>
              <p:nvPr/>
            </p:nvSpPr>
            <p:spPr>
              <a:xfrm>
                <a:off x="6781800" y="3133875"/>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6" name="Group 165"/>
              <p:cNvGrpSpPr/>
              <p:nvPr/>
            </p:nvGrpSpPr>
            <p:grpSpPr>
              <a:xfrm>
                <a:off x="7528560" y="2987837"/>
                <a:ext cx="362945" cy="666204"/>
                <a:chOff x="6553200" y="2979128"/>
                <a:chExt cx="362945" cy="666204"/>
              </a:xfrm>
            </p:grpSpPr>
            <p:sp>
              <p:nvSpPr>
                <p:cNvPr id="172" name="Cross 171"/>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Diamond 172"/>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7" name="Diamond 166"/>
              <p:cNvSpPr/>
              <p:nvPr/>
            </p:nvSpPr>
            <p:spPr>
              <a:xfrm>
                <a:off x="7273834" y="3138230"/>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8" name="Group 167"/>
              <p:cNvGrpSpPr/>
              <p:nvPr/>
            </p:nvGrpSpPr>
            <p:grpSpPr>
              <a:xfrm>
                <a:off x="8007531" y="2979128"/>
                <a:ext cx="362945" cy="666204"/>
                <a:chOff x="6553200" y="2979128"/>
                <a:chExt cx="362945" cy="666204"/>
              </a:xfrm>
            </p:grpSpPr>
            <p:sp>
              <p:nvSpPr>
                <p:cNvPr id="170" name="Cross 169"/>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Diamond 170"/>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9" name="Diamond 168"/>
              <p:cNvSpPr/>
              <p:nvPr/>
            </p:nvSpPr>
            <p:spPr>
              <a:xfrm>
                <a:off x="7752805" y="3129521"/>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8" name="Group 184"/>
          <p:cNvGrpSpPr/>
          <p:nvPr/>
        </p:nvGrpSpPr>
        <p:grpSpPr>
          <a:xfrm flipH="1">
            <a:off x="9264788" y="2474515"/>
            <a:ext cx="1540785" cy="3163895"/>
            <a:chOff x="304800" y="762000"/>
            <a:chExt cx="2528871" cy="5192861"/>
          </a:xfrm>
        </p:grpSpPr>
        <p:sp>
          <p:nvSpPr>
            <p:cNvPr id="209" name="Rounded Rectangle 208"/>
            <p:cNvSpPr/>
            <p:nvPr/>
          </p:nvSpPr>
          <p:spPr>
            <a:xfrm>
              <a:off x="762000" y="1344270"/>
              <a:ext cx="1752600" cy="2846729"/>
            </a:xfrm>
            <a:prstGeom prst="round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0" name="Group 70"/>
            <p:cNvGrpSpPr/>
            <p:nvPr/>
          </p:nvGrpSpPr>
          <p:grpSpPr>
            <a:xfrm flipH="1">
              <a:off x="1143000" y="4468471"/>
              <a:ext cx="609601" cy="1447801"/>
              <a:chOff x="4222137" y="4305789"/>
              <a:chExt cx="609601" cy="1447801"/>
            </a:xfrm>
          </p:grpSpPr>
          <p:sp>
            <p:nvSpPr>
              <p:cNvPr id="309" name="Oval 308"/>
              <p:cNvSpPr/>
              <p:nvPr/>
            </p:nvSpPr>
            <p:spPr>
              <a:xfrm rot="3012038">
                <a:off x="3955438" y="4877290"/>
                <a:ext cx="1219200" cy="533400"/>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Oval 71"/>
              <p:cNvSpPr/>
              <p:nvPr/>
            </p:nvSpPr>
            <p:spPr>
              <a:xfrm rot="3399159">
                <a:off x="3879237" y="4648689"/>
                <a:ext cx="12192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3" name="Group 68"/>
            <p:cNvGrpSpPr/>
            <p:nvPr/>
          </p:nvGrpSpPr>
          <p:grpSpPr>
            <a:xfrm>
              <a:off x="1555137" y="4507060"/>
              <a:ext cx="609601" cy="1447801"/>
              <a:chOff x="4222137" y="4305789"/>
              <a:chExt cx="609601" cy="1447801"/>
            </a:xfrm>
          </p:grpSpPr>
          <p:sp>
            <p:nvSpPr>
              <p:cNvPr id="307" name="Oval 66"/>
              <p:cNvSpPr/>
              <p:nvPr/>
            </p:nvSpPr>
            <p:spPr>
              <a:xfrm rot="3012038">
                <a:off x="3955438" y="4877290"/>
                <a:ext cx="1219200" cy="533400"/>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Oval 67"/>
              <p:cNvSpPr/>
              <p:nvPr/>
            </p:nvSpPr>
            <p:spPr>
              <a:xfrm rot="3399159">
                <a:off x="3879237" y="4648689"/>
                <a:ext cx="12192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4" name="Oval 233"/>
            <p:cNvSpPr/>
            <p:nvPr/>
          </p:nvSpPr>
          <p:spPr>
            <a:xfrm rot="4223114">
              <a:off x="1957370" y="3206423"/>
              <a:ext cx="1219201"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Oval 234"/>
            <p:cNvSpPr/>
            <p:nvPr/>
          </p:nvSpPr>
          <p:spPr>
            <a:xfrm rot="7252322">
              <a:off x="114716" y="3202227"/>
              <a:ext cx="1219201"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6" name="Group 34"/>
            <p:cNvGrpSpPr/>
            <p:nvPr/>
          </p:nvGrpSpPr>
          <p:grpSpPr>
            <a:xfrm rot="18918069">
              <a:off x="1754044" y="2367296"/>
              <a:ext cx="992712" cy="1453296"/>
              <a:chOff x="1977877" y="1457884"/>
              <a:chExt cx="992712" cy="1453296"/>
            </a:xfrm>
          </p:grpSpPr>
          <p:sp>
            <p:nvSpPr>
              <p:cNvPr id="295" name="Trapezoid 35"/>
              <p:cNvSpPr/>
              <p:nvPr/>
            </p:nvSpPr>
            <p:spPr>
              <a:xfrm rot="1340719">
                <a:off x="2229644" y="1457884"/>
                <a:ext cx="740945" cy="1453296"/>
              </a:xfrm>
              <a:prstGeom prst="trapezoid">
                <a:avLst>
                  <a:gd name="adj" fmla="val 2480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6" name="Group 32"/>
              <p:cNvGrpSpPr/>
              <p:nvPr/>
            </p:nvGrpSpPr>
            <p:grpSpPr>
              <a:xfrm rot="1329619">
                <a:off x="1977877" y="2670865"/>
                <a:ext cx="750562" cy="222094"/>
                <a:chOff x="1398494" y="4038600"/>
                <a:chExt cx="1192306" cy="434340"/>
              </a:xfrm>
            </p:grpSpPr>
            <p:sp>
              <p:nvSpPr>
                <p:cNvPr id="297" name="Pentagon 135"/>
                <p:cNvSpPr/>
                <p:nvPr/>
              </p:nvSpPr>
              <p:spPr>
                <a:xfrm rot="5400000">
                  <a:off x="1269126" y="4173243"/>
                  <a:ext cx="429065" cy="170329"/>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Pentagon 136"/>
                <p:cNvSpPr/>
                <p:nvPr/>
              </p:nvSpPr>
              <p:spPr>
                <a:xfrm rot="5400000">
                  <a:off x="1524621" y="4173243"/>
                  <a:ext cx="429065" cy="170329"/>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Diamond 298"/>
                <p:cNvSpPr/>
                <p:nvPr/>
              </p:nvSpPr>
              <p:spPr>
                <a:xfrm>
                  <a:off x="1495526" y="4047392"/>
                  <a:ext cx="255494" cy="214532"/>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0" name="Group 15"/>
                <p:cNvGrpSpPr/>
                <p:nvPr/>
              </p:nvGrpSpPr>
              <p:grpSpPr>
                <a:xfrm>
                  <a:off x="1909482" y="4043875"/>
                  <a:ext cx="681318" cy="429065"/>
                  <a:chOff x="685800" y="1524000"/>
                  <a:chExt cx="1219200" cy="609600"/>
                </a:xfrm>
              </p:grpSpPr>
              <p:sp>
                <p:nvSpPr>
                  <p:cNvPr id="302" name="Pentagon 10"/>
                  <p:cNvSpPr/>
                  <p:nvPr/>
                </p:nvSpPr>
                <p:spPr>
                  <a:xfrm rot="5400000">
                    <a:off x="5334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Pentagon 302"/>
                  <p:cNvSpPr/>
                  <p:nvPr/>
                </p:nvSpPr>
                <p:spPr>
                  <a:xfrm rot="5400000">
                    <a:off x="9906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Pentagon 303"/>
                  <p:cNvSpPr/>
                  <p:nvPr/>
                </p:nvSpPr>
                <p:spPr>
                  <a:xfrm rot="5400000">
                    <a:off x="14478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Diamond 304"/>
                  <p:cNvSpPr/>
                  <p:nvPr/>
                </p:nvSpPr>
                <p:spPr>
                  <a:xfrm>
                    <a:off x="838200" y="15240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Diamond 305"/>
                  <p:cNvSpPr/>
                  <p:nvPr/>
                </p:nvSpPr>
                <p:spPr>
                  <a:xfrm>
                    <a:off x="1316636" y="15289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1" name="Diamond 300"/>
                <p:cNvSpPr/>
                <p:nvPr/>
              </p:nvSpPr>
              <p:spPr>
                <a:xfrm>
                  <a:off x="1748228" y="4038600"/>
                  <a:ext cx="255494" cy="214532"/>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7" name="Group 33"/>
            <p:cNvGrpSpPr/>
            <p:nvPr/>
          </p:nvGrpSpPr>
          <p:grpSpPr>
            <a:xfrm>
              <a:off x="304800" y="2258671"/>
              <a:ext cx="992712" cy="1453296"/>
              <a:chOff x="1977877" y="1457884"/>
              <a:chExt cx="992712" cy="1453296"/>
            </a:xfrm>
          </p:grpSpPr>
          <p:sp>
            <p:nvSpPr>
              <p:cNvPr id="283" name="Trapezoid 18"/>
              <p:cNvSpPr/>
              <p:nvPr/>
            </p:nvSpPr>
            <p:spPr>
              <a:xfrm rot="1340719">
                <a:off x="2229644" y="1457884"/>
                <a:ext cx="740945" cy="1453296"/>
              </a:xfrm>
              <a:prstGeom prst="trapezoid">
                <a:avLst>
                  <a:gd name="adj" fmla="val 2480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4" name="Group 32"/>
              <p:cNvGrpSpPr/>
              <p:nvPr/>
            </p:nvGrpSpPr>
            <p:grpSpPr>
              <a:xfrm rot="1329619">
                <a:off x="1977877" y="2670865"/>
                <a:ext cx="750562" cy="222094"/>
                <a:chOff x="1398494" y="4038600"/>
                <a:chExt cx="1192306" cy="434340"/>
              </a:xfrm>
            </p:grpSpPr>
            <p:sp>
              <p:nvSpPr>
                <p:cNvPr id="285" name="Pentagon 21"/>
                <p:cNvSpPr/>
                <p:nvPr/>
              </p:nvSpPr>
              <p:spPr>
                <a:xfrm rot="5400000">
                  <a:off x="1269126" y="4173243"/>
                  <a:ext cx="429065" cy="170329"/>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Pentagon 22"/>
                <p:cNvSpPr/>
                <p:nvPr/>
              </p:nvSpPr>
              <p:spPr>
                <a:xfrm rot="5400000">
                  <a:off x="1524621" y="4173243"/>
                  <a:ext cx="429065" cy="170329"/>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Diamond 24"/>
                <p:cNvSpPr/>
                <p:nvPr/>
              </p:nvSpPr>
              <p:spPr>
                <a:xfrm>
                  <a:off x="1495526" y="4047392"/>
                  <a:ext cx="255494" cy="214532"/>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8" name="Group 15"/>
                <p:cNvGrpSpPr/>
                <p:nvPr/>
              </p:nvGrpSpPr>
              <p:grpSpPr>
                <a:xfrm>
                  <a:off x="1909482" y="4043875"/>
                  <a:ext cx="681318" cy="429065"/>
                  <a:chOff x="685800" y="1524000"/>
                  <a:chExt cx="1219200" cy="609600"/>
                </a:xfrm>
              </p:grpSpPr>
              <p:sp>
                <p:nvSpPr>
                  <p:cNvPr id="290" name="Pentagon 10"/>
                  <p:cNvSpPr/>
                  <p:nvPr/>
                </p:nvSpPr>
                <p:spPr>
                  <a:xfrm rot="5400000">
                    <a:off x="5334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Pentagon 28"/>
                  <p:cNvSpPr/>
                  <p:nvPr/>
                </p:nvSpPr>
                <p:spPr>
                  <a:xfrm rot="5400000">
                    <a:off x="9906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Pentagon 29"/>
                  <p:cNvSpPr/>
                  <p:nvPr/>
                </p:nvSpPr>
                <p:spPr>
                  <a:xfrm rot="5400000">
                    <a:off x="14478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Diamond 30"/>
                  <p:cNvSpPr/>
                  <p:nvPr/>
                </p:nvSpPr>
                <p:spPr>
                  <a:xfrm>
                    <a:off x="838200" y="15240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Diamond 31"/>
                  <p:cNvSpPr/>
                  <p:nvPr/>
                </p:nvSpPr>
                <p:spPr>
                  <a:xfrm>
                    <a:off x="1316636" y="15289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9" name="Diamond 26"/>
                <p:cNvSpPr/>
                <p:nvPr/>
              </p:nvSpPr>
              <p:spPr>
                <a:xfrm>
                  <a:off x="1748228" y="4038600"/>
                  <a:ext cx="255494" cy="214532"/>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38" name="Trapezoid 3"/>
            <p:cNvSpPr/>
            <p:nvPr/>
          </p:nvSpPr>
          <p:spPr>
            <a:xfrm>
              <a:off x="914400" y="2334871"/>
              <a:ext cx="1447800" cy="2667000"/>
            </a:xfrm>
            <a:prstGeom prst="trapezoid">
              <a:avLst>
                <a:gd name="adj" fmla="val 24385"/>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Trapezoid 238"/>
            <p:cNvSpPr/>
            <p:nvPr/>
          </p:nvSpPr>
          <p:spPr>
            <a:xfrm>
              <a:off x="1416571" y="2212451"/>
              <a:ext cx="457200" cy="457200"/>
            </a:xfrm>
            <a:prstGeom prst="trapezoid">
              <a:avLst>
                <a:gd name="adj" fmla="val 34836"/>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0" name="Group 17"/>
            <p:cNvGrpSpPr/>
            <p:nvPr/>
          </p:nvGrpSpPr>
          <p:grpSpPr>
            <a:xfrm>
              <a:off x="914400" y="4925671"/>
              <a:ext cx="1447800" cy="434340"/>
              <a:chOff x="533400" y="1364105"/>
              <a:chExt cx="2590800" cy="617095"/>
            </a:xfrm>
          </p:grpSpPr>
          <p:sp>
            <p:nvSpPr>
              <p:cNvPr id="271" name="Pentagon 109"/>
              <p:cNvSpPr/>
              <p:nvPr/>
            </p:nvSpPr>
            <p:spPr>
              <a:xfrm rot="5400000">
                <a:off x="3810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Pentagon 110"/>
              <p:cNvSpPr/>
              <p:nvPr/>
            </p:nvSpPr>
            <p:spPr>
              <a:xfrm rot="5400000">
                <a:off x="8382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Pentagon 7"/>
              <p:cNvSpPr/>
              <p:nvPr/>
            </p:nvSpPr>
            <p:spPr>
              <a:xfrm rot="5400000">
                <a:off x="12954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Diamond 8"/>
              <p:cNvSpPr/>
              <p:nvPr/>
            </p:nvSpPr>
            <p:spPr>
              <a:xfrm>
                <a:off x="685800" y="13716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Diamond 9"/>
              <p:cNvSpPr/>
              <p:nvPr/>
            </p:nvSpPr>
            <p:spPr>
              <a:xfrm>
                <a:off x="1164236" y="13765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6" name="Group 15"/>
              <p:cNvGrpSpPr/>
              <p:nvPr/>
            </p:nvGrpSpPr>
            <p:grpSpPr>
              <a:xfrm>
                <a:off x="1905000" y="1371600"/>
                <a:ext cx="1219200" cy="609600"/>
                <a:chOff x="685800" y="1524000"/>
                <a:chExt cx="1219200" cy="609600"/>
              </a:xfrm>
            </p:grpSpPr>
            <p:sp>
              <p:nvSpPr>
                <p:cNvPr id="278" name="Pentagon 10"/>
                <p:cNvSpPr/>
                <p:nvPr/>
              </p:nvSpPr>
              <p:spPr>
                <a:xfrm rot="5400000">
                  <a:off x="5334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Pentagon 11"/>
                <p:cNvSpPr/>
                <p:nvPr/>
              </p:nvSpPr>
              <p:spPr>
                <a:xfrm rot="5400000">
                  <a:off x="9906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Pentagon 12"/>
                <p:cNvSpPr/>
                <p:nvPr/>
              </p:nvSpPr>
              <p:spPr>
                <a:xfrm rot="5400000">
                  <a:off x="14478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Diamond 13"/>
                <p:cNvSpPr/>
                <p:nvPr/>
              </p:nvSpPr>
              <p:spPr>
                <a:xfrm>
                  <a:off x="838200" y="15240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Diamond 14"/>
                <p:cNvSpPr/>
                <p:nvPr/>
              </p:nvSpPr>
              <p:spPr>
                <a:xfrm>
                  <a:off x="1316636" y="15289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7" name="Diamond 16"/>
              <p:cNvSpPr/>
              <p:nvPr/>
            </p:nvSpPr>
            <p:spPr>
              <a:xfrm>
                <a:off x="1616439" y="1364105"/>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1" name="Oval 240"/>
            <p:cNvSpPr/>
            <p:nvPr/>
          </p:nvSpPr>
          <p:spPr>
            <a:xfrm>
              <a:off x="838200" y="1344271"/>
              <a:ext cx="1600200" cy="1219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Rounded Rectangle 241"/>
            <p:cNvSpPr/>
            <p:nvPr/>
          </p:nvSpPr>
          <p:spPr>
            <a:xfrm>
              <a:off x="762000" y="1344271"/>
              <a:ext cx="1752600" cy="381000"/>
            </a:xfrm>
            <a:prstGeom prst="round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3" name="Group 50"/>
            <p:cNvGrpSpPr/>
            <p:nvPr/>
          </p:nvGrpSpPr>
          <p:grpSpPr>
            <a:xfrm>
              <a:off x="914400" y="1344271"/>
              <a:ext cx="1447800" cy="434340"/>
              <a:chOff x="533400" y="1364105"/>
              <a:chExt cx="2590800" cy="617095"/>
            </a:xfrm>
          </p:grpSpPr>
          <p:sp>
            <p:nvSpPr>
              <p:cNvPr id="259" name="Pentagon 258"/>
              <p:cNvSpPr/>
              <p:nvPr/>
            </p:nvSpPr>
            <p:spPr>
              <a:xfrm rot="5400000">
                <a:off x="3810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Pentagon 259"/>
              <p:cNvSpPr/>
              <p:nvPr/>
            </p:nvSpPr>
            <p:spPr>
              <a:xfrm rot="5400000">
                <a:off x="8382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Pentagon 260"/>
              <p:cNvSpPr/>
              <p:nvPr/>
            </p:nvSpPr>
            <p:spPr>
              <a:xfrm rot="5400000">
                <a:off x="12954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Diamond 261"/>
              <p:cNvSpPr/>
              <p:nvPr/>
            </p:nvSpPr>
            <p:spPr>
              <a:xfrm>
                <a:off x="685800" y="13716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Diamond 262"/>
              <p:cNvSpPr/>
              <p:nvPr/>
            </p:nvSpPr>
            <p:spPr>
              <a:xfrm>
                <a:off x="1164236" y="13765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4" name="Group 15"/>
              <p:cNvGrpSpPr/>
              <p:nvPr/>
            </p:nvGrpSpPr>
            <p:grpSpPr>
              <a:xfrm>
                <a:off x="1905000" y="1371600"/>
                <a:ext cx="1219200" cy="609600"/>
                <a:chOff x="685800" y="1524000"/>
                <a:chExt cx="1219200" cy="609600"/>
              </a:xfrm>
            </p:grpSpPr>
            <p:sp>
              <p:nvSpPr>
                <p:cNvPr id="266" name="Pentagon 10"/>
                <p:cNvSpPr/>
                <p:nvPr/>
              </p:nvSpPr>
              <p:spPr>
                <a:xfrm rot="5400000">
                  <a:off x="5334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Pentagon 266"/>
                <p:cNvSpPr/>
                <p:nvPr/>
              </p:nvSpPr>
              <p:spPr>
                <a:xfrm rot="5400000">
                  <a:off x="9906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Pentagon 267"/>
                <p:cNvSpPr/>
                <p:nvPr/>
              </p:nvSpPr>
              <p:spPr>
                <a:xfrm rot="5400000">
                  <a:off x="14478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Diamond 107"/>
                <p:cNvSpPr/>
                <p:nvPr/>
              </p:nvSpPr>
              <p:spPr>
                <a:xfrm>
                  <a:off x="838200" y="15240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Diamond 108"/>
                <p:cNvSpPr/>
                <p:nvPr/>
              </p:nvSpPr>
              <p:spPr>
                <a:xfrm>
                  <a:off x="1316636" y="15289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5" name="Diamond 103"/>
              <p:cNvSpPr/>
              <p:nvPr/>
            </p:nvSpPr>
            <p:spPr>
              <a:xfrm>
                <a:off x="1616439" y="1364105"/>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4" name="Chord 243"/>
            <p:cNvSpPr/>
            <p:nvPr/>
          </p:nvSpPr>
          <p:spPr>
            <a:xfrm rot="9025953">
              <a:off x="725911" y="762000"/>
              <a:ext cx="1755873" cy="1552505"/>
            </a:xfrm>
            <a:prstGeom prst="chord">
              <a:avLst>
                <a:gd name="adj1" fmla="val 2633283"/>
                <a:gd name="adj2" fmla="val 1180895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5" name="Group 179"/>
            <p:cNvGrpSpPr/>
            <p:nvPr/>
          </p:nvGrpSpPr>
          <p:grpSpPr>
            <a:xfrm rot="4546340">
              <a:off x="908994" y="2684664"/>
              <a:ext cx="724841" cy="220741"/>
              <a:chOff x="3294680" y="350136"/>
              <a:chExt cx="1963120" cy="335664"/>
            </a:xfrm>
          </p:grpSpPr>
          <p:sp>
            <p:nvSpPr>
              <p:cNvPr id="256" name="Donut 94"/>
              <p:cNvSpPr/>
              <p:nvPr/>
            </p:nvSpPr>
            <p:spPr>
              <a:xfrm>
                <a:off x="3294680" y="350136"/>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7" name="Donut 256"/>
              <p:cNvSpPr/>
              <p:nvPr/>
            </p:nvSpPr>
            <p:spPr>
              <a:xfrm>
                <a:off x="37338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8" name="Donut 257"/>
              <p:cNvSpPr/>
              <p:nvPr/>
            </p:nvSpPr>
            <p:spPr>
              <a:xfrm>
                <a:off x="42672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46" name="Group 180"/>
            <p:cNvGrpSpPr/>
            <p:nvPr/>
          </p:nvGrpSpPr>
          <p:grpSpPr>
            <a:xfrm rot="6411433">
              <a:off x="1502634" y="2730746"/>
              <a:ext cx="759652" cy="200444"/>
              <a:chOff x="3200400" y="381000"/>
              <a:chExt cx="2057400" cy="304800"/>
            </a:xfrm>
          </p:grpSpPr>
          <p:sp>
            <p:nvSpPr>
              <p:cNvPr id="253" name="Donut 252"/>
              <p:cNvSpPr/>
              <p:nvPr/>
            </p:nvSpPr>
            <p:spPr>
              <a:xfrm>
                <a:off x="32004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4" name="Donut 253"/>
              <p:cNvSpPr/>
              <p:nvPr/>
            </p:nvSpPr>
            <p:spPr>
              <a:xfrm>
                <a:off x="37338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5" name="Donut 93"/>
              <p:cNvSpPr/>
              <p:nvPr/>
            </p:nvSpPr>
            <p:spPr>
              <a:xfrm>
                <a:off x="42672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47" name="Group 17"/>
            <p:cNvGrpSpPr/>
            <p:nvPr/>
          </p:nvGrpSpPr>
          <p:grpSpPr>
            <a:xfrm>
              <a:off x="1295400" y="2895600"/>
              <a:ext cx="681318" cy="429065"/>
              <a:chOff x="533400" y="1371600"/>
              <a:chExt cx="1219200" cy="609600"/>
            </a:xfrm>
          </p:grpSpPr>
          <p:sp>
            <p:nvSpPr>
              <p:cNvPr id="248" name="Pentagon 247"/>
              <p:cNvSpPr/>
              <p:nvPr/>
            </p:nvSpPr>
            <p:spPr>
              <a:xfrm rot="5400000">
                <a:off x="3810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Pentagon 248"/>
              <p:cNvSpPr/>
              <p:nvPr/>
            </p:nvSpPr>
            <p:spPr>
              <a:xfrm rot="5400000">
                <a:off x="8382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Pentagon 249"/>
              <p:cNvSpPr/>
              <p:nvPr/>
            </p:nvSpPr>
            <p:spPr>
              <a:xfrm rot="5400000">
                <a:off x="12954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Diamond 250"/>
              <p:cNvSpPr/>
              <p:nvPr/>
            </p:nvSpPr>
            <p:spPr>
              <a:xfrm>
                <a:off x="685800" y="13716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Diamond 251"/>
              <p:cNvSpPr/>
              <p:nvPr/>
            </p:nvSpPr>
            <p:spPr>
              <a:xfrm>
                <a:off x="1164236" y="13765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 name="Rectangle 5"/>
          <p:cNvSpPr/>
          <p:nvPr/>
        </p:nvSpPr>
        <p:spPr>
          <a:xfrm>
            <a:off x="322256" y="1161459"/>
            <a:ext cx="7018701" cy="369332"/>
          </a:xfrm>
          <a:prstGeom prst="rect">
            <a:avLst/>
          </a:prstGeom>
        </p:spPr>
        <p:txBody>
          <a:bodyPr wrap="square">
            <a:spAutoFit/>
          </a:bodyPr>
          <a:lstStyle/>
          <a:p>
            <a:r>
              <a:rPr lang="en-US" b="0" i="0" dirty="0">
                <a:solidFill>
                  <a:srgbClr val="333333"/>
                </a:solidFill>
                <a:effectLst/>
                <a:latin typeface="Calibri" panose="020F0502020204030204" pitchFamily="34" charset="0"/>
              </a:rPr>
              <a:t>Sarah saw Hagar’s son Ishmael mocking, or persecuting, Isaac </a:t>
            </a:r>
            <a:endParaRPr lang="en-US" dirty="0"/>
          </a:p>
        </p:txBody>
      </p:sp>
      <p:sp>
        <p:nvSpPr>
          <p:cNvPr id="311" name="Rectangle 310"/>
          <p:cNvSpPr/>
          <p:nvPr/>
        </p:nvSpPr>
        <p:spPr>
          <a:xfrm>
            <a:off x="4292957" y="1876229"/>
            <a:ext cx="6096000" cy="923330"/>
          </a:xfrm>
          <a:prstGeom prst="rect">
            <a:avLst/>
          </a:prstGeom>
        </p:spPr>
        <p:txBody>
          <a:bodyPr>
            <a:spAutoFit/>
          </a:bodyPr>
          <a:lstStyle/>
          <a:p>
            <a:r>
              <a:rPr lang="en-US" b="0" i="1" dirty="0">
                <a:solidFill>
                  <a:srgbClr val="333333"/>
                </a:solidFill>
                <a:effectLst/>
                <a:latin typeface="Palatino"/>
              </a:rPr>
              <a:t>But as then he that was born after the flesh persecuted him that was born after the Spirit, even so it is now.</a:t>
            </a:r>
          </a:p>
          <a:p>
            <a:r>
              <a:rPr lang="en-US" i="1" dirty="0">
                <a:solidFill>
                  <a:srgbClr val="333333"/>
                </a:solidFill>
                <a:latin typeface="Palatino"/>
              </a:rPr>
              <a:t>Galatians 4:29</a:t>
            </a:r>
            <a:endParaRPr lang="en-US" i="1" dirty="0"/>
          </a:p>
        </p:txBody>
      </p:sp>
      <p:sp>
        <p:nvSpPr>
          <p:cNvPr id="312" name="Rectangle 311"/>
          <p:cNvSpPr/>
          <p:nvPr/>
        </p:nvSpPr>
        <p:spPr>
          <a:xfrm>
            <a:off x="3100414" y="2964156"/>
            <a:ext cx="6096000" cy="646331"/>
          </a:xfrm>
          <a:prstGeom prst="rect">
            <a:avLst/>
          </a:prstGeom>
        </p:spPr>
        <p:txBody>
          <a:bodyPr>
            <a:spAutoFit/>
          </a:bodyPr>
          <a:lstStyle/>
          <a:p>
            <a:r>
              <a:rPr lang="en-US" b="0" i="0" dirty="0">
                <a:solidFill>
                  <a:srgbClr val="333333"/>
                </a:solidFill>
                <a:effectLst/>
                <a:latin typeface="Calibri" panose="020F0502020204030204" pitchFamily="34" charset="0"/>
              </a:rPr>
              <a:t>Sarah told Abraham to send Hagar and Ishmael away into the wilderness, which grieved Abraham.</a:t>
            </a:r>
            <a:endParaRPr lang="en-US" dirty="0"/>
          </a:p>
        </p:txBody>
      </p:sp>
      <p:grpSp>
        <p:nvGrpSpPr>
          <p:cNvPr id="313" name="Group 312"/>
          <p:cNvGrpSpPr/>
          <p:nvPr/>
        </p:nvGrpSpPr>
        <p:grpSpPr>
          <a:xfrm>
            <a:off x="233667" y="2712734"/>
            <a:ext cx="1482226" cy="2805399"/>
            <a:chOff x="3810000" y="553998"/>
            <a:chExt cx="1839832" cy="3482238"/>
          </a:xfrm>
        </p:grpSpPr>
        <p:sp>
          <p:nvSpPr>
            <p:cNvPr id="314" name="Cloud 313"/>
            <p:cNvSpPr/>
            <p:nvPr/>
          </p:nvSpPr>
          <p:spPr>
            <a:xfrm flipH="1">
              <a:off x="4675545" y="718376"/>
              <a:ext cx="683131" cy="1573308"/>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Cloud 314"/>
            <p:cNvSpPr/>
            <p:nvPr/>
          </p:nvSpPr>
          <p:spPr>
            <a:xfrm rot="551476" flipH="1">
              <a:off x="3992415" y="800564"/>
              <a:ext cx="683131" cy="1517014"/>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Oval 315"/>
            <p:cNvSpPr/>
            <p:nvPr/>
          </p:nvSpPr>
          <p:spPr>
            <a:xfrm rot="18242526">
              <a:off x="5325276" y="2660586"/>
              <a:ext cx="249386" cy="39972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Oval 316"/>
            <p:cNvSpPr/>
            <p:nvPr/>
          </p:nvSpPr>
          <p:spPr>
            <a:xfrm rot="1434122">
              <a:off x="3810000" y="2603983"/>
              <a:ext cx="281289" cy="47286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lowchart: Manual Operation 317"/>
            <p:cNvSpPr/>
            <p:nvPr/>
          </p:nvSpPr>
          <p:spPr>
            <a:xfrm rot="12310857">
              <a:off x="3946055" y="1753860"/>
              <a:ext cx="494411" cy="1223898"/>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lowchart: Manual Operation 318"/>
            <p:cNvSpPr/>
            <p:nvPr/>
          </p:nvSpPr>
          <p:spPr>
            <a:xfrm rot="9335504" flipH="1">
              <a:off x="4920944" y="1664958"/>
              <a:ext cx="494411" cy="1249036"/>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Oval 319"/>
            <p:cNvSpPr/>
            <p:nvPr/>
          </p:nvSpPr>
          <p:spPr>
            <a:xfrm rot="20001088">
              <a:off x="4212017" y="3698474"/>
              <a:ext cx="562580" cy="337762"/>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Oval 320"/>
            <p:cNvSpPr/>
            <p:nvPr/>
          </p:nvSpPr>
          <p:spPr>
            <a:xfrm rot="1608598">
              <a:off x="4639058" y="3616754"/>
              <a:ext cx="562580" cy="337762"/>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lowchart: Manual Operation 321"/>
            <p:cNvSpPr/>
            <p:nvPr/>
          </p:nvSpPr>
          <p:spPr>
            <a:xfrm rot="10800000">
              <a:off x="4163198" y="1704641"/>
              <a:ext cx="1024698" cy="2054721"/>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lowchart: Extract 322"/>
            <p:cNvSpPr/>
            <p:nvPr/>
          </p:nvSpPr>
          <p:spPr>
            <a:xfrm rot="10800000">
              <a:off x="4439464" y="1840872"/>
              <a:ext cx="492257" cy="521280"/>
            </a:xfrm>
            <a:prstGeom prst="flowChartExtra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Rounded Rectangle 323"/>
            <p:cNvSpPr/>
            <p:nvPr/>
          </p:nvSpPr>
          <p:spPr>
            <a:xfrm rot="1222326">
              <a:off x="4434793" y="1683601"/>
              <a:ext cx="409865" cy="2148166"/>
            </a:xfrm>
            <a:prstGeom prst="roundRect">
              <a:avLst>
                <a:gd name="adj" fmla="val 14942"/>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Oval 62"/>
            <p:cNvSpPr/>
            <p:nvPr/>
          </p:nvSpPr>
          <p:spPr>
            <a:xfrm>
              <a:off x="4228498" y="692482"/>
              <a:ext cx="914192" cy="13409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Cloud 325"/>
            <p:cNvSpPr/>
            <p:nvPr/>
          </p:nvSpPr>
          <p:spPr>
            <a:xfrm flipH="1">
              <a:off x="4163198" y="553998"/>
              <a:ext cx="1110089" cy="904077"/>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Rounded Rectangle 326"/>
            <p:cNvSpPr/>
            <p:nvPr/>
          </p:nvSpPr>
          <p:spPr>
            <a:xfrm>
              <a:off x="4079647" y="838200"/>
              <a:ext cx="1259160" cy="240852"/>
            </a:xfrm>
            <a:prstGeom prst="roundRect">
              <a:avLst/>
            </a:prstGeom>
            <a:solidFill>
              <a:srgbClr val="D8941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8" name="Group 327"/>
            <p:cNvGrpSpPr/>
            <p:nvPr/>
          </p:nvGrpSpPr>
          <p:grpSpPr>
            <a:xfrm>
              <a:off x="4220061" y="818482"/>
              <a:ext cx="938018" cy="300171"/>
              <a:chOff x="1756756" y="4876800"/>
              <a:chExt cx="4088873" cy="1308463"/>
            </a:xfrm>
          </p:grpSpPr>
          <p:grpSp>
            <p:nvGrpSpPr>
              <p:cNvPr id="361" name="Group 360"/>
              <p:cNvGrpSpPr/>
              <p:nvPr/>
            </p:nvGrpSpPr>
            <p:grpSpPr>
              <a:xfrm>
                <a:off x="1756756" y="4876800"/>
                <a:ext cx="1367444" cy="1295400"/>
                <a:chOff x="1756756" y="4876800"/>
                <a:chExt cx="1367444" cy="1295400"/>
              </a:xfrm>
            </p:grpSpPr>
            <p:sp>
              <p:nvSpPr>
                <p:cNvPr id="372" name="Quad Arrow Callout 371"/>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Quad Arrow Callout 372"/>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Quad Arrow Callout 373"/>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2" name="Group 361"/>
              <p:cNvGrpSpPr/>
              <p:nvPr/>
            </p:nvGrpSpPr>
            <p:grpSpPr>
              <a:xfrm>
                <a:off x="3119647" y="4889863"/>
                <a:ext cx="1367444" cy="1295400"/>
                <a:chOff x="1756756" y="4876800"/>
                <a:chExt cx="1367444" cy="1295400"/>
              </a:xfrm>
            </p:grpSpPr>
            <p:sp>
              <p:nvSpPr>
                <p:cNvPr id="369" name="Quad Arrow Callout 368"/>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Quad Arrow Callout 369"/>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Quad Arrow Callout 370"/>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3" name="Group 362"/>
              <p:cNvGrpSpPr/>
              <p:nvPr/>
            </p:nvGrpSpPr>
            <p:grpSpPr>
              <a:xfrm>
                <a:off x="4478185" y="4889863"/>
                <a:ext cx="1367444" cy="1295400"/>
                <a:chOff x="1756756" y="4876800"/>
                <a:chExt cx="1367444" cy="1295400"/>
              </a:xfrm>
            </p:grpSpPr>
            <p:sp>
              <p:nvSpPr>
                <p:cNvPr id="366" name="Quad Arrow Callout 365"/>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Quad Arrow Callout 366"/>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Quad Arrow Callout 367"/>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4" name="Quad Arrow Callout 363"/>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Quad Arrow Callout 364"/>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9" name="Group 328"/>
            <p:cNvGrpSpPr/>
            <p:nvPr/>
          </p:nvGrpSpPr>
          <p:grpSpPr>
            <a:xfrm rot="17531393">
              <a:off x="4356564" y="2143638"/>
              <a:ext cx="938018" cy="300171"/>
              <a:chOff x="1756756" y="4876800"/>
              <a:chExt cx="4088873" cy="1308463"/>
            </a:xfrm>
          </p:grpSpPr>
          <p:grpSp>
            <p:nvGrpSpPr>
              <p:cNvPr id="347" name="Group 346"/>
              <p:cNvGrpSpPr/>
              <p:nvPr/>
            </p:nvGrpSpPr>
            <p:grpSpPr>
              <a:xfrm>
                <a:off x="1756756" y="4876800"/>
                <a:ext cx="1367444" cy="1295400"/>
                <a:chOff x="1756756" y="4876800"/>
                <a:chExt cx="1367444" cy="1295400"/>
              </a:xfrm>
            </p:grpSpPr>
            <p:sp>
              <p:nvSpPr>
                <p:cNvPr id="358" name="Quad Arrow Callout 357"/>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Quad Arrow Callout 358"/>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Quad Arrow Callout 359"/>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8" name="Group 347"/>
              <p:cNvGrpSpPr/>
              <p:nvPr/>
            </p:nvGrpSpPr>
            <p:grpSpPr>
              <a:xfrm>
                <a:off x="3119647" y="4889863"/>
                <a:ext cx="1367444" cy="1295400"/>
                <a:chOff x="1756756" y="4876800"/>
                <a:chExt cx="1367444" cy="1295400"/>
              </a:xfrm>
            </p:grpSpPr>
            <p:sp>
              <p:nvSpPr>
                <p:cNvPr id="355" name="Quad Arrow Callout 354"/>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Quad Arrow Callout 355"/>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Quad Arrow Callout 356"/>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9" name="Group 348"/>
              <p:cNvGrpSpPr/>
              <p:nvPr/>
            </p:nvGrpSpPr>
            <p:grpSpPr>
              <a:xfrm>
                <a:off x="4478185" y="4889863"/>
                <a:ext cx="1367444" cy="1295400"/>
                <a:chOff x="1756756" y="4876800"/>
                <a:chExt cx="1367444" cy="1295400"/>
              </a:xfrm>
            </p:grpSpPr>
            <p:sp>
              <p:nvSpPr>
                <p:cNvPr id="352" name="Quad Arrow Callout 351"/>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Quad Arrow Callout 352"/>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Quad Arrow Callout 353"/>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0" name="Quad Arrow Callout 349"/>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Quad Arrow Callout 350"/>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0" name="Group 329"/>
            <p:cNvGrpSpPr/>
            <p:nvPr/>
          </p:nvGrpSpPr>
          <p:grpSpPr>
            <a:xfrm rot="17531393">
              <a:off x="3995156" y="3097226"/>
              <a:ext cx="938018" cy="300171"/>
              <a:chOff x="1756756" y="4876800"/>
              <a:chExt cx="4088873" cy="1308463"/>
            </a:xfrm>
          </p:grpSpPr>
          <p:grpSp>
            <p:nvGrpSpPr>
              <p:cNvPr id="333" name="Group 332"/>
              <p:cNvGrpSpPr/>
              <p:nvPr/>
            </p:nvGrpSpPr>
            <p:grpSpPr>
              <a:xfrm>
                <a:off x="1756756" y="4876800"/>
                <a:ext cx="1367444" cy="1295400"/>
                <a:chOff x="1756756" y="4876800"/>
                <a:chExt cx="1367444" cy="1295400"/>
              </a:xfrm>
            </p:grpSpPr>
            <p:sp>
              <p:nvSpPr>
                <p:cNvPr id="344" name="Quad Arrow Callout 343"/>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Quad Arrow Callout 344"/>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Quad Arrow Callout 345"/>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4" name="Group 333"/>
              <p:cNvGrpSpPr/>
              <p:nvPr/>
            </p:nvGrpSpPr>
            <p:grpSpPr>
              <a:xfrm>
                <a:off x="3119647" y="4889863"/>
                <a:ext cx="1367444" cy="1295400"/>
                <a:chOff x="1756756" y="4876800"/>
                <a:chExt cx="1367444" cy="1295400"/>
              </a:xfrm>
            </p:grpSpPr>
            <p:sp>
              <p:nvSpPr>
                <p:cNvPr id="341" name="Quad Arrow Callout 340"/>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Quad Arrow Callout 341"/>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Quad Arrow Callout 342"/>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5" name="Group 334"/>
              <p:cNvGrpSpPr/>
              <p:nvPr/>
            </p:nvGrpSpPr>
            <p:grpSpPr>
              <a:xfrm>
                <a:off x="4478185" y="4889863"/>
                <a:ext cx="1367444" cy="1295400"/>
                <a:chOff x="1756756" y="4876800"/>
                <a:chExt cx="1367444" cy="1295400"/>
              </a:xfrm>
            </p:grpSpPr>
            <p:sp>
              <p:nvSpPr>
                <p:cNvPr id="338" name="Quad Arrow Callout 337"/>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Quad Arrow Callout 338"/>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Quad Arrow Callout 339"/>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6" name="Quad Arrow Callout 335"/>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Quad Arrow Callout 336"/>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1" name="Cloud 330"/>
            <p:cNvSpPr/>
            <p:nvPr/>
          </p:nvSpPr>
          <p:spPr>
            <a:xfrm>
              <a:off x="4348741" y="1623295"/>
              <a:ext cx="609519" cy="902149"/>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Oval 331"/>
            <p:cNvSpPr/>
            <p:nvPr/>
          </p:nvSpPr>
          <p:spPr>
            <a:xfrm rot="15944673">
              <a:off x="4557837" y="1671452"/>
              <a:ext cx="235423" cy="32431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5" name="Group 374"/>
          <p:cNvGrpSpPr/>
          <p:nvPr/>
        </p:nvGrpSpPr>
        <p:grpSpPr>
          <a:xfrm>
            <a:off x="1723677" y="2905680"/>
            <a:ext cx="1368490" cy="2582341"/>
            <a:chOff x="6271588" y="553998"/>
            <a:chExt cx="2022382" cy="3816236"/>
          </a:xfrm>
        </p:grpSpPr>
        <p:sp>
          <p:nvSpPr>
            <p:cNvPr id="376" name="Oval 375"/>
            <p:cNvSpPr/>
            <p:nvPr/>
          </p:nvSpPr>
          <p:spPr>
            <a:xfrm rot="3435232" flipH="1">
              <a:off x="7673811" y="2692254"/>
              <a:ext cx="443101" cy="36981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Oval 376"/>
            <p:cNvSpPr/>
            <p:nvPr/>
          </p:nvSpPr>
          <p:spPr>
            <a:xfrm rot="18164768">
              <a:off x="6389098" y="2759160"/>
              <a:ext cx="443101" cy="34775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Trapezoid 377"/>
            <p:cNvSpPr/>
            <p:nvPr/>
          </p:nvSpPr>
          <p:spPr>
            <a:xfrm rot="20676161" flipH="1">
              <a:off x="7354333" y="1977212"/>
              <a:ext cx="673694" cy="959833"/>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Trapezoid 378"/>
            <p:cNvSpPr/>
            <p:nvPr/>
          </p:nvSpPr>
          <p:spPr>
            <a:xfrm rot="996339">
              <a:off x="6464891" y="1863475"/>
              <a:ext cx="673694" cy="1080116"/>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Cloud 379"/>
            <p:cNvSpPr/>
            <p:nvPr/>
          </p:nvSpPr>
          <p:spPr>
            <a:xfrm rot="10800000">
              <a:off x="6392471" y="611603"/>
              <a:ext cx="1730753" cy="2102597"/>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Oval 380"/>
            <p:cNvSpPr/>
            <p:nvPr/>
          </p:nvSpPr>
          <p:spPr>
            <a:xfrm rot="20260128">
              <a:off x="6662172" y="4068787"/>
              <a:ext cx="618126" cy="294509"/>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Oval 381"/>
            <p:cNvSpPr/>
            <p:nvPr/>
          </p:nvSpPr>
          <p:spPr>
            <a:xfrm rot="2101605">
              <a:off x="7051187" y="4033055"/>
              <a:ext cx="618126" cy="337179"/>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Trapezoid 382"/>
            <p:cNvSpPr/>
            <p:nvPr/>
          </p:nvSpPr>
          <p:spPr>
            <a:xfrm>
              <a:off x="6629400" y="2667000"/>
              <a:ext cx="1143000" cy="1506544"/>
            </a:xfrm>
            <a:prstGeom prst="trapezoi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Trapezoid 383"/>
            <p:cNvSpPr/>
            <p:nvPr/>
          </p:nvSpPr>
          <p:spPr>
            <a:xfrm>
              <a:off x="6705600" y="2057400"/>
              <a:ext cx="989002" cy="1506544"/>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5" name="Group 384"/>
            <p:cNvGrpSpPr/>
            <p:nvPr/>
          </p:nvGrpSpPr>
          <p:grpSpPr>
            <a:xfrm>
              <a:off x="6840178" y="1496996"/>
              <a:ext cx="805783" cy="1219200"/>
              <a:chOff x="6859404" y="1496996"/>
              <a:chExt cx="920895" cy="1219200"/>
            </a:xfrm>
          </p:grpSpPr>
          <p:sp>
            <p:nvSpPr>
              <p:cNvPr id="430" name="Oval 429"/>
              <p:cNvSpPr/>
              <p:nvPr/>
            </p:nvSpPr>
            <p:spPr>
              <a:xfrm>
                <a:off x="6859404" y="1496996"/>
                <a:ext cx="920895" cy="1219200"/>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Oval 430"/>
              <p:cNvSpPr/>
              <p:nvPr/>
            </p:nvSpPr>
            <p:spPr>
              <a:xfrm>
                <a:off x="7051097" y="1606717"/>
                <a:ext cx="571290" cy="685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6" name="Oval 385"/>
            <p:cNvSpPr/>
            <p:nvPr/>
          </p:nvSpPr>
          <p:spPr>
            <a:xfrm>
              <a:off x="6705600" y="914400"/>
              <a:ext cx="1236252" cy="124068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7" name="Group 386"/>
            <p:cNvGrpSpPr/>
            <p:nvPr/>
          </p:nvGrpSpPr>
          <p:grpSpPr>
            <a:xfrm>
              <a:off x="6661727" y="3902364"/>
              <a:ext cx="1066800" cy="228600"/>
              <a:chOff x="5562600" y="5257800"/>
              <a:chExt cx="2743200" cy="533400"/>
            </a:xfrm>
          </p:grpSpPr>
          <p:grpSp>
            <p:nvGrpSpPr>
              <p:cNvPr id="418" name="Group 417"/>
              <p:cNvGrpSpPr/>
              <p:nvPr/>
            </p:nvGrpSpPr>
            <p:grpSpPr>
              <a:xfrm>
                <a:off x="5562600" y="5257800"/>
                <a:ext cx="685800" cy="533400"/>
                <a:chOff x="5562600" y="5257800"/>
                <a:chExt cx="685800" cy="533400"/>
              </a:xfrm>
            </p:grpSpPr>
            <p:sp>
              <p:nvSpPr>
                <p:cNvPr id="428" name="Hexagon 427"/>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Cross 428"/>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9" name="Group 418"/>
              <p:cNvGrpSpPr/>
              <p:nvPr/>
            </p:nvGrpSpPr>
            <p:grpSpPr>
              <a:xfrm>
                <a:off x="6248400" y="5257800"/>
                <a:ext cx="685800" cy="533400"/>
                <a:chOff x="5562600" y="5257800"/>
                <a:chExt cx="685800" cy="533400"/>
              </a:xfrm>
            </p:grpSpPr>
            <p:sp>
              <p:nvSpPr>
                <p:cNvPr id="426" name="Hexagon 425"/>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Cross 426"/>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0" name="Group 419"/>
              <p:cNvGrpSpPr/>
              <p:nvPr/>
            </p:nvGrpSpPr>
            <p:grpSpPr>
              <a:xfrm>
                <a:off x="6934200" y="5257800"/>
                <a:ext cx="685800" cy="533400"/>
                <a:chOff x="5562600" y="5257800"/>
                <a:chExt cx="685800" cy="533400"/>
              </a:xfrm>
            </p:grpSpPr>
            <p:sp>
              <p:nvSpPr>
                <p:cNvPr id="424" name="Hexagon 423"/>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Cross 424"/>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1" name="Group 420"/>
              <p:cNvGrpSpPr/>
              <p:nvPr/>
            </p:nvGrpSpPr>
            <p:grpSpPr>
              <a:xfrm>
                <a:off x="7620000" y="5257800"/>
                <a:ext cx="685800" cy="533400"/>
                <a:chOff x="5562600" y="5257800"/>
                <a:chExt cx="685800" cy="533400"/>
              </a:xfrm>
            </p:grpSpPr>
            <p:sp>
              <p:nvSpPr>
                <p:cNvPr id="422" name="Hexagon 421"/>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Cross 422"/>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88" name="Cloud 387"/>
            <p:cNvSpPr/>
            <p:nvPr/>
          </p:nvSpPr>
          <p:spPr>
            <a:xfrm>
              <a:off x="6781800" y="553998"/>
              <a:ext cx="1143000" cy="893802"/>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9" name="Group 388"/>
            <p:cNvGrpSpPr/>
            <p:nvPr/>
          </p:nvGrpSpPr>
          <p:grpSpPr>
            <a:xfrm>
              <a:off x="6553201" y="990600"/>
              <a:ext cx="1447800" cy="279400"/>
              <a:chOff x="4950691" y="2343727"/>
              <a:chExt cx="1208937" cy="279400"/>
            </a:xfrm>
          </p:grpSpPr>
          <p:sp>
            <p:nvSpPr>
              <p:cNvPr id="404" name="Cross 403"/>
              <p:cNvSpPr/>
              <p:nvPr/>
            </p:nvSpPr>
            <p:spPr>
              <a:xfrm>
                <a:off x="4950691" y="2343727"/>
                <a:ext cx="1208937" cy="279400"/>
              </a:xfrm>
              <a:prstGeom prst="plus">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5" name="Group 404"/>
              <p:cNvGrpSpPr/>
              <p:nvPr/>
            </p:nvGrpSpPr>
            <p:grpSpPr>
              <a:xfrm>
                <a:off x="5029200" y="2362200"/>
                <a:ext cx="1066800" cy="228600"/>
                <a:chOff x="5562600" y="5257800"/>
                <a:chExt cx="2743200" cy="533400"/>
              </a:xfrm>
            </p:grpSpPr>
            <p:grpSp>
              <p:nvGrpSpPr>
                <p:cNvPr id="406" name="Group 335"/>
                <p:cNvGrpSpPr/>
                <p:nvPr/>
              </p:nvGrpSpPr>
              <p:grpSpPr>
                <a:xfrm>
                  <a:off x="5562600" y="5257800"/>
                  <a:ext cx="685800" cy="533400"/>
                  <a:chOff x="5562600" y="5257800"/>
                  <a:chExt cx="685800" cy="533400"/>
                </a:xfrm>
              </p:grpSpPr>
              <p:sp>
                <p:nvSpPr>
                  <p:cNvPr id="416" name="Hexagon 415"/>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Cross 416"/>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7" name="Group 336"/>
                <p:cNvGrpSpPr/>
                <p:nvPr/>
              </p:nvGrpSpPr>
              <p:grpSpPr>
                <a:xfrm>
                  <a:off x="6248400" y="5257800"/>
                  <a:ext cx="685800" cy="533400"/>
                  <a:chOff x="5562600" y="5257800"/>
                  <a:chExt cx="685800" cy="533400"/>
                </a:xfrm>
              </p:grpSpPr>
              <p:sp>
                <p:nvSpPr>
                  <p:cNvPr id="414" name="Hexagon 413"/>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Cross 414"/>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8" name="Group 339"/>
                <p:cNvGrpSpPr/>
                <p:nvPr/>
              </p:nvGrpSpPr>
              <p:grpSpPr>
                <a:xfrm>
                  <a:off x="6934200" y="5257800"/>
                  <a:ext cx="685800" cy="533400"/>
                  <a:chOff x="5562600" y="5257800"/>
                  <a:chExt cx="685800" cy="533400"/>
                </a:xfrm>
              </p:grpSpPr>
              <p:sp>
                <p:nvSpPr>
                  <p:cNvPr id="412" name="Hexagon 411"/>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Cross 412"/>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9" name="Group 342"/>
                <p:cNvGrpSpPr/>
                <p:nvPr/>
              </p:nvGrpSpPr>
              <p:grpSpPr>
                <a:xfrm>
                  <a:off x="7620000" y="5257800"/>
                  <a:ext cx="685800" cy="533400"/>
                  <a:chOff x="5562600" y="5257800"/>
                  <a:chExt cx="685800" cy="533400"/>
                </a:xfrm>
              </p:grpSpPr>
              <p:sp>
                <p:nvSpPr>
                  <p:cNvPr id="410" name="Hexagon 409"/>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Cross 410"/>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90" name="Isosceles Triangle 389"/>
            <p:cNvSpPr/>
            <p:nvPr/>
          </p:nvSpPr>
          <p:spPr>
            <a:xfrm>
              <a:off x="7912970" y="1148134"/>
              <a:ext cx="381000" cy="1471460"/>
            </a:xfrm>
            <a:prstGeom prst="triangle">
              <a:avLst>
                <a:gd name="adj" fmla="val 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Isosceles Triangle 390"/>
            <p:cNvSpPr/>
            <p:nvPr/>
          </p:nvSpPr>
          <p:spPr>
            <a:xfrm>
              <a:off x="6271588" y="1167856"/>
              <a:ext cx="390139" cy="1451738"/>
            </a:xfrm>
            <a:prstGeom prst="triangle">
              <a:avLst>
                <a:gd name="adj" fmla="val 1000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2" name="Group 391"/>
            <p:cNvGrpSpPr/>
            <p:nvPr/>
          </p:nvGrpSpPr>
          <p:grpSpPr>
            <a:xfrm>
              <a:off x="6894801" y="2174967"/>
              <a:ext cx="238478" cy="260636"/>
              <a:chOff x="1756756" y="4876800"/>
              <a:chExt cx="1367444" cy="1295400"/>
            </a:xfrm>
          </p:grpSpPr>
          <p:sp>
            <p:nvSpPr>
              <p:cNvPr id="401" name="Quad Arrow Callout 400"/>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Quad Arrow Callout 401"/>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Quad Arrow Callout 402"/>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3" name="Group 392"/>
            <p:cNvGrpSpPr/>
            <p:nvPr/>
          </p:nvGrpSpPr>
          <p:grpSpPr>
            <a:xfrm>
              <a:off x="7088428" y="2393269"/>
              <a:ext cx="308572" cy="337242"/>
              <a:chOff x="1756756" y="4876800"/>
              <a:chExt cx="1367444" cy="1295400"/>
            </a:xfrm>
          </p:grpSpPr>
          <p:sp>
            <p:nvSpPr>
              <p:cNvPr id="398" name="Quad Arrow Callout 397"/>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Quad Arrow Callout 398"/>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Quad Arrow Callout 399"/>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4" name="Group 393"/>
            <p:cNvGrpSpPr/>
            <p:nvPr/>
          </p:nvGrpSpPr>
          <p:grpSpPr>
            <a:xfrm>
              <a:off x="7335996" y="2164703"/>
              <a:ext cx="287568" cy="314287"/>
              <a:chOff x="1756756" y="4876800"/>
              <a:chExt cx="1367444" cy="1295400"/>
            </a:xfrm>
          </p:grpSpPr>
          <p:sp>
            <p:nvSpPr>
              <p:cNvPr id="395" name="Quad Arrow Callout 394"/>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Quad Arrow Callout 395"/>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Quad Arrow Callout 396"/>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26" name="Rectangle 125"/>
          <p:cNvSpPr/>
          <p:nvPr/>
        </p:nvSpPr>
        <p:spPr>
          <a:xfrm>
            <a:off x="4110213" y="4519599"/>
            <a:ext cx="4314035" cy="1754326"/>
          </a:xfrm>
          <a:prstGeom prst="rect">
            <a:avLst/>
          </a:prstGeom>
        </p:spPr>
        <p:txBody>
          <a:bodyPr wrap="square">
            <a:spAutoFit/>
          </a:bodyPr>
          <a:lstStyle/>
          <a:p>
            <a:r>
              <a:rPr lang="en-US" b="0" i="0" dirty="0">
                <a:solidFill>
                  <a:srgbClr val="333333"/>
                </a:solidFill>
                <a:effectLst/>
                <a:latin typeface="Calibri" panose="020F0502020204030204" pitchFamily="34" charset="0"/>
              </a:rPr>
              <a:t>While there are details of this story we do not possess, we do know that Sarah was a remarkable woman. However, she also possessed feelings and emotions like any human being and was protective of her covenant son, Isaac.</a:t>
            </a:r>
            <a:endParaRPr lang="en-US" dirty="0"/>
          </a:p>
        </p:txBody>
      </p:sp>
    </p:spTree>
    <p:extLst>
      <p:ext uri="{BB962C8B-B14F-4D97-AF65-F5344CB8AC3E}">
        <p14:creationId xmlns:p14="http://schemas.microsoft.com/office/powerpoint/2010/main" val="2494821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2"/>
                                        </p:tgtEl>
                                        <p:attrNameLst>
                                          <p:attrName>style.visibility</p:attrName>
                                        </p:attrNameLst>
                                      </p:cBhvr>
                                      <p:to>
                                        <p:strVal val="visible"/>
                                      </p:to>
                                    </p:set>
                                  </p:childTnLst>
                                </p:cTn>
                              </p:par>
                              <p:par>
                                <p:cTn id="15" presetID="2" presetClass="entr" presetSubtype="8" fill="hold" nodeType="withEffect">
                                  <p:stCondLst>
                                    <p:cond delay="0"/>
                                  </p:stCondLst>
                                  <p:childTnLst>
                                    <p:set>
                                      <p:cBhvr>
                                        <p:cTn id="16" dur="1" fill="hold">
                                          <p:stCondLst>
                                            <p:cond delay="0"/>
                                          </p:stCondLst>
                                        </p:cTn>
                                        <p:tgtEl>
                                          <p:spTgt spid="313"/>
                                        </p:tgtEl>
                                        <p:attrNameLst>
                                          <p:attrName>style.visibility</p:attrName>
                                        </p:attrNameLst>
                                      </p:cBhvr>
                                      <p:to>
                                        <p:strVal val="visible"/>
                                      </p:to>
                                    </p:set>
                                    <p:anim calcmode="lin" valueType="num">
                                      <p:cBhvr additive="base">
                                        <p:cTn id="17" dur="500" fill="hold"/>
                                        <p:tgtEl>
                                          <p:spTgt spid="313"/>
                                        </p:tgtEl>
                                        <p:attrNameLst>
                                          <p:attrName>ppt_x</p:attrName>
                                        </p:attrNameLst>
                                      </p:cBhvr>
                                      <p:tavLst>
                                        <p:tav tm="0">
                                          <p:val>
                                            <p:strVal val="0-#ppt_w/2"/>
                                          </p:val>
                                        </p:tav>
                                        <p:tav tm="100000">
                                          <p:val>
                                            <p:strVal val="#ppt_x"/>
                                          </p:val>
                                        </p:tav>
                                      </p:tavLst>
                                    </p:anim>
                                    <p:anim calcmode="lin" valueType="num">
                                      <p:cBhvr additive="base">
                                        <p:cTn id="18" dur="500" fill="hold"/>
                                        <p:tgtEl>
                                          <p:spTgt spid="313"/>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11" grpId="0"/>
      <p:bldP spid="312" grpId="0"/>
      <p:bldP spid="1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aetherforce.com/wp-content/uploads/2015/01/the_great_pyramids_of_kaiser_2_by_nethskie-d2xcunw.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2840" y="22592"/>
            <a:ext cx="12119158" cy="707886"/>
          </a:xfrm>
          <a:prstGeom prst="rect">
            <a:avLst/>
          </a:prstGeom>
          <a:noFill/>
        </p:spPr>
        <p:txBody>
          <a:bodyPr wrap="square" rtlCol="0">
            <a:spAutoFit/>
          </a:bodyPr>
          <a:lstStyle/>
          <a:p>
            <a:pPr algn="ctr"/>
            <a:r>
              <a:rPr lang="en-US" sz="4000" dirty="0">
                <a:latin typeface="AR CENA" panose="02000000000000000000" pitchFamily="2" charset="0"/>
              </a:rPr>
              <a:t>Beer-</a:t>
            </a:r>
            <a:r>
              <a:rPr lang="en-US" sz="4000" dirty="0" err="1">
                <a:latin typeface="AR CENA" panose="02000000000000000000" pitchFamily="2" charset="0"/>
              </a:rPr>
              <a:t>sheba</a:t>
            </a:r>
            <a:endParaRPr lang="en-US" sz="4000" dirty="0">
              <a:latin typeface="AR CENA" panose="02000000000000000000" pitchFamily="2" charset="0"/>
            </a:endParaRPr>
          </a:p>
        </p:txBody>
      </p:sp>
      <p:sp>
        <p:nvSpPr>
          <p:cNvPr id="5" name="TextBox 4"/>
          <p:cNvSpPr txBox="1"/>
          <p:nvPr/>
        </p:nvSpPr>
        <p:spPr>
          <a:xfrm>
            <a:off x="231820" y="6478073"/>
            <a:ext cx="1841679" cy="369332"/>
          </a:xfrm>
          <a:prstGeom prst="rect">
            <a:avLst/>
          </a:prstGeom>
          <a:noFill/>
        </p:spPr>
        <p:txBody>
          <a:bodyPr wrap="square" rtlCol="0">
            <a:spAutoFit/>
          </a:bodyPr>
          <a:lstStyle/>
          <a:p>
            <a:r>
              <a:rPr lang="en-US" dirty="0"/>
              <a:t>Genesis 21:14-20</a:t>
            </a:r>
          </a:p>
        </p:txBody>
      </p:sp>
      <p:sp>
        <p:nvSpPr>
          <p:cNvPr id="2" name="Rectangle 1"/>
          <p:cNvSpPr/>
          <p:nvPr/>
        </p:nvSpPr>
        <p:spPr>
          <a:xfrm>
            <a:off x="5553102" y="5405287"/>
            <a:ext cx="6096000" cy="1200329"/>
          </a:xfrm>
          <a:prstGeom prst="rect">
            <a:avLst/>
          </a:prstGeom>
        </p:spPr>
        <p:txBody>
          <a:bodyPr>
            <a:spAutoFit/>
          </a:bodyPr>
          <a:lstStyle/>
          <a:p>
            <a:r>
              <a:rPr lang="en-US" b="0" i="0" dirty="0">
                <a:solidFill>
                  <a:srgbClr val="333333"/>
                </a:solidFill>
                <a:effectLst/>
                <a:latin typeface="Calibri" panose="020F0502020204030204" pitchFamily="34" charset="0"/>
              </a:rPr>
              <a:t>Side note</a:t>
            </a:r>
          </a:p>
          <a:p>
            <a:r>
              <a:rPr lang="en-US" dirty="0">
                <a:solidFill>
                  <a:srgbClr val="333333"/>
                </a:solidFill>
                <a:latin typeface="Calibri" panose="020F0502020204030204" pitchFamily="34" charset="0"/>
              </a:rPr>
              <a:t>*</a:t>
            </a:r>
            <a:r>
              <a:rPr lang="en-US" b="0" i="0" dirty="0">
                <a:solidFill>
                  <a:srgbClr val="333333"/>
                </a:solidFill>
                <a:effectLst/>
                <a:latin typeface="Calibri" panose="020F0502020204030204" pitchFamily="34" charset="0"/>
              </a:rPr>
              <a:t>According to the</a:t>
            </a:r>
            <a:r>
              <a:rPr lang="en-US" b="1" i="0" dirty="0">
                <a:solidFill>
                  <a:srgbClr val="333333"/>
                </a:solidFill>
                <a:effectLst/>
                <a:latin typeface="Calibri" panose="020F0502020204030204" pitchFamily="34" charset="0"/>
              </a:rPr>
              <a:t> Koran</a:t>
            </a:r>
            <a:r>
              <a:rPr lang="en-US" b="0" i="0" dirty="0">
                <a:solidFill>
                  <a:srgbClr val="333333"/>
                </a:solidFill>
                <a:effectLst/>
                <a:latin typeface="Calibri" panose="020F0502020204030204" pitchFamily="34" charset="0"/>
              </a:rPr>
              <a:t>, Abraham brought Ishmael and his mother to Arabia and settled them near what was to become the great city of Mecca. </a:t>
            </a:r>
            <a:r>
              <a:rPr lang="en-US" dirty="0">
                <a:solidFill>
                  <a:srgbClr val="333333"/>
                </a:solidFill>
                <a:latin typeface="Calibri" panose="020F0502020204030204" pitchFamily="34" charset="0"/>
              </a:rPr>
              <a:t>(7)</a:t>
            </a:r>
            <a:r>
              <a:rPr lang="en-US" b="0" i="0" dirty="0">
                <a:solidFill>
                  <a:srgbClr val="333333"/>
                </a:solidFill>
                <a:effectLst/>
                <a:latin typeface="Calibri" panose="020F0502020204030204" pitchFamily="34" charset="0"/>
              </a:rPr>
              <a:t> </a:t>
            </a:r>
            <a:endParaRPr lang="en-US" dirty="0"/>
          </a:p>
        </p:txBody>
      </p:sp>
      <p:sp>
        <p:nvSpPr>
          <p:cNvPr id="6" name="Rectangle 5"/>
          <p:cNvSpPr/>
          <p:nvPr/>
        </p:nvSpPr>
        <p:spPr>
          <a:xfrm>
            <a:off x="893661" y="1788811"/>
            <a:ext cx="7018701" cy="3139321"/>
          </a:xfrm>
          <a:prstGeom prst="rect">
            <a:avLst/>
          </a:prstGeom>
        </p:spPr>
        <p:txBody>
          <a:bodyPr wrap="square">
            <a:spAutoFit/>
          </a:bodyPr>
          <a:lstStyle/>
          <a:p>
            <a:r>
              <a:rPr lang="en-US" dirty="0">
                <a:latin typeface="Calibri" panose="020F0502020204030204" pitchFamily="34" charset="0"/>
              </a:rPr>
              <a:t>Hagar and Ishmael lost their way in the wilderness of Beer Sheba and soon ran out of water. </a:t>
            </a:r>
          </a:p>
          <a:p>
            <a:endParaRPr lang="en-US" dirty="0">
              <a:latin typeface="Calibri" panose="020F0502020204030204" pitchFamily="34" charset="0"/>
            </a:endParaRPr>
          </a:p>
          <a:p>
            <a:r>
              <a:rPr lang="en-US" dirty="0">
                <a:latin typeface="Calibri" panose="020F0502020204030204" pitchFamily="34" charset="0"/>
              </a:rPr>
              <a:t>Hagar could not watch the boy’s suffering and put him in the shade of a bush, while she sat some distance away and cried. </a:t>
            </a:r>
          </a:p>
          <a:p>
            <a:endParaRPr lang="en-US" dirty="0">
              <a:latin typeface="Calibri" panose="020F0502020204030204" pitchFamily="34" charset="0"/>
            </a:endParaRPr>
          </a:p>
          <a:p>
            <a:r>
              <a:rPr lang="en-US" dirty="0">
                <a:latin typeface="Calibri" panose="020F0502020204030204" pitchFamily="34" charset="0"/>
              </a:rPr>
              <a:t>An angel then called to Hagar and assured her that God had seen the suffering of her boy. </a:t>
            </a:r>
          </a:p>
          <a:p>
            <a:endParaRPr lang="en-US" dirty="0">
              <a:latin typeface="Calibri" panose="020F0502020204030204" pitchFamily="34" charset="0"/>
            </a:endParaRPr>
          </a:p>
          <a:p>
            <a:r>
              <a:rPr lang="en-US" dirty="0">
                <a:latin typeface="Calibri" panose="020F0502020204030204" pitchFamily="34" charset="0"/>
              </a:rPr>
              <a:t>He would live and become the father of a mighty nation. And suddenly, Hagar saw a spring nearby.</a:t>
            </a:r>
          </a:p>
        </p:txBody>
      </p:sp>
      <p:grpSp>
        <p:nvGrpSpPr>
          <p:cNvPr id="9" name="Group 8"/>
          <p:cNvGrpSpPr/>
          <p:nvPr/>
        </p:nvGrpSpPr>
        <p:grpSpPr>
          <a:xfrm>
            <a:off x="7960733" y="959629"/>
            <a:ext cx="2690694" cy="3991632"/>
            <a:chOff x="7960733" y="959629"/>
            <a:chExt cx="2690694" cy="3991632"/>
          </a:xfrm>
        </p:grpSpPr>
        <p:pic>
          <p:nvPicPr>
            <p:cNvPr id="10246" name="Picture 6" descr="http://www.womeninthebible.net/H_and_I_in_the_Desert_Jean-Charles_Cazin_1841-19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0733" y="959629"/>
              <a:ext cx="2690694" cy="399163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9202116" y="4674262"/>
              <a:ext cx="1407758" cy="276999"/>
            </a:xfrm>
            <a:prstGeom prst="rect">
              <a:avLst/>
            </a:prstGeom>
          </p:spPr>
          <p:txBody>
            <a:bodyPr wrap="none">
              <a:spAutoFit/>
            </a:bodyPr>
            <a:lstStyle/>
            <a:p>
              <a:r>
                <a:rPr lang="en-US" sz="1200" b="1" dirty="0">
                  <a:solidFill>
                    <a:schemeClr val="bg1"/>
                  </a:solidFill>
                </a:rPr>
                <a:t>Jean-Charles </a:t>
              </a:r>
              <a:r>
                <a:rPr lang="en-US" sz="1200" b="1" dirty="0" err="1">
                  <a:solidFill>
                    <a:schemeClr val="bg1"/>
                  </a:solidFill>
                </a:rPr>
                <a:t>Cazin</a:t>
              </a:r>
              <a:r>
                <a:rPr lang="en-US" sz="1200" b="0" i="0" dirty="0">
                  <a:solidFill>
                    <a:schemeClr val="bg1"/>
                  </a:solidFill>
                  <a:effectLst/>
                  <a:latin typeface="arial" panose="020B0604020202020204" pitchFamily="34" charset="0"/>
                </a:rPr>
                <a:t>,</a:t>
              </a:r>
              <a:endParaRPr lang="en-US" sz="1200" dirty="0">
                <a:solidFill>
                  <a:schemeClr val="bg1"/>
                </a:solidFill>
              </a:endParaRPr>
            </a:p>
          </p:txBody>
        </p:sp>
      </p:grpSp>
      <p:pic>
        <p:nvPicPr>
          <p:cNvPr id="220" name="Picture 2" descr="http://www.keyway.ca/gif/gerar.gif"/>
          <p:cNvPicPr>
            <a:picLocks noChangeAspect="1" noChangeArrowheads="1"/>
          </p:cNvPicPr>
          <p:nvPr/>
        </p:nvPicPr>
        <p:blipFill rotWithShape="1">
          <a:blip r:embed="rId4">
            <a:extLst>
              <a:ext uri="{28A0092B-C50C-407E-A947-70E740481C1C}">
                <a14:useLocalDpi xmlns:a14="http://schemas.microsoft.com/office/drawing/2010/main" val="0"/>
              </a:ext>
            </a:extLst>
          </a:blip>
          <a:srcRect l="19004" t="34026" r="24027" b="26828"/>
          <a:stretch/>
        </p:blipFill>
        <p:spPr bwMode="auto">
          <a:xfrm>
            <a:off x="231820" y="194787"/>
            <a:ext cx="2408349" cy="1493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4861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248</TotalTime>
  <Words>4631</Words>
  <Application>Microsoft Office PowerPoint</Application>
  <PresentationFormat>Widescreen</PresentationFormat>
  <Paragraphs>249</Paragraphs>
  <Slides>26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Wingdings</vt:lpstr>
      <vt:lpstr>AR CENA</vt:lpstr>
      <vt:lpstr>Britannic Bold</vt:lpstr>
      <vt:lpstr>arial</vt:lpstr>
      <vt:lpstr>Calibri Light</vt:lpstr>
      <vt:lpstr>Calibri</vt:lpstr>
      <vt:lpstr>arial</vt:lpstr>
      <vt:lpstr>Palatino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31</cp:revision>
  <dcterms:created xsi:type="dcterms:W3CDTF">2015-08-25T13:05:46Z</dcterms:created>
  <dcterms:modified xsi:type="dcterms:W3CDTF">2020-11-10T14:44:07Z</dcterms:modified>
</cp:coreProperties>
</file>