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58" r:id="rId4"/>
    <p:sldId id="263" r:id="rId5"/>
    <p:sldId id="264" r:id="rId6"/>
    <p:sldId id="265" r:id="rId7"/>
    <p:sldId id="266" r:id="rId8"/>
    <p:sldId id="269" r:id="rId9"/>
    <p:sldId id="270" r:id="rId10"/>
    <p:sldId id="271" r:id="rId11"/>
    <p:sldId id="273" r:id="rId12"/>
    <p:sldId id="274" r:id="rId13"/>
    <p:sldId id="277" r:id="rId14"/>
    <p:sldId id="275" r:id="rId15"/>
    <p:sldId id="278" r:id="rId16"/>
    <p:sldId id="276" r:id="rId17"/>
    <p:sldId id="280" r:id="rId18"/>
    <p:sldId id="281" r:id="rId19"/>
    <p:sldId id="259" r:id="rId20"/>
    <p:sldId id="261" r:id="rId21"/>
    <p:sldId id="260" r:id="rId22"/>
    <p:sldId id="282" r:id="rId23"/>
    <p:sldId id="267" r:id="rId24"/>
    <p:sldId id="268" r:id="rId25"/>
    <p:sldId id="272"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60BB2-AB29-4253-B6F9-7CD0AC0A327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76546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63730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8621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1849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60BB2-AB29-4253-B6F9-7CD0AC0A327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38103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60BB2-AB29-4253-B6F9-7CD0AC0A327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17063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60BB2-AB29-4253-B6F9-7CD0AC0A3279}"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306153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60BB2-AB29-4253-B6F9-7CD0AC0A3279}"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410625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0BB2-AB29-4253-B6F9-7CD0AC0A3279}"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86369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60BB2-AB29-4253-B6F9-7CD0AC0A327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030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60BB2-AB29-4253-B6F9-7CD0AC0A327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9129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0BB2-AB29-4253-B6F9-7CD0AC0A3279}" type="datetimeFigureOut">
              <a:rPr lang="en-US" smtClean="0"/>
              <a:t>2/27/2019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A3A28-2852-47D6-83E4-140EF9786FF1}" type="slidenum">
              <a:rPr lang="en-US" smtClean="0"/>
              <a:t>‹#›</a:t>
            </a:fld>
            <a:endParaRPr lang="en-US"/>
          </a:p>
        </p:txBody>
      </p:sp>
    </p:spTree>
    <p:extLst>
      <p:ext uri="{BB962C8B-B14F-4D97-AF65-F5344CB8AC3E}">
        <p14:creationId xmlns:p14="http://schemas.microsoft.com/office/powerpoint/2010/main" val="87720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048">
            <a:extLst>
              <a:ext uri="{FF2B5EF4-FFF2-40B4-BE49-F238E27FC236}">
                <a16:creationId xmlns:a16="http://schemas.microsoft.com/office/drawing/2014/main" id="{E061CB59-C1A1-4574-96E0-81216A483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45"/>
            <a:ext cx="12192000" cy="6813710"/>
          </a:xfrm>
          <a:prstGeom prst="rect">
            <a:avLst/>
          </a:prstGeom>
        </p:spPr>
      </p:pic>
      <p:pic>
        <p:nvPicPr>
          <p:cNvPr id="3" name="Picture 2">
            <a:extLst>
              <a:ext uri="{FF2B5EF4-FFF2-40B4-BE49-F238E27FC236}">
                <a16:creationId xmlns:a16="http://schemas.microsoft.com/office/drawing/2014/main" id="{0BC845F3-A9DD-45C1-B528-8107FF8D45ED}"/>
              </a:ext>
            </a:extLst>
          </p:cNvPr>
          <p:cNvPicPr>
            <a:picLocks noChangeAspect="1"/>
          </p:cNvPicPr>
          <p:nvPr/>
        </p:nvPicPr>
        <p:blipFill rotWithShape="1">
          <a:blip r:embed="rId2">
            <a:extLst>
              <a:ext uri="{28A0092B-C50C-407E-A947-70E740481C1C}">
                <a14:useLocalDpi xmlns:a14="http://schemas.microsoft.com/office/drawing/2010/main" val="0"/>
              </a:ext>
            </a:extLst>
          </a:blip>
          <a:srcRect l="2540" t="8033" r="86013" b="86175"/>
          <a:stretch/>
        </p:blipFill>
        <p:spPr>
          <a:xfrm>
            <a:off x="96253" y="163630"/>
            <a:ext cx="1395664" cy="394636"/>
          </a:xfrm>
          <a:prstGeom prst="rect">
            <a:avLst/>
          </a:prstGeom>
        </p:spPr>
      </p:pic>
      <p:sp>
        <p:nvSpPr>
          <p:cNvPr id="2" name="TextBox 1">
            <a:extLst>
              <a:ext uri="{FF2B5EF4-FFF2-40B4-BE49-F238E27FC236}">
                <a16:creationId xmlns:a16="http://schemas.microsoft.com/office/drawing/2014/main" id="{C0CA1842-FB00-44E6-B145-8993152FF05E}"/>
              </a:ext>
            </a:extLst>
          </p:cNvPr>
          <p:cNvSpPr txBox="1"/>
          <p:nvPr/>
        </p:nvSpPr>
        <p:spPr>
          <a:xfrm>
            <a:off x="86627" y="163630"/>
            <a:ext cx="1405290" cy="369332"/>
          </a:xfrm>
          <a:prstGeom prst="rect">
            <a:avLst/>
          </a:prstGeom>
          <a:noFill/>
        </p:spPr>
        <p:txBody>
          <a:bodyPr wrap="square" rtlCol="0">
            <a:spAutoFit/>
          </a:bodyPr>
          <a:lstStyle/>
          <a:p>
            <a:r>
              <a:rPr lang="en-US" dirty="0"/>
              <a:t>Lesson 31</a:t>
            </a:r>
          </a:p>
        </p:txBody>
      </p:sp>
    </p:spTree>
    <p:extLst>
      <p:ext uri="{BB962C8B-B14F-4D97-AF65-F5344CB8AC3E}">
        <p14:creationId xmlns:p14="http://schemas.microsoft.com/office/powerpoint/2010/main" val="5491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“Whose Daughter Art Thou”</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24:23-25</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grpSp>
        <p:nvGrpSpPr>
          <p:cNvPr id="6" name="Group 5"/>
          <p:cNvGrpSpPr/>
          <p:nvPr/>
        </p:nvGrpSpPr>
        <p:grpSpPr>
          <a:xfrm>
            <a:off x="5465549" y="1305342"/>
            <a:ext cx="6024593" cy="1843087"/>
            <a:chOff x="5008349" y="1787917"/>
            <a:chExt cx="6024593" cy="1843087"/>
          </a:xfrm>
        </p:grpSpPr>
        <p:sp>
          <p:nvSpPr>
            <p:cNvPr id="14" name="Rectangle 13"/>
            <p:cNvSpPr/>
            <p:nvPr/>
          </p:nvSpPr>
          <p:spPr>
            <a:xfrm>
              <a:off x="9963185"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15" name="Rectangle 14"/>
            <p:cNvSpPr/>
            <p:nvPr/>
          </p:nvSpPr>
          <p:spPr>
            <a:xfrm>
              <a:off x="8653623" y="256909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39" name="Rectangle 38"/>
            <p:cNvSpPr/>
            <p:nvPr/>
          </p:nvSpPr>
          <p:spPr>
            <a:xfrm>
              <a:off x="9321918"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19" name="Rectangle 18"/>
            <p:cNvSpPr/>
            <p:nvPr/>
          </p:nvSpPr>
          <p:spPr>
            <a:xfrm>
              <a:off x="7807509" y="329656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4" name="Straight Arrow Connector 23"/>
            <p:cNvCxnSpPr/>
            <p:nvPr/>
          </p:nvCxnSpPr>
          <p:spPr>
            <a:xfrm flipH="1">
              <a:off x="9856796" y="29542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42931" y="3427757"/>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68612" y="25651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41" name="Rectangle 40"/>
            <p:cNvSpPr/>
            <p:nvPr/>
          </p:nvSpPr>
          <p:spPr>
            <a:xfrm>
              <a:off x="5008349"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42" name="Rectangle 41"/>
            <p:cNvSpPr/>
            <p:nvPr/>
          </p:nvSpPr>
          <p:spPr>
            <a:xfrm>
              <a:off x="7445309" y="1787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43" name="Rectangle 42"/>
            <p:cNvSpPr/>
            <p:nvPr/>
          </p:nvSpPr>
          <p:spPr>
            <a:xfrm>
              <a:off x="5580829" y="32421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44" name="Straight Arrow Connector 43"/>
            <p:cNvCxnSpPr/>
            <p:nvPr/>
          </p:nvCxnSpPr>
          <p:spPr>
            <a:xfrm flipH="1">
              <a:off x="6189987" y="2919559"/>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162720" y="2231571"/>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02011" y="2197839"/>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358699" y="2813985"/>
            <a:ext cx="3253163" cy="3501908"/>
            <a:chOff x="2358699" y="2813985"/>
            <a:chExt cx="3253163" cy="3501908"/>
          </a:xfrm>
        </p:grpSpPr>
        <p:pic>
          <p:nvPicPr>
            <p:cNvPr id="17410" name="Picture 2" descr="http://images.fasocdn.com/2238_1183599l+v=201409121455c201409121455/rebekah-at-the-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699" y="2813985"/>
              <a:ext cx="2826995" cy="3501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22002" y="6067470"/>
              <a:ext cx="1589860" cy="230832"/>
            </a:xfrm>
            <a:prstGeom prst="rect">
              <a:avLst/>
            </a:prstGeom>
          </p:spPr>
          <p:txBody>
            <a:bodyPr wrap="square">
              <a:spAutoFit/>
            </a:bodyPr>
            <a:lstStyle/>
            <a:p>
              <a:r>
                <a:rPr lang="en-US" sz="900" dirty="0">
                  <a:solidFill>
                    <a:schemeClr val="bg1"/>
                  </a:solidFill>
                  <a:latin typeface="Open Sans"/>
                </a:rPr>
                <a:t>Artist--Judy Crowe</a:t>
              </a:r>
            </a:p>
          </p:txBody>
        </p:sp>
      </p:grpSp>
      <p:sp>
        <p:nvSpPr>
          <p:cNvPr id="9" name="Rectangle 8"/>
          <p:cNvSpPr/>
          <p:nvPr/>
        </p:nvSpPr>
        <p:spPr>
          <a:xfrm>
            <a:off x="5269754" y="4322297"/>
            <a:ext cx="6477222" cy="369332"/>
          </a:xfrm>
          <a:prstGeom prst="rect">
            <a:avLst/>
          </a:prstGeom>
        </p:spPr>
        <p:txBody>
          <a:bodyPr wrap="none">
            <a:spAutoFit/>
          </a:bodyPr>
          <a:lstStyle/>
          <a:p>
            <a:r>
              <a:rPr lang="en-US" b="0" i="0" dirty="0">
                <a:solidFill>
                  <a:srgbClr val="333333"/>
                </a:solidFill>
                <a:effectLst/>
                <a:latin typeface="Open Sans"/>
              </a:rPr>
              <a:t>Rebekah was the granddaughter of Abraham’s brother </a:t>
            </a:r>
            <a:r>
              <a:rPr lang="en-US" b="0" i="0" dirty="0" err="1">
                <a:solidFill>
                  <a:srgbClr val="333333"/>
                </a:solidFill>
                <a:effectLst/>
                <a:latin typeface="Open Sans"/>
              </a:rPr>
              <a:t>Nahor</a:t>
            </a:r>
            <a:r>
              <a:rPr lang="en-US" b="0" i="0" dirty="0">
                <a:solidFill>
                  <a:srgbClr val="333333"/>
                </a:solidFill>
                <a:effectLst/>
                <a:latin typeface="Open Sans"/>
              </a:rPr>
              <a:t>.</a:t>
            </a:r>
            <a:endParaRPr lang="en-US" dirty="0"/>
          </a:p>
        </p:txBody>
      </p:sp>
    </p:spTree>
    <p:extLst>
      <p:ext uri="{BB962C8B-B14F-4D97-AF65-F5344CB8AC3E}">
        <p14:creationId xmlns:p14="http://schemas.microsoft.com/office/powerpoint/2010/main" val="40296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Brother Laban</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24:29-52</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grpSp>
        <p:nvGrpSpPr>
          <p:cNvPr id="6" name="Group 5"/>
          <p:cNvGrpSpPr/>
          <p:nvPr/>
        </p:nvGrpSpPr>
        <p:grpSpPr>
          <a:xfrm>
            <a:off x="5465549" y="1305342"/>
            <a:ext cx="6024593" cy="1843087"/>
            <a:chOff x="5008349" y="1787917"/>
            <a:chExt cx="6024593" cy="1843087"/>
          </a:xfrm>
        </p:grpSpPr>
        <p:sp>
          <p:nvSpPr>
            <p:cNvPr id="14" name="Rectangle 13"/>
            <p:cNvSpPr/>
            <p:nvPr/>
          </p:nvSpPr>
          <p:spPr>
            <a:xfrm>
              <a:off x="9963185"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15" name="Rectangle 14"/>
            <p:cNvSpPr/>
            <p:nvPr/>
          </p:nvSpPr>
          <p:spPr>
            <a:xfrm>
              <a:off x="8653623" y="256909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39" name="Rectangle 38"/>
            <p:cNvSpPr/>
            <p:nvPr/>
          </p:nvSpPr>
          <p:spPr>
            <a:xfrm>
              <a:off x="9321918"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19" name="Rectangle 18"/>
            <p:cNvSpPr/>
            <p:nvPr/>
          </p:nvSpPr>
          <p:spPr>
            <a:xfrm>
              <a:off x="7807509" y="329656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4" name="Straight Arrow Connector 23"/>
            <p:cNvCxnSpPr/>
            <p:nvPr/>
          </p:nvCxnSpPr>
          <p:spPr>
            <a:xfrm flipH="1">
              <a:off x="9856796" y="29542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42931" y="3427757"/>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68612" y="25651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41" name="Rectangle 40"/>
            <p:cNvSpPr/>
            <p:nvPr/>
          </p:nvSpPr>
          <p:spPr>
            <a:xfrm>
              <a:off x="5008349"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42" name="Rectangle 41"/>
            <p:cNvSpPr/>
            <p:nvPr/>
          </p:nvSpPr>
          <p:spPr>
            <a:xfrm>
              <a:off x="7445309" y="1787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43" name="Rectangle 42"/>
            <p:cNvSpPr/>
            <p:nvPr/>
          </p:nvSpPr>
          <p:spPr>
            <a:xfrm>
              <a:off x="5580829" y="32421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44" name="Straight Arrow Connector 43"/>
            <p:cNvCxnSpPr/>
            <p:nvPr/>
          </p:nvCxnSpPr>
          <p:spPr>
            <a:xfrm flipH="1">
              <a:off x="6189987" y="2919559"/>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162720" y="2231571"/>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02011" y="2197839"/>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8264709" y="332459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Laban</a:t>
            </a:r>
          </a:p>
        </p:txBody>
      </p:sp>
      <p:cxnSp>
        <p:nvCxnSpPr>
          <p:cNvPr id="27" name="Straight Arrow Connector 26"/>
          <p:cNvCxnSpPr/>
          <p:nvPr/>
        </p:nvCxnSpPr>
        <p:spPr>
          <a:xfrm flipH="1">
            <a:off x="9406497" y="3141793"/>
            <a:ext cx="372621" cy="373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29961" y="1305342"/>
            <a:ext cx="3984171" cy="2308324"/>
          </a:xfrm>
          <a:prstGeom prst="rect">
            <a:avLst/>
          </a:prstGeom>
        </p:spPr>
        <p:txBody>
          <a:bodyPr wrap="square">
            <a:spAutoFit/>
          </a:bodyPr>
          <a:lstStyle/>
          <a:p>
            <a:r>
              <a:rPr lang="en-US" dirty="0">
                <a:latin typeface="Open Sans"/>
              </a:rPr>
              <a:t>He was the youngest son of </a:t>
            </a:r>
            <a:r>
              <a:rPr lang="en-US" dirty="0" err="1">
                <a:latin typeface="Open Sans"/>
              </a:rPr>
              <a:t>Bethuel</a:t>
            </a:r>
            <a:endParaRPr lang="en-US" dirty="0">
              <a:latin typeface="Open Sans"/>
            </a:endParaRPr>
          </a:p>
          <a:p>
            <a:endParaRPr lang="en-US" dirty="0">
              <a:latin typeface="Open Sans"/>
            </a:endParaRPr>
          </a:p>
          <a:p>
            <a:r>
              <a:rPr lang="en-US" dirty="0">
                <a:latin typeface="Open Sans"/>
              </a:rPr>
              <a:t>He and the servant of Abraham arranged for Rebekah and Isaac’s marriage</a:t>
            </a:r>
          </a:p>
          <a:p>
            <a:endParaRPr lang="en-US" dirty="0">
              <a:latin typeface="Open Sans"/>
            </a:endParaRPr>
          </a:p>
          <a:p>
            <a:r>
              <a:rPr lang="en-US" dirty="0">
                <a:latin typeface="Open Sans"/>
              </a:rPr>
              <a:t>Later Isaac sent his son, Jacob to seek a wife in Laban’s household</a:t>
            </a:r>
          </a:p>
        </p:txBody>
      </p:sp>
      <p:grpSp>
        <p:nvGrpSpPr>
          <p:cNvPr id="29" name="Group 28"/>
          <p:cNvGrpSpPr/>
          <p:nvPr/>
        </p:nvGrpSpPr>
        <p:grpSpPr>
          <a:xfrm>
            <a:off x="4396977" y="2949822"/>
            <a:ext cx="1506799" cy="3090798"/>
            <a:chOff x="710021" y="877127"/>
            <a:chExt cx="2396978" cy="4916764"/>
          </a:xfrm>
        </p:grpSpPr>
        <p:sp>
          <p:nvSpPr>
            <p:cNvPr id="30" name="Cloud 29"/>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357227" y="3639315"/>
              <a:ext cx="1161932" cy="326209"/>
              <a:chOff x="3733800" y="3552691"/>
              <a:chExt cx="3043646" cy="964880"/>
            </a:xfrm>
          </p:grpSpPr>
          <p:grpSp>
            <p:nvGrpSpPr>
              <p:cNvPr id="71" name="Group 70"/>
              <p:cNvGrpSpPr/>
              <p:nvPr/>
            </p:nvGrpSpPr>
            <p:grpSpPr>
              <a:xfrm>
                <a:off x="3733800" y="3552691"/>
                <a:ext cx="1066800" cy="943109"/>
                <a:chOff x="3733800" y="3552691"/>
                <a:chExt cx="1066800" cy="943109"/>
              </a:xfrm>
            </p:grpSpPr>
            <p:sp>
              <p:nvSpPr>
                <p:cNvPr id="79" name="6-Point Star 78"/>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6-Point Star 79"/>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800600" y="3557045"/>
                <a:ext cx="1066800" cy="943109"/>
                <a:chOff x="3733800" y="3552691"/>
                <a:chExt cx="1066800" cy="943109"/>
              </a:xfrm>
            </p:grpSpPr>
            <p:sp>
              <p:nvSpPr>
                <p:cNvPr id="76" name="6-Point Star 75"/>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6-Point Star 76"/>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5863046" y="3574462"/>
                <a:ext cx="914400" cy="943109"/>
                <a:chOff x="3733800" y="3552691"/>
                <a:chExt cx="914400" cy="943109"/>
              </a:xfrm>
            </p:grpSpPr>
            <p:sp>
              <p:nvSpPr>
                <p:cNvPr id="74" name="6-Point Star 7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6-Point Star 7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908949" y="1257415"/>
              <a:ext cx="2044636" cy="326209"/>
              <a:chOff x="3733800" y="3552691"/>
              <a:chExt cx="3043646" cy="964880"/>
            </a:xfrm>
          </p:grpSpPr>
          <p:grpSp>
            <p:nvGrpSpPr>
              <p:cNvPr id="60" name="Group 59"/>
              <p:cNvGrpSpPr/>
              <p:nvPr/>
            </p:nvGrpSpPr>
            <p:grpSpPr>
              <a:xfrm>
                <a:off x="3733800" y="3552691"/>
                <a:ext cx="1066800" cy="943109"/>
                <a:chOff x="3733800" y="3552691"/>
                <a:chExt cx="1066800" cy="943109"/>
              </a:xfrm>
            </p:grpSpPr>
            <p:sp>
              <p:nvSpPr>
                <p:cNvPr id="68" name="6-Point Star 67"/>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6-Point Star 68"/>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800600" y="3557045"/>
                <a:ext cx="1066800" cy="943109"/>
                <a:chOff x="3733800" y="3552691"/>
                <a:chExt cx="1066800" cy="943109"/>
              </a:xfrm>
            </p:grpSpPr>
            <p:sp>
              <p:nvSpPr>
                <p:cNvPr id="65" name="6-Point Star 64"/>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863046" y="3574462"/>
                <a:ext cx="914400" cy="943109"/>
                <a:chOff x="3733800" y="3552691"/>
                <a:chExt cx="914400" cy="943109"/>
              </a:xfrm>
            </p:grpSpPr>
            <p:sp>
              <p:nvSpPr>
                <p:cNvPr id="63" name="6-Point Star 6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026" name="Picture 2" descr="https://passagebreakbyjerry.files.wordpress.com/2013/08/398e6-bedouin-camp.jpg?w=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952" y="3989644"/>
            <a:ext cx="3407278" cy="251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Bride Price</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24:53</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28" name="Rectangle 27"/>
          <p:cNvSpPr/>
          <p:nvPr/>
        </p:nvSpPr>
        <p:spPr>
          <a:xfrm>
            <a:off x="529961" y="1305342"/>
            <a:ext cx="3984171" cy="1477328"/>
          </a:xfrm>
          <a:prstGeom prst="rect">
            <a:avLst/>
          </a:prstGeom>
        </p:spPr>
        <p:txBody>
          <a:bodyPr wrap="square">
            <a:spAutoFit/>
          </a:bodyPr>
          <a:lstStyle/>
          <a:p>
            <a:r>
              <a:rPr lang="en-US" i="1" dirty="0"/>
              <a:t>And the servant brought forth jewels of silver, and jewels of gold, and raiment, and gave them to Rebekah: he gave also to her brother and to her mother precious things</a:t>
            </a:r>
            <a:endParaRPr lang="en-US" i="1" dirty="0">
              <a:latin typeface="Open Sans"/>
            </a:endParaRPr>
          </a:p>
        </p:txBody>
      </p:sp>
      <p:sp>
        <p:nvSpPr>
          <p:cNvPr id="3" name="Rectangle 2"/>
          <p:cNvSpPr/>
          <p:nvPr/>
        </p:nvSpPr>
        <p:spPr>
          <a:xfrm>
            <a:off x="3905213" y="3112175"/>
            <a:ext cx="4892643" cy="3416320"/>
          </a:xfrm>
          <a:prstGeom prst="rect">
            <a:avLst/>
          </a:prstGeom>
        </p:spPr>
        <p:txBody>
          <a:bodyPr wrap="square">
            <a:spAutoFit/>
          </a:bodyPr>
          <a:lstStyle/>
          <a:p>
            <a:r>
              <a:rPr lang="en-US" b="1" dirty="0">
                <a:latin typeface="Arial" panose="020B0604020202020204" pitchFamily="34" charset="0"/>
              </a:rPr>
              <a:t>Bride price</a:t>
            </a:r>
            <a:r>
              <a:rPr lang="en-US" dirty="0">
                <a:latin typeface="Arial" panose="020B0604020202020204" pitchFamily="34" charset="0"/>
              </a:rPr>
              <a:t>, also known as </a:t>
            </a:r>
            <a:r>
              <a:rPr lang="en-US" b="1" dirty="0">
                <a:latin typeface="Arial" panose="020B0604020202020204" pitchFamily="34" charset="0"/>
              </a:rPr>
              <a:t>bride token</a:t>
            </a:r>
            <a:r>
              <a:rPr lang="en-US" dirty="0">
                <a:latin typeface="Arial" panose="020B0604020202020204" pitchFamily="34" charset="0"/>
              </a:rPr>
              <a:t>, is an amount of money, property or other form of wealth paid by a groom or his family to the parents of the woman he has just married or is just about to marry. Bride price can be compare to dowry, which is paid to the groom, or used by the bride to help establish the new household; and dower, which is property settled on the bride herself by the groom at the time of marriage. The bride price agreed may or may not be intended to reflect the perceived value of the woman. </a:t>
            </a:r>
            <a:r>
              <a:rPr lang="en-US" sz="1100" dirty="0">
                <a:latin typeface="Arial" panose="020B0604020202020204" pitchFamily="34" charset="0"/>
              </a:rPr>
              <a:t>Wikipedia</a:t>
            </a:r>
            <a:endParaRPr lang="en-US" sz="1100" dirty="0"/>
          </a:p>
        </p:txBody>
      </p:sp>
      <p:pic>
        <p:nvPicPr>
          <p:cNvPr id="4" name="Picture 2" descr="https://shoutingthemessage.files.wordpress.com/2013/11/jewish-and-his-br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22923" t="24648" r="35411"/>
          <a:stretch/>
        </p:blipFill>
        <p:spPr bwMode="auto">
          <a:xfrm>
            <a:off x="8144952" y="-1503"/>
            <a:ext cx="1720158" cy="27841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thecultureconcept.com/circle/wp-content/uploads/2010/09/Etruscan-Jewellery-Set-Met-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501" y="2921973"/>
            <a:ext cx="2681869" cy="2075767"/>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1222923" y="5351351"/>
            <a:ext cx="1299123" cy="369332"/>
          </a:xfrm>
          <a:prstGeom prst="rect">
            <a:avLst/>
          </a:prstGeom>
        </p:spPr>
        <p:txBody>
          <a:bodyPr wrap="square">
            <a:spAutoFit/>
          </a:bodyPr>
          <a:lstStyle/>
          <a:p>
            <a:r>
              <a:rPr lang="en-US" i="1" dirty="0"/>
              <a:t>Raiment</a:t>
            </a:r>
          </a:p>
        </p:txBody>
      </p:sp>
      <p:pic>
        <p:nvPicPr>
          <p:cNvPr id="2056" name="Picture 8" descr="https://ruthphipps.files.wordpress.com/2014/09/prayer-shawl-commissi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508" b="33291"/>
          <a:stretch/>
        </p:blipFill>
        <p:spPr bwMode="auto">
          <a:xfrm>
            <a:off x="5213" y="3449103"/>
            <a:ext cx="3679371" cy="18881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metmuseum.org/toah/images/h2/h2_33.3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205" y="845203"/>
            <a:ext cx="1658983" cy="184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Betrothed</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24:53</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28" name="Rectangle 27"/>
          <p:cNvSpPr/>
          <p:nvPr/>
        </p:nvSpPr>
        <p:spPr>
          <a:xfrm>
            <a:off x="5818062" y="2781441"/>
            <a:ext cx="5143852" cy="2585323"/>
          </a:xfrm>
          <a:prstGeom prst="rect">
            <a:avLst/>
          </a:prstGeom>
        </p:spPr>
        <p:txBody>
          <a:bodyPr wrap="square">
            <a:spAutoFit/>
          </a:bodyPr>
          <a:lstStyle/>
          <a:p>
            <a:r>
              <a:rPr lang="en-US" dirty="0">
                <a:latin typeface="Open Sans"/>
              </a:rPr>
              <a:t>Betrothed couples then entered an engagement period, when they were to demonstrate a commitment to their betrothal covenant through honesty and self-control. </a:t>
            </a:r>
          </a:p>
          <a:p>
            <a:endParaRPr lang="en-US" dirty="0">
              <a:latin typeface="Open Sans"/>
            </a:endParaRPr>
          </a:p>
          <a:p>
            <a:r>
              <a:rPr lang="en-US" dirty="0">
                <a:latin typeface="Open Sans"/>
              </a:rPr>
              <a:t>Similarly, the proven ability of a potential marriage partner today to keep baptismal, priesthood, or temple covenants shows that that person is honorable before God and others. (8)</a:t>
            </a:r>
            <a:endParaRPr lang="en-US" i="1" dirty="0">
              <a:latin typeface="Open Sans"/>
            </a:endParaRPr>
          </a:p>
        </p:txBody>
      </p:sp>
      <p:sp>
        <p:nvSpPr>
          <p:cNvPr id="3" name="Rectangle 2"/>
          <p:cNvSpPr/>
          <p:nvPr/>
        </p:nvSpPr>
        <p:spPr>
          <a:xfrm>
            <a:off x="468219" y="1372743"/>
            <a:ext cx="4892643" cy="923330"/>
          </a:xfrm>
          <a:prstGeom prst="rect">
            <a:avLst/>
          </a:prstGeom>
        </p:spPr>
        <p:txBody>
          <a:bodyPr wrap="square">
            <a:spAutoFit/>
          </a:bodyPr>
          <a:lstStyle/>
          <a:p>
            <a:r>
              <a:rPr lang="en-US" dirty="0">
                <a:latin typeface="Open Sans"/>
              </a:rPr>
              <a:t>The acceptance of gifts by Rebekah and her family confirmed the betrothal and commitment to the proposed union.</a:t>
            </a:r>
            <a:endParaRPr lang="en-US" sz="1100" dirty="0">
              <a:latin typeface="Open Sans"/>
            </a:endParaRPr>
          </a:p>
        </p:txBody>
      </p:sp>
      <p:pic>
        <p:nvPicPr>
          <p:cNvPr id="7170" name="Picture 2" descr="http://www.biblepicturegallery.com/free/Pics/Br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17127" y="2564584"/>
            <a:ext cx="2695133" cy="355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“I Will Go”</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24:58-60</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28" name="Rectangle 27"/>
          <p:cNvSpPr/>
          <p:nvPr/>
        </p:nvSpPr>
        <p:spPr>
          <a:xfrm>
            <a:off x="0" y="1762397"/>
            <a:ext cx="4455696" cy="2862322"/>
          </a:xfrm>
          <a:prstGeom prst="rect">
            <a:avLst/>
          </a:prstGeom>
        </p:spPr>
        <p:txBody>
          <a:bodyPr wrap="square">
            <a:spAutoFit/>
          </a:bodyPr>
          <a:lstStyle/>
          <a:p>
            <a:r>
              <a:rPr lang="en-US" dirty="0">
                <a:latin typeface="Open Sans"/>
              </a:rPr>
              <a:t>For a young woman to leave her home, travel to a new country completely foreign to her, and marry a man she had never met would present a tremendous challenge. </a:t>
            </a:r>
          </a:p>
          <a:p>
            <a:endParaRPr lang="en-US" dirty="0">
              <a:latin typeface="Open Sans"/>
            </a:endParaRPr>
          </a:p>
          <a:p>
            <a:r>
              <a:rPr lang="en-US" dirty="0">
                <a:latin typeface="Open Sans"/>
              </a:rPr>
              <a:t>One would expect that she would have wanted to stay with her family as long as possible, but when given her choice, she said simply, “I will go.” (6)</a:t>
            </a:r>
            <a:endParaRPr lang="en-US" i="1" dirty="0">
              <a:latin typeface="Open Sans"/>
            </a:endParaRPr>
          </a:p>
        </p:txBody>
      </p:sp>
      <p:grpSp>
        <p:nvGrpSpPr>
          <p:cNvPr id="2" name="Group 1"/>
          <p:cNvGrpSpPr/>
          <p:nvPr/>
        </p:nvGrpSpPr>
        <p:grpSpPr>
          <a:xfrm>
            <a:off x="4846496" y="1301556"/>
            <a:ext cx="2784389" cy="4195920"/>
            <a:chOff x="5804439" y="1231753"/>
            <a:chExt cx="2784389" cy="4195920"/>
          </a:xfrm>
        </p:grpSpPr>
        <p:pic>
          <p:nvPicPr>
            <p:cNvPr id="4100" name="Picture 4" descr="http://www.bible-illustrations.com/5_Rebekah_op_720x1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439" y="1231753"/>
              <a:ext cx="2784389" cy="41959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04439" y="5196841"/>
              <a:ext cx="2598247" cy="230832"/>
            </a:xfrm>
            <a:prstGeom prst="rect">
              <a:avLst/>
            </a:prstGeom>
            <a:noFill/>
          </p:spPr>
          <p:txBody>
            <a:bodyPr wrap="square" rtlCol="0">
              <a:spAutoFit/>
            </a:bodyPr>
            <a:lstStyle/>
            <a:p>
              <a:r>
                <a:rPr lang="en-US" sz="900" dirty="0">
                  <a:solidFill>
                    <a:schemeClr val="bg1"/>
                  </a:solidFill>
                </a:rPr>
                <a:t>Artist—William Douglas Rosa</a:t>
              </a:r>
            </a:p>
          </p:txBody>
        </p:sp>
      </p:grpSp>
      <p:sp>
        <p:nvSpPr>
          <p:cNvPr id="5" name="Rectangle 4"/>
          <p:cNvSpPr/>
          <p:nvPr/>
        </p:nvSpPr>
        <p:spPr>
          <a:xfrm>
            <a:off x="7788728" y="2490534"/>
            <a:ext cx="4332514" cy="2893100"/>
          </a:xfrm>
          <a:prstGeom prst="rect">
            <a:avLst/>
          </a:prstGeom>
        </p:spPr>
        <p:txBody>
          <a:bodyPr wrap="square">
            <a:spAutoFit/>
          </a:bodyPr>
          <a:lstStyle/>
          <a:p>
            <a:pPr algn="ctr"/>
            <a:r>
              <a:rPr lang="en-US" sz="2800" dirty="0">
                <a:latin typeface="Open Sans"/>
              </a:rPr>
              <a:t>“be thou the mother of thousands of millions” </a:t>
            </a:r>
          </a:p>
          <a:p>
            <a:endParaRPr lang="en-US" dirty="0">
              <a:latin typeface="Open Sans"/>
            </a:endParaRPr>
          </a:p>
          <a:p>
            <a:r>
              <a:rPr lang="en-US" dirty="0">
                <a:latin typeface="Open Sans"/>
              </a:rPr>
              <a:t>Rebekah and her family understood that she would play a pivotal role in helping to accomplish the divine promise that Abraham’s descendants would be numbered as the stars in the heaven and the sand upon the seashore.</a:t>
            </a:r>
            <a:endParaRPr lang="en-US" dirty="0"/>
          </a:p>
        </p:txBody>
      </p:sp>
    </p:spTree>
    <p:extLst>
      <p:ext uri="{BB962C8B-B14F-4D97-AF65-F5344CB8AC3E}">
        <p14:creationId xmlns:p14="http://schemas.microsoft.com/office/powerpoint/2010/main" val="4233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“Took A Vail”</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24:64-65</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28" name="Rectangle 27"/>
          <p:cNvSpPr/>
          <p:nvPr/>
        </p:nvSpPr>
        <p:spPr>
          <a:xfrm>
            <a:off x="294198" y="1674674"/>
            <a:ext cx="4963601" cy="1477328"/>
          </a:xfrm>
          <a:prstGeom prst="rect">
            <a:avLst/>
          </a:prstGeom>
        </p:spPr>
        <p:txBody>
          <a:bodyPr wrap="square">
            <a:spAutoFit/>
          </a:bodyPr>
          <a:lstStyle/>
          <a:p>
            <a:r>
              <a:rPr lang="en-US" dirty="0">
                <a:latin typeface="Open Sans"/>
              </a:rPr>
              <a:t>“After a long journey, Eliezer, Rebekah, and those who traveled with them arrived in the land of Canaan to meet Isaac. Rebekah had a character trait that showed her readiness for a covenant marriage,”</a:t>
            </a:r>
            <a:endParaRPr lang="en-US" i="1" dirty="0">
              <a:latin typeface="Open Sans"/>
            </a:endParaRPr>
          </a:p>
        </p:txBody>
      </p:sp>
      <p:sp>
        <p:nvSpPr>
          <p:cNvPr id="3" name="Rectangle 2"/>
          <p:cNvSpPr/>
          <p:nvPr/>
        </p:nvSpPr>
        <p:spPr>
          <a:xfrm>
            <a:off x="4928934" y="4305484"/>
            <a:ext cx="6712193" cy="2308324"/>
          </a:xfrm>
          <a:prstGeom prst="rect">
            <a:avLst/>
          </a:prstGeom>
        </p:spPr>
        <p:txBody>
          <a:bodyPr wrap="square">
            <a:spAutoFit/>
          </a:bodyPr>
          <a:lstStyle/>
          <a:p>
            <a:r>
              <a:rPr lang="en-US" dirty="0">
                <a:solidFill>
                  <a:srgbClr val="333333"/>
                </a:solidFill>
                <a:latin typeface="Open Sans"/>
              </a:rPr>
              <a:t>“It was common for unmarried women in Rebekah’s day to go about in public with their faces unveiled. So when Rebekah put on a veil, it was a sign of her virtue, reverence, humility, and modesty and showed respect for her future spouse. </a:t>
            </a:r>
          </a:p>
          <a:p>
            <a:endParaRPr lang="en-US" dirty="0">
              <a:solidFill>
                <a:srgbClr val="333333"/>
              </a:solidFill>
              <a:latin typeface="Open Sans"/>
            </a:endParaRPr>
          </a:p>
          <a:p>
            <a:r>
              <a:rPr lang="en-US" dirty="0">
                <a:solidFill>
                  <a:srgbClr val="333333"/>
                </a:solidFill>
                <a:latin typeface="Open Sans"/>
              </a:rPr>
              <a:t>Similarly, those who enter marriage today—both men and women—need the qualities of character Rebekah showed in this simple but dignified act.” (8)</a:t>
            </a:r>
            <a:endParaRPr lang="en-US" dirty="0"/>
          </a:p>
        </p:txBody>
      </p:sp>
      <p:pic>
        <p:nvPicPr>
          <p:cNvPr id="8194" name="Picture 2" descr="http://www.robertafish.com/wp-content/uploads/2012/08/rebek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457" y="1128224"/>
            <a:ext cx="4262802" cy="3042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lefux.com/61/20100910/A2023000BW/wedding-bridal-veil-two-layer-ribbon-edge-1-yforig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062" y="3529616"/>
            <a:ext cx="228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linguistics.byu.edu/media/images/user/picture_39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747" y="139760"/>
            <a:ext cx="1005910" cy="141180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999609" y="758892"/>
            <a:ext cx="2547411" cy="369332"/>
          </a:xfrm>
          <a:prstGeom prst="rect">
            <a:avLst/>
          </a:prstGeom>
        </p:spPr>
        <p:txBody>
          <a:bodyPr wrap="square">
            <a:spAutoFit/>
          </a:bodyPr>
          <a:lstStyle/>
          <a:p>
            <a:r>
              <a:rPr lang="en-US" dirty="0">
                <a:latin typeface="Open Sans"/>
              </a:rPr>
              <a:t>Modesty and Respect</a:t>
            </a:r>
            <a:endParaRPr lang="en-US" i="1" dirty="0">
              <a:latin typeface="Open Sans"/>
            </a:endParaRPr>
          </a:p>
        </p:txBody>
      </p:sp>
    </p:spTree>
    <p:extLst>
      <p:ext uri="{BB962C8B-B14F-4D97-AF65-F5344CB8AC3E}">
        <p14:creationId xmlns:p14="http://schemas.microsoft.com/office/powerpoint/2010/main" val="17031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AR DECODE" panose="02000000000000000000" pitchFamily="2" charset="0"/>
              </a:rPr>
              <a:t>Developing A Righteous Character</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24:58-60</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grpSp>
        <p:nvGrpSpPr>
          <p:cNvPr id="11" name="Group 10"/>
          <p:cNvGrpSpPr/>
          <p:nvPr/>
        </p:nvGrpSpPr>
        <p:grpSpPr>
          <a:xfrm>
            <a:off x="185057" y="101566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12912" y="967740"/>
              <a:ext cx="2371313" cy="1477328"/>
            </a:xfrm>
            <a:prstGeom prst="rect">
              <a:avLst/>
            </a:prstGeom>
          </p:spPr>
          <p:txBody>
            <a:bodyPr wrap="square">
              <a:spAutoFit/>
            </a:bodyPr>
            <a:lstStyle/>
            <a:p>
              <a:pPr algn="ctr"/>
              <a:r>
                <a:rPr lang="en-US" b="1" dirty="0"/>
                <a:t>If we develop righteous qualities now, we will be better prepared for eternal marriage</a:t>
              </a:r>
              <a:endParaRPr lang="en-US" i="1" dirty="0"/>
            </a:p>
          </p:txBody>
        </p:sp>
      </p:grpSp>
      <p:sp>
        <p:nvSpPr>
          <p:cNvPr id="3" name="Rectangle 2"/>
          <p:cNvSpPr/>
          <p:nvPr/>
        </p:nvSpPr>
        <p:spPr>
          <a:xfrm>
            <a:off x="4614640" y="2122447"/>
            <a:ext cx="5259243" cy="3539430"/>
          </a:xfrm>
          <a:prstGeom prst="rect">
            <a:avLst/>
          </a:prstGeom>
        </p:spPr>
        <p:txBody>
          <a:bodyPr wrap="square">
            <a:spAutoFit/>
          </a:bodyPr>
          <a:lstStyle/>
          <a:p>
            <a:r>
              <a:rPr lang="en-US" sz="2800" dirty="0">
                <a:latin typeface="Open Sans"/>
              </a:rPr>
              <a:t>“If you hope to have an eternal companion who has certain spiritual qualities, then you must strive to develop those spiritual qualities in yourself. Then someone who has those qualities will be attracted to you” </a:t>
            </a:r>
            <a:r>
              <a:rPr lang="en-US" sz="2800" dirty="0"/>
              <a:t>(7)</a:t>
            </a:r>
          </a:p>
        </p:txBody>
      </p:sp>
      <p:pic>
        <p:nvPicPr>
          <p:cNvPr id="6146"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592" y="2644468"/>
            <a:ext cx="1493216" cy="199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The Eternal Marriage</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24:61-67</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3" name="Rectangle 2"/>
          <p:cNvSpPr/>
          <p:nvPr/>
        </p:nvSpPr>
        <p:spPr>
          <a:xfrm>
            <a:off x="253790" y="1056484"/>
            <a:ext cx="4024095" cy="4247317"/>
          </a:xfrm>
          <a:prstGeom prst="rect">
            <a:avLst/>
          </a:prstGeom>
        </p:spPr>
        <p:txBody>
          <a:bodyPr wrap="square">
            <a:spAutoFit/>
          </a:bodyPr>
          <a:lstStyle/>
          <a:p>
            <a:pPr fontAlgn="base"/>
            <a:r>
              <a:rPr lang="en-US" dirty="0">
                <a:latin typeface="Open Sans"/>
              </a:rPr>
              <a:t>“Now, there are those among you fine young members of the Church who might never marry. Although they are worthy in every way, they may never find someone to whom they will be sealed in the temple of the Lord in this life. …</a:t>
            </a:r>
          </a:p>
          <a:p>
            <a:pPr fontAlgn="base"/>
            <a:endParaRPr lang="en-US" dirty="0">
              <a:latin typeface="Open Sans"/>
            </a:endParaRPr>
          </a:p>
          <a:p>
            <a:pPr fontAlgn="base"/>
            <a:endParaRPr lang="en-US" dirty="0">
              <a:latin typeface="Open Sans"/>
            </a:endParaRPr>
          </a:p>
          <a:p>
            <a:pPr fontAlgn="base"/>
            <a:r>
              <a:rPr lang="en-US" dirty="0">
                <a:latin typeface="Open Sans"/>
              </a:rPr>
              <a:t>“… I cannot tell you why one individual’s prayers are answered one way while someone else’s are answered differently. But this I can tell you: the righteous desires of your hearts will be fulfilled.</a:t>
            </a:r>
          </a:p>
        </p:txBody>
      </p:sp>
      <p:grpSp>
        <p:nvGrpSpPr>
          <p:cNvPr id="28" name="Group 131"/>
          <p:cNvGrpSpPr/>
          <p:nvPr/>
        </p:nvGrpSpPr>
        <p:grpSpPr>
          <a:xfrm>
            <a:off x="4191371" y="2228597"/>
            <a:ext cx="1600200" cy="3697623"/>
            <a:chOff x="5715000" y="1143000"/>
            <a:chExt cx="1978594" cy="4515889"/>
          </a:xfrm>
        </p:grpSpPr>
        <p:sp>
          <p:nvSpPr>
            <p:cNvPr id="2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4"/>
            <p:cNvGrpSpPr/>
            <p:nvPr/>
          </p:nvGrpSpPr>
          <p:grpSpPr>
            <a:xfrm flipH="1">
              <a:off x="6248403" y="3604586"/>
              <a:ext cx="1230918" cy="1352981"/>
              <a:chOff x="7543805" y="3605661"/>
              <a:chExt cx="1066795" cy="1042539"/>
            </a:xfrm>
          </p:grpSpPr>
          <p:sp>
            <p:nvSpPr>
              <p:cNvPr id="76" name="Rounded Rectangle 75"/>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62"/>
              <p:cNvGrpSpPr/>
              <p:nvPr/>
            </p:nvGrpSpPr>
            <p:grpSpPr>
              <a:xfrm>
                <a:off x="7543805" y="3605661"/>
                <a:ext cx="418448" cy="1042539"/>
                <a:chOff x="6827799" y="4847065"/>
                <a:chExt cx="794795" cy="1996712"/>
              </a:xfrm>
              <a:solidFill>
                <a:srgbClr val="D98A33"/>
              </a:solidFill>
            </p:grpSpPr>
            <p:sp>
              <p:nvSpPr>
                <p:cNvPr id="78" name="Double Wave 7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188"/>
            <p:cNvGrpSpPr/>
            <p:nvPr/>
          </p:nvGrpSpPr>
          <p:grpSpPr>
            <a:xfrm>
              <a:off x="6019800" y="5173301"/>
              <a:ext cx="1447800" cy="289560"/>
              <a:chOff x="2286000" y="6019800"/>
              <a:chExt cx="3048000" cy="609600"/>
            </a:xfrm>
          </p:grpSpPr>
          <p:grpSp>
            <p:nvGrpSpPr>
              <p:cNvPr id="61" name="Group 175"/>
              <p:cNvGrpSpPr/>
              <p:nvPr/>
            </p:nvGrpSpPr>
            <p:grpSpPr>
              <a:xfrm>
                <a:off x="2286000" y="6019800"/>
                <a:ext cx="609600" cy="609600"/>
                <a:chOff x="2286000" y="6019800"/>
                <a:chExt cx="609600" cy="609600"/>
              </a:xfrm>
            </p:grpSpPr>
            <p:sp>
              <p:nvSpPr>
                <p:cNvPr id="74" name="Quad Arrow Callout 7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6"/>
              <p:cNvGrpSpPr/>
              <p:nvPr/>
            </p:nvGrpSpPr>
            <p:grpSpPr>
              <a:xfrm>
                <a:off x="2895600" y="6019800"/>
                <a:ext cx="609600" cy="609600"/>
                <a:chOff x="2286000" y="6019800"/>
                <a:chExt cx="609600" cy="609600"/>
              </a:xfrm>
            </p:grpSpPr>
            <p:sp>
              <p:nvSpPr>
                <p:cNvPr id="72" name="Quad Arrow Callout 7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79"/>
              <p:cNvGrpSpPr/>
              <p:nvPr/>
            </p:nvGrpSpPr>
            <p:grpSpPr>
              <a:xfrm>
                <a:off x="3505200" y="6019800"/>
                <a:ext cx="609600" cy="609600"/>
                <a:chOff x="2286000" y="6019800"/>
                <a:chExt cx="609600" cy="609600"/>
              </a:xfrm>
            </p:grpSpPr>
            <p:sp>
              <p:nvSpPr>
                <p:cNvPr id="70" name="Quad Arrow Callout 6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82"/>
              <p:cNvGrpSpPr/>
              <p:nvPr/>
            </p:nvGrpSpPr>
            <p:grpSpPr>
              <a:xfrm>
                <a:off x="4114800" y="6019800"/>
                <a:ext cx="609600" cy="609600"/>
                <a:chOff x="2286000" y="6019800"/>
                <a:chExt cx="609600" cy="609600"/>
              </a:xfrm>
            </p:grpSpPr>
            <p:sp>
              <p:nvSpPr>
                <p:cNvPr id="68" name="Quad Arrow Callout 6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85"/>
              <p:cNvGrpSpPr/>
              <p:nvPr/>
            </p:nvGrpSpPr>
            <p:grpSpPr>
              <a:xfrm>
                <a:off x="4724400" y="6019800"/>
                <a:ext cx="609600" cy="609600"/>
                <a:chOff x="2286000" y="6019800"/>
                <a:chExt cx="609600" cy="609600"/>
              </a:xfrm>
            </p:grpSpPr>
            <p:sp>
              <p:nvSpPr>
                <p:cNvPr id="66" name="Quad Arrow Callout 6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89"/>
            <p:cNvGrpSpPr/>
            <p:nvPr/>
          </p:nvGrpSpPr>
          <p:grpSpPr>
            <a:xfrm>
              <a:off x="6172200" y="1357767"/>
              <a:ext cx="1054396" cy="210879"/>
              <a:chOff x="2286000" y="6019800"/>
              <a:chExt cx="3048000" cy="609600"/>
            </a:xfrm>
          </p:grpSpPr>
          <p:grpSp>
            <p:nvGrpSpPr>
              <p:cNvPr id="46" name="Group 175"/>
              <p:cNvGrpSpPr/>
              <p:nvPr/>
            </p:nvGrpSpPr>
            <p:grpSpPr>
              <a:xfrm>
                <a:off x="2286000" y="6019800"/>
                <a:ext cx="609600" cy="609600"/>
                <a:chOff x="2286000" y="6019800"/>
                <a:chExt cx="609600" cy="609600"/>
              </a:xfrm>
            </p:grpSpPr>
            <p:sp>
              <p:nvSpPr>
                <p:cNvPr id="59" name="Quad Arrow Callout 5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6"/>
              <p:cNvGrpSpPr/>
              <p:nvPr/>
            </p:nvGrpSpPr>
            <p:grpSpPr>
              <a:xfrm>
                <a:off x="2895600" y="6019800"/>
                <a:ext cx="609600" cy="609600"/>
                <a:chOff x="2286000" y="6019800"/>
                <a:chExt cx="609600" cy="609600"/>
              </a:xfrm>
            </p:grpSpPr>
            <p:sp>
              <p:nvSpPr>
                <p:cNvPr id="57" name="Quad Arrow Callout 5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79"/>
              <p:cNvGrpSpPr/>
              <p:nvPr/>
            </p:nvGrpSpPr>
            <p:grpSpPr>
              <a:xfrm>
                <a:off x="3505200" y="6019800"/>
                <a:ext cx="609600" cy="609600"/>
                <a:chOff x="2286000" y="6019800"/>
                <a:chExt cx="609600" cy="609600"/>
              </a:xfrm>
            </p:grpSpPr>
            <p:sp>
              <p:nvSpPr>
                <p:cNvPr id="55" name="Quad Arrow Callout 5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2"/>
              <p:cNvGrpSpPr/>
              <p:nvPr/>
            </p:nvGrpSpPr>
            <p:grpSpPr>
              <a:xfrm>
                <a:off x="4114800" y="6019800"/>
                <a:ext cx="609600" cy="609600"/>
                <a:chOff x="2286000" y="6019800"/>
                <a:chExt cx="609600" cy="609600"/>
              </a:xfrm>
            </p:grpSpPr>
            <p:sp>
              <p:nvSpPr>
                <p:cNvPr id="53" name="Quad Arrow Callout 5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85"/>
              <p:cNvGrpSpPr/>
              <p:nvPr/>
            </p:nvGrpSpPr>
            <p:grpSpPr>
              <a:xfrm>
                <a:off x="4724400" y="6019800"/>
                <a:ext cx="609600" cy="609600"/>
                <a:chOff x="2286000" y="6019800"/>
                <a:chExt cx="609600" cy="609600"/>
              </a:xfrm>
            </p:grpSpPr>
            <p:sp>
              <p:nvSpPr>
                <p:cNvPr id="51" name="Quad Arrow Callout 5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181"/>
          <p:cNvGrpSpPr/>
          <p:nvPr/>
        </p:nvGrpSpPr>
        <p:grpSpPr>
          <a:xfrm>
            <a:off x="6067902" y="2592254"/>
            <a:ext cx="1422527" cy="3414177"/>
            <a:chOff x="560446" y="420466"/>
            <a:chExt cx="3360667" cy="5425343"/>
          </a:xfrm>
        </p:grpSpPr>
        <p:grpSp>
          <p:nvGrpSpPr>
            <p:cNvPr id="82" name="Group 173"/>
            <p:cNvGrpSpPr/>
            <p:nvPr/>
          </p:nvGrpSpPr>
          <p:grpSpPr>
            <a:xfrm>
              <a:off x="2133600" y="5105400"/>
              <a:ext cx="783670" cy="664209"/>
              <a:chOff x="3864530" y="5516614"/>
              <a:chExt cx="1031368" cy="874149"/>
            </a:xfrm>
          </p:grpSpPr>
          <p:sp>
            <p:nvSpPr>
              <p:cNvPr id="150" name="Oval 14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77"/>
            <p:cNvGrpSpPr/>
            <p:nvPr/>
          </p:nvGrpSpPr>
          <p:grpSpPr>
            <a:xfrm flipH="1">
              <a:off x="1447800" y="5181600"/>
              <a:ext cx="783670" cy="664209"/>
              <a:chOff x="3864530" y="5516614"/>
              <a:chExt cx="1031368" cy="874149"/>
            </a:xfrm>
          </p:grpSpPr>
          <p:sp>
            <p:nvSpPr>
              <p:cNvPr id="147" name="Oval 14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65"/>
            <p:cNvGrpSpPr/>
            <p:nvPr/>
          </p:nvGrpSpPr>
          <p:grpSpPr>
            <a:xfrm>
              <a:off x="560446" y="420466"/>
              <a:ext cx="3360667" cy="4965982"/>
              <a:chOff x="560446" y="420466"/>
              <a:chExt cx="3360667" cy="4965982"/>
            </a:xfrm>
          </p:grpSpPr>
          <p:sp>
            <p:nvSpPr>
              <p:cNvPr id="85" name="Rounded Rectangle 84"/>
              <p:cNvSpPr/>
              <p:nvPr/>
            </p:nvSpPr>
            <p:spPr>
              <a:xfrm>
                <a:off x="915926" y="1371598"/>
                <a:ext cx="2589271" cy="2362198"/>
              </a:xfrm>
              <a:prstGeom prst="roundRect">
                <a:avLst>
                  <a:gd name="adj" fmla="val 2659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2884430">
                <a:off x="1884766" y="934073"/>
                <a:ext cx="1413218" cy="663465"/>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a:off x="1059145" y="762000"/>
                <a:ext cx="1455457"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19"/>
              <p:cNvGrpSpPr/>
              <p:nvPr/>
            </p:nvGrpSpPr>
            <p:grpSpPr>
              <a:xfrm>
                <a:off x="1219200" y="914400"/>
                <a:ext cx="1959303" cy="644577"/>
                <a:chOff x="3352800" y="5486400"/>
                <a:chExt cx="3386831" cy="838200"/>
              </a:xfrm>
            </p:grpSpPr>
            <p:grpSp>
              <p:nvGrpSpPr>
                <p:cNvPr id="135" name="Group 109"/>
                <p:cNvGrpSpPr/>
                <p:nvPr/>
              </p:nvGrpSpPr>
              <p:grpSpPr>
                <a:xfrm>
                  <a:off x="3352800" y="5486400"/>
                  <a:ext cx="914400" cy="838200"/>
                  <a:chOff x="3352800" y="5486400"/>
                  <a:chExt cx="914400" cy="838200"/>
                </a:xfrm>
              </p:grpSpPr>
              <p:sp>
                <p:nvSpPr>
                  <p:cNvPr id="145" name="Quad Arrow 1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10"/>
                <p:cNvGrpSpPr/>
                <p:nvPr/>
              </p:nvGrpSpPr>
              <p:grpSpPr>
                <a:xfrm>
                  <a:off x="4191000" y="5486400"/>
                  <a:ext cx="914400" cy="838200"/>
                  <a:chOff x="3352800" y="5486400"/>
                  <a:chExt cx="914400" cy="838200"/>
                </a:xfrm>
              </p:grpSpPr>
              <p:sp>
                <p:nvSpPr>
                  <p:cNvPr id="143" name="Quad Arrow 14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13"/>
                <p:cNvGrpSpPr/>
                <p:nvPr/>
              </p:nvGrpSpPr>
              <p:grpSpPr>
                <a:xfrm>
                  <a:off x="5029200" y="5486400"/>
                  <a:ext cx="914400" cy="838200"/>
                  <a:chOff x="3352800" y="5486400"/>
                  <a:chExt cx="914400" cy="838200"/>
                </a:xfrm>
              </p:grpSpPr>
              <p:sp>
                <p:nvSpPr>
                  <p:cNvPr id="141" name="Quad Arrow 14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16"/>
                <p:cNvGrpSpPr/>
                <p:nvPr/>
              </p:nvGrpSpPr>
              <p:grpSpPr>
                <a:xfrm>
                  <a:off x="5825231" y="5486400"/>
                  <a:ext cx="914400" cy="838200"/>
                  <a:chOff x="3310631" y="5486400"/>
                  <a:chExt cx="914400" cy="838200"/>
                </a:xfrm>
              </p:grpSpPr>
              <p:sp>
                <p:nvSpPr>
                  <p:cNvPr id="139" name="Quad Arrow 138"/>
                  <p:cNvSpPr/>
                  <p:nvPr/>
                </p:nvSpPr>
                <p:spPr>
                  <a:xfrm>
                    <a:off x="3310631"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34"/>
              <p:cNvGrpSpPr/>
              <p:nvPr/>
            </p:nvGrpSpPr>
            <p:grpSpPr>
              <a:xfrm rot="17163614">
                <a:off x="297833" y="3730952"/>
                <a:ext cx="2514600" cy="609600"/>
                <a:chOff x="3124200" y="5715000"/>
                <a:chExt cx="2514600" cy="609600"/>
              </a:xfrm>
            </p:grpSpPr>
            <p:sp>
              <p:nvSpPr>
                <p:cNvPr id="120" name="Rounded Rectangle 119"/>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200400" y="5715000"/>
                  <a:ext cx="2362200" cy="609599"/>
                  <a:chOff x="3352800" y="5486400"/>
                  <a:chExt cx="3429000" cy="838200"/>
                </a:xfrm>
              </p:grpSpPr>
              <p:grpSp>
                <p:nvGrpSpPr>
                  <p:cNvPr id="122" name="Group 109"/>
                  <p:cNvGrpSpPr/>
                  <p:nvPr/>
                </p:nvGrpSpPr>
                <p:grpSpPr>
                  <a:xfrm>
                    <a:off x="3352800" y="5486400"/>
                    <a:ext cx="914400" cy="838200"/>
                    <a:chOff x="3352800" y="5486400"/>
                    <a:chExt cx="914400" cy="838200"/>
                  </a:xfrm>
                </p:grpSpPr>
                <p:sp>
                  <p:nvSpPr>
                    <p:cNvPr id="133" name="Quad Arrow 13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10"/>
                  <p:cNvGrpSpPr/>
                  <p:nvPr/>
                </p:nvGrpSpPr>
                <p:grpSpPr>
                  <a:xfrm>
                    <a:off x="4191000" y="5486400"/>
                    <a:ext cx="914400" cy="838200"/>
                    <a:chOff x="3352800" y="5486400"/>
                    <a:chExt cx="914400" cy="838200"/>
                  </a:xfrm>
                </p:grpSpPr>
                <p:sp>
                  <p:nvSpPr>
                    <p:cNvPr id="131" name="Quad Arrow 13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13"/>
                  <p:cNvGrpSpPr/>
                  <p:nvPr/>
                </p:nvGrpSpPr>
                <p:grpSpPr>
                  <a:xfrm>
                    <a:off x="5029200" y="5486400"/>
                    <a:ext cx="914400" cy="838200"/>
                    <a:chOff x="3352800" y="5486400"/>
                    <a:chExt cx="914400" cy="838200"/>
                  </a:xfrm>
                </p:grpSpPr>
                <p:sp>
                  <p:nvSpPr>
                    <p:cNvPr id="128" name="Quad Arrow 12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16"/>
                  <p:cNvGrpSpPr/>
                  <p:nvPr/>
                </p:nvGrpSpPr>
                <p:grpSpPr>
                  <a:xfrm>
                    <a:off x="5867400" y="5486400"/>
                    <a:ext cx="914400" cy="838200"/>
                    <a:chOff x="3352800" y="5486400"/>
                    <a:chExt cx="914400" cy="838200"/>
                  </a:xfrm>
                </p:grpSpPr>
                <p:sp>
                  <p:nvSpPr>
                    <p:cNvPr id="126" name="Quad Arrow 12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35"/>
              <p:cNvGrpSpPr/>
              <p:nvPr/>
            </p:nvGrpSpPr>
            <p:grpSpPr>
              <a:xfrm rot="4436386" flipH="1">
                <a:off x="1593233" y="3730952"/>
                <a:ext cx="2514600" cy="609600"/>
                <a:chOff x="3124200" y="5715000"/>
                <a:chExt cx="2514600" cy="609600"/>
              </a:xfrm>
            </p:grpSpPr>
            <p:sp>
              <p:nvSpPr>
                <p:cNvPr id="106" name="Rounded Rectangle 105"/>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20"/>
                <p:cNvGrpSpPr/>
                <p:nvPr/>
              </p:nvGrpSpPr>
              <p:grpSpPr>
                <a:xfrm>
                  <a:off x="3200400" y="5715000"/>
                  <a:ext cx="2362200" cy="609599"/>
                  <a:chOff x="3352800" y="5486400"/>
                  <a:chExt cx="3429000" cy="838200"/>
                </a:xfrm>
              </p:grpSpPr>
              <p:grpSp>
                <p:nvGrpSpPr>
                  <p:cNvPr id="108" name="Group 109"/>
                  <p:cNvGrpSpPr/>
                  <p:nvPr/>
                </p:nvGrpSpPr>
                <p:grpSpPr>
                  <a:xfrm>
                    <a:off x="3352800" y="5486400"/>
                    <a:ext cx="914400" cy="838200"/>
                    <a:chOff x="3352800" y="5486400"/>
                    <a:chExt cx="914400" cy="838200"/>
                  </a:xfrm>
                </p:grpSpPr>
                <p:sp>
                  <p:nvSpPr>
                    <p:cNvPr id="118" name="Quad Arrow 11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10"/>
                  <p:cNvGrpSpPr/>
                  <p:nvPr/>
                </p:nvGrpSpPr>
                <p:grpSpPr>
                  <a:xfrm>
                    <a:off x="4191000" y="5486400"/>
                    <a:ext cx="914400" cy="838200"/>
                    <a:chOff x="3352800" y="5486400"/>
                    <a:chExt cx="914400" cy="838200"/>
                  </a:xfrm>
                </p:grpSpPr>
                <p:sp>
                  <p:nvSpPr>
                    <p:cNvPr id="116" name="Quad Arrow 11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13"/>
                  <p:cNvGrpSpPr/>
                  <p:nvPr/>
                </p:nvGrpSpPr>
                <p:grpSpPr>
                  <a:xfrm>
                    <a:off x="5029200" y="5486400"/>
                    <a:ext cx="914400" cy="838200"/>
                    <a:chOff x="3352800" y="5486400"/>
                    <a:chExt cx="914400" cy="838200"/>
                  </a:xfrm>
                </p:grpSpPr>
                <p:sp>
                  <p:nvSpPr>
                    <p:cNvPr id="114" name="Quad Arrow 11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6"/>
                  <p:cNvGrpSpPr/>
                  <p:nvPr/>
                </p:nvGrpSpPr>
                <p:grpSpPr>
                  <a:xfrm>
                    <a:off x="5867400" y="5486400"/>
                    <a:ext cx="914400" cy="838200"/>
                    <a:chOff x="3352800" y="5486400"/>
                    <a:chExt cx="914400" cy="838200"/>
                  </a:xfrm>
                </p:grpSpPr>
                <p:sp>
                  <p:nvSpPr>
                    <p:cNvPr id="112" name="Quad Arrow 11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 name="Group 116"/>
              <p:cNvGrpSpPr/>
              <p:nvPr/>
            </p:nvGrpSpPr>
            <p:grpSpPr>
              <a:xfrm rot="16200000">
                <a:off x="1877856" y="3532344"/>
                <a:ext cx="685800" cy="631512"/>
                <a:chOff x="3352800" y="5486400"/>
                <a:chExt cx="914400" cy="838200"/>
              </a:xfrm>
            </p:grpSpPr>
            <p:sp>
              <p:nvSpPr>
                <p:cNvPr id="104" name="Quad Arrow 10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7862622" y="1571782"/>
            <a:ext cx="3904805" cy="3139321"/>
          </a:xfrm>
          <a:prstGeom prst="rect">
            <a:avLst/>
          </a:prstGeom>
        </p:spPr>
        <p:txBody>
          <a:bodyPr wrap="square">
            <a:spAutoFit/>
          </a:bodyPr>
          <a:lstStyle/>
          <a:p>
            <a:r>
              <a:rPr lang="en-US" dirty="0">
                <a:solidFill>
                  <a:srgbClr val="333333"/>
                </a:solidFill>
                <a:latin typeface="Open Sans"/>
              </a:rPr>
              <a:t>“… The brief span of this life is nothing in comparison with eternity. And if only we can hope and exercise faith and joyfully endure to the end … </a:t>
            </a:r>
          </a:p>
          <a:p>
            <a:endParaRPr lang="en-US" dirty="0">
              <a:solidFill>
                <a:srgbClr val="333333"/>
              </a:solidFill>
              <a:latin typeface="Open Sans"/>
            </a:endParaRPr>
          </a:p>
          <a:p>
            <a:r>
              <a:rPr lang="en-US" dirty="0">
                <a:solidFill>
                  <a:srgbClr val="333333"/>
                </a:solidFill>
                <a:latin typeface="Open Sans"/>
              </a:rPr>
              <a:t>there, in that great heavenly future, we will have the fulfillment of the righteous desires of our hearts and so very much more that we can scarcely comprehend now” (9)</a:t>
            </a:r>
            <a:endParaRPr lang="en-US" dirty="0"/>
          </a:p>
        </p:txBody>
      </p:sp>
      <p:pic>
        <p:nvPicPr>
          <p:cNvPr id="10242" name="Picture 2" descr="President Dieter F. Ucht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432" y="180741"/>
            <a:ext cx="10763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roup 152">
            <a:extLst>
              <a:ext uri="{FF2B5EF4-FFF2-40B4-BE49-F238E27FC236}">
                <a16:creationId xmlns:a16="http://schemas.microsoft.com/office/drawing/2014/main" id="{25C5FCE2-B79E-4DC8-8ED6-908218FD54F7}"/>
              </a:ext>
            </a:extLst>
          </p:cNvPr>
          <p:cNvGrpSpPr/>
          <p:nvPr/>
        </p:nvGrpSpPr>
        <p:grpSpPr>
          <a:xfrm>
            <a:off x="8573441" y="4658780"/>
            <a:ext cx="2969608" cy="2119379"/>
            <a:chOff x="228600" y="381000"/>
            <a:chExt cx="3505068" cy="2501531"/>
          </a:xfrm>
        </p:grpSpPr>
        <p:grpSp>
          <p:nvGrpSpPr>
            <p:cNvPr id="154" name="Group 153">
              <a:extLst>
                <a:ext uri="{FF2B5EF4-FFF2-40B4-BE49-F238E27FC236}">
                  <a16:creationId xmlns:a16="http://schemas.microsoft.com/office/drawing/2014/main" id="{6EB2C94F-E22F-40FC-877B-722387F4161C}"/>
                </a:ext>
              </a:extLst>
            </p:cNvPr>
            <p:cNvGrpSpPr/>
            <p:nvPr/>
          </p:nvGrpSpPr>
          <p:grpSpPr>
            <a:xfrm>
              <a:off x="228600" y="381000"/>
              <a:ext cx="3505068" cy="2501531"/>
              <a:chOff x="534986" y="381000"/>
              <a:chExt cx="2637111" cy="2501531"/>
            </a:xfrm>
          </p:grpSpPr>
          <p:sp>
            <p:nvSpPr>
              <p:cNvPr id="156" name="Rectangle 155">
                <a:extLst>
                  <a:ext uri="{FF2B5EF4-FFF2-40B4-BE49-F238E27FC236}">
                    <a16:creationId xmlns:a16="http://schemas.microsoft.com/office/drawing/2014/main" id="{C22B09BA-C5F5-4025-9716-E906BCF48B2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61D4BDA8-5619-409F-8672-CE84CBAA1FAE}"/>
                  </a:ext>
                </a:extLst>
              </p:cNvPr>
              <p:cNvGrpSpPr/>
              <p:nvPr/>
            </p:nvGrpSpPr>
            <p:grpSpPr>
              <a:xfrm>
                <a:off x="534986" y="384805"/>
                <a:ext cx="457200" cy="2497726"/>
                <a:chOff x="533400" y="381000"/>
                <a:chExt cx="457200" cy="2497726"/>
              </a:xfrm>
            </p:grpSpPr>
            <p:sp>
              <p:nvSpPr>
                <p:cNvPr id="163" name="Oval 162">
                  <a:extLst>
                    <a:ext uri="{FF2B5EF4-FFF2-40B4-BE49-F238E27FC236}">
                      <a16:creationId xmlns:a16="http://schemas.microsoft.com/office/drawing/2014/main" id="{F8209B4F-31BC-4591-851B-D120D85C1D54}"/>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ounded Rectangle 24">
                  <a:extLst>
                    <a:ext uri="{FF2B5EF4-FFF2-40B4-BE49-F238E27FC236}">
                      <a16:creationId xmlns:a16="http://schemas.microsoft.com/office/drawing/2014/main" id="{DB6746DD-DBC2-4C6A-BB3B-18FD24CA2B5E}"/>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4270B094-A2F9-4489-BD63-D49F9167DED0}"/>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E0A436A0-F2A1-4030-A20D-0174FE331E3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18F1EC5A-0CEB-4CF1-8E49-54EFC4C9204F}"/>
                  </a:ext>
                </a:extLst>
              </p:cNvPr>
              <p:cNvGrpSpPr/>
              <p:nvPr/>
            </p:nvGrpSpPr>
            <p:grpSpPr>
              <a:xfrm>
                <a:off x="2714897" y="381000"/>
                <a:ext cx="457200" cy="2497726"/>
                <a:chOff x="2714897" y="457200"/>
                <a:chExt cx="457200" cy="2497726"/>
              </a:xfrm>
            </p:grpSpPr>
            <p:sp>
              <p:nvSpPr>
                <p:cNvPr id="159" name="Oval 158">
                  <a:extLst>
                    <a:ext uri="{FF2B5EF4-FFF2-40B4-BE49-F238E27FC236}">
                      <a16:creationId xmlns:a16="http://schemas.microsoft.com/office/drawing/2014/main" id="{06F86A45-C959-462C-94F1-FC49E13C048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20">
                  <a:extLst>
                    <a:ext uri="{FF2B5EF4-FFF2-40B4-BE49-F238E27FC236}">
                      <a16:creationId xmlns:a16="http://schemas.microsoft.com/office/drawing/2014/main" id="{6627372B-2817-481E-9C11-11AF11EF5E3B}"/>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249521B-824D-4764-80B3-1DA3C267832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D3743B67-37FA-4ED8-A6EB-E4CC8182400A}"/>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Rectangle 154">
              <a:extLst>
                <a:ext uri="{FF2B5EF4-FFF2-40B4-BE49-F238E27FC236}">
                  <a16:creationId xmlns:a16="http://schemas.microsoft.com/office/drawing/2014/main" id="{4DB7FF45-4A8B-4AD4-8A75-29ED3FB32226}"/>
                </a:ext>
              </a:extLst>
            </p:cNvPr>
            <p:cNvSpPr/>
            <p:nvPr/>
          </p:nvSpPr>
          <p:spPr>
            <a:xfrm>
              <a:off x="812912" y="967740"/>
              <a:ext cx="2371313" cy="1271455"/>
            </a:xfrm>
            <a:prstGeom prst="rect">
              <a:avLst/>
            </a:prstGeom>
          </p:spPr>
          <p:txBody>
            <a:bodyPr wrap="square">
              <a:spAutoFit/>
            </a:bodyPr>
            <a:lstStyle/>
            <a:p>
              <a:pPr algn="ctr"/>
              <a:r>
                <a:rPr lang="en-US" sz="1600" b="1" dirty="0"/>
                <a:t>It is worth great effort and sacrifice to obtain the blessings of eternal marriage</a:t>
              </a:r>
              <a:endParaRPr lang="en-US" sz="1600" i="1" dirty="0"/>
            </a:p>
          </p:txBody>
        </p:sp>
      </p:grpSp>
    </p:spTree>
    <p:extLst>
      <p:ext uri="{BB962C8B-B14F-4D97-AF65-F5344CB8AC3E}">
        <p14:creationId xmlns:p14="http://schemas.microsoft.com/office/powerpoint/2010/main" val="655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barn(outVertical)">
                                      <p:cBhvr>
                                        <p:cTn id="1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Eternal Companion</a:t>
            </a:r>
          </a:p>
        </p:txBody>
      </p:sp>
      <p:sp>
        <p:nvSpPr>
          <p:cNvPr id="13" name="Rectangle 12"/>
          <p:cNvSpPr/>
          <p:nvPr/>
        </p:nvSpPr>
        <p:spPr>
          <a:xfrm>
            <a:off x="10840200" y="5643763"/>
            <a:ext cx="38548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3" name="Rectangle 2"/>
          <p:cNvSpPr/>
          <p:nvPr/>
        </p:nvSpPr>
        <p:spPr>
          <a:xfrm>
            <a:off x="112276" y="882313"/>
            <a:ext cx="4024095" cy="3139321"/>
          </a:xfrm>
          <a:prstGeom prst="rect">
            <a:avLst/>
          </a:prstGeom>
        </p:spPr>
        <p:txBody>
          <a:bodyPr wrap="square">
            <a:spAutoFit/>
          </a:bodyPr>
          <a:lstStyle/>
          <a:p>
            <a:pPr fontAlgn="base"/>
            <a:r>
              <a:rPr lang="en-US" dirty="0">
                <a:latin typeface="Open Sans"/>
              </a:rPr>
              <a:t>“‘Soul mates’ are fiction and an illusion; and while every young man and young woman will seek with all diligence and prayerfulness to find a mate with whom life can be most compatible and beautiful, yet it is certain that almost any good man and any good woman can have happiness and a successful marriage if both are willing to pay the price.” (10) </a:t>
            </a:r>
          </a:p>
          <a:p>
            <a:pPr fontAlgn="base"/>
            <a:r>
              <a:rPr lang="en-US" dirty="0">
                <a:latin typeface="Open Sans"/>
              </a:rPr>
              <a:t>(guess who?)</a:t>
            </a:r>
          </a:p>
        </p:txBody>
      </p:sp>
      <p:sp>
        <p:nvSpPr>
          <p:cNvPr id="2" name="Rectangle 1"/>
          <p:cNvSpPr/>
          <p:nvPr/>
        </p:nvSpPr>
        <p:spPr>
          <a:xfrm>
            <a:off x="7800916" y="1015663"/>
            <a:ext cx="4278808" cy="3970318"/>
          </a:xfrm>
          <a:prstGeom prst="rect">
            <a:avLst/>
          </a:prstGeom>
        </p:spPr>
        <p:txBody>
          <a:bodyPr wrap="square">
            <a:spAutoFit/>
          </a:bodyPr>
          <a:lstStyle/>
          <a:p>
            <a:r>
              <a:rPr lang="en-US" dirty="0">
                <a:latin typeface="Open Sans"/>
              </a:rPr>
              <a:t>“I know this may be a disappointment for some of you, but I don’t believe there is only one right person for you. </a:t>
            </a:r>
          </a:p>
          <a:p>
            <a:endParaRPr lang="en-US" dirty="0">
              <a:latin typeface="Open Sans"/>
            </a:endParaRPr>
          </a:p>
          <a:p>
            <a:r>
              <a:rPr lang="en-US" dirty="0">
                <a:latin typeface="Open Sans"/>
              </a:rPr>
              <a:t>I think I fell in love with my wife, Harriet, from the first moment I saw her. </a:t>
            </a:r>
          </a:p>
          <a:p>
            <a:endParaRPr lang="en-US" dirty="0">
              <a:latin typeface="Open Sans"/>
            </a:endParaRPr>
          </a:p>
          <a:p>
            <a:r>
              <a:rPr lang="en-US" dirty="0">
                <a:latin typeface="Open Sans"/>
              </a:rPr>
              <a:t>Nevertheless, had she decided to marry someone else, I believe I would have met and fallen in love with someone else. I am eternally grateful that this didn’t happen, but I don’t believe she was my one chance at happiness in this life, nor was I hers” (11)</a:t>
            </a:r>
          </a:p>
        </p:txBody>
      </p:sp>
      <p:pic>
        <p:nvPicPr>
          <p:cNvPr id="11266" name="Picture 2" descr="http://img.deseretnews.com/images/article/midres/1067826/1067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527" y="4057093"/>
            <a:ext cx="3604549" cy="2288889"/>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6/61/Newlyweds_Spencer_Kimball_and_Camilla_Eyr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847" y="1034534"/>
            <a:ext cx="2009775" cy="21812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2B8D7BA-A5F2-42EA-A7D3-1A0040783910}"/>
              </a:ext>
            </a:extLst>
          </p:cNvPr>
          <p:cNvGrpSpPr/>
          <p:nvPr/>
        </p:nvGrpSpPr>
        <p:grpSpPr>
          <a:xfrm>
            <a:off x="185057" y="4275967"/>
            <a:ext cx="3505068" cy="2501531"/>
            <a:chOff x="228600" y="381000"/>
            <a:chExt cx="3505068" cy="2501531"/>
          </a:xfrm>
        </p:grpSpPr>
        <p:grpSp>
          <p:nvGrpSpPr>
            <p:cNvPr id="10" name="Group 9">
              <a:extLst>
                <a:ext uri="{FF2B5EF4-FFF2-40B4-BE49-F238E27FC236}">
                  <a16:creationId xmlns:a16="http://schemas.microsoft.com/office/drawing/2014/main" id="{2399CC08-9093-4AAC-B90B-8AACB16B8EED}"/>
                </a:ext>
              </a:extLst>
            </p:cNvPr>
            <p:cNvGrpSpPr/>
            <p:nvPr/>
          </p:nvGrpSpPr>
          <p:grpSpPr>
            <a:xfrm>
              <a:off x="228600" y="381000"/>
              <a:ext cx="3505068" cy="2501531"/>
              <a:chOff x="534986" y="381000"/>
              <a:chExt cx="2637111" cy="2501531"/>
            </a:xfrm>
          </p:grpSpPr>
          <p:sp>
            <p:nvSpPr>
              <p:cNvPr id="12" name="Rectangle 11">
                <a:extLst>
                  <a:ext uri="{FF2B5EF4-FFF2-40B4-BE49-F238E27FC236}">
                    <a16:creationId xmlns:a16="http://schemas.microsoft.com/office/drawing/2014/main" id="{8AE743C4-B7BE-43CA-9A70-2B5B105E388C}"/>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73A4F3E-61AD-41DA-94BE-C9F49FB43FD5}"/>
                  </a:ext>
                </a:extLst>
              </p:cNvPr>
              <p:cNvGrpSpPr/>
              <p:nvPr/>
            </p:nvGrpSpPr>
            <p:grpSpPr>
              <a:xfrm>
                <a:off x="534986" y="384805"/>
                <a:ext cx="457200" cy="2497726"/>
                <a:chOff x="533400" y="381000"/>
                <a:chExt cx="457200" cy="2497726"/>
              </a:xfrm>
            </p:grpSpPr>
            <p:sp>
              <p:nvSpPr>
                <p:cNvPr id="20" name="Oval 19">
                  <a:extLst>
                    <a:ext uri="{FF2B5EF4-FFF2-40B4-BE49-F238E27FC236}">
                      <a16:creationId xmlns:a16="http://schemas.microsoft.com/office/drawing/2014/main" id="{07F67EA2-032F-4752-8E51-C1639D01B896}"/>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4">
                  <a:extLst>
                    <a:ext uri="{FF2B5EF4-FFF2-40B4-BE49-F238E27FC236}">
                      <a16:creationId xmlns:a16="http://schemas.microsoft.com/office/drawing/2014/main" id="{79EF5869-D977-4979-AF51-141D6A1C7923}"/>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AB9692-727B-4EF2-BBE3-A117DD790EA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581CFA8-EDCA-4F9D-9A71-EDC3CECE964A}"/>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E70F437-57D0-4AC2-A796-41C77AF0E89D}"/>
                  </a:ext>
                </a:extLst>
              </p:cNvPr>
              <p:cNvGrpSpPr/>
              <p:nvPr/>
            </p:nvGrpSpPr>
            <p:grpSpPr>
              <a:xfrm>
                <a:off x="2714897" y="381000"/>
                <a:ext cx="457200" cy="2497726"/>
                <a:chOff x="2714897" y="457200"/>
                <a:chExt cx="457200" cy="2497726"/>
              </a:xfrm>
            </p:grpSpPr>
            <p:sp>
              <p:nvSpPr>
                <p:cNvPr id="16" name="Oval 15">
                  <a:extLst>
                    <a:ext uri="{FF2B5EF4-FFF2-40B4-BE49-F238E27FC236}">
                      <a16:creationId xmlns:a16="http://schemas.microsoft.com/office/drawing/2014/main" id="{C66CFA9B-D3C1-4277-ADC6-7C77F47F6047}"/>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0">
                  <a:extLst>
                    <a:ext uri="{FF2B5EF4-FFF2-40B4-BE49-F238E27FC236}">
                      <a16:creationId xmlns:a16="http://schemas.microsoft.com/office/drawing/2014/main" id="{FBD920A1-C2C4-4D13-AADB-DF3A73371219}"/>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147FE8-C959-4F0E-AB98-4B1FC3C0F609}"/>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92DEA4B-A97E-49CB-8615-DE0EC798F690}"/>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a:extLst>
                <a:ext uri="{FF2B5EF4-FFF2-40B4-BE49-F238E27FC236}">
                  <a16:creationId xmlns:a16="http://schemas.microsoft.com/office/drawing/2014/main" id="{2BB1E5E1-DA89-4639-BD56-5785AF7546A2}"/>
                </a:ext>
              </a:extLst>
            </p:cNvPr>
            <p:cNvSpPr/>
            <p:nvPr/>
          </p:nvSpPr>
          <p:spPr>
            <a:xfrm>
              <a:off x="812912" y="967740"/>
              <a:ext cx="2371313" cy="1477328"/>
            </a:xfrm>
            <a:prstGeom prst="rect">
              <a:avLst/>
            </a:prstGeom>
          </p:spPr>
          <p:txBody>
            <a:bodyPr wrap="square">
              <a:spAutoFit/>
            </a:bodyPr>
            <a:lstStyle/>
            <a:p>
              <a:pPr algn="ctr"/>
              <a:r>
                <a:rPr lang="en-US" dirty="0"/>
                <a:t> </a:t>
              </a:r>
              <a:r>
                <a:rPr lang="en-US" b="1" dirty="0"/>
                <a:t>If we are faithful to God, He will provide a way for us to receive the blessings of eternal marriage</a:t>
              </a:r>
              <a:endParaRPr lang="en-US" i="1" dirty="0"/>
            </a:p>
          </p:txBody>
        </p:sp>
      </p:grpSp>
    </p:spTree>
    <p:extLst>
      <p:ext uri="{BB962C8B-B14F-4D97-AF65-F5344CB8AC3E}">
        <p14:creationId xmlns:p14="http://schemas.microsoft.com/office/powerpoint/2010/main" val="29653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500"/>
                                        <p:tgtEl>
                                          <p:spTgt spid="1126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30629"/>
            <a:ext cx="12192000" cy="7017306"/>
          </a:xfrm>
          <a:prstGeom prst="rect">
            <a:avLst/>
          </a:prstGeom>
          <a:noFill/>
        </p:spPr>
        <p:txBody>
          <a:bodyPr wrap="square" rtlCol="0">
            <a:spAutoFit/>
          </a:bodyPr>
          <a:lstStyle/>
          <a:p>
            <a:r>
              <a:rPr lang="en-US" sz="1600" dirty="0">
                <a:latin typeface="Open Sans"/>
              </a:rPr>
              <a:t>Sources:</a:t>
            </a:r>
          </a:p>
          <a:p>
            <a:endParaRPr lang="en-US" sz="1600" dirty="0">
              <a:latin typeface="Open Sans"/>
            </a:endParaRPr>
          </a:p>
          <a:p>
            <a:pPr marL="342900" indent="-342900">
              <a:buAutoNum type="arabicPeriod"/>
            </a:pPr>
            <a:r>
              <a:rPr lang="en-US" sz="1600" dirty="0">
                <a:latin typeface="Open Sans"/>
              </a:rPr>
              <a:t>Elder Russell M. Nelson (“Celestial Marriage,”</a:t>
            </a:r>
            <a:r>
              <a:rPr lang="en-US" sz="1600" i="1" dirty="0">
                <a:latin typeface="Open Sans"/>
              </a:rPr>
              <a:t> Ensign</a:t>
            </a:r>
            <a:r>
              <a:rPr lang="en-US" sz="1600" dirty="0">
                <a:latin typeface="Open Sans"/>
              </a:rPr>
              <a:t> or </a:t>
            </a:r>
            <a:r>
              <a:rPr lang="en-US" sz="1600" i="1" dirty="0">
                <a:latin typeface="Open Sans"/>
              </a:rPr>
              <a:t>Liahona,</a:t>
            </a:r>
            <a:r>
              <a:rPr lang="en-US" sz="1600" dirty="0">
                <a:latin typeface="Open Sans"/>
              </a:rPr>
              <a:t> Nov. 2008, 92, 94).</a:t>
            </a:r>
          </a:p>
          <a:p>
            <a:pPr marL="342900" indent="-342900">
              <a:buAutoNum type="arabicPeriod"/>
            </a:pPr>
            <a:endParaRPr lang="en-US" sz="1600" dirty="0">
              <a:latin typeface="Open Sans"/>
            </a:endParaRPr>
          </a:p>
          <a:p>
            <a:pPr marL="342900" indent="-342900">
              <a:buFontTx/>
              <a:buAutoNum type="arabicPeriod"/>
            </a:pPr>
            <a:r>
              <a:rPr lang="en-US" sz="1600" dirty="0">
                <a:latin typeface="Open Sans"/>
              </a:rPr>
              <a:t>” President Gordon B. Hinckley (“Life’s Obligations,”</a:t>
            </a:r>
            <a:r>
              <a:rPr lang="en-US" sz="1600" i="1" dirty="0">
                <a:latin typeface="Open Sans"/>
              </a:rPr>
              <a:t> Ensign,</a:t>
            </a:r>
            <a:r>
              <a:rPr lang="en-US" sz="1600" dirty="0">
                <a:latin typeface="Open Sans"/>
              </a:rPr>
              <a:t> Feb. 1999, 2).</a:t>
            </a:r>
          </a:p>
          <a:p>
            <a:pPr marL="342900" indent="-342900">
              <a:buFontTx/>
              <a:buAutoNum type="arabicPeriod"/>
            </a:pPr>
            <a:endParaRPr lang="en-US" sz="1600" dirty="0">
              <a:latin typeface="Open Sans"/>
            </a:endParaRPr>
          </a:p>
          <a:p>
            <a:pPr marL="342900" indent="-342900">
              <a:buFontTx/>
              <a:buAutoNum type="arabicPeriod"/>
            </a:pPr>
            <a:r>
              <a:rPr lang="en-US" sz="1600" b="0" i="0" dirty="0">
                <a:effectLst/>
                <a:latin typeface="Open Sans"/>
              </a:rPr>
              <a:t>Elder Bruce R. McConkie (“Celestial Marriage” [Brigham Young University devotional, Nov. 15, 1955], 6).</a:t>
            </a:r>
          </a:p>
          <a:p>
            <a:pPr marL="342900" indent="-342900">
              <a:buFontTx/>
              <a:buAutoNum type="arabicPeriod"/>
            </a:pPr>
            <a:endParaRPr lang="en-US" sz="1600" dirty="0">
              <a:latin typeface="Open Sans"/>
            </a:endParaRPr>
          </a:p>
          <a:p>
            <a:pPr marL="342900" indent="-342900">
              <a:buFontTx/>
              <a:buAutoNum type="arabicPeriod"/>
            </a:pPr>
            <a:r>
              <a:rPr lang="en-US" sz="1600" b="0" i="0" dirty="0">
                <a:effectLst/>
                <a:latin typeface="Open Sans"/>
              </a:rPr>
              <a:t>President Spencer W. Kimball (</a:t>
            </a:r>
            <a:r>
              <a:rPr lang="en-US" sz="1600" b="0" i="1" dirty="0">
                <a:effectLst/>
                <a:latin typeface="Open Sans"/>
              </a:rPr>
              <a:t>Miracle of Forgiveness</a:t>
            </a:r>
            <a:r>
              <a:rPr lang="en-US" sz="1600" b="0" i="0" dirty="0">
                <a:effectLst/>
                <a:latin typeface="Open Sans"/>
              </a:rPr>
              <a:t> [1969], 241; see also </a:t>
            </a:r>
            <a:r>
              <a:rPr lang="en-US" sz="1600" b="0" i="0" u="none" strike="noStrike" dirty="0">
                <a:effectLst/>
                <a:latin typeface="Open Sans"/>
              </a:rPr>
              <a:t>Deuteronomy 7:3–4</a:t>
            </a:r>
            <a:r>
              <a:rPr lang="en-US" sz="1600" b="0" i="0" dirty="0">
                <a:effectLst/>
                <a:latin typeface="Open Sans"/>
              </a:rPr>
              <a:t>;</a:t>
            </a:r>
            <a:r>
              <a:rPr lang="en-US" sz="1600" b="0" i="0" u="none" strike="noStrike" dirty="0">
                <a:effectLst/>
                <a:latin typeface="Open Sans"/>
              </a:rPr>
              <a:t>2 Corinthians 6:14</a:t>
            </a:r>
            <a:r>
              <a:rPr lang="en-US" sz="1600" b="0" i="0" dirty="0">
                <a:effectLst/>
                <a:latin typeface="Open Sans"/>
              </a:rPr>
              <a:t>).</a:t>
            </a:r>
          </a:p>
          <a:p>
            <a:pPr marL="342900" indent="-342900">
              <a:buFontTx/>
              <a:buAutoNum type="arabicPeriod"/>
            </a:pPr>
            <a:endParaRPr lang="en-US" sz="1600" dirty="0">
              <a:latin typeface="Open Sans"/>
            </a:endParaRPr>
          </a:p>
          <a:p>
            <a:pPr marL="342900" indent="-342900">
              <a:buFontTx/>
              <a:buAutoNum type="arabicPeriod"/>
            </a:pPr>
            <a:r>
              <a:rPr lang="en-US" sz="1600" b="0" i="0" dirty="0">
                <a:effectLst/>
                <a:latin typeface="Open Sans"/>
              </a:rPr>
              <a:t>Who’s Who in the Old Testament by </a:t>
            </a:r>
            <a:r>
              <a:rPr lang="en-US" sz="1600" dirty="0">
                <a:latin typeface="Open Sans"/>
              </a:rPr>
              <a:t>Ed J. </a:t>
            </a:r>
            <a:r>
              <a:rPr lang="en-US" sz="1600" dirty="0" err="1">
                <a:latin typeface="Open Sans"/>
              </a:rPr>
              <a:t>Pinegar</a:t>
            </a:r>
            <a:r>
              <a:rPr lang="en-US" sz="1600" dirty="0">
                <a:latin typeface="Open Sans"/>
              </a:rPr>
              <a:t> and Richard J. Allen  </a:t>
            </a:r>
            <a:r>
              <a:rPr lang="en-US" sz="1600" b="0" i="0" dirty="0">
                <a:effectLst/>
                <a:latin typeface="Open Sans"/>
              </a:rPr>
              <a:t>pgs. 157-158</a:t>
            </a:r>
          </a:p>
          <a:p>
            <a:pPr marL="342900" indent="-342900">
              <a:buFontTx/>
              <a:buAutoNum type="arabicPeriod"/>
            </a:pPr>
            <a:endParaRPr lang="en-US" sz="1600" dirty="0">
              <a:latin typeface="Open Sans"/>
            </a:endParaRPr>
          </a:p>
          <a:p>
            <a:pPr marL="342900" indent="-342900">
              <a:buFontTx/>
              <a:buAutoNum type="arabicPeriod"/>
            </a:pPr>
            <a:r>
              <a:rPr lang="en-US" sz="1600" b="0" i="0" dirty="0">
                <a:effectLst/>
                <a:latin typeface="Open Sans"/>
              </a:rPr>
              <a:t>Institute Student Manual Old Testament Genesis Chapter 24</a:t>
            </a:r>
          </a:p>
          <a:p>
            <a:pPr marL="342900" indent="-342900">
              <a:buFontTx/>
              <a:buAutoNum type="arabicPeriod"/>
            </a:pPr>
            <a:endParaRPr lang="en-US" sz="1600" dirty="0">
              <a:latin typeface="Open Sans"/>
            </a:endParaRPr>
          </a:p>
          <a:p>
            <a:pPr marL="342900" indent="-342900">
              <a:buFontTx/>
              <a:buAutoNum type="arabicPeriod"/>
            </a:pPr>
            <a:r>
              <a:rPr lang="en-US" sz="1600" dirty="0">
                <a:latin typeface="Open Sans"/>
              </a:rPr>
              <a:t>Elder David A. Bednar(in “Understanding Heavenly Father’s Plan”; lds.org/prophets-and-apostles/unto-all-the-world/understanding-heavenly-fathers-plan.</a:t>
            </a:r>
          </a:p>
          <a:p>
            <a:pPr marL="342900" indent="-342900">
              <a:buFontTx/>
              <a:buAutoNum type="arabicPeriod"/>
            </a:pPr>
            <a:endParaRPr lang="en-US" sz="1600" dirty="0">
              <a:latin typeface="Open Sans"/>
            </a:endParaRPr>
          </a:p>
          <a:p>
            <a:pPr fontAlgn="base"/>
            <a:r>
              <a:rPr lang="en-US" sz="1600" dirty="0">
                <a:latin typeface="Open Sans"/>
              </a:rPr>
              <a:t>8. Cynthia L. </a:t>
            </a:r>
            <a:r>
              <a:rPr lang="en-US" sz="1600" dirty="0" err="1">
                <a:latin typeface="Open Sans"/>
              </a:rPr>
              <a:t>Hallen</a:t>
            </a:r>
            <a:r>
              <a:rPr lang="en-US" sz="1600" dirty="0">
                <a:latin typeface="Open Sans"/>
              </a:rPr>
              <a:t> </a:t>
            </a:r>
            <a:r>
              <a:rPr lang="en-US" sz="1600" i="1" dirty="0">
                <a:latin typeface="Open Sans"/>
              </a:rPr>
              <a:t>Rebekah </a:t>
            </a:r>
            <a:r>
              <a:rPr lang="en-US" sz="1600" dirty="0">
                <a:latin typeface="Open Sans"/>
              </a:rPr>
              <a:t>January 2002 Ensign</a:t>
            </a:r>
          </a:p>
          <a:p>
            <a:pPr fontAlgn="base"/>
            <a:endParaRPr lang="en-US" sz="1600" dirty="0">
              <a:latin typeface="Open Sans"/>
            </a:endParaRPr>
          </a:p>
          <a:p>
            <a:pPr fontAlgn="base"/>
            <a:r>
              <a:rPr lang="en-US" sz="1600" dirty="0">
                <a:latin typeface="Open Sans"/>
              </a:rPr>
              <a:t>9. President Dieter F. Uchtdorf (“The Reflection in the Water” [Church Educational System devotional, Nov. 1, 2009]; LDS.org).</a:t>
            </a:r>
          </a:p>
          <a:p>
            <a:pPr fontAlgn="base"/>
            <a:endParaRPr lang="en-US" sz="1600" dirty="0">
              <a:latin typeface="Open Sans"/>
            </a:endParaRPr>
          </a:p>
          <a:p>
            <a:pPr fontAlgn="base"/>
            <a:r>
              <a:rPr lang="en-US" sz="1600" dirty="0">
                <a:latin typeface="Open Sans"/>
              </a:rPr>
              <a:t>10. President Spencer W. Kimball (“Marriage and Divorce” [Brigham Young University devotional, Sept. 7, 1976], 4; speeches.byu.edu).</a:t>
            </a:r>
          </a:p>
          <a:p>
            <a:pPr fontAlgn="base"/>
            <a:endParaRPr lang="en-US" sz="1600" dirty="0">
              <a:latin typeface="Open Sans"/>
            </a:endParaRPr>
          </a:p>
          <a:p>
            <a:pPr fontAlgn="base"/>
            <a:r>
              <a:rPr lang="en-US" sz="1600" dirty="0">
                <a:latin typeface="Open Sans"/>
              </a:rPr>
              <a:t>11. President Dieter F. Uchtdorf(“The Reflection in the Water” [Church Educational System devotional, Nov. 1, 2009]; LDS.org).</a:t>
            </a:r>
          </a:p>
          <a:p>
            <a:pPr fontAlgn="base"/>
            <a:endParaRPr lang="en-US" sz="1600" dirty="0">
              <a:latin typeface="Open Sans"/>
            </a:endParaRPr>
          </a:p>
          <a:p>
            <a:pPr fontAlgn="base"/>
            <a:endParaRPr lang="en-US" sz="1600" dirty="0">
              <a:latin typeface="Open Sans"/>
            </a:endParaRPr>
          </a:p>
          <a:p>
            <a:endParaRPr lang="en-US" sz="1600" dirty="0">
              <a:latin typeface="Open Sans"/>
            </a:endParaRPr>
          </a:p>
        </p:txBody>
      </p:sp>
      <p:sp>
        <p:nvSpPr>
          <p:cNvPr id="4" name="Footer Placeholder 14">
            <a:extLst>
              <a:ext uri="{FF2B5EF4-FFF2-40B4-BE49-F238E27FC236}">
                <a16:creationId xmlns:a16="http://schemas.microsoft.com/office/drawing/2014/main" id="{1FB7D286-F4DF-4233-858B-524F0FE997C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65605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yfatherscastle.com/media/catalog/product/cache/1/small_image/9df78eab33525d08d6e5fb8d27136e95/s/t/stencilfloralwhiteonstone.jpg">
            <a:extLst>
              <a:ext uri="{FF2B5EF4-FFF2-40B4-BE49-F238E27FC236}">
                <a16:creationId xmlns:a16="http://schemas.microsoft.com/office/drawing/2014/main" id="{ED673D25-B65D-4F43-8D00-F8F70834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8">
            <a:extLst>
              <a:ext uri="{FF2B5EF4-FFF2-40B4-BE49-F238E27FC236}">
                <a16:creationId xmlns:a16="http://schemas.microsoft.com/office/drawing/2014/main" id="{2902D202-BC8E-47C2-98E4-5B45EBFC0941}"/>
              </a:ext>
            </a:extLst>
          </p:cNvPr>
          <p:cNvGrpSpPr/>
          <p:nvPr/>
        </p:nvGrpSpPr>
        <p:grpSpPr>
          <a:xfrm>
            <a:off x="539791" y="385775"/>
            <a:ext cx="11504596" cy="5924350"/>
            <a:chOff x="965200" y="2286000"/>
            <a:chExt cx="7302500" cy="2743200"/>
          </a:xfrm>
        </p:grpSpPr>
        <p:sp>
          <p:nvSpPr>
            <p:cNvPr id="4" name="Rectangle 3">
              <a:extLst>
                <a:ext uri="{FF2B5EF4-FFF2-40B4-BE49-F238E27FC236}">
                  <a16:creationId xmlns:a16="http://schemas.microsoft.com/office/drawing/2014/main" id="{5B9BC515-2055-4D5B-A72B-D887354ED32F}"/>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98DF69-7A92-4342-98A9-965692F91821}"/>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26EB98-C5B0-4BCF-9C70-93305ED582E5}"/>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F748F0-91C7-43B1-9044-60473F237F42}"/>
                </a:ext>
              </a:extLst>
            </p:cNvPr>
            <p:cNvCxnSpPr>
              <a:stCxn id="5" idx="1"/>
              <a:endCxn id="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E4C3A1-7081-4178-A488-9EB835B5D240}"/>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AE9734A-E2BF-4577-9BC4-770BF551086E}"/>
              </a:ext>
            </a:extLst>
          </p:cNvPr>
          <p:cNvSpPr txBox="1"/>
          <p:nvPr/>
        </p:nvSpPr>
        <p:spPr>
          <a:xfrm>
            <a:off x="794075" y="1545226"/>
            <a:ext cx="5224137" cy="646331"/>
          </a:xfrm>
          <a:prstGeom prst="rect">
            <a:avLst/>
          </a:prstGeom>
          <a:noFill/>
        </p:spPr>
        <p:txBody>
          <a:bodyPr wrap="square" rtlCol="0">
            <a:spAutoFit/>
          </a:bodyPr>
          <a:lstStyle/>
          <a:p>
            <a:pPr fontAlgn="base"/>
            <a:r>
              <a:rPr lang="en-US" sz="3600" i="1" dirty="0">
                <a:solidFill>
                  <a:schemeClr val="bg1"/>
                </a:solidFill>
                <a:latin typeface="Open Sans"/>
              </a:rPr>
              <a:t>we will serve the Lord</a:t>
            </a:r>
            <a:endParaRPr lang="en-US" sz="3600" dirty="0">
              <a:solidFill>
                <a:schemeClr val="bg1"/>
              </a:solidFill>
              <a:latin typeface="Open Sans"/>
            </a:endParaRPr>
          </a:p>
        </p:txBody>
      </p:sp>
      <p:sp>
        <p:nvSpPr>
          <p:cNvPr id="10" name="TextBox 9">
            <a:extLst>
              <a:ext uri="{FF2B5EF4-FFF2-40B4-BE49-F238E27FC236}">
                <a16:creationId xmlns:a16="http://schemas.microsoft.com/office/drawing/2014/main" id="{AAD9B6A7-B073-4E13-A90D-F5BA70AC4DAB}"/>
              </a:ext>
            </a:extLst>
          </p:cNvPr>
          <p:cNvSpPr txBox="1"/>
          <p:nvPr/>
        </p:nvSpPr>
        <p:spPr>
          <a:xfrm>
            <a:off x="6020233" y="3167115"/>
            <a:ext cx="6186664" cy="646331"/>
          </a:xfrm>
          <a:prstGeom prst="rect">
            <a:avLst/>
          </a:prstGeom>
          <a:noFill/>
        </p:spPr>
        <p:txBody>
          <a:bodyPr wrap="square" rtlCol="0">
            <a:spAutoFit/>
          </a:bodyPr>
          <a:lstStyle/>
          <a:p>
            <a:pPr fontAlgn="base"/>
            <a:r>
              <a:rPr lang="en-US" sz="3600" i="1" dirty="0">
                <a:solidFill>
                  <a:schemeClr val="bg1"/>
                </a:solidFill>
                <a:latin typeface="Open Sans"/>
              </a:rPr>
              <a:t>but as for me and my house</a:t>
            </a:r>
            <a:endParaRPr lang="en-US" sz="3600" dirty="0">
              <a:solidFill>
                <a:schemeClr val="bg1"/>
              </a:solidFill>
              <a:latin typeface="Open Sans"/>
            </a:endParaRPr>
          </a:p>
        </p:txBody>
      </p:sp>
      <p:sp>
        <p:nvSpPr>
          <p:cNvPr id="11" name="TextBox 10">
            <a:extLst>
              <a:ext uri="{FF2B5EF4-FFF2-40B4-BE49-F238E27FC236}">
                <a16:creationId xmlns:a16="http://schemas.microsoft.com/office/drawing/2014/main" id="{A044503D-7EEA-4B11-8516-90093A06D8E7}"/>
              </a:ext>
            </a:extLst>
          </p:cNvPr>
          <p:cNvSpPr txBox="1"/>
          <p:nvPr/>
        </p:nvSpPr>
        <p:spPr>
          <a:xfrm>
            <a:off x="6390347" y="1472221"/>
            <a:ext cx="4524702" cy="646331"/>
          </a:xfrm>
          <a:prstGeom prst="rect">
            <a:avLst/>
          </a:prstGeom>
          <a:noFill/>
        </p:spPr>
        <p:txBody>
          <a:bodyPr wrap="square" rtlCol="0">
            <a:spAutoFit/>
          </a:bodyPr>
          <a:lstStyle/>
          <a:p>
            <a:pPr fontAlgn="base"/>
            <a:r>
              <a:rPr lang="en-US" sz="3600" i="1" dirty="0">
                <a:solidFill>
                  <a:schemeClr val="bg1"/>
                </a:solidFill>
                <a:latin typeface="Open Sans"/>
              </a:rPr>
              <a:t>Choose you this day</a:t>
            </a:r>
            <a:endParaRPr lang="en-US" sz="3600" dirty="0">
              <a:solidFill>
                <a:schemeClr val="bg1"/>
              </a:solidFill>
              <a:latin typeface="Open Sans"/>
            </a:endParaRPr>
          </a:p>
        </p:txBody>
      </p:sp>
      <p:sp>
        <p:nvSpPr>
          <p:cNvPr id="12" name="TextBox 11">
            <a:extLst>
              <a:ext uri="{FF2B5EF4-FFF2-40B4-BE49-F238E27FC236}">
                <a16:creationId xmlns:a16="http://schemas.microsoft.com/office/drawing/2014/main" id="{B4368861-DBF8-4ED3-8469-DA62C26EFCBC}"/>
              </a:ext>
            </a:extLst>
          </p:cNvPr>
          <p:cNvSpPr txBox="1"/>
          <p:nvPr/>
        </p:nvSpPr>
        <p:spPr>
          <a:xfrm>
            <a:off x="539791" y="3105834"/>
            <a:ext cx="4272840" cy="646331"/>
          </a:xfrm>
          <a:prstGeom prst="rect">
            <a:avLst/>
          </a:prstGeom>
          <a:noFill/>
        </p:spPr>
        <p:txBody>
          <a:bodyPr wrap="square" rtlCol="0">
            <a:spAutoFit/>
          </a:bodyPr>
          <a:lstStyle/>
          <a:p>
            <a:pPr fontAlgn="base"/>
            <a:r>
              <a:rPr lang="en-US" sz="3600" i="1" dirty="0">
                <a:solidFill>
                  <a:schemeClr val="bg1"/>
                </a:solidFill>
                <a:latin typeface="Open Sans"/>
              </a:rPr>
              <a:t>whom ye will serve</a:t>
            </a:r>
            <a:endParaRPr lang="en-US" sz="3600" dirty="0">
              <a:solidFill>
                <a:schemeClr val="bg1"/>
              </a:solidFill>
              <a:latin typeface="Open Sans"/>
            </a:endParaRPr>
          </a:p>
        </p:txBody>
      </p:sp>
      <p:sp>
        <p:nvSpPr>
          <p:cNvPr id="13" name="TextBox 12">
            <a:extLst>
              <a:ext uri="{FF2B5EF4-FFF2-40B4-BE49-F238E27FC236}">
                <a16:creationId xmlns:a16="http://schemas.microsoft.com/office/drawing/2014/main" id="{65D7237E-1AE9-4D4F-A3C3-A433E5543A28}"/>
              </a:ext>
            </a:extLst>
          </p:cNvPr>
          <p:cNvSpPr txBox="1"/>
          <p:nvPr/>
        </p:nvSpPr>
        <p:spPr>
          <a:xfrm>
            <a:off x="2819410" y="547875"/>
            <a:ext cx="6476980" cy="646331"/>
          </a:xfrm>
          <a:prstGeom prst="rect">
            <a:avLst/>
          </a:prstGeom>
          <a:noFill/>
        </p:spPr>
        <p:txBody>
          <a:bodyPr wrap="square" rtlCol="0">
            <a:spAutoFit/>
          </a:bodyPr>
          <a:lstStyle/>
          <a:p>
            <a:pPr algn="ctr" fontAlgn="base"/>
            <a:r>
              <a:rPr lang="en-US" sz="3600" i="1" dirty="0">
                <a:solidFill>
                  <a:srgbClr val="FFFF00"/>
                </a:solidFill>
                <a:latin typeface="Open Sans"/>
              </a:rPr>
              <a:t>Review- Doctrinal Mastery</a:t>
            </a:r>
            <a:endParaRPr lang="en-US" sz="3600" dirty="0">
              <a:solidFill>
                <a:srgbClr val="FFFF00"/>
              </a:solidFill>
              <a:latin typeface="Open Sans"/>
            </a:endParaRPr>
          </a:p>
        </p:txBody>
      </p:sp>
      <p:sp>
        <p:nvSpPr>
          <p:cNvPr id="14" name="TextBox 13">
            <a:extLst>
              <a:ext uri="{FF2B5EF4-FFF2-40B4-BE49-F238E27FC236}">
                <a16:creationId xmlns:a16="http://schemas.microsoft.com/office/drawing/2014/main" id="{5FD4263D-45BD-41E7-B167-EE75CA16DABC}"/>
              </a:ext>
            </a:extLst>
          </p:cNvPr>
          <p:cNvSpPr txBox="1"/>
          <p:nvPr/>
        </p:nvSpPr>
        <p:spPr>
          <a:xfrm>
            <a:off x="3778278" y="5579444"/>
            <a:ext cx="5224137" cy="646331"/>
          </a:xfrm>
          <a:prstGeom prst="rect">
            <a:avLst/>
          </a:prstGeom>
          <a:solidFill>
            <a:srgbClr val="FF0000"/>
          </a:solidFill>
        </p:spPr>
        <p:txBody>
          <a:bodyPr wrap="square" rtlCol="0">
            <a:spAutoFit/>
          </a:bodyPr>
          <a:lstStyle/>
          <a:p>
            <a:pPr fontAlgn="base"/>
            <a:r>
              <a:rPr lang="en-US" sz="3600" i="1" dirty="0">
                <a:solidFill>
                  <a:schemeClr val="bg1"/>
                </a:solidFill>
                <a:latin typeface="Open Sans"/>
              </a:rPr>
              <a:t>Push enter to unscramble</a:t>
            </a:r>
            <a:endParaRPr lang="en-US" sz="3600" dirty="0">
              <a:solidFill>
                <a:schemeClr val="bg1"/>
              </a:solidFill>
              <a:latin typeface="Open Sans"/>
            </a:endParaRPr>
          </a:p>
        </p:txBody>
      </p:sp>
      <p:pic>
        <p:nvPicPr>
          <p:cNvPr id="16" name="Picture 15">
            <a:extLst>
              <a:ext uri="{FF2B5EF4-FFF2-40B4-BE49-F238E27FC236}">
                <a16:creationId xmlns:a16="http://schemas.microsoft.com/office/drawing/2014/main" id="{B732B1B6-6BA7-4FEA-80BB-2E97DB759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86" y="3268424"/>
            <a:ext cx="2031465" cy="2791326"/>
          </a:xfrm>
          <a:prstGeom prst="rect">
            <a:avLst/>
          </a:prstGeom>
        </p:spPr>
      </p:pic>
    </p:spTree>
    <p:extLst>
      <p:ext uri="{BB962C8B-B14F-4D97-AF65-F5344CB8AC3E}">
        <p14:creationId xmlns:p14="http://schemas.microsoft.com/office/powerpoint/2010/main" val="23338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8464 -0.00209 L -0.18464 -0.00209 C -0.18529 -0.00047 -0.18581 0.00115 -0.18633 0.00393 C -0.18724 0.00879 -0.18685 0.00694 -0.18763 0.00902 C -0.18803 0.01203 -0.18842 0.01481 -0.18894 0.01666 C -0.18894 0.01689 -0.18907 0.01736 -0.1892 0.01805 C -0.19024 0.02268 -0.1892 0.01898 -0.18998 0.02199 C -0.19011 0.02314 -0.19024 0.025 -0.19037 0.02569 C -0.19076 0.0287 -0.19128 0.0287 -0.19167 0.02963 C -0.19245 0.03101 -0.19206 0.03055 -0.19284 0.03333 C -0.19297 0.03425 -0.1931 0.03425 -0.19323 0.03472 C -0.19441 0.03842 -0.19258 0.03333 -0.19401 0.0375 C -0.19415 0.03865 -0.19428 0.04004 -0.19441 0.04097 C -0.1948 0.04305 -0.19506 0.04444 -0.19545 0.04629 C -0.19558 0.04722 -0.19571 0.04791 -0.19584 0.04884 C -0.19597 0.04976 -0.1961 0.05069 -0.19623 0.05138 C -0.19636 0.05208 -0.19649 0.05231 -0.19675 0.05277 C -0.19675 0.05324 -0.19688 0.05347 -0.19701 0.05393 C -0.19805 0.06597 -0.19636 0.04791 -0.19805 0.06041 L -0.19909 0.06805 C -0.19922 0.06875 -0.19935 0.07037 -0.19948 0.0706 C -0.19948 0.07106 -0.19974 0.07152 -0.19987 0.07199 C -0.20013 0.07268 -0.20026 0.07407 -0.20053 0.0743 C -0.20144 0.07592 -0.20105 0.07569 -0.20157 0.07569 L -0.20131 0.07754 " pathEditMode="relative" rAng="0" ptsTypes="AAAAAAAAAAAAAAAAAAAAAAAAA">
                                      <p:cBhvr>
                                        <p:cTn id="6" dur="2000" fill="hold"/>
                                        <p:tgtEl>
                                          <p:spTgt spid="11"/>
                                        </p:tgtEl>
                                        <p:attrNameLst>
                                          <p:attrName>ppt_x</p:attrName>
                                          <p:attrName>ppt_y</p:attrName>
                                        </p:attrNameLst>
                                      </p:cBhvr>
                                      <p:rCtr x="-846" y="3981"/>
                                    </p:animMotion>
                                  </p:childTnLst>
                                </p:cTn>
                              </p:par>
                              <p:par>
                                <p:cTn id="7" presetID="0" presetClass="path" presetSubtype="0" accel="50000" decel="50000" fill="hold" grpId="0" nodeType="withEffect">
                                  <p:stCondLst>
                                    <p:cond delay="0"/>
                                  </p:stCondLst>
                                  <p:childTnLst>
                                    <p:animMotion origin="layout" path="M 0.18099 0.01065 L 0.18099 0.01111 C 0.19779 0.00787 0.18438 0.01181 0.19362 0.00602 C 0.19479 0.00532 0.1961 0.00532 0.19727 0.00463 C 0.19909 0.00394 0.20274 0.00162 0.20274 0.00185 C 0.21055 -0.00694 0.20065 0.00347 0.2082 -0.00278 C 0.21524 -0.00856 0.20677 -0.00347 0.21367 -0.00718 C 0.21458 -0.00856 0.21537 -0.01042 0.21641 -0.01157 C 0.21732 -0.01273 0.21836 -0.01343 0.21914 -0.01481 C 0.21992 -0.01597 0.22005 -0.01829 0.22096 -0.01921 C 0.22266 -0.02083 0.22474 -0.02106 0.22656 -0.02222 C 0.23294 -0.02569 0.22487 -0.02153 0.23281 -0.025 C 0.23373 -0.02569 0.23464 -0.02616 0.23555 -0.02662 C 0.23672 -0.02708 0.23815 -0.02755 0.23932 -0.02801 C 0.24115 -0.02894 0.24479 -0.03102 0.24479 -0.03079 C 0.24557 -0.03194 0.24649 -0.0331 0.2474 -0.03403 C 0.24831 -0.03472 0.24922 -0.03519 0.25013 -0.03542 C 0.25156 -0.03611 0.25508 -0.03727 0.25664 -0.03866 C 0.25755 -0.03935 0.25833 -0.04051 0.25938 -0.04167 C 0.26029 -0.04236 0.2612 -0.04259 0.26198 -0.04306 C 0.26511 -0.04398 0.26823 -0.04421 0.27123 -0.04606 C 0.27305 -0.04699 0.275 -0.04745 0.27669 -0.04884 C 0.27787 -0.05 0.27904 -0.05139 0.28021 -0.05185 C 0.28542 -0.05394 0.29076 -0.05324 0.29596 -0.05324 L 0.29596 -0.05301 " pathEditMode="relative" rAng="0" ptsTypes="AAAAAAAAAAAAAAAAAAAAAAAAA">
                                      <p:cBhvr>
                                        <p:cTn id="8" dur="2000" fill="hold"/>
                                        <p:tgtEl>
                                          <p:spTgt spid="12"/>
                                        </p:tgtEl>
                                        <p:attrNameLst>
                                          <p:attrName>ppt_x</p:attrName>
                                          <p:attrName>ppt_y</p:attrName>
                                        </p:attrNameLst>
                                      </p:cBhvr>
                                      <p:rCtr x="5742" y="-3194"/>
                                    </p:animMotion>
                                  </p:childTnLst>
                                </p:cTn>
                              </p:par>
                              <p:par>
                                <p:cTn id="9" presetID="0" presetClass="path" presetSubtype="0" accel="50000" decel="50000" fill="hold" grpId="0" nodeType="withEffect">
                                  <p:stCondLst>
                                    <p:cond delay="0"/>
                                  </p:stCondLst>
                                  <p:childTnLst>
                                    <p:animMotion origin="layout" path="M -0.23829 0.00578 L -0.23829 0.00601 C -0.23829 0.01111 -0.23816 0.01643 -0.23816 0.02245 C -0.23802 0.02893 -0.23802 0.03217 -0.23789 0.03773 C -0.23789 0.03889 -0.23776 0.03912 -0.23776 0.04004 C -0.23776 0.04143 -0.23776 0.04351 -0.23763 0.0449 C -0.23737 0.05139 -0.23724 0.05023 -0.23698 0.05208 C -0.23672 0.05764 -0.23698 0.05139 -0.23659 0.05717 C -0.23646 0.0574 -0.23646 0.05879 -0.23646 0.05949 C -0.23633 0.06064 -0.2362 0.06088 -0.2362 0.0618 C -0.23594 0.06296 -0.23581 0.06504 -0.23568 0.06666 C -0.23568 0.06851 -0.23555 0.0699 -0.23542 0.07199 C -0.23529 0.07314 -0.23516 0.07685 -0.23516 0.07708 C -0.23503 0.08819 -0.23503 0.08217 -0.23477 0.09375 C -0.23464 0.09953 -0.23477 0.09861 -0.23451 0.09861 L -0.23451 0.0993 " pathEditMode="relative" rAng="0" ptsTypes="AAAAAAAAAAAAAAAA">
                                      <p:cBhvr>
                                        <p:cTn id="10" dur="2000" fill="hold"/>
                                        <p:tgtEl>
                                          <p:spTgt spid="10"/>
                                        </p:tgtEl>
                                        <p:attrNameLst>
                                          <p:attrName>ppt_x</p:attrName>
                                          <p:attrName>ppt_y</p:attrName>
                                        </p:attrNameLst>
                                      </p:cBhvr>
                                      <p:rCtr x="182" y="4676"/>
                                    </p:animMotion>
                                  </p:childTnLst>
                                </p:cTn>
                              </p:par>
                              <p:par>
                                <p:cTn id="11" presetID="0" presetClass="path" presetSubtype="0" accel="50000" decel="50000" fill="hold" grpId="0" nodeType="withEffect">
                                  <p:stCondLst>
                                    <p:cond delay="0"/>
                                  </p:stCondLst>
                                  <p:childTnLst>
                                    <p:animMotion origin="layout" path="M 0.08177 0.04723 L 0.08177 0.04723 C 0.08359 0.05024 0.08502 0.05371 0.08724 0.05672 C 0.08893 0.05903 0.09271 0.06227 0.09271 0.0625 C 0.09466 0.06713 0.09596 0.06945 0.09752 0.07477 C 0.09791 0.07639 0.10013 0.08519 0.10117 0.08704 C 0.10208 0.08889 0.10364 0.09005 0.10481 0.09144 C 0.10547 0.09329 0.10599 0.09514 0.10664 0.09676 C 0.10729 0.09815 0.10807 0.09931 0.10846 0.10093 C 0.11315 0.11436 0.10794 0.10232 0.11224 0.11204 C 0.11328 0.11621 0.11328 0.11736 0.1151 0.12176 C 0.11614 0.12454 0.11758 0.12732 0.11875 0.12986 L 0.12057 0.13426 L 0.12239 0.13843 C 0.12278 0.13982 0.12291 0.14121 0.1233 0.1426 C 0.12383 0.14375 0.12474 0.14491 0.12513 0.14653 C 0.12578 0.14838 0.12565 0.15047 0.12617 0.15209 C 0.12656 0.15371 0.12747 0.15486 0.12799 0.15649 C 0.1289 0.15903 0.12929 0.16181 0.12994 0.16459 L 0.13086 0.16875 C 0.13112 0.17014 0.13164 0.17153 0.13177 0.17292 C 0.13203 0.17593 0.13203 0.17848 0.13268 0.18125 C 0.13294 0.18287 0.13411 0.1838 0.1345 0.18542 C 0.13502 0.18681 0.13502 0.1882 0.13541 0.18959 C 0.13593 0.19121 0.13685 0.19213 0.13724 0.19352 C 0.13867 0.19723 0.14023 0.20093 0.14101 0.20486 C 0.14127 0.20625 0.14153 0.20764 0.14192 0.2088 C 0.14674 0.2257 0.14101 0.20486 0.1457 0.21875 C 0.14596 0.21991 0.14622 0.22153 0.14661 0.22292 C 0.14765 0.22639 0.14935 0.22986 0.15026 0.2338 C 0.15065 0.23519 0.15078 0.23681 0.15117 0.23797 C 0.1526 0.24283 0.15299 0.24352 0.15494 0.24769 C 0.15534 0.25047 0.15599 0.25463 0.15677 0.25718 C 0.15729 0.25926 0.15794 0.26111 0.15859 0.26297 C 0.15976 0.26574 0.16159 0.26806 0.16237 0.2713 C 0.16367 0.27709 0.16393 0.27986 0.16601 0.28519 C 0.16718 0.28797 0.16888 0.29028 0.16979 0.29329 C 0.17031 0.29514 0.17109 0.29699 0.17161 0.29885 C 0.172 0.30024 0.17187 0.30186 0.17252 0.30301 C 0.1733 0.3044 0.17435 0.30486 0.17526 0.30579 C 0.17838 0.31945 0.17343 0.30024 0.17903 0.31274 C 0.18385 0.32338 0.17578 0.31412 0.18281 0.32084 C 0.18294 0.32223 0.18398 0.32917 0.18463 0.33079 C 0.18567 0.33357 0.18711 0.33635 0.18828 0.33889 L 0.1901 0.34306 C 0.19036 0.34445 0.19075 0.34607 0.19101 0.34746 C 0.19166 0.34885 0.19258 0.35 0.19297 0.35162 C 0.19648 0.36412 0.19101 0.3507 0.19583 0.36111 C 0.19726 0.36852 0.19609 0.36412 0.20039 0.37361 L 0.20221 0.37778 L 0.20403 0.38195 C 0.20429 0.38334 0.20455 0.38496 0.20494 0.38588 C 0.20573 0.3875 0.2069 0.38866 0.20781 0.39028 C 0.20846 0.39144 0.20911 0.39306 0.20976 0.39445 C 0.21198 0.40463 0.20885 0.3919 0.2125 0.40255 C 0.21289 0.40394 0.21276 0.40556 0.21341 0.40672 C 0.21419 0.40834 0.21536 0.40949 0.21614 0.41088 C 0.21718 0.41297 0.21953 0.41922 0.2207 0.42061 C 0.22213 0.42199 0.22799 0.42408 0.23008 0.42477 C 0.2319 0.42662 0.23346 0.4294 0.23554 0.43033 C 0.23867 0.43195 0.23841 0.43033 0.23841 0.43334 L 0.23841 0.43357 " pathEditMode="relative" rAng="0" ptsTypes="AAAAAAAAAAAAAAAAAAAAAAAAAAAAAAAAAAAAAAAAAAAAAAAAAAAAAAAAAAAAAA">
                                      <p:cBhvr>
                                        <p:cTn id="12" dur="2000" fill="hold"/>
                                        <p:tgtEl>
                                          <p:spTgt spid="9"/>
                                        </p:tgtEl>
                                        <p:attrNameLst>
                                          <p:attrName>ppt_x</p:attrName>
                                          <p:attrName>ppt_y</p:attrName>
                                        </p:attrNameLst>
                                      </p:cBhvr>
                                      <p:rCtr x="7826" y="19306"/>
                                    </p:animMotion>
                                  </p:childTnLst>
                                </p:cTn>
                              </p:par>
                              <p:par>
                                <p:cTn id="13" presetID="42" presetClass="exit" presetSubtype="0" fill="hold" grpId="0" nodeType="withEffect">
                                  <p:stCondLst>
                                    <p:cond delay="0"/>
                                  </p:stCondLst>
                                  <p:childTnLst>
                                    <p:animEffect transition="out" filter="fade">
                                      <p:cBhvr>
                                        <p:cTn id="14" dur="1000"/>
                                        <p:tgtEl>
                                          <p:spTgt spid="14"/>
                                        </p:tgtEl>
                                      </p:cBhvr>
                                    </p:animEffect>
                                    <p:anim calcmode="lin" valueType="num">
                                      <p:cBhvr>
                                        <p:cTn id="15" dur="1000"/>
                                        <p:tgtEl>
                                          <p:spTgt spid="14"/>
                                        </p:tgtEl>
                                        <p:attrNameLst>
                                          <p:attrName>ppt_x</p:attrName>
                                        </p:attrNameLst>
                                      </p:cBhvr>
                                      <p:tavLst>
                                        <p:tav tm="0">
                                          <p:val>
                                            <p:strVal val="ppt_x"/>
                                          </p:val>
                                        </p:tav>
                                        <p:tav tm="100000">
                                          <p:val>
                                            <p:strVal val="ppt_x"/>
                                          </p:val>
                                        </p:tav>
                                      </p:tavLst>
                                    </p:anim>
                                    <p:anim calcmode="lin" valueType="num">
                                      <p:cBhvr>
                                        <p:cTn id="16" dur="1000"/>
                                        <p:tgtEl>
                                          <p:spTgt spid="14"/>
                                        </p:tgtEl>
                                        <p:attrNameLst>
                                          <p:attrName>ppt_y</p:attrName>
                                        </p:attrNameLst>
                                      </p:cBhvr>
                                      <p:tavLst>
                                        <p:tav tm="0">
                                          <p:val>
                                            <p:strVal val="ppt_y"/>
                                          </p:val>
                                        </p:tav>
                                        <p:tav tm="100000">
                                          <p:val>
                                            <p:strVal val="ppt_y+.1"/>
                                          </p:val>
                                        </p:tav>
                                      </p:tavLst>
                                    </p:anim>
                                    <p:set>
                                      <p:cBhvr>
                                        <p:cTn id="17" dur="1" fill="hold">
                                          <p:stCondLst>
                                            <p:cond delay="999"/>
                                          </p:stCondLst>
                                        </p:cTn>
                                        <p:tgtEl>
                                          <p:spTgt spid="1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4289" y="250372"/>
            <a:ext cx="10477500" cy="6362700"/>
            <a:chOff x="362403" y="250372"/>
            <a:chExt cx="10477500" cy="6362700"/>
          </a:xfrm>
        </p:grpSpPr>
        <p:pic>
          <p:nvPicPr>
            <p:cNvPr id="6146" name="Picture 2" descr="http://www.ldolphin.org/genea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0372"/>
              <a:ext cx="10477500" cy="6362700"/>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6346371" y="2667000"/>
              <a:ext cx="261258" cy="2612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7641771" y="4659086"/>
              <a:ext cx="261258" cy="2612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334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99374"/>
            <a:ext cx="3722915" cy="5262979"/>
          </a:xfrm>
          <a:prstGeom prst="rect">
            <a:avLst/>
          </a:prstGeom>
        </p:spPr>
        <p:txBody>
          <a:bodyPr wrap="square">
            <a:spAutoFit/>
          </a:bodyPr>
          <a:lstStyle/>
          <a:p>
            <a:r>
              <a:rPr lang="en-US" sz="1200" dirty="0">
                <a:latin typeface="trebuchet ms" panose="020B0603020202020204" pitchFamily="34" charset="0"/>
              </a:rPr>
              <a:t>T</a:t>
            </a:r>
            <a:r>
              <a:rPr lang="en-US" sz="1200" b="0" i="0" dirty="0">
                <a:effectLst/>
                <a:latin typeface="trebuchet ms" panose="020B0603020202020204" pitchFamily="34" charset="0"/>
              </a:rPr>
              <a:t>he enclosure of the Cave of the Patriarchs (Hebrew </a:t>
            </a:r>
            <a:r>
              <a:rPr lang="en-US" sz="1200" b="0" i="0" dirty="0" err="1">
                <a:effectLst/>
                <a:latin typeface="trebuchet ms" panose="020B0603020202020204" pitchFamily="34" charset="0"/>
              </a:rPr>
              <a:t>Me'arat</a:t>
            </a:r>
            <a:r>
              <a:rPr lang="en-US" sz="1200" b="0" i="0" dirty="0">
                <a:effectLst/>
                <a:latin typeface="trebuchet ms" panose="020B0603020202020204" pitchFamily="34" charset="0"/>
              </a:rPr>
              <a:t> </a:t>
            </a:r>
            <a:r>
              <a:rPr lang="en-US" sz="1200" b="0" i="0" dirty="0" err="1">
                <a:effectLst/>
                <a:latin typeface="trebuchet ms" panose="020B0603020202020204" pitchFamily="34" charset="0"/>
              </a:rPr>
              <a:t>HaMachpela</a:t>
            </a:r>
            <a:r>
              <a:rPr lang="en-US" sz="1200" b="0" i="0" dirty="0">
                <a:effectLst/>
                <a:latin typeface="trebuchet ms" panose="020B0603020202020204" pitchFamily="34" charset="0"/>
              </a:rPr>
              <a:t>; Arabic Al </a:t>
            </a:r>
            <a:r>
              <a:rPr lang="en-US" sz="1200" b="0" i="0" dirty="0" err="1">
                <a:effectLst/>
                <a:latin typeface="trebuchet ms" panose="020B0603020202020204" pitchFamily="34" charset="0"/>
              </a:rPr>
              <a:t>Magharah</a:t>
            </a:r>
            <a:r>
              <a:rPr lang="en-US" sz="1200" b="0" i="0" dirty="0">
                <a:effectLst/>
                <a:latin typeface="trebuchet ms" panose="020B0603020202020204" pitchFamily="34" charset="0"/>
              </a:rPr>
              <a:t> or </a:t>
            </a:r>
            <a:r>
              <a:rPr lang="en-US" sz="1200" b="0" i="0" dirty="0" err="1">
                <a:effectLst/>
                <a:latin typeface="trebuchet ms" panose="020B0603020202020204" pitchFamily="34" charset="0"/>
              </a:rPr>
              <a:t>Ibrahimi</a:t>
            </a:r>
            <a:r>
              <a:rPr lang="en-US" sz="1200" b="0" i="0" dirty="0">
                <a:effectLst/>
                <a:latin typeface="trebuchet ms" panose="020B0603020202020204" pitchFamily="34" charset="0"/>
              </a:rPr>
              <a:t> Mosque). After thousands of years the uniquely impressive building still fulfills its original function as a memorial to the patriarchs and matriarchs thought to be buried in the complex of caves beneath.</a:t>
            </a:r>
          </a:p>
          <a:p>
            <a:endParaRPr lang="en-US" sz="1200" b="0" i="0" dirty="0">
              <a:effectLst/>
              <a:latin typeface="trebuchet ms" panose="020B0603020202020204" pitchFamily="34" charset="0"/>
            </a:endParaRPr>
          </a:p>
          <a:p>
            <a:r>
              <a:rPr lang="en-US" sz="1200" b="0" i="0" dirty="0">
                <a:effectLst/>
                <a:latin typeface="trebuchet ms" panose="020B0603020202020204" pitchFamily="34" charset="0"/>
              </a:rPr>
              <a:t>Herod the Great surrounded it with massive walls (the only fully intact Herodian structure), Byzantines and Crusaders transformed it into a church, Muslims turned it into a mosque.</a:t>
            </a:r>
          </a:p>
          <a:p>
            <a:r>
              <a:rPr lang="en-US" sz="1200" b="0" i="0" dirty="0">
                <a:effectLst/>
                <a:latin typeface="trebuchet ms" panose="020B0603020202020204" pitchFamily="34" charset="0"/>
              </a:rPr>
              <a:t> </a:t>
            </a:r>
          </a:p>
          <a:p>
            <a:r>
              <a:rPr lang="en-US" sz="1200" b="0" i="0" dirty="0">
                <a:effectLst/>
                <a:latin typeface="trebuchet ms" panose="020B0603020202020204" pitchFamily="34" charset="0"/>
              </a:rPr>
              <a:t>Today, the </a:t>
            </a:r>
            <a:r>
              <a:rPr lang="en-US" sz="1200" b="0" i="0" dirty="0" err="1">
                <a:effectLst/>
                <a:latin typeface="trebuchet ms" panose="020B0603020202020204" pitchFamily="34" charset="0"/>
              </a:rPr>
              <a:t>Ibrahimi</a:t>
            </a:r>
            <a:r>
              <a:rPr lang="en-US" sz="1200" b="0" i="0" dirty="0">
                <a:effectLst/>
                <a:latin typeface="trebuchet ms" panose="020B0603020202020204" pitchFamily="34" charset="0"/>
              </a:rPr>
              <a:t> Mosque/Cave of </a:t>
            </a:r>
            <a:r>
              <a:rPr lang="en-US" sz="1200" b="0" i="0" dirty="0" err="1">
                <a:effectLst/>
                <a:latin typeface="trebuchet ms" panose="020B0603020202020204" pitchFamily="34" charset="0"/>
              </a:rPr>
              <a:t>Machpelah</a:t>
            </a:r>
            <a:r>
              <a:rPr lang="en-US" sz="1200" b="0" i="0" dirty="0">
                <a:effectLst/>
                <a:latin typeface="trebuchet ms" panose="020B0603020202020204" pitchFamily="34" charset="0"/>
              </a:rPr>
              <a:t> is divided into three rooms. </a:t>
            </a:r>
            <a:r>
              <a:rPr lang="en-US" sz="1200" b="0" i="0" dirty="0" err="1">
                <a:effectLst/>
                <a:latin typeface="trebuchet ms" panose="020B0603020202020204" pitchFamily="34" charset="0"/>
              </a:rPr>
              <a:t>Ohel</a:t>
            </a:r>
            <a:r>
              <a:rPr lang="en-US" sz="1200" b="0" i="0" dirty="0">
                <a:effectLst/>
                <a:latin typeface="trebuchet ms" panose="020B0603020202020204" pitchFamily="34" charset="0"/>
              </a:rPr>
              <a:t> Yitzhak (Isaac Hall) is a mosque; </a:t>
            </a:r>
            <a:r>
              <a:rPr lang="en-US" sz="1200" b="0" i="0" dirty="0" err="1">
                <a:effectLst/>
                <a:latin typeface="trebuchet ms" panose="020B0603020202020204" pitchFamily="34" charset="0"/>
              </a:rPr>
              <a:t>Ohel</a:t>
            </a:r>
            <a:r>
              <a:rPr lang="en-US" sz="1200" b="0" i="0" dirty="0">
                <a:effectLst/>
                <a:latin typeface="trebuchet ms" panose="020B0603020202020204" pitchFamily="34" charset="0"/>
              </a:rPr>
              <a:t> Avraham (Abraham Hall) and </a:t>
            </a:r>
            <a:r>
              <a:rPr lang="en-US" sz="1200" b="0" i="0" dirty="0" err="1">
                <a:effectLst/>
                <a:latin typeface="trebuchet ms" panose="020B0603020202020204" pitchFamily="34" charset="0"/>
              </a:rPr>
              <a:t>Ohel</a:t>
            </a:r>
            <a:r>
              <a:rPr lang="en-US" sz="1200" b="0" i="0" dirty="0">
                <a:effectLst/>
                <a:latin typeface="trebuchet ms" panose="020B0603020202020204" pitchFamily="34" charset="0"/>
              </a:rPr>
              <a:t> </a:t>
            </a:r>
            <a:r>
              <a:rPr lang="en-US" sz="1200" b="0" i="0" dirty="0" err="1">
                <a:effectLst/>
                <a:latin typeface="trebuchet ms" panose="020B0603020202020204" pitchFamily="34" charset="0"/>
              </a:rPr>
              <a:t>Ya'akov</a:t>
            </a:r>
            <a:r>
              <a:rPr lang="en-US" sz="1200" b="0" i="0" dirty="0">
                <a:effectLst/>
                <a:latin typeface="trebuchet ms" panose="020B0603020202020204" pitchFamily="34" charset="0"/>
              </a:rPr>
              <a:t> (Jacob Hall) serve as a Jewish synagogue. Jews have access to </a:t>
            </a:r>
            <a:r>
              <a:rPr lang="en-US" sz="1200" b="0" i="0" dirty="0" err="1">
                <a:effectLst/>
                <a:latin typeface="trebuchet ms" panose="020B0603020202020204" pitchFamily="34" charset="0"/>
              </a:rPr>
              <a:t>Ohel</a:t>
            </a:r>
            <a:r>
              <a:rPr lang="en-US" sz="1200" b="0" i="0" dirty="0">
                <a:effectLst/>
                <a:latin typeface="trebuchet ms" panose="020B0603020202020204" pitchFamily="34" charset="0"/>
              </a:rPr>
              <a:t> Yitzhak, the largest room, only ten days a year. </a:t>
            </a:r>
          </a:p>
          <a:p>
            <a:endParaRPr lang="en-US" sz="1200" dirty="0">
              <a:latin typeface="trebuchet ms" panose="020B0603020202020204" pitchFamily="34" charset="0"/>
            </a:endParaRPr>
          </a:p>
          <a:p>
            <a:r>
              <a:rPr lang="en-US" sz="1200" b="0" i="0" dirty="0">
                <a:effectLst/>
                <a:latin typeface="trebuchet ms" panose="020B0603020202020204" pitchFamily="34" charset="0"/>
              </a:rPr>
              <a:t>The Isaac Hall with its two cenotaphs ("a tomb or monument erected in honor of a person or persons whose remains are elsewhere") dedicated to Isaac and Rebekah. The other three fifths of the great structure contains six cenotaphs, each housed in individual octagonal rooms separated by corridors, and dedicated to Jacob and Leah, Abraham and Sarah</a:t>
            </a:r>
            <a:r>
              <a:rPr lang="en-US" sz="1200" dirty="0">
                <a:latin typeface="trebuchet ms" panose="020B0603020202020204" pitchFamily="34" charset="0"/>
              </a:rPr>
              <a:t>.</a:t>
            </a:r>
            <a:endParaRPr lang="en-US" sz="1200" dirty="0"/>
          </a:p>
        </p:txBody>
      </p:sp>
      <p:grpSp>
        <p:nvGrpSpPr>
          <p:cNvPr id="4" name="Group 3"/>
          <p:cNvGrpSpPr/>
          <p:nvPr/>
        </p:nvGrpSpPr>
        <p:grpSpPr>
          <a:xfrm>
            <a:off x="8980714" y="266700"/>
            <a:ext cx="2942318" cy="2747283"/>
            <a:chOff x="8980714" y="266700"/>
            <a:chExt cx="2942318" cy="2747283"/>
          </a:xfrm>
        </p:grpSpPr>
        <p:pic>
          <p:nvPicPr>
            <p:cNvPr id="5122" name="Picture 2" descr="Isaac Hall with its two cenot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714" y="266700"/>
              <a:ext cx="2942318" cy="2377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93085" y="2644651"/>
              <a:ext cx="1273629" cy="369332"/>
            </a:xfrm>
            <a:prstGeom prst="rect">
              <a:avLst/>
            </a:prstGeom>
            <a:noFill/>
          </p:spPr>
          <p:txBody>
            <a:bodyPr wrap="square" rtlCol="0">
              <a:spAutoFit/>
            </a:bodyPr>
            <a:lstStyle/>
            <a:p>
              <a:r>
                <a:rPr lang="en-US" dirty="0"/>
                <a:t>Isaac Hall</a:t>
              </a:r>
            </a:p>
          </p:txBody>
        </p:sp>
      </p:grpSp>
      <p:grpSp>
        <p:nvGrpSpPr>
          <p:cNvPr id="6" name="Group 5"/>
          <p:cNvGrpSpPr/>
          <p:nvPr/>
        </p:nvGrpSpPr>
        <p:grpSpPr>
          <a:xfrm>
            <a:off x="6392635" y="2948706"/>
            <a:ext cx="3249386" cy="2719382"/>
            <a:chOff x="6468835" y="3013983"/>
            <a:chExt cx="3249386" cy="2719382"/>
          </a:xfrm>
        </p:grpSpPr>
        <p:pic>
          <p:nvPicPr>
            <p:cNvPr id="5124" name="Picture 4" descr="abraham cenot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28" y="3013983"/>
              <a:ext cx="2993571" cy="2076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8835" y="5087034"/>
              <a:ext cx="3249386" cy="646331"/>
            </a:xfrm>
            <a:prstGeom prst="rect">
              <a:avLst/>
            </a:prstGeom>
            <a:noFill/>
          </p:spPr>
          <p:txBody>
            <a:bodyPr wrap="square" rtlCol="0">
              <a:spAutoFit/>
            </a:bodyPr>
            <a:lstStyle/>
            <a:p>
              <a:r>
                <a:rPr lang="en-US" dirty="0"/>
                <a:t>Dedicated to Jacob and Leah, and Abraham</a:t>
              </a:r>
            </a:p>
          </p:txBody>
        </p:sp>
      </p:grpSp>
      <p:grpSp>
        <p:nvGrpSpPr>
          <p:cNvPr id="5" name="Group 4"/>
          <p:cNvGrpSpPr/>
          <p:nvPr/>
        </p:nvGrpSpPr>
        <p:grpSpPr>
          <a:xfrm>
            <a:off x="8343899" y="3667855"/>
            <a:ext cx="3654879" cy="3171826"/>
            <a:chOff x="8343899" y="3667855"/>
            <a:chExt cx="3654879" cy="3171826"/>
          </a:xfrm>
        </p:grpSpPr>
        <p:pic>
          <p:nvPicPr>
            <p:cNvPr id="5126" name="Picture 6" descr="http://www.wingsofeaglesct.com/LIFE_OF_JESUS/JESUS_LIFE_PIX/HebronsarahT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528" y="3667855"/>
              <a:ext cx="238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43899" y="6193350"/>
              <a:ext cx="1273629" cy="646331"/>
            </a:xfrm>
            <a:prstGeom prst="rect">
              <a:avLst/>
            </a:prstGeom>
            <a:noFill/>
          </p:spPr>
          <p:txBody>
            <a:bodyPr wrap="square" rtlCol="0">
              <a:spAutoFit/>
            </a:bodyPr>
            <a:lstStyle/>
            <a:p>
              <a:r>
                <a:rPr lang="en-US" dirty="0"/>
                <a:t>Dedicated to Sarah</a:t>
              </a:r>
            </a:p>
          </p:txBody>
        </p:sp>
      </p:grpSp>
      <p:sp>
        <p:nvSpPr>
          <p:cNvPr id="8" name="Rectangle 7"/>
          <p:cNvSpPr/>
          <p:nvPr/>
        </p:nvSpPr>
        <p:spPr>
          <a:xfrm>
            <a:off x="97971" y="6006698"/>
            <a:ext cx="7957458" cy="369332"/>
          </a:xfrm>
          <a:prstGeom prst="rect">
            <a:avLst/>
          </a:prstGeom>
        </p:spPr>
        <p:txBody>
          <a:bodyPr wrap="square">
            <a:spAutoFit/>
          </a:bodyPr>
          <a:lstStyle/>
          <a:p>
            <a:r>
              <a:rPr lang="en-US" dirty="0"/>
              <a:t>http://www.wingsofeaglesct.com/LIFE_OF_JESUS/009_FlightToEgypt-2.htm</a:t>
            </a:r>
          </a:p>
        </p:txBody>
      </p:sp>
      <p:sp>
        <p:nvSpPr>
          <p:cNvPr id="10" name="Rectangle 9"/>
          <p:cNvSpPr/>
          <p:nvPr/>
        </p:nvSpPr>
        <p:spPr>
          <a:xfrm>
            <a:off x="5989863" y="0"/>
            <a:ext cx="2253343" cy="954107"/>
          </a:xfrm>
          <a:prstGeom prst="rect">
            <a:avLst/>
          </a:prstGeom>
        </p:spPr>
        <p:txBody>
          <a:bodyPr wrap="square">
            <a:spAutoFit/>
          </a:bodyPr>
          <a:lstStyle/>
          <a:p>
            <a:pPr algn="ctr"/>
            <a:r>
              <a:rPr lang="en-US" sz="2800" b="0" i="0" dirty="0">
                <a:effectLst/>
                <a:latin typeface="trebuchet ms" panose="020B0603020202020204" pitchFamily="34" charset="0"/>
              </a:rPr>
              <a:t>Cave of the Patriarchs </a:t>
            </a:r>
            <a:endParaRPr lang="en-US" sz="2800" dirty="0"/>
          </a:p>
        </p:txBody>
      </p:sp>
      <p:grpSp>
        <p:nvGrpSpPr>
          <p:cNvPr id="12" name="Group 11"/>
          <p:cNvGrpSpPr/>
          <p:nvPr/>
        </p:nvGrpSpPr>
        <p:grpSpPr>
          <a:xfrm>
            <a:off x="3793672" y="833788"/>
            <a:ext cx="2416628" cy="4017527"/>
            <a:chOff x="3793672" y="833788"/>
            <a:chExt cx="2416628" cy="4017527"/>
          </a:xfrm>
        </p:grpSpPr>
        <p:pic>
          <p:nvPicPr>
            <p:cNvPr id="5128" name="Picture 8" descr="https://godssecret.files.wordpress.com/2008/11/mac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379" y="833788"/>
              <a:ext cx="2150559" cy="31533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93672" y="4020318"/>
              <a:ext cx="2416628" cy="830997"/>
            </a:xfrm>
            <a:prstGeom prst="rect">
              <a:avLst/>
            </a:prstGeom>
          </p:spPr>
          <p:txBody>
            <a:bodyPr wrap="square">
              <a:spAutoFit/>
            </a:bodyPr>
            <a:lstStyle/>
            <a:p>
              <a:r>
                <a:rPr lang="en-US" sz="1200" b="1" dirty="0">
                  <a:latin typeface="Arial" panose="020B0604020202020204" pitchFamily="34" charset="0"/>
                </a:rPr>
                <a:t>The natural opening of the Cave of </a:t>
              </a:r>
              <a:r>
                <a:rPr lang="en-US" sz="1200" b="1" dirty="0" err="1">
                  <a:latin typeface="Arial" panose="020B0604020202020204" pitchFamily="34" charset="0"/>
                </a:rPr>
                <a:t>Macpelah</a:t>
              </a:r>
              <a:r>
                <a:rPr lang="en-US" sz="1200" b="1" dirty="0">
                  <a:latin typeface="Arial" panose="020B0604020202020204" pitchFamily="34" charset="0"/>
                </a:rPr>
                <a:t> at Hebron. Abraham, Isaac, Jacob, and their wives were buried here</a:t>
              </a:r>
              <a:r>
                <a:rPr lang="en-US" sz="1200" b="1" i="0" dirty="0">
                  <a:effectLst/>
                  <a:latin typeface="Arial" panose="020B0604020202020204" pitchFamily="34" charset="0"/>
                </a:rPr>
                <a:t>.</a:t>
              </a:r>
            </a:p>
          </p:txBody>
        </p:sp>
      </p:grpSp>
    </p:spTree>
    <p:extLst>
      <p:ext uri="{BB962C8B-B14F-4D97-AF65-F5344CB8AC3E}">
        <p14:creationId xmlns:p14="http://schemas.microsoft.com/office/powerpoint/2010/main" val="171503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7BC2D-4C51-4402-BD76-CAE62B44060F}"/>
              </a:ext>
            </a:extLst>
          </p:cNvPr>
          <p:cNvSpPr/>
          <p:nvPr/>
        </p:nvSpPr>
        <p:spPr>
          <a:xfrm>
            <a:off x="115956" y="117693"/>
            <a:ext cx="5310809" cy="6694140"/>
          </a:xfrm>
          <a:prstGeom prst="rect">
            <a:avLst/>
          </a:prstGeom>
          <a:ln>
            <a:solidFill>
              <a:schemeClr val="tx1"/>
            </a:solidFill>
          </a:ln>
        </p:spPr>
        <p:txBody>
          <a:bodyPr wrap="square">
            <a:spAutoFit/>
          </a:bodyPr>
          <a:lstStyle/>
          <a:p>
            <a:pPr lvl="0" eaLnBrk="0" fontAlgn="base" hangingPunct="0">
              <a:spcBef>
                <a:spcPct val="0"/>
              </a:spcBef>
              <a:spcAft>
                <a:spcPct val="0"/>
              </a:spcAft>
            </a:pPr>
            <a:r>
              <a:rPr lang="en-US" altLang="en-US" sz="1100" dirty="0"/>
              <a:t>The </a:t>
            </a:r>
            <a:r>
              <a:rPr lang="en-US" altLang="en-US" sz="1100" b="1" dirty="0"/>
              <a:t>Hittites</a:t>
            </a:r>
            <a:r>
              <a:rPr lang="en-US" altLang="en-US" sz="1100" dirty="0"/>
              <a:t>, also spelled </a:t>
            </a:r>
            <a:r>
              <a:rPr lang="en-US" altLang="en-US" sz="1100" b="1" dirty="0" err="1"/>
              <a:t>Hethites</a:t>
            </a:r>
            <a:r>
              <a:rPr lang="en-US" altLang="en-US" sz="1100" dirty="0"/>
              <a:t>, are a people mentioned in the Hebrew Bible. They are listed in Book of Genesis as second of the twelve Canaanite nations. Under the names </a:t>
            </a:r>
            <a:r>
              <a:rPr lang="he-IL" altLang="en-US" sz="1100" dirty="0"/>
              <a:t>בני-חת</a:t>
            </a:r>
            <a:r>
              <a:rPr lang="en-US" altLang="en-US" sz="1100" dirty="0"/>
              <a:t> (</a:t>
            </a:r>
            <a:r>
              <a:rPr lang="en-US" altLang="en-US" sz="1100" i="1" dirty="0" err="1"/>
              <a:t>bny-ḥt</a:t>
            </a:r>
            <a:r>
              <a:rPr lang="en-US" altLang="en-US" sz="1100" dirty="0"/>
              <a:t> "children of </a:t>
            </a:r>
            <a:r>
              <a:rPr lang="en-US" altLang="en-US" sz="1100" dirty="0" err="1"/>
              <a:t>Heth</a:t>
            </a:r>
            <a:r>
              <a:rPr lang="en-US" altLang="en-US" sz="1100" dirty="0"/>
              <a:t>") and </a:t>
            </a:r>
            <a:r>
              <a:rPr lang="he-IL" altLang="en-US" sz="1100" dirty="0"/>
              <a:t>חתי</a:t>
            </a:r>
            <a:r>
              <a:rPr lang="en-US" altLang="en-US" sz="1100" dirty="0"/>
              <a:t> (</a:t>
            </a:r>
            <a:r>
              <a:rPr lang="en-US" altLang="en-US" sz="1100" i="1" dirty="0" err="1"/>
              <a:t>ḥty</a:t>
            </a:r>
            <a:r>
              <a:rPr lang="en-US" altLang="en-US" sz="1100" dirty="0"/>
              <a:t> "native of </a:t>
            </a:r>
            <a:r>
              <a:rPr lang="en-US" altLang="en-US" sz="1100" dirty="0" err="1"/>
              <a:t>Heth</a:t>
            </a:r>
            <a:r>
              <a:rPr lang="en-US" altLang="en-US" sz="1100" dirty="0"/>
              <a:t>") they are mentioned several times as living in or near Canaan since the time of Abraham (estimated to be between 2000 BC and 1500 BC) to the time of Ezra after the return from the Babylonian exile (around 450 BC). Their ancestor </a:t>
            </a:r>
            <a:r>
              <a:rPr lang="en-US" altLang="en-US" sz="1100" dirty="0" err="1"/>
              <a:t>Heth</a:t>
            </a:r>
            <a:r>
              <a:rPr lang="en-US" altLang="en-US" sz="1100" dirty="0"/>
              <a:t> (Hebrew: </a:t>
            </a:r>
            <a:r>
              <a:rPr lang="he-IL" altLang="en-US" sz="1100" dirty="0"/>
              <a:t>חֵת</a:t>
            </a:r>
            <a:r>
              <a:rPr lang="en-US" altLang="en-US" sz="1100" dirty="0"/>
              <a:t>, Modern </a:t>
            </a:r>
            <a:r>
              <a:rPr lang="en-US" altLang="en-US" sz="1100" i="1" dirty="0" err="1"/>
              <a:t>H̱et</a:t>
            </a:r>
            <a:r>
              <a:rPr lang="en-US" altLang="en-US" sz="1100" dirty="0"/>
              <a:t>, Tiberian </a:t>
            </a:r>
            <a:r>
              <a:rPr lang="en-US" altLang="en-US" sz="1100" i="1" dirty="0" err="1"/>
              <a:t>Ḥēṯ</a:t>
            </a:r>
            <a:r>
              <a:rPr lang="en-US" altLang="en-US" sz="1100" dirty="0" err="1"/>
              <a:t>,</a:t>
            </a:r>
            <a:r>
              <a:rPr lang="en-US" altLang="en-US" sz="1100" i="1" dirty="0" err="1"/>
              <a:t>ḥt</a:t>
            </a:r>
            <a:r>
              <a:rPr lang="en-US" altLang="en-US" sz="1100" dirty="0"/>
              <a:t> in the consonant-only Hebrew script) is said in Genesis to be a son of Canaan, son of Ham, son of Noah.</a:t>
            </a:r>
          </a:p>
          <a:p>
            <a:pPr lvl="0" eaLnBrk="0" fontAlgn="base" hangingPunct="0">
              <a:spcBef>
                <a:spcPct val="0"/>
              </a:spcBef>
              <a:spcAft>
                <a:spcPct val="0"/>
              </a:spcAft>
            </a:pPr>
            <a:r>
              <a:rPr lang="en-US" altLang="en-US" sz="1100" dirty="0">
                <a:cs typeface="Arial" panose="020B0604020202020204" pitchFamily="34" charset="0"/>
              </a:rPr>
              <a:t>In the late 19th century, the biblical Hittites were identified with a newly discovered Indo-European-speaking empire of Anatolia, a major regional power through most of the 2nd millennium BC, who therefore came to be known as the Hittites. This nomenclature is used today as a matter of convention, regardless of debates about possible identities between the Anatolian Hittite Empire and the biblical Hittites.</a:t>
            </a:r>
          </a:p>
          <a:p>
            <a:r>
              <a:rPr lang="en-US" sz="1100" dirty="0"/>
              <a:t>According to Genesis, in Abraham's days, the Hittite Ephron sold him the cave in Hebron. Later, Esau married wives from the Hittites. In the Book of Joshua 1:4, when the Lord tells Joshua "From the wilderness and this Lebanon even unto the great river, the river Euphrates, all the land of the Hittites, and unto the great sea toward the going down of the sun, shall be your border", this "land of the Hittites" on Canaan's border is seen to stretch between Lebanon and the Euphrates, and from there toward the setting Sun (i.e., to the west).</a:t>
            </a:r>
          </a:p>
          <a:p>
            <a:r>
              <a:rPr lang="en-US" sz="1100" dirty="0"/>
              <a:t>According to the Book of Judges 1:26, when the Israelites captured Bethel, they allowed one man to escape, and he went to the "land of the Hittites" where he founded the settlement of Luz. In King Solomon's era moreover the Hittites are depicted in the Old Testament along with Syria as among his powerful neighbors.</a:t>
            </a:r>
          </a:p>
          <a:p>
            <a:r>
              <a:rPr lang="en-US" sz="1100" dirty="0"/>
              <a:t>From around 1900, archaeologists were aware of a country established in Anatolia and known to Assyrians as "Hatti". Because it was initially assumed that the people of </a:t>
            </a:r>
            <a:r>
              <a:rPr lang="en-US" sz="1100" i="1" dirty="0"/>
              <a:t>Hatti</a:t>
            </a:r>
            <a:r>
              <a:rPr lang="en-US" sz="1100" dirty="0"/>
              <a:t> were identical to the </a:t>
            </a:r>
            <a:r>
              <a:rPr lang="en-US" sz="1100" i="1" dirty="0" err="1"/>
              <a:t>Hetti</a:t>
            </a:r>
            <a:r>
              <a:rPr lang="en-US" sz="1100" dirty="0"/>
              <a:t> of the Hebrew Bible, the term Hittite Empire is still today used to describe the Anatolian state. Their language is known to have been a member of the Indo-European family. Because its speakers were originally based in </a:t>
            </a:r>
            <a:r>
              <a:rPr lang="en-US" sz="1100" dirty="0" err="1"/>
              <a:t>Kanesh</a:t>
            </a:r>
            <a:r>
              <a:rPr lang="en-US" sz="1100" dirty="0"/>
              <a:t>, they called their language "</a:t>
            </a:r>
            <a:r>
              <a:rPr lang="en-US" sz="1100" dirty="0" err="1"/>
              <a:t>Neshili</a:t>
            </a:r>
            <a:r>
              <a:rPr lang="en-US" sz="1100" dirty="0"/>
              <a:t>". The former inhabitants of Hatti and </a:t>
            </a:r>
            <a:r>
              <a:rPr lang="en-US" sz="1100" dirty="0" err="1"/>
              <a:t>Hattusas</a:t>
            </a:r>
            <a:r>
              <a:rPr lang="en-US" sz="1100" dirty="0"/>
              <a:t> are now called </a:t>
            </a:r>
            <a:r>
              <a:rPr lang="en-US" sz="1100" i="1" dirty="0" err="1"/>
              <a:t>Hattites</a:t>
            </a:r>
            <a:r>
              <a:rPr lang="en-US" sz="1100" dirty="0"/>
              <a:t>; and their Hattic language was not Indo-European, but is of unknown linguistic relationship.</a:t>
            </a:r>
          </a:p>
          <a:p>
            <a:r>
              <a:rPr lang="en-US" sz="1100" dirty="0"/>
              <a:t>After the fall of the Hittite Empire around 1178 BC, a remnant of them, still using the name "people of Hatti", established some city-states in the region of northern Syria. Therefore these are usually assumed to be the Hittites mentioned in Solomon's time. However, certain scholars have objected that in their view, the Hittites of the Bible had no connection with either the Hittite Empire nor with the preceding </a:t>
            </a:r>
            <a:r>
              <a:rPr lang="en-US" sz="1100" dirty="0" err="1"/>
              <a:t>Hattites</a:t>
            </a:r>
            <a:r>
              <a:rPr lang="en-US" sz="1100" dirty="0"/>
              <a:t>.</a:t>
            </a:r>
          </a:p>
          <a:p>
            <a:r>
              <a:rPr lang="en-US" sz="1100" dirty="0"/>
              <a:t>The Hittites are mentioned more than 50 times in the Bible.</a:t>
            </a:r>
          </a:p>
          <a:p>
            <a:pPr lvl="0" eaLnBrk="0" fontAlgn="base" hangingPunct="0">
              <a:spcBef>
                <a:spcPct val="0"/>
              </a:spcBef>
              <a:spcAft>
                <a:spcPct val="0"/>
              </a:spcAft>
            </a:pPr>
            <a:r>
              <a:rPr lang="en-US" altLang="en-US" sz="1100" dirty="0"/>
              <a:t>Wikipedia</a:t>
            </a:r>
          </a:p>
        </p:txBody>
      </p:sp>
      <p:sp>
        <p:nvSpPr>
          <p:cNvPr id="3" name="Rectangle 2">
            <a:extLst>
              <a:ext uri="{FF2B5EF4-FFF2-40B4-BE49-F238E27FC236}">
                <a16:creationId xmlns:a16="http://schemas.microsoft.com/office/drawing/2014/main" id="{251C948D-1CD2-4423-ADC2-98DB47C2E96C}"/>
              </a:ext>
            </a:extLst>
          </p:cNvPr>
          <p:cNvSpPr/>
          <p:nvPr/>
        </p:nvSpPr>
        <p:spPr>
          <a:xfrm>
            <a:off x="5426765" y="117693"/>
            <a:ext cx="6649279" cy="2677656"/>
          </a:xfrm>
          <a:prstGeom prst="rect">
            <a:avLst/>
          </a:prstGeom>
          <a:ln>
            <a:solidFill>
              <a:schemeClr val="tx1"/>
            </a:solidFill>
          </a:ln>
        </p:spPr>
        <p:txBody>
          <a:bodyPr wrap="square">
            <a:spAutoFit/>
          </a:bodyPr>
          <a:lstStyle/>
          <a:p>
            <a:r>
              <a:rPr lang="en-US" sz="1200" b="1" dirty="0">
                <a:solidFill>
                  <a:srgbClr val="333333"/>
                </a:solidFill>
              </a:rPr>
              <a:t>Isaac:</a:t>
            </a:r>
          </a:p>
          <a:p>
            <a:r>
              <a:rPr lang="en-US" sz="1200" dirty="0">
                <a:solidFill>
                  <a:srgbClr val="333333"/>
                </a:solidFill>
              </a:rPr>
              <a:t>According to the information that has come down to modern times, Isaac spent his whole life in an area that could be encompassed by a circle approximately one hundred miles in diameter. On the northern edge of this circle would be Jerusalem, where Abraham took his son. Most of the circle would be in that part of southern Israel known as the Negev.</a:t>
            </a:r>
          </a:p>
          <a:p>
            <a:r>
              <a:rPr lang="en-US" sz="1200" dirty="0"/>
              <a:t>It appears that Isaac, a herdsman, and his large household found sufficient pasture and other means of subsistence there. They had to move about, however, because of famines that occurred. Centuries of conflict, neglect, and natural causes have since turned the Negev into a barren area that covers nearly half of modern Israel. In recent years the Israelis have been turning the Negev into a productive area once again.</a:t>
            </a:r>
          </a:p>
          <a:p>
            <a:r>
              <a:rPr lang="en-US" sz="1200" dirty="0"/>
              <a:t>Chiefly, Isaac lived in three areas of the Negev: Beer-</a:t>
            </a:r>
            <a:r>
              <a:rPr lang="en-US" sz="1200" dirty="0" err="1"/>
              <a:t>lahai</a:t>
            </a:r>
            <a:r>
              <a:rPr lang="en-US" sz="1200" dirty="0"/>
              <a:t>-</a:t>
            </a:r>
            <a:r>
              <a:rPr lang="en-US" sz="1200" dirty="0" err="1"/>
              <a:t>roi</a:t>
            </a:r>
            <a:r>
              <a:rPr lang="en-US" sz="1200" dirty="0"/>
              <a:t>, </a:t>
            </a:r>
            <a:r>
              <a:rPr lang="en-US" sz="1200" dirty="0" err="1"/>
              <a:t>Gerar</a:t>
            </a:r>
            <a:r>
              <a:rPr lang="en-US" sz="1200" dirty="0"/>
              <a:t>, and Beersheba. Like his father, Isaac dug many wells. His tribe and flocks often went where the water was to be found. Isaac was a peaceful man, according to the record, choosing to move on and dig new wells rather than fight for the ones he had already dug. The Lord prospered him exceedingly.  Institute Student Manual Old Testament </a:t>
            </a:r>
          </a:p>
        </p:txBody>
      </p:sp>
      <p:sp>
        <p:nvSpPr>
          <p:cNvPr id="4" name="Rectangle 3">
            <a:extLst>
              <a:ext uri="{FF2B5EF4-FFF2-40B4-BE49-F238E27FC236}">
                <a16:creationId xmlns:a16="http://schemas.microsoft.com/office/drawing/2014/main" id="{E1517F2D-3021-4FCE-8D0E-FCC99309306C}"/>
              </a:ext>
            </a:extLst>
          </p:cNvPr>
          <p:cNvSpPr/>
          <p:nvPr/>
        </p:nvSpPr>
        <p:spPr>
          <a:xfrm>
            <a:off x="5426765" y="2817032"/>
            <a:ext cx="6649278" cy="1785104"/>
          </a:xfrm>
          <a:prstGeom prst="rect">
            <a:avLst/>
          </a:prstGeom>
          <a:ln>
            <a:solidFill>
              <a:schemeClr val="tx1"/>
            </a:solidFill>
          </a:ln>
        </p:spPr>
        <p:txBody>
          <a:bodyPr wrap="square">
            <a:spAutoFit/>
          </a:bodyPr>
          <a:lstStyle/>
          <a:p>
            <a:r>
              <a:rPr lang="en-US" sz="1100" b="1" dirty="0"/>
              <a:t>Rebekah:</a:t>
            </a:r>
          </a:p>
          <a:p>
            <a:r>
              <a:rPr lang="en-US" sz="1100" dirty="0"/>
              <a:t>The King James Version suggests that Rebekah was very beautiful, but the Joseph Smith Translation says that she was the most beautiful woman the servant had ever seen. The Joseph Smith Translation reads, “And the damsel being a virgin, very fair to look upon, such as the servant of Abraham had not seen, neither had any man known the like unto her …” (JST, Genesis 24:16).</a:t>
            </a:r>
          </a:p>
          <a:p>
            <a:r>
              <a:rPr lang="en-US" sz="1100" dirty="0"/>
              <a:t>Considering the capacity of a thirsty camel, one can well imagine how much effort it took for Rebekah to draw water by hand for ten camels. Not only was she beautiful but she was a willing worker and was quick to serve.</a:t>
            </a:r>
          </a:p>
          <a:p>
            <a:r>
              <a:rPr lang="en-US" sz="1100" dirty="0"/>
              <a:t>For a young woman to leave her home, travel to a new country completely foreign to her, and marry a man she had never met would present a tremendous challenge. One would expect that she would have wanted to stay with her family as long as possible, but when given her choice, she said simply, “I will go.”  ISMOT</a:t>
            </a:r>
          </a:p>
        </p:txBody>
      </p:sp>
      <p:sp>
        <p:nvSpPr>
          <p:cNvPr id="5" name="Rectangle 4">
            <a:extLst>
              <a:ext uri="{FF2B5EF4-FFF2-40B4-BE49-F238E27FC236}">
                <a16:creationId xmlns:a16="http://schemas.microsoft.com/office/drawing/2014/main" id="{6F040702-7EE9-4311-902E-952173ACE4F8}"/>
              </a:ext>
            </a:extLst>
          </p:cNvPr>
          <p:cNvSpPr/>
          <p:nvPr/>
        </p:nvSpPr>
        <p:spPr>
          <a:xfrm>
            <a:off x="5426765" y="4623819"/>
            <a:ext cx="6649278" cy="2123658"/>
          </a:xfrm>
          <a:prstGeom prst="rect">
            <a:avLst/>
          </a:prstGeom>
          <a:ln>
            <a:solidFill>
              <a:schemeClr val="tx1"/>
            </a:solidFill>
          </a:ln>
        </p:spPr>
        <p:txBody>
          <a:bodyPr wrap="square">
            <a:spAutoFit/>
          </a:bodyPr>
          <a:lstStyle/>
          <a:p>
            <a:pPr fontAlgn="base"/>
            <a:r>
              <a:rPr lang="en-US" sz="1100" b="1" dirty="0">
                <a:solidFill>
                  <a:srgbClr val="333333"/>
                </a:solidFill>
              </a:rPr>
              <a:t>The Story of Isaac and Rebekah:</a:t>
            </a:r>
          </a:p>
          <a:p>
            <a:pPr fontAlgn="base"/>
            <a:r>
              <a:rPr lang="en-US" sz="1100" dirty="0">
                <a:solidFill>
                  <a:srgbClr val="333333"/>
                </a:solidFill>
              </a:rPr>
              <a:t>Sister Julie B. Beck, who served as general president of the Relief Society, explained that the experience of Isaac and Rebekah provides a pattern for the youth of the Church today:</a:t>
            </a:r>
          </a:p>
          <a:p>
            <a:pPr fontAlgn="base"/>
            <a:r>
              <a:rPr lang="en-US" sz="1100" dirty="0">
                <a:solidFill>
                  <a:srgbClr val="333333"/>
                </a:solidFill>
              </a:rPr>
              <a:t>“The story of Isaac and Rebekah is an example of the man, who has the keys, and the woman, who has the influence, working together to ensure the fulfillment of their blessings. Their story is pivotal. The blessings of the house of Israel depended on a man and a woman who understood their place in the plan and their responsibilities to form an eternal family, to bear children, and to teach them.</a:t>
            </a:r>
          </a:p>
          <a:p>
            <a:pPr fontAlgn="base"/>
            <a:r>
              <a:rPr lang="en-US" sz="1100" dirty="0">
                <a:solidFill>
                  <a:srgbClr val="333333"/>
                </a:solidFill>
              </a:rPr>
              <a:t>“… Every young man and young woman should understand his or her role in this great partnership—that they are each an ‘Isaac’ or a ‘Rebekah.’ Then they will know with clarity what they have to do” (“Teaching the Doctrine of the Family,”</a:t>
            </a:r>
            <a:r>
              <a:rPr lang="en-US" sz="1100" i="1" dirty="0">
                <a:solidFill>
                  <a:srgbClr val="333333"/>
                </a:solidFill>
              </a:rPr>
              <a:t> Ensign,</a:t>
            </a:r>
            <a:r>
              <a:rPr lang="en-US" sz="1100" dirty="0">
                <a:solidFill>
                  <a:srgbClr val="333333"/>
                </a:solidFill>
              </a:rPr>
              <a:t> Mar. 2011, 16).</a:t>
            </a:r>
          </a:p>
          <a:p>
            <a:pPr fontAlgn="base"/>
            <a:r>
              <a:rPr lang="en-US" sz="1100" dirty="0"/>
              <a:t>Genesis 24:67 --When one contemplates the faith and beauty of Rebekah and how the servant of Abraham was led to her by the hand of the Lord, the comment “and he loved her” is not surprising. ISMOT</a:t>
            </a:r>
            <a:endParaRPr lang="en-US" sz="1100" dirty="0">
              <a:solidFill>
                <a:srgbClr val="333333"/>
              </a:solidFill>
            </a:endParaRPr>
          </a:p>
        </p:txBody>
      </p:sp>
    </p:spTree>
    <p:extLst>
      <p:ext uri="{BB962C8B-B14F-4D97-AF65-F5344CB8AC3E}">
        <p14:creationId xmlns:p14="http://schemas.microsoft.com/office/powerpoint/2010/main" val="3061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21307"/>
            <a:ext cx="9318171" cy="6494085"/>
          </a:xfrm>
          <a:prstGeom prst="rect">
            <a:avLst/>
          </a:prstGeom>
        </p:spPr>
        <p:txBody>
          <a:bodyPr wrap="square">
            <a:spAutoFit/>
          </a:bodyPr>
          <a:lstStyle/>
          <a:p>
            <a:r>
              <a:rPr lang="en-US" sz="1600" b="1" i="0" dirty="0">
                <a:solidFill>
                  <a:srgbClr val="333333"/>
                </a:solidFill>
                <a:effectLst/>
              </a:rPr>
              <a:t>Ancient Jewish Marriage</a:t>
            </a:r>
            <a:r>
              <a:rPr lang="en-US" sz="1600" b="0" i="0" dirty="0">
                <a:solidFill>
                  <a:srgbClr val="333333"/>
                </a:solidFill>
                <a:effectLst/>
              </a:rPr>
              <a:t> </a:t>
            </a:r>
          </a:p>
          <a:p>
            <a:r>
              <a:rPr lang="en-US" sz="1600" b="0" i="0" dirty="0">
                <a:solidFill>
                  <a:srgbClr val="333333"/>
                </a:solidFill>
                <a:effectLst/>
              </a:rPr>
              <a:t>In biblical times, people were married in early youth, and marriages were usually contracted within the narrow circle of the clan and the family. It was undesirable to marry a woman from a foreign clan, lest she introduce foreign beliefs and practices.</a:t>
            </a:r>
          </a:p>
          <a:p>
            <a:r>
              <a:rPr lang="en-US" sz="1600" dirty="0"/>
              <a:t>As a rule, the fathers arranged the match. The girl was consulted, but the “calling of the damsel and inquiring at her mouth” after the conclusion of all negotiations was merely a formality.</a:t>
            </a:r>
          </a:p>
          <a:p>
            <a:r>
              <a:rPr lang="en-US" sz="1600" dirty="0"/>
              <a:t>In those days a father was more concerned about the marriage of his sons than about the marriage of his daughters. No expense was involved in marrying off a daughter. The father received a dowry for his daughter whereas he had to give a dowry to the prospective father-in-law of his son when marrying him off.</a:t>
            </a:r>
          </a:p>
          <a:p>
            <a:r>
              <a:rPr lang="en-US" sz="1600" dirty="0"/>
              <a:t>The price paid by the father of the groom to the father of the bride was called </a:t>
            </a:r>
            <a:r>
              <a:rPr lang="en-US" sz="1600" i="1" dirty="0" err="1"/>
              <a:t>mohar</a:t>
            </a:r>
            <a:r>
              <a:rPr lang="en-US" sz="1600" dirty="0"/>
              <a:t>. In the stories of Genesis, </a:t>
            </a:r>
            <a:r>
              <a:rPr lang="en-US" sz="1600" dirty="0" err="1"/>
              <a:t>Shekhem</a:t>
            </a:r>
            <a:r>
              <a:rPr lang="en-US" sz="1600" dirty="0"/>
              <a:t> [Dina’s suitor] said to Dinah’s father and her brothers: “Let me find favor in your eyes, and what ye shall say unto me I will give. Ask me never so much </a:t>
            </a:r>
            <a:r>
              <a:rPr lang="en-US" sz="1600" dirty="0" err="1"/>
              <a:t>mohar</a:t>
            </a:r>
            <a:r>
              <a:rPr lang="en-US" sz="1600" dirty="0"/>
              <a:t> and </a:t>
            </a:r>
            <a:r>
              <a:rPr lang="en-US" sz="1600" i="1" dirty="0" err="1"/>
              <a:t>mattan</a:t>
            </a:r>
            <a:r>
              <a:rPr lang="en-US" sz="1600" dirty="0"/>
              <a:t>, and I will give according as ye shall say unto me; but give me the damsel to wife.” “</a:t>
            </a:r>
            <a:r>
              <a:rPr lang="en-US" sz="1600" dirty="0" err="1"/>
              <a:t>Mattan</a:t>
            </a:r>
            <a:r>
              <a:rPr lang="en-US" sz="1600" dirty="0"/>
              <a:t>” was the Hebrew word for the gifts given by the groom to the bride in addition to the </a:t>
            </a:r>
            <a:r>
              <a:rPr lang="en-US" sz="1600" dirty="0" err="1"/>
              <a:t>mohar</a:t>
            </a:r>
            <a:r>
              <a:rPr lang="en-US" sz="1600" dirty="0"/>
              <a:t>.</a:t>
            </a:r>
          </a:p>
          <a:p>
            <a:r>
              <a:rPr lang="en-US" sz="1600" dirty="0"/>
              <a:t>The </a:t>
            </a:r>
            <a:r>
              <a:rPr lang="en-US" sz="1600" dirty="0" err="1"/>
              <a:t>mohar</a:t>
            </a:r>
            <a:r>
              <a:rPr lang="en-US" sz="1600" dirty="0"/>
              <a:t> was not always paid in cash. Sometimes it was paid in kind, or in service. The book of Genesis relates the story of the servant of Abraham, who, after his request for Rebekah [to marry Isaac] was granted, “brought forth jewels of silver, and jewels of gold, and raiment, and gave them to Rebekah; he gave also to her brother and to her mother precious things.” The servant thus gave </a:t>
            </a:r>
            <a:r>
              <a:rPr lang="en-US" sz="1600" dirty="0" err="1"/>
              <a:t>mattan</a:t>
            </a:r>
            <a:r>
              <a:rPr lang="en-US" sz="1600" dirty="0"/>
              <a:t> to Rebekah, and </a:t>
            </a:r>
            <a:r>
              <a:rPr lang="en-US" sz="1600" dirty="0" err="1"/>
              <a:t>mohar</a:t>
            </a:r>
            <a:r>
              <a:rPr lang="en-US" sz="1600" dirty="0"/>
              <a:t> to her brother and mother.</a:t>
            </a:r>
          </a:p>
          <a:p>
            <a:r>
              <a:rPr lang="en-US" sz="1600" dirty="0"/>
              <a:t>The Bible does not specify what was to be done with the </a:t>
            </a:r>
            <a:r>
              <a:rPr lang="en-US" sz="1600" dirty="0" err="1"/>
              <a:t>mohar</a:t>
            </a:r>
            <a:r>
              <a:rPr lang="en-US" sz="1600" dirty="0"/>
              <a:t> in case the marriage agreement was broken by either of the two parties.</a:t>
            </a:r>
          </a:p>
          <a:p>
            <a:r>
              <a:rPr lang="en-US" sz="1600" dirty="0"/>
              <a:t>The </a:t>
            </a:r>
            <a:r>
              <a:rPr lang="en-US" sz="1600" dirty="0" err="1"/>
              <a:t>mohar</a:t>
            </a:r>
            <a:r>
              <a:rPr lang="en-US" sz="1600" dirty="0"/>
              <a:t> was originally the purchase price of the bride, and it is therefore understandable why it was paid by the father of the groom to the father of the bride. In ancient days, marriage was not an agreement between two individuals, but between two families.</a:t>
            </a:r>
          </a:p>
          <a:p>
            <a:r>
              <a:rPr lang="en-US" sz="1600" dirty="0"/>
              <a:t>http://www.myjewishlearning.com/article/ancient-jewish-marriage/</a:t>
            </a:r>
          </a:p>
          <a:p>
            <a:endParaRPr lang="en-US" sz="1600" dirty="0"/>
          </a:p>
        </p:txBody>
      </p:sp>
      <p:pic>
        <p:nvPicPr>
          <p:cNvPr id="12290" name="Picture 2" descr="old wedding 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570" y="5192486"/>
            <a:ext cx="1922925" cy="128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3085" y="300841"/>
            <a:ext cx="5214257" cy="5355312"/>
          </a:xfrm>
          <a:prstGeom prst="rect">
            <a:avLst/>
          </a:prstGeom>
        </p:spPr>
        <p:txBody>
          <a:bodyPr wrap="square">
            <a:spAutoFit/>
          </a:bodyPr>
          <a:lstStyle/>
          <a:p>
            <a:r>
              <a:rPr lang="en-US" b="1" i="0" dirty="0">
                <a:solidFill>
                  <a:srgbClr val="000000"/>
                </a:solidFill>
                <a:effectLst/>
                <a:latin typeface="Arial" panose="020B0604020202020204" pitchFamily="34" charset="0"/>
              </a:rPr>
              <a:t>The qualities of an ideal wife</a:t>
            </a:r>
          </a:p>
          <a:p>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The qualities that a Jewish man looked for in a wife were:</a:t>
            </a:r>
          </a:p>
          <a:p>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Jewish descent, because transmission of ‘Jewishness’ was through the Jewish mother</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someone from a respectable family, since family characteristics could be transmitted to succeeding generations</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the daughter of a man who was learned and had studied</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a girl about the same age as the man or younger</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someone known for her good sense, good behavior and kindliness</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if possible, someone who was physically beautiful, but an intelligent mind and a cheerful personality were in the long run even more important.</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163285" y="6259677"/>
            <a:ext cx="5548250" cy="369332"/>
          </a:xfrm>
          <a:prstGeom prst="rect">
            <a:avLst/>
          </a:prstGeom>
        </p:spPr>
        <p:txBody>
          <a:bodyPr wrap="none">
            <a:spAutoFit/>
          </a:bodyPr>
          <a:lstStyle/>
          <a:p>
            <a:r>
              <a:rPr lang="en-US" dirty="0"/>
              <a:t>http://www.womeninthebible.net/3.2.Major_Events.htm</a:t>
            </a:r>
          </a:p>
        </p:txBody>
      </p:sp>
      <p:sp>
        <p:nvSpPr>
          <p:cNvPr id="5" name="Rectangle 4"/>
          <p:cNvSpPr/>
          <p:nvPr/>
        </p:nvSpPr>
        <p:spPr>
          <a:xfrm>
            <a:off x="310781" y="300841"/>
            <a:ext cx="4876799" cy="5570756"/>
          </a:xfrm>
          <a:prstGeom prst="rect">
            <a:avLst/>
          </a:prstGeom>
        </p:spPr>
        <p:txBody>
          <a:bodyPr wrap="square">
            <a:spAutoFit/>
          </a:bodyPr>
          <a:lstStyle/>
          <a:p>
            <a:pPr lvl="0" eaLnBrk="0" fontAlgn="base" hangingPunct="0">
              <a:spcBef>
                <a:spcPct val="0"/>
              </a:spcBef>
              <a:spcAft>
                <a:spcPct val="0"/>
              </a:spcAf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qualities of an ideal husband</a:t>
            </a:r>
          </a:p>
          <a:p>
            <a:pPr lvl="0" eaLnBrk="0" fontAlgn="base" hangingPunct="0">
              <a:spcBef>
                <a:spcPct val="0"/>
              </a:spcBef>
              <a:spcAft>
                <a:spcPct val="0"/>
              </a:spcAft>
            </a:pPr>
            <a:b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qualities that a Jewish woman looked for in a husband were:</a:t>
            </a:r>
          </a:p>
          <a:p>
            <a:pPr lvl="0" eaLnBrk="0" fontAlgn="base" hangingPunct="0">
              <a:spcBef>
                <a:spcPct val="0"/>
              </a:spcBef>
              <a:spcAft>
                <a:spcPct val="0"/>
              </a:spcAft>
            </a:pP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someone a few years older than herself, and of the same social standing</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 student of the Hebrew Scriptures, for scholarship meant that a man was intelligent, prepared to work, and able to reason and think</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someone possessing enough money and goods to be able to give her status, comfort and security</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someone whose family was reputable, with no scandal or bad blood associated with his family</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someone physically attractive, because Jews believed that a happy sex life was one of the greatest gifts God gave to a married couple.</a:t>
            </a:r>
            <a:endParaRPr lang="en-US" dirty="0"/>
          </a:p>
        </p:txBody>
      </p:sp>
    </p:spTree>
    <p:extLst>
      <p:ext uri="{BB962C8B-B14F-4D97-AF65-F5344CB8AC3E}">
        <p14:creationId xmlns:p14="http://schemas.microsoft.com/office/powerpoint/2010/main" val="5615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5268686" cy="4339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 The Veil: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There exists very often among Christians the error of confusing Muslim customs with the customs of Biblical times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Many believe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including some scholars and professors of seminaries that women in Biblical times lived with their faces covered by a veil like the Muslim women of today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There is no such thing</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As a nuptial custom</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 woman used a veil to present herself before the man who she was going to marry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but that was only for that purpose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 rest of her activities and life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she walked around with her face uncovered</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Nowadays a bride also uses a veil during the marriage ceremony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Decent women did not have to cover their faces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 ones that covered their faces were the prostitutes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as we can see in the passage I present below</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in which Judah upon seeing his daughter in law Thamar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thought she was a prostitute because she had a veil covering her face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Even it says that the reason why he thought she was a prostitute was because she was covered</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If all the women of that time would have been used to wearing a veil over their faces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Judah would not have thought that a woman who he saw with a veil covering her face was a prostitute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14 And she put her widow's garments off from her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covered her with a vail</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wrapped herself</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sat in an open place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which is by the way to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Timnath</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for she saw that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Shelah</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was grown</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she was not given unto him to wife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15 When Judah saw her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he thought her to be an harlot</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r>
              <a:rPr kumimoji="0" lang="en-US" altLang="en-US" sz="1200" b="0" i="0" u="sng" strike="noStrike" cap="none" normalizeH="0" baseline="0" dirty="0">
                <a:ln>
                  <a:noFill/>
                </a:ln>
                <a:solidFill>
                  <a:srgbClr val="000000"/>
                </a:solidFill>
                <a:effectLst/>
                <a:latin typeface="+mn-lt"/>
                <a:cs typeface="Times New Roman" panose="02020603050405020304" pitchFamily="18" charset="0"/>
              </a:rPr>
              <a:t>because she had covered her face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(Genesis 38:14-15)                                                 </a:t>
            </a:r>
            <a:endParaRPr kumimoji="0" lang="en-US" altLang="en-US" sz="1200" b="0" i="0" u="none" strike="noStrike" cap="none" normalizeH="0" baseline="0" dirty="0">
              <a:ln>
                <a:noFill/>
              </a:ln>
              <a:solidFill>
                <a:schemeClr val="tx1"/>
              </a:solidFill>
              <a:effectLst/>
              <a:latin typeface="+mn-lt"/>
            </a:endParaRPr>
          </a:p>
        </p:txBody>
      </p:sp>
      <p:grpSp>
        <p:nvGrpSpPr>
          <p:cNvPr id="6" name="Group 5"/>
          <p:cNvGrpSpPr/>
          <p:nvPr/>
        </p:nvGrpSpPr>
        <p:grpSpPr>
          <a:xfrm>
            <a:off x="9909175" y="169872"/>
            <a:ext cx="2095500" cy="3445907"/>
            <a:chOff x="4618718" y="2579461"/>
            <a:chExt cx="2095500" cy="3445907"/>
          </a:xfrm>
        </p:grpSpPr>
        <p:pic>
          <p:nvPicPr>
            <p:cNvPr id="5125" name="Picture 5"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718" y="2579461"/>
              <a:ext cx="2095500" cy="3076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18718" y="5656036"/>
              <a:ext cx="2044214" cy="369332"/>
            </a:xfrm>
            <a:prstGeom prst="rect">
              <a:avLst/>
            </a:prstGeom>
          </p:spPr>
          <p:txBody>
            <a:bodyPr wrap="none">
              <a:spAutoFit/>
            </a:bodyPr>
            <a:lstStyle/>
            <a:p>
              <a:r>
                <a:rPr lang="en-US" b="1" dirty="0">
                  <a:solidFill>
                    <a:srgbClr val="666666"/>
                  </a:solidFill>
                  <a:latin typeface="IM Fell"/>
                </a:rPr>
                <a:t>The Bedouin Veil</a:t>
              </a:r>
              <a:endParaRPr lang="en-US" b="1" i="0" dirty="0">
                <a:solidFill>
                  <a:srgbClr val="666666"/>
                </a:solidFill>
                <a:effectLst/>
                <a:latin typeface="IM Fell"/>
              </a:endParaRPr>
            </a:p>
          </p:txBody>
        </p:sp>
      </p:grpSp>
      <p:sp>
        <p:nvSpPr>
          <p:cNvPr id="7" name="Rectangle 6"/>
          <p:cNvSpPr/>
          <p:nvPr/>
        </p:nvSpPr>
        <p:spPr>
          <a:xfrm>
            <a:off x="7045212" y="50080"/>
            <a:ext cx="2733222" cy="3785652"/>
          </a:xfrm>
          <a:prstGeom prst="rect">
            <a:avLst/>
          </a:prstGeom>
          <a:ln>
            <a:solidFill>
              <a:schemeClr val="tx1"/>
            </a:solidFill>
          </a:ln>
        </p:spPr>
        <p:txBody>
          <a:bodyPr wrap="square">
            <a:spAutoFit/>
          </a:bodyPr>
          <a:lstStyle/>
          <a:p>
            <a:r>
              <a:rPr lang="en-US" sz="1200" dirty="0">
                <a:latin typeface="IM Fell"/>
              </a:rPr>
              <a:t>The Bedouin headdress combines a rectangular scarf of black silk Georgette with a diagonally folded band. The thin scarf is draped around the head and under the chin so that the throat is covered. The folded band is tied squarely on the head so that it covers most of the forehead. The Bedouin woman pulls her hair out from under the veil to frame her face. She sews her gold and silver dowry coins on her headdress and likes gold or silver anklets and bracelets. In the Middle East, it is a common custom that the woman is entitled to all her wearing apparel, therefore, any wedding dowry she receives she will normally wear. This quite often consists of coins, jewelry, bracelets and the like.</a:t>
            </a:r>
            <a:endParaRPr lang="en-US" sz="1200" dirty="0"/>
          </a:p>
        </p:txBody>
      </p:sp>
      <p:sp>
        <p:nvSpPr>
          <p:cNvPr id="8" name="Rectangle 7"/>
          <p:cNvSpPr/>
          <p:nvPr/>
        </p:nvSpPr>
        <p:spPr>
          <a:xfrm>
            <a:off x="1951718" y="4514623"/>
            <a:ext cx="3545568" cy="1384995"/>
          </a:xfrm>
          <a:prstGeom prst="rect">
            <a:avLst/>
          </a:prstGeom>
          <a:ln>
            <a:solidFill>
              <a:schemeClr val="tx1"/>
            </a:solidFill>
          </a:ln>
        </p:spPr>
        <p:txBody>
          <a:bodyPr wrap="square">
            <a:spAutoFit/>
          </a:bodyPr>
          <a:lstStyle/>
          <a:p>
            <a:r>
              <a:rPr lang="en-US" sz="1200" dirty="0">
                <a:latin typeface="IM Fell"/>
              </a:rPr>
              <a:t>Married women from Bethlehem and some other villages wore a specially padded hat with coins sewed on, displaying their family wealth for all to see. The more coins on the hat, the wealthier the family. The coins were part of bride wealth from the woman’s husband at the time of their marriage.</a:t>
            </a:r>
            <a:endParaRPr lang="en-US" sz="1200" dirty="0"/>
          </a:p>
        </p:txBody>
      </p:sp>
      <p:pic>
        <p:nvPicPr>
          <p:cNvPr id="5127" name="Picture 7"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8" y="4514623"/>
            <a:ext cx="1828800" cy="1419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705726" y="3960625"/>
            <a:ext cx="4145416" cy="2677656"/>
          </a:xfrm>
          <a:prstGeom prst="rect">
            <a:avLst/>
          </a:prstGeom>
          <a:ln>
            <a:solidFill>
              <a:schemeClr val="tx1"/>
            </a:solidFill>
          </a:ln>
        </p:spPr>
        <p:txBody>
          <a:bodyPr wrap="square">
            <a:spAutoFit/>
          </a:bodyPr>
          <a:lstStyle/>
          <a:p>
            <a:r>
              <a:rPr lang="en-US" sz="1200" dirty="0">
                <a:latin typeface="IM Fell"/>
              </a:rPr>
              <a:t>You might spot a Bedouin Girl with a row of coins missing from her head dress, this would indicate that the family may have needed to pay for something such as for a doctor or a debt. The woman was the keeper of the family wealth. Just as the mother or in Hebrew the "</a:t>
            </a:r>
            <a:r>
              <a:rPr lang="en-US" sz="1200" dirty="0" err="1">
                <a:latin typeface="IM Fell"/>
              </a:rPr>
              <a:t>em</a:t>
            </a:r>
            <a:r>
              <a:rPr lang="en-US" sz="1200" dirty="0">
                <a:latin typeface="IM Fell"/>
              </a:rPr>
              <a:t>" was "the one that binds the family together”. The Husband would entrust this Wife to guard the Family finances! </a:t>
            </a:r>
            <a:br>
              <a:rPr lang="en-US" sz="1200" dirty="0"/>
            </a:br>
            <a:r>
              <a:rPr lang="en-US" sz="1200" dirty="0">
                <a:latin typeface="IM Fell"/>
              </a:rPr>
              <a:t>After this thorough investigation into the Bedouin custom of wearing the Bridal dowry ,you can better understand how its origin is based on biblical wedding practices and customs. This had been done long before it was adopted by pagan groups who added amulets and talismans to ward off evil spirits.</a:t>
            </a:r>
          </a:p>
          <a:p>
            <a:endParaRPr lang="en-US" sz="1200" dirty="0"/>
          </a:p>
        </p:txBody>
      </p:sp>
      <p:pic>
        <p:nvPicPr>
          <p:cNvPr id="5129" name="Picture 9"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956" y="4157435"/>
            <a:ext cx="19431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15929"/>
            <a:ext cx="6096000" cy="276999"/>
          </a:xfrm>
          <a:prstGeom prst="rect">
            <a:avLst/>
          </a:prstGeom>
        </p:spPr>
        <p:txBody>
          <a:bodyPr>
            <a:spAutoFit/>
          </a:bodyPr>
          <a:lstStyle/>
          <a:p>
            <a:r>
              <a:rPr lang="en-US" sz="1200" dirty="0"/>
              <a:t>http://www.biblicalrootswebcentral.com/research-study-on-veils-by-mh.html</a:t>
            </a:r>
          </a:p>
        </p:txBody>
      </p:sp>
      <p:sp>
        <p:nvSpPr>
          <p:cNvPr id="11" name="TextBox 10"/>
          <p:cNvSpPr txBox="1"/>
          <p:nvPr/>
        </p:nvSpPr>
        <p:spPr>
          <a:xfrm>
            <a:off x="5382986" y="169872"/>
            <a:ext cx="1547926" cy="2585323"/>
          </a:xfrm>
          <a:prstGeom prst="rect">
            <a:avLst/>
          </a:prstGeom>
          <a:noFill/>
        </p:spPr>
        <p:txBody>
          <a:bodyPr wrap="square" rtlCol="0">
            <a:spAutoFit/>
          </a:bodyPr>
          <a:lstStyle/>
          <a:p>
            <a:pPr algn="ctr"/>
            <a:r>
              <a:rPr lang="en-US" b="1" dirty="0"/>
              <a:t>Something of Interest</a:t>
            </a:r>
          </a:p>
          <a:p>
            <a:pPr algn="ctr"/>
            <a:endParaRPr lang="en-US" b="1" dirty="0"/>
          </a:p>
          <a:p>
            <a:pPr algn="ctr"/>
            <a:r>
              <a:rPr lang="en-US" b="1" dirty="0"/>
              <a:t>Makes you think twice about the Parable of the lost coin</a:t>
            </a:r>
          </a:p>
          <a:p>
            <a:pPr algn="ctr"/>
            <a:r>
              <a:rPr lang="en-US" b="1" dirty="0"/>
              <a:t>Luke 15:8-10</a:t>
            </a:r>
          </a:p>
        </p:txBody>
      </p:sp>
    </p:spTree>
    <p:extLst>
      <p:ext uri="{BB962C8B-B14F-4D97-AF65-F5344CB8AC3E}">
        <p14:creationId xmlns:p14="http://schemas.microsoft.com/office/powerpoint/2010/main" val="54877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5" y="113437"/>
            <a:ext cx="6096000" cy="4801314"/>
          </a:xfrm>
          <a:prstGeom prst="rect">
            <a:avLst/>
          </a:prstGeom>
        </p:spPr>
        <p:txBody>
          <a:bodyPr>
            <a:spAutoFit/>
          </a:bodyPr>
          <a:lstStyle/>
          <a:p>
            <a:r>
              <a:rPr lang="en-US" b="1" dirty="0">
                <a:solidFill>
                  <a:srgbClr val="000000"/>
                </a:solidFill>
              </a:rPr>
              <a:t>William Douglas Rosa—artist</a:t>
            </a:r>
          </a:p>
          <a:p>
            <a:r>
              <a:rPr lang="en-US" dirty="0">
                <a:solidFill>
                  <a:srgbClr val="000000"/>
                </a:solidFill>
              </a:rPr>
              <a:t>He was born in New York City in 1942. He was encouraged by his father, art director for Life magazine, to seek a career in art.  Rosa’s formal training was completed at the Art Student’s League and the School for Visual Arts in New York. By age 19, he began his career as a freelance illustration artist. </a:t>
            </a:r>
          </a:p>
          <a:p>
            <a:r>
              <a:rPr lang="en-US" dirty="0"/>
              <a:t>Rosa’s dramatic Bible paintings were commissioned by Prentice Hall to illustrate and complement the powerful writing style of renowned cleric Walter Russell Bowie in The Living Stories of the Old Testament and The Living Stories of the New Testament.</a:t>
            </a:r>
          </a:p>
          <a:p>
            <a:r>
              <a:rPr lang="en-US" dirty="0"/>
              <a:t>In addition to his incredible Bible illustrations, he is perhaps best known for his depictions of the Vietnam War where he was among several artists given a temporary commission by the Marine Corps’ fine arts program to spend seven weeks sketching battlefield scenes. </a:t>
            </a:r>
          </a:p>
          <a:p>
            <a:r>
              <a:rPr lang="en-US" dirty="0"/>
              <a:t>Death: 1976</a:t>
            </a:r>
          </a:p>
        </p:txBody>
      </p:sp>
      <p:pic>
        <p:nvPicPr>
          <p:cNvPr id="5122" name="Picture 2" descr="http://www.cherane.com/1a52796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55" t="5602" r="59397" b="62527"/>
          <a:stretch/>
        </p:blipFill>
        <p:spPr bwMode="auto">
          <a:xfrm>
            <a:off x="3051604" y="4524315"/>
            <a:ext cx="1828799" cy="21775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923314" y="0"/>
            <a:ext cx="5268686" cy="4524315"/>
          </a:xfrm>
          <a:prstGeom prst="rect">
            <a:avLst/>
          </a:prstGeom>
          <a:ln>
            <a:solidFill>
              <a:schemeClr val="tx1"/>
            </a:solidFill>
          </a:ln>
        </p:spPr>
        <p:txBody>
          <a:bodyPr wrap="square">
            <a:spAutoFit/>
          </a:bodyPr>
          <a:lstStyle/>
          <a:p>
            <a:pPr fontAlgn="base"/>
            <a:r>
              <a:rPr lang="en-US" sz="1600" dirty="0">
                <a:latin typeface="Open Sans"/>
              </a:rPr>
              <a:t>Eliezer:</a:t>
            </a:r>
          </a:p>
          <a:p>
            <a:pPr fontAlgn="base"/>
            <a:r>
              <a:rPr lang="en-US" sz="1600" dirty="0">
                <a:latin typeface="Open Sans"/>
              </a:rPr>
              <a:t>Abraham entrusted this matter to Eliezer, the “eldest servant of his house” (Gen. 15:2; Gen. 24:2). Even when his servant questioned how this might be accomplished (see Gen. 24:5), Abraham assured him the Lord would guide him to success (see Gen. 24:7, 40).</a:t>
            </a:r>
          </a:p>
          <a:p>
            <a:pPr fontAlgn="base"/>
            <a:r>
              <a:rPr lang="en-US" sz="1600" dirty="0">
                <a:latin typeface="Open Sans"/>
              </a:rPr>
              <a:t>As Eliezer approached the city of </a:t>
            </a:r>
            <a:r>
              <a:rPr lang="en-US" sz="1600" dirty="0" err="1">
                <a:latin typeface="Open Sans"/>
              </a:rPr>
              <a:t>Nahor</a:t>
            </a:r>
            <a:r>
              <a:rPr lang="en-US" sz="1600" dirty="0">
                <a:latin typeface="Open Sans"/>
              </a:rPr>
              <a:t> in Haran, he prayerfully submitted a plan to the Lord for identifying an appropriate young woman (see Gen. 24:12–14, 42–44). He proposed that whoever would kindly agree to get water from the well for himself and his animals would be the right person for Isaac. Rebekah came “with her pitcher upon her shoulder” </a:t>
            </a:r>
          </a:p>
          <a:p>
            <a:pPr fontAlgn="base"/>
            <a:r>
              <a:rPr lang="en-US" sz="1600" dirty="0"/>
              <a:t>Abraham’s servant had prayed for a maiden who would bring a dowry of kindness to the Abrahamic family (see Gen. 24:14). At the well he met a personification of </a:t>
            </a:r>
            <a:r>
              <a:rPr lang="en-US" sz="1600" dirty="0" err="1"/>
              <a:t>Christlike</a:t>
            </a:r>
            <a:r>
              <a:rPr lang="en-US" sz="1600" dirty="0"/>
              <a:t> charity and consideration.</a:t>
            </a:r>
            <a:endParaRPr lang="en-US" sz="1600" b="0" i="0" dirty="0">
              <a:effectLst/>
              <a:latin typeface="Open Sans"/>
            </a:endParaRPr>
          </a:p>
        </p:txBody>
      </p:sp>
      <p:sp>
        <p:nvSpPr>
          <p:cNvPr id="5" name="Rectangle 4"/>
          <p:cNvSpPr/>
          <p:nvPr/>
        </p:nvSpPr>
        <p:spPr>
          <a:xfrm>
            <a:off x="5723840" y="4524315"/>
            <a:ext cx="6096000" cy="2308324"/>
          </a:xfrm>
          <a:prstGeom prst="rect">
            <a:avLst/>
          </a:prstGeom>
          <a:ln>
            <a:solidFill>
              <a:schemeClr val="tx1"/>
            </a:solidFill>
          </a:ln>
        </p:spPr>
        <p:txBody>
          <a:bodyPr>
            <a:spAutoFit/>
          </a:bodyPr>
          <a:lstStyle/>
          <a:p>
            <a:r>
              <a:rPr lang="en-US" sz="1200" b="1" dirty="0">
                <a:solidFill>
                  <a:srgbClr val="333333"/>
                </a:solidFill>
                <a:latin typeface="Arial" panose="020B0604020202020204" pitchFamily="34" charset="0"/>
              </a:rPr>
              <a:t>The Well:</a:t>
            </a:r>
          </a:p>
          <a:p>
            <a:r>
              <a:rPr lang="en-US" sz="1200" dirty="0">
                <a:solidFill>
                  <a:srgbClr val="333333"/>
                </a:solidFill>
                <a:latin typeface="Arial" panose="020B0604020202020204" pitchFamily="34" charset="0"/>
              </a:rPr>
              <a:t>Most of the ancient wells of the Holy Land are really cisterns, large cavities in the rock into which one must descend.  Many have steps carved into the stone along the wall.  The steps are narrow and slippery, and women descended them with heavy pitchers on their shoulders.  It appears that Rebekah did this over and over in order to water the servant’s camels.</a:t>
            </a:r>
          </a:p>
          <a:p>
            <a:r>
              <a:rPr lang="en-US" sz="1200" dirty="0">
                <a:solidFill>
                  <a:srgbClr val="333333"/>
                </a:solidFill>
                <a:latin typeface="Arial" panose="020B0604020202020204" pitchFamily="34" charset="0"/>
              </a:rPr>
              <a:t>Rebekah followed the promptings of the Holy Spirit and displayed her great faith through her willingness to go with Abraham’s servant, leaving her family and security behind.  It was certainly a leap of faith.  When the Holy Ghost arranges marriages, they are surely marriages “made in heaven,” and Isaac and Rebekah loved each other.</a:t>
            </a:r>
          </a:p>
          <a:p>
            <a:r>
              <a:rPr lang="en-US" sz="1200" dirty="0">
                <a:solidFill>
                  <a:srgbClr val="333333"/>
                </a:solidFill>
                <a:latin typeface="Arial" panose="020B0604020202020204" pitchFamily="34" charset="0"/>
              </a:rPr>
              <a:t>http://mormonbible.org/old-testament/isaac-and-jacob</a:t>
            </a:r>
          </a:p>
          <a:p>
            <a:endParaRPr lang="en-US" sz="12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55654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387116"/>
            <a:ext cx="2598247" cy="369332"/>
          </a:xfrm>
          <a:prstGeom prst="rect">
            <a:avLst/>
          </a:prstGeom>
          <a:noFill/>
        </p:spPr>
        <p:txBody>
          <a:bodyPr wrap="square" rtlCol="0">
            <a:spAutoFit/>
          </a:bodyPr>
          <a:lstStyle/>
          <a:p>
            <a:r>
              <a:rPr lang="en-US" dirty="0"/>
              <a:t>Genesis 23:1-20</a:t>
            </a:r>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 DECODE" panose="02000000000000000000" pitchFamily="2" charset="0"/>
              </a:rPr>
              <a:t>Sarah Is Buried</a:t>
            </a:r>
          </a:p>
        </p:txBody>
      </p:sp>
      <p:grpSp>
        <p:nvGrpSpPr>
          <p:cNvPr id="3" name="Group 2"/>
          <p:cNvGrpSpPr/>
          <p:nvPr/>
        </p:nvGrpSpPr>
        <p:grpSpPr>
          <a:xfrm>
            <a:off x="9895155" y="90443"/>
            <a:ext cx="2155372" cy="2098232"/>
            <a:chOff x="5947375" y="2670727"/>
            <a:chExt cx="2155372" cy="2098232"/>
          </a:xfrm>
        </p:grpSpPr>
        <p:grpSp>
          <p:nvGrpSpPr>
            <p:cNvPr id="191" name="Group 190"/>
            <p:cNvGrpSpPr/>
            <p:nvPr/>
          </p:nvGrpSpPr>
          <p:grpSpPr>
            <a:xfrm>
              <a:off x="6381794" y="2999161"/>
              <a:ext cx="1322162" cy="1304589"/>
              <a:chOff x="2805639" y="894022"/>
              <a:chExt cx="1534565" cy="1514169"/>
            </a:xfrm>
          </p:grpSpPr>
          <p:sp>
            <p:nvSpPr>
              <p:cNvPr id="230" name="Rectangle 229"/>
              <p:cNvSpPr/>
              <p:nvPr/>
            </p:nvSpPr>
            <p:spPr>
              <a:xfrm>
                <a:off x="2805639" y="894022"/>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2891216" y="1095634"/>
                <a:ext cx="1219608" cy="1312557"/>
                <a:chOff x="6271588" y="553998"/>
                <a:chExt cx="2022382" cy="2176513"/>
              </a:xfrm>
            </p:grpSpPr>
            <p:sp>
              <p:nvSpPr>
                <p:cNvPr id="194" name="Cloud 19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6840178" y="1496996"/>
                  <a:ext cx="805783" cy="1219200"/>
                  <a:chOff x="6859404" y="1496996"/>
                  <a:chExt cx="920895" cy="1219200"/>
                </a:xfrm>
              </p:grpSpPr>
              <p:sp>
                <p:nvSpPr>
                  <p:cNvPr id="228" name="Oval 227"/>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Oval 196"/>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a:off x="6553201" y="990600"/>
                  <a:ext cx="1447800" cy="279400"/>
                  <a:chOff x="4950691" y="2343727"/>
                  <a:chExt cx="1208937" cy="279400"/>
                </a:xfrm>
              </p:grpSpPr>
              <p:sp>
                <p:nvSpPr>
                  <p:cNvPr id="214" name="Cross 213"/>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5029200" y="2362200"/>
                    <a:ext cx="1066800" cy="228600"/>
                    <a:chOff x="5562600" y="5257800"/>
                    <a:chExt cx="2743200" cy="533400"/>
                  </a:xfrm>
                </p:grpSpPr>
                <p:grpSp>
                  <p:nvGrpSpPr>
                    <p:cNvPr id="216" name="Group 335"/>
                    <p:cNvGrpSpPr/>
                    <p:nvPr/>
                  </p:nvGrpSpPr>
                  <p:grpSpPr>
                    <a:xfrm>
                      <a:off x="5562600" y="5257800"/>
                      <a:ext cx="685800" cy="533400"/>
                      <a:chOff x="5562600" y="5257800"/>
                      <a:chExt cx="685800" cy="533400"/>
                    </a:xfrm>
                  </p:grpSpPr>
                  <p:sp>
                    <p:nvSpPr>
                      <p:cNvPr id="226" name="Hexagon 22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336"/>
                    <p:cNvGrpSpPr/>
                    <p:nvPr/>
                  </p:nvGrpSpPr>
                  <p:grpSpPr>
                    <a:xfrm>
                      <a:off x="6248400" y="5257800"/>
                      <a:ext cx="685800" cy="533400"/>
                      <a:chOff x="5562600" y="5257800"/>
                      <a:chExt cx="685800" cy="533400"/>
                    </a:xfrm>
                  </p:grpSpPr>
                  <p:sp>
                    <p:nvSpPr>
                      <p:cNvPr id="224" name="Hexagon 22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339"/>
                    <p:cNvGrpSpPr/>
                    <p:nvPr/>
                  </p:nvGrpSpPr>
                  <p:grpSpPr>
                    <a:xfrm>
                      <a:off x="6934200" y="5257800"/>
                      <a:ext cx="685800" cy="533400"/>
                      <a:chOff x="5562600" y="5257800"/>
                      <a:chExt cx="685800" cy="533400"/>
                    </a:xfrm>
                  </p:grpSpPr>
                  <p:sp>
                    <p:nvSpPr>
                      <p:cNvPr id="222" name="Hexagon 2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ross 2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342"/>
                    <p:cNvGrpSpPr/>
                    <p:nvPr/>
                  </p:nvGrpSpPr>
                  <p:grpSpPr>
                    <a:xfrm>
                      <a:off x="7620000" y="5257800"/>
                      <a:ext cx="685800" cy="533400"/>
                      <a:chOff x="5562600" y="5257800"/>
                      <a:chExt cx="685800" cy="533400"/>
                    </a:xfrm>
                  </p:grpSpPr>
                  <p:sp>
                    <p:nvSpPr>
                      <p:cNvPr id="220" name="Hexagon 2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ross 2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0" name="Isosceles Triangle 199"/>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894801" y="2174967"/>
                  <a:ext cx="238478" cy="260636"/>
                  <a:chOff x="1756756" y="4876800"/>
                  <a:chExt cx="1367444" cy="1295400"/>
                </a:xfrm>
              </p:grpSpPr>
              <p:sp>
                <p:nvSpPr>
                  <p:cNvPr id="211" name="Quad Arrow Callout 21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7088428" y="2393269"/>
                  <a:ext cx="308572" cy="337242"/>
                  <a:chOff x="1756756" y="4876800"/>
                  <a:chExt cx="1367444" cy="1295400"/>
                </a:xfrm>
              </p:grpSpPr>
              <p:sp>
                <p:nvSpPr>
                  <p:cNvPr id="208" name="Quad Arrow Callout 20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Callout 20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Callout 20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7335996" y="2164703"/>
                  <a:ext cx="287568" cy="314287"/>
                  <a:chOff x="1756756" y="4876800"/>
                  <a:chExt cx="1367444" cy="1295400"/>
                </a:xfrm>
              </p:grpSpPr>
              <p:sp>
                <p:nvSpPr>
                  <p:cNvPr id="205" name="Quad Arrow Callout 20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32" name="Picture 12" descr="https://az480170.vo.msecnd.net/debd7172-44dc-4681-b074-d940a93cc4e1/img/prd/f25f42a1-9f0b-4e01-a8a4-9516eed4ced3/l_05frame_defr_hpe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375" y="2670727"/>
              <a:ext cx="2155372" cy="2098232"/>
            </a:xfrm>
            <a:prstGeom prst="rect">
              <a:avLst/>
            </a:prstGeom>
            <a:noFill/>
            <a:extLst>
              <a:ext uri="{909E8E84-426E-40DD-AFC4-6F175D3DCCD1}">
                <a14:hiddenFill xmlns:a14="http://schemas.microsoft.com/office/drawing/2010/main">
                  <a:solidFill>
                    <a:srgbClr val="FFFFFF"/>
                  </a:solidFill>
                </a14:hiddenFill>
              </a:ext>
            </a:extLst>
          </p:spPr>
        </p:pic>
      </p:grpSp>
      <p:sp>
        <p:nvSpPr>
          <p:cNvPr id="233" name="Rectangle 232"/>
          <p:cNvSpPr/>
          <p:nvPr/>
        </p:nvSpPr>
        <p:spPr>
          <a:xfrm>
            <a:off x="2782507" y="1232836"/>
            <a:ext cx="6550785" cy="646331"/>
          </a:xfrm>
          <a:prstGeom prst="rect">
            <a:avLst/>
          </a:prstGeom>
        </p:spPr>
        <p:txBody>
          <a:bodyPr wrap="square">
            <a:spAutoFit/>
          </a:bodyPr>
          <a:lstStyle/>
          <a:p>
            <a:r>
              <a:rPr lang="en-US" b="0" i="1" dirty="0">
                <a:solidFill>
                  <a:srgbClr val="333333"/>
                </a:solidFill>
                <a:effectLst/>
              </a:rPr>
              <a:t>Sarah died in </a:t>
            </a:r>
            <a:r>
              <a:rPr lang="en-US" b="0" i="1" dirty="0" err="1">
                <a:solidFill>
                  <a:srgbClr val="333333"/>
                </a:solidFill>
                <a:effectLst/>
              </a:rPr>
              <a:t>Kirjath-arba</a:t>
            </a:r>
            <a:r>
              <a:rPr lang="en-US" b="0" i="1" dirty="0">
                <a:solidFill>
                  <a:srgbClr val="333333"/>
                </a:solidFill>
                <a:effectLst/>
              </a:rPr>
              <a:t>; the same is Hebron in the land of Canaan and Abraham came to mourn for Sarah, and to weep for her.</a:t>
            </a:r>
            <a:endParaRPr lang="en-US" i="1" dirty="0"/>
          </a:p>
        </p:txBody>
      </p:sp>
      <p:sp>
        <p:nvSpPr>
          <p:cNvPr id="234" name="Rectangle 233"/>
          <p:cNvSpPr/>
          <p:nvPr/>
        </p:nvSpPr>
        <p:spPr>
          <a:xfrm>
            <a:off x="5205883" y="2634936"/>
            <a:ext cx="6096000" cy="3416320"/>
          </a:xfrm>
          <a:prstGeom prst="rect">
            <a:avLst/>
          </a:prstGeom>
        </p:spPr>
        <p:txBody>
          <a:bodyPr>
            <a:spAutoFit/>
          </a:bodyPr>
          <a:lstStyle/>
          <a:p>
            <a:r>
              <a:rPr lang="en-US" b="0" i="0" dirty="0" err="1">
                <a:solidFill>
                  <a:srgbClr val="222222"/>
                </a:solidFill>
                <a:effectLst/>
              </a:rPr>
              <a:t>Heth</a:t>
            </a:r>
            <a:r>
              <a:rPr lang="en-US" b="0" i="0" dirty="0">
                <a:solidFill>
                  <a:srgbClr val="222222"/>
                </a:solidFill>
                <a:effectLst/>
              </a:rPr>
              <a:t> (Bible) </a:t>
            </a:r>
            <a:r>
              <a:rPr lang="en-US" b="0" i="0" dirty="0" err="1">
                <a:solidFill>
                  <a:srgbClr val="222222"/>
                </a:solidFill>
                <a:effectLst/>
              </a:rPr>
              <a:t>Heth</a:t>
            </a:r>
            <a:r>
              <a:rPr lang="en-US" b="0" i="0" dirty="0">
                <a:solidFill>
                  <a:srgbClr val="222222"/>
                </a:solidFill>
                <a:effectLst/>
              </a:rPr>
              <a:t> is, the second son of </a:t>
            </a:r>
            <a:r>
              <a:rPr lang="en-US" b="1" i="0" dirty="0">
                <a:solidFill>
                  <a:srgbClr val="222222"/>
                </a:solidFill>
                <a:effectLst/>
              </a:rPr>
              <a:t>Canaan</a:t>
            </a:r>
            <a:r>
              <a:rPr lang="en-US" b="0" i="0" dirty="0">
                <a:solidFill>
                  <a:srgbClr val="222222"/>
                </a:solidFill>
                <a:effectLst/>
              </a:rPr>
              <a:t>, who is son of Ham, son of </a:t>
            </a:r>
            <a:r>
              <a:rPr lang="en-US" b="1" i="0" dirty="0">
                <a:solidFill>
                  <a:srgbClr val="222222"/>
                </a:solidFill>
                <a:effectLst/>
              </a:rPr>
              <a:t>Noah</a:t>
            </a:r>
            <a:r>
              <a:rPr lang="en-US" b="0" i="0" dirty="0">
                <a:solidFill>
                  <a:srgbClr val="222222"/>
                </a:solidFill>
                <a:effectLst/>
              </a:rPr>
              <a:t>. </a:t>
            </a:r>
            <a:r>
              <a:rPr lang="en-US" b="0" i="0" dirty="0" err="1">
                <a:solidFill>
                  <a:srgbClr val="222222"/>
                </a:solidFill>
                <a:effectLst/>
              </a:rPr>
              <a:t>Heth</a:t>
            </a:r>
            <a:r>
              <a:rPr lang="en-US" b="0" i="0" dirty="0">
                <a:solidFill>
                  <a:srgbClr val="222222"/>
                </a:solidFill>
                <a:effectLst/>
              </a:rPr>
              <a:t> is the ancestor of the </a:t>
            </a:r>
            <a:r>
              <a:rPr lang="en-US" b="1" i="0" dirty="0">
                <a:solidFill>
                  <a:srgbClr val="222222"/>
                </a:solidFill>
                <a:effectLst/>
              </a:rPr>
              <a:t>Hittites</a:t>
            </a:r>
            <a:r>
              <a:rPr lang="en-US" b="0" i="0" dirty="0">
                <a:solidFill>
                  <a:srgbClr val="222222"/>
                </a:solidFill>
                <a:effectLst/>
              </a:rPr>
              <a:t>, second of the twelve Canaanite nations descended from his sons, who lived near Hebron (Genesis 10:15)</a:t>
            </a:r>
          </a:p>
          <a:p>
            <a:endParaRPr lang="en-US" dirty="0">
              <a:solidFill>
                <a:srgbClr val="222222"/>
              </a:solidFill>
            </a:endParaRPr>
          </a:p>
          <a:p>
            <a:r>
              <a:rPr lang="en-US" dirty="0"/>
              <a:t>Abraham purchased land from Ephron, the </a:t>
            </a:r>
          </a:p>
          <a:p>
            <a:r>
              <a:rPr lang="en-US" dirty="0"/>
              <a:t>Hittite, as a burial place for his wife Sarah; </a:t>
            </a:r>
          </a:p>
          <a:p>
            <a:r>
              <a:rPr lang="en-US" dirty="0"/>
              <a:t>subsequently Abraham, Isaac, Rebecca,</a:t>
            </a:r>
          </a:p>
          <a:p>
            <a:r>
              <a:rPr lang="en-US" dirty="0"/>
              <a:t> Jacob and Leah were also buried there. </a:t>
            </a:r>
          </a:p>
          <a:p>
            <a:r>
              <a:rPr lang="en-US" dirty="0"/>
              <a:t>She was buried in the field of </a:t>
            </a:r>
            <a:r>
              <a:rPr lang="en-US" dirty="0" err="1"/>
              <a:t>Machpelah</a:t>
            </a:r>
            <a:r>
              <a:rPr lang="en-US" dirty="0"/>
              <a:t> </a:t>
            </a:r>
          </a:p>
          <a:p>
            <a:r>
              <a:rPr lang="en-US" dirty="0"/>
              <a:t>before </a:t>
            </a:r>
            <a:r>
              <a:rPr lang="en-US" dirty="0" err="1"/>
              <a:t>Mamre</a:t>
            </a:r>
            <a:endParaRPr lang="en-US" dirty="0"/>
          </a:p>
          <a:p>
            <a:r>
              <a:rPr lang="en-US" dirty="0"/>
              <a:t>Genesis 23:17-20</a:t>
            </a:r>
          </a:p>
        </p:txBody>
      </p:sp>
      <p:grpSp>
        <p:nvGrpSpPr>
          <p:cNvPr id="236" name="Group 235"/>
          <p:cNvGrpSpPr/>
          <p:nvPr/>
        </p:nvGrpSpPr>
        <p:grpSpPr>
          <a:xfrm>
            <a:off x="84668" y="2028483"/>
            <a:ext cx="4888044" cy="4156650"/>
            <a:chOff x="84668" y="2028483"/>
            <a:chExt cx="4888044" cy="4156650"/>
          </a:xfrm>
        </p:grpSpPr>
        <p:pic>
          <p:nvPicPr>
            <p:cNvPr id="4098" name="Picture 2" descr="Cave of the Patriarchs (Hebrew Me'arat HaMachpela; Arabic Al Magharah or Ibrahimi Mos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12" y="2028483"/>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35" name="Rectangle 234"/>
            <p:cNvSpPr/>
            <p:nvPr/>
          </p:nvSpPr>
          <p:spPr>
            <a:xfrm>
              <a:off x="84668" y="5600358"/>
              <a:ext cx="4888044" cy="584775"/>
            </a:xfrm>
            <a:prstGeom prst="rect">
              <a:avLst/>
            </a:prstGeom>
          </p:spPr>
          <p:txBody>
            <a:bodyPr wrap="square">
              <a:spAutoFit/>
            </a:bodyPr>
            <a:lstStyle/>
            <a:p>
              <a:r>
                <a:rPr lang="en-US" sz="1600" b="0" i="0" dirty="0">
                  <a:effectLst/>
                  <a:latin typeface="trebuchet ms" panose="020B0603020202020204" pitchFamily="34" charset="0"/>
                </a:rPr>
                <a:t>Today, Hebron is regarded as one of the four Jewish holy cities, second to Jerusalem</a:t>
              </a:r>
              <a:endParaRPr lang="en-US" sz="1600" dirty="0"/>
            </a:p>
          </p:txBody>
        </p:sp>
      </p:grpSp>
      <p:pic>
        <p:nvPicPr>
          <p:cNvPr id="4100" name="Picture 4" descr="Woodcut by Gustave Dore depicting the burial of Sarah in the c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875" y="3515917"/>
            <a:ext cx="2593058" cy="32049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godssecret.files.wordpress.com/2008/11/mach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14" y="549691"/>
            <a:ext cx="1620734" cy="237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4">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fade">
                                      <p:cBhvr>
                                        <p:cTn id="30" dur="500"/>
                                        <p:tgtEl>
                                          <p:spTgt spid="4102"/>
                                        </p:tgtEl>
                                      </p:cBhvr>
                                    </p:animEffect>
                                  </p:childTnLst>
                                </p:cTn>
                              </p:par>
                              <p:par>
                                <p:cTn id="31" presetID="10" presetClass="entr" presetSubtype="0" fill="hold" nodeType="with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387116"/>
            <a:ext cx="2598247" cy="369332"/>
          </a:xfrm>
          <a:prstGeom prst="rect">
            <a:avLst/>
          </a:prstGeom>
          <a:noFill/>
        </p:spPr>
        <p:txBody>
          <a:bodyPr wrap="square" rtlCol="0">
            <a:spAutoFit/>
          </a:bodyPr>
          <a:lstStyle/>
          <a:p>
            <a:r>
              <a:rPr lang="en-US" dirty="0"/>
              <a:t>Genesis 24:1-6</a:t>
            </a:r>
          </a:p>
        </p:txBody>
      </p:sp>
      <p:sp>
        <p:nvSpPr>
          <p:cNvPr id="4" name="TextBox 3"/>
          <p:cNvSpPr txBox="1"/>
          <p:nvPr/>
        </p:nvSpPr>
        <p:spPr>
          <a:xfrm>
            <a:off x="0" y="0"/>
            <a:ext cx="12192000" cy="769441"/>
          </a:xfrm>
          <a:prstGeom prst="rect">
            <a:avLst/>
          </a:prstGeom>
          <a:noFill/>
        </p:spPr>
        <p:txBody>
          <a:bodyPr wrap="square" rtlCol="0">
            <a:spAutoFit/>
          </a:bodyPr>
          <a:lstStyle/>
          <a:p>
            <a:pPr algn="ctr"/>
            <a:r>
              <a:rPr lang="en-US" sz="4400" dirty="0">
                <a:latin typeface="AR DECODE" panose="02000000000000000000" pitchFamily="2" charset="0"/>
              </a:rPr>
              <a:t>A Wife For Isaac</a:t>
            </a:r>
          </a:p>
        </p:txBody>
      </p:sp>
      <p:grpSp>
        <p:nvGrpSpPr>
          <p:cNvPr id="53" name="Group 52"/>
          <p:cNvGrpSpPr/>
          <p:nvPr/>
        </p:nvGrpSpPr>
        <p:grpSpPr>
          <a:xfrm>
            <a:off x="2927976" y="2206427"/>
            <a:ext cx="1661334" cy="2961803"/>
            <a:chOff x="5659340" y="3438997"/>
            <a:chExt cx="1661334" cy="2961803"/>
          </a:xfrm>
        </p:grpSpPr>
        <p:sp>
          <p:nvSpPr>
            <p:cNvPr id="54" name="Cloud 53"/>
            <p:cNvSpPr/>
            <p:nvPr/>
          </p:nvSpPr>
          <p:spPr>
            <a:xfrm rot="2829162">
              <a:off x="5853113" y="3451629"/>
              <a:ext cx="1285875" cy="136397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659340" y="3438997"/>
              <a:ext cx="1661334" cy="2961803"/>
              <a:chOff x="5659340" y="3438997"/>
              <a:chExt cx="1661334" cy="2961803"/>
            </a:xfrm>
          </p:grpSpPr>
          <p:sp>
            <p:nvSpPr>
              <p:cNvPr id="56" name="Oval 55"/>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169292">
                <a:off x="6553124" y="4375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790291">
                <a:off x="5826706" y="4345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022496" y="4491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335487" y="4206893"/>
                <a:ext cx="368371"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320523">
                <a:off x="5979107" y="4498120"/>
                <a:ext cx="665534" cy="1369050"/>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16319">
                <a:off x="6406999" y="4425192"/>
                <a:ext cx="665534" cy="1438383"/>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098164" y="3458490"/>
                <a:ext cx="831410" cy="11150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5145672">
                <a:off x="6337712" y="3338596"/>
                <a:ext cx="342786" cy="5435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470622" y="1716176"/>
            <a:ext cx="1839832" cy="3482238"/>
            <a:chOff x="3810000" y="553998"/>
            <a:chExt cx="1839832" cy="3482238"/>
          </a:xfrm>
        </p:grpSpPr>
        <p:sp>
          <p:nvSpPr>
            <p:cNvPr id="69" name="Cloud 6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Extract 7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220061" y="818482"/>
              <a:ext cx="938018" cy="300171"/>
              <a:chOff x="1756756" y="4876800"/>
              <a:chExt cx="4088873" cy="1308463"/>
            </a:xfrm>
          </p:grpSpPr>
          <p:grpSp>
            <p:nvGrpSpPr>
              <p:cNvPr id="116" name="Group 115"/>
              <p:cNvGrpSpPr/>
              <p:nvPr/>
            </p:nvGrpSpPr>
            <p:grpSpPr>
              <a:xfrm>
                <a:off x="1756756" y="4876800"/>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119647" y="4889863"/>
                <a:ext cx="1367444" cy="1295400"/>
                <a:chOff x="1756756" y="4876800"/>
                <a:chExt cx="1367444" cy="1295400"/>
              </a:xfrm>
            </p:grpSpPr>
            <p:sp>
              <p:nvSpPr>
                <p:cNvPr id="124" name="Quad Arrow Callout 1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4478185" y="4889863"/>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Quad Arrow Callout 11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7531393">
              <a:off x="4356564" y="2143638"/>
              <a:ext cx="938018" cy="300171"/>
              <a:chOff x="1756756" y="4876800"/>
              <a:chExt cx="4088873" cy="1308463"/>
            </a:xfrm>
          </p:grpSpPr>
          <p:grpSp>
            <p:nvGrpSpPr>
              <p:cNvPr id="102" name="Group 101"/>
              <p:cNvGrpSpPr/>
              <p:nvPr/>
            </p:nvGrpSpPr>
            <p:grpSpPr>
              <a:xfrm>
                <a:off x="1756756" y="4876800"/>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7531393">
              <a:off x="3995156" y="3097226"/>
              <a:ext cx="938018" cy="300171"/>
              <a:chOff x="1756756" y="4876800"/>
              <a:chExt cx="4088873" cy="1308463"/>
            </a:xfrm>
          </p:grpSpPr>
          <p:grpSp>
            <p:nvGrpSpPr>
              <p:cNvPr id="88" name="Group 87"/>
              <p:cNvGrpSpPr/>
              <p:nvPr/>
            </p:nvGrpSpPr>
            <p:grpSpPr>
              <a:xfrm>
                <a:off x="1756756" y="4876800"/>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119647"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478185" y="4889863"/>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Quad Arrow Callout 9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loud 8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53986" y="1759714"/>
            <a:ext cx="3848025" cy="1200329"/>
          </a:xfrm>
          <a:prstGeom prst="rect">
            <a:avLst/>
          </a:prstGeom>
        </p:spPr>
        <p:txBody>
          <a:bodyPr wrap="square">
            <a:spAutoFit/>
          </a:bodyPr>
          <a:lstStyle/>
          <a:p>
            <a:r>
              <a:rPr lang="en-US" b="0" i="0" dirty="0">
                <a:solidFill>
                  <a:srgbClr val="333333"/>
                </a:solidFill>
                <a:effectLst/>
                <a:latin typeface="Open Sans"/>
              </a:rPr>
              <a:t>Abraham sent a servant to his former homeland to find a wife for Isaac from among Abraham’s kindred, who were covenant people.</a:t>
            </a:r>
            <a:endParaRPr lang="en-US" dirty="0"/>
          </a:p>
        </p:txBody>
      </p:sp>
      <p:pic>
        <p:nvPicPr>
          <p:cNvPr id="8194" name="Picture 2" descr="http://www.keyway.ca/gif/hebron.gif"/>
          <p:cNvPicPr>
            <a:picLocks noChangeAspect="1" noChangeArrowheads="1"/>
          </p:cNvPicPr>
          <p:nvPr/>
        </p:nvPicPr>
        <p:blipFill rotWithShape="1">
          <a:blip r:embed="rId3">
            <a:extLst>
              <a:ext uri="{28A0092B-C50C-407E-A947-70E740481C1C}">
                <a14:useLocalDpi xmlns:a14="http://schemas.microsoft.com/office/drawing/2010/main" val="0"/>
              </a:ext>
            </a:extLst>
          </a:blip>
          <a:srcRect r="16133" b="18214"/>
          <a:stretch/>
        </p:blipFill>
        <p:spPr bwMode="auto">
          <a:xfrm>
            <a:off x="7579126" y="3551597"/>
            <a:ext cx="3103849" cy="2756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22047" y="5419456"/>
            <a:ext cx="4770342" cy="1200329"/>
          </a:xfrm>
          <a:prstGeom prst="rect">
            <a:avLst/>
          </a:prstGeom>
        </p:spPr>
        <p:txBody>
          <a:bodyPr wrap="square">
            <a:spAutoFit/>
          </a:bodyPr>
          <a:lstStyle/>
          <a:p>
            <a:r>
              <a:rPr lang="en-US" b="0" i="0" dirty="0">
                <a:solidFill>
                  <a:srgbClr val="333333"/>
                </a:solidFill>
                <a:effectLst/>
                <a:latin typeface="Open Sans"/>
              </a:rPr>
              <a:t>The land of Canaan to Mesopotamia where his relatives lived was a distance of approximately 1,200 miles (1,931 kilometers) round-trip. </a:t>
            </a:r>
            <a:endParaRPr lang="en-US" dirty="0"/>
          </a:p>
        </p:txBody>
      </p:sp>
    </p:spTree>
    <p:extLst>
      <p:ext uri="{BB962C8B-B14F-4D97-AF65-F5344CB8AC3E}">
        <p14:creationId xmlns:p14="http://schemas.microsoft.com/office/powerpoint/2010/main" val="14118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06828"/>
            <a:ext cx="6172201" cy="1077218"/>
          </a:xfrm>
          <a:prstGeom prst="rect">
            <a:avLst/>
          </a:prstGeom>
          <a:noFill/>
        </p:spPr>
        <p:txBody>
          <a:bodyPr wrap="square" rtlCol="0">
            <a:spAutoFit/>
          </a:bodyPr>
          <a:lstStyle/>
          <a:p>
            <a:pPr algn="ctr"/>
            <a:r>
              <a:rPr lang="en-US" sz="3200" dirty="0">
                <a:latin typeface="Open Sans"/>
              </a:rPr>
              <a:t>Why did Abraham want Isaac’s wife to be from his homeland?</a:t>
            </a:r>
          </a:p>
        </p:txBody>
      </p:sp>
      <p:sp>
        <p:nvSpPr>
          <p:cNvPr id="130" name="TextBox 129"/>
          <p:cNvSpPr txBox="1"/>
          <p:nvPr/>
        </p:nvSpPr>
        <p:spPr>
          <a:xfrm>
            <a:off x="1570382" y="1354306"/>
            <a:ext cx="8007626" cy="1015663"/>
          </a:xfrm>
          <a:prstGeom prst="rect">
            <a:avLst/>
          </a:prstGeom>
          <a:noFill/>
        </p:spPr>
        <p:txBody>
          <a:bodyPr wrap="square" rtlCol="0">
            <a:spAutoFit/>
          </a:bodyPr>
          <a:lstStyle/>
          <a:p>
            <a:pPr algn="ctr"/>
            <a:r>
              <a:rPr lang="en-US" sz="6000" dirty="0">
                <a:latin typeface="AR DECODE" panose="02000000000000000000" pitchFamily="2" charset="0"/>
              </a:rPr>
              <a:t>A Covenant Marriage</a:t>
            </a:r>
          </a:p>
        </p:txBody>
      </p:sp>
      <p:grpSp>
        <p:nvGrpSpPr>
          <p:cNvPr id="2" name="Group 1"/>
          <p:cNvGrpSpPr/>
          <p:nvPr/>
        </p:nvGrpSpPr>
        <p:grpSpPr>
          <a:xfrm>
            <a:off x="228599" y="2613401"/>
            <a:ext cx="5738806" cy="1214724"/>
            <a:chOff x="228599" y="2613401"/>
            <a:chExt cx="5738806" cy="1214724"/>
          </a:xfrm>
        </p:grpSpPr>
        <p:sp>
          <p:nvSpPr>
            <p:cNvPr id="5" name="Rectangle 4"/>
            <p:cNvSpPr/>
            <p:nvPr/>
          </p:nvSpPr>
          <p:spPr>
            <a:xfrm>
              <a:off x="1232120" y="2620599"/>
              <a:ext cx="4735285" cy="1200329"/>
            </a:xfrm>
            <a:prstGeom prst="rect">
              <a:avLst/>
            </a:prstGeom>
          </p:spPr>
          <p:txBody>
            <a:bodyPr wrap="square">
              <a:spAutoFit/>
            </a:bodyPr>
            <a:lstStyle/>
            <a:p>
              <a:pPr fontAlgn="base"/>
              <a:r>
                <a:rPr lang="en-US" dirty="0">
                  <a:latin typeface="Open Sans"/>
                </a:rPr>
                <a:t>“A couple in love can choose a marriage of the highest quality or a lesser type that will not endure. Or they can choose neither. …</a:t>
              </a:r>
            </a:p>
            <a:p>
              <a:pPr fontAlgn="base"/>
              <a:r>
                <a:rPr lang="en-US" dirty="0">
                  <a:latin typeface="Open Sans"/>
                </a:rPr>
                <a:t>“The best choice is a celestial marriage” (1)</a:t>
              </a:r>
            </a:p>
          </p:txBody>
        </p:sp>
        <p:pic>
          <p:nvPicPr>
            <p:cNvPr id="9218"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613401"/>
              <a:ext cx="913027" cy="12147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6057900" y="3912610"/>
            <a:ext cx="6096000" cy="1384995"/>
          </a:xfrm>
          <a:prstGeom prst="rect">
            <a:avLst/>
          </a:prstGeom>
        </p:spPr>
        <p:txBody>
          <a:bodyPr>
            <a:spAutoFit/>
          </a:bodyPr>
          <a:lstStyle/>
          <a:p>
            <a:r>
              <a:rPr lang="en-US" sz="2800" b="0" i="0" dirty="0">
                <a:solidFill>
                  <a:srgbClr val="333333"/>
                </a:solidFill>
                <a:effectLst/>
                <a:latin typeface="Open Sans"/>
              </a:rPr>
              <a:t>Why is celestial marriage in the temple—or eternal marriage—the best kind of marriage?</a:t>
            </a:r>
            <a:endParaRPr lang="en-US" sz="2800" dirty="0"/>
          </a:p>
        </p:txBody>
      </p:sp>
      <p:sp>
        <p:nvSpPr>
          <p:cNvPr id="6" name="Rectangle 5"/>
          <p:cNvSpPr/>
          <p:nvPr/>
        </p:nvSpPr>
        <p:spPr>
          <a:xfrm>
            <a:off x="5421087" y="5571242"/>
            <a:ext cx="6096000" cy="923330"/>
          </a:xfrm>
          <a:prstGeom prst="rect">
            <a:avLst/>
          </a:prstGeom>
        </p:spPr>
        <p:txBody>
          <a:bodyPr>
            <a:spAutoFit/>
          </a:bodyPr>
          <a:lstStyle/>
          <a:p>
            <a:r>
              <a:rPr lang="en-US" b="0" i="0" dirty="0">
                <a:solidFill>
                  <a:srgbClr val="333333"/>
                </a:solidFill>
                <a:effectLst/>
                <a:latin typeface="Open Sans"/>
              </a:rPr>
              <a:t>In eternal marriages, righteous couples are sealed forever by the power of the priesthood and the family unit continues eternally.</a:t>
            </a:r>
            <a:endParaRPr lang="en-US" dirty="0"/>
          </a:p>
        </p:txBody>
      </p:sp>
      <p:pic>
        <p:nvPicPr>
          <p:cNvPr id="131" name="Picture 2" descr="handfastin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745437"/>
            <a:ext cx="2340430" cy="318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mormonsoprano.files.wordpress.com/2008/07/holding-hands.jpg"/>
          <p:cNvPicPr>
            <a:picLocks noChangeAspect="1" noChangeArrowheads="1"/>
          </p:cNvPicPr>
          <p:nvPr/>
        </p:nvPicPr>
        <p:blipFill rotWithShape="1">
          <a:blip r:embed="rId5">
            <a:extLst>
              <a:ext uri="{28A0092B-C50C-407E-A947-70E740481C1C}">
                <a14:useLocalDpi xmlns:a14="http://schemas.microsoft.com/office/drawing/2010/main" val="0"/>
              </a:ext>
            </a:extLst>
          </a:blip>
          <a:srcRect l="8848" t="158" r="23494" b="7663"/>
          <a:stretch/>
        </p:blipFill>
        <p:spPr bwMode="auto">
          <a:xfrm>
            <a:off x="228599" y="4239486"/>
            <a:ext cx="4833257" cy="240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Isaac’s Choice</a:t>
            </a:r>
          </a:p>
        </p:txBody>
      </p:sp>
      <p:sp>
        <p:nvSpPr>
          <p:cNvPr id="2" name="Rectangle 1"/>
          <p:cNvSpPr/>
          <p:nvPr/>
        </p:nvSpPr>
        <p:spPr>
          <a:xfrm>
            <a:off x="5110843" y="3854326"/>
            <a:ext cx="6096000" cy="2585323"/>
          </a:xfrm>
          <a:prstGeom prst="rect">
            <a:avLst/>
          </a:prstGeom>
        </p:spPr>
        <p:txBody>
          <a:bodyPr>
            <a:spAutoFit/>
          </a:bodyPr>
          <a:lstStyle/>
          <a:p>
            <a:r>
              <a:rPr lang="en-US" b="0" i="0" dirty="0">
                <a:solidFill>
                  <a:srgbClr val="333333"/>
                </a:solidFill>
                <a:effectLst/>
                <a:latin typeface="Open Sans"/>
              </a:rPr>
              <a:t>The Canaanites did not believe in the Lord, no Canaanite woman would have been prepared to receive the responsibilities and blessings of the Abrahamic covenant and eternal marriage. </a:t>
            </a:r>
          </a:p>
          <a:p>
            <a:endParaRPr lang="en-US" dirty="0">
              <a:solidFill>
                <a:srgbClr val="333333"/>
              </a:solidFill>
              <a:latin typeface="Open Sans"/>
            </a:endParaRPr>
          </a:p>
          <a:p>
            <a:r>
              <a:rPr lang="en-US" b="0" i="0" dirty="0">
                <a:solidFill>
                  <a:srgbClr val="333333"/>
                </a:solidFill>
                <a:effectLst/>
                <a:latin typeface="Open Sans"/>
              </a:rPr>
              <a:t>The decision Isaac faced concerning whether or not to marry in the covenant is just like our choice today of whether to receive the marriage sealing ordinance in the temple.</a:t>
            </a:r>
            <a:endParaRPr lang="en-US" dirty="0"/>
          </a:p>
        </p:txBody>
      </p:sp>
      <p:sp>
        <p:nvSpPr>
          <p:cNvPr id="12" name="Rectangle 11"/>
          <p:cNvSpPr/>
          <p:nvPr/>
        </p:nvSpPr>
        <p:spPr>
          <a:xfrm>
            <a:off x="315686" y="1396663"/>
            <a:ext cx="6096000" cy="646331"/>
          </a:xfrm>
          <a:prstGeom prst="rect">
            <a:avLst/>
          </a:prstGeom>
        </p:spPr>
        <p:txBody>
          <a:bodyPr>
            <a:spAutoFit/>
          </a:bodyPr>
          <a:lstStyle/>
          <a:p>
            <a:r>
              <a:rPr lang="en-US" dirty="0">
                <a:solidFill>
                  <a:srgbClr val="333333"/>
                </a:solidFill>
                <a:latin typeface="Open Sans"/>
              </a:rPr>
              <a:t>Isaac needed to fulfill the promise given to him by entering into a covenant marriage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593" y="1149975"/>
            <a:ext cx="2000250" cy="2286000"/>
          </a:xfrm>
          <a:prstGeom prst="rect">
            <a:avLst/>
          </a:prstGeom>
        </p:spPr>
      </p:pic>
      <p:grpSp>
        <p:nvGrpSpPr>
          <p:cNvPr id="10" name="Group 9"/>
          <p:cNvGrpSpPr/>
          <p:nvPr/>
        </p:nvGrpSpPr>
        <p:grpSpPr>
          <a:xfrm>
            <a:off x="1382486" y="2587508"/>
            <a:ext cx="2416628" cy="3737521"/>
            <a:chOff x="1382486" y="2587508"/>
            <a:chExt cx="2416628" cy="3737521"/>
          </a:xfrm>
        </p:grpSpPr>
        <p:pic>
          <p:nvPicPr>
            <p:cNvPr id="10244" name="Picture 4" descr="http://www.palestineposterproject.org/sites/default/files/00813_PPPA2.jpg"/>
            <p:cNvPicPr>
              <a:picLocks noChangeAspect="1" noChangeArrowheads="1"/>
            </p:cNvPicPr>
            <p:nvPr/>
          </p:nvPicPr>
          <p:blipFill rotWithShape="1">
            <a:blip r:embed="rId4">
              <a:extLst>
                <a:ext uri="{28A0092B-C50C-407E-A947-70E740481C1C}">
                  <a14:useLocalDpi xmlns:a14="http://schemas.microsoft.com/office/drawing/2010/main" val="0"/>
                </a:ext>
              </a:extLst>
            </a:blip>
            <a:srcRect l="9228" t="6999" r="8486" b="14668"/>
            <a:stretch/>
          </p:blipFill>
          <p:spPr bwMode="auto">
            <a:xfrm>
              <a:off x="1382486" y="2587508"/>
              <a:ext cx="2416628" cy="34507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472545" y="6078808"/>
              <a:ext cx="2236510" cy="246221"/>
            </a:xfrm>
            <a:prstGeom prst="rect">
              <a:avLst/>
            </a:prstGeom>
          </p:spPr>
          <p:txBody>
            <a:bodyPr wrap="none">
              <a:spAutoFit/>
            </a:bodyPr>
            <a:lstStyle/>
            <a:p>
              <a:r>
                <a:rPr lang="en-US" sz="1000" b="0" i="0" u="none" strike="noStrike" dirty="0">
                  <a:effectLst/>
                  <a:latin typeface="Verdana" panose="020B0604030504040204" pitchFamily="34" charset="0"/>
                </a:rPr>
                <a:t>Artist: Abdel Rahman Al </a:t>
              </a:r>
              <a:r>
                <a:rPr lang="en-US" sz="1000" b="0" i="0" u="none" strike="noStrike" dirty="0" err="1">
                  <a:effectLst/>
                  <a:latin typeface="Verdana" panose="020B0604030504040204" pitchFamily="34" charset="0"/>
                </a:rPr>
                <a:t>Muzain</a:t>
              </a:r>
              <a:endParaRPr lang="en-US" sz="1000" dirty="0"/>
            </a:p>
          </p:txBody>
        </p:sp>
      </p:gr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24:1-6</a:t>
            </a:r>
          </a:p>
        </p:txBody>
      </p:sp>
    </p:spTree>
    <p:extLst>
      <p:ext uri="{BB962C8B-B14F-4D97-AF65-F5344CB8AC3E}">
        <p14:creationId xmlns:p14="http://schemas.microsoft.com/office/powerpoint/2010/main" val="30487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AR DECODE" panose="02000000000000000000" pitchFamily="2" charset="0"/>
              </a:rPr>
              <a:t>The Blessings of a Covenant Marriage</a:t>
            </a:r>
          </a:p>
        </p:txBody>
      </p:sp>
      <p:sp>
        <p:nvSpPr>
          <p:cNvPr id="12" name="Rectangle 11"/>
          <p:cNvSpPr/>
          <p:nvPr/>
        </p:nvSpPr>
        <p:spPr>
          <a:xfrm>
            <a:off x="790575" y="942295"/>
            <a:ext cx="3984171" cy="2308324"/>
          </a:xfrm>
          <a:prstGeom prst="rect">
            <a:avLst/>
          </a:prstGeom>
        </p:spPr>
        <p:txBody>
          <a:bodyPr wrap="square">
            <a:spAutoFit/>
          </a:bodyPr>
          <a:lstStyle/>
          <a:p>
            <a:r>
              <a:rPr lang="en-US" dirty="0">
                <a:latin typeface="Open Sans"/>
              </a:rPr>
              <a:t>“There is no substitute for marrying in the temple. It is the only place under the heavens where marriage can be solemnized for eternity. Don’t cheat yourself. Don’t cheat your companion. Don’t shortchange your lives. Marry the right person in the right place at the right time.” (2)</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24:1-6</a:t>
            </a:r>
          </a:p>
        </p:txBody>
      </p:sp>
      <p:sp>
        <p:nvSpPr>
          <p:cNvPr id="3" name="Rectangle 2"/>
          <p:cNvSpPr/>
          <p:nvPr/>
        </p:nvSpPr>
        <p:spPr>
          <a:xfrm>
            <a:off x="5823858" y="1281200"/>
            <a:ext cx="6096000" cy="923330"/>
          </a:xfrm>
          <a:prstGeom prst="rect">
            <a:avLst/>
          </a:prstGeom>
        </p:spPr>
        <p:txBody>
          <a:bodyPr>
            <a:spAutoFit/>
          </a:bodyPr>
          <a:lstStyle/>
          <a:p>
            <a:r>
              <a:rPr lang="en-US" b="0" i="0" dirty="0">
                <a:solidFill>
                  <a:srgbClr val="333333"/>
                </a:solidFill>
                <a:effectLst/>
                <a:latin typeface="Open Sans"/>
              </a:rPr>
              <a:t>“The most important single thing that any Latter-day Saint ever does in this world … is to marry the right person in the right place by the right authority.” (3)</a:t>
            </a:r>
            <a:endParaRPr lang="en-US" dirty="0"/>
          </a:p>
        </p:txBody>
      </p:sp>
      <p:sp>
        <p:nvSpPr>
          <p:cNvPr id="4" name="Rectangle 3"/>
          <p:cNvSpPr/>
          <p:nvPr/>
        </p:nvSpPr>
        <p:spPr>
          <a:xfrm>
            <a:off x="5548276" y="4084467"/>
            <a:ext cx="6096000" cy="2031325"/>
          </a:xfrm>
          <a:prstGeom prst="rect">
            <a:avLst/>
          </a:prstGeom>
        </p:spPr>
        <p:txBody>
          <a:bodyPr>
            <a:spAutoFit/>
          </a:bodyPr>
          <a:lstStyle/>
          <a:p>
            <a:pPr fontAlgn="base"/>
            <a:r>
              <a:rPr lang="en-US" b="0" i="0" dirty="0">
                <a:effectLst/>
                <a:latin typeface="Open Sans"/>
              </a:rPr>
              <a:t>“Clearly, right marriage begins with right dating. A person generally marries someone from among those with whom he associates, with whom he goes to school, with whom he goes to church, with whom he socializes. Therefore, this warning comes with great emphasis. Do not take the chance of dating nonmembers, or members who are untrained and faithless”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72" y="1150273"/>
            <a:ext cx="849086" cy="11851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6" y="1015663"/>
            <a:ext cx="866775" cy="10807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3139" y="5633063"/>
            <a:ext cx="854999" cy="1123385"/>
          </a:xfrm>
          <a:prstGeom prst="rect">
            <a:avLst/>
          </a:prstGeom>
        </p:spPr>
      </p:pic>
      <p:grpSp>
        <p:nvGrpSpPr>
          <p:cNvPr id="11" name="Group 10"/>
          <p:cNvGrpSpPr/>
          <p:nvPr/>
        </p:nvGrpSpPr>
        <p:grpSpPr>
          <a:xfrm>
            <a:off x="1160576" y="3631684"/>
            <a:ext cx="3814196" cy="2733881"/>
            <a:chOff x="1293313" y="3429000"/>
            <a:chExt cx="3814196" cy="2733881"/>
          </a:xfrm>
        </p:grpSpPr>
        <p:pic>
          <p:nvPicPr>
            <p:cNvPr id="11266" name="Picture 2" descr="http://mormonbasics.com/wp-content/uploads/KS-City-Temple-Sealing-R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313" y="3429000"/>
              <a:ext cx="3666187" cy="25296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93313" y="5885882"/>
              <a:ext cx="3814196" cy="276999"/>
            </a:xfrm>
            <a:prstGeom prst="rect">
              <a:avLst/>
            </a:prstGeom>
            <a:noFill/>
          </p:spPr>
          <p:txBody>
            <a:bodyPr wrap="square" rtlCol="0">
              <a:spAutoFit/>
            </a:bodyPr>
            <a:lstStyle/>
            <a:p>
              <a:r>
                <a:rPr lang="en-US" sz="1200" dirty="0"/>
                <a:t>Kansas City, Missouri Sealing Room</a:t>
              </a:r>
            </a:p>
          </p:txBody>
        </p:sp>
      </p:grpSp>
      <p:pic>
        <p:nvPicPr>
          <p:cNvPr id="11268" name="Picture 4" descr="https://www.lds.org/youth/bc/youth/for-the-strength-of-youth/dating/teasers/images/FTSOY-Dating-2011-12-02.jpg"/>
          <p:cNvPicPr>
            <a:picLocks noChangeAspect="1" noChangeArrowheads="1"/>
          </p:cNvPicPr>
          <p:nvPr/>
        </p:nvPicPr>
        <p:blipFill rotWithShape="1">
          <a:blip r:embed="rId7">
            <a:extLst>
              <a:ext uri="{28A0092B-C50C-407E-A947-70E740481C1C}">
                <a14:useLocalDpi xmlns:a14="http://schemas.microsoft.com/office/drawing/2010/main" val="0"/>
              </a:ext>
            </a:extLst>
          </a:blip>
          <a:srcRect r="1718" b="19244"/>
          <a:stretch/>
        </p:blipFill>
        <p:spPr bwMode="auto">
          <a:xfrm>
            <a:off x="6082344" y="2252573"/>
            <a:ext cx="4498570" cy="173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AR DECODE" panose="02000000000000000000" pitchFamily="2" charset="0"/>
              </a:rPr>
              <a:t>The Servant Meets Rebekah</a:t>
            </a:r>
          </a:p>
        </p:txBody>
      </p:sp>
      <p:sp>
        <p:nvSpPr>
          <p:cNvPr id="12" name="Rectangle 11"/>
          <p:cNvSpPr/>
          <p:nvPr/>
        </p:nvSpPr>
        <p:spPr>
          <a:xfrm>
            <a:off x="529961" y="1305342"/>
            <a:ext cx="3984171" cy="1754326"/>
          </a:xfrm>
          <a:prstGeom prst="rect">
            <a:avLst/>
          </a:prstGeom>
        </p:spPr>
        <p:txBody>
          <a:bodyPr wrap="square">
            <a:spAutoFit/>
          </a:bodyPr>
          <a:lstStyle/>
          <a:p>
            <a:r>
              <a:rPr lang="en-US" dirty="0">
                <a:latin typeface="Open Sans"/>
              </a:rPr>
              <a:t>We do not know why Abraham sent his servant to find Isaac a wife, rather than sending Isaac. Regardless of the reason, it is evident that the Lord guided Abraham’s servant in identifying a suitable wife for Isaac</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24:10-22</a:t>
            </a:r>
          </a:p>
        </p:txBody>
      </p:sp>
      <p:pic>
        <p:nvPicPr>
          <p:cNvPr id="14338" name="Picture 2" descr="Rebekah at the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255" y="2450450"/>
            <a:ext cx="2969156" cy="3962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14132" y="3087774"/>
            <a:ext cx="3942169" cy="369332"/>
          </a:xfrm>
          <a:prstGeom prst="rect">
            <a:avLst/>
          </a:prstGeom>
        </p:spPr>
        <p:txBody>
          <a:bodyPr wrap="none">
            <a:spAutoFit/>
          </a:bodyPr>
          <a:lstStyle/>
          <a:p>
            <a:r>
              <a:rPr lang="en-US" b="0" i="0" dirty="0">
                <a:solidFill>
                  <a:srgbClr val="333333"/>
                </a:solidFill>
                <a:effectLst/>
                <a:latin typeface="Palatino"/>
              </a:rPr>
              <a:t>Mesopotamia, unto the city of </a:t>
            </a:r>
            <a:r>
              <a:rPr lang="en-US" b="0" i="0" dirty="0" err="1">
                <a:solidFill>
                  <a:srgbClr val="333333"/>
                </a:solidFill>
                <a:effectLst/>
                <a:latin typeface="Palatino"/>
              </a:rPr>
              <a:t>Nahor</a:t>
            </a:r>
            <a:r>
              <a:rPr lang="en-US" b="0" i="0" dirty="0">
                <a:solidFill>
                  <a:srgbClr val="333333"/>
                </a:solidFill>
                <a:effectLst/>
                <a:latin typeface="Palatino"/>
              </a:rPr>
              <a:t>.</a:t>
            </a:r>
            <a:endParaRPr lang="en-US" dirty="0"/>
          </a:p>
        </p:txBody>
      </p:sp>
      <p:pic>
        <p:nvPicPr>
          <p:cNvPr id="14342" name="Picture 6" descr="https://wwyeshua.files.wordpress.com/2014/02/4-map-for-servant.jpg?w=500&amp;h=3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960" y="1160111"/>
            <a:ext cx="2532743" cy="189955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paleomoroccotours.com/style/images/art/desert/200%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09" y="3707060"/>
            <a:ext cx="4530273" cy="2032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92044" y="4186157"/>
            <a:ext cx="3497211" cy="1477328"/>
          </a:xfrm>
          <a:prstGeom prst="rect">
            <a:avLst/>
          </a:prstGeom>
        </p:spPr>
        <p:txBody>
          <a:bodyPr wrap="square">
            <a:spAutoFit/>
          </a:bodyPr>
          <a:lstStyle/>
          <a:p>
            <a:r>
              <a:rPr lang="en-US" b="0" i="1" dirty="0">
                <a:solidFill>
                  <a:srgbClr val="333333"/>
                </a:solidFill>
                <a:effectLst/>
                <a:latin typeface="Palatino"/>
              </a:rPr>
              <a:t>And the damsel was very fair to look upon, a virgin, neither had any man known her: and she went down to the well, and filled her pitcher, and came up.</a:t>
            </a:r>
            <a:endParaRPr lang="en-US" i="1" dirty="0"/>
          </a:p>
        </p:txBody>
      </p:sp>
    </p:spTree>
    <p:extLst>
      <p:ext uri="{BB962C8B-B14F-4D97-AF65-F5344CB8AC3E}">
        <p14:creationId xmlns:p14="http://schemas.microsoft.com/office/powerpoint/2010/main" val="7117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AR DECODE" panose="02000000000000000000" pitchFamily="2" charset="0"/>
              </a:rPr>
              <a:t>Rebekah</a:t>
            </a:r>
          </a:p>
        </p:txBody>
      </p:sp>
      <p:sp>
        <p:nvSpPr>
          <p:cNvPr id="12" name="Rectangle 11"/>
          <p:cNvSpPr/>
          <p:nvPr/>
        </p:nvSpPr>
        <p:spPr>
          <a:xfrm>
            <a:off x="62686" y="869652"/>
            <a:ext cx="9432447" cy="6001643"/>
          </a:xfrm>
          <a:prstGeom prst="rect">
            <a:avLst/>
          </a:prstGeom>
        </p:spPr>
        <p:txBody>
          <a:bodyPr wrap="square">
            <a:spAutoFit/>
          </a:bodyPr>
          <a:lstStyle/>
          <a:p>
            <a:r>
              <a:rPr lang="en-US" sz="1600" dirty="0">
                <a:latin typeface="Open Sans"/>
              </a:rPr>
              <a:t>She was daughter of </a:t>
            </a:r>
            <a:r>
              <a:rPr lang="en-US" sz="1600" dirty="0" err="1">
                <a:latin typeface="Open Sans"/>
              </a:rPr>
              <a:t>Bethuel</a:t>
            </a:r>
            <a:r>
              <a:rPr lang="en-US" sz="1600" dirty="0">
                <a:latin typeface="Open Sans"/>
              </a:rPr>
              <a:t>, and granddaughter of </a:t>
            </a:r>
            <a:r>
              <a:rPr lang="en-US" sz="1600" dirty="0" err="1">
                <a:latin typeface="Open Sans"/>
              </a:rPr>
              <a:t>Nahor</a:t>
            </a:r>
            <a:r>
              <a:rPr lang="en-US" sz="1600" dirty="0">
                <a:latin typeface="Open Sans"/>
              </a:rPr>
              <a:t>, Abraham’s brother (Gen. 22:23) and she was the sister of Laban</a:t>
            </a:r>
          </a:p>
          <a:p>
            <a:endParaRPr lang="en-US" sz="1600" dirty="0">
              <a:latin typeface="Open Sans"/>
            </a:endParaRPr>
          </a:p>
          <a:p>
            <a:r>
              <a:rPr lang="en-US" sz="1600" dirty="0">
                <a:latin typeface="Open Sans"/>
              </a:rPr>
              <a:t>A servant of Abraham went seeking a wife for Abraham’s son, Isaac and prayed for guidance</a:t>
            </a:r>
          </a:p>
          <a:p>
            <a:endParaRPr lang="en-US" sz="1600" dirty="0">
              <a:latin typeface="Open Sans"/>
            </a:endParaRPr>
          </a:p>
          <a:p>
            <a:r>
              <a:rPr lang="en-US" sz="1600" dirty="0">
                <a:latin typeface="Open Sans"/>
              </a:rPr>
              <a:t>After Eliezer’s prayer at a well, she approached the servant with a pitcher of water</a:t>
            </a:r>
          </a:p>
          <a:p>
            <a:endParaRPr lang="en-US" sz="1600" dirty="0">
              <a:latin typeface="Open Sans"/>
            </a:endParaRPr>
          </a:p>
          <a:p>
            <a:r>
              <a:rPr lang="en-US" sz="1600" dirty="0">
                <a:latin typeface="Open Sans"/>
              </a:rPr>
              <a:t>Laban extended a hand to the servant and hospitality and soon an arranged marriage was agreed upon</a:t>
            </a:r>
          </a:p>
          <a:p>
            <a:endParaRPr lang="en-US" sz="1600" dirty="0">
              <a:latin typeface="Open Sans"/>
            </a:endParaRPr>
          </a:p>
          <a:p>
            <a:r>
              <a:rPr lang="en-US" sz="1600" dirty="0">
                <a:latin typeface="Open Sans"/>
              </a:rPr>
              <a:t>She readily agreed upon the union and went with the servant and Isaac and her were married</a:t>
            </a:r>
          </a:p>
          <a:p>
            <a:endParaRPr lang="en-US" sz="1600" dirty="0">
              <a:latin typeface="Open Sans"/>
            </a:endParaRPr>
          </a:p>
          <a:p>
            <a:r>
              <a:rPr lang="en-US" sz="1600" dirty="0">
                <a:latin typeface="Open Sans"/>
              </a:rPr>
              <a:t>After a lengthy period of time she became the mother of twins, Esau and Jacob</a:t>
            </a:r>
          </a:p>
          <a:p>
            <a:endParaRPr lang="en-US" sz="1600" dirty="0">
              <a:latin typeface="Open Sans"/>
            </a:endParaRPr>
          </a:p>
          <a:p>
            <a:r>
              <a:rPr lang="en-US" sz="1600" dirty="0">
                <a:latin typeface="Open Sans"/>
              </a:rPr>
              <a:t>During her pregnancy she received and answer to her prayer concerning her children, and was told that her first child, Esau, would serve her second born, Jacob, however, Isaac favored Esau</a:t>
            </a:r>
          </a:p>
          <a:p>
            <a:endParaRPr lang="en-US" sz="1600" dirty="0">
              <a:latin typeface="Open Sans"/>
            </a:endParaRPr>
          </a:p>
          <a:p>
            <a:r>
              <a:rPr lang="en-US" sz="1600" dirty="0">
                <a:latin typeface="Open Sans"/>
              </a:rPr>
              <a:t>She also, like Sarah, dealt with a secret as Isaac’s sister in Philistine because of her beauty</a:t>
            </a:r>
          </a:p>
          <a:p>
            <a:endParaRPr lang="en-US" sz="1600" dirty="0">
              <a:latin typeface="Open Sans"/>
            </a:endParaRPr>
          </a:p>
          <a:p>
            <a:r>
              <a:rPr lang="en-US" sz="1600" dirty="0">
                <a:latin typeface="Open Sans"/>
              </a:rPr>
              <a:t>Close to the death of her husband, she arranged for Jacob to play the role of Esau to receive the birthright</a:t>
            </a:r>
          </a:p>
          <a:p>
            <a:endParaRPr lang="en-US" sz="1600" dirty="0">
              <a:latin typeface="Open Sans"/>
            </a:endParaRPr>
          </a:p>
          <a:p>
            <a:r>
              <a:rPr lang="en-US" sz="1600" dirty="0">
                <a:latin typeface="Open Sans"/>
              </a:rPr>
              <a:t>She was buried “in the cave that is in the field of </a:t>
            </a:r>
            <a:r>
              <a:rPr lang="en-US" sz="1600" dirty="0" err="1">
                <a:latin typeface="Open Sans"/>
              </a:rPr>
              <a:t>Machpelah</a:t>
            </a:r>
            <a:r>
              <a:rPr lang="en-US" sz="1600" dirty="0">
                <a:latin typeface="Open Sans"/>
              </a:rPr>
              <a:t>—the same resting place of Abraham, Sarah, Isaac, and Leah</a:t>
            </a:r>
          </a:p>
        </p:txBody>
      </p:sp>
      <p:sp>
        <p:nvSpPr>
          <p:cNvPr id="18" name="TextBox 17"/>
          <p:cNvSpPr txBox="1"/>
          <p:nvPr/>
        </p:nvSpPr>
        <p:spPr>
          <a:xfrm>
            <a:off x="11582318" y="6488668"/>
            <a:ext cx="672368" cy="369332"/>
          </a:xfrm>
          <a:prstGeom prst="rect">
            <a:avLst/>
          </a:prstGeom>
          <a:noFill/>
        </p:spPr>
        <p:txBody>
          <a:bodyPr wrap="square" rtlCol="0">
            <a:spAutoFit/>
          </a:bodyPr>
          <a:lstStyle/>
          <a:p>
            <a:r>
              <a:rPr lang="en-US" dirty="0"/>
              <a:t>(5)</a:t>
            </a:r>
          </a:p>
        </p:txBody>
      </p:sp>
      <p:grpSp>
        <p:nvGrpSpPr>
          <p:cNvPr id="10" name="Group 181"/>
          <p:cNvGrpSpPr/>
          <p:nvPr/>
        </p:nvGrpSpPr>
        <p:grpSpPr>
          <a:xfrm>
            <a:off x="9397996" y="1693883"/>
            <a:ext cx="1955804" cy="4015012"/>
            <a:chOff x="560446" y="420466"/>
            <a:chExt cx="3360667" cy="5425343"/>
          </a:xfrm>
        </p:grpSpPr>
        <p:grpSp>
          <p:nvGrpSpPr>
            <p:cNvPr id="11" name="Group 173"/>
            <p:cNvGrpSpPr/>
            <p:nvPr/>
          </p:nvGrpSpPr>
          <p:grpSpPr>
            <a:xfrm>
              <a:off x="2133600" y="5105400"/>
              <a:ext cx="783670" cy="664209"/>
              <a:chOff x="3864530" y="5516614"/>
              <a:chExt cx="1031368" cy="874149"/>
            </a:xfrm>
          </p:grpSpPr>
          <p:sp>
            <p:nvSpPr>
              <p:cNvPr id="80" name="Oval 7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7"/>
            <p:cNvGrpSpPr/>
            <p:nvPr/>
          </p:nvGrpSpPr>
          <p:grpSpPr>
            <a:xfrm flipH="1">
              <a:off x="1447800" y="5181600"/>
              <a:ext cx="783670" cy="664209"/>
              <a:chOff x="3864530" y="5516614"/>
              <a:chExt cx="1031368" cy="874149"/>
            </a:xfrm>
          </p:grpSpPr>
          <p:sp>
            <p:nvSpPr>
              <p:cNvPr id="77" name="Oval 7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65"/>
            <p:cNvGrpSpPr/>
            <p:nvPr/>
          </p:nvGrpSpPr>
          <p:grpSpPr>
            <a:xfrm>
              <a:off x="560446" y="420466"/>
              <a:ext cx="3360667" cy="4965982"/>
              <a:chOff x="560446" y="420466"/>
              <a:chExt cx="3360667" cy="4965982"/>
            </a:xfrm>
          </p:grpSpPr>
          <p:sp>
            <p:nvSpPr>
              <p:cNvPr id="15" name="Rounded Rectangle 14"/>
              <p:cNvSpPr/>
              <p:nvPr/>
            </p:nvSpPr>
            <p:spPr>
              <a:xfrm>
                <a:off x="915925" y="1371599"/>
                <a:ext cx="2589271" cy="236219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9"/>
              <p:cNvGrpSpPr/>
              <p:nvPr/>
            </p:nvGrpSpPr>
            <p:grpSpPr>
              <a:xfrm>
                <a:off x="1219200" y="914400"/>
                <a:ext cx="1983698" cy="644577"/>
                <a:chOff x="3352800" y="5486400"/>
                <a:chExt cx="3429000" cy="838200"/>
              </a:xfrm>
            </p:grpSpPr>
            <p:grpSp>
              <p:nvGrpSpPr>
                <p:cNvPr id="65" name="Group 109"/>
                <p:cNvGrpSpPr/>
                <p:nvPr/>
              </p:nvGrpSpPr>
              <p:grpSpPr>
                <a:xfrm>
                  <a:off x="3352800" y="5486400"/>
                  <a:ext cx="914400" cy="838200"/>
                  <a:chOff x="3352800" y="5486400"/>
                  <a:chExt cx="914400" cy="838200"/>
                </a:xfrm>
              </p:grpSpPr>
              <p:sp>
                <p:nvSpPr>
                  <p:cNvPr id="75" name="Quad Arrow 7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0"/>
                <p:cNvGrpSpPr/>
                <p:nvPr/>
              </p:nvGrpSpPr>
              <p:grpSpPr>
                <a:xfrm>
                  <a:off x="4191000" y="5486400"/>
                  <a:ext cx="914400" cy="838200"/>
                  <a:chOff x="3352800" y="5486400"/>
                  <a:chExt cx="914400" cy="838200"/>
                </a:xfrm>
              </p:grpSpPr>
              <p:sp>
                <p:nvSpPr>
                  <p:cNvPr id="73" name="Quad Arrow 7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13"/>
                <p:cNvGrpSpPr/>
                <p:nvPr/>
              </p:nvGrpSpPr>
              <p:grpSpPr>
                <a:xfrm>
                  <a:off x="5029200" y="5486400"/>
                  <a:ext cx="914400" cy="838200"/>
                  <a:chOff x="3352800" y="5486400"/>
                  <a:chExt cx="914400" cy="838200"/>
                </a:xfrm>
              </p:grpSpPr>
              <p:sp>
                <p:nvSpPr>
                  <p:cNvPr id="71" name="Quad Arrow 7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16"/>
                <p:cNvGrpSpPr/>
                <p:nvPr/>
              </p:nvGrpSpPr>
              <p:grpSpPr>
                <a:xfrm>
                  <a:off x="5867400" y="5486400"/>
                  <a:ext cx="914400" cy="838200"/>
                  <a:chOff x="3352800" y="5486400"/>
                  <a:chExt cx="914400" cy="838200"/>
                </a:xfrm>
              </p:grpSpPr>
              <p:sp>
                <p:nvSpPr>
                  <p:cNvPr id="69" name="Quad Arrow 6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34"/>
              <p:cNvGrpSpPr/>
              <p:nvPr/>
            </p:nvGrpSpPr>
            <p:grpSpPr>
              <a:xfrm rot="17163614">
                <a:off x="297833" y="3730952"/>
                <a:ext cx="2514600" cy="609600"/>
                <a:chOff x="3124200" y="5715000"/>
                <a:chExt cx="2514600" cy="609600"/>
              </a:xfrm>
            </p:grpSpPr>
            <p:sp>
              <p:nvSpPr>
                <p:cNvPr id="51" name="Rounded Rectangle 50"/>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20"/>
                <p:cNvGrpSpPr/>
                <p:nvPr/>
              </p:nvGrpSpPr>
              <p:grpSpPr>
                <a:xfrm>
                  <a:off x="3200400" y="5715000"/>
                  <a:ext cx="2362200" cy="609599"/>
                  <a:chOff x="3352800" y="5486400"/>
                  <a:chExt cx="3429000" cy="838200"/>
                </a:xfrm>
              </p:grpSpPr>
              <p:grpSp>
                <p:nvGrpSpPr>
                  <p:cNvPr id="53" name="Group 109"/>
                  <p:cNvGrpSpPr/>
                  <p:nvPr/>
                </p:nvGrpSpPr>
                <p:grpSpPr>
                  <a:xfrm>
                    <a:off x="3352800" y="5486400"/>
                    <a:ext cx="914400" cy="838200"/>
                    <a:chOff x="3352800" y="5486400"/>
                    <a:chExt cx="914400" cy="838200"/>
                  </a:xfrm>
                </p:grpSpPr>
                <p:sp>
                  <p:nvSpPr>
                    <p:cNvPr id="63" name="Quad Arrow 6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10"/>
                  <p:cNvGrpSpPr/>
                  <p:nvPr/>
                </p:nvGrpSpPr>
                <p:grpSpPr>
                  <a:xfrm>
                    <a:off x="4191000" y="5486400"/>
                    <a:ext cx="914400" cy="838200"/>
                    <a:chOff x="3352800" y="5486400"/>
                    <a:chExt cx="914400" cy="838200"/>
                  </a:xfrm>
                </p:grpSpPr>
                <p:sp>
                  <p:nvSpPr>
                    <p:cNvPr id="61" name="Quad Arrow 6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13"/>
                  <p:cNvGrpSpPr/>
                  <p:nvPr/>
                </p:nvGrpSpPr>
                <p:grpSpPr>
                  <a:xfrm>
                    <a:off x="5029200" y="5486400"/>
                    <a:ext cx="914400" cy="838200"/>
                    <a:chOff x="3352800" y="5486400"/>
                    <a:chExt cx="914400" cy="838200"/>
                  </a:xfrm>
                </p:grpSpPr>
                <p:sp>
                  <p:nvSpPr>
                    <p:cNvPr id="59" name="Quad Arrow 5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6"/>
                  <p:cNvGrpSpPr/>
                  <p:nvPr/>
                </p:nvGrpSpPr>
                <p:grpSpPr>
                  <a:xfrm>
                    <a:off x="5867400" y="5486400"/>
                    <a:ext cx="914400" cy="838200"/>
                    <a:chOff x="3352800" y="5486400"/>
                    <a:chExt cx="914400" cy="838200"/>
                  </a:xfrm>
                </p:grpSpPr>
                <p:sp>
                  <p:nvSpPr>
                    <p:cNvPr id="57" name="Quad Arrow 5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 name="Group 135"/>
              <p:cNvGrpSpPr/>
              <p:nvPr/>
            </p:nvGrpSpPr>
            <p:grpSpPr>
              <a:xfrm rot="4436386" flipH="1">
                <a:off x="1593233" y="3730952"/>
                <a:ext cx="2514600" cy="609600"/>
                <a:chOff x="3124200" y="5715000"/>
                <a:chExt cx="2514600" cy="609600"/>
              </a:xfrm>
            </p:grpSpPr>
            <p:sp>
              <p:nvSpPr>
                <p:cNvPr id="37" name="Rounded Rectangle 36"/>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0"/>
                <p:cNvGrpSpPr/>
                <p:nvPr/>
              </p:nvGrpSpPr>
              <p:grpSpPr>
                <a:xfrm>
                  <a:off x="3200400" y="5715000"/>
                  <a:ext cx="2362200" cy="609599"/>
                  <a:chOff x="3352800" y="5486400"/>
                  <a:chExt cx="3429000" cy="838200"/>
                </a:xfrm>
              </p:grpSpPr>
              <p:grpSp>
                <p:nvGrpSpPr>
                  <p:cNvPr id="39" name="Group 109"/>
                  <p:cNvGrpSpPr/>
                  <p:nvPr/>
                </p:nvGrpSpPr>
                <p:grpSpPr>
                  <a:xfrm>
                    <a:off x="3352800" y="5486400"/>
                    <a:ext cx="914400" cy="838200"/>
                    <a:chOff x="3352800" y="5486400"/>
                    <a:chExt cx="914400" cy="838200"/>
                  </a:xfrm>
                </p:grpSpPr>
                <p:sp>
                  <p:nvSpPr>
                    <p:cNvPr id="49" name="Quad Arrow 4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10"/>
                  <p:cNvGrpSpPr/>
                  <p:nvPr/>
                </p:nvGrpSpPr>
                <p:grpSpPr>
                  <a:xfrm>
                    <a:off x="4191000" y="5486400"/>
                    <a:ext cx="914400" cy="838200"/>
                    <a:chOff x="3352800" y="5486400"/>
                    <a:chExt cx="914400" cy="838200"/>
                  </a:xfrm>
                </p:grpSpPr>
                <p:sp>
                  <p:nvSpPr>
                    <p:cNvPr id="47" name="Quad Arrow 4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3"/>
                  <p:cNvGrpSpPr/>
                  <p:nvPr/>
                </p:nvGrpSpPr>
                <p:grpSpPr>
                  <a:xfrm>
                    <a:off x="5029200" y="5486400"/>
                    <a:ext cx="914400" cy="838200"/>
                    <a:chOff x="3352800" y="5486400"/>
                    <a:chExt cx="914400" cy="838200"/>
                  </a:xfrm>
                </p:grpSpPr>
                <p:sp>
                  <p:nvSpPr>
                    <p:cNvPr id="45" name="Quad Arrow 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16"/>
                  <p:cNvGrpSpPr/>
                  <p:nvPr/>
                </p:nvGrpSpPr>
                <p:grpSpPr>
                  <a:xfrm>
                    <a:off x="5867400" y="5486400"/>
                    <a:ext cx="914400" cy="838200"/>
                    <a:chOff x="3352800" y="5486400"/>
                    <a:chExt cx="914400" cy="838200"/>
                  </a:xfrm>
                </p:grpSpPr>
                <p:sp>
                  <p:nvSpPr>
                    <p:cNvPr id="43" name="Quad Arrow 4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116"/>
              <p:cNvGrpSpPr/>
              <p:nvPr/>
            </p:nvGrpSpPr>
            <p:grpSpPr>
              <a:xfrm rot="16200000">
                <a:off x="1877856" y="3532344"/>
                <a:ext cx="685800" cy="631512"/>
                <a:chOff x="3352800" y="5486400"/>
                <a:chExt cx="914400" cy="838200"/>
              </a:xfrm>
            </p:grpSpPr>
            <p:sp>
              <p:nvSpPr>
                <p:cNvPr id="35" name="Quad Arrow 3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241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2627</Words>
  <Application>Microsoft Office PowerPoint</Application>
  <PresentationFormat>Widescreen</PresentationFormat>
  <Paragraphs>269</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 DECODE</vt:lpstr>
      <vt:lpstr>Arial</vt:lpstr>
      <vt:lpstr>Calibri</vt:lpstr>
      <vt:lpstr>Calibri Light</vt:lpstr>
      <vt:lpstr>IM Fell</vt:lpstr>
      <vt:lpstr>Open Sans</vt:lpstr>
      <vt:lpstr>Palatino</vt:lpstr>
      <vt:lpstr>Times New Roman</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2015-08-27T13:07:26Z</dcterms:created>
  <dcterms:modified xsi:type="dcterms:W3CDTF">2019-02-27T17:23:28Z</dcterms:modified>
</cp:coreProperties>
</file>