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1" r:id="rId4"/>
    <p:sldId id="260" r:id="rId5"/>
    <p:sldId id="262" r:id="rId6"/>
    <p:sldId id="269" r:id="rId7"/>
    <p:sldId id="268" r:id="rId8"/>
    <p:sldId id="271" r:id="rId9"/>
    <p:sldId id="272" r:id="rId10"/>
    <p:sldId id="273" r:id="rId11"/>
    <p:sldId id="274" r:id="rId12"/>
    <p:sldId id="275" r:id="rId13"/>
    <p:sldId id="276" r:id="rId14"/>
    <p:sldId id="277" r:id="rId15"/>
    <p:sldId id="279" r:id="rId16"/>
    <p:sldId id="280" r:id="rId17"/>
    <p:sldId id="281" r:id="rId18"/>
    <p:sldId id="283" r:id="rId19"/>
    <p:sldId id="286" r:id="rId20"/>
    <p:sldId id="285" r:id="rId21"/>
    <p:sldId id="258" r:id="rId22"/>
    <p:sldId id="259" r:id="rId23"/>
    <p:sldId id="282" r:id="rId24"/>
    <p:sldId id="263" r:id="rId25"/>
  </p:sldIdLst>
  <p:sldSz cx="12192000" cy="6858000"/>
  <p:notesSz cx="6858000" cy="9144000"/>
  <p:embeddedFontLst>
    <p:embeddedFont>
      <p:font typeface="Agency FB" panose="020B0503020202020204" pitchFamily="34" charset="0"/>
      <p:regular r:id="rId26"/>
      <p:bold r:id="rId27"/>
    </p:embeddedFon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Palatino" pitchFamily="2"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2C00"/>
    <a:srgbClr val="FF66C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AC88CEA-3002-496C-8112-DF946110291D}"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79E69-84CE-43C5-BDA7-0061FF5E6B02}" type="slidenum">
              <a:rPr lang="en-US" smtClean="0"/>
              <a:t>‹#›</a:t>
            </a:fld>
            <a:endParaRPr lang="en-US"/>
          </a:p>
        </p:txBody>
      </p:sp>
    </p:spTree>
    <p:extLst>
      <p:ext uri="{BB962C8B-B14F-4D97-AF65-F5344CB8AC3E}">
        <p14:creationId xmlns:p14="http://schemas.microsoft.com/office/powerpoint/2010/main" val="426823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C88CEA-3002-496C-8112-DF946110291D}"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79E69-84CE-43C5-BDA7-0061FF5E6B02}" type="slidenum">
              <a:rPr lang="en-US" smtClean="0"/>
              <a:t>‹#›</a:t>
            </a:fld>
            <a:endParaRPr lang="en-US"/>
          </a:p>
        </p:txBody>
      </p:sp>
    </p:spTree>
    <p:extLst>
      <p:ext uri="{BB962C8B-B14F-4D97-AF65-F5344CB8AC3E}">
        <p14:creationId xmlns:p14="http://schemas.microsoft.com/office/powerpoint/2010/main" val="789037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C88CEA-3002-496C-8112-DF946110291D}"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79E69-84CE-43C5-BDA7-0061FF5E6B02}" type="slidenum">
              <a:rPr lang="en-US" smtClean="0"/>
              <a:t>‹#›</a:t>
            </a:fld>
            <a:endParaRPr lang="en-US"/>
          </a:p>
        </p:txBody>
      </p:sp>
    </p:spTree>
    <p:extLst>
      <p:ext uri="{BB962C8B-B14F-4D97-AF65-F5344CB8AC3E}">
        <p14:creationId xmlns:p14="http://schemas.microsoft.com/office/powerpoint/2010/main" val="1318387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C88CEA-3002-496C-8112-DF946110291D}"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79E69-84CE-43C5-BDA7-0061FF5E6B02}" type="slidenum">
              <a:rPr lang="en-US" smtClean="0"/>
              <a:t>‹#›</a:t>
            </a:fld>
            <a:endParaRPr lang="en-US"/>
          </a:p>
        </p:txBody>
      </p:sp>
    </p:spTree>
    <p:extLst>
      <p:ext uri="{BB962C8B-B14F-4D97-AF65-F5344CB8AC3E}">
        <p14:creationId xmlns:p14="http://schemas.microsoft.com/office/powerpoint/2010/main" val="1233922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C88CEA-3002-496C-8112-DF946110291D}"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79E69-84CE-43C5-BDA7-0061FF5E6B02}" type="slidenum">
              <a:rPr lang="en-US" smtClean="0"/>
              <a:t>‹#›</a:t>
            </a:fld>
            <a:endParaRPr lang="en-US"/>
          </a:p>
        </p:txBody>
      </p:sp>
    </p:spTree>
    <p:extLst>
      <p:ext uri="{BB962C8B-B14F-4D97-AF65-F5344CB8AC3E}">
        <p14:creationId xmlns:p14="http://schemas.microsoft.com/office/powerpoint/2010/main" val="2375302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C88CEA-3002-496C-8112-DF946110291D}"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79E69-84CE-43C5-BDA7-0061FF5E6B02}" type="slidenum">
              <a:rPr lang="en-US" smtClean="0"/>
              <a:t>‹#›</a:t>
            </a:fld>
            <a:endParaRPr lang="en-US"/>
          </a:p>
        </p:txBody>
      </p:sp>
    </p:spTree>
    <p:extLst>
      <p:ext uri="{BB962C8B-B14F-4D97-AF65-F5344CB8AC3E}">
        <p14:creationId xmlns:p14="http://schemas.microsoft.com/office/powerpoint/2010/main" val="544444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C88CEA-3002-496C-8112-DF946110291D}" type="datetimeFigureOut">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D79E69-84CE-43C5-BDA7-0061FF5E6B02}" type="slidenum">
              <a:rPr lang="en-US" smtClean="0"/>
              <a:t>‹#›</a:t>
            </a:fld>
            <a:endParaRPr lang="en-US"/>
          </a:p>
        </p:txBody>
      </p:sp>
    </p:spTree>
    <p:extLst>
      <p:ext uri="{BB962C8B-B14F-4D97-AF65-F5344CB8AC3E}">
        <p14:creationId xmlns:p14="http://schemas.microsoft.com/office/powerpoint/2010/main" val="2693722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C88CEA-3002-496C-8112-DF946110291D}" type="datetimeFigureOut">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D79E69-84CE-43C5-BDA7-0061FF5E6B02}" type="slidenum">
              <a:rPr lang="en-US" smtClean="0"/>
              <a:t>‹#›</a:t>
            </a:fld>
            <a:endParaRPr lang="en-US"/>
          </a:p>
        </p:txBody>
      </p:sp>
    </p:spTree>
    <p:extLst>
      <p:ext uri="{BB962C8B-B14F-4D97-AF65-F5344CB8AC3E}">
        <p14:creationId xmlns:p14="http://schemas.microsoft.com/office/powerpoint/2010/main" val="3099653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C88CEA-3002-496C-8112-DF946110291D}" type="datetimeFigureOut">
              <a:rPr lang="en-US" smtClean="0"/>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D79E69-84CE-43C5-BDA7-0061FF5E6B02}" type="slidenum">
              <a:rPr lang="en-US" smtClean="0"/>
              <a:t>‹#›</a:t>
            </a:fld>
            <a:endParaRPr lang="en-US"/>
          </a:p>
        </p:txBody>
      </p:sp>
    </p:spTree>
    <p:extLst>
      <p:ext uri="{BB962C8B-B14F-4D97-AF65-F5344CB8AC3E}">
        <p14:creationId xmlns:p14="http://schemas.microsoft.com/office/powerpoint/2010/main" val="46538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C88CEA-3002-496C-8112-DF946110291D}"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79E69-84CE-43C5-BDA7-0061FF5E6B02}" type="slidenum">
              <a:rPr lang="en-US" smtClean="0"/>
              <a:t>‹#›</a:t>
            </a:fld>
            <a:endParaRPr lang="en-US"/>
          </a:p>
        </p:txBody>
      </p:sp>
    </p:spTree>
    <p:extLst>
      <p:ext uri="{BB962C8B-B14F-4D97-AF65-F5344CB8AC3E}">
        <p14:creationId xmlns:p14="http://schemas.microsoft.com/office/powerpoint/2010/main" val="653289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C88CEA-3002-496C-8112-DF946110291D}"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79E69-84CE-43C5-BDA7-0061FF5E6B02}" type="slidenum">
              <a:rPr lang="en-US" smtClean="0"/>
              <a:t>‹#›</a:t>
            </a:fld>
            <a:endParaRPr lang="en-US"/>
          </a:p>
        </p:txBody>
      </p:sp>
    </p:spTree>
    <p:extLst>
      <p:ext uri="{BB962C8B-B14F-4D97-AF65-F5344CB8AC3E}">
        <p14:creationId xmlns:p14="http://schemas.microsoft.com/office/powerpoint/2010/main" val="2775790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C88CEA-3002-496C-8112-DF946110291D}" type="datetimeFigureOut">
              <a:rPr lang="en-US" smtClean="0"/>
              <a:t>11/13/2020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79E69-84CE-43C5-BDA7-0061FF5E6B02}" type="slidenum">
              <a:rPr lang="en-US" smtClean="0"/>
              <a:t>‹#›</a:t>
            </a:fld>
            <a:endParaRPr lang="en-US"/>
          </a:p>
        </p:txBody>
      </p:sp>
    </p:spTree>
    <p:extLst>
      <p:ext uri="{BB962C8B-B14F-4D97-AF65-F5344CB8AC3E}">
        <p14:creationId xmlns:p14="http://schemas.microsoft.com/office/powerpoint/2010/main" val="3392129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gif"/></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mormonbible.org/old-testament/isaac-and-jacob"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lds.org/ensign/2002/01/jacob-and-esau?lang=eng#footnote1-22901_000_012"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7FEF8E-EBA9-4B1D-B4D9-B13054C2AA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348966" cy="369332"/>
          </a:xfrm>
          <a:prstGeom prst="rect">
            <a:avLst/>
          </a:prstGeom>
          <a:noFill/>
        </p:spPr>
        <p:txBody>
          <a:bodyPr wrap="square" rtlCol="0">
            <a:spAutoFit/>
          </a:bodyPr>
          <a:lstStyle/>
          <a:p>
            <a:r>
              <a:rPr lang="en-US" dirty="0">
                <a:solidFill>
                  <a:schemeClr val="bg1"/>
                </a:solidFill>
              </a:rPr>
              <a:t>Lesson 33</a:t>
            </a:r>
          </a:p>
        </p:txBody>
      </p:sp>
      <p:sp>
        <p:nvSpPr>
          <p:cNvPr id="6" name="TextBox 5"/>
          <p:cNvSpPr txBox="1"/>
          <p:nvPr/>
        </p:nvSpPr>
        <p:spPr>
          <a:xfrm>
            <a:off x="0" y="460217"/>
            <a:ext cx="12192000" cy="2246769"/>
          </a:xfrm>
          <a:prstGeom prst="rect">
            <a:avLst/>
          </a:prstGeom>
          <a:noFill/>
        </p:spPr>
        <p:txBody>
          <a:bodyPr wrap="square" rtlCol="0">
            <a:spAutoFit/>
          </a:bodyPr>
          <a:lstStyle/>
          <a:p>
            <a:pPr algn="ctr"/>
            <a:r>
              <a:rPr lang="en-US" sz="8000" dirty="0">
                <a:solidFill>
                  <a:schemeClr val="bg1"/>
                </a:solidFill>
                <a:latin typeface="Agency FB" panose="020B0503020202020204" pitchFamily="34" charset="0"/>
              </a:rPr>
              <a:t>The Birthright</a:t>
            </a:r>
          </a:p>
          <a:p>
            <a:pPr algn="ctr"/>
            <a:r>
              <a:rPr lang="en-US" sz="6000" dirty="0">
                <a:solidFill>
                  <a:schemeClr val="bg1"/>
                </a:solidFill>
                <a:latin typeface="Agency FB" panose="020B0503020202020204" pitchFamily="34" charset="0"/>
              </a:rPr>
              <a:t>Genesis 25-27</a:t>
            </a:r>
          </a:p>
        </p:txBody>
      </p:sp>
      <p:grpSp>
        <p:nvGrpSpPr>
          <p:cNvPr id="7" name="Group 6"/>
          <p:cNvGrpSpPr/>
          <p:nvPr/>
        </p:nvGrpSpPr>
        <p:grpSpPr>
          <a:xfrm>
            <a:off x="2184004" y="2089727"/>
            <a:ext cx="1650816" cy="4113088"/>
            <a:chOff x="1133802" y="686440"/>
            <a:chExt cx="1650816" cy="4113088"/>
          </a:xfrm>
        </p:grpSpPr>
        <p:sp>
          <p:nvSpPr>
            <p:cNvPr id="8" name="Oval 7"/>
            <p:cNvSpPr/>
            <p:nvPr/>
          </p:nvSpPr>
          <p:spPr>
            <a:xfrm rot="1928098" flipH="1">
              <a:off x="1133802" y="2699976"/>
              <a:ext cx="39500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Oval 8"/>
            <p:cNvSpPr/>
            <p:nvPr/>
          </p:nvSpPr>
          <p:spPr>
            <a:xfrm rot="19517134" flipH="1">
              <a:off x="2391263" y="2638994"/>
              <a:ext cx="393355"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Oval 9"/>
            <p:cNvSpPr/>
            <p:nvPr/>
          </p:nvSpPr>
          <p:spPr>
            <a:xfrm rot="2247591" flipH="1">
              <a:off x="1546118" y="4082782"/>
              <a:ext cx="324570"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Oval 10"/>
            <p:cNvSpPr/>
            <p:nvPr/>
          </p:nvSpPr>
          <p:spPr>
            <a:xfrm rot="18952234" flipH="1">
              <a:off x="1920807" y="4068604"/>
              <a:ext cx="32301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rapezoid 11"/>
            <p:cNvSpPr/>
            <p:nvPr/>
          </p:nvSpPr>
          <p:spPr>
            <a:xfrm rot="1430708" flipH="1">
              <a:off x="1215111" y="193694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rapezoid 12"/>
            <p:cNvSpPr/>
            <p:nvPr/>
          </p:nvSpPr>
          <p:spPr>
            <a:xfrm rot="19809709" flipH="1">
              <a:off x="1971687" y="189505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rapezoid 13"/>
            <p:cNvSpPr/>
            <p:nvPr/>
          </p:nvSpPr>
          <p:spPr>
            <a:xfrm flipH="1">
              <a:off x="1426839" y="2101467"/>
              <a:ext cx="1034098" cy="233595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5" name="Group 14"/>
            <p:cNvGrpSpPr/>
            <p:nvPr/>
          </p:nvGrpSpPr>
          <p:grpSpPr>
            <a:xfrm rot="576583">
              <a:off x="1476405" y="3166501"/>
              <a:ext cx="148442" cy="1203961"/>
              <a:chOff x="4038599" y="3983576"/>
              <a:chExt cx="217257" cy="1331328"/>
            </a:xfrm>
          </p:grpSpPr>
          <p:sp>
            <p:nvSpPr>
              <p:cNvPr id="104" name="Pentagon 103"/>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p:cNvGrpSpPr/>
              <p:nvPr/>
            </p:nvGrpSpPr>
            <p:grpSpPr>
              <a:xfrm rot="5400000" flipV="1">
                <a:off x="3549760" y="4476730"/>
                <a:ext cx="1194934" cy="208625"/>
                <a:chOff x="3970020" y="4948646"/>
                <a:chExt cx="6939523" cy="1211581"/>
              </a:xfrm>
            </p:grpSpPr>
            <p:grpSp>
              <p:nvGrpSpPr>
                <p:cNvPr id="106" name="Group 105"/>
                <p:cNvGrpSpPr/>
                <p:nvPr/>
              </p:nvGrpSpPr>
              <p:grpSpPr>
                <a:xfrm>
                  <a:off x="3970020" y="4953000"/>
                  <a:ext cx="2080259" cy="1207227"/>
                  <a:chOff x="4551318" y="4950687"/>
                  <a:chExt cx="2080259" cy="1207227"/>
                </a:xfrm>
              </p:grpSpPr>
              <p:sp>
                <p:nvSpPr>
                  <p:cNvPr id="123" name="Rectangle 12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Left-Right Arrow Callout 12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Diamond 106"/>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p:cNvGrpSpPr/>
                <p:nvPr/>
              </p:nvGrpSpPr>
              <p:grpSpPr>
                <a:xfrm>
                  <a:off x="6395357" y="4948646"/>
                  <a:ext cx="2080259" cy="1207227"/>
                  <a:chOff x="4551318" y="4950687"/>
                  <a:chExt cx="2080259" cy="1207227"/>
                </a:xfrm>
              </p:grpSpPr>
              <p:sp>
                <p:nvSpPr>
                  <p:cNvPr id="117" name="Rectangle 11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Left-Right Arrow Callout 11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Diamond 108"/>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8829284" y="4948646"/>
                  <a:ext cx="2080259" cy="1207227"/>
                  <a:chOff x="4551318" y="4950687"/>
                  <a:chExt cx="2080259" cy="1207227"/>
                </a:xfrm>
              </p:grpSpPr>
              <p:sp>
                <p:nvSpPr>
                  <p:cNvPr id="111" name="Rectangle 110"/>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eft-Right Arrow Callout 112"/>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 name="Group 15"/>
            <p:cNvGrpSpPr/>
            <p:nvPr/>
          </p:nvGrpSpPr>
          <p:grpSpPr>
            <a:xfrm rot="21023417" flipH="1">
              <a:off x="1680724" y="3197449"/>
              <a:ext cx="148442" cy="1203961"/>
              <a:chOff x="4038599" y="3983576"/>
              <a:chExt cx="217257" cy="1331328"/>
            </a:xfrm>
          </p:grpSpPr>
          <p:sp>
            <p:nvSpPr>
              <p:cNvPr id="79" name="Pentagon 78"/>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rot="5400000" flipV="1">
                <a:off x="3549760" y="4476730"/>
                <a:ext cx="1194934" cy="208625"/>
                <a:chOff x="3970020" y="4948646"/>
                <a:chExt cx="6939523" cy="1211581"/>
              </a:xfrm>
            </p:grpSpPr>
            <p:grpSp>
              <p:nvGrpSpPr>
                <p:cNvPr id="81" name="Group 80"/>
                <p:cNvGrpSpPr/>
                <p:nvPr/>
              </p:nvGrpSpPr>
              <p:grpSpPr>
                <a:xfrm>
                  <a:off x="3970020" y="4953000"/>
                  <a:ext cx="2080259" cy="1207227"/>
                  <a:chOff x="4551318" y="4950687"/>
                  <a:chExt cx="2080259" cy="1207227"/>
                </a:xfrm>
              </p:grpSpPr>
              <p:sp>
                <p:nvSpPr>
                  <p:cNvPr id="98" name="Rectangle 9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 Arrow Callout 9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Diamond 81"/>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6395357" y="4948646"/>
                  <a:ext cx="2080259" cy="1207227"/>
                  <a:chOff x="4551318" y="4950687"/>
                  <a:chExt cx="2080259" cy="1207227"/>
                </a:xfrm>
              </p:grpSpPr>
              <p:sp>
                <p:nvSpPr>
                  <p:cNvPr id="92" name="Rectangle 9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 Arrow Callout 9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Diamond 83"/>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a:off x="8829284" y="4948646"/>
                  <a:ext cx="2080259" cy="1207227"/>
                  <a:chOff x="4551318" y="4950687"/>
                  <a:chExt cx="2080259" cy="1207227"/>
                </a:xfrm>
              </p:grpSpPr>
              <p:sp>
                <p:nvSpPr>
                  <p:cNvPr id="86" name="Rectangle 85"/>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Left-Right Arrow Callout 87"/>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 name="Group 16"/>
            <p:cNvGrpSpPr/>
            <p:nvPr/>
          </p:nvGrpSpPr>
          <p:grpSpPr>
            <a:xfrm>
              <a:off x="1553983" y="3036996"/>
              <a:ext cx="779810" cy="220840"/>
              <a:chOff x="3431377" y="2577520"/>
              <a:chExt cx="2319927" cy="361305"/>
            </a:xfrm>
          </p:grpSpPr>
          <p:sp>
            <p:nvSpPr>
              <p:cNvPr id="54" name="Rounded Rectangle 53"/>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3657600" y="2599731"/>
                <a:ext cx="1892332" cy="330385"/>
                <a:chOff x="3970020" y="4948646"/>
                <a:chExt cx="6939523" cy="1211581"/>
              </a:xfrm>
            </p:grpSpPr>
            <p:grpSp>
              <p:nvGrpSpPr>
                <p:cNvPr id="56" name="Group 55"/>
                <p:cNvGrpSpPr/>
                <p:nvPr/>
              </p:nvGrpSpPr>
              <p:grpSpPr>
                <a:xfrm>
                  <a:off x="3970020" y="4953000"/>
                  <a:ext cx="2080259" cy="1207227"/>
                  <a:chOff x="4551318" y="4950687"/>
                  <a:chExt cx="2080259" cy="1207227"/>
                </a:xfrm>
              </p:grpSpPr>
              <p:sp>
                <p:nvSpPr>
                  <p:cNvPr id="73" name="Rectangle 7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Right Arrow Callout 7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Diamond 56"/>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6395357" y="4948646"/>
                  <a:ext cx="2080259" cy="1207227"/>
                  <a:chOff x="4551318" y="4950687"/>
                  <a:chExt cx="2080259" cy="1207227"/>
                </a:xfrm>
              </p:grpSpPr>
              <p:sp>
                <p:nvSpPr>
                  <p:cNvPr id="67" name="Rectangle 6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Right Arrow Callout 6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Diamond 58"/>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p:cNvGrpSpPr/>
                <p:nvPr/>
              </p:nvGrpSpPr>
              <p:grpSpPr>
                <a:xfrm>
                  <a:off x="8829284" y="4948646"/>
                  <a:ext cx="2080259" cy="1207227"/>
                  <a:chOff x="4551318" y="4950687"/>
                  <a:chExt cx="2080259" cy="1207227"/>
                </a:xfrm>
              </p:grpSpPr>
              <p:sp>
                <p:nvSpPr>
                  <p:cNvPr id="61" name="Rectangle 60"/>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 Arrow Callout 62"/>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8" name="Isosceles Triangle 17"/>
            <p:cNvSpPr/>
            <p:nvPr/>
          </p:nvSpPr>
          <p:spPr>
            <a:xfrm rot="10800000">
              <a:off x="1756266" y="2010776"/>
              <a:ext cx="406144" cy="43763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238801" y="686440"/>
              <a:ext cx="1515213" cy="1532853"/>
              <a:chOff x="1238801" y="686440"/>
              <a:chExt cx="1515213" cy="1532853"/>
            </a:xfrm>
          </p:grpSpPr>
          <p:sp>
            <p:nvSpPr>
              <p:cNvPr id="20" name="Round Diagonal Corner Rectangle 19"/>
              <p:cNvSpPr/>
              <p:nvPr/>
            </p:nvSpPr>
            <p:spPr>
              <a:xfrm rot="3691160" flipH="1">
                <a:off x="2088645" y="1270630"/>
                <a:ext cx="712151" cy="618586"/>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ound Diagonal Corner Rectangle 20"/>
              <p:cNvSpPr/>
              <p:nvPr/>
            </p:nvSpPr>
            <p:spPr>
              <a:xfrm rot="13069477" flipH="1">
                <a:off x="1238801" y="1302790"/>
                <a:ext cx="608934" cy="6221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Oval 21"/>
              <p:cNvSpPr/>
              <p:nvPr/>
            </p:nvSpPr>
            <p:spPr>
              <a:xfrm flipH="1">
                <a:off x="1475313" y="879776"/>
                <a:ext cx="985624" cy="1339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ound Diagonal Corner Rectangle 22"/>
              <p:cNvSpPr/>
              <p:nvPr/>
            </p:nvSpPr>
            <p:spPr>
              <a:xfrm rot="20363465" flipH="1">
                <a:off x="1966746" y="686440"/>
                <a:ext cx="564930" cy="739503"/>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Round Diagonal Corner Rectangle 23"/>
              <p:cNvSpPr/>
              <p:nvPr/>
            </p:nvSpPr>
            <p:spPr>
              <a:xfrm rot="16523337" flipH="1">
                <a:off x="1390766" y="808506"/>
                <a:ext cx="640667" cy="651227"/>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Oval 24"/>
              <p:cNvSpPr/>
              <p:nvPr/>
            </p:nvSpPr>
            <p:spPr>
              <a:xfrm flipH="1">
                <a:off x="1771000" y="786154"/>
                <a:ext cx="492812" cy="46811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Oval 25"/>
              <p:cNvSpPr/>
              <p:nvPr/>
            </p:nvSpPr>
            <p:spPr>
              <a:xfrm rot="3657975" flipH="1">
                <a:off x="2233148" y="1103431"/>
                <a:ext cx="492812" cy="180896"/>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Oval 26"/>
              <p:cNvSpPr/>
              <p:nvPr/>
            </p:nvSpPr>
            <p:spPr>
              <a:xfrm rot="17249456" flipH="1">
                <a:off x="1184821" y="1234739"/>
                <a:ext cx="492812" cy="91802"/>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8" name="Group 27"/>
              <p:cNvGrpSpPr/>
              <p:nvPr/>
            </p:nvGrpSpPr>
            <p:grpSpPr>
              <a:xfrm>
                <a:off x="1361620" y="1073300"/>
                <a:ext cx="1251291" cy="220840"/>
                <a:chOff x="3431377" y="2577520"/>
                <a:chExt cx="2319927" cy="361305"/>
              </a:xfrm>
            </p:grpSpPr>
            <p:sp>
              <p:nvSpPr>
                <p:cNvPr id="29" name="Rounded Rectangle 28"/>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3657600" y="2599731"/>
                  <a:ext cx="1892332" cy="330385"/>
                  <a:chOff x="3970020" y="4948646"/>
                  <a:chExt cx="6939523" cy="1211581"/>
                </a:xfrm>
              </p:grpSpPr>
              <p:grpSp>
                <p:nvGrpSpPr>
                  <p:cNvPr id="31" name="Group 30"/>
                  <p:cNvGrpSpPr/>
                  <p:nvPr/>
                </p:nvGrpSpPr>
                <p:grpSpPr>
                  <a:xfrm>
                    <a:off x="3970020" y="4953000"/>
                    <a:ext cx="2080259" cy="1207227"/>
                    <a:chOff x="4551318" y="4950687"/>
                    <a:chExt cx="2080259" cy="1207227"/>
                  </a:xfrm>
                </p:grpSpPr>
                <p:sp>
                  <p:nvSpPr>
                    <p:cNvPr id="48" name="Rectangle 4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Left-Right Arrow Callout 4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Diamond 31"/>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6395357" y="4948646"/>
                    <a:ext cx="2080259" cy="1207227"/>
                    <a:chOff x="4551318" y="4950687"/>
                    <a:chExt cx="2080259" cy="1207227"/>
                  </a:xfrm>
                </p:grpSpPr>
                <p:sp>
                  <p:nvSpPr>
                    <p:cNvPr id="42" name="Rectangle 4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eft-Right Arrow Callout 4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Diamond 33"/>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8829284" y="4948646"/>
                    <a:ext cx="2080259" cy="1207227"/>
                    <a:chOff x="4551318" y="4950687"/>
                    <a:chExt cx="2080259" cy="1207227"/>
                  </a:xfrm>
                </p:grpSpPr>
                <p:sp>
                  <p:nvSpPr>
                    <p:cNvPr id="36" name="Rectangle 35"/>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 Arrow Callout 37"/>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129" name="Group 128"/>
          <p:cNvGrpSpPr/>
          <p:nvPr/>
        </p:nvGrpSpPr>
        <p:grpSpPr>
          <a:xfrm>
            <a:off x="8129046" y="2187908"/>
            <a:ext cx="2145637" cy="3896522"/>
            <a:chOff x="6931994" y="670255"/>
            <a:chExt cx="1661334" cy="3017017"/>
          </a:xfrm>
        </p:grpSpPr>
        <p:grpSp>
          <p:nvGrpSpPr>
            <p:cNvPr id="130" name="Group 129"/>
            <p:cNvGrpSpPr/>
            <p:nvPr/>
          </p:nvGrpSpPr>
          <p:grpSpPr>
            <a:xfrm>
              <a:off x="6931994" y="670255"/>
              <a:ext cx="1661334" cy="3017017"/>
              <a:chOff x="5659340" y="3383783"/>
              <a:chExt cx="1661334" cy="3017017"/>
            </a:xfrm>
          </p:grpSpPr>
          <p:sp>
            <p:nvSpPr>
              <p:cNvPr id="203" name="Cloud 202"/>
              <p:cNvSpPr/>
              <p:nvPr/>
            </p:nvSpPr>
            <p:spPr>
              <a:xfrm rot="2829162">
                <a:off x="5995997" y="3404051"/>
                <a:ext cx="1033965" cy="1084134"/>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203"/>
              <p:cNvGrpSpPr/>
              <p:nvPr/>
            </p:nvGrpSpPr>
            <p:grpSpPr>
              <a:xfrm>
                <a:off x="5659340" y="3383783"/>
                <a:ext cx="1661334" cy="3017017"/>
                <a:chOff x="5659340" y="3383783"/>
                <a:chExt cx="1661334" cy="3017017"/>
              </a:xfrm>
            </p:grpSpPr>
            <p:sp>
              <p:nvSpPr>
                <p:cNvPr id="205" name="Oval 204"/>
                <p:cNvSpPr/>
                <p:nvPr/>
              </p:nvSpPr>
              <p:spPr>
                <a:xfrm rot="19671902">
                  <a:off x="6963520" y="4954366"/>
                  <a:ext cx="357154"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rot="2647766">
                  <a:off x="5659340" y="4881366"/>
                  <a:ext cx="337159"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rot="19352409">
                  <a:off x="6589216" y="5893661"/>
                  <a:ext cx="311632"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rot="2647766">
                  <a:off x="6230954" y="5883630"/>
                  <a:ext cx="310141"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rapezoid 208"/>
                <p:cNvSpPr/>
                <p:nvPr/>
              </p:nvSpPr>
              <p:spPr>
                <a:xfrm rot="20169292">
                  <a:off x="6553124" y="4375359"/>
                  <a:ext cx="665537" cy="90459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rapezoid 209"/>
                <p:cNvSpPr/>
                <p:nvPr/>
              </p:nvSpPr>
              <p:spPr>
                <a:xfrm rot="1790291">
                  <a:off x="5826706" y="4345720"/>
                  <a:ext cx="665537" cy="90459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rapezoid 210"/>
                <p:cNvSpPr/>
                <p:nvPr/>
              </p:nvSpPr>
              <p:spPr>
                <a:xfrm>
                  <a:off x="6022496" y="4359744"/>
                  <a:ext cx="992877" cy="178484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6337737" y="4154751"/>
                  <a:ext cx="361230" cy="424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6155018" y="3570816"/>
                  <a:ext cx="704188" cy="9256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Cloud 213"/>
                <p:cNvSpPr/>
                <p:nvPr/>
              </p:nvSpPr>
              <p:spPr>
                <a:xfrm rot="5145672">
                  <a:off x="6308024" y="3311027"/>
                  <a:ext cx="398076" cy="543587"/>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1" name="Group 130"/>
            <p:cNvGrpSpPr/>
            <p:nvPr/>
          </p:nvGrpSpPr>
          <p:grpSpPr>
            <a:xfrm rot="997471">
              <a:off x="7341147" y="2622182"/>
              <a:ext cx="142507" cy="584080"/>
              <a:chOff x="7091698" y="1740618"/>
              <a:chExt cx="217257" cy="890452"/>
            </a:xfrm>
          </p:grpSpPr>
          <p:sp>
            <p:nvSpPr>
              <p:cNvPr id="181" name="Pentagon 180"/>
              <p:cNvSpPr/>
              <p:nvPr/>
            </p:nvSpPr>
            <p:spPr>
              <a:xfrm rot="5400000">
                <a:off x="6755101" y="2077215"/>
                <a:ext cx="890452" cy="217257"/>
              </a:xfrm>
              <a:prstGeom prst="homePlat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2" name="Group 181"/>
              <p:cNvGrpSpPr/>
              <p:nvPr/>
            </p:nvGrpSpPr>
            <p:grpSpPr>
              <a:xfrm rot="5400000">
                <a:off x="6833381" y="2050526"/>
                <a:ext cx="715875" cy="153178"/>
                <a:chOff x="5881772" y="938753"/>
                <a:chExt cx="715875" cy="153178"/>
              </a:xfrm>
            </p:grpSpPr>
            <p:grpSp>
              <p:nvGrpSpPr>
                <p:cNvPr id="183" name="Group 182"/>
                <p:cNvGrpSpPr/>
                <p:nvPr/>
              </p:nvGrpSpPr>
              <p:grpSpPr>
                <a:xfrm rot="2670115">
                  <a:off x="5881772" y="940897"/>
                  <a:ext cx="152122" cy="148890"/>
                  <a:chOff x="5757466" y="974350"/>
                  <a:chExt cx="1743980" cy="1706926"/>
                </a:xfrm>
              </p:grpSpPr>
              <p:sp>
                <p:nvSpPr>
                  <p:cNvPr id="199" name="Donut 198"/>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0" name="Donut 199"/>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Donut 200"/>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2" name="Donut 201"/>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4" name="Group 183"/>
                <p:cNvGrpSpPr/>
                <p:nvPr/>
              </p:nvGrpSpPr>
              <p:grpSpPr>
                <a:xfrm rot="2670115">
                  <a:off x="6072548" y="943041"/>
                  <a:ext cx="152122" cy="148890"/>
                  <a:chOff x="5757466" y="974350"/>
                  <a:chExt cx="1743980" cy="1706926"/>
                </a:xfrm>
              </p:grpSpPr>
              <p:sp>
                <p:nvSpPr>
                  <p:cNvPr id="195" name="Donut 194"/>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Donut 195"/>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Donut 196"/>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8" name="Donut 197"/>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5" name="Group 184"/>
                <p:cNvGrpSpPr/>
                <p:nvPr/>
              </p:nvGrpSpPr>
              <p:grpSpPr>
                <a:xfrm rot="2670115">
                  <a:off x="6256892" y="943040"/>
                  <a:ext cx="152122" cy="148890"/>
                  <a:chOff x="5757466" y="974350"/>
                  <a:chExt cx="1743980" cy="1706926"/>
                </a:xfrm>
              </p:grpSpPr>
              <p:sp>
                <p:nvSpPr>
                  <p:cNvPr id="191" name="Donut 190"/>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Donut 191"/>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Donut 192"/>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Donut 193"/>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6" name="Group 185"/>
                <p:cNvGrpSpPr/>
                <p:nvPr/>
              </p:nvGrpSpPr>
              <p:grpSpPr>
                <a:xfrm rot="2670115">
                  <a:off x="6445525" y="938753"/>
                  <a:ext cx="152122" cy="148890"/>
                  <a:chOff x="5757466" y="974350"/>
                  <a:chExt cx="1743980" cy="1706926"/>
                </a:xfrm>
              </p:grpSpPr>
              <p:sp>
                <p:nvSpPr>
                  <p:cNvPr id="187" name="Donut 186"/>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Donut 187"/>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Donut 188"/>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0" name="Donut 189"/>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32" name="Group 131"/>
            <p:cNvGrpSpPr/>
            <p:nvPr/>
          </p:nvGrpSpPr>
          <p:grpSpPr>
            <a:xfrm rot="20602529" flipH="1">
              <a:off x="7524934" y="2558582"/>
              <a:ext cx="142507" cy="584080"/>
              <a:chOff x="7091698" y="1740618"/>
              <a:chExt cx="217257" cy="890452"/>
            </a:xfrm>
          </p:grpSpPr>
          <p:sp>
            <p:nvSpPr>
              <p:cNvPr id="159" name="Pentagon 158"/>
              <p:cNvSpPr/>
              <p:nvPr/>
            </p:nvSpPr>
            <p:spPr>
              <a:xfrm rot="5400000">
                <a:off x="6755101" y="2077215"/>
                <a:ext cx="890452" cy="217257"/>
              </a:xfrm>
              <a:prstGeom prst="homePlat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159"/>
              <p:cNvGrpSpPr/>
              <p:nvPr/>
            </p:nvGrpSpPr>
            <p:grpSpPr>
              <a:xfrm rot="5400000">
                <a:off x="6833381" y="2050526"/>
                <a:ext cx="715875" cy="153178"/>
                <a:chOff x="5881772" y="938753"/>
                <a:chExt cx="715875" cy="153178"/>
              </a:xfrm>
            </p:grpSpPr>
            <p:grpSp>
              <p:nvGrpSpPr>
                <p:cNvPr id="161" name="Group 160"/>
                <p:cNvGrpSpPr/>
                <p:nvPr/>
              </p:nvGrpSpPr>
              <p:grpSpPr>
                <a:xfrm rot="2670115">
                  <a:off x="5881772" y="940897"/>
                  <a:ext cx="152122" cy="148890"/>
                  <a:chOff x="5757466" y="974350"/>
                  <a:chExt cx="1743980" cy="1706926"/>
                </a:xfrm>
              </p:grpSpPr>
              <p:sp>
                <p:nvSpPr>
                  <p:cNvPr id="177" name="Donut 176"/>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8" name="Donut 177"/>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9" name="Donut 178"/>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0" name="Donut 179"/>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2" name="Group 161"/>
                <p:cNvGrpSpPr/>
                <p:nvPr/>
              </p:nvGrpSpPr>
              <p:grpSpPr>
                <a:xfrm rot="2670115">
                  <a:off x="6072548" y="943041"/>
                  <a:ext cx="152122" cy="148890"/>
                  <a:chOff x="5757466" y="974350"/>
                  <a:chExt cx="1743980" cy="1706926"/>
                </a:xfrm>
              </p:grpSpPr>
              <p:sp>
                <p:nvSpPr>
                  <p:cNvPr id="173" name="Donut 172"/>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4" name="Donut 173"/>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Donut 174"/>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 name="Donut 175"/>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3" name="Group 162"/>
                <p:cNvGrpSpPr/>
                <p:nvPr/>
              </p:nvGrpSpPr>
              <p:grpSpPr>
                <a:xfrm rot="2670115">
                  <a:off x="6256892" y="943040"/>
                  <a:ext cx="152122" cy="148890"/>
                  <a:chOff x="5757466" y="974350"/>
                  <a:chExt cx="1743980" cy="1706926"/>
                </a:xfrm>
              </p:grpSpPr>
              <p:sp>
                <p:nvSpPr>
                  <p:cNvPr id="169" name="Donut 168"/>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Donut 169"/>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1" name="Donut 170"/>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Donut 171"/>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4" name="Group 163"/>
                <p:cNvGrpSpPr/>
                <p:nvPr/>
              </p:nvGrpSpPr>
              <p:grpSpPr>
                <a:xfrm rot="2670115">
                  <a:off x="6445525" y="938753"/>
                  <a:ext cx="152122" cy="148890"/>
                  <a:chOff x="5757466" y="974350"/>
                  <a:chExt cx="1743980" cy="1706926"/>
                </a:xfrm>
              </p:grpSpPr>
              <p:sp>
                <p:nvSpPr>
                  <p:cNvPr id="165" name="Donut 164"/>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6" name="Donut 165"/>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7" name="Donut 166"/>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 name="Donut 167"/>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33" name="Group 132"/>
            <p:cNvGrpSpPr/>
            <p:nvPr/>
          </p:nvGrpSpPr>
          <p:grpSpPr>
            <a:xfrm>
              <a:off x="7394133" y="2400116"/>
              <a:ext cx="795354" cy="173794"/>
              <a:chOff x="5757466" y="264089"/>
              <a:chExt cx="1615640" cy="353036"/>
            </a:xfrm>
          </p:grpSpPr>
          <p:sp>
            <p:nvSpPr>
              <p:cNvPr id="138" name="Rounded Rectangle 137"/>
              <p:cNvSpPr/>
              <p:nvPr/>
            </p:nvSpPr>
            <p:spPr>
              <a:xfrm>
                <a:off x="5757466" y="264089"/>
                <a:ext cx="1615640" cy="353036"/>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p:cNvGrpSpPr/>
              <p:nvPr/>
            </p:nvGrpSpPr>
            <p:grpSpPr>
              <a:xfrm rot="2670115">
                <a:off x="5867287" y="296724"/>
                <a:ext cx="309012" cy="302447"/>
                <a:chOff x="5757466" y="974350"/>
                <a:chExt cx="1743980" cy="1706926"/>
              </a:xfrm>
            </p:grpSpPr>
            <p:sp>
              <p:nvSpPr>
                <p:cNvPr id="155" name="Donut 154"/>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Donut 155"/>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Donut 156"/>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Donut 157"/>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0" name="Group 139"/>
              <p:cNvGrpSpPr/>
              <p:nvPr/>
            </p:nvGrpSpPr>
            <p:grpSpPr>
              <a:xfrm rot="2670115">
                <a:off x="6254818" y="301079"/>
                <a:ext cx="309012" cy="302447"/>
                <a:chOff x="5757466" y="974350"/>
                <a:chExt cx="1743980" cy="1706926"/>
              </a:xfrm>
            </p:grpSpPr>
            <p:sp>
              <p:nvSpPr>
                <p:cNvPr id="151" name="Donut 150"/>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2" name="Donut 151"/>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 name="Donut 152"/>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Donut 153"/>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1" name="Group 140"/>
              <p:cNvGrpSpPr/>
              <p:nvPr/>
            </p:nvGrpSpPr>
            <p:grpSpPr>
              <a:xfrm rot="2670115">
                <a:off x="6629286" y="301078"/>
                <a:ext cx="309012" cy="302447"/>
                <a:chOff x="5757466" y="974350"/>
                <a:chExt cx="1743980" cy="1706926"/>
              </a:xfrm>
            </p:grpSpPr>
            <p:sp>
              <p:nvSpPr>
                <p:cNvPr id="147" name="Donut 146"/>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8" name="Donut 147"/>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Donut 148"/>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0" name="Donut 149"/>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2" name="Group 141"/>
              <p:cNvGrpSpPr/>
              <p:nvPr/>
            </p:nvGrpSpPr>
            <p:grpSpPr>
              <a:xfrm rot="2670115">
                <a:off x="7012464" y="292369"/>
                <a:ext cx="309012" cy="302447"/>
                <a:chOff x="5757466" y="974350"/>
                <a:chExt cx="1743980" cy="1706926"/>
              </a:xfrm>
            </p:grpSpPr>
            <p:sp>
              <p:nvSpPr>
                <p:cNvPr id="143" name="Donut 142"/>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4" name="Donut 143"/>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5" name="Donut 144"/>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6" name="Donut 145"/>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34" name="Oval 133"/>
            <p:cNvSpPr/>
            <p:nvPr/>
          </p:nvSpPr>
          <p:spPr>
            <a:xfrm>
              <a:off x="7480460" y="810546"/>
              <a:ext cx="170917" cy="147670"/>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7918322" y="851940"/>
              <a:ext cx="227032" cy="137876"/>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Cloud 135"/>
            <p:cNvSpPr/>
            <p:nvPr/>
          </p:nvSpPr>
          <p:spPr>
            <a:xfrm rot="416318">
              <a:off x="7493250" y="1445273"/>
              <a:ext cx="542688" cy="500681"/>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7658678" y="1517841"/>
              <a:ext cx="225541" cy="144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219947" y="3147287"/>
            <a:ext cx="3997580" cy="2308324"/>
          </a:xfrm>
          <a:prstGeom prst="rect">
            <a:avLst/>
          </a:prstGeom>
        </p:spPr>
        <p:txBody>
          <a:bodyPr wrap="square">
            <a:spAutoFit/>
          </a:bodyPr>
          <a:lstStyle/>
          <a:p>
            <a:r>
              <a:rPr lang="en-US" i="1" dirty="0">
                <a:solidFill>
                  <a:schemeClr val="bg1"/>
                </a:solidFill>
                <a:latin typeface="Palatino"/>
              </a:rPr>
              <a:t>And behold, ye are the children of the prophets; and ye are of the house of Israel; and ye are of the covenant which the Father made with your fathers, saying unto Abraham: And in thy seed shall all the </a:t>
            </a:r>
            <a:r>
              <a:rPr lang="en-US" i="1" dirty="0" err="1">
                <a:solidFill>
                  <a:schemeClr val="bg1"/>
                </a:solidFill>
                <a:latin typeface="Palatino"/>
              </a:rPr>
              <a:t>kindreds</a:t>
            </a:r>
            <a:r>
              <a:rPr lang="en-US" i="1" dirty="0">
                <a:solidFill>
                  <a:schemeClr val="bg1"/>
                </a:solidFill>
                <a:latin typeface="Palatino"/>
              </a:rPr>
              <a:t> of the earth be blessed.</a:t>
            </a:r>
          </a:p>
          <a:p>
            <a:pPr algn="ctr"/>
            <a:r>
              <a:rPr lang="en-US" i="1" dirty="0">
                <a:solidFill>
                  <a:schemeClr val="bg1"/>
                </a:solidFill>
                <a:latin typeface="Palatino"/>
              </a:rPr>
              <a:t>3 Nephi 20:25</a:t>
            </a:r>
            <a:endParaRPr lang="en-US" i="1" dirty="0">
              <a:solidFill>
                <a:schemeClr val="bg1"/>
              </a:solidFill>
            </a:endParaRPr>
          </a:p>
        </p:txBody>
      </p:sp>
    </p:spTree>
    <p:extLst>
      <p:ext uri="{BB962C8B-B14F-4D97-AF65-F5344CB8AC3E}">
        <p14:creationId xmlns:p14="http://schemas.microsoft.com/office/powerpoint/2010/main" val="172077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98">
            <a:extLst>
              <a:ext uri="{FF2B5EF4-FFF2-40B4-BE49-F238E27FC236}">
                <a16:creationId xmlns:a16="http://schemas.microsoft.com/office/drawing/2014/main" id="{B5A4F2A1-BB26-4C25-BD78-683609577191}"/>
              </a:ext>
            </a:extLst>
          </p:cNvPr>
          <p:cNvPicPr>
            <a:picLocks noChangeAspect="1"/>
          </p:cNvPicPr>
          <p:nvPr/>
        </p:nvPicPr>
        <p:blipFill rotWithShape="1">
          <a:blip r:embed="rId2">
            <a:extLst>
              <a:ext uri="{28A0092B-C50C-407E-A947-70E740481C1C}">
                <a14:useLocalDpi xmlns:a14="http://schemas.microsoft.com/office/drawing/2010/main" val="0"/>
              </a:ext>
            </a:extLst>
          </a:blip>
          <a:srcRect b="5024"/>
          <a:stretch/>
        </p:blipFill>
        <p:spPr>
          <a:xfrm>
            <a:off x="0" y="0"/>
            <a:ext cx="12192000" cy="6858000"/>
          </a:xfrm>
          <a:prstGeom prst="rect">
            <a:avLst/>
          </a:prstGeom>
        </p:spPr>
      </p:pic>
      <p:sp>
        <p:nvSpPr>
          <p:cNvPr id="4" name="TextBox 3"/>
          <p:cNvSpPr txBox="1"/>
          <p:nvPr/>
        </p:nvSpPr>
        <p:spPr>
          <a:xfrm>
            <a:off x="11422457" y="6438245"/>
            <a:ext cx="769543" cy="369332"/>
          </a:xfrm>
          <a:prstGeom prst="rect">
            <a:avLst/>
          </a:prstGeom>
          <a:noFill/>
        </p:spPr>
        <p:txBody>
          <a:bodyPr wrap="square" rtlCol="0">
            <a:spAutoFit/>
          </a:bodyPr>
          <a:lstStyle/>
          <a:p>
            <a:pPr algn="r"/>
            <a:r>
              <a:rPr lang="en-US" dirty="0">
                <a:solidFill>
                  <a:schemeClr val="bg1"/>
                </a:solidFill>
              </a:rPr>
              <a:t>(2)</a:t>
            </a:r>
          </a:p>
        </p:txBody>
      </p:sp>
      <p:sp>
        <p:nvSpPr>
          <p:cNvPr id="29" name="Rectangle 28"/>
          <p:cNvSpPr/>
          <p:nvPr/>
        </p:nvSpPr>
        <p:spPr>
          <a:xfrm>
            <a:off x="0" y="-9301"/>
            <a:ext cx="12192000" cy="1015663"/>
          </a:xfrm>
          <a:prstGeom prst="rect">
            <a:avLst/>
          </a:prstGeom>
        </p:spPr>
        <p:txBody>
          <a:bodyPr wrap="square">
            <a:spAutoFit/>
          </a:bodyPr>
          <a:lstStyle/>
          <a:p>
            <a:pPr algn="ctr"/>
            <a:r>
              <a:rPr lang="en-US" sz="6000" dirty="0">
                <a:solidFill>
                  <a:schemeClr val="bg1"/>
                </a:solidFill>
                <a:latin typeface="Agency FB" panose="020B0503020202020204" pitchFamily="34" charset="0"/>
              </a:rPr>
              <a:t>Esau</a:t>
            </a:r>
          </a:p>
        </p:txBody>
      </p:sp>
      <p:sp>
        <p:nvSpPr>
          <p:cNvPr id="2" name="Rectangle 1"/>
          <p:cNvSpPr/>
          <p:nvPr/>
        </p:nvSpPr>
        <p:spPr>
          <a:xfrm>
            <a:off x="322897" y="842679"/>
            <a:ext cx="8888343" cy="4770537"/>
          </a:xfrm>
          <a:prstGeom prst="rect">
            <a:avLst/>
          </a:prstGeom>
        </p:spPr>
        <p:txBody>
          <a:bodyPr wrap="square">
            <a:spAutoFit/>
          </a:bodyPr>
          <a:lstStyle/>
          <a:p>
            <a:r>
              <a:rPr lang="en-US" sz="1600" dirty="0">
                <a:solidFill>
                  <a:schemeClr val="bg1"/>
                </a:solidFill>
                <a:latin typeface="Calibri" panose="020F0502020204030204" pitchFamily="34" charset="0"/>
              </a:rPr>
              <a:t>He was the older of two twin sons born to Isaac and Rebekah</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His name means “hairy”</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His father favored him</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was a hunter and a man of the field</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traded his birthright by trading a bowl of ‘pottage’, in which later he </a:t>
            </a:r>
            <a:r>
              <a:rPr lang="en-US" sz="1600" dirty="0" err="1">
                <a:solidFill>
                  <a:schemeClr val="bg1"/>
                </a:solidFill>
                <a:latin typeface="Calibri" panose="020F0502020204030204" pitchFamily="34" charset="0"/>
              </a:rPr>
              <a:t>regreted</a:t>
            </a:r>
            <a:endParaRPr lang="en-US" sz="1600" dirty="0">
              <a:solidFill>
                <a:schemeClr val="bg1"/>
              </a:solidFill>
              <a:latin typeface="Calibri" panose="020F0502020204030204" pitchFamily="34" charset="0"/>
            </a:endParaRP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married non-</a:t>
            </a:r>
            <a:r>
              <a:rPr lang="en-US" sz="1600" dirty="0" err="1">
                <a:solidFill>
                  <a:schemeClr val="bg1"/>
                </a:solidFill>
                <a:latin typeface="Calibri" panose="020F0502020204030204" pitchFamily="34" charset="0"/>
              </a:rPr>
              <a:t>lsraelite</a:t>
            </a:r>
            <a:r>
              <a:rPr lang="en-US" sz="1600" dirty="0">
                <a:solidFill>
                  <a:schemeClr val="bg1"/>
                </a:solidFill>
                <a:latin typeface="Calibri" panose="020F0502020204030204" pitchFamily="34" charset="0"/>
              </a:rPr>
              <a:t> women, Judith, Be</a:t>
            </a:r>
          </a:p>
          <a:p>
            <a:r>
              <a:rPr lang="en-US" sz="1600" dirty="0">
                <a:solidFill>
                  <a:schemeClr val="bg1"/>
                </a:solidFill>
                <a:latin typeface="Calibri" panose="020F0502020204030204" pitchFamily="34" charset="0"/>
              </a:rPr>
              <a:t>When his father was old and frail, Isaac, wanted to bless the firstborn, however his mother counseled Jacob to manage to receive the blessing instead</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was enraged and wanted to kill Jacob, for which Jacob was sent away to relatives until Esau ‘’cooled down”</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Eventually Esau and Jacob reconciled and their descendants constituted two rival nations, the Israelite and the </a:t>
            </a:r>
            <a:r>
              <a:rPr lang="en-US" sz="1600" dirty="0" err="1">
                <a:solidFill>
                  <a:schemeClr val="bg1"/>
                </a:solidFill>
                <a:latin typeface="Calibri" panose="020F0502020204030204" pitchFamily="34" charset="0"/>
              </a:rPr>
              <a:t>Edomites</a:t>
            </a:r>
            <a:endParaRPr lang="en-US" sz="1600" dirty="0">
              <a:solidFill>
                <a:schemeClr val="bg1"/>
              </a:solidFill>
              <a:latin typeface="Calibri" panose="020F0502020204030204" pitchFamily="34" charset="0"/>
            </a:endParaRPr>
          </a:p>
        </p:txBody>
      </p:sp>
      <p:grpSp>
        <p:nvGrpSpPr>
          <p:cNvPr id="11" name="Group 10"/>
          <p:cNvGrpSpPr/>
          <p:nvPr/>
        </p:nvGrpSpPr>
        <p:grpSpPr>
          <a:xfrm>
            <a:off x="9566337" y="1708666"/>
            <a:ext cx="1661334" cy="3017017"/>
            <a:chOff x="6931994" y="670255"/>
            <a:chExt cx="1661334" cy="3017017"/>
          </a:xfrm>
        </p:grpSpPr>
        <p:grpSp>
          <p:nvGrpSpPr>
            <p:cNvPr id="12" name="Group 11"/>
            <p:cNvGrpSpPr/>
            <p:nvPr/>
          </p:nvGrpSpPr>
          <p:grpSpPr>
            <a:xfrm>
              <a:off x="6931994" y="670255"/>
              <a:ext cx="1661334" cy="3017017"/>
              <a:chOff x="5659340" y="3383783"/>
              <a:chExt cx="1661334" cy="3017017"/>
            </a:xfrm>
          </p:grpSpPr>
          <p:sp>
            <p:nvSpPr>
              <p:cNvPr id="87" name="Cloud 86"/>
              <p:cNvSpPr/>
              <p:nvPr/>
            </p:nvSpPr>
            <p:spPr>
              <a:xfrm rot="2829162">
                <a:off x="5995997" y="3404051"/>
                <a:ext cx="1033965" cy="1084134"/>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5659340" y="3383783"/>
                <a:ext cx="1661334" cy="3017017"/>
                <a:chOff x="5659340" y="3383783"/>
                <a:chExt cx="1661334" cy="3017017"/>
              </a:xfrm>
            </p:grpSpPr>
            <p:sp>
              <p:nvSpPr>
                <p:cNvPr id="89" name="Oval 88"/>
                <p:cNvSpPr/>
                <p:nvPr/>
              </p:nvSpPr>
              <p:spPr>
                <a:xfrm rot="19671902">
                  <a:off x="6963520" y="4954366"/>
                  <a:ext cx="357154"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2647766">
                  <a:off x="5659340" y="4881366"/>
                  <a:ext cx="337159"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19352409">
                  <a:off x="6589216" y="5893661"/>
                  <a:ext cx="311632"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2647766">
                  <a:off x="6230954" y="5883630"/>
                  <a:ext cx="310141"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20169292">
                  <a:off x="6553124" y="4375359"/>
                  <a:ext cx="665537" cy="90459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1790291">
                  <a:off x="5826706" y="4345720"/>
                  <a:ext cx="665537" cy="90459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a:off x="6022496" y="4359744"/>
                  <a:ext cx="992877" cy="178484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337737" y="4154751"/>
                  <a:ext cx="361230" cy="424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6155018" y="3570816"/>
                  <a:ext cx="704188" cy="9256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loud 97"/>
                <p:cNvSpPr/>
                <p:nvPr/>
              </p:nvSpPr>
              <p:spPr>
                <a:xfrm rot="5145672">
                  <a:off x="6308024" y="3311027"/>
                  <a:ext cx="398076" cy="543587"/>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12"/>
            <p:cNvGrpSpPr/>
            <p:nvPr/>
          </p:nvGrpSpPr>
          <p:grpSpPr>
            <a:xfrm rot="997471">
              <a:off x="7341147" y="2622182"/>
              <a:ext cx="142507" cy="584080"/>
              <a:chOff x="7091698" y="1740618"/>
              <a:chExt cx="217257" cy="890452"/>
            </a:xfrm>
          </p:grpSpPr>
          <p:sp>
            <p:nvSpPr>
              <p:cNvPr id="65" name="Pentagon 64"/>
              <p:cNvSpPr/>
              <p:nvPr/>
            </p:nvSpPr>
            <p:spPr>
              <a:xfrm rot="5400000">
                <a:off x="6755101" y="2077215"/>
                <a:ext cx="890452" cy="217257"/>
              </a:xfrm>
              <a:prstGeom prst="homePlat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5400000">
                <a:off x="6833381" y="2050526"/>
                <a:ext cx="715875" cy="153178"/>
                <a:chOff x="5881772" y="938753"/>
                <a:chExt cx="715875" cy="153178"/>
              </a:xfrm>
            </p:grpSpPr>
            <p:grpSp>
              <p:nvGrpSpPr>
                <p:cNvPr id="67" name="Group 66"/>
                <p:cNvGrpSpPr/>
                <p:nvPr/>
              </p:nvGrpSpPr>
              <p:grpSpPr>
                <a:xfrm rot="2670115">
                  <a:off x="5881772" y="940897"/>
                  <a:ext cx="152122" cy="148890"/>
                  <a:chOff x="5757466" y="974350"/>
                  <a:chExt cx="1743980" cy="1706926"/>
                </a:xfrm>
              </p:grpSpPr>
              <p:sp>
                <p:nvSpPr>
                  <p:cNvPr id="83" name="Donut 82"/>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Donut 83"/>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Donut 84"/>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Donut 85"/>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 name="Group 67"/>
                <p:cNvGrpSpPr/>
                <p:nvPr/>
              </p:nvGrpSpPr>
              <p:grpSpPr>
                <a:xfrm rot="2670115">
                  <a:off x="6072548" y="943041"/>
                  <a:ext cx="152122" cy="148890"/>
                  <a:chOff x="5757466" y="974350"/>
                  <a:chExt cx="1743980" cy="1706926"/>
                </a:xfrm>
              </p:grpSpPr>
              <p:sp>
                <p:nvSpPr>
                  <p:cNvPr id="79" name="Donut 78"/>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Donut 79"/>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Donut 80"/>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Donut 81"/>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9" name="Group 68"/>
                <p:cNvGrpSpPr/>
                <p:nvPr/>
              </p:nvGrpSpPr>
              <p:grpSpPr>
                <a:xfrm rot="2670115">
                  <a:off x="6256892" y="943040"/>
                  <a:ext cx="152122" cy="148890"/>
                  <a:chOff x="5757466" y="974350"/>
                  <a:chExt cx="1743980" cy="1706926"/>
                </a:xfrm>
              </p:grpSpPr>
              <p:sp>
                <p:nvSpPr>
                  <p:cNvPr id="75" name="Donut 74"/>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Donut 75"/>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Donut 76"/>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nut 77"/>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0" name="Group 69"/>
                <p:cNvGrpSpPr/>
                <p:nvPr/>
              </p:nvGrpSpPr>
              <p:grpSpPr>
                <a:xfrm rot="2670115">
                  <a:off x="6445525" y="938753"/>
                  <a:ext cx="152122" cy="148890"/>
                  <a:chOff x="5757466" y="974350"/>
                  <a:chExt cx="1743980" cy="1706926"/>
                </a:xfrm>
              </p:grpSpPr>
              <p:sp>
                <p:nvSpPr>
                  <p:cNvPr id="71" name="Donut 70"/>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71"/>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Donut 72"/>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Donut 73"/>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4" name="Group 13"/>
            <p:cNvGrpSpPr/>
            <p:nvPr/>
          </p:nvGrpSpPr>
          <p:grpSpPr>
            <a:xfrm rot="20602529" flipH="1">
              <a:off x="7524934" y="2558582"/>
              <a:ext cx="142507" cy="584080"/>
              <a:chOff x="7091698" y="1740618"/>
              <a:chExt cx="217257" cy="890452"/>
            </a:xfrm>
          </p:grpSpPr>
          <p:sp>
            <p:nvSpPr>
              <p:cNvPr id="43" name="Pentagon 42"/>
              <p:cNvSpPr/>
              <p:nvPr/>
            </p:nvSpPr>
            <p:spPr>
              <a:xfrm rot="5400000">
                <a:off x="6755101" y="2077215"/>
                <a:ext cx="890452" cy="217257"/>
              </a:xfrm>
              <a:prstGeom prst="homePlat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rot="5400000">
                <a:off x="6833381" y="2050526"/>
                <a:ext cx="715875" cy="153178"/>
                <a:chOff x="5881772" y="938753"/>
                <a:chExt cx="715875" cy="153178"/>
              </a:xfrm>
            </p:grpSpPr>
            <p:grpSp>
              <p:nvGrpSpPr>
                <p:cNvPr id="45" name="Group 44"/>
                <p:cNvGrpSpPr/>
                <p:nvPr/>
              </p:nvGrpSpPr>
              <p:grpSpPr>
                <a:xfrm rot="2670115">
                  <a:off x="5881772" y="940897"/>
                  <a:ext cx="152122" cy="148890"/>
                  <a:chOff x="5757466" y="974350"/>
                  <a:chExt cx="1743980" cy="1706926"/>
                </a:xfrm>
              </p:grpSpPr>
              <p:sp>
                <p:nvSpPr>
                  <p:cNvPr id="61" name="Donut 60"/>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onut 61"/>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62"/>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Donut 63"/>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6" name="Group 45"/>
                <p:cNvGrpSpPr/>
                <p:nvPr/>
              </p:nvGrpSpPr>
              <p:grpSpPr>
                <a:xfrm rot="2670115">
                  <a:off x="6072548" y="943041"/>
                  <a:ext cx="152122" cy="148890"/>
                  <a:chOff x="5757466" y="974350"/>
                  <a:chExt cx="1743980" cy="1706926"/>
                </a:xfrm>
              </p:grpSpPr>
              <p:sp>
                <p:nvSpPr>
                  <p:cNvPr id="57" name="Donut 56"/>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Donut 57"/>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Donut 58"/>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59"/>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7" name="Group 46"/>
                <p:cNvGrpSpPr/>
                <p:nvPr/>
              </p:nvGrpSpPr>
              <p:grpSpPr>
                <a:xfrm rot="2670115">
                  <a:off x="6256892" y="943040"/>
                  <a:ext cx="152122" cy="148890"/>
                  <a:chOff x="5757466" y="974350"/>
                  <a:chExt cx="1743980" cy="1706926"/>
                </a:xfrm>
              </p:grpSpPr>
              <p:sp>
                <p:nvSpPr>
                  <p:cNvPr id="53" name="Donut 52"/>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onut 53"/>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Donut 54"/>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Donut 55"/>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 name="Group 47"/>
                <p:cNvGrpSpPr/>
                <p:nvPr/>
              </p:nvGrpSpPr>
              <p:grpSpPr>
                <a:xfrm rot="2670115">
                  <a:off x="6445525" y="938753"/>
                  <a:ext cx="152122" cy="148890"/>
                  <a:chOff x="5757466" y="974350"/>
                  <a:chExt cx="1743980" cy="1706926"/>
                </a:xfrm>
              </p:grpSpPr>
              <p:sp>
                <p:nvSpPr>
                  <p:cNvPr id="49" name="Donut 48"/>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50"/>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Donut 51"/>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5" name="Group 14"/>
            <p:cNvGrpSpPr/>
            <p:nvPr/>
          </p:nvGrpSpPr>
          <p:grpSpPr>
            <a:xfrm>
              <a:off x="7394133" y="2400116"/>
              <a:ext cx="795354" cy="173794"/>
              <a:chOff x="5757466" y="264089"/>
              <a:chExt cx="1615640" cy="353036"/>
            </a:xfrm>
          </p:grpSpPr>
          <p:sp>
            <p:nvSpPr>
              <p:cNvPr id="21" name="Rounded Rectangle 20"/>
              <p:cNvSpPr/>
              <p:nvPr/>
            </p:nvSpPr>
            <p:spPr>
              <a:xfrm>
                <a:off x="5757466" y="264089"/>
                <a:ext cx="1615640" cy="353036"/>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rot="2670115">
                <a:off x="5867287" y="296724"/>
                <a:ext cx="309012" cy="302447"/>
                <a:chOff x="5757466" y="974350"/>
                <a:chExt cx="1743980" cy="1706926"/>
              </a:xfrm>
            </p:grpSpPr>
            <p:sp>
              <p:nvSpPr>
                <p:cNvPr id="39" name="Donut 38"/>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 name="Group 22"/>
              <p:cNvGrpSpPr/>
              <p:nvPr/>
            </p:nvGrpSpPr>
            <p:grpSpPr>
              <a:xfrm rot="2670115">
                <a:off x="6254818" y="301079"/>
                <a:ext cx="309012" cy="302447"/>
                <a:chOff x="5757466" y="974350"/>
                <a:chExt cx="1743980" cy="1706926"/>
              </a:xfrm>
            </p:grpSpPr>
            <p:sp>
              <p:nvSpPr>
                <p:cNvPr id="35" name="Donut 34"/>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 name="Group 23"/>
              <p:cNvGrpSpPr/>
              <p:nvPr/>
            </p:nvGrpSpPr>
            <p:grpSpPr>
              <a:xfrm rot="2670115">
                <a:off x="6629286" y="301078"/>
                <a:ext cx="309012" cy="302447"/>
                <a:chOff x="5757466" y="974350"/>
                <a:chExt cx="1743980" cy="1706926"/>
              </a:xfrm>
            </p:grpSpPr>
            <p:sp>
              <p:nvSpPr>
                <p:cNvPr id="31" name="Donut 30"/>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Donut 31"/>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32"/>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onut 33"/>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 name="Group 24"/>
              <p:cNvGrpSpPr/>
              <p:nvPr/>
            </p:nvGrpSpPr>
            <p:grpSpPr>
              <a:xfrm rot="2670115">
                <a:off x="7012464" y="292369"/>
                <a:ext cx="309012" cy="302447"/>
                <a:chOff x="5757466" y="974350"/>
                <a:chExt cx="1743980" cy="1706926"/>
              </a:xfrm>
            </p:grpSpPr>
            <p:sp>
              <p:nvSpPr>
                <p:cNvPr id="26" name="Donut 25"/>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26"/>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27"/>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onut 29"/>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6" name="Oval 15"/>
            <p:cNvSpPr/>
            <p:nvPr/>
          </p:nvSpPr>
          <p:spPr>
            <a:xfrm>
              <a:off x="7480460" y="810546"/>
              <a:ext cx="170917" cy="147670"/>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918322" y="851940"/>
              <a:ext cx="227032" cy="137876"/>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rot="416318">
              <a:off x="7493250" y="1445273"/>
              <a:ext cx="542688" cy="500681"/>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658678" y="1517841"/>
              <a:ext cx="225541" cy="144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4016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wipe(down)">
                                      <p:cBhvr>
                                        <p:cTn id="9" dur="580">
                                          <p:stCondLst>
                                            <p:cond delay="0"/>
                                          </p:stCondLst>
                                        </p:cTn>
                                        <p:tgtEl>
                                          <p:spTgt spid="11"/>
                                        </p:tgtEl>
                                      </p:cBhvr>
                                    </p:animEffect>
                                    <p:anim calcmode="lin" valueType="num">
                                      <p:cBhvr>
                                        <p:cTn id="1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5" dur="26">
                                          <p:stCondLst>
                                            <p:cond delay="650"/>
                                          </p:stCondLst>
                                        </p:cTn>
                                        <p:tgtEl>
                                          <p:spTgt spid="11"/>
                                        </p:tgtEl>
                                      </p:cBhvr>
                                      <p:to x="100000" y="60000"/>
                                    </p:animScale>
                                    <p:animScale>
                                      <p:cBhvr>
                                        <p:cTn id="16" dur="166" decel="50000">
                                          <p:stCondLst>
                                            <p:cond delay="676"/>
                                          </p:stCondLst>
                                        </p:cTn>
                                        <p:tgtEl>
                                          <p:spTgt spid="11"/>
                                        </p:tgtEl>
                                      </p:cBhvr>
                                      <p:to x="100000" y="100000"/>
                                    </p:animScale>
                                    <p:animScale>
                                      <p:cBhvr>
                                        <p:cTn id="17" dur="26">
                                          <p:stCondLst>
                                            <p:cond delay="1312"/>
                                          </p:stCondLst>
                                        </p:cTn>
                                        <p:tgtEl>
                                          <p:spTgt spid="11"/>
                                        </p:tgtEl>
                                      </p:cBhvr>
                                      <p:to x="100000" y="80000"/>
                                    </p:animScale>
                                    <p:animScale>
                                      <p:cBhvr>
                                        <p:cTn id="18" dur="166" decel="50000">
                                          <p:stCondLst>
                                            <p:cond delay="1338"/>
                                          </p:stCondLst>
                                        </p:cTn>
                                        <p:tgtEl>
                                          <p:spTgt spid="11"/>
                                        </p:tgtEl>
                                      </p:cBhvr>
                                      <p:to x="100000" y="100000"/>
                                    </p:animScale>
                                    <p:animScale>
                                      <p:cBhvr>
                                        <p:cTn id="19" dur="26">
                                          <p:stCondLst>
                                            <p:cond delay="1642"/>
                                          </p:stCondLst>
                                        </p:cTn>
                                        <p:tgtEl>
                                          <p:spTgt spid="11"/>
                                        </p:tgtEl>
                                      </p:cBhvr>
                                      <p:to x="100000" y="90000"/>
                                    </p:animScale>
                                    <p:animScale>
                                      <p:cBhvr>
                                        <p:cTn id="20" dur="166" decel="50000">
                                          <p:stCondLst>
                                            <p:cond delay="1668"/>
                                          </p:stCondLst>
                                        </p:cTn>
                                        <p:tgtEl>
                                          <p:spTgt spid="11"/>
                                        </p:tgtEl>
                                      </p:cBhvr>
                                      <p:to x="100000" y="100000"/>
                                    </p:animScale>
                                    <p:animScale>
                                      <p:cBhvr>
                                        <p:cTn id="21" dur="26">
                                          <p:stCondLst>
                                            <p:cond delay="1808"/>
                                          </p:stCondLst>
                                        </p:cTn>
                                        <p:tgtEl>
                                          <p:spTgt spid="11"/>
                                        </p:tgtEl>
                                      </p:cBhvr>
                                      <p:to x="100000" y="95000"/>
                                    </p:animScale>
                                    <p:animScale>
                                      <p:cBhvr>
                                        <p:cTn id="22" dur="166" decel="50000">
                                          <p:stCondLst>
                                            <p:cond delay="1834"/>
                                          </p:stCondLst>
                                        </p:cTn>
                                        <p:tgtEl>
                                          <p:spTgt spid="11"/>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Picture 130">
            <a:extLst>
              <a:ext uri="{FF2B5EF4-FFF2-40B4-BE49-F238E27FC236}">
                <a16:creationId xmlns:a16="http://schemas.microsoft.com/office/drawing/2014/main" id="{5731F063-75FF-451A-8DF5-3B58DD80A5D7}"/>
              </a:ext>
            </a:extLst>
          </p:cNvPr>
          <p:cNvPicPr>
            <a:picLocks noChangeAspect="1"/>
          </p:cNvPicPr>
          <p:nvPr/>
        </p:nvPicPr>
        <p:blipFill rotWithShape="1">
          <a:blip r:embed="rId2">
            <a:extLst>
              <a:ext uri="{28A0092B-C50C-407E-A947-70E740481C1C}">
                <a14:useLocalDpi xmlns:a14="http://schemas.microsoft.com/office/drawing/2010/main" val="0"/>
              </a:ext>
            </a:extLst>
          </a:blip>
          <a:srcRect b="5024"/>
          <a:stretch/>
        </p:blipFill>
        <p:spPr>
          <a:xfrm>
            <a:off x="0" y="0"/>
            <a:ext cx="12192000" cy="6858000"/>
          </a:xfrm>
          <a:prstGeom prst="rect">
            <a:avLst/>
          </a:prstGeom>
        </p:spPr>
      </p:pic>
      <p:sp>
        <p:nvSpPr>
          <p:cNvPr id="29" name="Rectangle 28"/>
          <p:cNvSpPr/>
          <p:nvPr/>
        </p:nvSpPr>
        <p:spPr>
          <a:xfrm>
            <a:off x="0" y="55185"/>
            <a:ext cx="12192000" cy="1015663"/>
          </a:xfrm>
          <a:prstGeom prst="rect">
            <a:avLst/>
          </a:prstGeom>
        </p:spPr>
        <p:txBody>
          <a:bodyPr wrap="square">
            <a:spAutoFit/>
          </a:bodyPr>
          <a:lstStyle/>
          <a:p>
            <a:pPr algn="ctr"/>
            <a:r>
              <a:rPr lang="en-US" sz="6000" dirty="0">
                <a:solidFill>
                  <a:schemeClr val="bg1"/>
                </a:solidFill>
                <a:latin typeface="Agency FB" panose="020B0503020202020204" pitchFamily="34" charset="0"/>
              </a:rPr>
              <a:t>Jacob</a:t>
            </a:r>
          </a:p>
        </p:txBody>
      </p:sp>
      <p:grpSp>
        <p:nvGrpSpPr>
          <p:cNvPr id="6" name="Group 5"/>
          <p:cNvGrpSpPr/>
          <p:nvPr/>
        </p:nvGrpSpPr>
        <p:grpSpPr>
          <a:xfrm>
            <a:off x="9515802" y="1372456"/>
            <a:ext cx="1650816" cy="4113088"/>
            <a:chOff x="1133802" y="686440"/>
            <a:chExt cx="1650816" cy="4113088"/>
          </a:xfrm>
        </p:grpSpPr>
        <p:sp>
          <p:nvSpPr>
            <p:cNvPr id="7" name="Oval 6"/>
            <p:cNvSpPr/>
            <p:nvPr/>
          </p:nvSpPr>
          <p:spPr>
            <a:xfrm rot="1928098" flipH="1">
              <a:off x="1133802" y="2699976"/>
              <a:ext cx="39500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Oval 7"/>
            <p:cNvSpPr/>
            <p:nvPr/>
          </p:nvSpPr>
          <p:spPr>
            <a:xfrm rot="19517134" flipH="1">
              <a:off x="2391263" y="2638994"/>
              <a:ext cx="393355"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Oval 8"/>
            <p:cNvSpPr/>
            <p:nvPr/>
          </p:nvSpPr>
          <p:spPr>
            <a:xfrm rot="2247591" flipH="1">
              <a:off x="1546118" y="4082782"/>
              <a:ext cx="324570"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Oval 9"/>
            <p:cNvSpPr/>
            <p:nvPr/>
          </p:nvSpPr>
          <p:spPr>
            <a:xfrm rot="18952234" flipH="1">
              <a:off x="1920807" y="4068604"/>
              <a:ext cx="32301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rapezoid 10"/>
            <p:cNvSpPr/>
            <p:nvPr/>
          </p:nvSpPr>
          <p:spPr>
            <a:xfrm rot="1430708" flipH="1">
              <a:off x="1215111" y="193694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rapezoid 11"/>
            <p:cNvSpPr/>
            <p:nvPr/>
          </p:nvSpPr>
          <p:spPr>
            <a:xfrm rot="19809709" flipH="1">
              <a:off x="1971687" y="189505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rapezoid 12"/>
            <p:cNvSpPr/>
            <p:nvPr/>
          </p:nvSpPr>
          <p:spPr>
            <a:xfrm flipH="1">
              <a:off x="1426839" y="2101467"/>
              <a:ext cx="1034098" cy="233595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4" name="Group 13"/>
            <p:cNvGrpSpPr/>
            <p:nvPr/>
          </p:nvGrpSpPr>
          <p:grpSpPr>
            <a:xfrm rot="576583">
              <a:off x="1476405" y="3166501"/>
              <a:ext cx="148442" cy="1203961"/>
              <a:chOff x="4038599" y="3983576"/>
              <a:chExt cx="217257" cy="1331328"/>
            </a:xfrm>
          </p:grpSpPr>
          <p:sp>
            <p:nvSpPr>
              <p:cNvPr id="104" name="Pentagon 103"/>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p:cNvGrpSpPr/>
              <p:nvPr/>
            </p:nvGrpSpPr>
            <p:grpSpPr>
              <a:xfrm rot="5400000" flipV="1">
                <a:off x="3549760" y="4476730"/>
                <a:ext cx="1194934" cy="208625"/>
                <a:chOff x="3970020" y="4948646"/>
                <a:chExt cx="6939523" cy="1211581"/>
              </a:xfrm>
            </p:grpSpPr>
            <p:grpSp>
              <p:nvGrpSpPr>
                <p:cNvPr id="106" name="Group 105"/>
                <p:cNvGrpSpPr/>
                <p:nvPr/>
              </p:nvGrpSpPr>
              <p:grpSpPr>
                <a:xfrm>
                  <a:off x="3970020" y="4953000"/>
                  <a:ext cx="2080259" cy="1207227"/>
                  <a:chOff x="4551318" y="4950687"/>
                  <a:chExt cx="2080259" cy="1207227"/>
                </a:xfrm>
              </p:grpSpPr>
              <p:sp>
                <p:nvSpPr>
                  <p:cNvPr id="123" name="Rectangle 12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Left-Right Arrow Callout 12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Diamond 106"/>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p:cNvGrpSpPr/>
                <p:nvPr/>
              </p:nvGrpSpPr>
              <p:grpSpPr>
                <a:xfrm>
                  <a:off x="6395357" y="4948646"/>
                  <a:ext cx="2080259" cy="1207227"/>
                  <a:chOff x="4551318" y="4950687"/>
                  <a:chExt cx="2080259" cy="1207227"/>
                </a:xfrm>
              </p:grpSpPr>
              <p:sp>
                <p:nvSpPr>
                  <p:cNvPr id="117" name="Rectangle 11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Left-Right Arrow Callout 11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Diamond 108"/>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8829284" y="4948646"/>
                  <a:ext cx="2080259" cy="1207227"/>
                  <a:chOff x="4551318" y="4950687"/>
                  <a:chExt cx="2080259" cy="1207227"/>
                </a:xfrm>
              </p:grpSpPr>
              <p:sp>
                <p:nvSpPr>
                  <p:cNvPr id="111" name="Rectangle 110"/>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eft-Right Arrow Callout 112"/>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5" name="Group 14"/>
            <p:cNvGrpSpPr/>
            <p:nvPr/>
          </p:nvGrpSpPr>
          <p:grpSpPr>
            <a:xfrm rot="21023417" flipH="1">
              <a:off x="1680724" y="3197449"/>
              <a:ext cx="148442" cy="1203961"/>
              <a:chOff x="4038599" y="3983576"/>
              <a:chExt cx="217257" cy="1331328"/>
            </a:xfrm>
          </p:grpSpPr>
          <p:sp>
            <p:nvSpPr>
              <p:cNvPr id="79" name="Pentagon 78"/>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rot="5400000" flipV="1">
                <a:off x="3549760" y="4476730"/>
                <a:ext cx="1194934" cy="208625"/>
                <a:chOff x="3970020" y="4948646"/>
                <a:chExt cx="6939523" cy="1211581"/>
              </a:xfrm>
            </p:grpSpPr>
            <p:grpSp>
              <p:nvGrpSpPr>
                <p:cNvPr id="81" name="Group 80"/>
                <p:cNvGrpSpPr/>
                <p:nvPr/>
              </p:nvGrpSpPr>
              <p:grpSpPr>
                <a:xfrm>
                  <a:off x="3970020" y="4953000"/>
                  <a:ext cx="2080259" cy="1207227"/>
                  <a:chOff x="4551318" y="4950687"/>
                  <a:chExt cx="2080259" cy="1207227"/>
                </a:xfrm>
              </p:grpSpPr>
              <p:sp>
                <p:nvSpPr>
                  <p:cNvPr id="98" name="Rectangle 9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 Arrow Callout 9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Diamond 81"/>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6395357" y="4948646"/>
                  <a:ext cx="2080259" cy="1207227"/>
                  <a:chOff x="4551318" y="4950687"/>
                  <a:chExt cx="2080259" cy="1207227"/>
                </a:xfrm>
              </p:grpSpPr>
              <p:sp>
                <p:nvSpPr>
                  <p:cNvPr id="92" name="Rectangle 9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 Arrow Callout 9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Diamond 83"/>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a:off x="8829284" y="4948646"/>
                  <a:ext cx="2080259" cy="1207227"/>
                  <a:chOff x="4551318" y="4950687"/>
                  <a:chExt cx="2080259" cy="1207227"/>
                </a:xfrm>
              </p:grpSpPr>
              <p:sp>
                <p:nvSpPr>
                  <p:cNvPr id="86" name="Rectangle 85"/>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Left-Right Arrow Callout 87"/>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 name="Group 15"/>
            <p:cNvGrpSpPr/>
            <p:nvPr/>
          </p:nvGrpSpPr>
          <p:grpSpPr>
            <a:xfrm>
              <a:off x="1553983" y="3036996"/>
              <a:ext cx="779810" cy="220840"/>
              <a:chOff x="3431377" y="2577520"/>
              <a:chExt cx="2319927" cy="361305"/>
            </a:xfrm>
          </p:grpSpPr>
          <p:sp>
            <p:nvSpPr>
              <p:cNvPr id="54" name="Rounded Rectangle 53"/>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3657600" y="2599731"/>
                <a:ext cx="1892332" cy="330385"/>
                <a:chOff x="3970020" y="4948646"/>
                <a:chExt cx="6939523" cy="1211581"/>
              </a:xfrm>
            </p:grpSpPr>
            <p:grpSp>
              <p:nvGrpSpPr>
                <p:cNvPr id="56" name="Group 55"/>
                <p:cNvGrpSpPr/>
                <p:nvPr/>
              </p:nvGrpSpPr>
              <p:grpSpPr>
                <a:xfrm>
                  <a:off x="3970020" y="4953000"/>
                  <a:ext cx="2080259" cy="1207227"/>
                  <a:chOff x="4551318" y="4950687"/>
                  <a:chExt cx="2080259" cy="1207227"/>
                </a:xfrm>
              </p:grpSpPr>
              <p:sp>
                <p:nvSpPr>
                  <p:cNvPr id="73" name="Rectangle 7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Right Arrow Callout 7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Diamond 56"/>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6395357" y="4948646"/>
                  <a:ext cx="2080259" cy="1207227"/>
                  <a:chOff x="4551318" y="4950687"/>
                  <a:chExt cx="2080259" cy="1207227"/>
                </a:xfrm>
              </p:grpSpPr>
              <p:sp>
                <p:nvSpPr>
                  <p:cNvPr id="67" name="Rectangle 6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Right Arrow Callout 6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Diamond 58"/>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p:cNvGrpSpPr/>
                <p:nvPr/>
              </p:nvGrpSpPr>
              <p:grpSpPr>
                <a:xfrm>
                  <a:off x="8829284" y="4948646"/>
                  <a:ext cx="2080259" cy="1207227"/>
                  <a:chOff x="4551318" y="4950687"/>
                  <a:chExt cx="2080259" cy="1207227"/>
                </a:xfrm>
              </p:grpSpPr>
              <p:sp>
                <p:nvSpPr>
                  <p:cNvPr id="61" name="Rectangle 60"/>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 Arrow Callout 62"/>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7" name="Isosceles Triangle 16"/>
            <p:cNvSpPr/>
            <p:nvPr/>
          </p:nvSpPr>
          <p:spPr>
            <a:xfrm rot="10800000">
              <a:off x="1756266" y="2010776"/>
              <a:ext cx="406144" cy="43763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238801" y="686440"/>
              <a:ext cx="1515213" cy="1532853"/>
              <a:chOff x="1238801" y="686440"/>
              <a:chExt cx="1515213" cy="1532853"/>
            </a:xfrm>
          </p:grpSpPr>
          <p:sp>
            <p:nvSpPr>
              <p:cNvPr id="19" name="Round Diagonal Corner Rectangle 18"/>
              <p:cNvSpPr/>
              <p:nvPr/>
            </p:nvSpPr>
            <p:spPr>
              <a:xfrm rot="3691160" flipH="1">
                <a:off x="2088645" y="1270630"/>
                <a:ext cx="712151" cy="618586"/>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ound Diagonal Corner Rectangle 19"/>
              <p:cNvSpPr/>
              <p:nvPr/>
            </p:nvSpPr>
            <p:spPr>
              <a:xfrm rot="13069477" flipH="1">
                <a:off x="1238801" y="1302790"/>
                <a:ext cx="608934" cy="6221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Oval 20"/>
              <p:cNvSpPr/>
              <p:nvPr/>
            </p:nvSpPr>
            <p:spPr>
              <a:xfrm flipH="1">
                <a:off x="1475313" y="879776"/>
                <a:ext cx="985624" cy="1339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Round Diagonal Corner Rectangle 21"/>
              <p:cNvSpPr/>
              <p:nvPr/>
            </p:nvSpPr>
            <p:spPr>
              <a:xfrm rot="20363465" flipH="1">
                <a:off x="1966746" y="686440"/>
                <a:ext cx="564930" cy="739503"/>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ound Diagonal Corner Rectangle 22"/>
              <p:cNvSpPr/>
              <p:nvPr/>
            </p:nvSpPr>
            <p:spPr>
              <a:xfrm rot="16523337" flipH="1">
                <a:off x="1390766" y="808506"/>
                <a:ext cx="640667" cy="651227"/>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Oval 23"/>
              <p:cNvSpPr/>
              <p:nvPr/>
            </p:nvSpPr>
            <p:spPr>
              <a:xfrm flipH="1">
                <a:off x="1771000" y="786154"/>
                <a:ext cx="492812" cy="46811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Oval 24"/>
              <p:cNvSpPr/>
              <p:nvPr/>
            </p:nvSpPr>
            <p:spPr>
              <a:xfrm rot="3657975" flipH="1">
                <a:off x="2233148" y="1103431"/>
                <a:ext cx="492812" cy="180896"/>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Oval 25"/>
              <p:cNvSpPr/>
              <p:nvPr/>
            </p:nvSpPr>
            <p:spPr>
              <a:xfrm rot="17249456" flipH="1">
                <a:off x="1184821" y="1234739"/>
                <a:ext cx="492812" cy="91802"/>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7" name="Group 26"/>
              <p:cNvGrpSpPr/>
              <p:nvPr/>
            </p:nvGrpSpPr>
            <p:grpSpPr>
              <a:xfrm>
                <a:off x="1361620" y="1073300"/>
                <a:ext cx="1251291" cy="220840"/>
                <a:chOff x="3431377" y="2577520"/>
                <a:chExt cx="2319927" cy="361305"/>
              </a:xfrm>
            </p:grpSpPr>
            <p:sp>
              <p:nvSpPr>
                <p:cNvPr id="28" name="Rounded Rectangle 27"/>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3657600" y="2599731"/>
                  <a:ext cx="1892332" cy="330385"/>
                  <a:chOff x="3970020" y="4948646"/>
                  <a:chExt cx="6939523" cy="1211581"/>
                </a:xfrm>
              </p:grpSpPr>
              <p:grpSp>
                <p:nvGrpSpPr>
                  <p:cNvPr id="31" name="Group 30"/>
                  <p:cNvGrpSpPr/>
                  <p:nvPr/>
                </p:nvGrpSpPr>
                <p:grpSpPr>
                  <a:xfrm>
                    <a:off x="3970020" y="4953000"/>
                    <a:ext cx="2080259" cy="1207227"/>
                    <a:chOff x="4551318" y="4950687"/>
                    <a:chExt cx="2080259" cy="1207227"/>
                  </a:xfrm>
                </p:grpSpPr>
                <p:sp>
                  <p:nvSpPr>
                    <p:cNvPr id="48" name="Rectangle 4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Left-Right Arrow Callout 4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Diamond 31"/>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6395357" y="4948646"/>
                    <a:ext cx="2080259" cy="1207227"/>
                    <a:chOff x="4551318" y="4950687"/>
                    <a:chExt cx="2080259" cy="1207227"/>
                  </a:xfrm>
                </p:grpSpPr>
                <p:sp>
                  <p:nvSpPr>
                    <p:cNvPr id="42" name="Rectangle 4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eft-Right Arrow Callout 4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Diamond 33"/>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8829284" y="4948646"/>
                    <a:ext cx="2080259" cy="1207227"/>
                    <a:chOff x="4551318" y="4950687"/>
                    <a:chExt cx="2080259" cy="1207227"/>
                  </a:xfrm>
                </p:grpSpPr>
                <p:sp>
                  <p:nvSpPr>
                    <p:cNvPr id="36" name="Rectangle 35"/>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 Arrow Callout 37"/>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
        <p:nvSpPr>
          <p:cNvPr id="129" name="TextBox 128"/>
          <p:cNvSpPr txBox="1"/>
          <p:nvPr/>
        </p:nvSpPr>
        <p:spPr>
          <a:xfrm>
            <a:off x="11422457" y="6438245"/>
            <a:ext cx="769543" cy="369332"/>
          </a:xfrm>
          <a:prstGeom prst="rect">
            <a:avLst/>
          </a:prstGeom>
          <a:noFill/>
        </p:spPr>
        <p:txBody>
          <a:bodyPr wrap="square" rtlCol="0">
            <a:spAutoFit/>
          </a:bodyPr>
          <a:lstStyle/>
          <a:p>
            <a:pPr algn="r"/>
            <a:r>
              <a:rPr lang="en-US" dirty="0">
                <a:solidFill>
                  <a:schemeClr val="bg1"/>
                </a:solidFill>
              </a:rPr>
              <a:t>(2)</a:t>
            </a:r>
          </a:p>
        </p:txBody>
      </p:sp>
      <p:sp>
        <p:nvSpPr>
          <p:cNvPr id="130" name="Rectangle 129"/>
          <p:cNvSpPr/>
          <p:nvPr/>
        </p:nvSpPr>
        <p:spPr>
          <a:xfrm>
            <a:off x="219812" y="828953"/>
            <a:ext cx="11202645" cy="6740307"/>
          </a:xfrm>
          <a:prstGeom prst="rect">
            <a:avLst/>
          </a:prstGeom>
        </p:spPr>
        <p:txBody>
          <a:bodyPr wrap="square">
            <a:spAutoFit/>
          </a:bodyPr>
          <a:lstStyle/>
          <a:p>
            <a:r>
              <a:rPr lang="en-US" sz="1600" dirty="0">
                <a:solidFill>
                  <a:schemeClr val="bg1"/>
                </a:solidFill>
                <a:latin typeface="Calibri" panose="020F0502020204030204" pitchFamily="34" charset="0"/>
              </a:rPr>
              <a:t>He was the younger of two twin sons born to Isaac and Rebekah</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His name means </a:t>
            </a:r>
            <a:r>
              <a:rPr lang="en-US" sz="1600" dirty="0" err="1">
                <a:solidFill>
                  <a:schemeClr val="bg1"/>
                </a:solidFill>
                <a:latin typeface="Calibri" panose="020F0502020204030204" pitchFamily="34" charset="0"/>
              </a:rPr>
              <a:t>supplanter</a:t>
            </a:r>
            <a:r>
              <a:rPr lang="en-US" sz="1600" dirty="0">
                <a:solidFill>
                  <a:schemeClr val="bg1"/>
                </a:solidFill>
                <a:latin typeface="Calibri" panose="020F0502020204030204" pitchFamily="34" charset="0"/>
              </a:rPr>
              <a:t> (governments and rulers of countries)</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was a ‘plain man’ and dwelt in tents</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The Covenant promise was granted to his seed through Abraham and Isaac</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exchanges ‘pottage’ for Esau’s birthright (Genesis 25:32-34)</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is sent away after Esau learns of the blessing their father gave to him. </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His name is changed to Israel</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is valiant during his lifetime</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has 12 sons in whom Joseph is given the Covenant blessings</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is the father of the 12 tribes of Israel</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The Lord refers him to the House of Israel</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The Doctrine and Covenants confirms that he was one of the patriarchs whose descendants carried forth the work of the Abrahamic covenant to spread the blessing of the gospel of salvation and the priesthood of God to the world</a:t>
            </a:r>
          </a:p>
          <a:p>
            <a:endParaRPr lang="en-US" sz="1600" dirty="0">
              <a:solidFill>
                <a:schemeClr val="bg1"/>
              </a:solidFill>
              <a:latin typeface="Calibri" panose="020F0502020204030204" pitchFamily="34" charset="0"/>
            </a:endParaRPr>
          </a:p>
          <a:p>
            <a:endParaRPr lang="en-US" sz="16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15220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0">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0">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0">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0">
                                            <p:txEl>
                                              <p:pRg st="16" end="1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0">
                                            <p:txEl>
                                              <p:pRg st="18" end="1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0">
                                            <p:txEl>
                                              <p:pRg st="20" end="2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0">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Picture 191">
            <a:extLst>
              <a:ext uri="{FF2B5EF4-FFF2-40B4-BE49-F238E27FC236}">
                <a16:creationId xmlns:a16="http://schemas.microsoft.com/office/drawing/2014/main" id="{930BC48E-9C51-4FAB-BF89-440DC76FEF8A}"/>
              </a:ext>
            </a:extLst>
          </p:cNvPr>
          <p:cNvPicPr>
            <a:picLocks noChangeAspect="1"/>
          </p:cNvPicPr>
          <p:nvPr/>
        </p:nvPicPr>
        <p:blipFill rotWithShape="1">
          <a:blip r:embed="rId2">
            <a:extLst>
              <a:ext uri="{28A0092B-C50C-407E-A947-70E740481C1C}">
                <a14:useLocalDpi xmlns:a14="http://schemas.microsoft.com/office/drawing/2010/main" val="0"/>
              </a:ext>
            </a:extLst>
          </a:blip>
          <a:srcRect b="5024"/>
          <a:stretch/>
        </p:blipFill>
        <p:spPr>
          <a:xfrm>
            <a:off x="0" y="0"/>
            <a:ext cx="12192000" cy="6858000"/>
          </a:xfrm>
          <a:prstGeom prst="rect">
            <a:avLst/>
          </a:prstGeom>
        </p:spPr>
      </p:pic>
      <p:sp>
        <p:nvSpPr>
          <p:cNvPr id="4" name="TextBox 3"/>
          <p:cNvSpPr txBox="1"/>
          <p:nvPr/>
        </p:nvSpPr>
        <p:spPr>
          <a:xfrm>
            <a:off x="-1" y="6479615"/>
            <a:ext cx="2145671" cy="369332"/>
          </a:xfrm>
          <a:prstGeom prst="rect">
            <a:avLst/>
          </a:prstGeom>
          <a:noFill/>
        </p:spPr>
        <p:txBody>
          <a:bodyPr wrap="square" rtlCol="0">
            <a:spAutoFit/>
          </a:bodyPr>
          <a:lstStyle/>
          <a:p>
            <a:r>
              <a:rPr lang="en-US" dirty="0">
                <a:solidFill>
                  <a:schemeClr val="bg1"/>
                </a:solidFill>
              </a:rPr>
              <a:t>Genesis 25:29-34</a:t>
            </a:r>
          </a:p>
        </p:txBody>
      </p:sp>
      <p:sp>
        <p:nvSpPr>
          <p:cNvPr id="29" name="Rectangle 28"/>
          <p:cNvSpPr/>
          <p:nvPr/>
        </p:nvSpPr>
        <p:spPr>
          <a:xfrm>
            <a:off x="0" y="55185"/>
            <a:ext cx="12192000" cy="1015663"/>
          </a:xfrm>
          <a:prstGeom prst="rect">
            <a:avLst/>
          </a:prstGeom>
        </p:spPr>
        <p:txBody>
          <a:bodyPr wrap="square">
            <a:spAutoFit/>
          </a:bodyPr>
          <a:lstStyle/>
          <a:p>
            <a:pPr algn="ctr"/>
            <a:r>
              <a:rPr lang="en-US" sz="6000" dirty="0">
                <a:solidFill>
                  <a:schemeClr val="bg1"/>
                </a:solidFill>
                <a:latin typeface="Agency FB" panose="020B0503020202020204" pitchFamily="34" charset="0"/>
              </a:rPr>
              <a:t>Pottage--Soup</a:t>
            </a:r>
          </a:p>
        </p:txBody>
      </p:sp>
      <p:sp>
        <p:nvSpPr>
          <p:cNvPr id="19" name="Rectangle 18"/>
          <p:cNvSpPr/>
          <p:nvPr/>
        </p:nvSpPr>
        <p:spPr>
          <a:xfrm>
            <a:off x="7763866" y="2415595"/>
            <a:ext cx="2656793" cy="1477328"/>
          </a:xfrm>
          <a:prstGeom prst="rect">
            <a:avLst/>
          </a:prstGeom>
        </p:spPr>
        <p:txBody>
          <a:bodyPr wrap="square">
            <a:spAutoFit/>
          </a:bodyPr>
          <a:lstStyle/>
          <a:p>
            <a:r>
              <a:rPr lang="en-US" dirty="0">
                <a:solidFill>
                  <a:schemeClr val="bg1"/>
                </a:solidFill>
                <a:latin typeface="Palatino"/>
              </a:rPr>
              <a:t>Esau’s choice, because he was famished, was to eat today, and then later miss out on the blessings of the future</a:t>
            </a:r>
          </a:p>
        </p:txBody>
      </p:sp>
      <p:sp>
        <p:nvSpPr>
          <p:cNvPr id="3" name="Rectangle 2"/>
          <p:cNvSpPr/>
          <p:nvPr/>
        </p:nvSpPr>
        <p:spPr>
          <a:xfrm>
            <a:off x="386281" y="1394730"/>
            <a:ext cx="6096000" cy="646331"/>
          </a:xfrm>
          <a:prstGeom prst="rect">
            <a:avLst/>
          </a:prstGeom>
        </p:spPr>
        <p:txBody>
          <a:bodyPr>
            <a:spAutoFit/>
          </a:bodyPr>
          <a:lstStyle/>
          <a:p>
            <a:r>
              <a:rPr lang="en-US" b="1" dirty="0">
                <a:solidFill>
                  <a:schemeClr val="bg1"/>
                </a:solidFill>
                <a:latin typeface="arial" panose="020B0604020202020204" pitchFamily="34" charset="0"/>
              </a:rPr>
              <a:t>Pottage</a:t>
            </a:r>
            <a:r>
              <a:rPr lang="en-US" dirty="0">
                <a:solidFill>
                  <a:schemeClr val="bg1"/>
                </a:solidFill>
                <a:latin typeface="arial" panose="020B0604020202020204" pitchFamily="34" charset="0"/>
              </a:rPr>
              <a:t> is a thick soup or stew made by boiling vegetables, grains, and, if available, meat or fish</a:t>
            </a:r>
            <a:endParaRPr lang="en-US" dirty="0">
              <a:solidFill>
                <a:schemeClr val="bg1"/>
              </a:solidFill>
            </a:endParaRPr>
          </a:p>
        </p:txBody>
      </p:sp>
      <p:grpSp>
        <p:nvGrpSpPr>
          <p:cNvPr id="8" name="Group 7"/>
          <p:cNvGrpSpPr/>
          <p:nvPr/>
        </p:nvGrpSpPr>
        <p:grpSpPr>
          <a:xfrm>
            <a:off x="550863" y="2409393"/>
            <a:ext cx="4567556" cy="3936749"/>
            <a:chOff x="550863" y="2409393"/>
            <a:chExt cx="4567556" cy="3936749"/>
          </a:xfrm>
        </p:grpSpPr>
        <p:pic>
          <p:nvPicPr>
            <p:cNvPr id="5" name="Picture 2" descr="http://uploads5.wikiart.org/images/matthias-stom/esau-sold-jacob-his-birthright-and-the-mess-of-pottag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63" y="2409393"/>
              <a:ext cx="4567556" cy="37018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455784" y="6069143"/>
              <a:ext cx="1662635" cy="276999"/>
            </a:xfrm>
            <a:prstGeom prst="rect">
              <a:avLst/>
            </a:prstGeom>
          </p:spPr>
          <p:txBody>
            <a:bodyPr wrap="none">
              <a:spAutoFit/>
            </a:bodyPr>
            <a:lstStyle/>
            <a:p>
              <a:r>
                <a:rPr lang="en-US" sz="1200" dirty="0">
                  <a:solidFill>
                    <a:schemeClr val="bg1"/>
                  </a:solidFill>
                  <a:latin typeface="Arial" panose="020B0604020202020204" pitchFamily="34" charset="0"/>
                </a:rPr>
                <a:t>Artist: Matthias </a:t>
              </a:r>
              <a:r>
                <a:rPr lang="en-US" sz="1200" dirty="0" err="1">
                  <a:solidFill>
                    <a:schemeClr val="bg1"/>
                  </a:solidFill>
                  <a:latin typeface="Arial" panose="020B0604020202020204" pitchFamily="34" charset="0"/>
                </a:rPr>
                <a:t>Stom</a:t>
              </a:r>
              <a:endParaRPr lang="en-US" sz="1200" dirty="0">
                <a:solidFill>
                  <a:schemeClr val="bg1"/>
                </a:solidFill>
              </a:endParaRPr>
            </a:p>
          </p:txBody>
        </p:sp>
      </p:grpSp>
      <p:grpSp>
        <p:nvGrpSpPr>
          <p:cNvPr id="15" name="Group 14"/>
          <p:cNvGrpSpPr/>
          <p:nvPr/>
        </p:nvGrpSpPr>
        <p:grpSpPr>
          <a:xfrm>
            <a:off x="6387756" y="2742587"/>
            <a:ext cx="1431417" cy="1908556"/>
            <a:chOff x="7010400" y="3657600"/>
            <a:chExt cx="1600200" cy="2133600"/>
          </a:xfrm>
        </p:grpSpPr>
        <p:sp>
          <p:nvSpPr>
            <p:cNvPr id="16" name="Isosceles Triangle 15"/>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Oval 17"/>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rot="19710285">
              <a:off x="7753366" y="4781566"/>
              <a:ext cx="304800" cy="304800"/>
              <a:chOff x="8153400" y="2971800"/>
              <a:chExt cx="609600" cy="609600"/>
            </a:xfrm>
          </p:grpSpPr>
          <p:sp>
            <p:nvSpPr>
              <p:cNvPr id="32" name="Oval 31"/>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rot="15655269">
              <a:off x="7677167" y="5314967"/>
              <a:ext cx="304800" cy="304800"/>
              <a:chOff x="8153400" y="2971800"/>
              <a:chExt cx="609600" cy="609600"/>
            </a:xfrm>
          </p:grpSpPr>
          <p:sp>
            <p:nvSpPr>
              <p:cNvPr id="30" name="Oval 29"/>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rot="6637614">
              <a:off x="7528396" y="4475745"/>
              <a:ext cx="290705" cy="268712"/>
              <a:chOff x="8153400" y="2971800"/>
              <a:chExt cx="609600" cy="609600"/>
            </a:xfrm>
          </p:grpSpPr>
          <p:sp>
            <p:nvSpPr>
              <p:cNvPr id="27" name="Oval 26"/>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Moon 24"/>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9341406" y="4206798"/>
            <a:ext cx="2267447" cy="2226593"/>
            <a:chOff x="7357974" y="1923743"/>
            <a:chExt cx="3382599" cy="3321652"/>
          </a:xfrm>
        </p:grpSpPr>
        <p:grpSp>
          <p:nvGrpSpPr>
            <p:cNvPr id="35" name="Group 34"/>
            <p:cNvGrpSpPr/>
            <p:nvPr/>
          </p:nvGrpSpPr>
          <p:grpSpPr>
            <a:xfrm>
              <a:off x="8330112" y="3355992"/>
              <a:ext cx="1849372" cy="1889403"/>
              <a:chOff x="8330112" y="3355992"/>
              <a:chExt cx="1849372" cy="1889403"/>
            </a:xfrm>
          </p:grpSpPr>
          <p:grpSp>
            <p:nvGrpSpPr>
              <p:cNvPr id="158" name="Group 157"/>
              <p:cNvGrpSpPr/>
              <p:nvPr/>
            </p:nvGrpSpPr>
            <p:grpSpPr>
              <a:xfrm>
                <a:off x="8330112" y="3546587"/>
                <a:ext cx="1274106" cy="1698808"/>
                <a:chOff x="7010400" y="3657600"/>
                <a:chExt cx="1600200" cy="2133600"/>
              </a:xfrm>
            </p:grpSpPr>
            <p:sp>
              <p:nvSpPr>
                <p:cNvPr id="176" name="Isosceles Triangle 175"/>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176"/>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 name="Oval 177"/>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180"/>
                <p:cNvGrpSpPr/>
                <p:nvPr/>
              </p:nvGrpSpPr>
              <p:grpSpPr>
                <a:xfrm rot="19710285">
                  <a:off x="7753366" y="4781566"/>
                  <a:ext cx="304800" cy="304800"/>
                  <a:chOff x="8153400" y="2971800"/>
                  <a:chExt cx="609600" cy="609600"/>
                </a:xfrm>
              </p:grpSpPr>
              <p:sp>
                <p:nvSpPr>
                  <p:cNvPr id="190" name="Oval 189"/>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181"/>
                <p:cNvGrpSpPr/>
                <p:nvPr/>
              </p:nvGrpSpPr>
              <p:grpSpPr>
                <a:xfrm rot="15655269">
                  <a:off x="7677167" y="5314967"/>
                  <a:ext cx="304800" cy="304800"/>
                  <a:chOff x="8153400" y="2971800"/>
                  <a:chExt cx="609600" cy="609600"/>
                </a:xfrm>
              </p:grpSpPr>
              <p:sp>
                <p:nvSpPr>
                  <p:cNvPr id="188" name="Oval 187"/>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182"/>
                <p:cNvGrpSpPr/>
                <p:nvPr/>
              </p:nvGrpSpPr>
              <p:grpSpPr>
                <a:xfrm rot="6637614">
                  <a:off x="7528396" y="4475745"/>
                  <a:ext cx="290705" cy="268712"/>
                  <a:chOff x="8153400" y="2971800"/>
                  <a:chExt cx="609600" cy="609600"/>
                </a:xfrm>
              </p:grpSpPr>
              <p:sp>
                <p:nvSpPr>
                  <p:cNvPr id="186" name="Oval 185"/>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Moon 183"/>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rot="19086799">
                <a:off x="8905378" y="3355992"/>
                <a:ext cx="1274106" cy="1698808"/>
                <a:chOff x="7010400" y="3657600"/>
                <a:chExt cx="1600200" cy="2133600"/>
              </a:xfrm>
            </p:grpSpPr>
            <p:sp>
              <p:nvSpPr>
                <p:cNvPr id="160" name="Isosceles Triangle 159"/>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160"/>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 name="Oval 161"/>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64"/>
                <p:cNvGrpSpPr/>
                <p:nvPr/>
              </p:nvGrpSpPr>
              <p:grpSpPr>
                <a:xfrm rot="19710285">
                  <a:off x="7753366" y="4781566"/>
                  <a:ext cx="304800" cy="304800"/>
                  <a:chOff x="8153400" y="2971800"/>
                  <a:chExt cx="609600" cy="609600"/>
                </a:xfrm>
              </p:grpSpPr>
              <p:sp>
                <p:nvSpPr>
                  <p:cNvPr id="174" name="Oval 173"/>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p:cNvGrpSpPr/>
                <p:nvPr/>
              </p:nvGrpSpPr>
              <p:grpSpPr>
                <a:xfrm rot="15655269">
                  <a:off x="7677167" y="5314967"/>
                  <a:ext cx="304800" cy="304800"/>
                  <a:chOff x="8153400" y="2971800"/>
                  <a:chExt cx="609600" cy="609600"/>
                </a:xfrm>
              </p:grpSpPr>
              <p:sp>
                <p:nvSpPr>
                  <p:cNvPr id="172" name="Oval 171"/>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66"/>
                <p:cNvGrpSpPr/>
                <p:nvPr/>
              </p:nvGrpSpPr>
              <p:grpSpPr>
                <a:xfrm rot="6637614">
                  <a:off x="7528396" y="4475745"/>
                  <a:ext cx="290705" cy="268712"/>
                  <a:chOff x="8153400" y="2971800"/>
                  <a:chExt cx="609600" cy="609600"/>
                </a:xfrm>
              </p:grpSpPr>
              <p:sp>
                <p:nvSpPr>
                  <p:cNvPr id="170" name="Oval 169"/>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8" name="Moon 167"/>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 name="Group 35"/>
            <p:cNvGrpSpPr/>
            <p:nvPr/>
          </p:nvGrpSpPr>
          <p:grpSpPr>
            <a:xfrm rot="4905570">
              <a:off x="7377990" y="2992343"/>
              <a:ext cx="1849372" cy="1889403"/>
              <a:chOff x="8330112" y="3355992"/>
              <a:chExt cx="1849372" cy="1889403"/>
            </a:xfrm>
          </p:grpSpPr>
          <p:grpSp>
            <p:nvGrpSpPr>
              <p:cNvPr id="124" name="Group 123"/>
              <p:cNvGrpSpPr/>
              <p:nvPr/>
            </p:nvGrpSpPr>
            <p:grpSpPr>
              <a:xfrm>
                <a:off x="8330112" y="3546587"/>
                <a:ext cx="1274106" cy="1698808"/>
                <a:chOff x="7010400" y="3657600"/>
                <a:chExt cx="1600200" cy="2133600"/>
              </a:xfrm>
            </p:grpSpPr>
            <p:sp>
              <p:nvSpPr>
                <p:cNvPr id="142" name="Isosceles Triangle 141"/>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Oval 143"/>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146"/>
                <p:cNvGrpSpPr/>
                <p:nvPr/>
              </p:nvGrpSpPr>
              <p:grpSpPr>
                <a:xfrm rot="19710285">
                  <a:off x="7753366" y="4781566"/>
                  <a:ext cx="304800" cy="304800"/>
                  <a:chOff x="8153400" y="2971800"/>
                  <a:chExt cx="609600" cy="609600"/>
                </a:xfrm>
              </p:grpSpPr>
              <p:sp>
                <p:nvSpPr>
                  <p:cNvPr id="156" name="Oval 155"/>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p:cNvGrpSpPr/>
                <p:nvPr/>
              </p:nvGrpSpPr>
              <p:grpSpPr>
                <a:xfrm rot="15655269">
                  <a:off x="7677167" y="5314967"/>
                  <a:ext cx="304800" cy="304800"/>
                  <a:chOff x="8153400" y="2971800"/>
                  <a:chExt cx="609600" cy="609600"/>
                </a:xfrm>
              </p:grpSpPr>
              <p:sp>
                <p:nvSpPr>
                  <p:cNvPr id="154" name="Oval 153"/>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p:cNvGrpSpPr/>
                <p:nvPr/>
              </p:nvGrpSpPr>
              <p:grpSpPr>
                <a:xfrm rot="6637614">
                  <a:off x="7528396" y="4475745"/>
                  <a:ext cx="290705" cy="268712"/>
                  <a:chOff x="8153400" y="2971800"/>
                  <a:chExt cx="609600" cy="609600"/>
                </a:xfrm>
              </p:grpSpPr>
              <p:sp>
                <p:nvSpPr>
                  <p:cNvPr id="152" name="Oval 151"/>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0" name="Moon 149"/>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p:nvPr/>
            </p:nvGrpSpPr>
            <p:grpSpPr>
              <a:xfrm rot="19086799">
                <a:off x="8905378" y="3355992"/>
                <a:ext cx="1274106" cy="1698808"/>
                <a:chOff x="7010400" y="3657600"/>
                <a:chExt cx="1600200" cy="2133600"/>
              </a:xfrm>
            </p:grpSpPr>
            <p:sp>
              <p:nvSpPr>
                <p:cNvPr id="126" name="Isosceles Triangle 125"/>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Oval 127"/>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p:cNvGrpSpPr/>
                <p:nvPr/>
              </p:nvGrpSpPr>
              <p:grpSpPr>
                <a:xfrm rot="19710285">
                  <a:off x="7753366" y="4781566"/>
                  <a:ext cx="304800" cy="304800"/>
                  <a:chOff x="8153400" y="2971800"/>
                  <a:chExt cx="609600" cy="609600"/>
                </a:xfrm>
              </p:grpSpPr>
              <p:sp>
                <p:nvSpPr>
                  <p:cNvPr id="140" name="Oval 139"/>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p:cNvGrpSpPr/>
                <p:nvPr/>
              </p:nvGrpSpPr>
              <p:grpSpPr>
                <a:xfrm rot="15655269">
                  <a:off x="7677167" y="5314967"/>
                  <a:ext cx="304800" cy="304800"/>
                  <a:chOff x="8153400" y="2971800"/>
                  <a:chExt cx="609600" cy="609600"/>
                </a:xfrm>
              </p:grpSpPr>
              <p:sp>
                <p:nvSpPr>
                  <p:cNvPr id="138" name="Oval 137"/>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rot="6637614">
                  <a:off x="7528396" y="4475745"/>
                  <a:ext cx="290705" cy="268712"/>
                  <a:chOff x="8153400" y="2971800"/>
                  <a:chExt cx="609600" cy="609600"/>
                </a:xfrm>
              </p:grpSpPr>
              <p:sp>
                <p:nvSpPr>
                  <p:cNvPr id="136" name="Oval 135"/>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Moon 133"/>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4"/>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 name="Group 36"/>
            <p:cNvGrpSpPr/>
            <p:nvPr/>
          </p:nvGrpSpPr>
          <p:grpSpPr>
            <a:xfrm rot="16653790">
              <a:off x="8871186" y="2458965"/>
              <a:ext cx="1849372" cy="1889403"/>
              <a:chOff x="8330112" y="3355992"/>
              <a:chExt cx="1849372" cy="1889403"/>
            </a:xfrm>
          </p:grpSpPr>
          <p:grpSp>
            <p:nvGrpSpPr>
              <p:cNvPr id="90" name="Group 89"/>
              <p:cNvGrpSpPr/>
              <p:nvPr/>
            </p:nvGrpSpPr>
            <p:grpSpPr>
              <a:xfrm>
                <a:off x="8330112" y="3546587"/>
                <a:ext cx="1274106" cy="1698808"/>
                <a:chOff x="7010400" y="3657600"/>
                <a:chExt cx="1600200" cy="2133600"/>
              </a:xfrm>
            </p:grpSpPr>
            <p:sp>
              <p:nvSpPr>
                <p:cNvPr id="108" name="Isosceles Triangle 107"/>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Oval 109"/>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p:cNvGrpSpPr/>
                <p:nvPr/>
              </p:nvGrpSpPr>
              <p:grpSpPr>
                <a:xfrm rot="19710285">
                  <a:off x="7753366" y="4781566"/>
                  <a:ext cx="304800" cy="304800"/>
                  <a:chOff x="8153400" y="2971800"/>
                  <a:chExt cx="609600" cy="609600"/>
                </a:xfrm>
              </p:grpSpPr>
              <p:sp>
                <p:nvSpPr>
                  <p:cNvPr id="122" name="Oval 121"/>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rot="15655269">
                  <a:off x="7677167" y="5314967"/>
                  <a:ext cx="304800" cy="304800"/>
                  <a:chOff x="8153400" y="2971800"/>
                  <a:chExt cx="609600" cy="609600"/>
                </a:xfrm>
              </p:grpSpPr>
              <p:sp>
                <p:nvSpPr>
                  <p:cNvPr id="120" name="Oval 119"/>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rot="6637614">
                  <a:off x="7528396" y="4475745"/>
                  <a:ext cx="290705" cy="268712"/>
                  <a:chOff x="8153400" y="2971800"/>
                  <a:chExt cx="609600" cy="609600"/>
                </a:xfrm>
              </p:grpSpPr>
              <p:sp>
                <p:nvSpPr>
                  <p:cNvPr id="118" name="Oval 117"/>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Moon 115"/>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rot="19086799">
                <a:off x="8905378" y="3355992"/>
                <a:ext cx="1274106" cy="1698808"/>
                <a:chOff x="7010400" y="3657600"/>
                <a:chExt cx="1600200" cy="2133600"/>
              </a:xfrm>
            </p:grpSpPr>
            <p:sp>
              <p:nvSpPr>
                <p:cNvPr id="92" name="Isosceles Triangle 91"/>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Oval 93"/>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rot="19710285">
                  <a:off x="7753366" y="4781566"/>
                  <a:ext cx="304800" cy="304800"/>
                  <a:chOff x="8153400" y="2971800"/>
                  <a:chExt cx="609600" cy="609600"/>
                </a:xfrm>
              </p:grpSpPr>
              <p:sp>
                <p:nvSpPr>
                  <p:cNvPr id="106" name="Oval 105"/>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rot="15655269">
                  <a:off x="7677167" y="5314967"/>
                  <a:ext cx="304800" cy="304800"/>
                  <a:chOff x="8153400" y="2971800"/>
                  <a:chExt cx="609600" cy="609600"/>
                </a:xfrm>
              </p:grpSpPr>
              <p:sp>
                <p:nvSpPr>
                  <p:cNvPr id="104" name="Oval 103"/>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rot="6637614">
                  <a:off x="7528396" y="4475745"/>
                  <a:ext cx="290705" cy="268712"/>
                  <a:chOff x="8153400" y="2971800"/>
                  <a:chExt cx="609600" cy="609600"/>
                </a:xfrm>
              </p:grpSpPr>
              <p:sp>
                <p:nvSpPr>
                  <p:cNvPr id="102" name="Oval 101"/>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Moon 99"/>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 name="Group 37"/>
            <p:cNvGrpSpPr/>
            <p:nvPr/>
          </p:nvGrpSpPr>
          <p:grpSpPr>
            <a:xfrm rot="9943623">
              <a:off x="7594138" y="1977432"/>
              <a:ext cx="1849372" cy="1889403"/>
              <a:chOff x="8330112" y="3355992"/>
              <a:chExt cx="1849372" cy="1889403"/>
            </a:xfrm>
          </p:grpSpPr>
          <p:grpSp>
            <p:nvGrpSpPr>
              <p:cNvPr id="56" name="Group 55"/>
              <p:cNvGrpSpPr/>
              <p:nvPr/>
            </p:nvGrpSpPr>
            <p:grpSpPr>
              <a:xfrm>
                <a:off x="8330112" y="3546587"/>
                <a:ext cx="1274106" cy="1698808"/>
                <a:chOff x="7010400" y="3657600"/>
                <a:chExt cx="1600200" cy="2133600"/>
              </a:xfrm>
            </p:grpSpPr>
            <p:sp>
              <p:nvSpPr>
                <p:cNvPr id="74" name="Isosceles Triangle 73"/>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Oval 75"/>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rot="19710285">
                  <a:off x="7753366" y="4781566"/>
                  <a:ext cx="304800" cy="304800"/>
                  <a:chOff x="8153400" y="2971800"/>
                  <a:chExt cx="609600" cy="609600"/>
                </a:xfrm>
              </p:grpSpPr>
              <p:sp>
                <p:nvSpPr>
                  <p:cNvPr id="88" name="Oval 87"/>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rot="15655269">
                  <a:off x="7677167" y="5314967"/>
                  <a:ext cx="304800" cy="304800"/>
                  <a:chOff x="8153400" y="2971800"/>
                  <a:chExt cx="609600" cy="609600"/>
                </a:xfrm>
              </p:grpSpPr>
              <p:sp>
                <p:nvSpPr>
                  <p:cNvPr id="86" name="Oval 85"/>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rot="6637614">
                  <a:off x="7528396" y="4475745"/>
                  <a:ext cx="290705" cy="268712"/>
                  <a:chOff x="8153400" y="2971800"/>
                  <a:chExt cx="609600" cy="609600"/>
                </a:xfrm>
              </p:grpSpPr>
              <p:sp>
                <p:nvSpPr>
                  <p:cNvPr id="84" name="Oval 83"/>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Moon 81"/>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rot="19086799">
                <a:off x="8905378" y="3355992"/>
                <a:ext cx="1274106" cy="1698808"/>
                <a:chOff x="7010400" y="3657600"/>
                <a:chExt cx="1600200" cy="2133600"/>
              </a:xfrm>
            </p:grpSpPr>
            <p:sp>
              <p:nvSpPr>
                <p:cNvPr id="58" name="Isosceles Triangle 57"/>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Oval 59"/>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rot="19710285">
                  <a:off x="7753366" y="4781566"/>
                  <a:ext cx="304800" cy="304800"/>
                  <a:chOff x="8153400" y="2971800"/>
                  <a:chExt cx="609600" cy="609600"/>
                </a:xfrm>
              </p:grpSpPr>
              <p:sp>
                <p:nvSpPr>
                  <p:cNvPr id="72" name="Oval 71"/>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rot="15655269">
                  <a:off x="7677167" y="5314967"/>
                  <a:ext cx="304800" cy="304800"/>
                  <a:chOff x="8153400" y="2971800"/>
                  <a:chExt cx="609600" cy="609600"/>
                </a:xfrm>
              </p:grpSpPr>
              <p:sp>
                <p:nvSpPr>
                  <p:cNvPr id="70" name="Oval 69"/>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rot="6637614">
                  <a:off x="7528396" y="4475745"/>
                  <a:ext cx="290705" cy="268712"/>
                  <a:chOff x="8153400" y="2971800"/>
                  <a:chExt cx="609600" cy="609600"/>
                </a:xfrm>
              </p:grpSpPr>
              <p:sp>
                <p:nvSpPr>
                  <p:cNvPr id="68" name="Oval 67"/>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Moon 65"/>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 name="Group 38"/>
            <p:cNvGrpSpPr/>
            <p:nvPr/>
          </p:nvGrpSpPr>
          <p:grpSpPr>
            <a:xfrm rot="12136384">
              <a:off x="8846942" y="1923743"/>
              <a:ext cx="967319" cy="1718081"/>
              <a:chOff x="7010400" y="3657600"/>
              <a:chExt cx="1600200" cy="2133600"/>
            </a:xfrm>
          </p:grpSpPr>
          <p:sp>
            <p:nvSpPr>
              <p:cNvPr id="40" name="Isosceles Triangle 39"/>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Oval 41"/>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rot="19710285">
                <a:off x="7753366" y="4781566"/>
                <a:ext cx="304800" cy="304800"/>
                <a:chOff x="8153400" y="2971800"/>
                <a:chExt cx="609600" cy="609600"/>
              </a:xfrm>
            </p:grpSpPr>
            <p:sp>
              <p:nvSpPr>
                <p:cNvPr id="54" name="Oval 53"/>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5655269">
                <a:off x="7677167" y="5314967"/>
                <a:ext cx="304800" cy="304800"/>
                <a:chOff x="8153400" y="2971800"/>
                <a:chExt cx="609600" cy="609600"/>
              </a:xfrm>
            </p:grpSpPr>
            <p:sp>
              <p:nvSpPr>
                <p:cNvPr id="52" name="Oval 51"/>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rot="6637614">
                <a:off x="7528396" y="4475745"/>
                <a:ext cx="290705" cy="268712"/>
                <a:chOff x="8153400" y="2971800"/>
                <a:chExt cx="609600" cy="609600"/>
              </a:xfrm>
            </p:grpSpPr>
            <p:sp>
              <p:nvSpPr>
                <p:cNvPr id="50" name="Oval 49"/>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Moon 47"/>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5800915" y="5165590"/>
            <a:ext cx="3072011" cy="923330"/>
          </a:xfrm>
          <a:prstGeom prst="rect">
            <a:avLst/>
          </a:prstGeom>
        </p:spPr>
        <p:txBody>
          <a:bodyPr wrap="square">
            <a:spAutoFit/>
          </a:bodyPr>
          <a:lstStyle/>
          <a:p>
            <a:r>
              <a:rPr lang="en-US" dirty="0">
                <a:solidFill>
                  <a:schemeClr val="bg1"/>
                </a:solidFill>
                <a:latin typeface="Calibri" panose="020F0502020204030204" pitchFamily="34" charset="0"/>
              </a:rPr>
              <a:t>Esau treated his birthright as though it had very little meaning or value</a:t>
            </a:r>
            <a:endParaRPr lang="en-US" dirty="0">
              <a:solidFill>
                <a:schemeClr val="bg1"/>
              </a:solidFill>
            </a:endParaRPr>
          </a:p>
        </p:txBody>
      </p:sp>
      <p:sp>
        <p:nvSpPr>
          <p:cNvPr id="10" name="Rectangle 9"/>
          <p:cNvSpPr/>
          <p:nvPr/>
        </p:nvSpPr>
        <p:spPr>
          <a:xfrm>
            <a:off x="5902860" y="1126033"/>
            <a:ext cx="6096000" cy="923330"/>
          </a:xfrm>
          <a:prstGeom prst="rect">
            <a:avLst/>
          </a:prstGeom>
        </p:spPr>
        <p:txBody>
          <a:bodyPr>
            <a:spAutoFit/>
          </a:bodyPr>
          <a:lstStyle/>
          <a:p>
            <a:r>
              <a:rPr lang="en-US" i="1" dirty="0">
                <a:solidFill>
                  <a:srgbClr val="FFFF00"/>
                </a:solidFill>
                <a:latin typeface="Palatino"/>
              </a:rPr>
              <a:t>Lest there be any fornicator, or profane person, as Esau, who for one morsel of meat sold his birthright.</a:t>
            </a:r>
          </a:p>
          <a:p>
            <a:r>
              <a:rPr lang="en-US" i="1" dirty="0">
                <a:solidFill>
                  <a:srgbClr val="FFFF00"/>
                </a:solidFill>
                <a:latin typeface="Palatino"/>
              </a:rPr>
              <a:t>Hebrews 12:16</a:t>
            </a:r>
            <a:endParaRPr lang="en-US" i="1" dirty="0">
              <a:solidFill>
                <a:srgbClr val="FFFF00"/>
              </a:solidFill>
            </a:endParaRPr>
          </a:p>
        </p:txBody>
      </p:sp>
    </p:spTree>
    <p:extLst>
      <p:ext uri="{BB962C8B-B14F-4D97-AF65-F5344CB8AC3E}">
        <p14:creationId xmlns:p14="http://schemas.microsoft.com/office/powerpoint/2010/main" val="244454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B6F2D5-B98A-4D1F-8BE3-3D6F2DACBB68}"/>
              </a:ext>
            </a:extLst>
          </p:cNvPr>
          <p:cNvPicPr>
            <a:picLocks noChangeAspect="1"/>
          </p:cNvPicPr>
          <p:nvPr/>
        </p:nvPicPr>
        <p:blipFill rotWithShape="1">
          <a:blip r:embed="rId2">
            <a:extLst>
              <a:ext uri="{28A0092B-C50C-407E-A947-70E740481C1C}">
                <a14:useLocalDpi xmlns:a14="http://schemas.microsoft.com/office/drawing/2010/main" val="0"/>
              </a:ext>
            </a:extLst>
          </a:blip>
          <a:srcRect b="5024"/>
          <a:stretch/>
        </p:blipFill>
        <p:spPr>
          <a:xfrm>
            <a:off x="0" y="0"/>
            <a:ext cx="12192000" cy="6858000"/>
          </a:xfrm>
          <a:prstGeom prst="rect">
            <a:avLst/>
          </a:prstGeom>
        </p:spPr>
      </p:pic>
      <p:sp>
        <p:nvSpPr>
          <p:cNvPr id="3" name="Rectangle 2"/>
          <p:cNvSpPr/>
          <p:nvPr/>
        </p:nvSpPr>
        <p:spPr>
          <a:xfrm>
            <a:off x="805543" y="1344096"/>
            <a:ext cx="6096000" cy="3416320"/>
          </a:xfrm>
          <a:prstGeom prst="rect">
            <a:avLst/>
          </a:prstGeom>
        </p:spPr>
        <p:txBody>
          <a:bodyPr>
            <a:spAutoFit/>
          </a:bodyPr>
          <a:lstStyle/>
          <a:p>
            <a:r>
              <a:rPr lang="en-US" dirty="0">
                <a:solidFill>
                  <a:schemeClr val="bg1"/>
                </a:solidFill>
                <a:latin typeface="Calibri" panose="020F0502020204030204" pitchFamily="34" charset="0"/>
              </a:rPr>
              <a:t>“It appears that anciently under the Patriarchal Order certain special blessings, rights, powers, and privileges—collectively called the </a:t>
            </a:r>
            <a:r>
              <a:rPr lang="en-US" i="1" dirty="0">
                <a:solidFill>
                  <a:schemeClr val="bg1"/>
                </a:solidFill>
                <a:latin typeface="Calibri" panose="020F0502020204030204" pitchFamily="34" charset="0"/>
              </a:rPr>
              <a:t>birthright</a:t>
            </a:r>
            <a:r>
              <a:rPr lang="en-US" dirty="0">
                <a:solidFill>
                  <a:schemeClr val="bg1"/>
                </a:solidFill>
                <a:latin typeface="Calibri" panose="020F0502020204030204" pitchFamily="34" charset="0"/>
              </a:rPr>
              <a:t>—passed from the father to his </a:t>
            </a:r>
            <a:r>
              <a:rPr lang="en-US" i="1" dirty="0">
                <a:solidFill>
                  <a:schemeClr val="bg1"/>
                </a:solidFill>
                <a:latin typeface="Calibri" panose="020F0502020204030204" pitchFamily="34" charset="0"/>
              </a:rPr>
              <a:t>firstborn son.</a:t>
            </a:r>
            <a:r>
              <a:rPr lang="en-US" dirty="0">
                <a:solidFill>
                  <a:schemeClr val="bg1"/>
                </a:solidFill>
                <a:latin typeface="Calibri" panose="020F0502020204030204" pitchFamily="34" charset="0"/>
              </a:rPr>
              <a: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In later ages special blessings and prerogatives have been poured out upon </a:t>
            </a:r>
            <a:r>
              <a:rPr lang="en-US" i="1" dirty="0">
                <a:solidFill>
                  <a:schemeClr val="bg1"/>
                </a:solidFill>
                <a:latin typeface="Calibri" panose="020F0502020204030204" pitchFamily="34" charset="0"/>
              </a:rPr>
              <a:t>all</a:t>
            </a:r>
            <a:r>
              <a:rPr lang="en-US" dirty="0">
                <a:solidFill>
                  <a:schemeClr val="bg1"/>
                </a:solidFill>
                <a:latin typeface="Calibri" panose="020F0502020204030204" pitchFamily="34" charset="0"/>
              </a:rPr>
              <a:t> the worthy descendants of some who gained special blessings and birthrights anciently. </a:t>
            </a:r>
            <a:r>
              <a:rPr lang="en-US" sz="1200" dirty="0">
                <a:solidFill>
                  <a:schemeClr val="bg1"/>
                </a:solidFill>
                <a:latin typeface="Calibri" panose="020F0502020204030204" pitchFamily="34" charset="0"/>
              </a:rPr>
              <a:t>(3 Ne. 20:25–27.)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Justification for this system, in large part, lies in the pre-existent preparation and training of those born in the lines destined to inherit preferential endowments.”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5057" y="1914405"/>
            <a:ext cx="1828800" cy="2552700"/>
          </a:xfrm>
          <a:prstGeom prst="rect">
            <a:avLst/>
          </a:prstGeom>
        </p:spPr>
      </p:pic>
    </p:spTree>
    <p:extLst>
      <p:ext uri="{BB962C8B-B14F-4D97-AF65-F5344CB8AC3E}">
        <p14:creationId xmlns:p14="http://schemas.microsoft.com/office/powerpoint/2010/main" val="109824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1" name="Picture 400">
            <a:extLst>
              <a:ext uri="{FF2B5EF4-FFF2-40B4-BE49-F238E27FC236}">
                <a16:creationId xmlns:a16="http://schemas.microsoft.com/office/drawing/2014/main" id="{9C0B7959-F1B6-4ADE-890F-8A6411848F1E}"/>
              </a:ext>
            </a:extLst>
          </p:cNvPr>
          <p:cNvPicPr>
            <a:picLocks noChangeAspect="1"/>
          </p:cNvPicPr>
          <p:nvPr/>
        </p:nvPicPr>
        <p:blipFill rotWithShape="1">
          <a:blip r:embed="rId2">
            <a:extLst>
              <a:ext uri="{28A0092B-C50C-407E-A947-70E740481C1C}">
                <a14:useLocalDpi xmlns:a14="http://schemas.microsoft.com/office/drawing/2010/main" val="0"/>
              </a:ext>
            </a:extLst>
          </a:blip>
          <a:srcRect b="5024"/>
          <a:stretch/>
        </p:blipFill>
        <p:spPr>
          <a:xfrm>
            <a:off x="0" y="0"/>
            <a:ext cx="12192000" cy="6858000"/>
          </a:xfrm>
          <a:prstGeom prst="rect">
            <a:avLst/>
          </a:prstGeom>
        </p:spPr>
      </p:pic>
      <p:sp>
        <p:nvSpPr>
          <p:cNvPr id="4" name="TextBox 3"/>
          <p:cNvSpPr txBox="1"/>
          <p:nvPr/>
        </p:nvSpPr>
        <p:spPr>
          <a:xfrm>
            <a:off x="-1" y="6479615"/>
            <a:ext cx="2145671" cy="369332"/>
          </a:xfrm>
          <a:prstGeom prst="rect">
            <a:avLst/>
          </a:prstGeom>
          <a:noFill/>
        </p:spPr>
        <p:txBody>
          <a:bodyPr wrap="square" rtlCol="0">
            <a:spAutoFit/>
          </a:bodyPr>
          <a:lstStyle/>
          <a:p>
            <a:r>
              <a:rPr lang="en-US" dirty="0">
                <a:solidFill>
                  <a:schemeClr val="bg1"/>
                </a:solidFill>
              </a:rPr>
              <a:t>Genesis 26</a:t>
            </a:r>
          </a:p>
        </p:txBody>
      </p:sp>
      <p:sp>
        <p:nvSpPr>
          <p:cNvPr id="29" name="Rectangle 28"/>
          <p:cNvSpPr/>
          <p:nvPr/>
        </p:nvSpPr>
        <p:spPr>
          <a:xfrm>
            <a:off x="0" y="55185"/>
            <a:ext cx="12192000" cy="1015663"/>
          </a:xfrm>
          <a:prstGeom prst="rect">
            <a:avLst/>
          </a:prstGeom>
        </p:spPr>
        <p:txBody>
          <a:bodyPr wrap="square">
            <a:spAutoFit/>
          </a:bodyPr>
          <a:lstStyle/>
          <a:p>
            <a:pPr algn="ctr"/>
            <a:r>
              <a:rPr lang="en-US" sz="6000" dirty="0">
                <a:solidFill>
                  <a:schemeClr val="bg1"/>
                </a:solidFill>
                <a:latin typeface="Agency FB" panose="020B0503020202020204" pitchFamily="34" charset="0"/>
              </a:rPr>
              <a:t>Blessings Given VS Blessings Lost</a:t>
            </a:r>
          </a:p>
        </p:txBody>
      </p:sp>
      <p:sp>
        <p:nvSpPr>
          <p:cNvPr id="19" name="Rectangle 18"/>
          <p:cNvSpPr/>
          <p:nvPr/>
        </p:nvSpPr>
        <p:spPr>
          <a:xfrm>
            <a:off x="8064937" y="1556588"/>
            <a:ext cx="3425575" cy="2862322"/>
          </a:xfrm>
          <a:prstGeom prst="rect">
            <a:avLst/>
          </a:prstGeom>
        </p:spPr>
        <p:txBody>
          <a:bodyPr wrap="square">
            <a:spAutoFit/>
          </a:bodyPr>
          <a:lstStyle/>
          <a:p>
            <a:r>
              <a:rPr lang="en-US" dirty="0">
                <a:solidFill>
                  <a:schemeClr val="bg1"/>
                </a:solidFill>
                <a:latin typeface="Calibri" panose="020F0502020204030204" pitchFamily="34" charset="0"/>
              </a:rPr>
              <a:t>Loss: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Birthright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Priesthood authority</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Inheritance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Honor from his parents by marrying outside the covenant</a:t>
            </a:r>
          </a:p>
        </p:txBody>
      </p:sp>
      <p:sp>
        <p:nvSpPr>
          <p:cNvPr id="3" name="Rectangle 2"/>
          <p:cNvSpPr/>
          <p:nvPr/>
        </p:nvSpPr>
        <p:spPr>
          <a:xfrm>
            <a:off x="516235" y="1592858"/>
            <a:ext cx="2639948" cy="2308324"/>
          </a:xfrm>
          <a:prstGeom prst="rect">
            <a:avLst/>
          </a:prstGeom>
        </p:spPr>
        <p:txBody>
          <a:bodyPr wrap="square">
            <a:spAutoFit/>
          </a:bodyPr>
          <a:lstStyle/>
          <a:p>
            <a:r>
              <a:rPr lang="en-US" dirty="0">
                <a:solidFill>
                  <a:schemeClr val="bg1"/>
                </a:solidFill>
                <a:latin typeface="Calibri" panose="020F0502020204030204" pitchFamily="34" charset="0"/>
              </a:rPr>
              <a:t>Blessings: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Position of head of family</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Priesthood authority</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Double portion of parents’ estate</a:t>
            </a:r>
          </a:p>
        </p:txBody>
      </p:sp>
      <p:grpSp>
        <p:nvGrpSpPr>
          <p:cNvPr id="192" name="Group 191"/>
          <p:cNvGrpSpPr/>
          <p:nvPr/>
        </p:nvGrpSpPr>
        <p:grpSpPr>
          <a:xfrm>
            <a:off x="5589380" y="1319098"/>
            <a:ext cx="2169998" cy="4167702"/>
            <a:chOff x="6993297" y="670255"/>
            <a:chExt cx="1570870" cy="3017017"/>
          </a:xfrm>
        </p:grpSpPr>
        <p:grpSp>
          <p:nvGrpSpPr>
            <p:cNvPr id="193" name="Group 192"/>
            <p:cNvGrpSpPr/>
            <p:nvPr/>
          </p:nvGrpSpPr>
          <p:grpSpPr>
            <a:xfrm>
              <a:off x="6993297" y="670255"/>
              <a:ext cx="1570870" cy="3017017"/>
              <a:chOff x="5720643" y="3383783"/>
              <a:chExt cx="1570870" cy="3017017"/>
            </a:xfrm>
          </p:grpSpPr>
          <p:sp>
            <p:nvSpPr>
              <p:cNvPr id="266" name="Cloud 265"/>
              <p:cNvSpPr/>
              <p:nvPr/>
            </p:nvSpPr>
            <p:spPr>
              <a:xfrm rot="2829162">
                <a:off x="5995997" y="3404051"/>
                <a:ext cx="1033965" cy="1084134"/>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7" name="Group 266"/>
              <p:cNvGrpSpPr/>
              <p:nvPr/>
            </p:nvGrpSpPr>
            <p:grpSpPr>
              <a:xfrm>
                <a:off x="5720643" y="3383783"/>
                <a:ext cx="1570870" cy="3017017"/>
                <a:chOff x="5720643" y="3383783"/>
                <a:chExt cx="1570870" cy="3017017"/>
              </a:xfrm>
            </p:grpSpPr>
            <p:sp>
              <p:nvSpPr>
                <p:cNvPr id="268" name="Oval 267"/>
                <p:cNvSpPr/>
                <p:nvPr/>
              </p:nvSpPr>
              <p:spPr>
                <a:xfrm rot="19671902">
                  <a:off x="6984247" y="4925436"/>
                  <a:ext cx="307266"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rot="2647766">
                  <a:off x="5720643" y="4886559"/>
                  <a:ext cx="284938"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rot="19352409">
                  <a:off x="6589216" y="5893661"/>
                  <a:ext cx="311632"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rot="2647766">
                  <a:off x="6230954" y="5883630"/>
                  <a:ext cx="310141"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Trapezoid 271"/>
                <p:cNvSpPr/>
                <p:nvPr/>
              </p:nvSpPr>
              <p:spPr>
                <a:xfrm rot="20169292">
                  <a:off x="6553124" y="4375359"/>
                  <a:ext cx="665537" cy="90459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Trapezoid 272"/>
                <p:cNvSpPr/>
                <p:nvPr/>
              </p:nvSpPr>
              <p:spPr>
                <a:xfrm rot="1790291">
                  <a:off x="5826706" y="4345720"/>
                  <a:ext cx="665537" cy="90459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Trapezoid 273"/>
                <p:cNvSpPr/>
                <p:nvPr/>
              </p:nvSpPr>
              <p:spPr>
                <a:xfrm>
                  <a:off x="6022496" y="4359744"/>
                  <a:ext cx="992877" cy="178484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6337737" y="4154751"/>
                  <a:ext cx="361230" cy="424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6155018" y="3570816"/>
                  <a:ext cx="704188" cy="9256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Cloud 276"/>
                <p:cNvSpPr/>
                <p:nvPr/>
              </p:nvSpPr>
              <p:spPr>
                <a:xfrm rot="5145672">
                  <a:off x="6308024" y="3311027"/>
                  <a:ext cx="398076" cy="543587"/>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4" name="Group 193"/>
            <p:cNvGrpSpPr/>
            <p:nvPr/>
          </p:nvGrpSpPr>
          <p:grpSpPr>
            <a:xfrm rot="997471">
              <a:off x="7341147" y="2622182"/>
              <a:ext cx="142507" cy="584080"/>
              <a:chOff x="7091698" y="1740618"/>
              <a:chExt cx="217257" cy="890452"/>
            </a:xfrm>
          </p:grpSpPr>
          <p:sp>
            <p:nvSpPr>
              <p:cNvPr id="244" name="Pentagon 243"/>
              <p:cNvSpPr/>
              <p:nvPr/>
            </p:nvSpPr>
            <p:spPr>
              <a:xfrm rot="5400000">
                <a:off x="6755101" y="2077215"/>
                <a:ext cx="890452" cy="217257"/>
              </a:xfrm>
              <a:prstGeom prst="homePlat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p:cNvGrpSpPr/>
              <p:nvPr/>
            </p:nvGrpSpPr>
            <p:grpSpPr>
              <a:xfrm rot="5400000">
                <a:off x="6833381" y="2050526"/>
                <a:ext cx="715875" cy="153178"/>
                <a:chOff x="5881772" y="938753"/>
                <a:chExt cx="715875" cy="153178"/>
              </a:xfrm>
            </p:grpSpPr>
            <p:grpSp>
              <p:nvGrpSpPr>
                <p:cNvPr id="246" name="Group 245"/>
                <p:cNvGrpSpPr/>
                <p:nvPr/>
              </p:nvGrpSpPr>
              <p:grpSpPr>
                <a:xfrm rot="2670115">
                  <a:off x="5881772" y="940897"/>
                  <a:ext cx="152122" cy="148890"/>
                  <a:chOff x="5757466" y="974350"/>
                  <a:chExt cx="1743980" cy="1706926"/>
                </a:xfrm>
              </p:grpSpPr>
              <p:sp>
                <p:nvSpPr>
                  <p:cNvPr id="262" name="Donut 261"/>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3" name="Donut 262"/>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4" name="Donut 263"/>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5" name="Donut 264"/>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7" name="Group 246"/>
                <p:cNvGrpSpPr/>
                <p:nvPr/>
              </p:nvGrpSpPr>
              <p:grpSpPr>
                <a:xfrm rot="2670115">
                  <a:off x="6072548" y="943041"/>
                  <a:ext cx="152122" cy="148890"/>
                  <a:chOff x="5757466" y="974350"/>
                  <a:chExt cx="1743980" cy="1706926"/>
                </a:xfrm>
              </p:grpSpPr>
              <p:sp>
                <p:nvSpPr>
                  <p:cNvPr id="258" name="Donut 257"/>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Donut 258"/>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0" name="Donut 259"/>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1" name="Donut 260"/>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8" name="Group 247"/>
                <p:cNvGrpSpPr/>
                <p:nvPr/>
              </p:nvGrpSpPr>
              <p:grpSpPr>
                <a:xfrm rot="2670115">
                  <a:off x="6256892" y="943040"/>
                  <a:ext cx="152122" cy="148890"/>
                  <a:chOff x="5757466" y="974350"/>
                  <a:chExt cx="1743980" cy="1706926"/>
                </a:xfrm>
              </p:grpSpPr>
              <p:sp>
                <p:nvSpPr>
                  <p:cNvPr id="254" name="Donut 253"/>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5" name="Donut 254"/>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6" name="Donut 255"/>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Donut 256"/>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9" name="Group 248"/>
                <p:cNvGrpSpPr/>
                <p:nvPr/>
              </p:nvGrpSpPr>
              <p:grpSpPr>
                <a:xfrm rot="2670115">
                  <a:off x="6445525" y="938753"/>
                  <a:ext cx="152122" cy="148890"/>
                  <a:chOff x="5757466" y="974350"/>
                  <a:chExt cx="1743980" cy="1706926"/>
                </a:xfrm>
              </p:grpSpPr>
              <p:sp>
                <p:nvSpPr>
                  <p:cNvPr id="250" name="Donut 249"/>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1" name="Donut 250"/>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2" name="Donut 251"/>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3" name="Donut 252"/>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95" name="Group 194"/>
            <p:cNvGrpSpPr/>
            <p:nvPr/>
          </p:nvGrpSpPr>
          <p:grpSpPr>
            <a:xfrm rot="20602529" flipH="1">
              <a:off x="7524934" y="2558582"/>
              <a:ext cx="142507" cy="584080"/>
              <a:chOff x="7091698" y="1740618"/>
              <a:chExt cx="217257" cy="890452"/>
            </a:xfrm>
          </p:grpSpPr>
          <p:sp>
            <p:nvSpPr>
              <p:cNvPr id="222" name="Pentagon 221"/>
              <p:cNvSpPr/>
              <p:nvPr/>
            </p:nvSpPr>
            <p:spPr>
              <a:xfrm rot="5400000">
                <a:off x="6755101" y="2077215"/>
                <a:ext cx="890452" cy="217257"/>
              </a:xfrm>
              <a:prstGeom prst="homePlat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3" name="Group 222"/>
              <p:cNvGrpSpPr/>
              <p:nvPr/>
            </p:nvGrpSpPr>
            <p:grpSpPr>
              <a:xfrm rot="5400000">
                <a:off x="6833381" y="2050526"/>
                <a:ext cx="715875" cy="153178"/>
                <a:chOff x="5881772" y="938753"/>
                <a:chExt cx="715875" cy="153178"/>
              </a:xfrm>
            </p:grpSpPr>
            <p:grpSp>
              <p:nvGrpSpPr>
                <p:cNvPr id="224" name="Group 223"/>
                <p:cNvGrpSpPr/>
                <p:nvPr/>
              </p:nvGrpSpPr>
              <p:grpSpPr>
                <a:xfrm rot="2670115">
                  <a:off x="5881772" y="940897"/>
                  <a:ext cx="152122" cy="148890"/>
                  <a:chOff x="5757466" y="974350"/>
                  <a:chExt cx="1743980" cy="1706926"/>
                </a:xfrm>
              </p:grpSpPr>
              <p:sp>
                <p:nvSpPr>
                  <p:cNvPr id="240" name="Donut 239"/>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1" name="Donut 240"/>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2" name="Donut 241"/>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3" name="Donut 242"/>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5" name="Group 224"/>
                <p:cNvGrpSpPr/>
                <p:nvPr/>
              </p:nvGrpSpPr>
              <p:grpSpPr>
                <a:xfrm rot="2670115">
                  <a:off x="6072548" y="943041"/>
                  <a:ext cx="152122" cy="148890"/>
                  <a:chOff x="5757466" y="974350"/>
                  <a:chExt cx="1743980" cy="1706926"/>
                </a:xfrm>
              </p:grpSpPr>
              <p:sp>
                <p:nvSpPr>
                  <p:cNvPr id="236" name="Donut 235"/>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7" name="Donut 236"/>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8" name="Donut 237"/>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9" name="Donut 238"/>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6" name="Group 225"/>
                <p:cNvGrpSpPr/>
                <p:nvPr/>
              </p:nvGrpSpPr>
              <p:grpSpPr>
                <a:xfrm rot="2670115">
                  <a:off x="6256892" y="943040"/>
                  <a:ext cx="152122" cy="148890"/>
                  <a:chOff x="5757466" y="974350"/>
                  <a:chExt cx="1743980" cy="1706926"/>
                </a:xfrm>
              </p:grpSpPr>
              <p:sp>
                <p:nvSpPr>
                  <p:cNvPr id="232" name="Donut 231"/>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3" name="Donut 232"/>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4" name="Donut 233"/>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5" name="Donut 234"/>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7" name="Group 226"/>
                <p:cNvGrpSpPr/>
                <p:nvPr/>
              </p:nvGrpSpPr>
              <p:grpSpPr>
                <a:xfrm rot="2670115">
                  <a:off x="6445525" y="938753"/>
                  <a:ext cx="152122" cy="148890"/>
                  <a:chOff x="5757466" y="974350"/>
                  <a:chExt cx="1743980" cy="1706926"/>
                </a:xfrm>
              </p:grpSpPr>
              <p:sp>
                <p:nvSpPr>
                  <p:cNvPr id="228" name="Donut 227"/>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9" name="Donut 228"/>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0" name="Donut 229"/>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1" name="Donut 230"/>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96" name="Group 195"/>
            <p:cNvGrpSpPr/>
            <p:nvPr/>
          </p:nvGrpSpPr>
          <p:grpSpPr>
            <a:xfrm>
              <a:off x="7394133" y="2400116"/>
              <a:ext cx="795354" cy="173794"/>
              <a:chOff x="5757466" y="264089"/>
              <a:chExt cx="1615640" cy="353036"/>
            </a:xfrm>
          </p:grpSpPr>
          <p:sp>
            <p:nvSpPr>
              <p:cNvPr id="201" name="Rounded Rectangle 200"/>
              <p:cNvSpPr/>
              <p:nvPr/>
            </p:nvSpPr>
            <p:spPr>
              <a:xfrm>
                <a:off x="5757466" y="264089"/>
                <a:ext cx="1615640" cy="353036"/>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2" name="Group 201"/>
              <p:cNvGrpSpPr/>
              <p:nvPr/>
            </p:nvGrpSpPr>
            <p:grpSpPr>
              <a:xfrm rot="2670115">
                <a:off x="5867287" y="296724"/>
                <a:ext cx="309012" cy="302447"/>
                <a:chOff x="5757466" y="974350"/>
                <a:chExt cx="1743980" cy="1706926"/>
              </a:xfrm>
            </p:grpSpPr>
            <p:sp>
              <p:nvSpPr>
                <p:cNvPr id="218" name="Donut 217"/>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9" name="Donut 218"/>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0" name="Donut 219"/>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1" name="Donut 220"/>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3" name="Group 202"/>
              <p:cNvGrpSpPr/>
              <p:nvPr/>
            </p:nvGrpSpPr>
            <p:grpSpPr>
              <a:xfrm rot="2670115">
                <a:off x="6254818" y="301079"/>
                <a:ext cx="309012" cy="302447"/>
                <a:chOff x="5757466" y="974350"/>
                <a:chExt cx="1743980" cy="1706926"/>
              </a:xfrm>
            </p:grpSpPr>
            <p:sp>
              <p:nvSpPr>
                <p:cNvPr id="214" name="Donut 213"/>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5" name="Donut 214"/>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6" name="Donut 215"/>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7" name="Donut 216"/>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4" name="Group 203"/>
              <p:cNvGrpSpPr/>
              <p:nvPr/>
            </p:nvGrpSpPr>
            <p:grpSpPr>
              <a:xfrm rot="2670115">
                <a:off x="6629286" y="301078"/>
                <a:ext cx="309012" cy="302447"/>
                <a:chOff x="5757466" y="974350"/>
                <a:chExt cx="1743980" cy="1706926"/>
              </a:xfrm>
            </p:grpSpPr>
            <p:sp>
              <p:nvSpPr>
                <p:cNvPr id="210" name="Donut 209"/>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1" name="Donut 210"/>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2" name="Donut 211"/>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3" name="Donut 212"/>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5" name="Group 204"/>
              <p:cNvGrpSpPr/>
              <p:nvPr/>
            </p:nvGrpSpPr>
            <p:grpSpPr>
              <a:xfrm rot="2670115">
                <a:off x="7012464" y="292369"/>
                <a:ext cx="309012" cy="302447"/>
                <a:chOff x="5757466" y="974350"/>
                <a:chExt cx="1743980" cy="1706926"/>
              </a:xfrm>
            </p:grpSpPr>
            <p:sp>
              <p:nvSpPr>
                <p:cNvPr id="206" name="Donut 205"/>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Donut 206"/>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8" name="Donut 207"/>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9" name="Donut 208"/>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97" name="Oval 196"/>
            <p:cNvSpPr/>
            <p:nvPr/>
          </p:nvSpPr>
          <p:spPr>
            <a:xfrm>
              <a:off x="7480460" y="810546"/>
              <a:ext cx="170917" cy="147670"/>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7918322" y="851940"/>
              <a:ext cx="227032" cy="137876"/>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Cloud 198"/>
            <p:cNvSpPr/>
            <p:nvPr/>
          </p:nvSpPr>
          <p:spPr>
            <a:xfrm rot="416318">
              <a:off x="7493250" y="1445273"/>
              <a:ext cx="542688" cy="500681"/>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7658678" y="1517841"/>
              <a:ext cx="225541" cy="144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277"/>
          <p:cNvGrpSpPr/>
          <p:nvPr/>
        </p:nvGrpSpPr>
        <p:grpSpPr>
          <a:xfrm>
            <a:off x="3527541" y="1332708"/>
            <a:ext cx="1650816" cy="4113088"/>
            <a:chOff x="1133802" y="686440"/>
            <a:chExt cx="1650816" cy="4113088"/>
          </a:xfrm>
        </p:grpSpPr>
        <p:sp>
          <p:nvSpPr>
            <p:cNvPr id="279" name="Oval 278"/>
            <p:cNvSpPr/>
            <p:nvPr/>
          </p:nvSpPr>
          <p:spPr>
            <a:xfrm rot="1928098" flipH="1">
              <a:off x="1133802" y="2699976"/>
              <a:ext cx="39500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0" name="Oval 279"/>
            <p:cNvSpPr/>
            <p:nvPr/>
          </p:nvSpPr>
          <p:spPr>
            <a:xfrm rot="19517134" flipH="1">
              <a:off x="2391263" y="2638994"/>
              <a:ext cx="393355"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1" name="Oval 280"/>
            <p:cNvSpPr/>
            <p:nvPr/>
          </p:nvSpPr>
          <p:spPr>
            <a:xfrm rot="2247591" flipH="1">
              <a:off x="1546118" y="4082782"/>
              <a:ext cx="324570"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2" name="Oval 281"/>
            <p:cNvSpPr/>
            <p:nvPr/>
          </p:nvSpPr>
          <p:spPr>
            <a:xfrm rot="18952234" flipH="1">
              <a:off x="1920807" y="4068604"/>
              <a:ext cx="32301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3" name="Trapezoid 282"/>
            <p:cNvSpPr/>
            <p:nvPr/>
          </p:nvSpPr>
          <p:spPr>
            <a:xfrm rot="1430708" flipH="1">
              <a:off x="1215111" y="193694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4" name="Trapezoid 283"/>
            <p:cNvSpPr/>
            <p:nvPr/>
          </p:nvSpPr>
          <p:spPr>
            <a:xfrm rot="19809709" flipH="1">
              <a:off x="1971687" y="189505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5" name="Trapezoid 284"/>
            <p:cNvSpPr/>
            <p:nvPr/>
          </p:nvSpPr>
          <p:spPr>
            <a:xfrm flipH="1">
              <a:off x="1426839" y="2101467"/>
              <a:ext cx="1034098" cy="233595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86" name="Group 285"/>
            <p:cNvGrpSpPr/>
            <p:nvPr/>
          </p:nvGrpSpPr>
          <p:grpSpPr>
            <a:xfrm rot="576583">
              <a:off x="1476405" y="3166501"/>
              <a:ext cx="148442" cy="1203961"/>
              <a:chOff x="4038599" y="3983576"/>
              <a:chExt cx="217257" cy="1331328"/>
            </a:xfrm>
          </p:grpSpPr>
          <p:sp>
            <p:nvSpPr>
              <p:cNvPr id="375" name="Pentagon 374"/>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6" name="Group 375"/>
              <p:cNvGrpSpPr/>
              <p:nvPr/>
            </p:nvGrpSpPr>
            <p:grpSpPr>
              <a:xfrm rot="5400000" flipV="1">
                <a:off x="3549760" y="4476730"/>
                <a:ext cx="1194934" cy="208625"/>
                <a:chOff x="3970020" y="4948646"/>
                <a:chExt cx="6939523" cy="1211581"/>
              </a:xfrm>
            </p:grpSpPr>
            <p:grpSp>
              <p:nvGrpSpPr>
                <p:cNvPr id="377" name="Group 376"/>
                <p:cNvGrpSpPr/>
                <p:nvPr/>
              </p:nvGrpSpPr>
              <p:grpSpPr>
                <a:xfrm>
                  <a:off x="3970020" y="4953000"/>
                  <a:ext cx="2080259" cy="1207227"/>
                  <a:chOff x="4551318" y="4950687"/>
                  <a:chExt cx="2080259" cy="1207227"/>
                </a:xfrm>
              </p:grpSpPr>
              <p:sp>
                <p:nvSpPr>
                  <p:cNvPr id="394" name="Rectangle 393"/>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Rectangle 394"/>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Left-Right Arrow Callout 395"/>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Diamond 396"/>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Diamond 397"/>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Diamond 398"/>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8" name="Diamond 377"/>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9" name="Group 378"/>
                <p:cNvGrpSpPr/>
                <p:nvPr/>
              </p:nvGrpSpPr>
              <p:grpSpPr>
                <a:xfrm>
                  <a:off x="6395357" y="4948646"/>
                  <a:ext cx="2080259" cy="1207227"/>
                  <a:chOff x="4551318" y="4950687"/>
                  <a:chExt cx="2080259" cy="1207227"/>
                </a:xfrm>
              </p:grpSpPr>
              <p:sp>
                <p:nvSpPr>
                  <p:cNvPr id="388" name="Rectangle 38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ectangle 38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Left-Right Arrow Callout 38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Diamond 39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Diamond 39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Diamond 39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0" name="Diamond 379"/>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1" name="Group 380"/>
                <p:cNvGrpSpPr/>
                <p:nvPr/>
              </p:nvGrpSpPr>
              <p:grpSpPr>
                <a:xfrm>
                  <a:off x="8829284" y="4948646"/>
                  <a:ext cx="2080259" cy="1207227"/>
                  <a:chOff x="4551318" y="4950687"/>
                  <a:chExt cx="2080259" cy="1207227"/>
                </a:xfrm>
              </p:grpSpPr>
              <p:sp>
                <p:nvSpPr>
                  <p:cNvPr id="382" name="Rectangle 38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ectangle 38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Left-Right Arrow Callout 38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Diamond 38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Diamond 38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Diamond 38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7" name="Group 286"/>
            <p:cNvGrpSpPr/>
            <p:nvPr/>
          </p:nvGrpSpPr>
          <p:grpSpPr>
            <a:xfrm rot="21023417" flipH="1">
              <a:off x="1680724" y="3197449"/>
              <a:ext cx="148442" cy="1203961"/>
              <a:chOff x="4038599" y="3983576"/>
              <a:chExt cx="217257" cy="1331328"/>
            </a:xfrm>
          </p:grpSpPr>
          <p:sp>
            <p:nvSpPr>
              <p:cNvPr id="350" name="Pentagon 349"/>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1" name="Group 350"/>
              <p:cNvGrpSpPr/>
              <p:nvPr/>
            </p:nvGrpSpPr>
            <p:grpSpPr>
              <a:xfrm rot="5400000" flipV="1">
                <a:off x="3549760" y="4476730"/>
                <a:ext cx="1194934" cy="208625"/>
                <a:chOff x="3970020" y="4948646"/>
                <a:chExt cx="6939523" cy="1211581"/>
              </a:xfrm>
            </p:grpSpPr>
            <p:grpSp>
              <p:nvGrpSpPr>
                <p:cNvPr id="352" name="Group 351"/>
                <p:cNvGrpSpPr/>
                <p:nvPr/>
              </p:nvGrpSpPr>
              <p:grpSpPr>
                <a:xfrm>
                  <a:off x="3970020" y="4953000"/>
                  <a:ext cx="2080259" cy="1207227"/>
                  <a:chOff x="4551318" y="4950687"/>
                  <a:chExt cx="2080259" cy="1207227"/>
                </a:xfrm>
              </p:grpSpPr>
              <p:sp>
                <p:nvSpPr>
                  <p:cNvPr id="369" name="Rectangle 368"/>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ectangle 369"/>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Left-Right Arrow Callout 370"/>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Diamond 371"/>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Diamond 372"/>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Diamond 373"/>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3" name="Diamond 352"/>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4" name="Group 353"/>
                <p:cNvGrpSpPr/>
                <p:nvPr/>
              </p:nvGrpSpPr>
              <p:grpSpPr>
                <a:xfrm>
                  <a:off x="6395357" y="4948646"/>
                  <a:ext cx="2080259" cy="1207227"/>
                  <a:chOff x="4551318" y="4950687"/>
                  <a:chExt cx="2080259" cy="1207227"/>
                </a:xfrm>
              </p:grpSpPr>
              <p:sp>
                <p:nvSpPr>
                  <p:cNvPr id="363" name="Rectangle 36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ectangle 36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Left-Right Arrow Callout 36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Diamond 36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Diamond 36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Diamond 36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5" name="Diamond 354"/>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6" name="Group 355"/>
                <p:cNvGrpSpPr/>
                <p:nvPr/>
              </p:nvGrpSpPr>
              <p:grpSpPr>
                <a:xfrm>
                  <a:off x="8829284" y="4948646"/>
                  <a:ext cx="2080259" cy="1207227"/>
                  <a:chOff x="4551318" y="4950687"/>
                  <a:chExt cx="2080259" cy="1207227"/>
                </a:xfrm>
              </p:grpSpPr>
              <p:sp>
                <p:nvSpPr>
                  <p:cNvPr id="357" name="Rectangle 35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ectangle 35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Left-Right Arrow Callout 35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Diamond 35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Diamond 36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Diamond 36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8" name="Group 287"/>
            <p:cNvGrpSpPr/>
            <p:nvPr/>
          </p:nvGrpSpPr>
          <p:grpSpPr>
            <a:xfrm>
              <a:off x="1553983" y="3036996"/>
              <a:ext cx="779810" cy="220840"/>
              <a:chOff x="3431377" y="2577520"/>
              <a:chExt cx="2319927" cy="361305"/>
            </a:xfrm>
          </p:grpSpPr>
          <p:sp>
            <p:nvSpPr>
              <p:cNvPr id="325" name="Rounded Rectangle 324"/>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25"/>
              <p:cNvGrpSpPr/>
              <p:nvPr/>
            </p:nvGrpSpPr>
            <p:grpSpPr>
              <a:xfrm>
                <a:off x="3657600" y="2599731"/>
                <a:ext cx="1892332" cy="330385"/>
                <a:chOff x="3970020" y="4948646"/>
                <a:chExt cx="6939523" cy="1211581"/>
              </a:xfrm>
            </p:grpSpPr>
            <p:grpSp>
              <p:nvGrpSpPr>
                <p:cNvPr id="327" name="Group 326"/>
                <p:cNvGrpSpPr/>
                <p:nvPr/>
              </p:nvGrpSpPr>
              <p:grpSpPr>
                <a:xfrm>
                  <a:off x="3970020" y="4953000"/>
                  <a:ext cx="2080259" cy="1207227"/>
                  <a:chOff x="4551318" y="4950687"/>
                  <a:chExt cx="2080259" cy="1207227"/>
                </a:xfrm>
              </p:grpSpPr>
              <p:sp>
                <p:nvSpPr>
                  <p:cNvPr id="344" name="Rectangle 343"/>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ectangle 344"/>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Left-Right Arrow Callout 345"/>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Diamond 346"/>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Diamond 347"/>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Diamond 348"/>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8" name="Diamond 327"/>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9" name="Group 328"/>
                <p:cNvGrpSpPr/>
                <p:nvPr/>
              </p:nvGrpSpPr>
              <p:grpSpPr>
                <a:xfrm>
                  <a:off x="6395357" y="4948646"/>
                  <a:ext cx="2080259" cy="1207227"/>
                  <a:chOff x="4551318" y="4950687"/>
                  <a:chExt cx="2080259" cy="1207227"/>
                </a:xfrm>
              </p:grpSpPr>
              <p:sp>
                <p:nvSpPr>
                  <p:cNvPr id="338" name="Rectangle 33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ectangle 33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Left-Right Arrow Callout 33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Diamond 34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Diamond 34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Diamond 34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0" name="Diamond 329"/>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1" name="Group 330"/>
                <p:cNvGrpSpPr/>
                <p:nvPr/>
              </p:nvGrpSpPr>
              <p:grpSpPr>
                <a:xfrm>
                  <a:off x="8829284" y="4948646"/>
                  <a:ext cx="2080259" cy="1207227"/>
                  <a:chOff x="4551318" y="4950687"/>
                  <a:chExt cx="2080259" cy="1207227"/>
                </a:xfrm>
              </p:grpSpPr>
              <p:sp>
                <p:nvSpPr>
                  <p:cNvPr id="332" name="Rectangle 33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33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Left-Right Arrow Callout 33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Diamond 33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Diamond 33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Diamond 33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9" name="Isosceles Triangle 288"/>
            <p:cNvSpPr/>
            <p:nvPr/>
          </p:nvSpPr>
          <p:spPr>
            <a:xfrm rot="10800000">
              <a:off x="1756266" y="2010776"/>
              <a:ext cx="406144" cy="43763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0" name="Group 289"/>
            <p:cNvGrpSpPr/>
            <p:nvPr/>
          </p:nvGrpSpPr>
          <p:grpSpPr>
            <a:xfrm>
              <a:off x="1238801" y="686440"/>
              <a:ext cx="1515213" cy="1532853"/>
              <a:chOff x="1238801" y="686440"/>
              <a:chExt cx="1515213" cy="1532853"/>
            </a:xfrm>
          </p:grpSpPr>
          <p:sp>
            <p:nvSpPr>
              <p:cNvPr id="291" name="Round Diagonal Corner Rectangle 290"/>
              <p:cNvSpPr/>
              <p:nvPr/>
            </p:nvSpPr>
            <p:spPr>
              <a:xfrm rot="3691160" flipH="1">
                <a:off x="2088645" y="1270630"/>
                <a:ext cx="712151" cy="618586"/>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2" name="Round Diagonal Corner Rectangle 291"/>
              <p:cNvSpPr/>
              <p:nvPr/>
            </p:nvSpPr>
            <p:spPr>
              <a:xfrm rot="13069477" flipH="1">
                <a:off x="1238801" y="1302790"/>
                <a:ext cx="608934" cy="6221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3" name="Oval 292"/>
              <p:cNvSpPr/>
              <p:nvPr/>
            </p:nvSpPr>
            <p:spPr>
              <a:xfrm flipH="1">
                <a:off x="1475313" y="879776"/>
                <a:ext cx="985624" cy="1339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4" name="Round Diagonal Corner Rectangle 293"/>
              <p:cNvSpPr/>
              <p:nvPr/>
            </p:nvSpPr>
            <p:spPr>
              <a:xfrm rot="20363465" flipH="1">
                <a:off x="1966746" y="686440"/>
                <a:ext cx="564930" cy="739503"/>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5" name="Round Diagonal Corner Rectangle 294"/>
              <p:cNvSpPr/>
              <p:nvPr/>
            </p:nvSpPr>
            <p:spPr>
              <a:xfrm rot="16523337" flipH="1">
                <a:off x="1390766" y="808506"/>
                <a:ext cx="640667" cy="651227"/>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6" name="Oval 295"/>
              <p:cNvSpPr/>
              <p:nvPr/>
            </p:nvSpPr>
            <p:spPr>
              <a:xfrm flipH="1">
                <a:off x="1771000" y="786154"/>
                <a:ext cx="492812" cy="46811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7" name="Oval 296"/>
              <p:cNvSpPr/>
              <p:nvPr/>
            </p:nvSpPr>
            <p:spPr>
              <a:xfrm rot="3657975" flipH="1">
                <a:off x="2233148" y="1103431"/>
                <a:ext cx="492812" cy="180896"/>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8" name="Oval 297"/>
              <p:cNvSpPr/>
              <p:nvPr/>
            </p:nvSpPr>
            <p:spPr>
              <a:xfrm rot="17249456" flipH="1">
                <a:off x="1184821" y="1234739"/>
                <a:ext cx="492812" cy="91802"/>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99" name="Group 298"/>
              <p:cNvGrpSpPr/>
              <p:nvPr/>
            </p:nvGrpSpPr>
            <p:grpSpPr>
              <a:xfrm>
                <a:off x="1361620" y="1073300"/>
                <a:ext cx="1251291" cy="220840"/>
                <a:chOff x="3431377" y="2577520"/>
                <a:chExt cx="2319927" cy="361305"/>
              </a:xfrm>
            </p:grpSpPr>
            <p:sp>
              <p:nvSpPr>
                <p:cNvPr id="300" name="Rounded Rectangle 299"/>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1" name="Group 300"/>
                <p:cNvGrpSpPr/>
                <p:nvPr/>
              </p:nvGrpSpPr>
              <p:grpSpPr>
                <a:xfrm>
                  <a:off x="3657600" y="2599731"/>
                  <a:ext cx="1892332" cy="330385"/>
                  <a:chOff x="3970020" y="4948646"/>
                  <a:chExt cx="6939523" cy="1211581"/>
                </a:xfrm>
              </p:grpSpPr>
              <p:grpSp>
                <p:nvGrpSpPr>
                  <p:cNvPr id="302" name="Group 301"/>
                  <p:cNvGrpSpPr/>
                  <p:nvPr/>
                </p:nvGrpSpPr>
                <p:grpSpPr>
                  <a:xfrm>
                    <a:off x="3970020" y="4953000"/>
                    <a:ext cx="2080259" cy="1207227"/>
                    <a:chOff x="4551318" y="4950687"/>
                    <a:chExt cx="2080259" cy="1207227"/>
                  </a:xfrm>
                </p:grpSpPr>
                <p:sp>
                  <p:nvSpPr>
                    <p:cNvPr id="319" name="Rectangle 318"/>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Left-Right Arrow Callout 320"/>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Diamond 321"/>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Diamond 322"/>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Diamond 323"/>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3" name="Diamond 302"/>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303"/>
                  <p:cNvGrpSpPr/>
                  <p:nvPr/>
                </p:nvGrpSpPr>
                <p:grpSpPr>
                  <a:xfrm>
                    <a:off x="6395357" y="4948646"/>
                    <a:ext cx="2080259" cy="1207227"/>
                    <a:chOff x="4551318" y="4950687"/>
                    <a:chExt cx="2080259" cy="1207227"/>
                  </a:xfrm>
                </p:grpSpPr>
                <p:sp>
                  <p:nvSpPr>
                    <p:cNvPr id="313" name="Rectangle 31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31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Left-Right Arrow Callout 31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Diamond 31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Diamond 31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Diamond 31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5" name="Diamond 304"/>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6" name="Group 305"/>
                  <p:cNvGrpSpPr/>
                  <p:nvPr/>
                </p:nvGrpSpPr>
                <p:grpSpPr>
                  <a:xfrm>
                    <a:off x="8829284" y="4948646"/>
                    <a:ext cx="2080259" cy="1207227"/>
                    <a:chOff x="4551318" y="4950687"/>
                    <a:chExt cx="2080259" cy="1207227"/>
                  </a:xfrm>
                </p:grpSpPr>
                <p:sp>
                  <p:nvSpPr>
                    <p:cNvPr id="307" name="Rectangle 30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Left-Right Arrow Callout 30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Diamond 30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Diamond 31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Diamond 31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
        <p:nvSpPr>
          <p:cNvPr id="400" name="Rectangle 399"/>
          <p:cNvSpPr/>
          <p:nvPr/>
        </p:nvSpPr>
        <p:spPr>
          <a:xfrm>
            <a:off x="1985151" y="5767242"/>
            <a:ext cx="9339393" cy="830997"/>
          </a:xfrm>
          <a:prstGeom prst="rect">
            <a:avLst/>
          </a:prstGeom>
          <a:ln>
            <a:solidFill>
              <a:schemeClr val="tx1"/>
            </a:solidFill>
          </a:ln>
        </p:spPr>
        <p:txBody>
          <a:bodyPr wrap="square">
            <a:spAutoFit/>
          </a:bodyPr>
          <a:lstStyle/>
          <a:p>
            <a:pPr fontAlgn="base"/>
            <a:r>
              <a:rPr lang="en-US" sz="1600" b="0" i="0" dirty="0">
                <a:solidFill>
                  <a:schemeClr val="bg1"/>
                </a:solidFill>
                <a:effectLst/>
                <a:latin typeface="Calibri" panose="020F0502020204030204" pitchFamily="34" charset="0"/>
              </a:rPr>
              <a:t>“The firstborn, Esau, ‘despised his birthright.’ (</a:t>
            </a:r>
            <a:r>
              <a:rPr lang="en-US" sz="1600" b="0" i="0" u="none" strike="noStrike" dirty="0">
                <a:solidFill>
                  <a:schemeClr val="bg1"/>
                </a:solidFill>
                <a:effectLst/>
                <a:latin typeface="Calibri" panose="020F0502020204030204" pitchFamily="34" charset="0"/>
              </a:rPr>
              <a:t>Gen. 25:34</a:t>
            </a:r>
            <a:r>
              <a:rPr lang="en-US" sz="1600" b="0" i="0" dirty="0">
                <a:solidFill>
                  <a:schemeClr val="bg1"/>
                </a:solidFill>
                <a:effectLst/>
                <a:latin typeface="Calibri" panose="020F0502020204030204" pitchFamily="34" charset="0"/>
              </a:rPr>
              <a:t>.) Jacob, the second twin, desired it. </a:t>
            </a:r>
          </a:p>
          <a:p>
            <a:pPr fontAlgn="base"/>
            <a:r>
              <a:rPr lang="en-US" sz="1600" b="0" i="0" dirty="0">
                <a:solidFill>
                  <a:schemeClr val="bg1"/>
                </a:solidFill>
                <a:effectLst/>
                <a:latin typeface="Calibri" panose="020F0502020204030204" pitchFamily="34" charset="0"/>
              </a:rPr>
              <a:t>Jacob valued the spiritual, while Esau sought the things of this world. … Many </a:t>
            </a:r>
            <a:r>
              <a:rPr lang="en-US" sz="1600" b="0" i="0" dirty="0" err="1">
                <a:solidFill>
                  <a:schemeClr val="bg1"/>
                </a:solidFill>
                <a:effectLst/>
                <a:latin typeface="Calibri" panose="020F0502020204030204" pitchFamily="34" charset="0"/>
              </a:rPr>
              <a:t>Esaus</a:t>
            </a:r>
            <a:r>
              <a:rPr lang="en-US" sz="1600" b="0" i="0" dirty="0">
                <a:solidFill>
                  <a:schemeClr val="bg1"/>
                </a:solidFill>
                <a:effectLst/>
                <a:latin typeface="Calibri" panose="020F0502020204030204" pitchFamily="34" charset="0"/>
              </a:rPr>
              <a:t> have given up something of eternal value in order to satisfy a momentary hunger for the things of the world” </a:t>
            </a:r>
            <a:r>
              <a:rPr lang="en-US" sz="1600" dirty="0">
                <a:solidFill>
                  <a:schemeClr val="bg1"/>
                </a:solidFill>
                <a:latin typeface="Calibri" panose="020F0502020204030204" pitchFamily="34" charset="0"/>
              </a:rPr>
              <a:t>(5)</a:t>
            </a:r>
            <a:endParaRPr lang="en-US" sz="1600" b="0" i="0" dirty="0">
              <a:solidFill>
                <a:schemeClr val="bg1"/>
              </a:solidFill>
              <a:effectLst/>
              <a:latin typeface="Calibri" panose="020F050202020403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3705" y="5615816"/>
            <a:ext cx="850310" cy="1059746"/>
          </a:xfrm>
          <a:prstGeom prst="rect">
            <a:avLst/>
          </a:prstGeom>
        </p:spPr>
      </p:pic>
    </p:spTree>
    <p:extLst>
      <p:ext uri="{BB962C8B-B14F-4D97-AF65-F5344CB8AC3E}">
        <p14:creationId xmlns:p14="http://schemas.microsoft.com/office/powerpoint/2010/main" val="53227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P spid="40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7EA838F-28E3-49A7-BCC8-A9FC03C5E193}"/>
              </a:ext>
            </a:extLst>
          </p:cNvPr>
          <p:cNvPicPr>
            <a:picLocks noChangeAspect="1"/>
          </p:cNvPicPr>
          <p:nvPr/>
        </p:nvPicPr>
        <p:blipFill rotWithShape="1">
          <a:blip r:embed="rId2">
            <a:extLst>
              <a:ext uri="{28A0092B-C50C-407E-A947-70E740481C1C}">
                <a14:useLocalDpi xmlns:a14="http://schemas.microsoft.com/office/drawing/2010/main" val="0"/>
              </a:ext>
            </a:extLst>
          </a:blip>
          <a:srcRect b="5024"/>
          <a:stretch/>
        </p:blipFill>
        <p:spPr>
          <a:xfrm>
            <a:off x="0" y="0"/>
            <a:ext cx="12192000" cy="6858000"/>
          </a:xfrm>
          <a:prstGeom prst="rect">
            <a:avLst/>
          </a:prstGeom>
        </p:spPr>
      </p:pic>
      <p:sp>
        <p:nvSpPr>
          <p:cNvPr id="29" name="Rectangle 28"/>
          <p:cNvSpPr/>
          <p:nvPr/>
        </p:nvSpPr>
        <p:spPr>
          <a:xfrm>
            <a:off x="0" y="55185"/>
            <a:ext cx="12192000" cy="1015663"/>
          </a:xfrm>
          <a:prstGeom prst="rect">
            <a:avLst/>
          </a:prstGeom>
        </p:spPr>
        <p:txBody>
          <a:bodyPr wrap="square">
            <a:spAutoFit/>
          </a:bodyPr>
          <a:lstStyle/>
          <a:p>
            <a:pPr algn="ctr"/>
            <a:r>
              <a:rPr lang="en-US" sz="6000" dirty="0">
                <a:solidFill>
                  <a:schemeClr val="bg1"/>
                </a:solidFill>
                <a:latin typeface="Agency FB" panose="020B0503020202020204" pitchFamily="34" charset="0"/>
              </a:rPr>
              <a:t>Temporary VS Eternal</a:t>
            </a:r>
          </a:p>
        </p:txBody>
      </p:sp>
      <p:grpSp>
        <p:nvGrpSpPr>
          <p:cNvPr id="401" name="Group 400"/>
          <p:cNvGrpSpPr/>
          <p:nvPr/>
        </p:nvGrpSpPr>
        <p:grpSpPr>
          <a:xfrm>
            <a:off x="4240350" y="2246367"/>
            <a:ext cx="3505068" cy="2501531"/>
            <a:chOff x="228600" y="381000"/>
            <a:chExt cx="3505068" cy="2501531"/>
          </a:xfrm>
        </p:grpSpPr>
        <p:grpSp>
          <p:nvGrpSpPr>
            <p:cNvPr id="402" name="Group 401"/>
            <p:cNvGrpSpPr/>
            <p:nvPr/>
          </p:nvGrpSpPr>
          <p:grpSpPr>
            <a:xfrm>
              <a:off x="228600" y="381000"/>
              <a:ext cx="3505068" cy="2501531"/>
              <a:chOff x="534986" y="381000"/>
              <a:chExt cx="2637111" cy="2501531"/>
            </a:xfrm>
          </p:grpSpPr>
          <p:sp>
            <p:nvSpPr>
              <p:cNvPr id="404" name="Rectangle 40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5" name="Group 404"/>
              <p:cNvGrpSpPr/>
              <p:nvPr/>
            </p:nvGrpSpPr>
            <p:grpSpPr>
              <a:xfrm>
                <a:off x="534986" y="384805"/>
                <a:ext cx="457200" cy="2497726"/>
                <a:chOff x="533400" y="381000"/>
                <a:chExt cx="457200" cy="2497726"/>
              </a:xfrm>
            </p:grpSpPr>
            <p:sp>
              <p:nvSpPr>
                <p:cNvPr id="411" name="Oval 41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2" name="Rounded Rectangle 41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6" name="Group 405"/>
              <p:cNvGrpSpPr/>
              <p:nvPr/>
            </p:nvGrpSpPr>
            <p:grpSpPr>
              <a:xfrm>
                <a:off x="2714897" y="381000"/>
                <a:ext cx="457200" cy="2497726"/>
                <a:chOff x="2714897" y="457200"/>
                <a:chExt cx="457200" cy="2497726"/>
              </a:xfrm>
            </p:grpSpPr>
            <p:sp>
              <p:nvSpPr>
                <p:cNvPr id="407" name="Oval 40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ounded Rectangle 40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03" name="Rectangle 402"/>
            <p:cNvSpPr/>
            <p:nvPr/>
          </p:nvSpPr>
          <p:spPr>
            <a:xfrm>
              <a:off x="836279" y="1052436"/>
              <a:ext cx="2371313" cy="1323439"/>
            </a:xfrm>
            <a:prstGeom prst="rect">
              <a:avLst/>
            </a:prstGeom>
          </p:spPr>
          <p:txBody>
            <a:bodyPr wrap="square">
              <a:spAutoFit/>
            </a:bodyPr>
            <a:lstStyle/>
            <a:p>
              <a:pPr algn="ctr"/>
              <a:r>
                <a:rPr lang="en-US" sz="1600" b="1" dirty="0"/>
                <a:t>If we value temporary or worldly pleasures more than we value eternal blessings, then we may lose those blessings</a:t>
              </a:r>
              <a:endParaRPr lang="en-US" sz="1600" i="1" dirty="0"/>
            </a:p>
          </p:txBody>
        </p:sp>
      </p:grpSp>
      <p:pic>
        <p:nvPicPr>
          <p:cNvPr id="2050" name="Picture 2" descr="http://1.bp.blogspot.com/-hQbZpaQSnug/TkEqUM0J1aI/AAAAAAAAAFY/EK-UOaYAQ2o/s1600/animation_sm.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1183" y="1562332"/>
            <a:ext cx="2615156" cy="13472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animated-gifs.org/wp-content/uploads/2012/02/graduation-012.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12204" y="1201339"/>
            <a:ext cx="1620117" cy="222766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1510" y="3828898"/>
            <a:ext cx="3527515" cy="2629204"/>
          </a:xfrm>
          <a:prstGeom prst="rect">
            <a:avLst/>
          </a:prstGeom>
        </p:spPr>
      </p:pic>
      <p:grpSp>
        <p:nvGrpSpPr>
          <p:cNvPr id="5" name="Group 4"/>
          <p:cNvGrpSpPr/>
          <p:nvPr/>
        </p:nvGrpSpPr>
        <p:grpSpPr>
          <a:xfrm>
            <a:off x="1113734" y="3564527"/>
            <a:ext cx="3607698" cy="3095882"/>
            <a:chOff x="1113734" y="3564527"/>
            <a:chExt cx="3607698" cy="3095882"/>
          </a:xfrm>
        </p:grpSpPr>
        <p:pic>
          <p:nvPicPr>
            <p:cNvPr id="2054" name="Picture 6" descr="http://www.evetahmincioglu.com/web/blog/wp-content/uploads/2009/07/slater-mcdonalds-in-paris.jpg"/>
            <p:cNvPicPr>
              <a:picLocks noChangeAspect="1" noChangeArrowheads="1"/>
            </p:cNvPicPr>
            <p:nvPr/>
          </p:nvPicPr>
          <p:blipFill rotWithShape="1">
            <a:blip r:embed="rId6">
              <a:extLst>
                <a:ext uri="{28A0092B-C50C-407E-A947-70E740481C1C}">
                  <a14:useLocalDpi xmlns:a14="http://schemas.microsoft.com/office/drawing/2010/main" val="0"/>
                </a:ext>
              </a:extLst>
            </a:blip>
            <a:srcRect r="14386" b="3352"/>
            <a:stretch/>
          </p:blipFill>
          <p:spPr bwMode="auto">
            <a:xfrm>
              <a:off x="1113734" y="3564527"/>
              <a:ext cx="2185102" cy="3042324"/>
            </a:xfrm>
            <a:prstGeom prst="rect">
              <a:avLst/>
            </a:prstGeom>
            <a:noFill/>
            <a:extLst>
              <a:ext uri="{909E8E84-426E-40DD-AFC4-6F175D3DCCD1}">
                <a14:hiddenFill xmlns:a14="http://schemas.microsoft.com/office/drawing/2010/main">
                  <a:solidFill>
                    <a:srgbClr val="FFFFFF"/>
                  </a:solidFill>
                </a14:hiddenFill>
              </a:ext>
            </a:extLst>
          </p:spPr>
        </p:pic>
        <p:sp>
          <p:nvSpPr>
            <p:cNvPr id="415" name="TextBox 414"/>
            <p:cNvSpPr txBox="1"/>
            <p:nvPr/>
          </p:nvSpPr>
          <p:spPr>
            <a:xfrm>
              <a:off x="3298836" y="6014078"/>
              <a:ext cx="1422596" cy="646331"/>
            </a:xfrm>
            <a:prstGeom prst="rect">
              <a:avLst/>
            </a:prstGeom>
            <a:noFill/>
            <a:ln>
              <a:solidFill>
                <a:schemeClr val="tx1"/>
              </a:solidFill>
            </a:ln>
          </p:spPr>
          <p:txBody>
            <a:bodyPr wrap="square" rtlCol="0">
              <a:spAutoFit/>
            </a:bodyPr>
            <a:lstStyle/>
            <a:p>
              <a:r>
                <a:rPr lang="en-US" sz="1200" dirty="0">
                  <a:solidFill>
                    <a:schemeClr val="bg1"/>
                  </a:solidFill>
                </a:rPr>
                <a:t>PS: I’m not saying working at a food place is a bad thing</a:t>
              </a:r>
            </a:p>
          </p:txBody>
        </p:sp>
      </p:grpSp>
    </p:spTree>
    <p:extLst>
      <p:ext uri="{BB962C8B-B14F-4D97-AF65-F5344CB8AC3E}">
        <p14:creationId xmlns:p14="http://schemas.microsoft.com/office/powerpoint/2010/main" val="384228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xit" presetSubtype="0" fill="hold" nodeType="withEffect">
                                  <p:stCondLst>
                                    <p:cond delay="0"/>
                                  </p:stCondLst>
                                  <p:childTnLst>
                                    <p:animEffect transition="out" filter="fade">
                                      <p:cBhvr>
                                        <p:cTn id="20" dur="500"/>
                                        <p:tgtEl>
                                          <p:spTgt spid="2050"/>
                                        </p:tgtEl>
                                      </p:cBhvr>
                                    </p:animEffect>
                                    <p:set>
                                      <p:cBhvr>
                                        <p:cTn id="21" dur="1" fill="hold">
                                          <p:stCondLst>
                                            <p:cond delay="499"/>
                                          </p:stCondLst>
                                        </p:cTn>
                                        <p:tgtEl>
                                          <p:spTgt spid="2050"/>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2052"/>
                                        </p:tgtEl>
                                      </p:cBhvr>
                                    </p:animEffect>
                                    <p:set>
                                      <p:cBhvr>
                                        <p:cTn id="24" dur="1" fill="hold">
                                          <p:stCondLst>
                                            <p:cond delay="499"/>
                                          </p:stCondLst>
                                        </p:cTn>
                                        <p:tgtEl>
                                          <p:spTgt spid="20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BE8A86-A67D-4F51-9D9F-178B125BBFB3}"/>
              </a:ext>
            </a:extLst>
          </p:cNvPr>
          <p:cNvPicPr>
            <a:picLocks noChangeAspect="1"/>
          </p:cNvPicPr>
          <p:nvPr/>
        </p:nvPicPr>
        <p:blipFill rotWithShape="1">
          <a:blip r:embed="rId2">
            <a:extLst>
              <a:ext uri="{28A0092B-C50C-407E-A947-70E740481C1C}">
                <a14:useLocalDpi xmlns:a14="http://schemas.microsoft.com/office/drawing/2010/main" val="0"/>
              </a:ext>
            </a:extLst>
          </a:blip>
          <a:srcRect b="5024"/>
          <a:stretch/>
        </p:blipFill>
        <p:spPr>
          <a:xfrm>
            <a:off x="0" y="0"/>
            <a:ext cx="12192000" cy="6858000"/>
          </a:xfrm>
          <a:prstGeom prst="rect">
            <a:avLst/>
          </a:prstGeom>
        </p:spPr>
      </p:pic>
      <p:sp>
        <p:nvSpPr>
          <p:cNvPr id="29" name="Rectangle 28"/>
          <p:cNvSpPr/>
          <p:nvPr/>
        </p:nvSpPr>
        <p:spPr>
          <a:xfrm>
            <a:off x="0" y="55185"/>
            <a:ext cx="12192000" cy="1015663"/>
          </a:xfrm>
          <a:prstGeom prst="rect">
            <a:avLst/>
          </a:prstGeom>
        </p:spPr>
        <p:txBody>
          <a:bodyPr wrap="square">
            <a:spAutoFit/>
          </a:bodyPr>
          <a:lstStyle/>
          <a:p>
            <a:pPr algn="ctr"/>
            <a:r>
              <a:rPr lang="en-US" sz="6000" dirty="0">
                <a:solidFill>
                  <a:schemeClr val="bg1"/>
                </a:solidFill>
                <a:latin typeface="Agency FB" panose="020B0503020202020204" pitchFamily="34" charset="0"/>
              </a:rPr>
              <a:t>A Father’s Blessing</a:t>
            </a:r>
          </a:p>
        </p:txBody>
      </p:sp>
      <p:sp>
        <p:nvSpPr>
          <p:cNvPr id="3" name="Rectangle 2"/>
          <p:cNvSpPr/>
          <p:nvPr/>
        </p:nvSpPr>
        <p:spPr>
          <a:xfrm>
            <a:off x="420710" y="1524696"/>
            <a:ext cx="5181600" cy="3139321"/>
          </a:xfrm>
          <a:prstGeom prst="rect">
            <a:avLst/>
          </a:prstGeom>
        </p:spPr>
        <p:txBody>
          <a:bodyPr wrap="square">
            <a:spAutoFit/>
          </a:bodyPr>
          <a:lstStyle/>
          <a:p>
            <a:r>
              <a:rPr lang="en-US" dirty="0">
                <a:solidFill>
                  <a:schemeClr val="bg1"/>
                </a:solidFill>
                <a:latin typeface="Calibri" panose="020F0502020204030204" pitchFamily="34" charset="0"/>
              </a:rPr>
              <a:t>Rebekah had previously learned by revelation that Jacob was to receive the birthright (see Genesis 25:23).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Rebekah instructed Jacob to approach Isaac, who was physically blind, and present himself as though he were Esau so that Jacob could receive the birthright blessing.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Jacob reluctantly carried out this plan and received the blessing.</a:t>
            </a:r>
            <a:endParaRPr lang="en-US" dirty="0">
              <a:solidFill>
                <a:schemeClr val="bg1"/>
              </a:solidFill>
            </a:endParaRPr>
          </a:p>
        </p:txBody>
      </p:sp>
      <p:pic>
        <p:nvPicPr>
          <p:cNvPr id="5122" name="Picture 2" descr="http://www.wga.hu/art/m/master/isaac/isaac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6337" y="2202166"/>
            <a:ext cx="5768157" cy="3815706"/>
          </a:xfrm>
          <a:prstGeom prst="rect">
            <a:avLst/>
          </a:prstGeom>
          <a:noFill/>
          <a:extLst>
            <a:ext uri="{909E8E84-426E-40DD-AFC4-6F175D3DCCD1}">
              <a14:hiddenFill xmlns:a14="http://schemas.microsoft.com/office/drawing/2010/main">
                <a:solidFill>
                  <a:srgbClr val="FFFFFF"/>
                </a:solidFill>
              </a14:hiddenFill>
            </a:ext>
          </a:extLst>
        </p:spPr>
      </p:pic>
      <p:sp>
        <p:nvSpPr>
          <p:cNvPr id="219" name="TextBox 218"/>
          <p:cNvSpPr txBox="1"/>
          <p:nvPr/>
        </p:nvSpPr>
        <p:spPr>
          <a:xfrm>
            <a:off x="-1" y="6479615"/>
            <a:ext cx="2145671" cy="369332"/>
          </a:xfrm>
          <a:prstGeom prst="rect">
            <a:avLst/>
          </a:prstGeom>
          <a:noFill/>
        </p:spPr>
        <p:txBody>
          <a:bodyPr wrap="square" rtlCol="0">
            <a:spAutoFit/>
          </a:bodyPr>
          <a:lstStyle/>
          <a:p>
            <a:r>
              <a:rPr lang="en-US" dirty="0">
                <a:solidFill>
                  <a:schemeClr val="bg1"/>
                </a:solidFill>
              </a:rPr>
              <a:t>Genesis 27:6-29</a:t>
            </a:r>
          </a:p>
        </p:txBody>
      </p:sp>
    </p:spTree>
    <p:extLst>
      <p:ext uri="{BB962C8B-B14F-4D97-AF65-F5344CB8AC3E}">
        <p14:creationId xmlns:p14="http://schemas.microsoft.com/office/powerpoint/2010/main" val="234115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412C5E-59E5-459A-9E23-DC53BA559F90}"/>
              </a:ext>
            </a:extLst>
          </p:cNvPr>
          <p:cNvPicPr>
            <a:picLocks noChangeAspect="1"/>
          </p:cNvPicPr>
          <p:nvPr/>
        </p:nvPicPr>
        <p:blipFill rotWithShape="1">
          <a:blip r:embed="rId2">
            <a:extLst>
              <a:ext uri="{28A0092B-C50C-407E-A947-70E740481C1C}">
                <a14:useLocalDpi xmlns:a14="http://schemas.microsoft.com/office/drawing/2010/main" val="0"/>
              </a:ext>
            </a:extLst>
          </a:blip>
          <a:srcRect b="5024"/>
          <a:stretch/>
        </p:blipFill>
        <p:spPr>
          <a:xfrm>
            <a:off x="0" y="0"/>
            <a:ext cx="12192000" cy="6858000"/>
          </a:xfrm>
          <a:prstGeom prst="rect">
            <a:avLst/>
          </a:prstGeom>
        </p:spPr>
      </p:pic>
      <p:sp>
        <p:nvSpPr>
          <p:cNvPr id="29" name="Rectangle 28"/>
          <p:cNvSpPr/>
          <p:nvPr/>
        </p:nvSpPr>
        <p:spPr>
          <a:xfrm>
            <a:off x="0" y="55185"/>
            <a:ext cx="12192000" cy="1015663"/>
          </a:xfrm>
          <a:prstGeom prst="rect">
            <a:avLst/>
          </a:prstGeom>
        </p:spPr>
        <p:txBody>
          <a:bodyPr wrap="square">
            <a:spAutoFit/>
          </a:bodyPr>
          <a:lstStyle/>
          <a:p>
            <a:pPr algn="ctr"/>
            <a:r>
              <a:rPr lang="en-US" sz="6000" dirty="0">
                <a:solidFill>
                  <a:schemeClr val="bg1"/>
                </a:solidFill>
                <a:latin typeface="Agency FB" panose="020B0503020202020204" pitchFamily="34" charset="0"/>
              </a:rPr>
              <a:t>Was This The Right Way?</a:t>
            </a:r>
          </a:p>
        </p:txBody>
      </p:sp>
      <p:sp>
        <p:nvSpPr>
          <p:cNvPr id="6" name="Rectangle 5"/>
          <p:cNvSpPr/>
          <p:nvPr/>
        </p:nvSpPr>
        <p:spPr>
          <a:xfrm>
            <a:off x="4901581" y="1450178"/>
            <a:ext cx="6096000" cy="4524315"/>
          </a:xfrm>
          <a:prstGeom prst="rect">
            <a:avLst/>
          </a:prstGeom>
        </p:spPr>
        <p:txBody>
          <a:bodyPr>
            <a:spAutoFit/>
          </a:bodyPr>
          <a:lstStyle/>
          <a:p>
            <a:r>
              <a:rPr lang="en-US" b="0" i="0" dirty="0">
                <a:solidFill>
                  <a:schemeClr val="bg1"/>
                </a:solidFill>
                <a:effectLst/>
                <a:latin typeface="Calibri" panose="020F0502020204030204" pitchFamily="34" charset="0"/>
              </a:rPr>
              <a:t>Some may be troubled by the account in </a:t>
            </a:r>
            <a:r>
              <a:rPr lang="en-US" b="0" i="0" u="none" strike="noStrike" dirty="0">
                <a:solidFill>
                  <a:schemeClr val="bg1"/>
                </a:solidFill>
                <a:effectLst/>
                <a:latin typeface="Calibri" panose="020F0502020204030204" pitchFamily="34" charset="0"/>
              </a:rPr>
              <a:t>Genesis 27:1–33</a:t>
            </a:r>
            <a:r>
              <a:rPr lang="en-US" b="0" i="0" dirty="0">
                <a:solidFill>
                  <a:schemeClr val="bg1"/>
                </a:solidFill>
                <a:effectLst/>
                <a:latin typeface="Calibri" panose="020F0502020204030204" pitchFamily="34" charset="0"/>
              </a:rPr>
              <a:t> because it seems to indicate that righteous individuals made errors as they sought to control who would receive the birthright blessing.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After Isaac learned that he had unknowingly bestowed the birthright blessing on Jacob, he could have revoked the blessing and cursed Jacob.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However, instead of revoking the birthright blessings from Jacob and bestowing them upon Esau, Isaac confirmed that the birthright blessing was given to the person the Lord intended to have it.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Because the Spirit of the Lord was directing him, Isaac knew that he had given the blessing to the right son.</a:t>
            </a:r>
            <a:endParaRPr lang="en-US" dirty="0">
              <a:solidFill>
                <a:schemeClr val="bg1"/>
              </a:solidFill>
            </a:endParaRPr>
          </a:p>
        </p:txBody>
      </p:sp>
      <p:pic>
        <p:nvPicPr>
          <p:cNvPr id="6146" name="Picture 2" descr="http://devocionaljuvenil.buenblog.com/files/2014/12/isaac-jaco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774" b="8477"/>
          <a:stretch/>
        </p:blipFill>
        <p:spPr bwMode="auto">
          <a:xfrm>
            <a:off x="1140950" y="1624640"/>
            <a:ext cx="2811094" cy="394093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 y="6479615"/>
            <a:ext cx="2145671" cy="369332"/>
          </a:xfrm>
          <a:prstGeom prst="rect">
            <a:avLst/>
          </a:prstGeom>
          <a:noFill/>
        </p:spPr>
        <p:txBody>
          <a:bodyPr wrap="square" rtlCol="0">
            <a:spAutoFit/>
          </a:bodyPr>
          <a:lstStyle/>
          <a:p>
            <a:r>
              <a:rPr lang="en-US" dirty="0">
                <a:solidFill>
                  <a:schemeClr val="bg1"/>
                </a:solidFill>
              </a:rPr>
              <a:t>Genesis 27:6-29</a:t>
            </a:r>
          </a:p>
        </p:txBody>
      </p:sp>
    </p:spTree>
    <p:extLst>
      <p:ext uri="{BB962C8B-B14F-4D97-AF65-F5344CB8AC3E}">
        <p14:creationId xmlns:p14="http://schemas.microsoft.com/office/powerpoint/2010/main" val="340750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13192F-7EC7-4335-96A2-E6F4AF6939EF}"/>
              </a:ext>
            </a:extLst>
          </p:cNvPr>
          <p:cNvPicPr>
            <a:picLocks noChangeAspect="1"/>
          </p:cNvPicPr>
          <p:nvPr/>
        </p:nvPicPr>
        <p:blipFill rotWithShape="1">
          <a:blip r:embed="rId2">
            <a:extLst>
              <a:ext uri="{28A0092B-C50C-407E-A947-70E740481C1C}">
                <a14:useLocalDpi xmlns:a14="http://schemas.microsoft.com/office/drawing/2010/main" val="0"/>
              </a:ext>
            </a:extLst>
          </a:blip>
          <a:srcRect b="5024"/>
          <a:stretch/>
        </p:blipFill>
        <p:spPr>
          <a:xfrm>
            <a:off x="0" y="0"/>
            <a:ext cx="12192000" cy="6858000"/>
          </a:xfrm>
          <a:prstGeom prst="rect">
            <a:avLst/>
          </a:prstGeom>
        </p:spPr>
      </p:pic>
      <p:sp>
        <p:nvSpPr>
          <p:cNvPr id="29" name="Rectangle 28"/>
          <p:cNvSpPr/>
          <p:nvPr/>
        </p:nvSpPr>
        <p:spPr>
          <a:xfrm>
            <a:off x="0" y="55185"/>
            <a:ext cx="12192000" cy="1015663"/>
          </a:xfrm>
          <a:prstGeom prst="rect">
            <a:avLst/>
          </a:prstGeom>
        </p:spPr>
        <p:txBody>
          <a:bodyPr wrap="square">
            <a:spAutoFit/>
          </a:bodyPr>
          <a:lstStyle/>
          <a:p>
            <a:pPr algn="ctr"/>
            <a:r>
              <a:rPr lang="en-US" sz="6000" dirty="0">
                <a:solidFill>
                  <a:schemeClr val="bg1"/>
                </a:solidFill>
                <a:latin typeface="Agency FB" panose="020B0503020202020204" pitchFamily="34" charset="0"/>
              </a:rPr>
              <a:t>The Wrath</a:t>
            </a:r>
          </a:p>
        </p:txBody>
      </p:sp>
      <p:sp>
        <p:nvSpPr>
          <p:cNvPr id="6" name="Rectangle 5"/>
          <p:cNvSpPr/>
          <p:nvPr/>
        </p:nvSpPr>
        <p:spPr>
          <a:xfrm>
            <a:off x="647721" y="1856824"/>
            <a:ext cx="6096000" cy="3970318"/>
          </a:xfrm>
          <a:prstGeom prst="rect">
            <a:avLst/>
          </a:prstGeom>
        </p:spPr>
        <p:txBody>
          <a:bodyPr>
            <a:spAutoFit/>
          </a:bodyPr>
          <a:lstStyle/>
          <a:p>
            <a:r>
              <a:rPr lang="en-US" sz="2800" dirty="0">
                <a:solidFill>
                  <a:schemeClr val="bg1"/>
                </a:solidFill>
                <a:latin typeface="Calibri" panose="020F0502020204030204" pitchFamily="34" charset="0"/>
              </a:rPr>
              <a:t>Esau did receive a blessing from Isaac. However, angry about losing the birthright blessing, </a:t>
            </a:r>
          </a:p>
          <a:p>
            <a:endParaRPr lang="en-US" sz="2800" dirty="0">
              <a:solidFill>
                <a:schemeClr val="bg1"/>
              </a:solidFill>
              <a:latin typeface="Calibri" panose="020F0502020204030204" pitchFamily="34" charset="0"/>
            </a:endParaRPr>
          </a:p>
          <a:p>
            <a:r>
              <a:rPr lang="en-US" sz="2800" dirty="0">
                <a:solidFill>
                  <a:schemeClr val="bg1"/>
                </a:solidFill>
                <a:latin typeface="Calibri" panose="020F0502020204030204" pitchFamily="34" charset="0"/>
              </a:rPr>
              <a:t>Esau decided to kill Jacob. </a:t>
            </a:r>
          </a:p>
          <a:p>
            <a:endParaRPr lang="en-US" sz="2800" dirty="0">
              <a:solidFill>
                <a:schemeClr val="bg1"/>
              </a:solidFill>
              <a:latin typeface="Calibri" panose="020F0502020204030204" pitchFamily="34" charset="0"/>
            </a:endParaRPr>
          </a:p>
          <a:p>
            <a:r>
              <a:rPr lang="en-US" sz="2800" dirty="0">
                <a:solidFill>
                  <a:schemeClr val="bg1"/>
                </a:solidFill>
                <a:latin typeface="Calibri" panose="020F0502020204030204" pitchFamily="34" charset="0"/>
              </a:rPr>
              <a:t>Rebekah directed Jacob to travel to Haran, where he could be safe from Esau.</a:t>
            </a:r>
          </a:p>
        </p:txBody>
      </p:sp>
      <p:sp>
        <p:nvSpPr>
          <p:cNvPr id="7" name="TextBox 6"/>
          <p:cNvSpPr txBox="1"/>
          <p:nvPr/>
        </p:nvSpPr>
        <p:spPr>
          <a:xfrm>
            <a:off x="-1" y="6479615"/>
            <a:ext cx="2145671" cy="369332"/>
          </a:xfrm>
          <a:prstGeom prst="rect">
            <a:avLst/>
          </a:prstGeom>
          <a:noFill/>
        </p:spPr>
        <p:txBody>
          <a:bodyPr wrap="square" rtlCol="0">
            <a:spAutoFit/>
          </a:bodyPr>
          <a:lstStyle/>
          <a:p>
            <a:r>
              <a:rPr lang="en-US" dirty="0">
                <a:solidFill>
                  <a:schemeClr val="bg1"/>
                </a:solidFill>
              </a:rPr>
              <a:t>Genesis 27:41-46</a:t>
            </a:r>
          </a:p>
        </p:txBody>
      </p:sp>
      <p:sp>
        <p:nvSpPr>
          <p:cNvPr id="3" name="Rectangle 2"/>
          <p:cNvSpPr/>
          <p:nvPr/>
        </p:nvSpPr>
        <p:spPr>
          <a:xfrm>
            <a:off x="2944969" y="926793"/>
            <a:ext cx="6096000" cy="646331"/>
          </a:xfrm>
          <a:prstGeom prst="rect">
            <a:avLst/>
          </a:prstGeom>
        </p:spPr>
        <p:txBody>
          <a:bodyPr>
            <a:spAutoFit/>
          </a:bodyPr>
          <a:lstStyle/>
          <a:p>
            <a:r>
              <a:rPr lang="en-US" i="1" dirty="0">
                <a:solidFill>
                  <a:srgbClr val="FFFF00"/>
                </a:solidFill>
                <a:latin typeface="Palatino"/>
              </a:rPr>
              <a:t>Behold, thy dwelling shall be the fatness of the earth, and of the dew of heaven from above;</a:t>
            </a:r>
            <a:endParaRPr lang="en-US" i="1" dirty="0">
              <a:solidFill>
                <a:srgbClr val="FFFF00"/>
              </a:solidFill>
            </a:endParaRPr>
          </a:p>
        </p:txBody>
      </p:sp>
      <p:pic>
        <p:nvPicPr>
          <p:cNvPr id="8198" name="Picture 6" descr="http://aisz.oromhirek.hu/Angol/Maps/Moses/JACOB'S%20JOURNEY%20TO%20HARAN%20AND%20BACK%20TO%20CANAAN.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3023" y="2444732"/>
            <a:ext cx="3937692" cy="2973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93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Picture 172">
            <a:extLst>
              <a:ext uri="{FF2B5EF4-FFF2-40B4-BE49-F238E27FC236}">
                <a16:creationId xmlns:a16="http://schemas.microsoft.com/office/drawing/2014/main" id="{63F8A755-9C3D-4B51-9F7D-6B71E3083C0D}"/>
              </a:ext>
            </a:extLst>
          </p:cNvPr>
          <p:cNvPicPr>
            <a:picLocks noChangeAspect="1"/>
          </p:cNvPicPr>
          <p:nvPr/>
        </p:nvPicPr>
        <p:blipFill rotWithShape="1">
          <a:blip r:embed="rId2">
            <a:extLst>
              <a:ext uri="{28A0092B-C50C-407E-A947-70E740481C1C}">
                <a14:useLocalDpi xmlns:a14="http://schemas.microsoft.com/office/drawing/2010/main" val="0"/>
              </a:ext>
            </a:extLst>
          </a:blip>
          <a:srcRect b="5024"/>
          <a:stretch/>
        </p:blipFill>
        <p:spPr>
          <a:xfrm>
            <a:off x="0" y="0"/>
            <a:ext cx="12192000" cy="6858000"/>
          </a:xfrm>
          <a:prstGeom prst="rect">
            <a:avLst/>
          </a:prstGeom>
        </p:spPr>
      </p:pic>
      <p:cxnSp>
        <p:nvCxnSpPr>
          <p:cNvPr id="161" name="Straight Arrow Connector 160"/>
          <p:cNvCxnSpPr>
            <a:endCxn id="10" idx="3"/>
          </p:cNvCxnSpPr>
          <p:nvPr/>
        </p:nvCxnSpPr>
        <p:spPr>
          <a:xfrm flipV="1">
            <a:off x="2847838" y="2534594"/>
            <a:ext cx="6985592" cy="135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83293" y="3648"/>
            <a:ext cx="12192000" cy="1015663"/>
          </a:xfrm>
          <a:prstGeom prst="rect">
            <a:avLst/>
          </a:prstGeom>
        </p:spPr>
        <p:txBody>
          <a:bodyPr wrap="square">
            <a:spAutoFit/>
          </a:bodyPr>
          <a:lstStyle/>
          <a:p>
            <a:r>
              <a:rPr lang="en-US" sz="6000" dirty="0">
                <a:solidFill>
                  <a:schemeClr val="bg1"/>
                </a:solidFill>
                <a:latin typeface="Agency FB" panose="020B0503020202020204" pitchFamily="34" charset="0"/>
              </a:rPr>
              <a:t>Esau’s Descendants</a:t>
            </a:r>
          </a:p>
        </p:txBody>
      </p:sp>
      <p:sp>
        <p:nvSpPr>
          <p:cNvPr id="6" name="Rectangle 5"/>
          <p:cNvSpPr/>
          <p:nvPr/>
        </p:nvSpPr>
        <p:spPr>
          <a:xfrm>
            <a:off x="4203874" y="5382036"/>
            <a:ext cx="4286655" cy="1323439"/>
          </a:xfrm>
          <a:prstGeom prst="rect">
            <a:avLst/>
          </a:prstGeom>
        </p:spPr>
        <p:txBody>
          <a:bodyPr wrap="square">
            <a:spAutoFit/>
          </a:bodyPr>
          <a:lstStyle/>
          <a:p>
            <a:pPr algn="ctr" fontAlgn="base"/>
            <a:r>
              <a:rPr lang="en-US" sz="3200" dirty="0" err="1">
                <a:solidFill>
                  <a:schemeClr val="bg1"/>
                </a:solidFill>
              </a:rPr>
              <a:t>Edomites</a:t>
            </a:r>
            <a:endParaRPr lang="en-US" sz="3200" dirty="0">
              <a:solidFill>
                <a:schemeClr val="bg1"/>
              </a:solidFill>
            </a:endParaRPr>
          </a:p>
          <a:p>
            <a:pPr algn="ctr" fontAlgn="base"/>
            <a:r>
              <a:rPr lang="en-US" sz="1600" dirty="0">
                <a:solidFill>
                  <a:schemeClr val="bg1"/>
                </a:solidFill>
              </a:rPr>
              <a:t>They dwelt in Mt </a:t>
            </a:r>
            <a:r>
              <a:rPr lang="en-US" sz="1600" dirty="0" err="1">
                <a:solidFill>
                  <a:schemeClr val="bg1"/>
                </a:solidFill>
              </a:rPr>
              <a:t>Seir</a:t>
            </a:r>
            <a:r>
              <a:rPr lang="en-US" sz="1600" dirty="0">
                <a:solidFill>
                  <a:schemeClr val="bg1"/>
                </a:solidFill>
              </a:rPr>
              <a:t> and intermarriages took place between the sons and daughter of Esau and the sons and daughters of </a:t>
            </a:r>
            <a:r>
              <a:rPr lang="en-US" sz="1600" dirty="0" err="1">
                <a:solidFill>
                  <a:schemeClr val="bg1"/>
                </a:solidFill>
              </a:rPr>
              <a:t>Seir</a:t>
            </a:r>
            <a:r>
              <a:rPr lang="en-US" sz="1600" dirty="0">
                <a:solidFill>
                  <a:schemeClr val="bg1"/>
                </a:solidFill>
              </a:rPr>
              <a:t>, the </a:t>
            </a:r>
            <a:r>
              <a:rPr lang="en-US" sz="1600" dirty="0" err="1">
                <a:solidFill>
                  <a:schemeClr val="bg1"/>
                </a:solidFill>
              </a:rPr>
              <a:t>Horite</a:t>
            </a:r>
            <a:endParaRPr lang="en-US" sz="1600" dirty="0">
              <a:solidFill>
                <a:schemeClr val="bg1"/>
              </a:solidFill>
            </a:endParaRPr>
          </a:p>
        </p:txBody>
      </p:sp>
      <p:sp>
        <p:nvSpPr>
          <p:cNvPr id="9" name="Rectangle 8"/>
          <p:cNvSpPr/>
          <p:nvPr/>
        </p:nvSpPr>
        <p:spPr>
          <a:xfrm>
            <a:off x="142927" y="2387797"/>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Esau</a:t>
            </a:r>
          </a:p>
        </p:txBody>
      </p:sp>
      <p:cxnSp>
        <p:nvCxnSpPr>
          <p:cNvPr id="12" name="Straight Arrow Connector 11"/>
          <p:cNvCxnSpPr/>
          <p:nvPr/>
        </p:nvCxnSpPr>
        <p:spPr>
          <a:xfrm flipV="1">
            <a:off x="1300024" y="2547902"/>
            <a:ext cx="560067" cy="5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994593" y="2815723"/>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436771" y="2377178"/>
            <a:ext cx="1273213" cy="334444"/>
          </a:xfrm>
          <a:prstGeom prst="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Bashemath</a:t>
            </a:r>
            <a:endParaRPr lang="en-US" dirty="0"/>
          </a:p>
        </p:txBody>
      </p:sp>
      <p:sp>
        <p:nvSpPr>
          <p:cNvPr id="17" name="Rectangle 16"/>
          <p:cNvSpPr/>
          <p:nvPr/>
        </p:nvSpPr>
        <p:spPr>
          <a:xfrm>
            <a:off x="3538497" y="1211272"/>
            <a:ext cx="1069757" cy="4694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Ishmael or Elon ?</a:t>
            </a:r>
          </a:p>
        </p:txBody>
      </p:sp>
      <p:sp>
        <p:nvSpPr>
          <p:cNvPr id="18" name="Rectangle 17"/>
          <p:cNvSpPr/>
          <p:nvPr/>
        </p:nvSpPr>
        <p:spPr>
          <a:xfrm>
            <a:off x="3461865" y="3208639"/>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Reuel</a:t>
            </a:r>
            <a:endParaRPr lang="en-US" dirty="0"/>
          </a:p>
        </p:txBody>
      </p:sp>
      <p:cxnSp>
        <p:nvCxnSpPr>
          <p:cNvPr id="30" name="Straight Arrow Connector 29"/>
          <p:cNvCxnSpPr/>
          <p:nvPr/>
        </p:nvCxnSpPr>
        <p:spPr>
          <a:xfrm>
            <a:off x="4026865" y="1786563"/>
            <a:ext cx="5577" cy="5513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874397" y="1000916"/>
            <a:ext cx="1392028" cy="3386697"/>
            <a:chOff x="5360317" y="1000979"/>
            <a:chExt cx="1392028" cy="3386697"/>
          </a:xfrm>
        </p:grpSpPr>
        <p:sp>
          <p:nvSpPr>
            <p:cNvPr id="11" name="Rectangle 10"/>
            <p:cNvSpPr/>
            <p:nvPr/>
          </p:nvSpPr>
          <p:spPr>
            <a:xfrm>
              <a:off x="5360317" y="2388352"/>
              <a:ext cx="1392028"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Aholibamah</a:t>
              </a:r>
              <a:endParaRPr lang="en-US" dirty="0"/>
            </a:p>
          </p:txBody>
        </p:sp>
        <p:sp>
          <p:nvSpPr>
            <p:cNvPr id="15" name="Rectangle 14"/>
            <p:cNvSpPr/>
            <p:nvPr/>
          </p:nvSpPr>
          <p:spPr>
            <a:xfrm>
              <a:off x="5428962" y="1000979"/>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Zibeon</a:t>
              </a:r>
              <a:endParaRPr lang="en-US" dirty="0"/>
            </a:p>
          </p:txBody>
        </p:sp>
        <p:sp>
          <p:nvSpPr>
            <p:cNvPr id="19" name="Rectangle 18"/>
            <p:cNvSpPr/>
            <p:nvPr/>
          </p:nvSpPr>
          <p:spPr>
            <a:xfrm>
              <a:off x="5538168" y="3123411"/>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Jeush</a:t>
              </a:r>
              <a:endParaRPr lang="en-US" dirty="0"/>
            </a:p>
          </p:txBody>
        </p:sp>
        <p:sp>
          <p:nvSpPr>
            <p:cNvPr id="22" name="Rectangle 21"/>
            <p:cNvSpPr/>
            <p:nvPr/>
          </p:nvSpPr>
          <p:spPr>
            <a:xfrm>
              <a:off x="5476433" y="1664484"/>
              <a:ext cx="1069757"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Anah</a:t>
              </a:r>
              <a:endParaRPr lang="en-US" dirty="0"/>
            </a:p>
          </p:txBody>
        </p:sp>
        <p:sp>
          <p:nvSpPr>
            <p:cNvPr id="24" name="Rectangle 23"/>
            <p:cNvSpPr/>
            <p:nvPr/>
          </p:nvSpPr>
          <p:spPr>
            <a:xfrm>
              <a:off x="5538168" y="3597421"/>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Jaalam</a:t>
              </a:r>
              <a:endParaRPr lang="en-US" dirty="0"/>
            </a:p>
          </p:txBody>
        </p:sp>
        <p:sp>
          <p:nvSpPr>
            <p:cNvPr id="25" name="Rectangle 24"/>
            <p:cNvSpPr/>
            <p:nvPr/>
          </p:nvSpPr>
          <p:spPr>
            <a:xfrm>
              <a:off x="5545935" y="4053232"/>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Korah</a:t>
              </a:r>
              <a:endParaRPr lang="en-US" dirty="0"/>
            </a:p>
          </p:txBody>
        </p:sp>
        <p:cxnSp>
          <p:nvCxnSpPr>
            <p:cNvPr id="31" name="Straight Arrow Connector 30"/>
            <p:cNvCxnSpPr/>
            <p:nvPr/>
          </p:nvCxnSpPr>
          <p:spPr>
            <a:xfrm flipH="1">
              <a:off x="5963841" y="1374976"/>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5978137" y="2027794"/>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5990039" y="27378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8718602" y="1526336"/>
            <a:ext cx="1184616" cy="4343455"/>
            <a:chOff x="7292131" y="1521412"/>
            <a:chExt cx="1184616" cy="4343455"/>
          </a:xfrm>
        </p:grpSpPr>
        <p:sp>
          <p:nvSpPr>
            <p:cNvPr id="10" name="Rectangle 9"/>
            <p:cNvSpPr/>
            <p:nvPr/>
          </p:nvSpPr>
          <p:spPr>
            <a:xfrm>
              <a:off x="7337202" y="2362448"/>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Adah</a:t>
              </a:r>
            </a:p>
          </p:txBody>
        </p:sp>
        <p:sp>
          <p:nvSpPr>
            <p:cNvPr id="21" name="Rectangle 20"/>
            <p:cNvSpPr/>
            <p:nvPr/>
          </p:nvSpPr>
          <p:spPr>
            <a:xfrm>
              <a:off x="7292131" y="1521412"/>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Elon</a:t>
              </a:r>
            </a:p>
          </p:txBody>
        </p:sp>
        <p:sp>
          <p:nvSpPr>
            <p:cNvPr id="23" name="Rectangle 22"/>
            <p:cNvSpPr/>
            <p:nvPr/>
          </p:nvSpPr>
          <p:spPr>
            <a:xfrm>
              <a:off x="7324324" y="3044807"/>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Eliphaz</a:t>
              </a:r>
              <a:endParaRPr lang="en-US" dirty="0"/>
            </a:p>
          </p:txBody>
        </p:sp>
        <p:cxnSp>
          <p:nvCxnSpPr>
            <p:cNvPr id="28" name="Straight Arrow Connector 27"/>
            <p:cNvCxnSpPr/>
            <p:nvPr/>
          </p:nvCxnSpPr>
          <p:spPr>
            <a:xfrm flipH="1">
              <a:off x="7820985" y="1890018"/>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7857475" y="2699241"/>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7399207" y="3755032"/>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Teman</a:t>
              </a:r>
              <a:endParaRPr lang="en-US" dirty="0"/>
            </a:p>
          </p:txBody>
        </p:sp>
        <p:cxnSp>
          <p:nvCxnSpPr>
            <p:cNvPr id="36" name="Straight Arrow Connector 35"/>
            <p:cNvCxnSpPr/>
            <p:nvPr/>
          </p:nvCxnSpPr>
          <p:spPr>
            <a:xfrm flipH="1">
              <a:off x="7872081" y="3446251"/>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7399206" y="4197310"/>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Omar</a:t>
              </a:r>
            </a:p>
          </p:txBody>
        </p:sp>
        <p:sp>
          <p:nvSpPr>
            <p:cNvPr id="38" name="Rectangle 37"/>
            <p:cNvSpPr/>
            <p:nvPr/>
          </p:nvSpPr>
          <p:spPr>
            <a:xfrm>
              <a:off x="7399206" y="4625452"/>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Zepho</a:t>
              </a:r>
              <a:endParaRPr lang="en-US" dirty="0"/>
            </a:p>
          </p:txBody>
        </p:sp>
        <p:sp>
          <p:nvSpPr>
            <p:cNvPr id="39" name="Rectangle 38"/>
            <p:cNvSpPr/>
            <p:nvPr/>
          </p:nvSpPr>
          <p:spPr>
            <a:xfrm>
              <a:off x="7399205" y="5066047"/>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Gatam</a:t>
              </a:r>
              <a:endParaRPr lang="en-US" dirty="0"/>
            </a:p>
          </p:txBody>
        </p:sp>
        <p:sp>
          <p:nvSpPr>
            <p:cNvPr id="40" name="Rectangle 39"/>
            <p:cNvSpPr/>
            <p:nvPr/>
          </p:nvSpPr>
          <p:spPr>
            <a:xfrm>
              <a:off x="7406990" y="5530423"/>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Kenaz</a:t>
              </a:r>
              <a:endParaRPr lang="en-US" dirty="0"/>
            </a:p>
          </p:txBody>
        </p:sp>
      </p:grpSp>
      <p:cxnSp>
        <p:nvCxnSpPr>
          <p:cNvPr id="43" name="Straight Arrow Connector 42"/>
          <p:cNvCxnSpPr/>
          <p:nvPr/>
        </p:nvCxnSpPr>
        <p:spPr>
          <a:xfrm flipV="1">
            <a:off x="9932138" y="3190961"/>
            <a:ext cx="200973" cy="6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3992443" y="3653660"/>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3524167" y="4026146"/>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Nahath</a:t>
            </a:r>
            <a:endParaRPr lang="en-US" dirty="0"/>
          </a:p>
        </p:txBody>
      </p:sp>
      <p:sp>
        <p:nvSpPr>
          <p:cNvPr id="49" name="Rectangle 48"/>
          <p:cNvSpPr/>
          <p:nvPr/>
        </p:nvSpPr>
        <p:spPr>
          <a:xfrm>
            <a:off x="3538497" y="4497099"/>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Zerah</a:t>
            </a:r>
            <a:endParaRPr lang="en-US" dirty="0"/>
          </a:p>
        </p:txBody>
      </p:sp>
      <p:sp>
        <p:nvSpPr>
          <p:cNvPr id="51" name="Rectangle 50"/>
          <p:cNvSpPr/>
          <p:nvPr/>
        </p:nvSpPr>
        <p:spPr>
          <a:xfrm>
            <a:off x="3505523" y="4968052"/>
            <a:ext cx="1171488"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Shammah</a:t>
            </a:r>
            <a:endParaRPr lang="en-US" dirty="0"/>
          </a:p>
        </p:txBody>
      </p:sp>
      <p:sp>
        <p:nvSpPr>
          <p:cNvPr id="52" name="Rectangle 51"/>
          <p:cNvSpPr/>
          <p:nvPr/>
        </p:nvSpPr>
        <p:spPr>
          <a:xfrm>
            <a:off x="3538495" y="5439005"/>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Mizzah</a:t>
            </a:r>
            <a:endParaRPr lang="en-US" dirty="0"/>
          </a:p>
        </p:txBody>
      </p:sp>
      <p:sp>
        <p:nvSpPr>
          <p:cNvPr id="53" name="Rectangle 52"/>
          <p:cNvSpPr/>
          <p:nvPr/>
        </p:nvSpPr>
        <p:spPr>
          <a:xfrm>
            <a:off x="5946814" y="4752782"/>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Dukes</a:t>
            </a:r>
          </a:p>
        </p:txBody>
      </p:sp>
      <p:sp>
        <p:nvSpPr>
          <p:cNvPr id="54" name="Rectangle 53"/>
          <p:cNvSpPr/>
          <p:nvPr/>
        </p:nvSpPr>
        <p:spPr>
          <a:xfrm>
            <a:off x="2850950" y="714182"/>
            <a:ext cx="2167658" cy="584775"/>
          </a:xfrm>
          <a:prstGeom prst="rect">
            <a:avLst/>
          </a:prstGeom>
        </p:spPr>
        <p:txBody>
          <a:bodyPr wrap="square">
            <a:spAutoFit/>
          </a:bodyPr>
          <a:lstStyle/>
          <a:p>
            <a:pPr fontAlgn="base"/>
            <a:r>
              <a:rPr lang="en-US" sz="3200" dirty="0">
                <a:solidFill>
                  <a:schemeClr val="bg1"/>
                </a:solidFill>
              </a:rPr>
              <a:t>Hittites</a:t>
            </a:r>
          </a:p>
        </p:txBody>
      </p:sp>
      <p:grpSp>
        <p:nvGrpSpPr>
          <p:cNvPr id="4" name="Group 3"/>
          <p:cNvGrpSpPr/>
          <p:nvPr/>
        </p:nvGrpSpPr>
        <p:grpSpPr>
          <a:xfrm>
            <a:off x="10244698" y="1361726"/>
            <a:ext cx="2577881" cy="3213717"/>
            <a:chOff x="8708534" y="1335423"/>
            <a:chExt cx="2577881" cy="3213717"/>
          </a:xfrm>
        </p:grpSpPr>
        <p:sp>
          <p:nvSpPr>
            <p:cNvPr id="41" name="Rectangle 40"/>
            <p:cNvSpPr/>
            <p:nvPr/>
          </p:nvSpPr>
          <p:spPr>
            <a:xfrm>
              <a:off x="8708534" y="3019593"/>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Timna</a:t>
              </a:r>
              <a:endParaRPr lang="en-US" dirty="0"/>
            </a:p>
          </p:txBody>
        </p:sp>
        <p:sp>
          <p:nvSpPr>
            <p:cNvPr id="42" name="Rectangle 41"/>
            <p:cNvSpPr/>
            <p:nvPr/>
          </p:nvSpPr>
          <p:spPr>
            <a:xfrm>
              <a:off x="9006221" y="3639300"/>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Amalek</a:t>
              </a:r>
            </a:p>
          </p:txBody>
        </p:sp>
        <p:cxnSp>
          <p:nvCxnSpPr>
            <p:cNvPr id="45" name="Straight Arrow Connector 44"/>
            <p:cNvCxnSpPr/>
            <p:nvPr/>
          </p:nvCxnSpPr>
          <p:spPr>
            <a:xfrm>
              <a:off x="9512303" y="3354037"/>
              <a:ext cx="7905" cy="2320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8722013" y="2333518"/>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Seir</a:t>
              </a:r>
              <a:endParaRPr lang="en-US" dirty="0"/>
            </a:p>
          </p:txBody>
        </p:sp>
        <p:cxnSp>
          <p:nvCxnSpPr>
            <p:cNvPr id="63" name="Straight Arrow Connector 62"/>
            <p:cNvCxnSpPr/>
            <p:nvPr/>
          </p:nvCxnSpPr>
          <p:spPr>
            <a:xfrm flipH="1">
              <a:off x="9262008" y="2657732"/>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9118757" y="1335423"/>
              <a:ext cx="2167658" cy="584775"/>
            </a:xfrm>
            <a:prstGeom prst="rect">
              <a:avLst/>
            </a:prstGeom>
          </p:spPr>
          <p:txBody>
            <a:bodyPr wrap="square">
              <a:spAutoFit/>
            </a:bodyPr>
            <a:lstStyle/>
            <a:p>
              <a:pPr fontAlgn="base"/>
              <a:r>
                <a:rPr lang="en-US" sz="3200" dirty="0" err="1">
                  <a:solidFill>
                    <a:schemeClr val="bg1"/>
                  </a:solidFill>
                </a:rPr>
                <a:t>Horite</a:t>
              </a:r>
              <a:endParaRPr lang="en-US" sz="3200" dirty="0">
                <a:solidFill>
                  <a:schemeClr val="bg1"/>
                </a:solidFill>
              </a:endParaRPr>
            </a:p>
          </p:txBody>
        </p:sp>
        <p:sp>
          <p:nvSpPr>
            <p:cNvPr id="65" name="Rectangle 64"/>
            <p:cNvSpPr/>
            <p:nvPr/>
          </p:nvSpPr>
          <p:spPr>
            <a:xfrm>
              <a:off x="9045124" y="4214696"/>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Ramesis</a:t>
              </a:r>
              <a:r>
                <a:rPr lang="en-US" dirty="0"/>
                <a:t> I</a:t>
              </a:r>
            </a:p>
          </p:txBody>
        </p:sp>
        <p:cxnSp>
          <p:nvCxnSpPr>
            <p:cNvPr id="66" name="Straight Arrow Connector 65"/>
            <p:cNvCxnSpPr/>
            <p:nvPr/>
          </p:nvCxnSpPr>
          <p:spPr>
            <a:xfrm>
              <a:off x="9541099" y="3963479"/>
              <a:ext cx="7905" cy="2320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9242165" y="1890018"/>
              <a:ext cx="270138" cy="3676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497207" y="3217153"/>
            <a:ext cx="1838888" cy="3531773"/>
            <a:chOff x="6993297" y="670255"/>
            <a:chExt cx="1570870" cy="3017017"/>
          </a:xfrm>
        </p:grpSpPr>
        <p:grpSp>
          <p:nvGrpSpPr>
            <p:cNvPr id="75" name="Group 74"/>
            <p:cNvGrpSpPr/>
            <p:nvPr/>
          </p:nvGrpSpPr>
          <p:grpSpPr>
            <a:xfrm>
              <a:off x="6993297" y="670255"/>
              <a:ext cx="1570870" cy="3017017"/>
              <a:chOff x="5720643" y="3383783"/>
              <a:chExt cx="1570870" cy="3017017"/>
            </a:xfrm>
          </p:grpSpPr>
          <p:sp>
            <p:nvSpPr>
              <p:cNvPr id="148" name="Cloud 147"/>
              <p:cNvSpPr/>
              <p:nvPr/>
            </p:nvSpPr>
            <p:spPr>
              <a:xfrm rot="2829162">
                <a:off x="5995997" y="3404051"/>
                <a:ext cx="1033965" cy="1084134"/>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48"/>
              <p:cNvGrpSpPr/>
              <p:nvPr/>
            </p:nvGrpSpPr>
            <p:grpSpPr>
              <a:xfrm>
                <a:off x="5720643" y="3383783"/>
                <a:ext cx="1570870" cy="3017017"/>
                <a:chOff x="5720643" y="3383783"/>
                <a:chExt cx="1570870" cy="3017017"/>
              </a:xfrm>
            </p:grpSpPr>
            <p:sp>
              <p:nvSpPr>
                <p:cNvPr id="150" name="Oval 149"/>
                <p:cNvSpPr/>
                <p:nvPr/>
              </p:nvSpPr>
              <p:spPr>
                <a:xfrm rot="19671902">
                  <a:off x="6984247" y="4925436"/>
                  <a:ext cx="307266"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rot="2647766">
                  <a:off x="5720643" y="4886559"/>
                  <a:ext cx="284938"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19352409">
                  <a:off x="6589216" y="5893661"/>
                  <a:ext cx="311632"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rot="2647766">
                  <a:off x="6230954" y="5883630"/>
                  <a:ext cx="310141"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p:cNvSpPr/>
                <p:nvPr/>
              </p:nvSpPr>
              <p:spPr>
                <a:xfrm rot="20169292">
                  <a:off x="6553124" y="4375359"/>
                  <a:ext cx="665537" cy="90459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p:cNvSpPr/>
                <p:nvPr/>
              </p:nvSpPr>
              <p:spPr>
                <a:xfrm rot="1790291">
                  <a:off x="5826706" y="4345720"/>
                  <a:ext cx="665537" cy="90459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a:off x="6022496" y="4359744"/>
                  <a:ext cx="992877" cy="178484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6337737" y="4154751"/>
                  <a:ext cx="361230" cy="424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6155018" y="3570816"/>
                  <a:ext cx="704188" cy="9256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Cloud 158"/>
                <p:cNvSpPr/>
                <p:nvPr/>
              </p:nvSpPr>
              <p:spPr>
                <a:xfrm rot="5145672">
                  <a:off x="6308024" y="3311027"/>
                  <a:ext cx="398076" cy="543587"/>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 name="Group 75"/>
            <p:cNvGrpSpPr/>
            <p:nvPr/>
          </p:nvGrpSpPr>
          <p:grpSpPr>
            <a:xfrm rot="997471">
              <a:off x="7341147" y="2622182"/>
              <a:ext cx="142507" cy="584080"/>
              <a:chOff x="7091698" y="1740618"/>
              <a:chExt cx="217257" cy="890452"/>
            </a:xfrm>
          </p:grpSpPr>
          <p:sp>
            <p:nvSpPr>
              <p:cNvPr id="126" name="Pentagon 125"/>
              <p:cNvSpPr/>
              <p:nvPr/>
            </p:nvSpPr>
            <p:spPr>
              <a:xfrm rot="5400000">
                <a:off x="6755101" y="2077215"/>
                <a:ext cx="890452" cy="217257"/>
              </a:xfrm>
              <a:prstGeom prst="homePlat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p:cNvGrpSpPr/>
              <p:nvPr/>
            </p:nvGrpSpPr>
            <p:grpSpPr>
              <a:xfrm rot="5400000">
                <a:off x="6833381" y="2050526"/>
                <a:ext cx="715875" cy="153178"/>
                <a:chOff x="5881772" y="938753"/>
                <a:chExt cx="715875" cy="153178"/>
              </a:xfrm>
            </p:grpSpPr>
            <p:grpSp>
              <p:nvGrpSpPr>
                <p:cNvPr id="128" name="Group 127"/>
                <p:cNvGrpSpPr/>
                <p:nvPr/>
              </p:nvGrpSpPr>
              <p:grpSpPr>
                <a:xfrm rot="2670115">
                  <a:off x="5881772" y="940897"/>
                  <a:ext cx="152122" cy="148890"/>
                  <a:chOff x="5757466" y="974350"/>
                  <a:chExt cx="1743980" cy="1706926"/>
                </a:xfrm>
              </p:grpSpPr>
              <p:sp>
                <p:nvSpPr>
                  <p:cNvPr id="144" name="Donut 143"/>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5" name="Donut 144"/>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6" name="Donut 145"/>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7" name="Donut 146"/>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9" name="Group 128"/>
                <p:cNvGrpSpPr/>
                <p:nvPr/>
              </p:nvGrpSpPr>
              <p:grpSpPr>
                <a:xfrm rot="2670115">
                  <a:off x="6072548" y="943041"/>
                  <a:ext cx="152122" cy="148890"/>
                  <a:chOff x="5757466" y="974350"/>
                  <a:chExt cx="1743980" cy="1706926"/>
                </a:xfrm>
              </p:grpSpPr>
              <p:sp>
                <p:nvSpPr>
                  <p:cNvPr id="140" name="Donut 139"/>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1" name="Donut 140"/>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2" name="Donut 141"/>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3" name="Donut 142"/>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0" name="Group 129"/>
                <p:cNvGrpSpPr/>
                <p:nvPr/>
              </p:nvGrpSpPr>
              <p:grpSpPr>
                <a:xfrm rot="2670115">
                  <a:off x="6256892" y="943040"/>
                  <a:ext cx="152122" cy="148890"/>
                  <a:chOff x="5757466" y="974350"/>
                  <a:chExt cx="1743980" cy="1706926"/>
                </a:xfrm>
              </p:grpSpPr>
              <p:sp>
                <p:nvSpPr>
                  <p:cNvPr id="136" name="Donut 135"/>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Donut 136"/>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8" name="Donut 137"/>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Donut 138"/>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1" name="Group 130"/>
                <p:cNvGrpSpPr/>
                <p:nvPr/>
              </p:nvGrpSpPr>
              <p:grpSpPr>
                <a:xfrm rot="2670115">
                  <a:off x="6445525" y="938753"/>
                  <a:ext cx="152122" cy="148890"/>
                  <a:chOff x="5757466" y="974350"/>
                  <a:chExt cx="1743980" cy="1706926"/>
                </a:xfrm>
              </p:grpSpPr>
              <p:sp>
                <p:nvSpPr>
                  <p:cNvPr id="132" name="Donut 131"/>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Donut 132"/>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Donut 133"/>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Donut 134"/>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77" name="Group 76"/>
            <p:cNvGrpSpPr/>
            <p:nvPr/>
          </p:nvGrpSpPr>
          <p:grpSpPr>
            <a:xfrm rot="20602529" flipH="1">
              <a:off x="7524934" y="2558582"/>
              <a:ext cx="142507" cy="584080"/>
              <a:chOff x="7091698" y="1740618"/>
              <a:chExt cx="217257" cy="890452"/>
            </a:xfrm>
          </p:grpSpPr>
          <p:sp>
            <p:nvSpPr>
              <p:cNvPr id="104" name="Pentagon 103"/>
              <p:cNvSpPr/>
              <p:nvPr/>
            </p:nvSpPr>
            <p:spPr>
              <a:xfrm rot="5400000">
                <a:off x="6755101" y="2077215"/>
                <a:ext cx="890452" cy="217257"/>
              </a:xfrm>
              <a:prstGeom prst="homePlat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p:cNvGrpSpPr/>
              <p:nvPr/>
            </p:nvGrpSpPr>
            <p:grpSpPr>
              <a:xfrm rot="5400000">
                <a:off x="6833381" y="2050526"/>
                <a:ext cx="715875" cy="153178"/>
                <a:chOff x="5881772" y="938753"/>
                <a:chExt cx="715875" cy="153178"/>
              </a:xfrm>
            </p:grpSpPr>
            <p:grpSp>
              <p:nvGrpSpPr>
                <p:cNvPr id="106" name="Group 105"/>
                <p:cNvGrpSpPr/>
                <p:nvPr/>
              </p:nvGrpSpPr>
              <p:grpSpPr>
                <a:xfrm rot="2670115">
                  <a:off x="5881772" y="940897"/>
                  <a:ext cx="152122" cy="148890"/>
                  <a:chOff x="5757466" y="974350"/>
                  <a:chExt cx="1743980" cy="1706926"/>
                </a:xfrm>
              </p:grpSpPr>
              <p:sp>
                <p:nvSpPr>
                  <p:cNvPr id="122" name="Donut 121"/>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Donut 122"/>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Donut 123"/>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Donut 124"/>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7" name="Group 106"/>
                <p:cNvGrpSpPr/>
                <p:nvPr/>
              </p:nvGrpSpPr>
              <p:grpSpPr>
                <a:xfrm rot="2670115">
                  <a:off x="6072548" y="943041"/>
                  <a:ext cx="152122" cy="148890"/>
                  <a:chOff x="5757466" y="974350"/>
                  <a:chExt cx="1743980" cy="1706926"/>
                </a:xfrm>
              </p:grpSpPr>
              <p:sp>
                <p:nvSpPr>
                  <p:cNvPr id="118" name="Donut 117"/>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Donut 118"/>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Donut 119"/>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Donut 120"/>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8" name="Group 107"/>
                <p:cNvGrpSpPr/>
                <p:nvPr/>
              </p:nvGrpSpPr>
              <p:grpSpPr>
                <a:xfrm rot="2670115">
                  <a:off x="6256892" y="943040"/>
                  <a:ext cx="152122" cy="148890"/>
                  <a:chOff x="5757466" y="974350"/>
                  <a:chExt cx="1743980" cy="1706926"/>
                </a:xfrm>
              </p:grpSpPr>
              <p:sp>
                <p:nvSpPr>
                  <p:cNvPr id="114" name="Donut 113"/>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Donut 114"/>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Donut 115"/>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Donut 116"/>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9" name="Group 108"/>
                <p:cNvGrpSpPr/>
                <p:nvPr/>
              </p:nvGrpSpPr>
              <p:grpSpPr>
                <a:xfrm rot="2670115">
                  <a:off x="6445525" y="938753"/>
                  <a:ext cx="152122" cy="148890"/>
                  <a:chOff x="5757466" y="974350"/>
                  <a:chExt cx="1743980" cy="1706926"/>
                </a:xfrm>
              </p:grpSpPr>
              <p:sp>
                <p:nvSpPr>
                  <p:cNvPr id="110" name="Donut 109"/>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Donut 110"/>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Donut 111"/>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Donut 112"/>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78" name="Group 77"/>
            <p:cNvGrpSpPr/>
            <p:nvPr/>
          </p:nvGrpSpPr>
          <p:grpSpPr>
            <a:xfrm>
              <a:off x="7394133" y="2400116"/>
              <a:ext cx="795354" cy="173794"/>
              <a:chOff x="5757466" y="264089"/>
              <a:chExt cx="1615640" cy="353036"/>
            </a:xfrm>
          </p:grpSpPr>
          <p:sp>
            <p:nvSpPr>
              <p:cNvPr id="83" name="Rounded Rectangle 82"/>
              <p:cNvSpPr/>
              <p:nvPr/>
            </p:nvSpPr>
            <p:spPr>
              <a:xfrm>
                <a:off x="5757466" y="264089"/>
                <a:ext cx="1615640" cy="353036"/>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rot="2670115">
                <a:off x="5867287" y="296724"/>
                <a:ext cx="309012" cy="302447"/>
                <a:chOff x="5757466" y="974350"/>
                <a:chExt cx="1743980" cy="1706926"/>
              </a:xfrm>
            </p:grpSpPr>
            <p:sp>
              <p:nvSpPr>
                <p:cNvPr id="100" name="Donut 99"/>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Donut 100"/>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Donut 101"/>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Donut 102"/>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5" name="Group 84"/>
              <p:cNvGrpSpPr/>
              <p:nvPr/>
            </p:nvGrpSpPr>
            <p:grpSpPr>
              <a:xfrm rot="2670115">
                <a:off x="6254818" y="301079"/>
                <a:ext cx="309012" cy="302447"/>
                <a:chOff x="5757466" y="974350"/>
                <a:chExt cx="1743980" cy="1706926"/>
              </a:xfrm>
            </p:grpSpPr>
            <p:sp>
              <p:nvSpPr>
                <p:cNvPr id="96" name="Donut 95"/>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Donut 96"/>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Donut 97"/>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Donut 98"/>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6" name="Group 85"/>
              <p:cNvGrpSpPr/>
              <p:nvPr/>
            </p:nvGrpSpPr>
            <p:grpSpPr>
              <a:xfrm rot="2670115">
                <a:off x="6629286" y="301078"/>
                <a:ext cx="309012" cy="302447"/>
                <a:chOff x="5757466" y="974350"/>
                <a:chExt cx="1743980" cy="1706926"/>
              </a:xfrm>
            </p:grpSpPr>
            <p:sp>
              <p:nvSpPr>
                <p:cNvPr id="92" name="Donut 91"/>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Donut 92"/>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Donut 93"/>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Donut 94"/>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7" name="Group 86"/>
              <p:cNvGrpSpPr/>
              <p:nvPr/>
            </p:nvGrpSpPr>
            <p:grpSpPr>
              <a:xfrm rot="2670115">
                <a:off x="7012464" y="292369"/>
                <a:ext cx="309012" cy="302447"/>
                <a:chOff x="5757466" y="974350"/>
                <a:chExt cx="1743980" cy="1706926"/>
              </a:xfrm>
            </p:grpSpPr>
            <p:sp>
              <p:nvSpPr>
                <p:cNvPr id="88" name="Donut 87"/>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Donut 88"/>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Donut 89"/>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Donut 90"/>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79" name="Oval 78"/>
            <p:cNvSpPr/>
            <p:nvPr/>
          </p:nvSpPr>
          <p:spPr>
            <a:xfrm>
              <a:off x="7480460" y="810546"/>
              <a:ext cx="170917" cy="147670"/>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7918322" y="851940"/>
              <a:ext cx="227032" cy="137876"/>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loud 80"/>
            <p:cNvSpPr/>
            <p:nvPr/>
          </p:nvSpPr>
          <p:spPr>
            <a:xfrm rot="416318">
              <a:off x="7493250" y="1445273"/>
              <a:ext cx="542688" cy="500681"/>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7658678" y="1517841"/>
              <a:ext cx="225541" cy="144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0" name="Rectangle 159"/>
          <p:cNvSpPr/>
          <p:nvPr/>
        </p:nvSpPr>
        <p:spPr>
          <a:xfrm>
            <a:off x="1888182" y="2374455"/>
            <a:ext cx="1273213" cy="334444"/>
          </a:xfrm>
          <a:prstGeom prst="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Judith</a:t>
            </a:r>
          </a:p>
        </p:txBody>
      </p:sp>
      <p:sp>
        <p:nvSpPr>
          <p:cNvPr id="164" name="Rectangle 163"/>
          <p:cNvSpPr/>
          <p:nvPr/>
        </p:nvSpPr>
        <p:spPr>
          <a:xfrm>
            <a:off x="2001824" y="1207754"/>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Beeril</a:t>
            </a:r>
            <a:endParaRPr lang="en-US" dirty="0"/>
          </a:p>
        </p:txBody>
      </p:sp>
      <p:cxnSp>
        <p:nvCxnSpPr>
          <p:cNvPr id="165" name="Straight Arrow Connector 164"/>
          <p:cNvCxnSpPr/>
          <p:nvPr/>
        </p:nvCxnSpPr>
        <p:spPr>
          <a:xfrm>
            <a:off x="2463644" y="1668452"/>
            <a:ext cx="5577" cy="5513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6" name="Rectangle 165"/>
          <p:cNvSpPr/>
          <p:nvPr/>
        </p:nvSpPr>
        <p:spPr>
          <a:xfrm>
            <a:off x="9242166" y="7652"/>
            <a:ext cx="2929694" cy="954107"/>
          </a:xfrm>
          <a:prstGeom prst="rect">
            <a:avLst/>
          </a:prstGeom>
        </p:spPr>
        <p:txBody>
          <a:bodyPr wrap="square">
            <a:spAutoFit/>
          </a:bodyPr>
          <a:lstStyle/>
          <a:p>
            <a:pPr algn="ctr" fontAlgn="base"/>
            <a:r>
              <a:rPr lang="en-US" sz="1400" dirty="0">
                <a:solidFill>
                  <a:schemeClr val="bg1"/>
                </a:solidFill>
              </a:rPr>
              <a:t>This is my own interpretation of Genesis 26, 28, and 36.</a:t>
            </a:r>
          </a:p>
          <a:p>
            <a:pPr algn="ctr" fontAlgn="base"/>
            <a:r>
              <a:rPr lang="en-US" sz="1400" dirty="0">
                <a:solidFill>
                  <a:schemeClr val="bg1"/>
                </a:solidFill>
              </a:rPr>
              <a:t>Needless to say that Esau had many descendants </a:t>
            </a:r>
          </a:p>
        </p:txBody>
      </p:sp>
      <p:sp>
        <p:nvSpPr>
          <p:cNvPr id="171" name="Rectangle 170"/>
          <p:cNvSpPr/>
          <p:nvPr/>
        </p:nvSpPr>
        <p:spPr>
          <a:xfrm>
            <a:off x="6928970" y="370882"/>
            <a:ext cx="2167658" cy="584775"/>
          </a:xfrm>
          <a:prstGeom prst="rect">
            <a:avLst/>
          </a:prstGeom>
        </p:spPr>
        <p:txBody>
          <a:bodyPr wrap="square">
            <a:spAutoFit/>
          </a:bodyPr>
          <a:lstStyle/>
          <a:p>
            <a:pPr fontAlgn="base"/>
            <a:r>
              <a:rPr lang="en-US" sz="3200" dirty="0" err="1">
                <a:solidFill>
                  <a:schemeClr val="bg1"/>
                </a:solidFill>
              </a:rPr>
              <a:t>Hivite</a:t>
            </a:r>
            <a:endParaRPr lang="en-US" sz="3200" dirty="0">
              <a:solidFill>
                <a:schemeClr val="bg1"/>
              </a:solidFill>
            </a:endParaRPr>
          </a:p>
        </p:txBody>
      </p:sp>
      <p:grpSp>
        <p:nvGrpSpPr>
          <p:cNvPr id="5" name="Group 4"/>
          <p:cNvGrpSpPr/>
          <p:nvPr/>
        </p:nvGrpSpPr>
        <p:grpSpPr>
          <a:xfrm>
            <a:off x="5134821" y="1475304"/>
            <a:ext cx="1273213" cy="1222175"/>
            <a:chOff x="7080480" y="1518921"/>
            <a:chExt cx="1273213" cy="1222175"/>
          </a:xfrm>
        </p:grpSpPr>
        <p:sp>
          <p:nvSpPr>
            <p:cNvPr id="162" name="Rectangle 161"/>
            <p:cNvSpPr/>
            <p:nvPr/>
          </p:nvSpPr>
          <p:spPr>
            <a:xfrm>
              <a:off x="7080480" y="2406652"/>
              <a:ext cx="1273213" cy="334444"/>
            </a:xfrm>
            <a:prstGeom prst="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Mahalath</a:t>
              </a:r>
              <a:endParaRPr lang="en-US" dirty="0"/>
            </a:p>
          </p:txBody>
        </p:sp>
        <p:sp>
          <p:nvSpPr>
            <p:cNvPr id="163" name="Rectangle 162"/>
            <p:cNvSpPr/>
            <p:nvPr/>
          </p:nvSpPr>
          <p:spPr>
            <a:xfrm>
              <a:off x="7111260" y="1518921"/>
              <a:ext cx="1069757" cy="4694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Ishmael</a:t>
              </a:r>
            </a:p>
          </p:txBody>
        </p:sp>
        <p:cxnSp>
          <p:nvCxnSpPr>
            <p:cNvPr id="167" name="Straight Arrow Connector 166"/>
            <p:cNvCxnSpPr/>
            <p:nvPr/>
          </p:nvCxnSpPr>
          <p:spPr>
            <a:xfrm flipH="1">
              <a:off x="7612796" y="201731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68" name="Rectangle 167"/>
          <p:cNvSpPr/>
          <p:nvPr/>
        </p:nvSpPr>
        <p:spPr>
          <a:xfrm>
            <a:off x="8439379" y="6197827"/>
            <a:ext cx="3807826" cy="553998"/>
          </a:xfrm>
          <a:prstGeom prst="rect">
            <a:avLst/>
          </a:prstGeom>
        </p:spPr>
        <p:txBody>
          <a:bodyPr wrap="square">
            <a:spAutoFit/>
          </a:bodyPr>
          <a:lstStyle/>
          <a:p>
            <a:pPr algn="ctr" fontAlgn="base"/>
            <a:endParaRPr lang="en-US" sz="1400" dirty="0">
              <a:solidFill>
                <a:schemeClr val="bg1"/>
              </a:solidFill>
            </a:endParaRPr>
          </a:p>
          <a:p>
            <a:pPr algn="ctr" fontAlgn="base"/>
            <a:r>
              <a:rPr lang="en-US" sz="1600" b="1" dirty="0">
                <a:solidFill>
                  <a:srgbClr val="FFFF00"/>
                </a:solidFill>
              </a:rPr>
              <a:t>See How Messed Up Genealogy can get?</a:t>
            </a:r>
          </a:p>
        </p:txBody>
      </p:sp>
      <p:sp>
        <p:nvSpPr>
          <p:cNvPr id="169" name="Rectangle 168"/>
          <p:cNvSpPr/>
          <p:nvPr/>
        </p:nvSpPr>
        <p:spPr>
          <a:xfrm>
            <a:off x="5054225" y="2852415"/>
            <a:ext cx="1916742" cy="954107"/>
          </a:xfrm>
          <a:prstGeom prst="rect">
            <a:avLst/>
          </a:prstGeom>
        </p:spPr>
        <p:txBody>
          <a:bodyPr wrap="square">
            <a:spAutoFit/>
          </a:bodyPr>
          <a:lstStyle/>
          <a:p>
            <a:pPr fontAlgn="base"/>
            <a:r>
              <a:rPr lang="en-US" sz="1400" dirty="0">
                <a:solidFill>
                  <a:schemeClr val="bg1"/>
                </a:solidFill>
              </a:rPr>
              <a:t>Speculation that </a:t>
            </a:r>
            <a:r>
              <a:rPr lang="en-US" sz="1400" dirty="0" err="1">
                <a:solidFill>
                  <a:schemeClr val="bg1"/>
                </a:solidFill>
              </a:rPr>
              <a:t>Mahalath</a:t>
            </a:r>
            <a:r>
              <a:rPr lang="en-US" sz="1400" dirty="0">
                <a:solidFill>
                  <a:schemeClr val="bg1"/>
                </a:solidFill>
              </a:rPr>
              <a:t> and </a:t>
            </a:r>
            <a:r>
              <a:rPr lang="en-US" sz="1400" dirty="0" err="1">
                <a:solidFill>
                  <a:schemeClr val="bg1"/>
                </a:solidFill>
              </a:rPr>
              <a:t>Bashemeth</a:t>
            </a:r>
            <a:r>
              <a:rPr lang="en-US" sz="1400" dirty="0">
                <a:solidFill>
                  <a:schemeClr val="bg1"/>
                </a:solidFill>
              </a:rPr>
              <a:t> are the same person</a:t>
            </a:r>
            <a:endParaRPr lang="en-US" sz="1600" b="1" dirty="0">
              <a:solidFill>
                <a:srgbClr val="FFFF00"/>
              </a:solidFill>
            </a:endParaRPr>
          </a:p>
        </p:txBody>
      </p:sp>
      <p:sp>
        <p:nvSpPr>
          <p:cNvPr id="170" name="Rectangle 169"/>
          <p:cNvSpPr/>
          <p:nvPr/>
        </p:nvSpPr>
        <p:spPr>
          <a:xfrm>
            <a:off x="160916" y="1252331"/>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Isaac</a:t>
            </a:r>
          </a:p>
        </p:txBody>
      </p:sp>
      <p:cxnSp>
        <p:nvCxnSpPr>
          <p:cNvPr id="172" name="Straight Arrow Connector 171"/>
          <p:cNvCxnSpPr/>
          <p:nvPr/>
        </p:nvCxnSpPr>
        <p:spPr>
          <a:xfrm>
            <a:off x="661194" y="1704422"/>
            <a:ext cx="5577" cy="5513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43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1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 name="Picture 228">
            <a:extLst>
              <a:ext uri="{FF2B5EF4-FFF2-40B4-BE49-F238E27FC236}">
                <a16:creationId xmlns:a16="http://schemas.microsoft.com/office/drawing/2014/main" id="{C6EC9420-502E-4DC3-92EA-9B0366A3F20F}"/>
              </a:ext>
            </a:extLst>
          </p:cNvPr>
          <p:cNvPicPr>
            <a:picLocks noChangeAspect="1"/>
          </p:cNvPicPr>
          <p:nvPr/>
        </p:nvPicPr>
        <p:blipFill rotWithShape="1">
          <a:blip r:embed="rId2">
            <a:extLst>
              <a:ext uri="{28A0092B-C50C-407E-A947-70E740481C1C}">
                <a14:useLocalDpi xmlns:a14="http://schemas.microsoft.com/office/drawing/2010/main" val="0"/>
              </a:ext>
            </a:extLst>
          </a:blip>
          <a:srcRect b="5024"/>
          <a:stretch/>
        </p:blipFill>
        <p:spPr>
          <a:xfrm>
            <a:off x="0" y="0"/>
            <a:ext cx="12192000" cy="6858000"/>
          </a:xfrm>
          <a:prstGeom prst="rect">
            <a:avLst/>
          </a:prstGeom>
        </p:spPr>
      </p:pic>
      <p:sp>
        <p:nvSpPr>
          <p:cNvPr id="29" name="Rectangle 28"/>
          <p:cNvSpPr/>
          <p:nvPr/>
        </p:nvSpPr>
        <p:spPr>
          <a:xfrm>
            <a:off x="1036621" y="315194"/>
            <a:ext cx="2778338" cy="1015663"/>
          </a:xfrm>
          <a:prstGeom prst="rect">
            <a:avLst/>
          </a:prstGeom>
        </p:spPr>
        <p:txBody>
          <a:bodyPr wrap="square">
            <a:spAutoFit/>
          </a:bodyPr>
          <a:lstStyle/>
          <a:p>
            <a:pPr algn="ctr"/>
            <a:r>
              <a:rPr lang="en-US" sz="6000" dirty="0">
                <a:solidFill>
                  <a:schemeClr val="bg1"/>
                </a:solidFill>
                <a:latin typeface="Agency FB" panose="020B0503020202020204" pitchFamily="34" charset="0"/>
              </a:rPr>
              <a:t>Now</a:t>
            </a:r>
          </a:p>
        </p:txBody>
      </p:sp>
      <p:grpSp>
        <p:nvGrpSpPr>
          <p:cNvPr id="51" name="Group 50"/>
          <p:cNvGrpSpPr/>
          <p:nvPr/>
        </p:nvGrpSpPr>
        <p:grpSpPr>
          <a:xfrm>
            <a:off x="1190529" y="1330858"/>
            <a:ext cx="2448964" cy="3265285"/>
            <a:chOff x="7010400" y="3657600"/>
            <a:chExt cx="1600200" cy="2133600"/>
          </a:xfrm>
        </p:grpSpPr>
        <p:sp>
          <p:nvSpPr>
            <p:cNvPr id="52" name="Isosceles Triangle 51"/>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Oval 53"/>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rot="19710285">
              <a:off x="7753366" y="4781566"/>
              <a:ext cx="304800" cy="304800"/>
              <a:chOff x="8153400" y="2971800"/>
              <a:chExt cx="609600" cy="609600"/>
            </a:xfrm>
          </p:grpSpPr>
          <p:sp>
            <p:nvSpPr>
              <p:cNvPr id="66" name="Oval 65"/>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15655269">
              <a:off x="7677167" y="5314967"/>
              <a:ext cx="304800" cy="304800"/>
              <a:chOff x="8153400" y="2971800"/>
              <a:chExt cx="609600" cy="609600"/>
            </a:xfrm>
          </p:grpSpPr>
          <p:sp>
            <p:nvSpPr>
              <p:cNvPr id="64" name="Oval 63"/>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rot="6637614">
              <a:off x="7528396" y="4475745"/>
              <a:ext cx="290705" cy="268712"/>
              <a:chOff x="8153400" y="2971800"/>
              <a:chExt cx="609600" cy="609600"/>
            </a:xfrm>
          </p:grpSpPr>
          <p:sp>
            <p:nvSpPr>
              <p:cNvPr id="62" name="Oval 61"/>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Moon 59"/>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24"/>
          <p:cNvGrpSpPr/>
          <p:nvPr/>
        </p:nvGrpSpPr>
        <p:grpSpPr>
          <a:xfrm>
            <a:off x="7453209" y="1402110"/>
            <a:ext cx="3382599" cy="3321652"/>
            <a:chOff x="7357974" y="1923743"/>
            <a:chExt cx="3382599" cy="3321652"/>
          </a:xfrm>
        </p:grpSpPr>
        <p:grpSp>
          <p:nvGrpSpPr>
            <p:cNvPr id="50" name="Group 49"/>
            <p:cNvGrpSpPr/>
            <p:nvPr/>
          </p:nvGrpSpPr>
          <p:grpSpPr>
            <a:xfrm>
              <a:off x="8330112" y="3355992"/>
              <a:ext cx="1849372" cy="1889403"/>
              <a:chOff x="8330112" y="3355992"/>
              <a:chExt cx="1849372" cy="1889403"/>
            </a:xfrm>
          </p:grpSpPr>
          <p:grpSp>
            <p:nvGrpSpPr>
              <p:cNvPr id="68" name="Group 67"/>
              <p:cNvGrpSpPr/>
              <p:nvPr/>
            </p:nvGrpSpPr>
            <p:grpSpPr>
              <a:xfrm>
                <a:off x="8330112" y="3546587"/>
                <a:ext cx="1274106" cy="1698808"/>
                <a:chOff x="7010400" y="3657600"/>
                <a:chExt cx="1600200" cy="2133600"/>
              </a:xfrm>
            </p:grpSpPr>
            <p:sp>
              <p:nvSpPr>
                <p:cNvPr id="69" name="Isosceles Triangle 68"/>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Oval 70"/>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rot="19710285">
                  <a:off x="7753366" y="4781566"/>
                  <a:ext cx="304800" cy="304800"/>
                  <a:chOff x="8153400" y="2971800"/>
                  <a:chExt cx="609600" cy="609600"/>
                </a:xfrm>
              </p:grpSpPr>
              <p:sp>
                <p:nvSpPr>
                  <p:cNvPr id="83" name="Oval 82"/>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rot="15655269">
                  <a:off x="7677167" y="5314967"/>
                  <a:ext cx="304800" cy="304800"/>
                  <a:chOff x="8153400" y="2971800"/>
                  <a:chExt cx="609600" cy="609600"/>
                </a:xfrm>
              </p:grpSpPr>
              <p:sp>
                <p:nvSpPr>
                  <p:cNvPr id="81" name="Oval 80"/>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rot="6637614">
                  <a:off x="7528396" y="4475745"/>
                  <a:ext cx="290705" cy="268712"/>
                  <a:chOff x="8153400" y="2971800"/>
                  <a:chExt cx="609600" cy="609600"/>
                </a:xfrm>
              </p:grpSpPr>
              <p:sp>
                <p:nvSpPr>
                  <p:cNvPr id="79" name="Oval 78"/>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Moon 76"/>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rot="19086799">
                <a:off x="8905378" y="3355992"/>
                <a:ext cx="1274106" cy="1698808"/>
                <a:chOff x="7010400" y="3657600"/>
                <a:chExt cx="1600200" cy="2133600"/>
              </a:xfrm>
            </p:grpSpPr>
            <p:sp>
              <p:nvSpPr>
                <p:cNvPr id="86" name="Isosceles Triangle 85"/>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Oval 87"/>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p:cNvGrpSpPr/>
                <p:nvPr/>
              </p:nvGrpSpPr>
              <p:grpSpPr>
                <a:xfrm rot="19710285">
                  <a:off x="7753366" y="4781566"/>
                  <a:ext cx="304800" cy="304800"/>
                  <a:chOff x="8153400" y="2971800"/>
                  <a:chExt cx="609600" cy="609600"/>
                </a:xfrm>
              </p:grpSpPr>
              <p:sp>
                <p:nvSpPr>
                  <p:cNvPr id="100" name="Oval 99"/>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rot="15655269">
                  <a:off x="7677167" y="5314967"/>
                  <a:ext cx="304800" cy="304800"/>
                  <a:chOff x="8153400" y="2971800"/>
                  <a:chExt cx="609600" cy="609600"/>
                </a:xfrm>
              </p:grpSpPr>
              <p:sp>
                <p:nvSpPr>
                  <p:cNvPr id="98" name="Oval 97"/>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p:cNvGrpSpPr/>
                <p:nvPr/>
              </p:nvGrpSpPr>
              <p:grpSpPr>
                <a:xfrm rot="6637614">
                  <a:off x="7528396" y="4475745"/>
                  <a:ext cx="290705" cy="268712"/>
                  <a:chOff x="8153400" y="2971800"/>
                  <a:chExt cx="609600" cy="609600"/>
                </a:xfrm>
              </p:grpSpPr>
              <p:sp>
                <p:nvSpPr>
                  <p:cNvPr id="96" name="Oval 95"/>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Moon 93"/>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3" name="Group 102"/>
            <p:cNvGrpSpPr/>
            <p:nvPr/>
          </p:nvGrpSpPr>
          <p:grpSpPr>
            <a:xfrm rot="4905570">
              <a:off x="7377990" y="2992343"/>
              <a:ext cx="1849372" cy="1889403"/>
              <a:chOff x="8330112" y="3355992"/>
              <a:chExt cx="1849372" cy="1889403"/>
            </a:xfrm>
          </p:grpSpPr>
          <p:grpSp>
            <p:nvGrpSpPr>
              <p:cNvPr id="104" name="Group 103"/>
              <p:cNvGrpSpPr/>
              <p:nvPr/>
            </p:nvGrpSpPr>
            <p:grpSpPr>
              <a:xfrm>
                <a:off x="8330112" y="3546587"/>
                <a:ext cx="1274106" cy="1698808"/>
                <a:chOff x="7010400" y="3657600"/>
                <a:chExt cx="1600200" cy="2133600"/>
              </a:xfrm>
            </p:grpSpPr>
            <p:sp>
              <p:nvSpPr>
                <p:cNvPr id="122" name="Isosceles Triangle 121"/>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Oval 123"/>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p:cNvGrpSpPr/>
                <p:nvPr/>
              </p:nvGrpSpPr>
              <p:grpSpPr>
                <a:xfrm rot="19710285">
                  <a:off x="7753366" y="4781566"/>
                  <a:ext cx="304800" cy="304800"/>
                  <a:chOff x="8153400" y="2971800"/>
                  <a:chExt cx="609600" cy="609600"/>
                </a:xfrm>
              </p:grpSpPr>
              <p:sp>
                <p:nvSpPr>
                  <p:cNvPr id="136" name="Oval 135"/>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p:cNvGrpSpPr/>
                <p:nvPr/>
              </p:nvGrpSpPr>
              <p:grpSpPr>
                <a:xfrm rot="15655269">
                  <a:off x="7677167" y="5314967"/>
                  <a:ext cx="304800" cy="304800"/>
                  <a:chOff x="8153400" y="2971800"/>
                  <a:chExt cx="609600" cy="609600"/>
                </a:xfrm>
              </p:grpSpPr>
              <p:sp>
                <p:nvSpPr>
                  <p:cNvPr id="134" name="Oval 133"/>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p:cNvGrpSpPr/>
                <p:nvPr/>
              </p:nvGrpSpPr>
              <p:grpSpPr>
                <a:xfrm rot="6637614">
                  <a:off x="7528396" y="4475745"/>
                  <a:ext cx="290705" cy="268712"/>
                  <a:chOff x="8153400" y="2971800"/>
                  <a:chExt cx="609600" cy="609600"/>
                </a:xfrm>
              </p:grpSpPr>
              <p:sp>
                <p:nvSpPr>
                  <p:cNvPr id="132" name="Oval 131"/>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0" name="Moon 129"/>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rot="19086799">
                <a:off x="8905378" y="3355992"/>
                <a:ext cx="1274106" cy="1698808"/>
                <a:chOff x="7010400" y="3657600"/>
                <a:chExt cx="1600200" cy="2133600"/>
              </a:xfrm>
            </p:grpSpPr>
            <p:sp>
              <p:nvSpPr>
                <p:cNvPr id="106" name="Isosceles Triangle 105"/>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Oval 107"/>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rot="19710285">
                  <a:off x="7753366" y="4781566"/>
                  <a:ext cx="304800" cy="304800"/>
                  <a:chOff x="8153400" y="2971800"/>
                  <a:chExt cx="609600" cy="609600"/>
                </a:xfrm>
              </p:grpSpPr>
              <p:sp>
                <p:nvSpPr>
                  <p:cNvPr id="120" name="Oval 119"/>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p:cNvGrpSpPr/>
                <p:nvPr/>
              </p:nvGrpSpPr>
              <p:grpSpPr>
                <a:xfrm rot="15655269">
                  <a:off x="7677167" y="5314967"/>
                  <a:ext cx="304800" cy="304800"/>
                  <a:chOff x="8153400" y="2971800"/>
                  <a:chExt cx="609600" cy="609600"/>
                </a:xfrm>
              </p:grpSpPr>
              <p:sp>
                <p:nvSpPr>
                  <p:cNvPr id="118" name="Oval 117"/>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p:nvPr/>
              </p:nvGrpSpPr>
              <p:grpSpPr>
                <a:xfrm rot="6637614">
                  <a:off x="7528396" y="4475745"/>
                  <a:ext cx="290705" cy="268712"/>
                  <a:chOff x="8153400" y="2971800"/>
                  <a:chExt cx="609600" cy="609600"/>
                </a:xfrm>
              </p:grpSpPr>
              <p:sp>
                <p:nvSpPr>
                  <p:cNvPr id="116" name="Oval 115"/>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Moon 113"/>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114"/>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8" name="Group 137"/>
            <p:cNvGrpSpPr/>
            <p:nvPr/>
          </p:nvGrpSpPr>
          <p:grpSpPr>
            <a:xfrm rot="16653790">
              <a:off x="8871186" y="2458965"/>
              <a:ext cx="1849372" cy="1889403"/>
              <a:chOff x="8330112" y="3355992"/>
              <a:chExt cx="1849372" cy="1889403"/>
            </a:xfrm>
          </p:grpSpPr>
          <p:grpSp>
            <p:nvGrpSpPr>
              <p:cNvPr id="139" name="Group 138"/>
              <p:cNvGrpSpPr/>
              <p:nvPr/>
            </p:nvGrpSpPr>
            <p:grpSpPr>
              <a:xfrm>
                <a:off x="8330112" y="3546587"/>
                <a:ext cx="1274106" cy="1698808"/>
                <a:chOff x="7010400" y="3657600"/>
                <a:chExt cx="1600200" cy="2133600"/>
              </a:xfrm>
            </p:grpSpPr>
            <p:sp>
              <p:nvSpPr>
                <p:cNvPr id="157" name="Isosceles Triangle 156"/>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157"/>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Oval 158"/>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2" name="Group 161"/>
                <p:cNvGrpSpPr/>
                <p:nvPr/>
              </p:nvGrpSpPr>
              <p:grpSpPr>
                <a:xfrm rot="19710285">
                  <a:off x="7753366" y="4781566"/>
                  <a:ext cx="304800" cy="304800"/>
                  <a:chOff x="8153400" y="2971800"/>
                  <a:chExt cx="609600" cy="609600"/>
                </a:xfrm>
              </p:grpSpPr>
              <p:sp>
                <p:nvSpPr>
                  <p:cNvPr id="171" name="Oval 170"/>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rot="15655269">
                  <a:off x="7677167" y="5314967"/>
                  <a:ext cx="304800" cy="304800"/>
                  <a:chOff x="8153400" y="2971800"/>
                  <a:chExt cx="609600" cy="609600"/>
                </a:xfrm>
              </p:grpSpPr>
              <p:sp>
                <p:nvSpPr>
                  <p:cNvPr id="169" name="Oval 168"/>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63"/>
                <p:cNvGrpSpPr/>
                <p:nvPr/>
              </p:nvGrpSpPr>
              <p:grpSpPr>
                <a:xfrm rot="6637614">
                  <a:off x="7528396" y="4475745"/>
                  <a:ext cx="290705" cy="268712"/>
                  <a:chOff x="8153400" y="2971800"/>
                  <a:chExt cx="609600" cy="609600"/>
                </a:xfrm>
              </p:grpSpPr>
              <p:sp>
                <p:nvSpPr>
                  <p:cNvPr id="167" name="Oval 166"/>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5" name="Moon 164"/>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165"/>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p:cNvGrpSpPr/>
              <p:nvPr/>
            </p:nvGrpSpPr>
            <p:grpSpPr>
              <a:xfrm rot="19086799">
                <a:off x="8905378" y="3355992"/>
                <a:ext cx="1274106" cy="1698808"/>
                <a:chOff x="7010400" y="3657600"/>
                <a:chExt cx="1600200" cy="2133600"/>
              </a:xfrm>
            </p:grpSpPr>
            <p:sp>
              <p:nvSpPr>
                <p:cNvPr id="141" name="Isosceles Triangle 140"/>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Oval 142"/>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145"/>
                <p:cNvGrpSpPr/>
                <p:nvPr/>
              </p:nvGrpSpPr>
              <p:grpSpPr>
                <a:xfrm rot="19710285">
                  <a:off x="7753366" y="4781566"/>
                  <a:ext cx="304800" cy="304800"/>
                  <a:chOff x="8153400" y="2971800"/>
                  <a:chExt cx="609600" cy="609600"/>
                </a:xfrm>
              </p:grpSpPr>
              <p:sp>
                <p:nvSpPr>
                  <p:cNvPr id="155" name="Oval 154"/>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p:cNvGrpSpPr/>
                <p:nvPr/>
              </p:nvGrpSpPr>
              <p:grpSpPr>
                <a:xfrm rot="15655269">
                  <a:off x="7677167" y="5314967"/>
                  <a:ext cx="304800" cy="304800"/>
                  <a:chOff x="8153400" y="2971800"/>
                  <a:chExt cx="609600" cy="609600"/>
                </a:xfrm>
              </p:grpSpPr>
              <p:sp>
                <p:nvSpPr>
                  <p:cNvPr id="153" name="Oval 152"/>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p:cNvGrpSpPr/>
                <p:nvPr/>
              </p:nvGrpSpPr>
              <p:grpSpPr>
                <a:xfrm rot="6637614">
                  <a:off x="7528396" y="4475745"/>
                  <a:ext cx="290705" cy="268712"/>
                  <a:chOff x="8153400" y="2971800"/>
                  <a:chExt cx="609600" cy="609600"/>
                </a:xfrm>
              </p:grpSpPr>
              <p:sp>
                <p:nvSpPr>
                  <p:cNvPr id="151" name="Oval 150"/>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Moon 148"/>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3" name="Group 172"/>
            <p:cNvGrpSpPr/>
            <p:nvPr/>
          </p:nvGrpSpPr>
          <p:grpSpPr>
            <a:xfrm rot="9943623">
              <a:off x="7594138" y="1977432"/>
              <a:ext cx="1849372" cy="1889403"/>
              <a:chOff x="8330112" y="3355992"/>
              <a:chExt cx="1849372" cy="1889403"/>
            </a:xfrm>
          </p:grpSpPr>
          <p:grpSp>
            <p:nvGrpSpPr>
              <p:cNvPr id="174" name="Group 173"/>
              <p:cNvGrpSpPr/>
              <p:nvPr/>
            </p:nvGrpSpPr>
            <p:grpSpPr>
              <a:xfrm>
                <a:off x="8330112" y="3546587"/>
                <a:ext cx="1274106" cy="1698808"/>
                <a:chOff x="7010400" y="3657600"/>
                <a:chExt cx="1600200" cy="2133600"/>
              </a:xfrm>
            </p:grpSpPr>
            <p:sp>
              <p:nvSpPr>
                <p:cNvPr id="192" name="Isosceles Triangle 191"/>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192"/>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Oval 193"/>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7" name="Group 196"/>
                <p:cNvGrpSpPr/>
                <p:nvPr/>
              </p:nvGrpSpPr>
              <p:grpSpPr>
                <a:xfrm rot="19710285">
                  <a:off x="7753366" y="4781566"/>
                  <a:ext cx="304800" cy="304800"/>
                  <a:chOff x="8153400" y="2971800"/>
                  <a:chExt cx="609600" cy="609600"/>
                </a:xfrm>
              </p:grpSpPr>
              <p:sp>
                <p:nvSpPr>
                  <p:cNvPr id="206" name="Oval 205"/>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197"/>
                <p:cNvGrpSpPr/>
                <p:nvPr/>
              </p:nvGrpSpPr>
              <p:grpSpPr>
                <a:xfrm rot="15655269">
                  <a:off x="7677167" y="5314967"/>
                  <a:ext cx="304800" cy="304800"/>
                  <a:chOff x="8153400" y="2971800"/>
                  <a:chExt cx="609600" cy="609600"/>
                </a:xfrm>
              </p:grpSpPr>
              <p:sp>
                <p:nvSpPr>
                  <p:cNvPr id="204" name="Oval 203"/>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198"/>
                <p:cNvGrpSpPr/>
                <p:nvPr/>
              </p:nvGrpSpPr>
              <p:grpSpPr>
                <a:xfrm rot="6637614">
                  <a:off x="7528396" y="4475745"/>
                  <a:ext cx="290705" cy="268712"/>
                  <a:chOff x="8153400" y="2971800"/>
                  <a:chExt cx="609600" cy="609600"/>
                </a:xfrm>
              </p:grpSpPr>
              <p:sp>
                <p:nvSpPr>
                  <p:cNvPr id="202" name="Oval 201"/>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0" name="Moon 199"/>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200"/>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p:cNvGrpSpPr/>
              <p:nvPr/>
            </p:nvGrpSpPr>
            <p:grpSpPr>
              <a:xfrm rot="19086799">
                <a:off x="8905378" y="3355992"/>
                <a:ext cx="1274106" cy="1698808"/>
                <a:chOff x="7010400" y="3657600"/>
                <a:chExt cx="1600200" cy="2133600"/>
              </a:xfrm>
            </p:grpSpPr>
            <p:sp>
              <p:nvSpPr>
                <p:cNvPr id="176" name="Isosceles Triangle 175"/>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176"/>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 name="Oval 177"/>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180"/>
                <p:cNvGrpSpPr/>
                <p:nvPr/>
              </p:nvGrpSpPr>
              <p:grpSpPr>
                <a:xfrm rot="19710285">
                  <a:off x="7753366" y="4781566"/>
                  <a:ext cx="304800" cy="304800"/>
                  <a:chOff x="8153400" y="2971800"/>
                  <a:chExt cx="609600" cy="609600"/>
                </a:xfrm>
              </p:grpSpPr>
              <p:sp>
                <p:nvSpPr>
                  <p:cNvPr id="190" name="Oval 189"/>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181"/>
                <p:cNvGrpSpPr/>
                <p:nvPr/>
              </p:nvGrpSpPr>
              <p:grpSpPr>
                <a:xfrm rot="15655269">
                  <a:off x="7677167" y="5314967"/>
                  <a:ext cx="304800" cy="304800"/>
                  <a:chOff x="8153400" y="2971800"/>
                  <a:chExt cx="609600" cy="609600"/>
                </a:xfrm>
              </p:grpSpPr>
              <p:sp>
                <p:nvSpPr>
                  <p:cNvPr id="188" name="Oval 187"/>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182"/>
                <p:cNvGrpSpPr/>
                <p:nvPr/>
              </p:nvGrpSpPr>
              <p:grpSpPr>
                <a:xfrm rot="6637614">
                  <a:off x="7528396" y="4475745"/>
                  <a:ext cx="290705" cy="268712"/>
                  <a:chOff x="8153400" y="2971800"/>
                  <a:chExt cx="609600" cy="609600"/>
                </a:xfrm>
              </p:grpSpPr>
              <p:sp>
                <p:nvSpPr>
                  <p:cNvPr id="186" name="Oval 185"/>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Moon 183"/>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8" name="Group 207"/>
            <p:cNvGrpSpPr/>
            <p:nvPr/>
          </p:nvGrpSpPr>
          <p:grpSpPr>
            <a:xfrm rot="12136384">
              <a:off x="8846942" y="1923743"/>
              <a:ext cx="967319" cy="1718081"/>
              <a:chOff x="7010400" y="3657600"/>
              <a:chExt cx="1600200" cy="2133600"/>
            </a:xfrm>
          </p:grpSpPr>
          <p:sp>
            <p:nvSpPr>
              <p:cNvPr id="209" name="Isosceles Triangle 208"/>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209"/>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Oval 210"/>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4" name="Group 213"/>
              <p:cNvGrpSpPr/>
              <p:nvPr/>
            </p:nvGrpSpPr>
            <p:grpSpPr>
              <a:xfrm rot="19710285">
                <a:off x="7753366" y="4781566"/>
                <a:ext cx="304800" cy="304800"/>
                <a:chOff x="8153400" y="2971800"/>
                <a:chExt cx="609600" cy="609600"/>
              </a:xfrm>
            </p:grpSpPr>
            <p:sp>
              <p:nvSpPr>
                <p:cNvPr id="223" name="Oval 222"/>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p:cNvGrpSpPr/>
              <p:nvPr/>
            </p:nvGrpSpPr>
            <p:grpSpPr>
              <a:xfrm rot="15655269">
                <a:off x="7677167" y="5314967"/>
                <a:ext cx="304800" cy="304800"/>
                <a:chOff x="8153400" y="2971800"/>
                <a:chExt cx="609600" cy="609600"/>
              </a:xfrm>
            </p:grpSpPr>
            <p:sp>
              <p:nvSpPr>
                <p:cNvPr id="221" name="Oval 220"/>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215"/>
              <p:cNvGrpSpPr/>
              <p:nvPr/>
            </p:nvGrpSpPr>
            <p:grpSpPr>
              <a:xfrm rot="6637614">
                <a:off x="7528396" y="4475745"/>
                <a:ext cx="290705" cy="268712"/>
                <a:chOff x="8153400" y="2971800"/>
                <a:chExt cx="609600" cy="609600"/>
              </a:xfrm>
            </p:grpSpPr>
            <p:sp>
              <p:nvSpPr>
                <p:cNvPr id="219" name="Oval 218"/>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7" name="Moon 216"/>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6" name="Rectangle 225"/>
          <p:cNvSpPr/>
          <p:nvPr/>
        </p:nvSpPr>
        <p:spPr>
          <a:xfrm>
            <a:off x="3830218" y="1749003"/>
            <a:ext cx="2778338" cy="1015663"/>
          </a:xfrm>
          <a:prstGeom prst="rect">
            <a:avLst/>
          </a:prstGeom>
        </p:spPr>
        <p:txBody>
          <a:bodyPr wrap="square">
            <a:spAutoFit/>
          </a:bodyPr>
          <a:lstStyle/>
          <a:p>
            <a:pPr algn="ctr"/>
            <a:r>
              <a:rPr lang="en-US" sz="6000" dirty="0">
                <a:solidFill>
                  <a:schemeClr val="bg1"/>
                </a:solidFill>
                <a:latin typeface="Agency FB" panose="020B0503020202020204" pitchFamily="34" charset="0"/>
              </a:rPr>
              <a:t>OR</a:t>
            </a:r>
          </a:p>
        </p:txBody>
      </p:sp>
      <p:sp>
        <p:nvSpPr>
          <p:cNvPr id="227" name="Rectangle 226"/>
          <p:cNvSpPr/>
          <p:nvPr/>
        </p:nvSpPr>
        <p:spPr>
          <a:xfrm>
            <a:off x="7717763" y="344523"/>
            <a:ext cx="2778338" cy="1015663"/>
          </a:xfrm>
          <a:prstGeom prst="rect">
            <a:avLst/>
          </a:prstGeom>
        </p:spPr>
        <p:txBody>
          <a:bodyPr wrap="square">
            <a:spAutoFit/>
          </a:bodyPr>
          <a:lstStyle/>
          <a:p>
            <a:pPr algn="ctr"/>
            <a:r>
              <a:rPr lang="en-US" sz="6000" dirty="0">
                <a:solidFill>
                  <a:schemeClr val="bg1"/>
                </a:solidFill>
                <a:latin typeface="Agency FB" panose="020B0503020202020204" pitchFamily="34" charset="0"/>
              </a:rPr>
              <a:t>Tomorrow</a:t>
            </a:r>
          </a:p>
        </p:txBody>
      </p:sp>
      <p:sp>
        <p:nvSpPr>
          <p:cNvPr id="228" name="Rectangle 227"/>
          <p:cNvSpPr/>
          <p:nvPr/>
        </p:nvSpPr>
        <p:spPr>
          <a:xfrm>
            <a:off x="3675112" y="4922189"/>
            <a:ext cx="4086823" cy="1384995"/>
          </a:xfrm>
          <a:prstGeom prst="rect">
            <a:avLst/>
          </a:prstGeom>
        </p:spPr>
        <p:txBody>
          <a:bodyPr wrap="none">
            <a:spAutoFit/>
          </a:bodyPr>
          <a:lstStyle/>
          <a:p>
            <a:pPr algn="ctr" fontAlgn="base"/>
            <a:r>
              <a:rPr lang="en-US" sz="2800" b="0" i="0" dirty="0">
                <a:solidFill>
                  <a:schemeClr val="bg1"/>
                </a:solidFill>
                <a:effectLst/>
                <a:latin typeface="Calibri" panose="020F0502020204030204" pitchFamily="34" charset="0"/>
              </a:rPr>
              <a:t>Which would you choose? </a:t>
            </a:r>
          </a:p>
          <a:p>
            <a:pPr algn="ctr" fontAlgn="base"/>
            <a:endParaRPr lang="en-US" sz="2800" dirty="0">
              <a:solidFill>
                <a:schemeClr val="bg1"/>
              </a:solidFill>
              <a:latin typeface="Calibri" panose="020F0502020204030204" pitchFamily="34" charset="0"/>
            </a:endParaRPr>
          </a:p>
          <a:p>
            <a:pPr algn="ctr" fontAlgn="base"/>
            <a:r>
              <a:rPr lang="en-US" sz="2800" b="0" i="0" dirty="0">
                <a:solidFill>
                  <a:schemeClr val="bg1"/>
                </a:solidFill>
                <a:effectLst/>
                <a:latin typeface="Calibri" panose="020F0502020204030204" pitchFamily="34" charset="0"/>
              </a:rPr>
              <a:t>Why?</a:t>
            </a:r>
          </a:p>
        </p:txBody>
      </p:sp>
    </p:spTree>
    <p:extLst>
      <p:ext uri="{BB962C8B-B14F-4D97-AF65-F5344CB8AC3E}">
        <p14:creationId xmlns:p14="http://schemas.microsoft.com/office/powerpoint/2010/main" val="222274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500"/>
                                        <p:tgtEl>
                                          <p:spTgt spid="2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25"/>
                                        </p:tgtEl>
                                        <p:attrNameLst>
                                          <p:attrName>style.visibility</p:attrName>
                                        </p:attrNameLst>
                                      </p:cBhvr>
                                      <p:to>
                                        <p:strVal val="visible"/>
                                      </p:to>
                                    </p:set>
                                    <p:animEffect transition="in" filter="wheel(1)">
                                      <p:cBhvr>
                                        <p:cTn id="12" dur="2000"/>
                                        <p:tgtEl>
                                          <p:spTgt spid="225"/>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227"/>
                                        </p:tgtEl>
                                        <p:attrNameLst>
                                          <p:attrName>style.visibility</p:attrName>
                                        </p:attrNameLst>
                                      </p:cBhvr>
                                      <p:to>
                                        <p:strVal val="visible"/>
                                      </p:to>
                                    </p:set>
                                    <p:animEffect transition="in" filter="wheel(1)">
                                      <p:cBhvr>
                                        <p:cTn id="15" dur="2000"/>
                                        <p:tgtEl>
                                          <p:spTgt spid="2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8">
                                            <p:txEl>
                                              <p:pRg st="0" end="0"/>
                                            </p:txEl>
                                          </p:spTgt>
                                        </p:tgtEl>
                                        <p:attrNameLst>
                                          <p:attrName>style.visibility</p:attrName>
                                        </p:attrNameLst>
                                      </p:cBhvr>
                                      <p:to>
                                        <p:strVal val="visible"/>
                                      </p:to>
                                    </p:set>
                                    <p:animEffect transition="in" filter="fade">
                                      <p:cBhvr>
                                        <p:cTn id="20" dur="500"/>
                                        <p:tgtEl>
                                          <p:spTgt spid="22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8">
                                            <p:txEl>
                                              <p:pRg st="2" end="2"/>
                                            </p:txEl>
                                          </p:spTgt>
                                        </p:tgtEl>
                                        <p:attrNameLst>
                                          <p:attrName>style.visibility</p:attrName>
                                        </p:attrNameLst>
                                      </p:cBhvr>
                                      <p:to>
                                        <p:strVal val="visible"/>
                                      </p:to>
                                    </p:set>
                                    <p:animEffect transition="in" filter="fade">
                                      <p:cBhvr>
                                        <p:cTn id="25" dur="500"/>
                                        <p:tgtEl>
                                          <p:spTgt spid="2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P spid="2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3ABC7C-018F-4340-97F9-D1A9C0C1EE53}"/>
              </a:ext>
            </a:extLst>
          </p:cNvPr>
          <p:cNvPicPr>
            <a:picLocks noChangeAspect="1"/>
          </p:cNvPicPr>
          <p:nvPr/>
        </p:nvPicPr>
        <p:blipFill rotWithShape="1">
          <a:blip r:embed="rId2">
            <a:extLst>
              <a:ext uri="{28A0092B-C50C-407E-A947-70E740481C1C}">
                <a14:useLocalDpi xmlns:a14="http://schemas.microsoft.com/office/drawing/2010/main" val="0"/>
              </a:ext>
            </a:extLst>
          </a:blip>
          <a:srcRect b="5024"/>
          <a:stretch/>
        </p:blipFill>
        <p:spPr>
          <a:xfrm>
            <a:off x="0" y="0"/>
            <a:ext cx="12192000" cy="6858000"/>
          </a:xfrm>
          <a:prstGeom prst="rect">
            <a:avLst/>
          </a:prstGeom>
        </p:spPr>
      </p:pic>
      <p:sp>
        <p:nvSpPr>
          <p:cNvPr id="2" name="Rectangle 1"/>
          <p:cNvSpPr/>
          <p:nvPr/>
        </p:nvSpPr>
        <p:spPr>
          <a:xfrm>
            <a:off x="4104067" y="2305615"/>
            <a:ext cx="6096000" cy="2677656"/>
          </a:xfrm>
          <a:prstGeom prst="rect">
            <a:avLst/>
          </a:prstGeom>
        </p:spPr>
        <p:txBody>
          <a:bodyPr>
            <a:spAutoFit/>
          </a:bodyPr>
          <a:lstStyle/>
          <a:p>
            <a:r>
              <a:rPr lang="en-US" sz="2800" dirty="0">
                <a:solidFill>
                  <a:schemeClr val="bg1"/>
                </a:solidFill>
                <a:latin typeface="Calibri" panose="020F0502020204030204" pitchFamily="34" charset="0"/>
              </a:rPr>
              <a:t>“Think of the long view of life, not just what’s going to happen today or tomorrow. </a:t>
            </a:r>
          </a:p>
          <a:p>
            <a:endParaRPr lang="en-US" sz="2800" i="1" dirty="0">
              <a:solidFill>
                <a:schemeClr val="bg1"/>
              </a:solidFill>
              <a:latin typeface="Calibri" panose="020F0502020204030204" pitchFamily="34" charset="0"/>
            </a:endParaRPr>
          </a:p>
          <a:p>
            <a:r>
              <a:rPr lang="en-US" sz="2800" i="1" dirty="0">
                <a:solidFill>
                  <a:schemeClr val="bg1"/>
                </a:solidFill>
                <a:latin typeface="Calibri" panose="020F0502020204030204" pitchFamily="34" charset="0"/>
              </a:rPr>
              <a:t>Don’t give up what you most want in life for something you think you want now.</a:t>
            </a:r>
            <a:r>
              <a:rPr lang="en-US" sz="2800" dirty="0">
                <a:solidFill>
                  <a:schemeClr val="bg1"/>
                </a:solidFill>
                <a:latin typeface="Calibri" panose="020F0502020204030204" pitchFamily="34" charset="0"/>
              </a:rPr>
              <a:t>”</a:t>
            </a:r>
            <a:endParaRPr lang="en-US" sz="2800" dirty="0">
              <a:solidFill>
                <a:schemeClr val="bg1"/>
              </a:solidFill>
            </a:endParaRPr>
          </a:p>
        </p:txBody>
      </p:sp>
      <p:pic>
        <p:nvPicPr>
          <p:cNvPr id="8194" name="Picture 2" descr="Elder Richard G. Sco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2416" y="1230907"/>
            <a:ext cx="1266508" cy="16962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619459" y="6361021"/>
            <a:ext cx="442750" cy="369332"/>
          </a:xfrm>
          <a:prstGeom prst="rect">
            <a:avLst/>
          </a:prstGeom>
        </p:spPr>
        <p:txBody>
          <a:bodyPr wrap="none">
            <a:spAutoFit/>
          </a:bodyPr>
          <a:lstStyle/>
          <a:p>
            <a:r>
              <a:rPr lang="en-US" dirty="0">
                <a:solidFill>
                  <a:schemeClr val="bg1"/>
                </a:solidFill>
                <a:latin typeface="Calibri" panose="020F0502020204030204" pitchFamily="34" charset="0"/>
              </a:rPr>
              <a:t>(6)</a:t>
            </a:r>
            <a:endParaRPr lang="en-US" dirty="0">
              <a:solidFill>
                <a:schemeClr val="bg1"/>
              </a:solidFill>
            </a:endParaRPr>
          </a:p>
        </p:txBody>
      </p:sp>
      <p:sp>
        <p:nvSpPr>
          <p:cNvPr id="11" name="Rectangle 10"/>
          <p:cNvSpPr/>
          <p:nvPr/>
        </p:nvSpPr>
        <p:spPr>
          <a:xfrm>
            <a:off x="0" y="55185"/>
            <a:ext cx="12192000" cy="1015663"/>
          </a:xfrm>
          <a:prstGeom prst="rect">
            <a:avLst/>
          </a:prstGeom>
        </p:spPr>
        <p:txBody>
          <a:bodyPr wrap="square">
            <a:spAutoFit/>
          </a:bodyPr>
          <a:lstStyle/>
          <a:p>
            <a:pPr algn="ctr"/>
            <a:r>
              <a:rPr lang="en-US" sz="6000" dirty="0">
                <a:solidFill>
                  <a:schemeClr val="bg1"/>
                </a:solidFill>
                <a:latin typeface="Agency FB" panose="020B0503020202020204" pitchFamily="34" charset="0"/>
              </a:rPr>
              <a:t>…But what is Important?</a:t>
            </a:r>
          </a:p>
        </p:txBody>
      </p:sp>
    </p:spTree>
    <p:extLst>
      <p:ext uri="{BB962C8B-B14F-4D97-AF65-F5344CB8AC3E}">
        <p14:creationId xmlns:p14="http://schemas.microsoft.com/office/powerpoint/2010/main" val="1589825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5B0B802-34D5-4475-8612-A225D4757A18}"/>
              </a:ext>
            </a:extLst>
          </p:cNvPr>
          <p:cNvPicPr>
            <a:picLocks noChangeAspect="1"/>
          </p:cNvPicPr>
          <p:nvPr/>
        </p:nvPicPr>
        <p:blipFill rotWithShape="1">
          <a:blip r:embed="rId2">
            <a:extLst>
              <a:ext uri="{28A0092B-C50C-407E-A947-70E740481C1C}">
                <a14:useLocalDpi xmlns:a14="http://schemas.microsoft.com/office/drawing/2010/main" val="0"/>
              </a:ext>
            </a:extLst>
          </a:blip>
          <a:srcRect b="5024"/>
          <a:stretch/>
        </p:blipFill>
        <p:spPr>
          <a:xfrm>
            <a:off x="0" y="0"/>
            <a:ext cx="12192000" cy="6858000"/>
          </a:xfrm>
          <a:prstGeom prst="rect">
            <a:avLst/>
          </a:prstGeom>
        </p:spPr>
      </p:pic>
      <p:sp>
        <p:nvSpPr>
          <p:cNvPr id="4" name="TextBox 3"/>
          <p:cNvSpPr txBox="1"/>
          <p:nvPr/>
        </p:nvSpPr>
        <p:spPr>
          <a:xfrm>
            <a:off x="0" y="0"/>
            <a:ext cx="12192000" cy="6186309"/>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Song: #4 </a:t>
            </a:r>
            <a:r>
              <a:rPr lang="en-US" i="1" dirty="0">
                <a:solidFill>
                  <a:schemeClr val="bg1"/>
                </a:solidFill>
              </a:rPr>
              <a:t>Truth Eternal</a:t>
            </a:r>
            <a:endParaRPr lang="en-US" dirty="0">
              <a:solidFill>
                <a:schemeClr val="bg1"/>
              </a:solidFill>
            </a:endParaRPr>
          </a:p>
          <a:p>
            <a:endParaRPr lang="en-US" dirty="0">
              <a:solidFill>
                <a:schemeClr val="bg1"/>
              </a:solidFill>
            </a:endParaRPr>
          </a:p>
          <a:p>
            <a:r>
              <a:rPr lang="en-US" dirty="0">
                <a:solidFill>
                  <a:schemeClr val="bg1"/>
                </a:solidFill>
              </a:rPr>
              <a:t>Video: Many </a:t>
            </a:r>
            <a:r>
              <a:rPr lang="en-US" dirty="0" err="1">
                <a:solidFill>
                  <a:schemeClr val="bg1"/>
                </a:solidFill>
              </a:rPr>
              <a:t>Esaus</a:t>
            </a:r>
            <a:r>
              <a:rPr lang="en-US" dirty="0">
                <a:solidFill>
                  <a:schemeClr val="bg1"/>
                </a:solidFill>
              </a:rPr>
              <a:t> (0:26)</a:t>
            </a:r>
          </a:p>
          <a:p>
            <a:endParaRPr lang="en-US" dirty="0">
              <a:solidFill>
                <a:schemeClr val="bg1"/>
              </a:solidFill>
            </a:endParaRPr>
          </a:p>
          <a:p>
            <a:pPr marL="342900" indent="-342900">
              <a:buAutoNum type="arabicPeriod"/>
            </a:pPr>
            <a:r>
              <a:rPr lang="en-US" dirty="0">
                <a:solidFill>
                  <a:schemeClr val="bg1"/>
                </a:solidFill>
                <a:hlinkClick r:id="rId3"/>
              </a:rPr>
              <a:t>http://mormonbible.org/old-testament/isaac-and-jacob</a:t>
            </a:r>
            <a:endParaRPr lang="en-US" dirty="0">
              <a:solidFill>
                <a:schemeClr val="bg1"/>
              </a:solidFill>
            </a:endParaRPr>
          </a:p>
          <a:p>
            <a:pPr marL="342900" indent="-342900">
              <a:buAutoNum type="arabicPeriod"/>
            </a:pPr>
            <a:endParaRPr lang="en-US" dirty="0">
              <a:solidFill>
                <a:schemeClr val="bg1"/>
              </a:solidFill>
            </a:endParaRPr>
          </a:p>
          <a:p>
            <a:pPr marL="342900" indent="-342900">
              <a:buAutoNum type="arabicPeriod"/>
            </a:pPr>
            <a:r>
              <a:rPr lang="en-US" i="1" dirty="0">
                <a:solidFill>
                  <a:schemeClr val="bg1"/>
                </a:solidFill>
              </a:rPr>
              <a:t>Old Testament Who’s Who </a:t>
            </a:r>
            <a:r>
              <a:rPr lang="en-US" dirty="0">
                <a:solidFill>
                  <a:schemeClr val="bg1"/>
                </a:solidFill>
              </a:rPr>
              <a:t>by Ed J. </a:t>
            </a:r>
            <a:r>
              <a:rPr lang="en-US" dirty="0" err="1">
                <a:solidFill>
                  <a:schemeClr val="bg1"/>
                </a:solidFill>
              </a:rPr>
              <a:t>Pinegar</a:t>
            </a:r>
            <a:r>
              <a:rPr lang="en-US" dirty="0">
                <a:solidFill>
                  <a:schemeClr val="bg1"/>
                </a:solidFill>
              </a:rPr>
              <a:t> and Richard J. Allen pgs. 53-54, 83-84</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Old Testament Institute Student Manual </a:t>
            </a:r>
          </a:p>
          <a:p>
            <a:pPr marL="342900" indent="-342900">
              <a:buAutoNum type="arabicPeriod"/>
            </a:pPr>
            <a:endParaRPr lang="en-US" dirty="0">
              <a:solidFill>
                <a:schemeClr val="bg1"/>
              </a:solidFill>
            </a:endParaRPr>
          </a:p>
          <a:p>
            <a:pPr marL="342900" indent="-342900">
              <a:buFontTx/>
              <a:buAutoNum type="arabicPeriod"/>
            </a:pPr>
            <a:r>
              <a:rPr lang="en-US" dirty="0">
                <a:solidFill>
                  <a:schemeClr val="bg1"/>
                </a:solidFill>
                <a:latin typeface="Calibri" panose="020F0502020204030204" pitchFamily="34" charset="0"/>
              </a:rPr>
              <a:t>Elder Bruce R. McConkie (Mormon Doctrine, p. 87.)</a:t>
            </a:r>
          </a:p>
          <a:p>
            <a:pPr marL="342900" indent="-342900">
              <a:buFontTx/>
              <a:buAutoNum type="arabicPeriod"/>
            </a:pPr>
            <a:endParaRPr lang="en-US" dirty="0">
              <a:solidFill>
                <a:schemeClr val="bg1"/>
              </a:solidFill>
              <a:latin typeface="Calibri" panose="020F0502020204030204" pitchFamily="34" charset="0"/>
            </a:endParaRPr>
          </a:p>
          <a:p>
            <a:pPr marL="342900" indent="-342900">
              <a:buFontTx/>
              <a:buAutoNum type="arabicPeriod"/>
            </a:pPr>
            <a:r>
              <a:rPr lang="en-US" dirty="0">
                <a:solidFill>
                  <a:schemeClr val="bg1"/>
                </a:solidFill>
                <a:latin typeface="Calibri" panose="020F0502020204030204" pitchFamily="34" charset="0"/>
              </a:rPr>
              <a:t>Elder Dallin H. Oaks (“Spirituality,”</a:t>
            </a:r>
            <a:r>
              <a:rPr lang="en-US" i="1" dirty="0">
                <a:solidFill>
                  <a:schemeClr val="bg1"/>
                </a:solidFill>
                <a:latin typeface="Calibri" panose="020F0502020204030204" pitchFamily="34" charset="0"/>
              </a:rPr>
              <a:t> Ensign,</a:t>
            </a:r>
            <a:r>
              <a:rPr lang="en-US" dirty="0">
                <a:solidFill>
                  <a:schemeClr val="bg1"/>
                </a:solidFill>
                <a:latin typeface="Calibri" panose="020F0502020204030204" pitchFamily="34" charset="0"/>
              </a:rPr>
              <a:t> Nov. 1985, 61).</a:t>
            </a:r>
          </a:p>
          <a:p>
            <a:pPr marL="342900" indent="-342900">
              <a:buFontTx/>
              <a:buAutoNum type="arabicPeriod"/>
            </a:pPr>
            <a:endParaRPr lang="en-US" dirty="0">
              <a:solidFill>
                <a:schemeClr val="bg1"/>
              </a:solidFill>
              <a:latin typeface="Calibri" panose="020F0502020204030204" pitchFamily="34" charset="0"/>
            </a:endParaRPr>
          </a:p>
          <a:p>
            <a:pPr marL="342900" indent="-342900">
              <a:buFontTx/>
              <a:buAutoNum type="arabicPeriod"/>
            </a:pPr>
            <a:r>
              <a:rPr lang="en-US" dirty="0">
                <a:solidFill>
                  <a:schemeClr val="bg1"/>
                </a:solidFill>
                <a:latin typeface="Calibri" panose="020F0502020204030204" pitchFamily="34" charset="0"/>
              </a:rPr>
              <a:t>(Richard G. Scott, “Jesus Christ, Our Redeemer,”</a:t>
            </a:r>
            <a:r>
              <a:rPr lang="en-US" i="1" dirty="0">
                <a:solidFill>
                  <a:schemeClr val="bg1"/>
                </a:solidFill>
                <a:latin typeface="Calibri" panose="020F0502020204030204" pitchFamily="34" charset="0"/>
              </a:rPr>
              <a:t> Ensign,</a:t>
            </a:r>
            <a:r>
              <a:rPr lang="en-US" dirty="0">
                <a:solidFill>
                  <a:schemeClr val="bg1"/>
                </a:solidFill>
                <a:latin typeface="Calibri" panose="020F0502020204030204" pitchFamily="34" charset="0"/>
              </a:rPr>
              <a:t> May 1997, 54).</a:t>
            </a:r>
            <a:endParaRPr lang="en-US" dirty="0">
              <a:solidFill>
                <a:schemeClr val="bg1"/>
              </a:solidFill>
            </a:endParaRPr>
          </a:p>
          <a:p>
            <a:pPr marL="342900" indent="-342900">
              <a:buFontTx/>
              <a:buAutoNum type="arabicPeriod"/>
            </a:pPr>
            <a:endParaRPr lang="en-US" dirty="0">
              <a:solidFill>
                <a:schemeClr val="bg1"/>
              </a:solidFill>
              <a:latin typeface="Calibri" panose="020F0502020204030204" pitchFamily="34" charset="0"/>
            </a:endParaRPr>
          </a:p>
          <a:p>
            <a:pPr marL="342900" indent="-342900">
              <a:buFontTx/>
              <a:buAutoNum type="arabicPeriod"/>
            </a:pPr>
            <a:endParaRPr lang="en-US" dirty="0">
              <a:solidFill>
                <a:schemeClr val="bg1"/>
              </a:solidFill>
              <a:latin typeface="Calibri" panose="020F0502020204030204" pitchFamily="34" charset="0"/>
            </a:endParaRPr>
          </a:p>
          <a:p>
            <a:pPr marL="342900" indent="-342900">
              <a:buAutoNum type="arabicPeriod"/>
            </a:pPr>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5" name="Footer Placeholder 14">
            <a:extLst>
              <a:ext uri="{FF2B5EF4-FFF2-40B4-BE49-F238E27FC236}">
                <a16:creationId xmlns:a16="http://schemas.microsoft.com/office/drawing/2014/main" id="{A0F5566F-6DEE-42B1-AB70-53D016F64ACF}"/>
              </a:ext>
            </a:extLst>
          </p:cNvPr>
          <p:cNvSpPr>
            <a:spLocks noGrp="1"/>
          </p:cNvSpPr>
          <p:nvPr/>
        </p:nvSpPr>
        <p:spPr>
          <a:xfrm>
            <a:off x="71820" y="644804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6" name="Group 5">
            <a:extLst>
              <a:ext uri="{FF2B5EF4-FFF2-40B4-BE49-F238E27FC236}">
                <a16:creationId xmlns:a16="http://schemas.microsoft.com/office/drawing/2014/main" id="{06DF2E7D-15C8-4DCA-A324-6785D5D43D67}"/>
              </a:ext>
            </a:extLst>
          </p:cNvPr>
          <p:cNvGrpSpPr/>
          <p:nvPr/>
        </p:nvGrpSpPr>
        <p:grpSpPr>
          <a:xfrm>
            <a:off x="2666198" y="901529"/>
            <a:ext cx="653278" cy="827485"/>
            <a:chOff x="7543800" y="3810000"/>
            <a:chExt cx="1143000" cy="1447800"/>
          </a:xfrm>
        </p:grpSpPr>
        <p:sp>
          <p:nvSpPr>
            <p:cNvPr id="7" name="Trapezoid 6">
              <a:extLst>
                <a:ext uri="{FF2B5EF4-FFF2-40B4-BE49-F238E27FC236}">
                  <a16:creationId xmlns:a16="http://schemas.microsoft.com/office/drawing/2014/main" id="{7B49EEE5-018F-4E5C-B901-4CA53B945415}"/>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9">
              <a:extLst>
                <a:ext uri="{FF2B5EF4-FFF2-40B4-BE49-F238E27FC236}">
                  <a16:creationId xmlns:a16="http://schemas.microsoft.com/office/drawing/2014/main" id="{2D25C72E-DC7C-4D9C-B8DC-F5F4666CD77E}"/>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0">
              <a:extLst>
                <a:ext uri="{FF2B5EF4-FFF2-40B4-BE49-F238E27FC236}">
                  <a16:creationId xmlns:a16="http://schemas.microsoft.com/office/drawing/2014/main" id="{04CA9F7B-F90B-4611-A204-FAA3EE62AC5C}"/>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1">
              <a:extLst>
                <a:ext uri="{FF2B5EF4-FFF2-40B4-BE49-F238E27FC236}">
                  <a16:creationId xmlns:a16="http://schemas.microsoft.com/office/drawing/2014/main" id="{7E355853-CD2F-4A76-9C34-D6C9B71DE8C3}"/>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F287E015-62E2-4B45-A953-23B416AF55E8}"/>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C169B0B2-23EA-4B1F-912D-BBC015B6AA0B}"/>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CCC38126-723A-4B66-8C98-CB4E49C17D1A}"/>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B06374B-02B4-4BDF-89D8-5365C5544F38}"/>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275A0B1-26D1-43A8-BA68-0A3C5E89EB95}"/>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5138528-E6D9-4AAA-9D9F-FEDF044CBE52}"/>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1E9D3031-B7F8-4C84-B3F9-770D87A3C66E}"/>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CBD1890C-27DC-48D9-AA6E-375CDDBFAC22}"/>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8492BAC1-14AB-4FBB-8633-E73FAAACA3BA}"/>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3ED6E593-FBE6-42CF-A820-544DB35BD20D}"/>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9624ACF-1594-4642-94D1-1C8D384AD915}"/>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5D0A3FB-F07C-4FB9-9469-6798293D2AF8}"/>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7BD9A8E-7147-4761-B304-06362BA369A9}"/>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B587E444-D3BE-4323-B4E6-32463D78ECD0}"/>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520525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6096000" cy="1754326"/>
          </a:xfrm>
          <a:prstGeom prst="rect">
            <a:avLst/>
          </a:prstGeom>
          <a:ln>
            <a:solidFill>
              <a:schemeClr val="tx1"/>
            </a:solidFill>
          </a:ln>
        </p:spPr>
        <p:txBody>
          <a:bodyPr>
            <a:spAutoFit/>
          </a:bodyPr>
          <a:lstStyle/>
          <a:p>
            <a:r>
              <a:rPr lang="en-US" sz="1200" b="1" i="1" dirty="0">
                <a:solidFill>
                  <a:srgbClr val="333333"/>
                </a:solidFill>
                <a:effectLst/>
                <a:latin typeface="Calibri" panose="020F0502020204030204" pitchFamily="34" charset="0"/>
              </a:rPr>
              <a:t>Concubine</a:t>
            </a:r>
            <a:r>
              <a:rPr lang="en-US" sz="1200" b="0" i="1" dirty="0">
                <a:solidFill>
                  <a:srgbClr val="333333"/>
                </a:solidFill>
                <a:effectLst/>
                <a:latin typeface="Calibri" panose="020F0502020204030204" pitchFamily="34" charset="0"/>
              </a:rPr>
              <a:t>,</a:t>
            </a:r>
            <a:r>
              <a:rPr lang="en-US" sz="1200" b="0" i="0" dirty="0">
                <a:solidFill>
                  <a:srgbClr val="333333"/>
                </a:solidFill>
                <a:effectLst/>
                <a:latin typeface="Calibri" panose="020F0502020204030204" pitchFamily="34" charset="0"/>
              </a:rPr>
              <a:t> a word commonly used in the Old Testament, was defined by Elder Bruce R. McConkie as follows: “Anciently they were considered to be </a:t>
            </a:r>
            <a:r>
              <a:rPr lang="en-US" sz="1200" b="0" i="1" dirty="0">
                <a:solidFill>
                  <a:srgbClr val="333333"/>
                </a:solidFill>
                <a:effectLst/>
                <a:latin typeface="Calibri" panose="020F0502020204030204" pitchFamily="34" charset="0"/>
              </a:rPr>
              <a:t>secondary wives,</a:t>
            </a:r>
            <a:r>
              <a:rPr lang="en-US" sz="1200" b="0" i="0" dirty="0">
                <a:solidFill>
                  <a:srgbClr val="333333"/>
                </a:solidFill>
                <a:effectLst/>
                <a:latin typeface="Calibri" panose="020F0502020204030204" pitchFamily="34" charset="0"/>
              </a:rPr>
              <a:t> that is, wives who did not have the same standing in the caste system then prevailing as did those wives who were not called concubines...” (</a:t>
            </a:r>
            <a:r>
              <a:rPr lang="en-US" sz="1200" b="0" i="1" dirty="0">
                <a:solidFill>
                  <a:srgbClr val="333333"/>
                </a:solidFill>
                <a:effectLst/>
                <a:latin typeface="Calibri" panose="020F0502020204030204" pitchFamily="34" charset="0"/>
              </a:rPr>
              <a:t>Mormon Doctrine,</a:t>
            </a:r>
            <a:r>
              <a:rPr lang="en-US" sz="1200" b="0" i="0" dirty="0">
                <a:solidFill>
                  <a:srgbClr val="333333"/>
                </a:solidFill>
                <a:effectLst/>
                <a:latin typeface="Calibri" panose="020F0502020204030204" pitchFamily="34" charset="0"/>
              </a:rPr>
              <a:t> pp. 154–55.)</a:t>
            </a:r>
          </a:p>
          <a:p>
            <a:endParaRPr lang="en-US" sz="1200" b="0" i="0" dirty="0">
              <a:solidFill>
                <a:srgbClr val="333333"/>
              </a:solidFill>
              <a:effectLst/>
              <a:latin typeface="Calibri" panose="020F0502020204030204" pitchFamily="34" charset="0"/>
            </a:endParaRPr>
          </a:p>
          <a:p>
            <a:r>
              <a:rPr lang="en-US" sz="1200" dirty="0"/>
              <a:t>A female slave who functioned as a secondary wife and surrogate mother.</a:t>
            </a:r>
          </a:p>
          <a:p>
            <a:r>
              <a:rPr lang="en-US" sz="1200" dirty="0"/>
              <a:t>Multiplying children through concubines would not normally complicate the inheritance lines, but would increase the available family workforce and the family wealth. Bible Study Tools Dictionary</a:t>
            </a:r>
          </a:p>
        </p:txBody>
      </p:sp>
      <p:sp>
        <p:nvSpPr>
          <p:cNvPr id="6" name="Rectangle 5"/>
          <p:cNvSpPr/>
          <p:nvPr/>
        </p:nvSpPr>
        <p:spPr>
          <a:xfrm>
            <a:off x="0" y="1758192"/>
            <a:ext cx="6096000" cy="1569660"/>
          </a:xfrm>
          <a:prstGeom prst="rect">
            <a:avLst/>
          </a:prstGeom>
          <a:ln>
            <a:solidFill>
              <a:schemeClr val="tx1"/>
            </a:solidFill>
          </a:ln>
        </p:spPr>
        <p:txBody>
          <a:bodyPr>
            <a:spAutoFit/>
          </a:bodyPr>
          <a:lstStyle/>
          <a:p>
            <a:r>
              <a:rPr lang="en-US" sz="1200" b="0" i="0" dirty="0">
                <a:effectLst/>
                <a:latin typeface="Calibri" panose="020F0502020204030204" pitchFamily="34" charset="0"/>
              </a:rPr>
              <a:t>From time to time certain prerogatives, opportunities, and blessings have attended those who were born of a particular lineage. Thus the office of high priest (of the Aaronic order) and the office of the patriarch to the Church (in the Melchizedek Priesthood) are hereditary in nature. Lineage alone does not guarantee the blessings or spiritual power of the office, but the opportunities are offered to the firstborn of the selected lineage. There are several instances in the scriptures of the one who was the firstborn losing his birthright because of unrighteousness and his office being given to another; such is the case with Esau (</a:t>
            </a:r>
            <a:r>
              <a:rPr lang="en-US" sz="1200" b="0" i="0" u="none" strike="noStrike" dirty="0">
                <a:effectLst/>
                <a:latin typeface="Calibri" panose="020F0502020204030204" pitchFamily="34" charset="0"/>
              </a:rPr>
              <a:t>Gen. 25:24–34</a:t>
            </a:r>
            <a:r>
              <a:rPr lang="en-US" sz="1200" b="0" i="0" dirty="0">
                <a:effectLst/>
                <a:latin typeface="Calibri" panose="020F0502020204030204" pitchFamily="34" charset="0"/>
              </a:rPr>
              <a:t>; </a:t>
            </a:r>
            <a:r>
              <a:rPr lang="en-US" sz="1200" b="0" i="0" u="none" strike="noStrike" dirty="0">
                <a:effectLst/>
                <a:latin typeface="Calibri" panose="020F0502020204030204" pitchFamily="34" charset="0"/>
              </a:rPr>
              <a:t>27</a:t>
            </a:r>
            <a:r>
              <a:rPr lang="en-US" sz="1200" b="0" i="0" dirty="0">
                <a:effectLst/>
                <a:latin typeface="Calibri" panose="020F0502020204030204" pitchFamily="34" charset="0"/>
              </a:rPr>
              <a:t>) and Reuben (</a:t>
            </a:r>
            <a:r>
              <a:rPr lang="en-US" sz="1200" b="0" i="0" u="none" strike="noStrike" dirty="0">
                <a:effectLst/>
                <a:latin typeface="Calibri" panose="020F0502020204030204" pitchFamily="34" charset="0"/>
              </a:rPr>
              <a:t>1 Chr. 5:1–2</a:t>
            </a:r>
            <a:r>
              <a:rPr lang="en-US" sz="1200" b="0" i="0" dirty="0">
                <a:effectLst/>
                <a:latin typeface="Calibri" panose="020F0502020204030204" pitchFamily="34" charset="0"/>
              </a:rPr>
              <a:t>; </a:t>
            </a:r>
            <a:r>
              <a:rPr lang="en-US" sz="1200" b="0" i="0" u="none" strike="noStrike" dirty="0">
                <a:effectLst/>
                <a:latin typeface="Calibri" panose="020F0502020204030204" pitchFamily="34" charset="0"/>
              </a:rPr>
              <a:t>Jer. 31:9</a:t>
            </a:r>
            <a:r>
              <a:rPr lang="en-US" sz="1200" b="0" i="0" dirty="0">
                <a:effectLst/>
                <a:latin typeface="Calibri" panose="020F0502020204030204" pitchFamily="34" charset="0"/>
              </a:rPr>
              <a:t>).</a:t>
            </a:r>
            <a:endParaRPr lang="en-US" sz="1200" dirty="0"/>
          </a:p>
        </p:txBody>
      </p:sp>
      <p:sp>
        <p:nvSpPr>
          <p:cNvPr id="7" name="Rectangle 6"/>
          <p:cNvSpPr/>
          <p:nvPr/>
        </p:nvSpPr>
        <p:spPr>
          <a:xfrm>
            <a:off x="6096000" y="0"/>
            <a:ext cx="6096000" cy="5693866"/>
          </a:xfrm>
          <a:prstGeom prst="rect">
            <a:avLst/>
          </a:prstGeom>
          <a:ln>
            <a:solidFill>
              <a:schemeClr val="tx1"/>
            </a:solidFill>
          </a:ln>
        </p:spPr>
        <p:txBody>
          <a:bodyPr>
            <a:spAutoFit/>
          </a:bodyPr>
          <a:lstStyle/>
          <a:p>
            <a:r>
              <a:rPr lang="en-US" sz="1400" b="1" dirty="0">
                <a:latin typeface="Calibri" panose="020F0502020204030204" pitchFamily="34" charset="0"/>
              </a:rPr>
              <a:t>The Blessing:</a:t>
            </a:r>
          </a:p>
          <a:p>
            <a:r>
              <a:rPr lang="en-US" sz="1400" dirty="0">
                <a:latin typeface="Calibri" panose="020F0502020204030204" pitchFamily="34" charset="0"/>
              </a:rPr>
              <a:t>When Isaac became about 130 years old, and his sons more than 70,</a:t>
            </a:r>
            <a:r>
              <a:rPr lang="en-US" sz="1400" baseline="30000" dirty="0">
                <a:latin typeface="Calibri" panose="020F0502020204030204" pitchFamily="34" charset="0"/>
              </a:rPr>
              <a:t> </a:t>
            </a:r>
            <a:r>
              <a:rPr lang="en-US" sz="1400" baseline="30000" dirty="0">
                <a:latin typeface="Calibri" panose="020F0502020204030204" pitchFamily="34" charset="0"/>
                <a:hlinkClick r:id="rId2"/>
              </a:rPr>
              <a:t>1</a:t>
            </a:r>
            <a:r>
              <a:rPr lang="en-US" sz="1400" baseline="30000" dirty="0">
                <a:latin typeface="Calibri" panose="020F0502020204030204" pitchFamily="34" charset="0"/>
              </a:rPr>
              <a:t> </a:t>
            </a:r>
            <a:r>
              <a:rPr lang="en-US" sz="1400" dirty="0">
                <a:latin typeface="Calibri" panose="020F0502020204030204" pitchFamily="34" charset="0"/>
              </a:rPr>
              <a:t>the time was right for the bestowal of the birthright blessing. Rebekah felt the blessing should not go to Esau, that he would not perform in it as he should, and, remembering God’s word that “the elder shall serve the younger,” implemented a plan to ensure that her worthy son, Jacob, would receive it (see Gen. 27:6–10). Yet Jacob was hesitant to participate in the plan, so his mother replied, “Upon me be thy curse, my son: only obey my voice” (Gen. 27:13). Thus, by pretending to be his brother, Jacob received the birthright blessing from his father that his brother had promised him years earlier. Isaac affirmed that the blessing rightfully belonged to Jacob when he told Esau, “Yea, and he shall be blessed” (Gen. 27:33). Further, Isaac indicated in Esau’s blessing that Esau would serve Jacob (see Gen. 27:40).</a:t>
            </a:r>
          </a:p>
          <a:p>
            <a:r>
              <a:rPr lang="en-US" sz="1400" dirty="0">
                <a:latin typeface="Calibri" panose="020F0502020204030204" pitchFamily="34" charset="0"/>
              </a:rPr>
              <a:t>When Esau learned that Isaac had given the blessing to Jacob, he “lifted up his voice, and wept” (Gen. 27:38), suggesting he had no intention of keeping his earlier promise. The scripture says that Esau “hated” his brother and vowed to “slay” him (Gen. 27:41). Any rift that may have existed between them was now a chasm. As a consequence, Rebekah counseled Jacob to leave the area, feeling that with the passage of time Esau’s anger might subside. Isaac and Rebekah also wanted Jacob to marry righteously (see Gen. 27:46; Gen. 28:1). So at about age 77 (see note 1), Jacob and Esau parted, a separation that lasted about 20 years (see Gen. 31:41).</a:t>
            </a:r>
          </a:p>
          <a:p>
            <a:endParaRPr lang="en-US" sz="1400" dirty="0">
              <a:latin typeface="Calibri" panose="020F0502020204030204" pitchFamily="34" charset="0"/>
            </a:endParaRPr>
          </a:p>
          <a:p>
            <a:pPr fontAlgn="base"/>
            <a:r>
              <a:rPr lang="en-US" sz="1400" dirty="0"/>
              <a:t>Jacob and Esau  January 2002 Ensign</a:t>
            </a:r>
          </a:p>
          <a:p>
            <a:pPr fontAlgn="base"/>
            <a:r>
              <a:rPr lang="en-US" sz="1400" dirty="0"/>
              <a:t>By David H. Madsen</a:t>
            </a:r>
            <a:endParaRPr lang="en-US" sz="1400" dirty="0">
              <a:latin typeface="Calibri" panose="020F0502020204030204" pitchFamily="34" charset="0"/>
            </a:endParaRPr>
          </a:p>
        </p:txBody>
      </p:sp>
      <p:sp>
        <p:nvSpPr>
          <p:cNvPr id="9" name="Rectangle 8"/>
          <p:cNvSpPr/>
          <p:nvPr/>
        </p:nvSpPr>
        <p:spPr>
          <a:xfrm>
            <a:off x="0" y="3342305"/>
            <a:ext cx="6096000" cy="3046988"/>
          </a:xfrm>
          <a:prstGeom prst="rect">
            <a:avLst/>
          </a:prstGeom>
          <a:ln>
            <a:solidFill>
              <a:schemeClr val="tx1"/>
            </a:solidFill>
          </a:ln>
        </p:spPr>
        <p:txBody>
          <a:bodyPr>
            <a:spAutoFit/>
          </a:bodyPr>
          <a:lstStyle/>
          <a:p>
            <a:r>
              <a:rPr lang="en-US" sz="1200" b="1" dirty="0">
                <a:latin typeface="Arial" panose="020B0604020202020204" pitchFamily="34" charset="0"/>
              </a:rPr>
              <a:t>Matthias </a:t>
            </a:r>
            <a:r>
              <a:rPr lang="en-US" sz="1200" b="1" dirty="0" err="1">
                <a:latin typeface="Arial" panose="020B0604020202020204" pitchFamily="34" charset="0"/>
              </a:rPr>
              <a:t>Stom</a:t>
            </a:r>
            <a:r>
              <a:rPr lang="en-US" sz="1200" dirty="0">
                <a:latin typeface="Arial" panose="020B0604020202020204" pitchFamily="34" charset="0"/>
              </a:rPr>
              <a:t> or </a:t>
            </a:r>
            <a:r>
              <a:rPr lang="en-US" sz="1200" b="1" dirty="0">
                <a:latin typeface="Arial" panose="020B0604020202020204" pitchFamily="34" charset="0"/>
              </a:rPr>
              <a:t>Matthias </a:t>
            </a:r>
            <a:r>
              <a:rPr lang="en-US" sz="1200" b="1" dirty="0" err="1">
                <a:latin typeface="Arial" panose="020B0604020202020204" pitchFamily="34" charset="0"/>
              </a:rPr>
              <a:t>Stomer</a:t>
            </a:r>
            <a:r>
              <a:rPr lang="en-US" sz="1200" dirty="0">
                <a:latin typeface="Arial" panose="020B0604020202020204" pitchFamily="34" charset="0"/>
              </a:rPr>
              <a:t> (c. 1600 – after 1652) was a Dutch golden age painter considered one of the masters of Utrecht </a:t>
            </a:r>
            <a:r>
              <a:rPr lang="en-US" sz="1200" dirty="0" err="1">
                <a:latin typeface="Arial" panose="020B0604020202020204" pitchFamily="34" charset="0"/>
              </a:rPr>
              <a:t>Caravaggism</a:t>
            </a:r>
            <a:r>
              <a:rPr lang="en-US" sz="1200" dirty="0">
                <a:latin typeface="Arial" panose="020B0604020202020204" pitchFamily="34" charset="0"/>
              </a:rPr>
              <a:t>. Other variants of his name are </a:t>
            </a:r>
            <a:r>
              <a:rPr lang="en-US" sz="1200" i="1" dirty="0">
                <a:latin typeface="Arial" panose="020B0604020202020204" pitchFamily="34" charset="0"/>
              </a:rPr>
              <a:t>Matthias </a:t>
            </a:r>
            <a:r>
              <a:rPr lang="en-US" sz="1200" i="1" dirty="0" err="1">
                <a:latin typeface="Arial" panose="020B0604020202020204" pitchFamily="34" charset="0"/>
              </a:rPr>
              <a:t>Stohom</a:t>
            </a:r>
            <a:r>
              <a:rPr lang="en-US" sz="1200" dirty="0">
                <a:latin typeface="Arial" panose="020B0604020202020204" pitchFamily="34" charset="0"/>
              </a:rPr>
              <a:t> or </a:t>
            </a:r>
            <a:r>
              <a:rPr lang="en-US" sz="1200" i="1" dirty="0" err="1">
                <a:latin typeface="Arial" panose="020B0604020202020204" pitchFamily="34" charset="0"/>
              </a:rPr>
              <a:t>Stomma</a:t>
            </a:r>
            <a:r>
              <a:rPr lang="en-US" sz="1200" dirty="0" err="1">
                <a:latin typeface="Arial" panose="020B0604020202020204" pitchFamily="34" charset="0"/>
              </a:rPr>
              <a:t>,</a:t>
            </a:r>
            <a:r>
              <a:rPr lang="en-US" sz="1200" i="1" dirty="0" err="1">
                <a:latin typeface="Arial" panose="020B0604020202020204" pitchFamily="34" charset="0"/>
              </a:rPr>
              <a:t>Matheo</a:t>
            </a:r>
            <a:r>
              <a:rPr lang="en-US" sz="1200" i="1" dirty="0">
                <a:latin typeface="Arial" panose="020B0604020202020204" pitchFamily="34" charset="0"/>
              </a:rPr>
              <a:t> </a:t>
            </a:r>
            <a:r>
              <a:rPr lang="en-US" sz="1200" i="1" dirty="0" err="1">
                <a:latin typeface="Arial" panose="020B0604020202020204" pitchFamily="34" charset="0"/>
              </a:rPr>
              <a:t>Schem</a:t>
            </a:r>
            <a:r>
              <a:rPr lang="en-US" sz="1200" dirty="0">
                <a:latin typeface="Arial" panose="020B0604020202020204" pitchFamily="34" charset="0"/>
              </a:rPr>
              <a:t> and </a:t>
            </a:r>
            <a:r>
              <a:rPr lang="en-US" sz="1200" i="1" dirty="0">
                <a:latin typeface="Arial" panose="020B0604020202020204" pitchFamily="34" charset="0"/>
              </a:rPr>
              <a:t>Matteo </a:t>
            </a:r>
            <a:r>
              <a:rPr lang="en-US" sz="1200" i="1" dirty="0" err="1">
                <a:latin typeface="Arial" panose="020B0604020202020204" pitchFamily="34" charset="0"/>
              </a:rPr>
              <a:t>Tomar</a:t>
            </a:r>
            <a:r>
              <a:rPr lang="en-US" sz="1200" dirty="0">
                <a:latin typeface="Arial" panose="020B0604020202020204" pitchFamily="34" charset="0"/>
              </a:rPr>
              <a:t>. </a:t>
            </a:r>
            <a:r>
              <a:rPr lang="en-US" sz="1200" dirty="0" err="1">
                <a:latin typeface="Arial" panose="020B0604020202020204" pitchFamily="34" charset="0"/>
              </a:rPr>
              <a:t>Stom</a:t>
            </a:r>
            <a:r>
              <a:rPr lang="en-US" sz="1200" dirty="0">
                <a:latin typeface="Arial" panose="020B0604020202020204" pitchFamily="34" charset="0"/>
              </a:rPr>
              <a:t> spent most of his artistic life in Italy, and 200 of his works have been preserved.</a:t>
            </a:r>
          </a:p>
          <a:p>
            <a:r>
              <a:rPr lang="en-US" sz="1200" dirty="0"/>
              <a:t>It is conjectured that </a:t>
            </a:r>
            <a:r>
              <a:rPr lang="en-US" sz="1200" dirty="0" err="1"/>
              <a:t>Stom</a:t>
            </a:r>
            <a:r>
              <a:rPr lang="en-US" sz="1200" dirty="0"/>
              <a:t> was born at Amersfoort or in the Utrecht area, but many details of his life are vague. An early mention of </a:t>
            </a:r>
            <a:r>
              <a:rPr lang="en-US" sz="1200" dirty="0" err="1"/>
              <a:t>Stom</a:t>
            </a:r>
            <a:r>
              <a:rPr lang="en-US" sz="1200" dirty="0"/>
              <a:t> was around 1630, when he lived in the same location as Paulus </a:t>
            </a:r>
            <a:r>
              <a:rPr lang="en-US" sz="1200" dirty="0" err="1"/>
              <a:t>Bor</a:t>
            </a:r>
            <a:r>
              <a:rPr lang="en-US" sz="1200" dirty="0"/>
              <a:t> had lived a few years earlier. He was a pupil of Gerard van </a:t>
            </a:r>
            <a:r>
              <a:rPr lang="en-US" sz="1200" dirty="0" err="1"/>
              <a:t>Honthorst</a:t>
            </a:r>
            <a:r>
              <a:rPr lang="en-US" sz="1200" dirty="0"/>
              <a:t> in Rome after 1615.</a:t>
            </a:r>
          </a:p>
          <a:p>
            <a:r>
              <a:rPr lang="en-US" sz="1200" dirty="0"/>
              <a:t>He remained in Rome until 1632, after which he traveled to Naples, where he stayed until 1640. He then moved to Palermo, and delivered paintings for churches in </a:t>
            </a:r>
            <a:r>
              <a:rPr lang="en-US" sz="1200" dirty="0" err="1"/>
              <a:t>Caccamo</a:t>
            </a:r>
            <a:r>
              <a:rPr lang="en-US" sz="1200" dirty="0"/>
              <a:t> and </a:t>
            </a:r>
            <a:r>
              <a:rPr lang="en-US" sz="1200" dirty="0" err="1"/>
              <a:t>Monreale</a:t>
            </a:r>
            <a:r>
              <a:rPr lang="en-US" sz="1200" dirty="0"/>
              <a:t>. He sold three paintings to Antonio </a:t>
            </a:r>
            <a:r>
              <a:rPr lang="en-US" sz="1200" dirty="0" err="1"/>
              <a:t>Ruffo</a:t>
            </a:r>
            <a:r>
              <a:rPr lang="en-US" sz="1200" dirty="0"/>
              <a:t>, duke of Messina. It is speculated that he died in Sicily, or alternatively in Northern Italy, where in 1652 he painted an altar piece for the church in </a:t>
            </a:r>
            <a:r>
              <a:rPr lang="en-US" sz="1200" dirty="0" err="1"/>
              <a:t>Chiuduno</a:t>
            </a:r>
            <a:r>
              <a:rPr lang="en-US" sz="1200" dirty="0"/>
              <a:t>.</a:t>
            </a:r>
          </a:p>
          <a:p>
            <a:r>
              <a:rPr lang="en-US" sz="1200" dirty="0"/>
              <a:t>His son or grandson, </a:t>
            </a:r>
            <a:r>
              <a:rPr lang="en-US" sz="1200" dirty="0" err="1"/>
              <a:t>Mattia</a:t>
            </a:r>
            <a:r>
              <a:rPr lang="en-US" sz="1200" dirty="0"/>
              <a:t> (</a:t>
            </a:r>
            <a:r>
              <a:rPr lang="en-US" sz="1200" dirty="0" err="1"/>
              <a:t>il</a:t>
            </a:r>
            <a:r>
              <a:rPr lang="en-US" sz="1200" dirty="0"/>
              <a:t> </a:t>
            </a:r>
            <a:r>
              <a:rPr lang="en-US" sz="1200" dirty="0" err="1"/>
              <a:t>giovane</a:t>
            </a:r>
            <a:r>
              <a:rPr lang="en-US" sz="1200" dirty="0"/>
              <a:t>) </a:t>
            </a:r>
            <a:r>
              <a:rPr lang="en-US" sz="1200" dirty="0" err="1"/>
              <a:t>Stomer</a:t>
            </a:r>
            <a:r>
              <a:rPr lang="en-US" sz="1200" dirty="0"/>
              <a:t> (1649–1702), also was a painter.</a:t>
            </a:r>
          </a:p>
          <a:p>
            <a:r>
              <a:rPr lang="en-US" sz="1200" dirty="0"/>
              <a:t>Wikipedia</a:t>
            </a:r>
          </a:p>
          <a:p>
            <a:endParaRPr lang="en-US" sz="1200" dirty="0"/>
          </a:p>
        </p:txBody>
      </p:sp>
    </p:spTree>
    <p:extLst>
      <p:ext uri="{BB962C8B-B14F-4D97-AF65-F5344CB8AC3E}">
        <p14:creationId xmlns:p14="http://schemas.microsoft.com/office/powerpoint/2010/main" val="854649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80304"/>
            <a:ext cx="12192001" cy="6247864"/>
          </a:xfrm>
          <a:prstGeom prst="rect">
            <a:avLst/>
          </a:prstGeom>
          <a:ln>
            <a:solidFill>
              <a:schemeClr val="tx1"/>
            </a:solidFill>
          </a:ln>
        </p:spPr>
        <p:txBody>
          <a:bodyPr wrap="square">
            <a:spAutoFit/>
          </a:bodyPr>
          <a:lstStyle/>
          <a:p>
            <a:r>
              <a:rPr lang="en-US" sz="1600" b="1" dirty="0"/>
              <a:t>A Deception?</a:t>
            </a:r>
          </a:p>
          <a:p>
            <a:r>
              <a:rPr lang="en-US" sz="1600" dirty="0"/>
              <a:t>As the record in Genesis now reads, there is little option but to conclude that Rebekah and Jacob deliberately deceived Isaac and that Jacob explicitly lied to his father (see Gen. 27: 24). Rebekah and Jacob believed the deception was necessary because Isaac obviously favored Esau. Joseph Smith, however, taught that certain errors had crept into the Bible through “ignorant translators, careless transcribers, or designing and corrupt priests” (Teachings, p. 327). For example, a comparison of the early chapters of Genesis with the fuller accounts revealed to the Prophet (now found in the books of Moses and Abraham) shows how much has been lost. It is possible that the story of Jacob’s obtaining the birthright has also lost much or been changed by unbelievers. These changes could then explain the contradictions.</a:t>
            </a:r>
          </a:p>
          <a:p>
            <a:endParaRPr lang="en-US" sz="1600" dirty="0"/>
          </a:p>
          <a:p>
            <a:r>
              <a:rPr lang="en-US" sz="1600" dirty="0"/>
              <a:t>Rebekah knew by personal revelation that Jacob was to be the son of the covenant (see Genesis 25:22–23). Jacob reluctantly gave in to his mother’s wishes after she told him that she would take the responsibility for what they were about to do.</a:t>
            </a:r>
          </a:p>
          <a:p>
            <a:endParaRPr lang="en-US" sz="1600" dirty="0"/>
          </a:p>
          <a:p>
            <a:r>
              <a:rPr lang="en-US" sz="1600" dirty="0"/>
              <a:t>Although the early patriarchs and their wives were great and righteous men and women who eventually were exalted and perfected (see D&amp;C 132:37), this fact does not mean that they were perfect in every respect while in mortality. If the story is correct as found in Genesis, Isaac may have been temporarily shortsighted in favoring Esau. Or Rebekah may have had insufficient faith in the Lord to let Him work His will and therefore undertook a plan of her own to ensure that the promised blessings would come to pass. These shortcomings do not lessen their later greatness and their eventual perfection.</a:t>
            </a:r>
          </a:p>
          <a:p>
            <a:endParaRPr lang="en-US" sz="1600" dirty="0"/>
          </a:p>
          <a:p>
            <a:r>
              <a:rPr lang="en-US" sz="1600" dirty="0"/>
              <a:t>Whatever the explanation for the circumstances surrounding the reception of the blessing, one thing is perfectly clear. Priesthood holders are given the keys to bind </a:t>
            </a:r>
            <a:r>
              <a:rPr lang="en-US" sz="1600" i="1" dirty="0"/>
              <a:t>and loose</a:t>
            </a:r>
            <a:r>
              <a:rPr lang="en-US" sz="1600" dirty="0"/>
              <a:t> on earth and have that action validated in heaven (see Matthew 16:19). Once Isaac learned of the deception, he could have revoked the blessing and given it to Esau. Instead, he told Esau, “Yea, and he shall be blessed” (Genesis 27:33). Later, when Jacob was preparing to leave for </a:t>
            </a:r>
            <a:r>
              <a:rPr lang="en-US" sz="1600" dirty="0" err="1"/>
              <a:t>Padan-aram</a:t>
            </a:r>
            <a:r>
              <a:rPr lang="en-US" sz="1600" dirty="0"/>
              <a:t> to escape Esau’s wrath, Isaac clearly gave him the blessing of Abraham (see Genesis 28:3–4), an additional proof that Jacob received the blessing meant for him and that Isaac confirmed it upon him. Thus, if the Genesis record is correct as it now is, Jacob, like others, received a call and a promise of eventual blessings because of his potential and in spite of his weaknesses. Like anyone, he had then to live worthily in order to obtain the promised blessings.</a:t>
            </a:r>
          </a:p>
          <a:p>
            <a:r>
              <a:rPr lang="en-US" sz="1600" dirty="0"/>
              <a:t>Old Testament Institute Student Manual</a:t>
            </a:r>
          </a:p>
        </p:txBody>
      </p:sp>
    </p:spTree>
    <p:extLst>
      <p:ext uri="{BB962C8B-B14F-4D97-AF65-F5344CB8AC3E}">
        <p14:creationId xmlns:p14="http://schemas.microsoft.com/office/powerpoint/2010/main" val="4291166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7858407" cy="6924973"/>
          </a:xfrm>
          <a:prstGeom prst="rect">
            <a:avLst/>
          </a:prstGeom>
          <a:ln>
            <a:solidFill>
              <a:schemeClr val="tx1"/>
            </a:solidFill>
          </a:ln>
        </p:spPr>
        <p:txBody>
          <a:bodyPr wrap="square">
            <a:spAutoFit/>
          </a:bodyPr>
          <a:lstStyle/>
          <a:p>
            <a:r>
              <a:rPr lang="en-US" sz="1200" b="1" i="0" dirty="0">
                <a:solidFill>
                  <a:srgbClr val="444444"/>
                </a:solidFill>
                <a:effectLst/>
                <a:latin typeface="Arial" panose="020B0604020202020204" pitchFamily="34" charset="0"/>
              </a:rPr>
              <a:t>Inheritance</a:t>
            </a:r>
            <a:r>
              <a:rPr lang="en-US" sz="1200" b="0" i="0" dirty="0">
                <a:solidFill>
                  <a:srgbClr val="444444"/>
                </a:solidFill>
                <a:effectLst/>
                <a:latin typeface="Arial" panose="020B0604020202020204" pitchFamily="34" charset="0"/>
              </a:rPr>
              <a:t> was the gift of honor and support given by a patriarch to his sons (and sometimes daughters). It was meant for the provision and status of the family. Most of the occurrences of inheritance in the first half of the Old Testament refer to God bestowing the Promised Land on the Israelites—the Heavenly Father providing for His sons and daughters. Because the land was given by God to the individual families, the people were not allowed to dispose of their land permanently. If they needed to sell it, it was to be returned during the year of Jubilee (</a:t>
            </a:r>
            <a:r>
              <a:rPr lang="en-US" sz="1200" b="0" i="0" u="sng" dirty="0">
                <a:solidFill>
                  <a:srgbClr val="333333"/>
                </a:solidFill>
                <a:effectLst/>
                <a:latin typeface="Arial" panose="020B0604020202020204" pitchFamily="34" charset="0"/>
              </a:rPr>
              <a:t>Leviticus 25:23-38</a:t>
            </a:r>
            <a:r>
              <a:rPr lang="en-US" sz="1200" b="0" i="0" dirty="0">
                <a:solidFill>
                  <a:srgbClr val="444444"/>
                </a:solidFill>
                <a:effectLst/>
                <a:latin typeface="Arial" panose="020B0604020202020204" pitchFamily="34" charset="0"/>
              </a:rPr>
              <a:t>). </a:t>
            </a:r>
          </a:p>
          <a:p>
            <a:endParaRPr lang="en-US" sz="1200" dirty="0">
              <a:solidFill>
                <a:srgbClr val="444444"/>
              </a:solidFill>
              <a:latin typeface="Arial" panose="020B0604020202020204" pitchFamily="34" charset="0"/>
            </a:endParaRPr>
          </a:p>
          <a:p>
            <a:r>
              <a:rPr lang="en-US" sz="1200" b="0" i="0" dirty="0">
                <a:solidFill>
                  <a:srgbClr val="444444"/>
                </a:solidFill>
                <a:effectLst/>
                <a:latin typeface="Arial" panose="020B0604020202020204" pitchFamily="34" charset="0"/>
              </a:rPr>
              <a:t>The Bible laid out specific guidelines for inheriting family property: the eldest son was to inherit a double portion (</a:t>
            </a:r>
            <a:r>
              <a:rPr lang="en-US" sz="1200" b="0" i="0" u="sng" dirty="0">
                <a:solidFill>
                  <a:srgbClr val="333333"/>
                </a:solidFill>
                <a:effectLst/>
                <a:latin typeface="Arial" panose="020B0604020202020204" pitchFamily="34" charset="0"/>
              </a:rPr>
              <a:t>Deuteronomy 21:15-17</a:t>
            </a:r>
            <a:r>
              <a:rPr lang="en-US" sz="1200" b="0" i="0" dirty="0">
                <a:solidFill>
                  <a:srgbClr val="444444"/>
                </a:solidFill>
                <a:effectLst/>
                <a:latin typeface="Arial" panose="020B0604020202020204" pitchFamily="34" charset="0"/>
              </a:rPr>
              <a:t>); if there were no sons, daughters were allowed to inherit their father's land (</a:t>
            </a:r>
            <a:r>
              <a:rPr lang="en-US" sz="1200" b="0" i="0" u="sng" dirty="0">
                <a:solidFill>
                  <a:srgbClr val="333333"/>
                </a:solidFill>
                <a:effectLst/>
                <a:latin typeface="Arial" panose="020B0604020202020204" pitchFamily="34" charset="0"/>
              </a:rPr>
              <a:t>Numbers 27:8</a:t>
            </a:r>
            <a:r>
              <a:rPr lang="en-US" sz="1200" b="0" i="0" dirty="0">
                <a:solidFill>
                  <a:srgbClr val="444444"/>
                </a:solidFill>
                <a:effectLst/>
                <a:latin typeface="Arial" panose="020B0604020202020204" pitchFamily="34" charset="0"/>
              </a:rPr>
              <a:t>); in the absence of direct heirs, a favored servant or a more distant kinsman could inherit the land (</a:t>
            </a:r>
            <a:r>
              <a:rPr lang="en-US" sz="1200" b="0" i="0" u="sng" dirty="0">
                <a:solidFill>
                  <a:srgbClr val="333333"/>
                </a:solidFill>
                <a:effectLst/>
                <a:latin typeface="Arial" panose="020B0604020202020204" pitchFamily="34" charset="0"/>
              </a:rPr>
              <a:t>Genesis 15:2</a:t>
            </a:r>
            <a:r>
              <a:rPr lang="en-US" sz="1200" b="0" i="0" dirty="0">
                <a:solidFill>
                  <a:srgbClr val="444444"/>
                </a:solidFill>
                <a:effectLst/>
                <a:latin typeface="Arial" panose="020B0604020202020204" pitchFamily="34" charset="0"/>
              </a:rPr>
              <a:t>; </a:t>
            </a:r>
            <a:r>
              <a:rPr lang="en-US" sz="1200" b="0" i="0" u="sng" dirty="0">
                <a:solidFill>
                  <a:srgbClr val="333333"/>
                </a:solidFill>
                <a:effectLst/>
                <a:latin typeface="Arial" panose="020B0604020202020204" pitchFamily="34" charset="0"/>
              </a:rPr>
              <a:t>Numbers 27:9-11</a:t>
            </a:r>
            <a:r>
              <a:rPr lang="en-US" sz="1200" b="0" i="0" dirty="0">
                <a:solidFill>
                  <a:srgbClr val="444444"/>
                </a:solidFill>
                <a:effectLst/>
                <a:latin typeface="Arial" panose="020B0604020202020204" pitchFamily="34" charset="0"/>
              </a:rPr>
              <a:t>). At no time could the land pass to another tribe. The point of passing on the land was to ensure the extended family had a means of support and survival. Inheritance was assumed, and only </a:t>
            </a:r>
            <a:r>
              <a:rPr lang="en-US" sz="1200" b="0" i="0" u="sng" dirty="0">
                <a:solidFill>
                  <a:srgbClr val="333333"/>
                </a:solidFill>
                <a:effectLst/>
                <a:latin typeface="Arial" panose="020B0604020202020204" pitchFamily="34" charset="0"/>
              </a:rPr>
              <a:t>Proverbs 13:22</a:t>
            </a:r>
            <a:r>
              <a:rPr lang="en-US" sz="1200" b="0" i="0" dirty="0">
                <a:solidFill>
                  <a:srgbClr val="444444"/>
                </a:solidFill>
                <a:effectLst/>
                <a:latin typeface="Arial" panose="020B0604020202020204" pitchFamily="34" charset="0"/>
              </a:rPr>
              <a:t> speaks of it as a particular virtue.</a:t>
            </a:r>
          </a:p>
          <a:p>
            <a:endParaRPr lang="en-US" sz="1200" dirty="0">
              <a:solidFill>
                <a:srgbClr val="444444"/>
              </a:solidFill>
              <a:latin typeface="Arial" panose="020B0604020202020204" pitchFamily="34" charset="0"/>
            </a:endParaRPr>
          </a:p>
          <a:p>
            <a:r>
              <a:rPr lang="en-US" sz="1200" dirty="0"/>
              <a:t>The New Testament does not speak of a physical inheritance but rather a spiritual inheritance. In fact, in </a:t>
            </a:r>
            <a:r>
              <a:rPr lang="en-US" sz="1200" u="sng" dirty="0"/>
              <a:t>Luke 12:13-21</a:t>
            </a:r>
            <a:r>
              <a:rPr lang="en-US" sz="1200" dirty="0"/>
              <a:t>, Jesus downplays the importance of an earthly inheritance, explaining that it can lead to greed and an obsession with wealth. It is far better to store up treasures in heaven. Our inheritance, like the Israelites’, is from God (</a:t>
            </a:r>
            <a:r>
              <a:rPr lang="en-US" sz="1200" u="sng" dirty="0"/>
              <a:t>Acts 20:32</a:t>
            </a:r>
            <a:r>
              <a:rPr lang="en-US" sz="1200" dirty="0"/>
              <a:t>; </a:t>
            </a:r>
            <a:r>
              <a:rPr lang="en-US" sz="1200" u="sng" dirty="0"/>
              <a:t>Ephesians 1:11</a:t>
            </a:r>
            <a:r>
              <a:rPr lang="en-US" sz="1200" dirty="0"/>
              <a:t>, </a:t>
            </a:r>
            <a:r>
              <a:rPr lang="en-US" sz="1200" u="sng" dirty="0"/>
              <a:t>14</a:t>
            </a:r>
            <a:r>
              <a:rPr lang="en-US" sz="1200" dirty="0"/>
              <a:t>, </a:t>
            </a:r>
            <a:r>
              <a:rPr lang="en-US" sz="1200" u="sng" dirty="0"/>
              <a:t>18</a:t>
            </a:r>
            <a:r>
              <a:rPr lang="en-US" sz="1200" dirty="0"/>
              <a:t>). And, like Abraham (</a:t>
            </a:r>
            <a:r>
              <a:rPr lang="en-US" sz="1200" u="sng" dirty="0"/>
              <a:t>Hebrews 11:8</a:t>
            </a:r>
            <a:r>
              <a:rPr lang="en-US" sz="1200" dirty="0"/>
              <a:t>, </a:t>
            </a:r>
            <a:r>
              <a:rPr lang="en-US" sz="1200" u="sng" dirty="0"/>
              <a:t>13</a:t>
            </a:r>
            <a:r>
              <a:rPr lang="en-US" sz="1200" dirty="0"/>
              <a:t>), we will not receive our inheritance in this lifetime (</a:t>
            </a:r>
            <a:r>
              <a:rPr lang="en-US" sz="1200" u="sng" dirty="0"/>
              <a:t>1 Peter 1:4</a:t>
            </a:r>
            <a:r>
              <a:rPr lang="en-US" sz="1200" dirty="0"/>
              <a:t>). What is this inheritance? </a:t>
            </a:r>
            <a:r>
              <a:rPr lang="en-US" sz="1200" u="sng" dirty="0"/>
              <a:t>Psalm 37:11</a:t>
            </a:r>
            <a:r>
              <a:rPr lang="en-US" sz="1200" dirty="0"/>
              <a:t> and </a:t>
            </a:r>
            <a:r>
              <a:rPr lang="en-US" sz="1200" u="sng" dirty="0"/>
              <a:t>Matthew 5:5</a:t>
            </a:r>
            <a:r>
              <a:rPr lang="en-US" sz="1200" dirty="0"/>
              <a:t> say it’s the whole earth. </a:t>
            </a:r>
            <a:r>
              <a:rPr lang="en-US" sz="1200" u="sng" dirty="0"/>
              <a:t>James 2:5</a:t>
            </a:r>
            <a:r>
              <a:rPr lang="en-US" sz="1200" dirty="0"/>
              <a:t> says it’s the kingdom of God, and </a:t>
            </a:r>
            <a:r>
              <a:rPr lang="en-US" sz="1200" u="sng" dirty="0"/>
              <a:t>Hebrews 11:16</a:t>
            </a:r>
            <a:r>
              <a:rPr lang="en-US" sz="1200" dirty="0"/>
              <a:t> calls it a heavenly country. 1 </a:t>
            </a:r>
            <a:r>
              <a:rPr lang="en-US" sz="1200" u="sng" dirty="0"/>
              <a:t>Corinthians 2:9</a:t>
            </a:r>
            <a:r>
              <a:rPr lang="en-US" sz="1200" dirty="0"/>
              <a:t> says it is so wonderful, that "eye has not seen and ear has not heard, and which have not entered the heart of man, all that God has prepared for those who love Him." And </a:t>
            </a:r>
            <a:r>
              <a:rPr lang="en-US" sz="1200" u="sng" dirty="0"/>
              <a:t>Revelation 21</a:t>
            </a:r>
            <a:r>
              <a:rPr lang="en-US" sz="1200" dirty="0"/>
              <a:t> describes a new heaven and new earth where God will dwell among His people and take away tears, mourning, pain, and death.</a:t>
            </a:r>
          </a:p>
          <a:p>
            <a:endParaRPr lang="en-US" sz="1200" dirty="0"/>
          </a:p>
          <a:p>
            <a:r>
              <a:rPr lang="en-US" sz="1200" dirty="0"/>
              <a:t>As believers, we are not bound to the Old Testament Law. Instead, we are to follow the two greatest commandments—love God and love others (</a:t>
            </a:r>
            <a:r>
              <a:rPr lang="en-US" sz="1200" u="sng" dirty="0"/>
              <a:t>Matthew 22:34-36</a:t>
            </a:r>
            <a:r>
              <a:rPr lang="en-US" sz="1200" dirty="0"/>
              <a:t>). The Old Testament offers practical examples as to how to fulfill the greatest commandments. In regards to inheritance, it's the example of parents ensuring their family is cared for after their death. In modern times, this doesn't necessarily mean land, or even material possessions. It can include imparting a good character, ensuring children have an education, or training them in a profession. But, when most people think of parents leaving an inheritance for their children, it is in regards to material possessions. The Bible definitely supports the idea of parents leaving their material possessions/wealth/property to their children. At the same time, parents should not feel obligated to save up everything for their children’s inheritance, neglecting themselves in the process. It should never be a matter of guilt or obligation. Rather, it should be an act of love, a final way of expressing your love and appreciation to children. Most important, however, is the parents’ responsibility to make sure children are aware of the inheritance they will receive if they follow Christ. Parents are to teach their children about God's expectations (</a:t>
            </a:r>
            <a:r>
              <a:rPr lang="en-US" sz="1200" u="sng" dirty="0"/>
              <a:t>Deuteronomy 6:6-7</a:t>
            </a:r>
            <a:r>
              <a:rPr lang="en-US" sz="1200" dirty="0"/>
              <a:t>; </a:t>
            </a:r>
            <a:r>
              <a:rPr lang="en-US" sz="1200" u="sng" dirty="0"/>
              <a:t>Ephesians 6:4</a:t>
            </a:r>
            <a:r>
              <a:rPr lang="en-US" sz="1200" dirty="0"/>
              <a:t>) and bring their children to Christ (</a:t>
            </a:r>
            <a:r>
              <a:rPr lang="en-US" sz="1200" u="sng" dirty="0"/>
              <a:t>Mark 10:14</a:t>
            </a:r>
            <a:r>
              <a:rPr lang="en-US" sz="1200" dirty="0"/>
              <a:t>). In this way, parents can provide for their children in the greatest way possible.</a:t>
            </a:r>
          </a:p>
          <a:p>
            <a:r>
              <a:rPr lang="en-US" sz="1200" dirty="0"/>
              <a:t>http://www.gotquestions.org/Bible-inheritance.html</a:t>
            </a:r>
          </a:p>
        </p:txBody>
      </p:sp>
      <p:sp>
        <p:nvSpPr>
          <p:cNvPr id="3" name="TextBox 2"/>
          <p:cNvSpPr txBox="1"/>
          <p:nvPr/>
        </p:nvSpPr>
        <p:spPr>
          <a:xfrm>
            <a:off x="8772807" y="0"/>
            <a:ext cx="2290527" cy="369332"/>
          </a:xfrm>
          <a:prstGeom prst="rect">
            <a:avLst/>
          </a:prstGeom>
          <a:noFill/>
          <a:ln>
            <a:solidFill>
              <a:schemeClr val="tx1"/>
            </a:solidFill>
          </a:ln>
        </p:spPr>
        <p:txBody>
          <a:bodyPr wrap="square" rtlCol="0">
            <a:spAutoFit/>
          </a:bodyPr>
          <a:lstStyle/>
          <a:p>
            <a:r>
              <a:rPr lang="en-US" dirty="0"/>
              <a:t>Something of Interest</a:t>
            </a:r>
          </a:p>
        </p:txBody>
      </p:sp>
      <p:sp>
        <p:nvSpPr>
          <p:cNvPr id="4" name="Rectangle 3"/>
          <p:cNvSpPr/>
          <p:nvPr/>
        </p:nvSpPr>
        <p:spPr>
          <a:xfrm>
            <a:off x="7858406" y="524085"/>
            <a:ext cx="4333594" cy="6370975"/>
          </a:xfrm>
          <a:prstGeom prst="rect">
            <a:avLst/>
          </a:prstGeom>
          <a:ln>
            <a:solidFill>
              <a:schemeClr val="tx1"/>
            </a:solidFill>
          </a:ln>
        </p:spPr>
        <p:txBody>
          <a:bodyPr wrap="square">
            <a:spAutoFit/>
          </a:bodyPr>
          <a:lstStyle/>
          <a:p>
            <a:r>
              <a:rPr lang="en-US" sz="1200" b="1" dirty="0">
                <a:solidFill>
                  <a:srgbClr val="333333"/>
                </a:solidFill>
                <a:latin typeface="Arial" panose="020B0604020202020204" pitchFamily="34" charset="0"/>
              </a:rPr>
              <a:t>From chronological information in Genesis </a:t>
            </a:r>
            <a:r>
              <a:rPr lang="en-US" sz="1200" dirty="0">
                <a:solidFill>
                  <a:srgbClr val="333333"/>
                </a:solidFill>
                <a:latin typeface="Arial" panose="020B0604020202020204" pitchFamily="34" charset="0"/>
              </a:rPr>
              <a:t>and the book of Moses it is estimated that Isaac was born approximately 1900 B.C. Isaac was forty years of age when he married Rebekah. Esau and Jacob were born twenty years later, or about 1840 B.C. Jacob’s flight to </a:t>
            </a:r>
            <a:r>
              <a:rPr lang="en-US" sz="1200" dirty="0" err="1">
                <a:solidFill>
                  <a:srgbClr val="333333"/>
                </a:solidFill>
                <a:latin typeface="Arial" panose="020B0604020202020204" pitchFamily="34" charset="0"/>
              </a:rPr>
              <a:t>Padan-aram</a:t>
            </a:r>
            <a:r>
              <a:rPr lang="en-US" sz="1200" dirty="0">
                <a:solidFill>
                  <a:srgbClr val="333333"/>
                </a:solidFill>
                <a:latin typeface="Arial" panose="020B0604020202020204" pitchFamily="34" charset="0"/>
              </a:rPr>
              <a:t>, or Haran, likely occurred about 1800 B.C. , which means the twelve sons would have been born between 1800 B.C. and 1780 B.C. In the line of Adam’s royal generations Abraham was the twentieth, Isaac the twenty-first, and Jacob the twenty-second.</a:t>
            </a:r>
          </a:p>
          <a:p>
            <a:endParaRPr lang="en-US" sz="1200" dirty="0">
              <a:solidFill>
                <a:srgbClr val="333333"/>
              </a:solidFill>
              <a:latin typeface="Arial" panose="020B0604020202020204" pitchFamily="34" charset="0"/>
            </a:endParaRPr>
          </a:p>
          <a:p>
            <a:r>
              <a:rPr lang="en-US" sz="1200" dirty="0">
                <a:solidFill>
                  <a:srgbClr val="333333"/>
                </a:solidFill>
                <a:latin typeface="Arial" panose="020B0604020202020204" pitchFamily="34" charset="0"/>
              </a:rPr>
              <a:t>It appears that Isaac spent his life in the Negev desert, not travelling farther north than Jerusalem, or Mt. Moriah.  The Negev responds to agricultural pursuits that harmonize with its arid character. It appears that Isaac, a herdsman, and his large household found sufficient pasture and other means of subsistence there. They had to move about, however, because of famines that occurred. Centuries of conflict, neglect, and natural causes have since turned the Negev into a barren area that covers nearly half of modern Israel. In recent years the Israelis have been turning the Negev into a productive area once again.</a:t>
            </a:r>
          </a:p>
          <a:p>
            <a:endParaRPr lang="en-US" sz="1200" dirty="0">
              <a:solidFill>
                <a:srgbClr val="333333"/>
              </a:solidFill>
              <a:latin typeface="Arial" panose="020B0604020202020204" pitchFamily="34" charset="0"/>
            </a:endParaRPr>
          </a:p>
          <a:p>
            <a:r>
              <a:rPr lang="en-US" sz="1200" dirty="0">
                <a:solidFill>
                  <a:srgbClr val="333333"/>
                </a:solidFill>
                <a:latin typeface="Arial" panose="020B0604020202020204" pitchFamily="34" charset="0"/>
              </a:rPr>
              <a:t>Chiefly, Isaac lived in three areas of the Negev: Beer-</a:t>
            </a:r>
            <a:r>
              <a:rPr lang="en-US" sz="1200" dirty="0" err="1">
                <a:solidFill>
                  <a:srgbClr val="333333"/>
                </a:solidFill>
                <a:latin typeface="Arial" panose="020B0604020202020204" pitchFamily="34" charset="0"/>
              </a:rPr>
              <a:t>lahai</a:t>
            </a:r>
            <a:r>
              <a:rPr lang="en-US" sz="1200" dirty="0">
                <a:solidFill>
                  <a:srgbClr val="333333"/>
                </a:solidFill>
                <a:latin typeface="Arial" panose="020B0604020202020204" pitchFamily="34" charset="0"/>
              </a:rPr>
              <a:t>-</a:t>
            </a:r>
            <a:r>
              <a:rPr lang="en-US" sz="1200" dirty="0" err="1">
                <a:solidFill>
                  <a:srgbClr val="333333"/>
                </a:solidFill>
                <a:latin typeface="Arial" panose="020B0604020202020204" pitchFamily="34" charset="0"/>
              </a:rPr>
              <a:t>roi</a:t>
            </a:r>
            <a:r>
              <a:rPr lang="en-US" sz="1200" dirty="0">
                <a:solidFill>
                  <a:srgbClr val="333333"/>
                </a:solidFill>
                <a:latin typeface="Arial" panose="020B0604020202020204" pitchFamily="34" charset="0"/>
              </a:rPr>
              <a:t>, </a:t>
            </a:r>
            <a:r>
              <a:rPr lang="en-US" sz="1200" dirty="0" err="1">
                <a:solidFill>
                  <a:srgbClr val="333333"/>
                </a:solidFill>
                <a:latin typeface="Arial" panose="020B0604020202020204" pitchFamily="34" charset="0"/>
              </a:rPr>
              <a:t>Gerar</a:t>
            </a:r>
            <a:r>
              <a:rPr lang="en-US" sz="1200" dirty="0">
                <a:solidFill>
                  <a:srgbClr val="333333"/>
                </a:solidFill>
                <a:latin typeface="Arial" panose="020B0604020202020204" pitchFamily="34" charset="0"/>
              </a:rPr>
              <a:t>, and Beersheba. Like his father, Isaac dug many wells. His tribe and flocks often went where the water was to be found. Isaac was a peaceful man, according to the record, choosing to move on and dig new wells rather than fight for the ones he had already dug. The Lord prospered him exceedingly.  Isaac’s clan established Beersheba, and the community since then has always been associated with his name.  Beersheba is fifty miles south of Jerusalem and in Old Testament times marked the southern border of the Judean kingdom. Old Testament Institute Manual</a:t>
            </a:r>
            <a:endParaRPr lang="en-US" sz="1200" b="0"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2151662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D0CE0EE3-F0F5-4CA1-A30B-EA47EC0C9C52}"/>
              </a:ext>
            </a:extLst>
          </p:cNvPr>
          <p:cNvPicPr>
            <a:picLocks noChangeAspect="1"/>
          </p:cNvPicPr>
          <p:nvPr/>
        </p:nvPicPr>
        <p:blipFill rotWithShape="1">
          <a:blip r:embed="rId2">
            <a:extLst>
              <a:ext uri="{28A0092B-C50C-407E-A947-70E740481C1C}">
                <a14:useLocalDpi xmlns:a14="http://schemas.microsoft.com/office/drawing/2010/main" val="0"/>
              </a:ext>
            </a:extLst>
          </a:blip>
          <a:srcRect b="5024"/>
          <a:stretch/>
        </p:blipFill>
        <p:spPr>
          <a:xfrm>
            <a:off x="0" y="0"/>
            <a:ext cx="12192000" cy="6858000"/>
          </a:xfrm>
          <a:prstGeom prst="rect">
            <a:avLst/>
          </a:prstGeom>
        </p:spPr>
      </p:pic>
      <p:sp>
        <p:nvSpPr>
          <p:cNvPr id="4" name="TextBox 3"/>
          <p:cNvSpPr txBox="1"/>
          <p:nvPr/>
        </p:nvSpPr>
        <p:spPr>
          <a:xfrm>
            <a:off x="-1" y="6479615"/>
            <a:ext cx="2145671" cy="369332"/>
          </a:xfrm>
          <a:prstGeom prst="rect">
            <a:avLst/>
          </a:prstGeom>
          <a:noFill/>
        </p:spPr>
        <p:txBody>
          <a:bodyPr wrap="square" rtlCol="0">
            <a:spAutoFit/>
          </a:bodyPr>
          <a:lstStyle/>
          <a:p>
            <a:r>
              <a:rPr lang="en-US" dirty="0">
                <a:solidFill>
                  <a:schemeClr val="bg1"/>
                </a:solidFill>
              </a:rPr>
              <a:t>Genesis 25:1-4</a:t>
            </a:r>
          </a:p>
        </p:txBody>
      </p:sp>
      <p:sp>
        <p:nvSpPr>
          <p:cNvPr id="29" name="Rectangle 28"/>
          <p:cNvSpPr/>
          <p:nvPr/>
        </p:nvSpPr>
        <p:spPr>
          <a:xfrm>
            <a:off x="0" y="55185"/>
            <a:ext cx="12192000" cy="1015663"/>
          </a:xfrm>
          <a:prstGeom prst="rect">
            <a:avLst/>
          </a:prstGeom>
        </p:spPr>
        <p:txBody>
          <a:bodyPr wrap="square">
            <a:spAutoFit/>
          </a:bodyPr>
          <a:lstStyle/>
          <a:p>
            <a:pPr algn="ctr"/>
            <a:r>
              <a:rPr lang="en-US" sz="6000" dirty="0">
                <a:solidFill>
                  <a:schemeClr val="bg1"/>
                </a:solidFill>
                <a:latin typeface="Agency FB" panose="020B0503020202020204" pitchFamily="34" charset="0"/>
              </a:rPr>
              <a:t>Abraham’s Family Grows</a:t>
            </a:r>
          </a:p>
        </p:txBody>
      </p:sp>
      <p:grpSp>
        <p:nvGrpSpPr>
          <p:cNvPr id="35" name="Group 34"/>
          <p:cNvGrpSpPr/>
          <p:nvPr/>
        </p:nvGrpSpPr>
        <p:grpSpPr>
          <a:xfrm>
            <a:off x="1150173" y="1552517"/>
            <a:ext cx="9623356" cy="4358338"/>
            <a:chOff x="317254" y="1900041"/>
            <a:chExt cx="9623356" cy="4358338"/>
          </a:xfrm>
        </p:grpSpPr>
        <p:sp>
          <p:nvSpPr>
            <p:cNvPr id="6" name="Rectangle 5"/>
            <p:cNvSpPr/>
            <p:nvPr/>
          </p:nvSpPr>
          <p:spPr>
            <a:xfrm>
              <a:off x="5253847" y="1917920"/>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Keturah</a:t>
              </a:r>
              <a:endParaRPr lang="en-US" dirty="0"/>
            </a:p>
          </p:txBody>
        </p:sp>
        <p:sp>
          <p:nvSpPr>
            <p:cNvPr id="7" name="Rectangle 6"/>
            <p:cNvSpPr/>
            <p:nvPr/>
          </p:nvSpPr>
          <p:spPr>
            <a:xfrm>
              <a:off x="5343466" y="2778370"/>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Zimran</a:t>
              </a:r>
              <a:endParaRPr lang="en-US" dirty="0"/>
            </a:p>
          </p:txBody>
        </p:sp>
        <p:sp>
          <p:nvSpPr>
            <p:cNvPr id="8" name="Rectangle 7"/>
            <p:cNvSpPr/>
            <p:nvPr/>
          </p:nvSpPr>
          <p:spPr>
            <a:xfrm>
              <a:off x="5343465" y="3262734"/>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Jokshan</a:t>
              </a:r>
              <a:endParaRPr lang="en-US" dirty="0"/>
            </a:p>
          </p:txBody>
        </p:sp>
        <p:sp>
          <p:nvSpPr>
            <p:cNvPr id="9" name="Rectangle 8"/>
            <p:cNvSpPr/>
            <p:nvPr/>
          </p:nvSpPr>
          <p:spPr>
            <a:xfrm>
              <a:off x="1583945" y="2581325"/>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Rebekah</a:t>
              </a:r>
            </a:p>
          </p:txBody>
        </p:sp>
        <p:cxnSp>
          <p:nvCxnSpPr>
            <p:cNvPr id="10" name="Straight Arrow Connector 9"/>
            <p:cNvCxnSpPr/>
            <p:nvPr/>
          </p:nvCxnSpPr>
          <p:spPr>
            <a:xfrm flipV="1">
              <a:off x="6468693" y="3425700"/>
              <a:ext cx="646181" cy="33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849623" y="2300077"/>
              <a:ext cx="10289" cy="3843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405933" y="1906100"/>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Abraham</a:t>
              </a:r>
            </a:p>
          </p:txBody>
        </p:sp>
        <p:sp>
          <p:nvSpPr>
            <p:cNvPr id="13" name="Rectangle 12"/>
            <p:cNvSpPr/>
            <p:nvPr/>
          </p:nvSpPr>
          <p:spPr>
            <a:xfrm>
              <a:off x="2145670" y="1906100"/>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Sarah</a:t>
              </a:r>
            </a:p>
          </p:txBody>
        </p:sp>
        <p:sp>
          <p:nvSpPr>
            <p:cNvPr id="14" name="Rectangle 13"/>
            <p:cNvSpPr/>
            <p:nvPr/>
          </p:nvSpPr>
          <p:spPr>
            <a:xfrm>
              <a:off x="5343465" y="3747098"/>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Medan</a:t>
              </a:r>
            </a:p>
          </p:txBody>
        </p:sp>
        <p:sp>
          <p:nvSpPr>
            <p:cNvPr id="15" name="Rectangle 14"/>
            <p:cNvSpPr/>
            <p:nvPr/>
          </p:nvSpPr>
          <p:spPr>
            <a:xfrm>
              <a:off x="2718150" y="258307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Isaac</a:t>
              </a:r>
            </a:p>
          </p:txBody>
        </p:sp>
        <p:cxnSp>
          <p:nvCxnSpPr>
            <p:cNvPr id="16" name="Straight Arrow Connector 15"/>
            <p:cNvCxnSpPr/>
            <p:nvPr/>
          </p:nvCxnSpPr>
          <p:spPr>
            <a:xfrm flipH="1">
              <a:off x="3327308" y="2260504"/>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557441" y="2072794"/>
              <a:ext cx="560067" cy="5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345192" y="3853004"/>
              <a:ext cx="33708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343465" y="4245581"/>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Midian</a:t>
              </a:r>
            </a:p>
          </p:txBody>
        </p:sp>
        <p:sp>
          <p:nvSpPr>
            <p:cNvPr id="27" name="Rectangle 26"/>
            <p:cNvSpPr/>
            <p:nvPr/>
          </p:nvSpPr>
          <p:spPr>
            <a:xfrm>
              <a:off x="5352775" y="4710543"/>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Ishbak</a:t>
              </a:r>
              <a:endParaRPr lang="en-US" dirty="0"/>
            </a:p>
          </p:txBody>
        </p:sp>
        <p:sp>
          <p:nvSpPr>
            <p:cNvPr id="28" name="Rectangle 27"/>
            <p:cNvSpPr/>
            <p:nvPr/>
          </p:nvSpPr>
          <p:spPr>
            <a:xfrm>
              <a:off x="5352775" y="5148489"/>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Shuah</a:t>
              </a:r>
              <a:endParaRPr lang="en-US" dirty="0"/>
            </a:p>
          </p:txBody>
        </p:sp>
        <p:sp>
          <p:nvSpPr>
            <p:cNvPr id="33" name="Rectangle 32"/>
            <p:cNvSpPr/>
            <p:nvPr/>
          </p:nvSpPr>
          <p:spPr>
            <a:xfrm>
              <a:off x="7170345" y="3261778"/>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Sheba</a:t>
              </a:r>
            </a:p>
          </p:txBody>
        </p:sp>
        <p:sp>
          <p:nvSpPr>
            <p:cNvPr id="34" name="Rectangle 33"/>
            <p:cNvSpPr/>
            <p:nvPr/>
          </p:nvSpPr>
          <p:spPr>
            <a:xfrm>
              <a:off x="7168836" y="3685782"/>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Dedan</a:t>
              </a:r>
              <a:endParaRPr lang="en-US" dirty="0"/>
            </a:p>
          </p:txBody>
        </p:sp>
        <p:sp>
          <p:nvSpPr>
            <p:cNvPr id="36" name="Rectangle 35"/>
            <p:cNvSpPr/>
            <p:nvPr/>
          </p:nvSpPr>
          <p:spPr>
            <a:xfrm>
              <a:off x="8758618" y="3705054"/>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Asshurim</a:t>
              </a:r>
              <a:endParaRPr lang="en-US" dirty="0"/>
            </a:p>
          </p:txBody>
        </p:sp>
        <p:sp>
          <p:nvSpPr>
            <p:cNvPr id="37" name="Rectangle 36"/>
            <p:cNvSpPr/>
            <p:nvPr/>
          </p:nvSpPr>
          <p:spPr>
            <a:xfrm>
              <a:off x="8758618" y="4164107"/>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Letushim</a:t>
              </a:r>
              <a:endParaRPr lang="en-US" dirty="0"/>
            </a:p>
          </p:txBody>
        </p:sp>
        <p:sp>
          <p:nvSpPr>
            <p:cNvPr id="38" name="Rectangle 37"/>
            <p:cNvSpPr/>
            <p:nvPr/>
          </p:nvSpPr>
          <p:spPr>
            <a:xfrm>
              <a:off x="8758618" y="4623160"/>
              <a:ext cx="1181992"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Leummim</a:t>
              </a:r>
              <a:endParaRPr lang="en-US" dirty="0"/>
            </a:p>
          </p:txBody>
        </p:sp>
        <p:cxnSp>
          <p:nvCxnSpPr>
            <p:cNvPr id="39" name="Straight Arrow Connector 38"/>
            <p:cNvCxnSpPr/>
            <p:nvPr/>
          </p:nvCxnSpPr>
          <p:spPr>
            <a:xfrm flipH="1">
              <a:off x="4948967" y="4412803"/>
              <a:ext cx="33708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3816963" y="4214828"/>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Ephah</a:t>
              </a:r>
              <a:endParaRPr lang="en-US" dirty="0"/>
            </a:p>
          </p:txBody>
        </p:sp>
        <p:sp>
          <p:nvSpPr>
            <p:cNvPr id="41" name="Rectangle 40"/>
            <p:cNvSpPr/>
            <p:nvPr/>
          </p:nvSpPr>
          <p:spPr>
            <a:xfrm>
              <a:off x="3816962" y="4623160"/>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Epher</a:t>
              </a:r>
              <a:endParaRPr lang="en-US" dirty="0"/>
            </a:p>
          </p:txBody>
        </p:sp>
        <p:sp>
          <p:nvSpPr>
            <p:cNvPr id="42" name="Rectangle 41"/>
            <p:cNvSpPr/>
            <p:nvPr/>
          </p:nvSpPr>
          <p:spPr>
            <a:xfrm>
              <a:off x="3816962" y="5055111"/>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Hanoch</a:t>
              </a:r>
              <a:endParaRPr lang="en-US" dirty="0"/>
            </a:p>
          </p:txBody>
        </p:sp>
        <p:sp>
          <p:nvSpPr>
            <p:cNvPr id="44" name="Rectangle 43"/>
            <p:cNvSpPr/>
            <p:nvPr/>
          </p:nvSpPr>
          <p:spPr>
            <a:xfrm>
              <a:off x="3816962" y="5487062"/>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Abida</a:t>
              </a:r>
              <a:endParaRPr lang="en-US" dirty="0"/>
            </a:p>
          </p:txBody>
        </p:sp>
        <p:sp>
          <p:nvSpPr>
            <p:cNvPr id="45" name="Rectangle 44"/>
            <p:cNvSpPr/>
            <p:nvPr/>
          </p:nvSpPr>
          <p:spPr>
            <a:xfrm>
              <a:off x="3816962" y="5923935"/>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Eldaah</a:t>
              </a:r>
              <a:endParaRPr lang="en-US" dirty="0"/>
            </a:p>
          </p:txBody>
        </p:sp>
        <p:sp>
          <p:nvSpPr>
            <p:cNvPr id="46" name="Rectangle 45"/>
            <p:cNvSpPr/>
            <p:nvPr/>
          </p:nvSpPr>
          <p:spPr>
            <a:xfrm>
              <a:off x="332506" y="1900041"/>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Hagar</a:t>
              </a:r>
            </a:p>
          </p:txBody>
        </p:sp>
        <p:cxnSp>
          <p:nvCxnSpPr>
            <p:cNvPr id="47" name="Straight Arrow Connector 46"/>
            <p:cNvCxnSpPr/>
            <p:nvPr/>
          </p:nvCxnSpPr>
          <p:spPr>
            <a:xfrm flipH="1" flipV="1">
              <a:off x="1552695" y="2082429"/>
              <a:ext cx="560067" cy="5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317254" y="2601917"/>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Ishmael</a:t>
              </a:r>
            </a:p>
          </p:txBody>
        </p:sp>
        <p:cxnSp>
          <p:nvCxnSpPr>
            <p:cNvPr id="49" name="Straight Arrow Connector 48"/>
            <p:cNvCxnSpPr/>
            <p:nvPr/>
          </p:nvCxnSpPr>
          <p:spPr>
            <a:xfrm flipH="1">
              <a:off x="867384" y="2277044"/>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7789219" y="1015786"/>
            <a:ext cx="4152410" cy="1338828"/>
          </a:xfrm>
          <a:prstGeom prst="rect">
            <a:avLst/>
          </a:prstGeom>
        </p:spPr>
        <p:txBody>
          <a:bodyPr wrap="square">
            <a:spAutoFit/>
          </a:bodyPr>
          <a:lstStyle/>
          <a:p>
            <a:r>
              <a:rPr lang="en-US" dirty="0">
                <a:solidFill>
                  <a:schemeClr val="bg1"/>
                </a:solidFill>
                <a:latin typeface="Calibri" panose="020F0502020204030204" pitchFamily="34" charset="0"/>
              </a:rPr>
              <a:t>After the passing of Sarah Abraham married a woman named </a:t>
            </a:r>
            <a:r>
              <a:rPr lang="en-US" dirty="0" err="1">
                <a:solidFill>
                  <a:schemeClr val="bg1"/>
                </a:solidFill>
                <a:latin typeface="Calibri" panose="020F0502020204030204" pitchFamily="34" charset="0"/>
              </a:rPr>
              <a:t>Keturah</a:t>
            </a:r>
            <a:r>
              <a:rPr lang="en-US" dirty="0">
                <a:solidFill>
                  <a:schemeClr val="bg1"/>
                </a:solidFill>
                <a:latin typeface="Calibri" panose="020F0502020204030204" pitchFamily="34" charset="0"/>
              </a:rPr>
              <a:t>, who bore six sons. </a:t>
            </a:r>
            <a:r>
              <a:rPr lang="en-US" dirty="0" err="1">
                <a:solidFill>
                  <a:schemeClr val="bg1"/>
                </a:solidFill>
                <a:latin typeface="Calibri" panose="020F0502020204030204" pitchFamily="34" charset="0"/>
              </a:rPr>
              <a:t>Keturah</a:t>
            </a:r>
            <a:r>
              <a:rPr lang="en-US" dirty="0">
                <a:solidFill>
                  <a:schemeClr val="bg1"/>
                </a:solidFill>
                <a:latin typeface="Calibri" panose="020F0502020204030204" pitchFamily="34" charset="0"/>
              </a:rPr>
              <a:t> is referred to in the scriptures as a concubine.</a:t>
            </a:r>
          </a:p>
          <a:p>
            <a:r>
              <a:rPr lang="en-US" sz="900" dirty="0">
                <a:solidFill>
                  <a:schemeClr val="bg1"/>
                </a:solidFill>
                <a:latin typeface="Calibri" panose="020F0502020204030204" pitchFamily="34" charset="0"/>
              </a:rPr>
              <a:t> (1 Chronicles 1:32)</a:t>
            </a:r>
          </a:p>
        </p:txBody>
      </p:sp>
      <p:sp>
        <p:nvSpPr>
          <p:cNvPr id="3" name="Rectangle 2"/>
          <p:cNvSpPr/>
          <p:nvPr/>
        </p:nvSpPr>
        <p:spPr>
          <a:xfrm>
            <a:off x="6621644" y="5419288"/>
            <a:ext cx="5482970" cy="1200329"/>
          </a:xfrm>
          <a:prstGeom prst="rect">
            <a:avLst/>
          </a:prstGeom>
        </p:spPr>
        <p:txBody>
          <a:bodyPr wrap="square">
            <a:spAutoFit/>
          </a:bodyPr>
          <a:lstStyle/>
          <a:p>
            <a:r>
              <a:rPr lang="en-US" b="0" i="0" dirty="0">
                <a:solidFill>
                  <a:schemeClr val="bg1"/>
                </a:solidFill>
                <a:effectLst/>
                <a:latin typeface="Calibri" panose="020F0502020204030204" pitchFamily="34" charset="0"/>
              </a:rPr>
              <a:t>Concubine:</a:t>
            </a:r>
          </a:p>
          <a:p>
            <a:r>
              <a:rPr lang="en-US" i="1" dirty="0">
                <a:solidFill>
                  <a:schemeClr val="bg1"/>
                </a:solidFill>
                <a:latin typeface="Calibri" panose="020F0502020204030204" pitchFamily="34" charset="0"/>
              </a:rPr>
              <a:t>W</a:t>
            </a:r>
            <a:r>
              <a:rPr lang="en-US" dirty="0">
                <a:solidFill>
                  <a:schemeClr val="bg1"/>
                </a:solidFill>
                <a:latin typeface="Calibri" panose="020F0502020204030204" pitchFamily="34" charset="0"/>
              </a:rPr>
              <a:t>omen in the Old Testament who, in the time and culture in which they lived, were legally married to a man but had a lower social status than a wife.</a:t>
            </a:r>
          </a:p>
        </p:txBody>
      </p:sp>
      <p:grpSp>
        <p:nvGrpSpPr>
          <p:cNvPr id="43" name="Group 42"/>
          <p:cNvGrpSpPr/>
          <p:nvPr/>
        </p:nvGrpSpPr>
        <p:grpSpPr>
          <a:xfrm>
            <a:off x="1835006" y="2906555"/>
            <a:ext cx="1590682" cy="3276600"/>
            <a:chOff x="990600" y="1447800"/>
            <a:chExt cx="1590682" cy="3276600"/>
          </a:xfrm>
        </p:grpSpPr>
        <p:grpSp>
          <p:nvGrpSpPr>
            <p:cNvPr id="50" name="Group 145"/>
            <p:cNvGrpSpPr/>
            <p:nvPr/>
          </p:nvGrpSpPr>
          <p:grpSpPr>
            <a:xfrm>
              <a:off x="990600" y="1447800"/>
              <a:ext cx="1590682" cy="3276600"/>
              <a:chOff x="634635" y="609600"/>
              <a:chExt cx="2404519" cy="4953000"/>
            </a:xfrm>
          </p:grpSpPr>
          <p:sp>
            <p:nvSpPr>
              <p:cNvPr id="52" name="Rounded Rectangle 51"/>
              <p:cNvSpPr/>
              <p:nvPr/>
            </p:nvSpPr>
            <p:spPr>
              <a:xfrm>
                <a:off x="990600" y="609600"/>
                <a:ext cx="1676400" cy="2438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9671902">
                <a:off x="2468091" y="3062714"/>
                <a:ext cx="57106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2647766">
                <a:off x="634635" y="2960280"/>
                <a:ext cx="50912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rot="20169292">
                <a:off x="1909971" y="2059134"/>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1790291">
                <a:off x="876844" y="2007867"/>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a:off x="1155300" y="2260490"/>
                <a:ext cx="1412091" cy="285893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537771" y="1772108"/>
                <a:ext cx="634675"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loud 61"/>
              <p:cNvSpPr/>
              <p:nvPr/>
            </p:nvSpPr>
            <p:spPr>
              <a:xfrm>
                <a:off x="1143000" y="1143000"/>
                <a:ext cx="1295400" cy="3810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1143000" y="838200"/>
                <a:ext cx="1447800" cy="533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1066800" y="685800"/>
                <a:ext cx="1600200" cy="533400"/>
              </a:xfrm>
              <a:prstGeom prst="roundRect">
                <a:avLst/>
              </a:prstGeom>
              <a:solidFill>
                <a:srgbClr val="E7C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 name="Picture 8" descr="http://thumb1.shutterstock.com/display_pic_with_logo/264454/264454,1249271884,8/stock-vector-seamless-arab-borders-34653460.jpg"/>
            <p:cNvPicPr>
              <a:picLocks noChangeAspect="1" noChangeArrowheads="1"/>
            </p:cNvPicPr>
            <p:nvPr/>
          </p:nvPicPr>
          <p:blipFill rotWithShape="1">
            <a:blip r:embed="rId3">
              <a:extLst>
                <a:ext uri="{28A0092B-C50C-407E-A947-70E740481C1C}">
                  <a14:useLocalDpi xmlns:a14="http://schemas.microsoft.com/office/drawing/2010/main" val="0"/>
                </a:ext>
              </a:extLst>
            </a:blip>
            <a:srcRect l="51485" t="48670" r="4950" b="42864"/>
            <a:stretch/>
          </p:blipFill>
          <p:spPr bwMode="auto">
            <a:xfrm>
              <a:off x="1434774" y="3260469"/>
              <a:ext cx="727735" cy="191860"/>
            </a:xfrm>
            <a:prstGeom prst="rect">
              <a:avLst/>
            </a:prstGeom>
            <a:noFill/>
            <a:extLst>
              <a:ext uri="{909E8E84-426E-40DD-AFC4-6F175D3DCCD1}">
                <a14:hiddenFill xmlns:a14="http://schemas.microsoft.com/office/drawing/2010/main">
                  <a:solidFill>
                    <a:srgbClr val="FFFFFF"/>
                  </a:solidFill>
                </a14:hiddenFill>
              </a:ext>
            </a:extLst>
          </p:spPr>
        </p:pic>
      </p:grpSp>
      <p:sp>
        <p:nvSpPr>
          <p:cNvPr id="65" name="Rectangle 64"/>
          <p:cNvSpPr/>
          <p:nvPr/>
        </p:nvSpPr>
        <p:spPr>
          <a:xfrm>
            <a:off x="4048346" y="6374007"/>
            <a:ext cx="2207203" cy="334444"/>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Midianites</a:t>
            </a:r>
          </a:p>
        </p:txBody>
      </p:sp>
      <p:sp>
        <p:nvSpPr>
          <p:cNvPr id="5" name="Right Brace 4"/>
          <p:cNvSpPr/>
          <p:nvPr/>
        </p:nvSpPr>
        <p:spPr>
          <a:xfrm rot="5400000">
            <a:off x="5059354" y="5460506"/>
            <a:ext cx="250809" cy="1151507"/>
          </a:xfrm>
          <a:prstGeom prst="rightBrace">
            <a:avLst>
              <a:gd name="adj1" fmla="val 70016"/>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1740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animEffect transition="in" filter="wipe(down)">
                                      <p:cBhvr>
                                        <p:cTn id="9" dur="580">
                                          <p:stCondLst>
                                            <p:cond delay="0"/>
                                          </p:stCondLst>
                                        </p:cTn>
                                        <p:tgtEl>
                                          <p:spTgt spid="43"/>
                                        </p:tgtEl>
                                      </p:cBhvr>
                                    </p:animEffect>
                                    <p:anim calcmode="lin" valueType="num">
                                      <p:cBhvr>
                                        <p:cTn id="10"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15" dur="26">
                                          <p:stCondLst>
                                            <p:cond delay="650"/>
                                          </p:stCondLst>
                                        </p:cTn>
                                        <p:tgtEl>
                                          <p:spTgt spid="43"/>
                                        </p:tgtEl>
                                      </p:cBhvr>
                                      <p:to x="100000" y="60000"/>
                                    </p:animScale>
                                    <p:animScale>
                                      <p:cBhvr>
                                        <p:cTn id="16" dur="166" decel="50000">
                                          <p:stCondLst>
                                            <p:cond delay="676"/>
                                          </p:stCondLst>
                                        </p:cTn>
                                        <p:tgtEl>
                                          <p:spTgt spid="43"/>
                                        </p:tgtEl>
                                      </p:cBhvr>
                                      <p:to x="100000" y="100000"/>
                                    </p:animScale>
                                    <p:animScale>
                                      <p:cBhvr>
                                        <p:cTn id="17" dur="26">
                                          <p:stCondLst>
                                            <p:cond delay="1312"/>
                                          </p:stCondLst>
                                        </p:cTn>
                                        <p:tgtEl>
                                          <p:spTgt spid="43"/>
                                        </p:tgtEl>
                                      </p:cBhvr>
                                      <p:to x="100000" y="80000"/>
                                    </p:animScale>
                                    <p:animScale>
                                      <p:cBhvr>
                                        <p:cTn id="18" dur="166" decel="50000">
                                          <p:stCondLst>
                                            <p:cond delay="1338"/>
                                          </p:stCondLst>
                                        </p:cTn>
                                        <p:tgtEl>
                                          <p:spTgt spid="43"/>
                                        </p:tgtEl>
                                      </p:cBhvr>
                                      <p:to x="100000" y="100000"/>
                                    </p:animScale>
                                    <p:animScale>
                                      <p:cBhvr>
                                        <p:cTn id="19" dur="26">
                                          <p:stCondLst>
                                            <p:cond delay="1642"/>
                                          </p:stCondLst>
                                        </p:cTn>
                                        <p:tgtEl>
                                          <p:spTgt spid="43"/>
                                        </p:tgtEl>
                                      </p:cBhvr>
                                      <p:to x="100000" y="90000"/>
                                    </p:animScale>
                                    <p:animScale>
                                      <p:cBhvr>
                                        <p:cTn id="20" dur="166" decel="50000">
                                          <p:stCondLst>
                                            <p:cond delay="1668"/>
                                          </p:stCondLst>
                                        </p:cTn>
                                        <p:tgtEl>
                                          <p:spTgt spid="43"/>
                                        </p:tgtEl>
                                      </p:cBhvr>
                                      <p:to x="100000" y="100000"/>
                                    </p:animScale>
                                    <p:animScale>
                                      <p:cBhvr>
                                        <p:cTn id="21" dur="26">
                                          <p:stCondLst>
                                            <p:cond delay="1808"/>
                                          </p:stCondLst>
                                        </p:cTn>
                                        <p:tgtEl>
                                          <p:spTgt spid="43"/>
                                        </p:tgtEl>
                                      </p:cBhvr>
                                      <p:to x="100000" y="95000"/>
                                    </p:animScale>
                                    <p:animScale>
                                      <p:cBhvr>
                                        <p:cTn id="22" dur="166" decel="50000">
                                          <p:stCondLst>
                                            <p:cond delay="1834"/>
                                          </p:stCondLst>
                                        </p:cTn>
                                        <p:tgtEl>
                                          <p:spTgt spid="43"/>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a:extLst>
              <a:ext uri="{FF2B5EF4-FFF2-40B4-BE49-F238E27FC236}">
                <a16:creationId xmlns:a16="http://schemas.microsoft.com/office/drawing/2014/main" id="{672A7426-CB48-4FCC-A415-4524B18BBF10}"/>
              </a:ext>
            </a:extLst>
          </p:cNvPr>
          <p:cNvPicPr>
            <a:picLocks noChangeAspect="1"/>
          </p:cNvPicPr>
          <p:nvPr/>
        </p:nvPicPr>
        <p:blipFill rotWithShape="1">
          <a:blip r:embed="rId2">
            <a:extLst>
              <a:ext uri="{28A0092B-C50C-407E-A947-70E740481C1C}">
                <a14:useLocalDpi xmlns:a14="http://schemas.microsoft.com/office/drawing/2010/main" val="0"/>
              </a:ext>
            </a:extLst>
          </a:blip>
          <a:srcRect b="5024"/>
          <a:stretch/>
        </p:blipFill>
        <p:spPr>
          <a:xfrm>
            <a:off x="0" y="0"/>
            <a:ext cx="12192000" cy="6858000"/>
          </a:xfrm>
          <a:prstGeom prst="rect">
            <a:avLst/>
          </a:prstGeom>
        </p:spPr>
      </p:pic>
      <p:sp>
        <p:nvSpPr>
          <p:cNvPr id="4" name="TextBox 3"/>
          <p:cNvSpPr txBox="1"/>
          <p:nvPr/>
        </p:nvSpPr>
        <p:spPr>
          <a:xfrm>
            <a:off x="-1" y="6479615"/>
            <a:ext cx="2145671" cy="369332"/>
          </a:xfrm>
          <a:prstGeom prst="rect">
            <a:avLst/>
          </a:prstGeom>
          <a:noFill/>
        </p:spPr>
        <p:txBody>
          <a:bodyPr wrap="square" rtlCol="0">
            <a:spAutoFit/>
          </a:bodyPr>
          <a:lstStyle/>
          <a:p>
            <a:r>
              <a:rPr lang="en-US" dirty="0">
                <a:solidFill>
                  <a:schemeClr val="bg1"/>
                </a:solidFill>
              </a:rPr>
              <a:t>Genesis 25:5-6</a:t>
            </a:r>
          </a:p>
        </p:txBody>
      </p:sp>
      <p:sp>
        <p:nvSpPr>
          <p:cNvPr id="29" name="Rectangle 28"/>
          <p:cNvSpPr/>
          <p:nvPr/>
        </p:nvSpPr>
        <p:spPr>
          <a:xfrm>
            <a:off x="0" y="55185"/>
            <a:ext cx="12192000" cy="1015663"/>
          </a:xfrm>
          <a:prstGeom prst="rect">
            <a:avLst/>
          </a:prstGeom>
        </p:spPr>
        <p:txBody>
          <a:bodyPr wrap="square">
            <a:spAutoFit/>
          </a:bodyPr>
          <a:lstStyle/>
          <a:p>
            <a:pPr algn="ctr"/>
            <a:r>
              <a:rPr lang="en-US" sz="6000" dirty="0">
                <a:solidFill>
                  <a:schemeClr val="bg1"/>
                </a:solidFill>
                <a:latin typeface="Agency FB" panose="020B0503020202020204" pitchFamily="34" charset="0"/>
              </a:rPr>
              <a:t>Giving All to Isaac</a:t>
            </a:r>
          </a:p>
        </p:txBody>
      </p:sp>
      <p:sp>
        <p:nvSpPr>
          <p:cNvPr id="2" name="Rectangle 1"/>
          <p:cNvSpPr/>
          <p:nvPr/>
        </p:nvSpPr>
        <p:spPr>
          <a:xfrm>
            <a:off x="2083420" y="1038679"/>
            <a:ext cx="4751358" cy="2031325"/>
          </a:xfrm>
          <a:prstGeom prst="rect">
            <a:avLst/>
          </a:prstGeom>
        </p:spPr>
        <p:txBody>
          <a:bodyPr wrap="square">
            <a:spAutoFit/>
          </a:bodyPr>
          <a:lstStyle/>
          <a:p>
            <a:r>
              <a:rPr lang="en-US" dirty="0">
                <a:solidFill>
                  <a:schemeClr val="bg1"/>
                </a:solidFill>
                <a:latin typeface="Calibri" panose="020F0502020204030204" pitchFamily="34" charset="0"/>
              </a:rPr>
              <a:t>Isaac received more than Abraham’s other children because of Isaac’s birthright.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 son who held the birthright inherited not only his father’s lands and possessions, but also his father’s position as the spiritual leader of the family and the “authority to preside”.</a:t>
            </a:r>
            <a:endParaRPr lang="en-US" sz="900" dirty="0">
              <a:solidFill>
                <a:schemeClr val="bg1"/>
              </a:solidFill>
              <a:latin typeface="Calibri" panose="020F0502020204030204" pitchFamily="34" charset="0"/>
            </a:endParaRPr>
          </a:p>
        </p:txBody>
      </p:sp>
      <p:sp>
        <p:nvSpPr>
          <p:cNvPr id="19" name="Rectangle 18"/>
          <p:cNvSpPr/>
          <p:nvPr/>
        </p:nvSpPr>
        <p:spPr>
          <a:xfrm>
            <a:off x="6991028" y="2746326"/>
            <a:ext cx="5145202" cy="3600986"/>
          </a:xfrm>
          <a:prstGeom prst="rect">
            <a:avLst/>
          </a:prstGeom>
        </p:spPr>
        <p:txBody>
          <a:bodyPr wrap="square">
            <a:spAutoFit/>
          </a:bodyPr>
          <a:lstStyle/>
          <a:p>
            <a:r>
              <a:rPr lang="en-US" b="0" i="0" dirty="0">
                <a:solidFill>
                  <a:schemeClr val="bg1"/>
                </a:solidFill>
                <a:effectLst/>
                <a:latin typeface="Calibri" panose="020F0502020204030204" pitchFamily="34" charset="0"/>
              </a:rPr>
              <a:t>Under the patriarchal order, the right or inheritance of the firstborn is known as </a:t>
            </a:r>
            <a:r>
              <a:rPr lang="en-US" b="0" i="1" dirty="0">
                <a:solidFill>
                  <a:schemeClr val="bg1"/>
                </a:solidFill>
                <a:effectLst/>
                <a:latin typeface="Calibri" panose="020F0502020204030204" pitchFamily="34" charset="0"/>
              </a:rPr>
              <a:t>birthright.</a:t>
            </a:r>
            <a:r>
              <a:rPr lang="en-US" b="0" i="0" dirty="0">
                <a:solidFill>
                  <a:schemeClr val="bg1"/>
                </a:solidFill>
                <a:effectLst/>
                <a:latin typeface="Calibri" panose="020F0502020204030204" pitchFamily="34" charset="0"/>
              </a:rPr>
              <a:t>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This generally included a land inheritance as well as the authority to preside.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The firstborn of flocks and of human families was considered as belonging to the Lord and was expected to be dedicated to Him.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This dedication could be either literal or by the payment of redemption money (</a:t>
            </a:r>
            <a:r>
              <a:rPr lang="en-US" b="0" i="0" u="none" strike="noStrike" dirty="0">
                <a:solidFill>
                  <a:schemeClr val="bg1"/>
                </a:solidFill>
                <a:effectLst/>
                <a:latin typeface="Calibri" panose="020F0502020204030204" pitchFamily="34" charset="0"/>
              </a:rPr>
              <a:t>Ex. 13:11–16</a:t>
            </a:r>
            <a:r>
              <a:rPr lang="en-US" b="0" i="0" dirty="0">
                <a:solidFill>
                  <a:schemeClr val="bg1"/>
                </a:solidFill>
                <a:effectLst/>
                <a:latin typeface="Calibri" panose="020F0502020204030204" pitchFamily="34" charset="0"/>
              </a:rPr>
              <a:t>).</a:t>
            </a:r>
          </a:p>
          <a:p>
            <a:r>
              <a:rPr lang="en-US" sz="1200" dirty="0">
                <a:solidFill>
                  <a:schemeClr val="bg1"/>
                </a:solidFill>
                <a:latin typeface="Calibri" panose="020F0502020204030204" pitchFamily="34" charset="0"/>
              </a:rPr>
              <a:t>Bible Dictionary</a:t>
            </a:r>
            <a:endParaRPr lang="en-US" sz="1200" dirty="0">
              <a:solidFill>
                <a:schemeClr val="bg1"/>
              </a:solidFill>
            </a:endParaRPr>
          </a:p>
        </p:txBody>
      </p:sp>
      <p:pic>
        <p:nvPicPr>
          <p:cNvPr id="2054" name="Picture 6" descr="https://encrypted-tbn0.gstatic.com/images?q=tbn:ANd9GcRMI8R7iVKMSVTPYIhPcqpuFsxEimdDm3ChX6SXc4Sa0014F0da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361" y="3429000"/>
            <a:ext cx="4376792" cy="2912558"/>
          </a:xfrm>
          <a:prstGeom prst="rect">
            <a:avLst/>
          </a:prstGeom>
          <a:noFill/>
          <a:extLst>
            <a:ext uri="{909E8E84-426E-40DD-AFC4-6F175D3DCCD1}">
              <a14:hiddenFill xmlns:a14="http://schemas.microsoft.com/office/drawing/2010/main">
                <a:solidFill>
                  <a:srgbClr val="FFFFFF"/>
                </a:solidFill>
              </a14:hiddenFill>
            </a:ext>
          </a:extLst>
        </p:spPr>
      </p:pic>
      <p:grpSp>
        <p:nvGrpSpPr>
          <p:cNvPr id="66" name="Group 131"/>
          <p:cNvGrpSpPr/>
          <p:nvPr/>
        </p:nvGrpSpPr>
        <p:grpSpPr>
          <a:xfrm>
            <a:off x="383148" y="794746"/>
            <a:ext cx="1600200" cy="3697623"/>
            <a:chOff x="5715000" y="1143000"/>
            <a:chExt cx="1978594" cy="4515889"/>
          </a:xfrm>
        </p:grpSpPr>
        <p:sp>
          <p:nvSpPr>
            <p:cNvPr id="67" name="Double Wave 8"/>
            <p:cNvSpPr/>
            <p:nvPr/>
          </p:nvSpPr>
          <p:spPr>
            <a:xfrm rot="5400000">
              <a:off x="6717586" y="1740613"/>
              <a:ext cx="1066801" cy="481175"/>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ouble Wave 8"/>
            <p:cNvSpPr/>
            <p:nvPr/>
          </p:nvSpPr>
          <p:spPr>
            <a:xfrm rot="6254388">
              <a:off x="5877489" y="1624787"/>
              <a:ext cx="968254" cy="774047"/>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2"/>
            <p:cNvSpPr/>
            <p:nvPr/>
          </p:nvSpPr>
          <p:spPr>
            <a:xfrm rot="2980448">
              <a:off x="6218324" y="5049679"/>
              <a:ext cx="450516" cy="75782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8788802">
              <a:off x="6734605" y="5054717"/>
              <a:ext cx="450516" cy="75782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2"/>
            <p:cNvSpPr/>
            <p:nvPr/>
          </p:nvSpPr>
          <p:spPr>
            <a:xfrm rot="20847300">
              <a:off x="7306829" y="3278739"/>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3"/>
            <p:cNvSpPr/>
            <p:nvPr/>
          </p:nvSpPr>
          <p:spPr>
            <a:xfrm>
              <a:off x="5715000" y="3397098"/>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4"/>
            <p:cNvSpPr/>
            <p:nvPr/>
          </p:nvSpPr>
          <p:spPr>
            <a:xfrm rot="20339459">
              <a:off x="6830592" y="2089476"/>
              <a:ext cx="666750" cy="1671083"/>
            </a:xfrm>
            <a:prstGeom prst="trapezoid">
              <a:avLst>
                <a:gd name="adj" fmla="val 34133"/>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5"/>
            <p:cNvSpPr/>
            <p:nvPr/>
          </p:nvSpPr>
          <p:spPr>
            <a:xfrm rot="1327004">
              <a:off x="5928848" y="2241933"/>
              <a:ext cx="666750" cy="1671083"/>
            </a:xfrm>
            <a:prstGeom prst="trapezoid">
              <a:avLst>
                <a:gd name="adj" fmla="val 34133"/>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6"/>
            <p:cNvSpPr/>
            <p:nvPr/>
          </p:nvSpPr>
          <p:spPr>
            <a:xfrm>
              <a:off x="6022731" y="2248545"/>
              <a:ext cx="1436077" cy="3250485"/>
            </a:xfrm>
            <a:prstGeom prst="trapezoid">
              <a:avLst>
                <a:gd name="adj" fmla="val 30618"/>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
            <p:cNvSpPr/>
            <p:nvPr/>
          </p:nvSpPr>
          <p:spPr>
            <a:xfrm rot="10800000">
              <a:off x="6535615" y="2248545"/>
              <a:ext cx="410308" cy="60194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6172200" y="1143000"/>
              <a:ext cx="1143000" cy="13003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64"/>
            <p:cNvGrpSpPr/>
            <p:nvPr/>
          </p:nvGrpSpPr>
          <p:grpSpPr>
            <a:xfrm flipH="1">
              <a:off x="6248403" y="3604586"/>
              <a:ext cx="1230918" cy="1352981"/>
              <a:chOff x="7543805" y="3605661"/>
              <a:chExt cx="1066795" cy="1042539"/>
            </a:xfrm>
          </p:grpSpPr>
          <p:sp>
            <p:nvSpPr>
              <p:cNvPr id="114" name="Rounded Rectangle 113"/>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62"/>
              <p:cNvGrpSpPr/>
              <p:nvPr/>
            </p:nvGrpSpPr>
            <p:grpSpPr>
              <a:xfrm>
                <a:off x="7543805" y="3605661"/>
                <a:ext cx="418448" cy="1042539"/>
                <a:chOff x="6827799" y="4847065"/>
                <a:chExt cx="794795" cy="1996712"/>
              </a:xfrm>
              <a:solidFill>
                <a:srgbClr val="D98A33"/>
              </a:solidFill>
            </p:grpSpPr>
            <p:sp>
              <p:nvSpPr>
                <p:cNvPr id="116" name="Double Wave 115"/>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a:off x="7103985" y="4847065"/>
                  <a:ext cx="518609" cy="4708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9" name="Group 188"/>
            <p:cNvGrpSpPr/>
            <p:nvPr/>
          </p:nvGrpSpPr>
          <p:grpSpPr>
            <a:xfrm>
              <a:off x="6019800" y="5173301"/>
              <a:ext cx="1447800" cy="289560"/>
              <a:chOff x="2286000" y="6019800"/>
              <a:chExt cx="3048000" cy="609600"/>
            </a:xfrm>
          </p:grpSpPr>
          <p:grpSp>
            <p:nvGrpSpPr>
              <p:cNvPr id="99" name="Group 175"/>
              <p:cNvGrpSpPr/>
              <p:nvPr/>
            </p:nvGrpSpPr>
            <p:grpSpPr>
              <a:xfrm>
                <a:off x="2286000" y="6019800"/>
                <a:ext cx="609600" cy="609600"/>
                <a:chOff x="2286000" y="6019800"/>
                <a:chExt cx="609600" cy="609600"/>
              </a:xfrm>
            </p:grpSpPr>
            <p:sp>
              <p:nvSpPr>
                <p:cNvPr id="112" name="Quad Arrow Callout 11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ross 11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176"/>
              <p:cNvGrpSpPr/>
              <p:nvPr/>
            </p:nvGrpSpPr>
            <p:grpSpPr>
              <a:xfrm>
                <a:off x="2895600" y="6019800"/>
                <a:ext cx="609600" cy="609600"/>
                <a:chOff x="2286000" y="6019800"/>
                <a:chExt cx="609600" cy="609600"/>
              </a:xfrm>
            </p:grpSpPr>
            <p:sp>
              <p:nvSpPr>
                <p:cNvPr id="110" name="Quad Arrow Callout 10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ross 11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79"/>
              <p:cNvGrpSpPr/>
              <p:nvPr/>
            </p:nvGrpSpPr>
            <p:grpSpPr>
              <a:xfrm>
                <a:off x="3505200" y="6019800"/>
                <a:ext cx="609600" cy="609600"/>
                <a:chOff x="2286000" y="6019800"/>
                <a:chExt cx="609600" cy="609600"/>
              </a:xfrm>
            </p:grpSpPr>
            <p:sp>
              <p:nvSpPr>
                <p:cNvPr id="108" name="Quad Arrow Callout 10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Cross 10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82"/>
              <p:cNvGrpSpPr/>
              <p:nvPr/>
            </p:nvGrpSpPr>
            <p:grpSpPr>
              <a:xfrm>
                <a:off x="4114800" y="6019800"/>
                <a:ext cx="609600" cy="609600"/>
                <a:chOff x="2286000" y="6019800"/>
                <a:chExt cx="609600" cy="609600"/>
              </a:xfrm>
            </p:grpSpPr>
            <p:sp>
              <p:nvSpPr>
                <p:cNvPr id="106" name="Quad Arrow Callout 10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ross 10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85"/>
              <p:cNvGrpSpPr/>
              <p:nvPr/>
            </p:nvGrpSpPr>
            <p:grpSpPr>
              <a:xfrm>
                <a:off x="4724400" y="6019800"/>
                <a:ext cx="609600" cy="609600"/>
                <a:chOff x="2286000" y="6019800"/>
                <a:chExt cx="609600" cy="609600"/>
              </a:xfrm>
            </p:grpSpPr>
            <p:sp>
              <p:nvSpPr>
                <p:cNvPr id="104" name="Quad Arrow Callout 10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Cross 10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0" name="Double Wave 8"/>
            <p:cNvSpPr/>
            <p:nvPr/>
          </p:nvSpPr>
          <p:spPr>
            <a:xfrm rot="10558211">
              <a:off x="6102425" y="1488339"/>
              <a:ext cx="1161594" cy="223721"/>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5598382">
              <a:off x="6527289" y="806839"/>
              <a:ext cx="423981" cy="1096304"/>
            </a:xfrm>
            <a:prstGeom prst="moon">
              <a:avLst>
                <a:gd name="adj" fmla="val 6108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6179812" y="1371982"/>
              <a:ext cx="1100074" cy="194131"/>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189"/>
            <p:cNvGrpSpPr/>
            <p:nvPr/>
          </p:nvGrpSpPr>
          <p:grpSpPr>
            <a:xfrm>
              <a:off x="6172200" y="1357767"/>
              <a:ext cx="1054396" cy="210879"/>
              <a:chOff x="2286000" y="6019800"/>
              <a:chExt cx="3048000" cy="609600"/>
            </a:xfrm>
          </p:grpSpPr>
          <p:grpSp>
            <p:nvGrpSpPr>
              <p:cNvPr id="84" name="Group 175"/>
              <p:cNvGrpSpPr/>
              <p:nvPr/>
            </p:nvGrpSpPr>
            <p:grpSpPr>
              <a:xfrm>
                <a:off x="2286000" y="6019800"/>
                <a:ext cx="609600" cy="609600"/>
                <a:chOff x="2286000" y="6019800"/>
                <a:chExt cx="609600" cy="609600"/>
              </a:xfrm>
            </p:grpSpPr>
            <p:sp>
              <p:nvSpPr>
                <p:cNvPr id="97" name="Quad Arrow Callout 9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ross 9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176"/>
              <p:cNvGrpSpPr/>
              <p:nvPr/>
            </p:nvGrpSpPr>
            <p:grpSpPr>
              <a:xfrm>
                <a:off x="2895600" y="6019800"/>
                <a:ext cx="609600" cy="609600"/>
                <a:chOff x="2286000" y="6019800"/>
                <a:chExt cx="609600" cy="609600"/>
              </a:xfrm>
            </p:grpSpPr>
            <p:sp>
              <p:nvSpPr>
                <p:cNvPr id="95" name="Quad Arrow Callout 9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ross 9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179"/>
              <p:cNvGrpSpPr/>
              <p:nvPr/>
            </p:nvGrpSpPr>
            <p:grpSpPr>
              <a:xfrm>
                <a:off x="3505200" y="6019800"/>
                <a:ext cx="609600" cy="609600"/>
                <a:chOff x="2286000" y="6019800"/>
                <a:chExt cx="609600" cy="609600"/>
              </a:xfrm>
            </p:grpSpPr>
            <p:sp>
              <p:nvSpPr>
                <p:cNvPr id="93" name="Quad Arrow Callout 9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Cross 9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182"/>
              <p:cNvGrpSpPr/>
              <p:nvPr/>
            </p:nvGrpSpPr>
            <p:grpSpPr>
              <a:xfrm>
                <a:off x="4114800" y="6019800"/>
                <a:ext cx="609600" cy="609600"/>
                <a:chOff x="2286000" y="6019800"/>
                <a:chExt cx="609600" cy="609600"/>
              </a:xfrm>
            </p:grpSpPr>
            <p:sp>
              <p:nvSpPr>
                <p:cNvPr id="91" name="Quad Arrow Callout 9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Cross 9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185"/>
              <p:cNvGrpSpPr/>
              <p:nvPr/>
            </p:nvGrpSpPr>
            <p:grpSpPr>
              <a:xfrm>
                <a:off x="4724400" y="6019800"/>
                <a:ext cx="609600" cy="609600"/>
                <a:chOff x="2286000" y="6019800"/>
                <a:chExt cx="609600" cy="609600"/>
              </a:xfrm>
            </p:grpSpPr>
            <p:sp>
              <p:nvSpPr>
                <p:cNvPr id="89" name="Quad Arrow Callout 8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ross 8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74406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fade">
                                      <p:cBhvr>
                                        <p:cTn id="15" dur="500"/>
                                        <p:tgtEl>
                                          <p:spTgt spid="205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9">
                                            <p:txEl>
                                              <p:pRg st="6" end="6"/>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Picture 122">
            <a:extLst>
              <a:ext uri="{FF2B5EF4-FFF2-40B4-BE49-F238E27FC236}">
                <a16:creationId xmlns:a16="http://schemas.microsoft.com/office/drawing/2014/main" id="{1D207213-57C6-4DF7-8466-574840BD85D1}"/>
              </a:ext>
            </a:extLst>
          </p:cNvPr>
          <p:cNvPicPr>
            <a:picLocks noChangeAspect="1"/>
          </p:cNvPicPr>
          <p:nvPr/>
        </p:nvPicPr>
        <p:blipFill rotWithShape="1">
          <a:blip r:embed="rId2">
            <a:extLst>
              <a:ext uri="{28A0092B-C50C-407E-A947-70E740481C1C}">
                <a14:useLocalDpi xmlns:a14="http://schemas.microsoft.com/office/drawing/2010/main" val="0"/>
              </a:ext>
            </a:extLst>
          </a:blip>
          <a:srcRect b="5024"/>
          <a:stretch/>
        </p:blipFill>
        <p:spPr>
          <a:xfrm>
            <a:off x="0" y="0"/>
            <a:ext cx="12192000" cy="6858000"/>
          </a:xfrm>
          <a:prstGeom prst="rect">
            <a:avLst/>
          </a:prstGeom>
        </p:spPr>
      </p:pic>
      <p:pic>
        <p:nvPicPr>
          <p:cNvPr id="1028" name="Picture 4" descr="https://foodandfairytales.files.wordpress.com/2011/05/dscn55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5560" y="1338624"/>
            <a:ext cx="6686689" cy="50150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79615"/>
            <a:ext cx="2145671" cy="369332"/>
          </a:xfrm>
          <a:prstGeom prst="rect">
            <a:avLst/>
          </a:prstGeom>
          <a:noFill/>
        </p:spPr>
        <p:txBody>
          <a:bodyPr wrap="square" rtlCol="0">
            <a:spAutoFit/>
          </a:bodyPr>
          <a:lstStyle/>
          <a:p>
            <a:r>
              <a:rPr lang="en-US" dirty="0">
                <a:solidFill>
                  <a:schemeClr val="bg1"/>
                </a:solidFill>
              </a:rPr>
              <a:t>Genesis 25:5-6</a:t>
            </a:r>
          </a:p>
        </p:txBody>
      </p:sp>
      <p:sp>
        <p:nvSpPr>
          <p:cNvPr id="29" name="Rectangle 28"/>
          <p:cNvSpPr/>
          <p:nvPr/>
        </p:nvSpPr>
        <p:spPr>
          <a:xfrm>
            <a:off x="0" y="55185"/>
            <a:ext cx="12192000" cy="1015663"/>
          </a:xfrm>
          <a:prstGeom prst="rect">
            <a:avLst/>
          </a:prstGeom>
        </p:spPr>
        <p:txBody>
          <a:bodyPr wrap="square">
            <a:spAutoFit/>
          </a:bodyPr>
          <a:lstStyle/>
          <a:p>
            <a:pPr algn="ctr"/>
            <a:r>
              <a:rPr lang="en-US" sz="6000" dirty="0">
                <a:solidFill>
                  <a:schemeClr val="bg1"/>
                </a:solidFill>
                <a:latin typeface="Agency FB" panose="020B0503020202020204" pitchFamily="34" charset="0"/>
              </a:rPr>
              <a:t>Birthright</a:t>
            </a:r>
          </a:p>
        </p:txBody>
      </p:sp>
      <p:sp>
        <p:nvSpPr>
          <p:cNvPr id="2" name="Rectangle 1"/>
          <p:cNvSpPr/>
          <p:nvPr/>
        </p:nvSpPr>
        <p:spPr>
          <a:xfrm>
            <a:off x="420001" y="1371378"/>
            <a:ext cx="4568762" cy="3416320"/>
          </a:xfrm>
          <a:prstGeom prst="rect">
            <a:avLst/>
          </a:prstGeom>
        </p:spPr>
        <p:txBody>
          <a:bodyPr wrap="square">
            <a:spAutoFit/>
          </a:bodyPr>
          <a:lstStyle/>
          <a:p>
            <a:r>
              <a:rPr lang="en-US" dirty="0">
                <a:solidFill>
                  <a:schemeClr val="bg1"/>
                </a:solidFill>
                <a:latin typeface="Calibri" panose="020F0502020204030204" pitchFamily="34" charset="0"/>
              </a:rPr>
              <a:t>The son was then responsible to use these resources to provide for the family’s needs.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birthright was often passed from a father to his eldest son.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 However, righteousness was more important than being the firstborn.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birthright Isaac received from Abraham also included all the blessings and responsibilities of the Abrahamic covenant.</a:t>
            </a:r>
            <a:endParaRPr lang="en-US" sz="900" dirty="0">
              <a:solidFill>
                <a:schemeClr val="bg1"/>
              </a:solidFill>
              <a:latin typeface="Calibri" panose="020F0502020204030204" pitchFamily="34" charset="0"/>
            </a:endParaRPr>
          </a:p>
        </p:txBody>
      </p:sp>
      <p:grpSp>
        <p:nvGrpSpPr>
          <p:cNvPr id="7" name="Group 131"/>
          <p:cNvGrpSpPr/>
          <p:nvPr/>
        </p:nvGrpSpPr>
        <p:grpSpPr>
          <a:xfrm>
            <a:off x="8381146" y="2479616"/>
            <a:ext cx="1600200" cy="3697623"/>
            <a:chOff x="5715000" y="1143000"/>
            <a:chExt cx="1978594" cy="4515889"/>
          </a:xfrm>
        </p:grpSpPr>
        <p:sp>
          <p:nvSpPr>
            <p:cNvPr id="8" name="Double Wave 8"/>
            <p:cNvSpPr/>
            <p:nvPr/>
          </p:nvSpPr>
          <p:spPr>
            <a:xfrm rot="5400000">
              <a:off x="6717586" y="1740613"/>
              <a:ext cx="1066801" cy="481175"/>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p:nvSpPr>
          <p:spPr>
            <a:xfrm rot="6254388">
              <a:off x="5877489" y="1624787"/>
              <a:ext cx="968254" cy="774047"/>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2"/>
            <p:cNvSpPr/>
            <p:nvPr/>
          </p:nvSpPr>
          <p:spPr>
            <a:xfrm rot="2980448">
              <a:off x="6218324" y="5049679"/>
              <a:ext cx="450516" cy="75782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8788802">
              <a:off x="6734605" y="5054717"/>
              <a:ext cx="450516" cy="75782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2"/>
            <p:cNvSpPr/>
            <p:nvPr/>
          </p:nvSpPr>
          <p:spPr>
            <a:xfrm rot="20847300">
              <a:off x="7306829" y="3278739"/>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3"/>
            <p:cNvSpPr/>
            <p:nvPr/>
          </p:nvSpPr>
          <p:spPr>
            <a:xfrm>
              <a:off x="5715000" y="3397098"/>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4"/>
            <p:cNvSpPr/>
            <p:nvPr/>
          </p:nvSpPr>
          <p:spPr>
            <a:xfrm rot="20339459">
              <a:off x="6830592" y="2089476"/>
              <a:ext cx="666750" cy="1671083"/>
            </a:xfrm>
            <a:prstGeom prst="trapezoid">
              <a:avLst>
                <a:gd name="adj" fmla="val 34133"/>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5"/>
            <p:cNvSpPr/>
            <p:nvPr/>
          </p:nvSpPr>
          <p:spPr>
            <a:xfrm rot="1327004">
              <a:off x="5928848" y="2241933"/>
              <a:ext cx="666750" cy="1671083"/>
            </a:xfrm>
            <a:prstGeom prst="trapezoid">
              <a:avLst>
                <a:gd name="adj" fmla="val 34133"/>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6"/>
            <p:cNvSpPr/>
            <p:nvPr/>
          </p:nvSpPr>
          <p:spPr>
            <a:xfrm>
              <a:off x="6022731" y="2248545"/>
              <a:ext cx="1436077" cy="3250485"/>
            </a:xfrm>
            <a:prstGeom prst="trapezoid">
              <a:avLst>
                <a:gd name="adj" fmla="val 30618"/>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7"/>
            <p:cNvSpPr/>
            <p:nvPr/>
          </p:nvSpPr>
          <p:spPr>
            <a:xfrm rot="10800000">
              <a:off x="6535615" y="2248545"/>
              <a:ext cx="410308" cy="60194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172200" y="1143000"/>
              <a:ext cx="1143000" cy="13003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64"/>
            <p:cNvGrpSpPr/>
            <p:nvPr/>
          </p:nvGrpSpPr>
          <p:grpSpPr>
            <a:xfrm flipH="1">
              <a:off x="6248403" y="3604586"/>
              <a:ext cx="1230918" cy="1352981"/>
              <a:chOff x="7543805" y="3605661"/>
              <a:chExt cx="1066795" cy="1042539"/>
            </a:xfrm>
          </p:grpSpPr>
          <p:sp>
            <p:nvSpPr>
              <p:cNvPr id="56" name="Rounded Rectangle 55"/>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162"/>
              <p:cNvGrpSpPr/>
              <p:nvPr/>
            </p:nvGrpSpPr>
            <p:grpSpPr>
              <a:xfrm>
                <a:off x="7543805" y="3605661"/>
                <a:ext cx="418448" cy="1042539"/>
                <a:chOff x="6827799" y="4847065"/>
                <a:chExt cx="794795" cy="1996712"/>
              </a:xfrm>
              <a:solidFill>
                <a:srgbClr val="D98A33"/>
              </a:solidFill>
            </p:grpSpPr>
            <p:sp>
              <p:nvSpPr>
                <p:cNvPr id="58" name="Double Wave 57"/>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7103985" y="4847065"/>
                  <a:ext cx="518609" cy="4708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88"/>
            <p:cNvGrpSpPr/>
            <p:nvPr/>
          </p:nvGrpSpPr>
          <p:grpSpPr>
            <a:xfrm>
              <a:off x="6019800" y="5173301"/>
              <a:ext cx="1447800" cy="289560"/>
              <a:chOff x="2286000" y="6019800"/>
              <a:chExt cx="3048000" cy="609600"/>
            </a:xfrm>
          </p:grpSpPr>
          <p:grpSp>
            <p:nvGrpSpPr>
              <p:cNvPr id="41" name="Group 175"/>
              <p:cNvGrpSpPr/>
              <p:nvPr/>
            </p:nvGrpSpPr>
            <p:grpSpPr>
              <a:xfrm>
                <a:off x="2286000" y="6019800"/>
                <a:ext cx="609600" cy="609600"/>
                <a:chOff x="2286000" y="6019800"/>
                <a:chExt cx="609600" cy="609600"/>
              </a:xfrm>
            </p:grpSpPr>
            <p:sp>
              <p:nvSpPr>
                <p:cNvPr id="54" name="Quad Arrow Callout 5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ross 5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176"/>
              <p:cNvGrpSpPr/>
              <p:nvPr/>
            </p:nvGrpSpPr>
            <p:grpSpPr>
              <a:xfrm>
                <a:off x="2895600" y="6019800"/>
                <a:ext cx="609600" cy="609600"/>
                <a:chOff x="2286000" y="6019800"/>
                <a:chExt cx="609600" cy="609600"/>
              </a:xfrm>
            </p:grpSpPr>
            <p:sp>
              <p:nvSpPr>
                <p:cNvPr id="52" name="Quad Arrow Callout 5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ross 5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179"/>
              <p:cNvGrpSpPr/>
              <p:nvPr/>
            </p:nvGrpSpPr>
            <p:grpSpPr>
              <a:xfrm>
                <a:off x="3505200" y="6019800"/>
                <a:ext cx="609600" cy="609600"/>
                <a:chOff x="2286000" y="6019800"/>
                <a:chExt cx="609600" cy="609600"/>
              </a:xfrm>
            </p:grpSpPr>
            <p:sp>
              <p:nvSpPr>
                <p:cNvPr id="50" name="Quad Arrow Callout 4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ross 5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182"/>
              <p:cNvGrpSpPr/>
              <p:nvPr/>
            </p:nvGrpSpPr>
            <p:grpSpPr>
              <a:xfrm>
                <a:off x="4114800" y="6019800"/>
                <a:ext cx="609600" cy="609600"/>
                <a:chOff x="2286000" y="6019800"/>
                <a:chExt cx="609600" cy="609600"/>
              </a:xfrm>
            </p:grpSpPr>
            <p:sp>
              <p:nvSpPr>
                <p:cNvPr id="48" name="Quad Arrow Callout 4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ross 4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85"/>
              <p:cNvGrpSpPr/>
              <p:nvPr/>
            </p:nvGrpSpPr>
            <p:grpSpPr>
              <a:xfrm>
                <a:off x="4724400" y="6019800"/>
                <a:ext cx="609600" cy="609600"/>
                <a:chOff x="2286000" y="6019800"/>
                <a:chExt cx="609600" cy="609600"/>
              </a:xfrm>
            </p:grpSpPr>
            <p:sp>
              <p:nvSpPr>
                <p:cNvPr id="46" name="Quad Arrow Callout 4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ross 4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Double Wave 8"/>
            <p:cNvSpPr/>
            <p:nvPr/>
          </p:nvSpPr>
          <p:spPr>
            <a:xfrm rot="10558211">
              <a:off x="6102425" y="1488339"/>
              <a:ext cx="1161594" cy="223721"/>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oon 21"/>
            <p:cNvSpPr/>
            <p:nvPr/>
          </p:nvSpPr>
          <p:spPr>
            <a:xfrm rot="5598382">
              <a:off x="6527289" y="806839"/>
              <a:ext cx="423981" cy="1096304"/>
            </a:xfrm>
            <a:prstGeom prst="moon">
              <a:avLst>
                <a:gd name="adj" fmla="val 6108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6179812" y="1371982"/>
              <a:ext cx="1100074" cy="194131"/>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89"/>
            <p:cNvGrpSpPr/>
            <p:nvPr/>
          </p:nvGrpSpPr>
          <p:grpSpPr>
            <a:xfrm>
              <a:off x="6172200" y="1357767"/>
              <a:ext cx="1054396" cy="210879"/>
              <a:chOff x="2286000" y="6019800"/>
              <a:chExt cx="3048000" cy="609600"/>
            </a:xfrm>
          </p:grpSpPr>
          <p:grpSp>
            <p:nvGrpSpPr>
              <p:cNvPr id="25" name="Group 175"/>
              <p:cNvGrpSpPr/>
              <p:nvPr/>
            </p:nvGrpSpPr>
            <p:grpSpPr>
              <a:xfrm>
                <a:off x="2286000" y="6019800"/>
                <a:ext cx="609600" cy="609600"/>
                <a:chOff x="2286000" y="6019800"/>
                <a:chExt cx="609600" cy="609600"/>
              </a:xfrm>
            </p:grpSpPr>
            <p:sp>
              <p:nvSpPr>
                <p:cNvPr id="39" name="Quad Arrow Callout 3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ross 3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76"/>
              <p:cNvGrpSpPr/>
              <p:nvPr/>
            </p:nvGrpSpPr>
            <p:grpSpPr>
              <a:xfrm>
                <a:off x="2895600" y="6019800"/>
                <a:ext cx="609600" cy="609600"/>
                <a:chOff x="2286000" y="6019800"/>
                <a:chExt cx="609600" cy="609600"/>
              </a:xfrm>
            </p:grpSpPr>
            <p:sp>
              <p:nvSpPr>
                <p:cNvPr id="37" name="Quad Arrow Callout 3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ross 3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79"/>
              <p:cNvGrpSpPr/>
              <p:nvPr/>
            </p:nvGrpSpPr>
            <p:grpSpPr>
              <a:xfrm>
                <a:off x="3505200" y="6019800"/>
                <a:ext cx="609600" cy="609600"/>
                <a:chOff x="2286000" y="6019800"/>
                <a:chExt cx="609600" cy="609600"/>
              </a:xfrm>
            </p:grpSpPr>
            <p:sp>
              <p:nvSpPr>
                <p:cNvPr id="35" name="Quad Arrow Callout 3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ross 3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82"/>
              <p:cNvGrpSpPr/>
              <p:nvPr/>
            </p:nvGrpSpPr>
            <p:grpSpPr>
              <a:xfrm>
                <a:off x="4114800" y="6019800"/>
                <a:ext cx="609600" cy="609600"/>
                <a:chOff x="2286000" y="6019800"/>
                <a:chExt cx="609600" cy="609600"/>
              </a:xfrm>
            </p:grpSpPr>
            <p:sp>
              <p:nvSpPr>
                <p:cNvPr id="33" name="Quad Arrow Callout 3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ross 3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85"/>
              <p:cNvGrpSpPr/>
              <p:nvPr/>
            </p:nvGrpSpPr>
            <p:grpSpPr>
              <a:xfrm>
                <a:off x="4724400" y="6019800"/>
                <a:ext cx="609600" cy="609600"/>
                <a:chOff x="2286000" y="6019800"/>
                <a:chExt cx="609600" cy="609600"/>
              </a:xfrm>
            </p:grpSpPr>
            <p:sp>
              <p:nvSpPr>
                <p:cNvPr id="31" name="Quad Arrow Callout 3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ross 3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1" name="Group 60"/>
          <p:cNvGrpSpPr/>
          <p:nvPr/>
        </p:nvGrpSpPr>
        <p:grpSpPr>
          <a:xfrm>
            <a:off x="5940311" y="2290538"/>
            <a:ext cx="2029533" cy="4005483"/>
            <a:chOff x="3810000" y="553998"/>
            <a:chExt cx="1839832" cy="3482238"/>
          </a:xfrm>
        </p:grpSpPr>
        <p:sp>
          <p:nvSpPr>
            <p:cNvPr id="62" name="Cloud 61"/>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loud 62"/>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Manual Operation 65"/>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Manual Operation 66"/>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Manual Operation 69"/>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Extract 70"/>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loud 73"/>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4220061" y="818482"/>
              <a:ext cx="938018" cy="300171"/>
              <a:chOff x="1756756" y="4876800"/>
              <a:chExt cx="4088873" cy="1308463"/>
            </a:xfrm>
          </p:grpSpPr>
          <p:grpSp>
            <p:nvGrpSpPr>
              <p:cNvPr id="109" name="Group 108"/>
              <p:cNvGrpSpPr/>
              <p:nvPr/>
            </p:nvGrpSpPr>
            <p:grpSpPr>
              <a:xfrm>
                <a:off x="1756756" y="4876800"/>
                <a:ext cx="1367444" cy="1295400"/>
                <a:chOff x="1756756" y="4876800"/>
                <a:chExt cx="1367444" cy="1295400"/>
              </a:xfrm>
            </p:grpSpPr>
            <p:sp>
              <p:nvSpPr>
                <p:cNvPr id="120" name="Quad Arrow Callout 11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Quad Arrow Callout 12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Quad Arrow Callout 12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p:nvPr/>
            </p:nvGrpSpPr>
            <p:grpSpPr>
              <a:xfrm>
                <a:off x="3119647" y="4889863"/>
                <a:ext cx="1367444" cy="1295400"/>
                <a:chOff x="1756756" y="4876800"/>
                <a:chExt cx="1367444" cy="1295400"/>
              </a:xfrm>
            </p:grpSpPr>
            <p:sp>
              <p:nvSpPr>
                <p:cNvPr id="117" name="Quad Arrow Callout 11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Quad Arrow Callout 11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Quad Arrow Callout 11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p:cNvGrpSpPr/>
              <p:nvPr/>
            </p:nvGrpSpPr>
            <p:grpSpPr>
              <a:xfrm>
                <a:off x="4478185" y="4889863"/>
                <a:ext cx="1367444" cy="1295400"/>
                <a:chOff x="1756756" y="4876800"/>
                <a:chExt cx="1367444" cy="1295400"/>
              </a:xfrm>
            </p:grpSpPr>
            <p:sp>
              <p:nvSpPr>
                <p:cNvPr id="114" name="Quad Arrow Callout 11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Quad Arrow Callout 11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Quad Arrow Callout 11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Quad Arrow Callout 111"/>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Quad Arrow Callout 112"/>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rot="17531393">
              <a:off x="4356564" y="2143638"/>
              <a:ext cx="938018" cy="300171"/>
              <a:chOff x="1756756" y="4876800"/>
              <a:chExt cx="4088873" cy="1308463"/>
            </a:xfrm>
          </p:grpSpPr>
          <p:grpSp>
            <p:nvGrpSpPr>
              <p:cNvPr id="95" name="Group 94"/>
              <p:cNvGrpSpPr/>
              <p:nvPr/>
            </p:nvGrpSpPr>
            <p:grpSpPr>
              <a:xfrm>
                <a:off x="1756756" y="4876800"/>
                <a:ext cx="1367444" cy="1295400"/>
                <a:chOff x="1756756" y="4876800"/>
                <a:chExt cx="1367444" cy="1295400"/>
              </a:xfrm>
            </p:grpSpPr>
            <p:sp>
              <p:nvSpPr>
                <p:cNvPr id="106" name="Quad Arrow Callout 10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Quad Arrow Callout 10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Quad Arrow Callout 10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3119647" y="4889863"/>
                <a:ext cx="1367444" cy="1295400"/>
                <a:chOff x="1756756" y="4876800"/>
                <a:chExt cx="1367444" cy="1295400"/>
              </a:xfrm>
            </p:grpSpPr>
            <p:sp>
              <p:nvSpPr>
                <p:cNvPr id="103" name="Quad Arrow Callout 10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Quad Arrow Callout 10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Quad Arrow Callout 10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4478185" y="4889863"/>
                <a:ext cx="1367444" cy="1295400"/>
                <a:chOff x="1756756" y="4876800"/>
                <a:chExt cx="1367444" cy="1295400"/>
              </a:xfrm>
            </p:grpSpPr>
            <p:sp>
              <p:nvSpPr>
                <p:cNvPr id="100" name="Quad Arrow Callout 9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Quad Arrow Callout 10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Quad Arrow Callout 10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Quad Arrow Callout 97"/>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Quad Arrow Callout 98"/>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p:cNvGrpSpPr/>
            <p:nvPr/>
          </p:nvGrpSpPr>
          <p:grpSpPr>
            <a:xfrm rot="17531393">
              <a:off x="3995156" y="3097226"/>
              <a:ext cx="938018" cy="300171"/>
              <a:chOff x="1756756" y="4876800"/>
              <a:chExt cx="4088873" cy="1308463"/>
            </a:xfrm>
          </p:grpSpPr>
          <p:grpSp>
            <p:nvGrpSpPr>
              <p:cNvPr id="81" name="Group 80"/>
              <p:cNvGrpSpPr/>
              <p:nvPr/>
            </p:nvGrpSpPr>
            <p:grpSpPr>
              <a:xfrm>
                <a:off x="1756756" y="4876800"/>
                <a:ext cx="1367444" cy="1295400"/>
                <a:chOff x="1756756" y="4876800"/>
                <a:chExt cx="1367444" cy="1295400"/>
              </a:xfrm>
            </p:grpSpPr>
            <p:sp>
              <p:nvSpPr>
                <p:cNvPr id="92" name="Quad Arrow Callout 9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Quad Arrow Callout 9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Quad Arrow Callout 9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3119647" y="4889863"/>
                <a:ext cx="1367444" cy="1295400"/>
                <a:chOff x="1756756" y="4876800"/>
                <a:chExt cx="1367444" cy="1295400"/>
              </a:xfrm>
            </p:grpSpPr>
            <p:sp>
              <p:nvSpPr>
                <p:cNvPr id="89" name="Quad Arrow Callout 8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Quad Arrow Callout 8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Quad Arrow Callout 9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4478185" y="4889863"/>
                <a:ext cx="1367444" cy="1295400"/>
                <a:chOff x="1756756" y="4876800"/>
                <a:chExt cx="1367444" cy="1295400"/>
              </a:xfrm>
            </p:grpSpPr>
            <p:sp>
              <p:nvSpPr>
                <p:cNvPr id="86" name="Quad Arrow Callout 8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Quad Arrow Callout 8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Quad Arrow Callout 8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Quad Arrow Callout 83"/>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Quad Arrow Callout 84"/>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Cloud 78"/>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5944673">
              <a:off x="4557837" y="1671452"/>
              <a:ext cx="235423" cy="3243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2890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 name="Picture 245">
            <a:extLst>
              <a:ext uri="{FF2B5EF4-FFF2-40B4-BE49-F238E27FC236}">
                <a16:creationId xmlns:a16="http://schemas.microsoft.com/office/drawing/2014/main" id="{2A7A5FA1-11D8-4DF5-88BA-8829E244ECBF}"/>
              </a:ext>
            </a:extLst>
          </p:cNvPr>
          <p:cNvPicPr>
            <a:picLocks noChangeAspect="1"/>
          </p:cNvPicPr>
          <p:nvPr/>
        </p:nvPicPr>
        <p:blipFill rotWithShape="1">
          <a:blip r:embed="rId2">
            <a:extLst>
              <a:ext uri="{28A0092B-C50C-407E-A947-70E740481C1C}">
                <a14:useLocalDpi xmlns:a14="http://schemas.microsoft.com/office/drawing/2010/main" val="0"/>
              </a:ext>
            </a:extLst>
          </a:blip>
          <a:srcRect b="5024"/>
          <a:stretch/>
        </p:blipFill>
        <p:spPr>
          <a:xfrm>
            <a:off x="0" y="0"/>
            <a:ext cx="12192000" cy="6858000"/>
          </a:xfrm>
          <a:prstGeom prst="rect">
            <a:avLst/>
          </a:prstGeom>
        </p:spPr>
      </p:pic>
      <p:sp>
        <p:nvSpPr>
          <p:cNvPr id="4" name="TextBox 3"/>
          <p:cNvSpPr txBox="1"/>
          <p:nvPr/>
        </p:nvSpPr>
        <p:spPr>
          <a:xfrm>
            <a:off x="-1" y="6479615"/>
            <a:ext cx="2145671" cy="369332"/>
          </a:xfrm>
          <a:prstGeom prst="rect">
            <a:avLst/>
          </a:prstGeom>
          <a:noFill/>
        </p:spPr>
        <p:txBody>
          <a:bodyPr wrap="square" rtlCol="0">
            <a:spAutoFit/>
          </a:bodyPr>
          <a:lstStyle/>
          <a:p>
            <a:r>
              <a:rPr lang="en-US" dirty="0">
                <a:solidFill>
                  <a:schemeClr val="bg1"/>
                </a:solidFill>
              </a:rPr>
              <a:t>Genesis 25:7-10</a:t>
            </a:r>
          </a:p>
        </p:txBody>
      </p:sp>
      <p:sp>
        <p:nvSpPr>
          <p:cNvPr id="29" name="Rectangle 28"/>
          <p:cNvSpPr/>
          <p:nvPr/>
        </p:nvSpPr>
        <p:spPr>
          <a:xfrm>
            <a:off x="0" y="55185"/>
            <a:ext cx="12192000" cy="1015663"/>
          </a:xfrm>
          <a:prstGeom prst="rect">
            <a:avLst/>
          </a:prstGeom>
        </p:spPr>
        <p:txBody>
          <a:bodyPr wrap="square">
            <a:spAutoFit/>
          </a:bodyPr>
          <a:lstStyle/>
          <a:p>
            <a:pPr algn="ctr"/>
            <a:r>
              <a:rPr lang="en-US" sz="6000" dirty="0">
                <a:solidFill>
                  <a:schemeClr val="bg1"/>
                </a:solidFill>
                <a:latin typeface="Agency FB" panose="020B0503020202020204" pitchFamily="34" charset="0"/>
              </a:rPr>
              <a:t>Death of Abraham</a:t>
            </a:r>
          </a:p>
        </p:txBody>
      </p:sp>
      <p:sp>
        <p:nvSpPr>
          <p:cNvPr id="2" name="Rectangle 1"/>
          <p:cNvSpPr/>
          <p:nvPr/>
        </p:nvSpPr>
        <p:spPr>
          <a:xfrm>
            <a:off x="420001" y="1371378"/>
            <a:ext cx="4641890" cy="2308324"/>
          </a:xfrm>
          <a:prstGeom prst="rect">
            <a:avLst/>
          </a:prstGeom>
        </p:spPr>
        <p:txBody>
          <a:bodyPr wrap="square">
            <a:spAutoFit/>
          </a:bodyPr>
          <a:lstStyle/>
          <a:p>
            <a:r>
              <a:rPr lang="en-US" dirty="0">
                <a:solidFill>
                  <a:schemeClr val="bg1"/>
                </a:solidFill>
                <a:latin typeface="Calibri" panose="020F0502020204030204" pitchFamily="34" charset="0"/>
              </a:rPr>
              <a:t>Abraham was 175 years old when he passed away</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Ishmael and Isaac reunited to bury their  father</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Abraham is buried in the cave of </a:t>
            </a:r>
            <a:r>
              <a:rPr lang="en-US" dirty="0" err="1">
                <a:solidFill>
                  <a:schemeClr val="bg1"/>
                </a:solidFill>
                <a:latin typeface="Calibri" panose="020F0502020204030204" pitchFamily="34" charset="0"/>
              </a:rPr>
              <a:t>Machpelah</a:t>
            </a:r>
            <a:r>
              <a:rPr lang="en-US" dirty="0">
                <a:solidFill>
                  <a:schemeClr val="bg1"/>
                </a:solidFill>
                <a:latin typeface="Calibri" panose="020F0502020204030204" pitchFamily="34" charset="0"/>
              </a:rPr>
              <a:t>, in the field of Ephron the son of Zohar the Hittite, which </a:t>
            </a:r>
            <a:r>
              <a:rPr lang="en-US" i="1" dirty="0">
                <a:solidFill>
                  <a:schemeClr val="bg1"/>
                </a:solidFill>
                <a:latin typeface="Calibri" panose="020F0502020204030204" pitchFamily="34" charset="0"/>
              </a:rPr>
              <a:t>is</a:t>
            </a:r>
            <a:r>
              <a:rPr lang="en-US" dirty="0">
                <a:solidFill>
                  <a:schemeClr val="bg1"/>
                </a:solidFill>
                <a:latin typeface="Calibri" panose="020F0502020204030204" pitchFamily="34" charset="0"/>
              </a:rPr>
              <a:t> before </a:t>
            </a:r>
            <a:r>
              <a:rPr lang="en-US" dirty="0" err="1">
                <a:solidFill>
                  <a:schemeClr val="bg1"/>
                </a:solidFill>
                <a:latin typeface="Calibri" panose="020F0502020204030204" pitchFamily="34" charset="0"/>
              </a:rPr>
              <a:t>Mamre</a:t>
            </a:r>
            <a:r>
              <a:rPr lang="en-US" dirty="0">
                <a:solidFill>
                  <a:schemeClr val="bg1"/>
                </a:solidFill>
                <a:latin typeface="Calibri" panose="020F0502020204030204" pitchFamily="34" charset="0"/>
              </a:rPr>
              <a:t>;</a:t>
            </a:r>
          </a:p>
        </p:txBody>
      </p:sp>
      <p:grpSp>
        <p:nvGrpSpPr>
          <p:cNvPr id="124" name="Group 123"/>
          <p:cNvGrpSpPr/>
          <p:nvPr/>
        </p:nvGrpSpPr>
        <p:grpSpPr>
          <a:xfrm>
            <a:off x="7092279" y="1545655"/>
            <a:ext cx="2416628" cy="4017527"/>
            <a:chOff x="3793672" y="833788"/>
            <a:chExt cx="2416628" cy="4017527"/>
          </a:xfrm>
        </p:grpSpPr>
        <p:pic>
          <p:nvPicPr>
            <p:cNvPr id="125" name="Picture 8" descr="https://godssecret.files.wordpress.com/2008/11/mach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5379" y="833788"/>
              <a:ext cx="2150559" cy="3153313"/>
            </a:xfrm>
            <a:prstGeom prst="rect">
              <a:avLst/>
            </a:prstGeom>
            <a:noFill/>
            <a:extLst>
              <a:ext uri="{909E8E84-426E-40DD-AFC4-6F175D3DCCD1}">
                <a14:hiddenFill xmlns:a14="http://schemas.microsoft.com/office/drawing/2010/main">
                  <a:solidFill>
                    <a:srgbClr val="FFFFFF"/>
                  </a:solidFill>
                </a14:hiddenFill>
              </a:ext>
            </a:extLst>
          </p:spPr>
        </p:pic>
        <p:sp>
          <p:nvSpPr>
            <p:cNvPr id="126" name="Rectangle 125"/>
            <p:cNvSpPr/>
            <p:nvPr/>
          </p:nvSpPr>
          <p:spPr>
            <a:xfrm>
              <a:off x="3793672" y="4020318"/>
              <a:ext cx="2416628" cy="830997"/>
            </a:xfrm>
            <a:prstGeom prst="rect">
              <a:avLst/>
            </a:prstGeom>
          </p:spPr>
          <p:txBody>
            <a:bodyPr wrap="square">
              <a:spAutoFit/>
            </a:bodyPr>
            <a:lstStyle/>
            <a:p>
              <a:r>
                <a:rPr lang="en-US" sz="1200" b="1" dirty="0">
                  <a:solidFill>
                    <a:schemeClr val="bg1"/>
                  </a:solidFill>
                  <a:latin typeface="Arial" panose="020B0604020202020204" pitchFamily="34" charset="0"/>
                </a:rPr>
                <a:t>The natural opening of the Cave of </a:t>
              </a:r>
              <a:r>
                <a:rPr lang="en-US" sz="1200" b="1" dirty="0" err="1">
                  <a:solidFill>
                    <a:schemeClr val="bg1"/>
                  </a:solidFill>
                  <a:latin typeface="Arial" panose="020B0604020202020204" pitchFamily="34" charset="0"/>
                </a:rPr>
                <a:t>Macpelah</a:t>
              </a:r>
              <a:r>
                <a:rPr lang="en-US" sz="1200" b="1" dirty="0">
                  <a:solidFill>
                    <a:schemeClr val="bg1"/>
                  </a:solidFill>
                  <a:latin typeface="Arial" panose="020B0604020202020204" pitchFamily="34" charset="0"/>
                </a:rPr>
                <a:t> at Hebron. Abraham, Isaac, Jacob, and their wives were buried here</a:t>
              </a:r>
              <a:r>
                <a:rPr lang="en-US" sz="1200" b="1" i="0" dirty="0">
                  <a:solidFill>
                    <a:schemeClr val="bg1"/>
                  </a:solidFill>
                  <a:effectLst/>
                  <a:latin typeface="Arial" panose="020B0604020202020204" pitchFamily="34" charset="0"/>
                </a:rPr>
                <a:t>.</a:t>
              </a:r>
            </a:p>
          </p:txBody>
        </p:sp>
      </p:grpSp>
      <p:grpSp>
        <p:nvGrpSpPr>
          <p:cNvPr id="127" name="Group 126"/>
          <p:cNvGrpSpPr/>
          <p:nvPr/>
        </p:nvGrpSpPr>
        <p:grpSpPr>
          <a:xfrm>
            <a:off x="4825147" y="1962968"/>
            <a:ext cx="1881733" cy="4166724"/>
            <a:chOff x="4288870" y="1310820"/>
            <a:chExt cx="1881733" cy="4166724"/>
          </a:xfrm>
        </p:grpSpPr>
        <p:sp>
          <p:nvSpPr>
            <p:cNvPr id="128" name="Oval 4"/>
            <p:cNvSpPr/>
            <p:nvPr/>
          </p:nvSpPr>
          <p:spPr>
            <a:xfrm flipH="1">
              <a:off x="4327760" y="3731194"/>
              <a:ext cx="386617" cy="5764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5"/>
            <p:cNvSpPr/>
            <p:nvPr/>
          </p:nvSpPr>
          <p:spPr>
            <a:xfrm flipH="1">
              <a:off x="5653394" y="3695361"/>
              <a:ext cx="440114" cy="6393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6"/>
            <p:cNvSpPr/>
            <p:nvPr/>
          </p:nvSpPr>
          <p:spPr>
            <a:xfrm rot="18724763" flipH="1">
              <a:off x="5232169" y="4974310"/>
              <a:ext cx="440111" cy="566358"/>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7"/>
            <p:cNvSpPr/>
            <p:nvPr/>
          </p:nvSpPr>
          <p:spPr>
            <a:xfrm rot="3076064" flipH="1">
              <a:off x="4764550" y="4946831"/>
              <a:ext cx="440112" cy="566358"/>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apezoid 8"/>
            <p:cNvSpPr/>
            <p:nvPr/>
          </p:nvSpPr>
          <p:spPr>
            <a:xfrm rot="20366507" flipH="1">
              <a:off x="5298353" y="2824833"/>
              <a:ext cx="729089" cy="1314963"/>
            </a:xfrm>
            <a:prstGeom prst="trapezoid">
              <a:avLst/>
            </a:prstGeom>
            <a:solidFill>
              <a:srgbClr val="BF83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0"/>
            <p:cNvSpPr/>
            <p:nvPr/>
          </p:nvSpPr>
          <p:spPr>
            <a:xfrm rot="1129774" flipH="1">
              <a:off x="4425188" y="2777739"/>
              <a:ext cx="684834" cy="1318457"/>
            </a:xfrm>
            <a:prstGeom prst="trapezoid">
              <a:avLst>
                <a:gd name="adj" fmla="val 32632"/>
              </a:avLst>
            </a:prstGeom>
            <a:solidFill>
              <a:srgbClr val="BF83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2"/>
            <p:cNvSpPr/>
            <p:nvPr/>
          </p:nvSpPr>
          <p:spPr>
            <a:xfrm flipH="1">
              <a:off x="4682028" y="2838719"/>
              <a:ext cx="1045269" cy="2391291"/>
            </a:xfrm>
            <a:prstGeom prst="trapezoid">
              <a:avLst/>
            </a:prstGeom>
            <a:solidFill>
              <a:srgbClr val="BF83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
            <p:cNvSpPr/>
            <p:nvPr/>
          </p:nvSpPr>
          <p:spPr>
            <a:xfrm flipH="1">
              <a:off x="5004899" y="2649933"/>
              <a:ext cx="432898" cy="5034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6"/>
            <p:cNvSpPr/>
            <p:nvPr/>
          </p:nvSpPr>
          <p:spPr>
            <a:xfrm flipH="1">
              <a:off x="4682028" y="1438188"/>
              <a:ext cx="1078276" cy="154094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6"/>
            <p:cNvSpPr/>
            <p:nvPr/>
          </p:nvSpPr>
          <p:spPr>
            <a:xfrm rot="5400000" flipH="1">
              <a:off x="4776905" y="2863958"/>
              <a:ext cx="855513" cy="19039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Cloud 137"/>
            <p:cNvSpPr/>
            <p:nvPr/>
          </p:nvSpPr>
          <p:spPr>
            <a:xfrm rot="20552374" flipH="1">
              <a:off x="4824903" y="2422691"/>
              <a:ext cx="828526" cy="739057"/>
            </a:xfrm>
            <a:prstGeom prst="cloud">
              <a:avLst/>
            </a:prstGeom>
            <a:solidFill>
              <a:srgbClr val="582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6"/>
            <p:cNvSpPr/>
            <p:nvPr/>
          </p:nvSpPr>
          <p:spPr>
            <a:xfrm flipH="1">
              <a:off x="5094633" y="2555165"/>
              <a:ext cx="275070" cy="1656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Cloud 139"/>
            <p:cNvSpPr/>
            <p:nvPr/>
          </p:nvSpPr>
          <p:spPr>
            <a:xfrm rot="18793003" flipH="1">
              <a:off x="4912618" y="1291899"/>
              <a:ext cx="617824" cy="655666"/>
            </a:xfrm>
            <a:prstGeom prst="cloud">
              <a:avLst/>
            </a:prstGeom>
            <a:solidFill>
              <a:srgbClr val="582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Cloud 140"/>
            <p:cNvSpPr/>
            <p:nvPr/>
          </p:nvSpPr>
          <p:spPr>
            <a:xfrm rot="17623677" flipH="1">
              <a:off x="4468747" y="1668731"/>
              <a:ext cx="669055" cy="491621"/>
            </a:xfrm>
            <a:prstGeom prst="cloud">
              <a:avLst/>
            </a:prstGeom>
            <a:solidFill>
              <a:srgbClr val="582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Cloud 141"/>
            <p:cNvSpPr/>
            <p:nvPr/>
          </p:nvSpPr>
          <p:spPr>
            <a:xfrm rot="20895528" flipH="1">
              <a:off x="5453227" y="1579630"/>
              <a:ext cx="581648" cy="793129"/>
            </a:xfrm>
            <a:prstGeom prst="cloud">
              <a:avLst/>
            </a:prstGeom>
            <a:solidFill>
              <a:srgbClr val="582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6"/>
            <p:cNvSpPr/>
            <p:nvPr/>
          </p:nvSpPr>
          <p:spPr>
            <a:xfrm flipH="1">
              <a:off x="4726798" y="1449190"/>
              <a:ext cx="1053118" cy="598999"/>
            </a:xfrm>
            <a:prstGeom prst="ellipse">
              <a:avLst/>
            </a:prstGeom>
            <a:solidFill>
              <a:srgbClr val="58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143"/>
            <p:cNvGrpSpPr/>
            <p:nvPr/>
          </p:nvGrpSpPr>
          <p:grpSpPr>
            <a:xfrm>
              <a:off x="4706861" y="4843570"/>
              <a:ext cx="990600" cy="367896"/>
              <a:chOff x="6553200" y="2979128"/>
              <a:chExt cx="1817276" cy="674913"/>
            </a:xfrm>
          </p:grpSpPr>
          <p:grpSp>
            <p:nvGrpSpPr>
              <p:cNvPr id="177" name="Group 176"/>
              <p:cNvGrpSpPr/>
              <p:nvPr/>
            </p:nvGrpSpPr>
            <p:grpSpPr>
              <a:xfrm>
                <a:off x="7036526" y="2983482"/>
                <a:ext cx="362945" cy="666204"/>
                <a:chOff x="6553200" y="2979128"/>
                <a:chExt cx="362945" cy="666204"/>
              </a:xfrm>
            </p:grpSpPr>
            <p:sp>
              <p:nvSpPr>
                <p:cNvPr id="190" name="Cross 189"/>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Diamond 190"/>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77"/>
              <p:cNvGrpSpPr/>
              <p:nvPr/>
            </p:nvGrpSpPr>
            <p:grpSpPr>
              <a:xfrm>
                <a:off x="6553200" y="2979128"/>
                <a:ext cx="362945" cy="666204"/>
                <a:chOff x="6553200" y="2979128"/>
                <a:chExt cx="362945" cy="666204"/>
              </a:xfrm>
            </p:grpSpPr>
            <p:sp>
              <p:nvSpPr>
                <p:cNvPr id="188" name="Cross 187"/>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Diamond 188"/>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9" name="Diamond 178"/>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p:cNvGrpSpPr/>
              <p:nvPr/>
            </p:nvGrpSpPr>
            <p:grpSpPr>
              <a:xfrm>
                <a:off x="7528560" y="2987837"/>
                <a:ext cx="362945" cy="666204"/>
                <a:chOff x="6553200" y="2979128"/>
                <a:chExt cx="362945" cy="666204"/>
              </a:xfrm>
            </p:grpSpPr>
            <p:sp>
              <p:nvSpPr>
                <p:cNvPr id="186" name="Cross 185"/>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Diamond 186"/>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1" name="Diamond 180"/>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2" name="Group 181"/>
              <p:cNvGrpSpPr/>
              <p:nvPr/>
            </p:nvGrpSpPr>
            <p:grpSpPr>
              <a:xfrm>
                <a:off x="8007531" y="2979128"/>
                <a:ext cx="362945" cy="666204"/>
                <a:chOff x="6553200" y="2979128"/>
                <a:chExt cx="362945" cy="666204"/>
              </a:xfrm>
            </p:grpSpPr>
            <p:sp>
              <p:nvSpPr>
                <p:cNvPr id="184" name="Cross 183"/>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iamond 184"/>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3" name="Diamond 182"/>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p:cNvGrpSpPr/>
            <p:nvPr/>
          </p:nvGrpSpPr>
          <p:grpSpPr>
            <a:xfrm rot="20387557">
              <a:off x="5616828" y="3853894"/>
              <a:ext cx="553775" cy="205665"/>
              <a:chOff x="6553200" y="2979128"/>
              <a:chExt cx="1817276" cy="674913"/>
            </a:xfrm>
          </p:grpSpPr>
          <p:grpSp>
            <p:nvGrpSpPr>
              <p:cNvPr id="162" name="Group 161"/>
              <p:cNvGrpSpPr/>
              <p:nvPr/>
            </p:nvGrpSpPr>
            <p:grpSpPr>
              <a:xfrm>
                <a:off x="7036526" y="2983482"/>
                <a:ext cx="362945" cy="666204"/>
                <a:chOff x="6553200" y="2979128"/>
                <a:chExt cx="362945" cy="666204"/>
              </a:xfrm>
            </p:grpSpPr>
            <p:sp>
              <p:nvSpPr>
                <p:cNvPr id="175" name="Cross 174"/>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Diamond 175"/>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6553200" y="2979128"/>
                <a:ext cx="362945" cy="666204"/>
                <a:chOff x="6553200" y="2979128"/>
                <a:chExt cx="362945" cy="666204"/>
              </a:xfrm>
            </p:grpSpPr>
            <p:sp>
              <p:nvSpPr>
                <p:cNvPr id="173" name="Cross 172"/>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iamond 173"/>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4" name="Diamond 163"/>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64"/>
              <p:cNvGrpSpPr/>
              <p:nvPr/>
            </p:nvGrpSpPr>
            <p:grpSpPr>
              <a:xfrm>
                <a:off x="7528560" y="2987837"/>
                <a:ext cx="362945" cy="666204"/>
                <a:chOff x="6553200" y="2979128"/>
                <a:chExt cx="362945" cy="666204"/>
              </a:xfrm>
            </p:grpSpPr>
            <p:sp>
              <p:nvSpPr>
                <p:cNvPr id="171" name="Cross 170"/>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171"/>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Diamond 165"/>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166"/>
              <p:cNvGrpSpPr/>
              <p:nvPr/>
            </p:nvGrpSpPr>
            <p:grpSpPr>
              <a:xfrm>
                <a:off x="8007531" y="2979128"/>
                <a:ext cx="362945" cy="666204"/>
                <a:chOff x="6553200" y="2979128"/>
                <a:chExt cx="362945" cy="666204"/>
              </a:xfrm>
            </p:grpSpPr>
            <p:sp>
              <p:nvSpPr>
                <p:cNvPr id="169" name="Cross 168"/>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Diamond 169"/>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8" name="Diamond 167"/>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p:cNvGrpSpPr/>
            <p:nvPr/>
          </p:nvGrpSpPr>
          <p:grpSpPr>
            <a:xfrm rot="1083127">
              <a:off x="4288870" y="3842193"/>
              <a:ext cx="553775" cy="205665"/>
              <a:chOff x="6553200" y="2979128"/>
              <a:chExt cx="1817276" cy="674913"/>
            </a:xfrm>
          </p:grpSpPr>
          <p:grpSp>
            <p:nvGrpSpPr>
              <p:cNvPr id="147" name="Group 146"/>
              <p:cNvGrpSpPr/>
              <p:nvPr/>
            </p:nvGrpSpPr>
            <p:grpSpPr>
              <a:xfrm>
                <a:off x="7036526" y="2983482"/>
                <a:ext cx="362945" cy="666204"/>
                <a:chOff x="6553200" y="2979128"/>
                <a:chExt cx="362945" cy="666204"/>
              </a:xfrm>
            </p:grpSpPr>
            <p:sp>
              <p:nvSpPr>
                <p:cNvPr id="160" name="Cross 159"/>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Diamond 160"/>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p:cNvGrpSpPr/>
              <p:nvPr/>
            </p:nvGrpSpPr>
            <p:grpSpPr>
              <a:xfrm>
                <a:off x="6553200" y="2979128"/>
                <a:ext cx="362945" cy="666204"/>
                <a:chOff x="6553200" y="2979128"/>
                <a:chExt cx="362945" cy="666204"/>
              </a:xfrm>
            </p:grpSpPr>
            <p:sp>
              <p:nvSpPr>
                <p:cNvPr id="158" name="Cross 157"/>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iamond 158"/>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Diamond 148"/>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149"/>
              <p:cNvGrpSpPr/>
              <p:nvPr/>
            </p:nvGrpSpPr>
            <p:grpSpPr>
              <a:xfrm>
                <a:off x="7528560" y="2987837"/>
                <a:ext cx="362945" cy="666204"/>
                <a:chOff x="6553200" y="2979128"/>
                <a:chExt cx="362945" cy="666204"/>
              </a:xfrm>
            </p:grpSpPr>
            <p:sp>
              <p:nvSpPr>
                <p:cNvPr id="156" name="Cross 155"/>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iamond 156"/>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Diamond 150"/>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p:cNvGrpSpPr/>
              <p:nvPr/>
            </p:nvGrpSpPr>
            <p:grpSpPr>
              <a:xfrm>
                <a:off x="8007531" y="2979128"/>
                <a:ext cx="362945" cy="666204"/>
                <a:chOff x="6553200" y="2979128"/>
                <a:chExt cx="362945" cy="666204"/>
              </a:xfrm>
            </p:grpSpPr>
            <p:sp>
              <p:nvSpPr>
                <p:cNvPr id="154" name="Cross 153"/>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Diamond 154"/>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3" name="Diamond 152"/>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2" name="Group 131"/>
          <p:cNvGrpSpPr/>
          <p:nvPr/>
        </p:nvGrpSpPr>
        <p:grpSpPr>
          <a:xfrm>
            <a:off x="9725555" y="2454674"/>
            <a:ext cx="1600200" cy="3697623"/>
            <a:chOff x="5715000" y="1143000"/>
            <a:chExt cx="1978594" cy="4515889"/>
          </a:xfrm>
        </p:grpSpPr>
        <p:sp>
          <p:nvSpPr>
            <p:cNvPr id="193" name="Double Wave 8"/>
            <p:cNvSpPr/>
            <p:nvPr/>
          </p:nvSpPr>
          <p:spPr>
            <a:xfrm rot="5400000">
              <a:off x="6717586" y="1740613"/>
              <a:ext cx="1066801" cy="481175"/>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ouble Wave 193"/>
            <p:cNvSpPr/>
            <p:nvPr/>
          </p:nvSpPr>
          <p:spPr>
            <a:xfrm rot="6254388">
              <a:off x="5877489" y="1624787"/>
              <a:ext cx="968254" cy="774047"/>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2"/>
            <p:cNvSpPr/>
            <p:nvPr/>
          </p:nvSpPr>
          <p:spPr>
            <a:xfrm rot="2980448">
              <a:off x="6218324" y="5049679"/>
              <a:ext cx="450516" cy="75782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rot="18788802">
              <a:off x="6734605" y="5054717"/>
              <a:ext cx="450516" cy="75782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2"/>
            <p:cNvSpPr/>
            <p:nvPr/>
          </p:nvSpPr>
          <p:spPr>
            <a:xfrm rot="20847300">
              <a:off x="7306829" y="3278739"/>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3"/>
            <p:cNvSpPr/>
            <p:nvPr/>
          </p:nvSpPr>
          <p:spPr>
            <a:xfrm>
              <a:off x="5715000" y="3397098"/>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4"/>
            <p:cNvSpPr/>
            <p:nvPr/>
          </p:nvSpPr>
          <p:spPr>
            <a:xfrm rot="20339459">
              <a:off x="6830592" y="2089476"/>
              <a:ext cx="666750" cy="1671083"/>
            </a:xfrm>
            <a:prstGeom prst="trapezoid">
              <a:avLst>
                <a:gd name="adj" fmla="val 34133"/>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rapezoid 5"/>
            <p:cNvSpPr/>
            <p:nvPr/>
          </p:nvSpPr>
          <p:spPr>
            <a:xfrm rot="1327004">
              <a:off x="5928848" y="2241933"/>
              <a:ext cx="666750" cy="1671083"/>
            </a:xfrm>
            <a:prstGeom prst="trapezoid">
              <a:avLst>
                <a:gd name="adj" fmla="val 34133"/>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rapezoid 6"/>
            <p:cNvSpPr/>
            <p:nvPr/>
          </p:nvSpPr>
          <p:spPr>
            <a:xfrm>
              <a:off x="6022731" y="2248545"/>
              <a:ext cx="1436077" cy="3250485"/>
            </a:xfrm>
            <a:prstGeom prst="trapezoid">
              <a:avLst>
                <a:gd name="adj" fmla="val 30618"/>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Isosceles Triangle 7"/>
            <p:cNvSpPr/>
            <p:nvPr/>
          </p:nvSpPr>
          <p:spPr>
            <a:xfrm rot="10800000">
              <a:off x="6535615" y="2248545"/>
              <a:ext cx="410308" cy="60194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6172200" y="1143000"/>
              <a:ext cx="1143000" cy="13003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64"/>
            <p:cNvGrpSpPr/>
            <p:nvPr/>
          </p:nvGrpSpPr>
          <p:grpSpPr>
            <a:xfrm flipH="1">
              <a:off x="6248403" y="3604586"/>
              <a:ext cx="1230918" cy="1352981"/>
              <a:chOff x="7543805" y="3605661"/>
              <a:chExt cx="1066795" cy="1042539"/>
            </a:xfrm>
          </p:grpSpPr>
          <p:sp>
            <p:nvSpPr>
              <p:cNvPr id="240" name="Rounded Rectangle 239"/>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1" name="Group 162"/>
              <p:cNvGrpSpPr/>
              <p:nvPr/>
            </p:nvGrpSpPr>
            <p:grpSpPr>
              <a:xfrm>
                <a:off x="7543805" y="3605661"/>
                <a:ext cx="418448" cy="1042539"/>
                <a:chOff x="6827799" y="4847065"/>
                <a:chExt cx="794795" cy="1996712"/>
              </a:xfrm>
              <a:solidFill>
                <a:srgbClr val="D98A33"/>
              </a:solidFill>
            </p:grpSpPr>
            <p:sp>
              <p:nvSpPr>
                <p:cNvPr id="242" name="Double Wave 241"/>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ounded Rectangle 243"/>
                <p:cNvSpPr/>
                <p:nvPr/>
              </p:nvSpPr>
              <p:spPr>
                <a:xfrm>
                  <a:off x="7103985" y="4847065"/>
                  <a:ext cx="518609" cy="4708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5" name="Group 188"/>
            <p:cNvGrpSpPr/>
            <p:nvPr/>
          </p:nvGrpSpPr>
          <p:grpSpPr>
            <a:xfrm>
              <a:off x="6019800" y="5173301"/>
              <a:ext cx="1447800" cy="289560"/>
              <a:chOff x="2286000" y="6019800"/>
              <a:chExt cx="3048000" cy="609600"/>
            </a:xfrm>
          </p:grpSpPr>
          <p:grpSp>
            <p:nvGrpSpPr>
              <p:cNvPr id="225" name="Group 175"/>
              <p:cNvGrpSpPr/>
              <p:nvPr/>
            </p:nvGrpSpPr>
            <p:grpSpPr>
              <a:xfrm>
                <a:off x="2286000" y="6019800"/>
                <a:ext cx="609600" cy="609600"/>
                <a:chOff x="2286000" y="6019800"/>
                <a:chExt cx="609600" cy="609600"/>
              </a:xfrm>
            </p:grpSpPr>
            <p:sp>
              <p:nvSpPr>
                <p:cNvPr id="238" name="Quad Arrow Callout 23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Cross 23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176"/>
              <p:cNvGrpSpPr/>
              <p:nvPr/>
            </p:nvGrpSpPr>
            <p:grpSpPr>
              <a:xfrm>
                <a:off x="2895600" y="6019800"/>
                <a:ext cx="609600" cy="609600"/>
                <a:chOff x="2286000" y="6019800"/>
                <a:chExt cx="609600" cy="609600"/>
              </a:xfrm>
            </p:grpSpPr>
            <p:sp>
              <p:nvSpPr>
                <p:cNvPr id="236" name="Quad Arrow Callout 23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Cross 23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179"/>
              <p:cNvGrpSpPr/>
              <p:nvPr/>
            </p:nvGrpSpPr>
            <p:grpSpPr>
              <a:xfrm>
                <a:off x="3505200" y="6019800"/>
                <a:ext cx="609600" cy="609600"/>
                <a:chOff x="2286000" y="6019800"/>
                <a:chExt cx="609600" cy="609600"/>
              </a:xfrm>
            </p:grpSpPr>
            <p:sp>
              <p:nvSpPr>
                <p:cNvPr id="234" name="Quad Arrow Callout 23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Cross 23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182"/>
              <p:cNvGrpSpPr/>
              <p:nvPr/>
            </p:nvGrpSpPr>
            <p:grpSpPr>
              <a:xfrm>
                <a:off x="4114800" y="6019800"/>
                <a:ext cx="609600" cy="609600"/>
                <a:chOff x="2286000" y="6019800"/>
                <a:chExt cx="609600" cy="609600"/>
              </a:xfrm>
            </p:grpSpPr>
            <p:sp>
              <p:nvSpPr>
                <p:cNvPr id="232" name="Quad Arrow Callout 23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Cross 23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185"/>
              <p:cNvGrpSpPr/>
              <p:nvPr/>
            </p:nvGrpSpPr>
            <p:grpSpPr>
              <a:xfrm>
                <a:off x="4724400" y="6019800"/>
                <a:ext cx="609600" cy="609600"/>
                <a:chOff x="2286000" y="6019800"/>
                <a:chExt cx="609600" cy="609600"/>
              </a:xfrm>
            </p:grpSpPr>
            <p:sp>
              <p:nvSpPr>
                <p:cNvPr id="230" name="Quad Arrow Callout 22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Cross 23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6" name="Double Wave 8"/>
            <p:cNvSpPr/>
            <p:nvPr/>
          </p:nvSpPr>
          <p:spPr>
            <a:xfrm rot="10558211">
              <a:off x="6102425" y="1488339"/>
              <a:ext cx="1161594" cy="223721"/>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206"/>
            <p:cNvSpPr/>
            <p:nvPr/>
          </p:nvSpPr>
          <p:spPr>
            <a:xfrm rot="5598382">
              <a:off x="6527289" y="806839"/>
              <a:ext cx="423981" cy="1096304"/>
            </a:xfrm>
            <a:prstGeom prst="moon">
              <a:avLst>
                <a:gd name="adj" fmla="val 6108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ounded Rectangle 207"/>
            <p:cNvSpPr/>
            <p:nvPr/>
          </p:nvSpPr>
          <p:spPr>
            <a:xfrm>
              <a:off x="6179812" y="1371982"/>
              <a:ext cx="1100074" cy="194131"/>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9" name="Group 189"/>
            <p:cNvGrpSpPr/>
            <p:nvPr/>
          </p:nvGrpSpPr>
          <p:grpSpPr>
            <a:xfrm>
              <a:off x="6172200" y="1357767"/>
              <a:ext cx="1054396" cy="210879"/>
              <a:chOff x="2286000" y="6019800"/>
              <a:chExt cx="3048000" cy="609600"/>
            </a:xfrm>
          </p:grpSpPr>
          <p:grpSp>
            <p:nvGrpSpPr>
              <p:cNvPr id="210" name="Group 175"/>
              <p:cNvGrpSpPr/>
              <p:nvPr/>
            </p:nvGrpSpPr>
            <p:grpSpPr>
              <a:xfrm>
                <a:off x="2286000" y="6019800"/>
                <a:ext cx="609600" cy="609600"/>
                <a:chOff x="2286000" y="6019800"/>
                <a:chExt cx="609600" cy="609600"/>
              </a:xfrm>
            </p:grpSpPr>
            <p:sp>
              <p:nvSpPr>
                <p:cNvPr id="223" name="Quad Arrow Callout 22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Cross 22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176"/>
              <p:cNvGrpSpPr/>
              <p:nvPr/>
            </p:nvGrpSpPr>
            <p:grpSpPr>
              <a:xfrm>
                <a:off x="2895600" y="6019800"/>
                <a:ext cx="609600" cy="609600"/>
                <a:chOff x="2286000" y="6019800"/>
                <a:chExt cx="609600" cy="609600"/>
              </a:xfrm>
            </p:grpSpPr>
            <p:sp>
              <p:nvSpPr>
                <p:cNvPr id="221" name="Quad Arrow Callout 22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Cross 22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179"/>
              <p:cNvGrpSpPr/>
              <p:nvPr/>
            </p:nvGrpSpPr>
            <p:grpSpPr>
              <a:xfrm>
                <a:off x="3505200" y="6019800"/>
                <a:ext cx="609600" cy="609600"/>
                <a:chOff x="2286000" y="6019800"/>
                <a:chExt cx="609600" cy="609600"/>
              </a:xfrm>
            </p:grpSpPr>
            <p:sp>
              <p:nvSpPr>
                <p:cNvPr id="219" name="Quad Arrow Callout 21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Cross 21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182"/>
              <p:cNvGrpSpPr/>
              <p:nvPr/>
            </p:nvGrpSpPr>
            <p:grpSpPr>
              <a:xfrm>
                <a:off x="4114800" y="6019800"/>
                <a:ext cx="609600" cy="609600"/>
                <a:chOff x="2286000" y="6019800"/>
                <a:chExt cx="609600" cy="609600"/>
              </a:xfrm>
            </p:grpSpPr>
            <p:sp>
              <p:nvSpPr>
                <p:cNvPr id="217" name="Quad Arrow Callout 21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Cross 21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185"/>
              <p:cNvGrpSpPr/>
              <p:nvPr/>
            </p:nvGrpSpPr>
            <p:grpSpPr>
              <a:xfrm>
                <a:off x="4724400" y="6019800"/>
                <a:ext cx="609600" cy="609600"/>
                <a:chOff x="2286000" y="6019800"/>
                <a:chExt cx="609600" cy="609600"/>
              </a:xfrm>
            </p:grpSpPr>
            <p:sp>
              <p:nvSpPr>
                <p:cNvPr id="215" name="Quad Arrow Callout 21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Cross 21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7170" name="Picture 2" descr="https://s-media-cache-ak0.pinimg.com/236x/d4/3d/ac/d43dac3a2de94ff96293d48d97b75cb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1728" y="383314"/>
            <a:ext cx="1232788" cy="1488748"/>
          </a:xfrm>
          <a:prstGeom prst="rect">
            <a:avLst/>
          </a:prstGeom>
          <a:noFill/>
          <a:extLst>
            <a:ext uri="{909E8E84-426E-40DD-AFC4-6F175D3DCCD1}">
              <a14:hiddenFill xmlns:a14="http://schemas.microsoft.com/office/drawing/2010/main">
                <a:solidFill>
                  <a:srgbClr val="FFFFFF"/>
                </a:solidFill>
              </a14:hiddenFill>
            </a:ext>
          </a:extLst>
        </p:spPr>
      </p:pic>
      <p:pic>
        <p:nvPicPr>
          <p:cNvPr id="245" name="Picture 8" descr="http://framefinders.com/wp-content/uploads/2012/12/12-055B-1-670x58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9676446" y="220491"/>
            <a:ext cx="2089250" cy="1808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56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500" fill="hold"/>
                                        <p:tgtEl>
                                          <p:spTgt spid="127"/>
                                        </p:tgtEl>
                                        <p:attrNameLst>
                                          <p:attrName>ppt_x</p:attrName>
                                        </p:attrNameLst>
                                      </p:cBhvr>
                                      <p:tavLst>
                                        <p:tav tm="0">
                                          <p:val>
                                            <p:strVal val="0-#ppt_w/2"/>
                                          </p:val>
                                        </p:tav>
                                        <p:tav tm="100000">
                                          <p:val>
                                            <p:strVal val="#ppt_x"/>
                                          </p:val>
                                        </p:tav>
                                      </p:tavLst>
                                    </p:anim>
                                    <p:anim calcmode="lin" valueType="num">
                                      <p:cBhvr additive="base">
                                        <p:cTn id="12" dur="500" fill="hold"/>
                                        <p:tgtEl>
                                          <p:spTgt spid="12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92"/>
                                        </p:tgtEl>
                                        <p:attrNameLst>
                                          <p:attrName>style.visibility</p:attrName>
                                        </p:attrNameLst>
                                      </p:cBhvr>
                                      <p:to>
                                        <p:strVal val="visible"/>
                                      </p:to>
                                    </p:set>
                                    <p:anim calcmode="lin" valueType="num">
                                      <p:cBhvr additive="base">
                                        <p:cTn id="15" dur="500" fill="hold"/>
                                        <p:tgtEl>
                                          <p:spTgt spid="192"/>
                                        </p:tgtEl>
                                        <p:attrNameLst>
                                          <p:attrName>ppt_x</p:attrName>
                                        </p:attrNameLst>
                                      </p:cBhvr>
                                      <p:tavLst>
                                        <p:tav tm="0">
                                          <p:val>
                                            <p:strVal val="1+#ppt_w/2"/>
                                          </p:val>
                                        </p:tav>
                                        <p:tav tm="100000">
                                          <p:val>
                                            <p:strVal val="#ppt_x"/>
                                          </p:val>
                                        </p:tav>
                                      </p:tavLst>
                                    </p:anim>
                                    <p:anim calcmode="lin" valueType="num">
                                      <p:cBhvr additive="base">
                                        <p:cTn id="16" dur="500" fill="hold"/>
                                        <p:tgtEl>
                                          <p:spTgt spid="19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24"/>
                                        </p:tgtEl>
                                        <p:attrNameLst>
                                          <p:attrName>style.visibility</p:attrName>
                                        </p:attrNameLst>
                                      </p:cBhvr>
                                      <p:to>
                                        <p:strVal val="visible"/>
                                      </p:to>
                                    </p:set>
                                    <p:animEffect transition="in" filter="fade">
                                      <p:cBhvr>
                                        <p:cTn id="23"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CA58533-CC47-4E84-99BC-6FC1F83C1AF2}"/>
              </a:ext>
            </a:extLst>
          </p:cNvPr>
          <p:cNvPicPr>
            <a:picLocks noChangeAspect="1"/>
          </p:cNvPicPr>
          <p:nvPr/>
        </p:nvPicPr>
        <p:blipFill rotWithShape="1">
          <a:blip r:embed="rId2">
            <a:extLst>
              <a:ext uri="{28A0092B-C50C-407E-A947-70E740481C1C}">
                <a14:useLocalDpi xmlns:a14="http://schemas.microsoft.com/office/drawing/2010/main" val="0"/>
              </a:ext>
            </a:extLst>
          </a:blip>
          <a:srcRect b="5024"/>
          <a:stretch/>
        </p:blipFill>
        <p:spPr>
          <a:xfrm>
            <a:off x="0" y="0"/>
            <a:ext cx="12192000" cy="6858000"/>
          </a:xfrm>
          <a:prstGeom prst="rect">
            <a:avLst/>
          </a:prstGeom>
        </p:spPr>
      </p:pic>
      <p:sp>
        <p:nvSpPr>
          <p:cNvPr id="4" name="TextBox 3"/>
          <p:cNvSpPr txBox="1"/>
          <p:nvPr/>
        </p:nvSpPr>
        <p:spPr>
          <a:xfrm>
            <a:off x="-1" y="6479615"/>
            <a:ext cx="2145671" cy="369332"/>
          </a:xfrm>
          <a:prstGeom prst="rect">
            <a:avLst/>
          </a:prstGeom>
          <a:noFill/>
        </p:spPr>
        <p:txBody>
          <a:bodyPr wrap="square" rtlCol="0">
            <a:spAutoFit/>
          </a:bodyPr>
          <a:lstStyle/>
          <a:p>
            <a:r>
              <a:rPr lang="en-US" dirty="0">
                <a:solidFill>
                  <a:schemeClr val="bg1"/>
                </a:solidFill>
              </a:rPr>
              <a:t>Genesis 25:11</a:t>
            </a:r>
          </a:p>
        </p:txBody>
      </p:sp>
      <p:sp>
        <p:nvSpPr>
          <p:cNvPr id="29" name="Rectangle 28"/>
          <p:cNvSpPr/>
          <p:nvPr/>
        </p:nvSpPr>
        <p:spPr>
          <a:xfrm>
            <a:off x="0" y="55185"/>
            <a:ext cx="12192000" cy="1015663"/>
          </a:xfrm>
          <a:prstGeom prst="rect">
            <a:avLst/>
          </a:prstGeom>
        </p:spPr>
        <p:txBody>
          <a:bodyPr wrap="square">
            <a:spAutoFit/>
          </a:bodyPr>
          <a:lstStyle/>
          <a:p>
            <a:pPr algn="ctr"/>
            <a:r>
              <a:rPr lang="en-US" sz="6000" dirty="0">
                <a:solidFill>
                  <a:schemeClr val="bg1"/>
                </a:solidFill>
                <a:latin typeface="Agency FB" panose="020B0503020202020204" pitchFamily="34" charset="0"/>
              </a:rPr>
              <a:t>Building Wells</a:t>
            </a:r>
          </a:p>
        </p:txBody>
      </p:sp>
      <p:pic>
        <p:nvPicPr>
          <p:cNvPr id="5122" name="Picture 2" descr="https://wordnuggets.files.wordpress.com/2009/02/images-14.jpeg?w=150&amp;h=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466" y="3992304"/>
            <a:ext cx="3291069" cy="218604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pamandersonblog.files.wordpress.com/2014/05/well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9270" y="1713749"/>
            <a:ext cx="4626955" cy="3470216"/>
          </a:xfrm>
          <a:prstGeom prst="rect">
            <a:avLst/>
          </a:prstGeom>
          <a:noFill/>
          <a:extLst>
            <a:ext uri="{909E8E84-426E-40DD-AFC4-6F175D3DCCD1}">
              <a14:hiddenFill xmlns:a14="http://schemas.microsoft.com/office/drawing/2010/main">
                <a:solidFill>
                  <a:srgbClr val="FFFFFF"/>
                </a:solidFill>
              </a14:hiddenFill>
            </a:ext>
          </a:extLst>
        </p:spPr>
      </p:pic>
      <p:grpSp>
        <p:nvGrpSpPr>
          <p:cNvPr id="127" name="Group 126"/>
          <p:cNvGrpSpPr/>
          <p:nvPr/>
        </p:nvGrpSpPr>
        <p:grpSpPr>
          <a:xfrm>
            <a:off x="206307" y="137904"/>
            <a:ext cx="2560606" cy="2468425"/>
            <a:chOff x="206307" y="137904"/>
            <a:chExt cx="2560606" cy="2468425"/>
          </a:xfrm>
        </p:grpSpPr>
        <p:grpSp>
          <p:nvGrpSpPr>
            <p:cNvPr id="6" name="Group 5"/>
            <p:cNvGrpSpPr/>
            <p:nvPr/>
          </p:nvGrpSpPr>
          <p:grpSpPr>
            <a:xfrm>
              <a:off x="206307" y="137904"/>
              <a:ext cx="2560606" cy="2468425"/>
              <a:chOff x="302337" y="268900"/>
              <a:chExt cx="2560606" cy="2468425"/>
            </a:xfrm>
          </p:grpSpPr>
          <p:pic>
            <p:nvPicPr>
              <p:cNvPr id="5126" name="Picture 6" descr="http://static.newworldencyclopedia.org/thumb/3/37/Beersheba_Israel_Map.png/250px-Beersheba_Israel_Ma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337" y="268900"/>
                <a:ext cx="2560606" cy="2468425"/>
              </a:xfrm>
              <a:prstGeom prst="rect">
                <a:avLst/>
              </a:prstGeom>
              <a:noFill/>
              <a:extLst>
                <a:ext uri="{909E8E84-426E-40DD-AFC4-6F175D3DCCD1}">
                  <a14:hiddenFill xmlns:a14="http://schemas.microsoft.com/office/drawing/2010/main">
                    <a:solidFill>
                      <a:srgbClr val="FFFFFF"/>
                    </a:solidFill>
                  </a14:hiddenFill>
                </a:ext>
              </a:extLst>
            </p:spPr>
          </p:pic>
          <p:sp>
            <p:nvSpPr>
              <p:cNvPr id="5" name="5-Point Star 4"/>
              <p:cNvSpPr/>
              <p:nvPr/>
            </p:nvSpPr>
            <p:spPr>
              <a:xfrm>
                <a:off x="979714" y="1503112"/>
                <a:ext cx="174172" cy="14124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583920" y="1436750"/>
              <a:ext cx="1905000" cy="276999"/>
            </a:xfrm>
            <a:prstGeom prst="rect">
              <a:avLst/>
            </a:prstGeom>
            <a:noFill/>
          </p:spPr>
          <p:txBody>
            <a:bodyPr wrap="square" rtlCol="0">
              <a:spAutoFit/>
            </a:bodyPr>
            <a:lstStyle/>
            <a:p>
              <a:r>
                <a:rPr lang="en-US" sz="1200" dirty="0"/>
                <a:t>Beer- </a:t>
              </a:r>
              <a:r>
                <a:rPr lang="en-US" sz="1200" dirty="0" err="1"/>
                <a:t>Lahai-roi</a:t>
              </a:r>
              <a:endParaRPr lang="en-US" sz="1200" dirty="0"/>
            </a:p>
          </p:txBody>
        </p:sp>
      </p:grpSp>
      <p:sp>
        <p:nvSpPr>
          <p:cNvPr id="124" name="Rectangle 123"/>
          <p:cNvSpPr/>
          <p:nvPr/>
        </p:nvSpPr>
        <p:spPr>
          <a:xfrm>
            <a:off x="3767962" y="1372116"/>
            <a:ext cx="3301308" cy="3416320"/>
          </a:xfrm>
          <a:prstGeom prst="rect">
            <a:avLst/>
          </a:prstGeom>
        </p:spPr>
        <p:txBody>
          <a:bodyPr wrap="square">
            <a:spAutoFit/>
          </a:bodyPr>
          <a:lstStyle/>
          <a:p>
            <a:r>
              <a:rPr lang="en-US" dirty="0">
                <a:solidFill>
                  <a:schemeClr val="bg1"/>
                </a:solidFill>
                <a:latin typeface="Arial" panose="020B0604020202020204" pitchFamily="34" charset="0"/>
              </a:rPr>
              <a:t>Chiefly, Isaac lived in three areas of the Negev: Beer-</a:t>
            </a:r>
            <a:r>
              <a:rPr lang="en-US" dirty="0" err="1">
                <a:solidFill>
                  <a:schemeClr val="bg1"/>
                </a:solidFill>
                <a:latin typeface="Arial" panose="020B0604020202020204" pitchFamily="34" charset="0"/>
              </a:rPr>
              <a:t>Lahai</a:t>
            </a:r>
            <a:r>
              <a:rPr lang="en-US" dirty="0">
                <a:solidFill>
                  <a:schemeClr val="bg1"/>
                </a:solidFill>
                <a:latin typeface="Arial" panose="020B0604020202020204" pitchFamily="34" charset="0"/>
              </a:rPr>
              <a:t>-</a:t>
            </a:r>
            <a:r>
              <a:rPr lang="en-US" dirty="0" err="1">
                <a:solidFill>
                  <a:schemeClr val="bg1"/>
                </a:solidFill>
                <a:latin typeface="Arial" panose="020B0604020202020204" pitchFamily="34" charset="0"/>
              </a:rPr>
              <a:t>roi</a:t>
            </a:r>
            <a:r>
              <a:rPr lang="en-US" dirty="0">
                <a:solidFill>
                  <a:schemeClr val="bg1"/>
                </a:solidFill>
                <a:latin typeface="Arial" panose="020B0604020202020204" pitchFamily="34" charset="0"/>
              </a:rPr>
              <a:t>, </a:t>
            </a:r>
            <a:r>
              <a:rPr lang="en-US" dirty="0" err="1">
                <a:solidFill>
                  <a:schemeClr val="bg1"/>
                </a:solidFill>
                <a:latin typeface="Arial" panose="020B0604020202020204" pitchFamily="34" charset="0"/>
              </a:rPr>
              <a:t>Gerar</a:t>
            </a:r>
            <a:r>
              <a:rPr lang="en-US" dirty="0">
                <a:solidFill>
                  <a:schemeClr val="bg1"/>
                </a:solidFill>
                <a:latin typeface="Arial" panose="020B0604020202020204" pitchFamily="34" charset="0"/>
              </a:rPr>
              <a:t>, and Beersheba. Like his father, Isaac dug many wells. His tribe and flocks often went where the water was to be found. Isaac was a peaceful man, according to the record, choosing to move on and dig new wells rather than fight for the ones he had already dug.  </a:t>
            </a:r>
          </a:p>
        </p:txBody>
      </p:sp>
      <p:sp>
        <p:nvSpPr>
          <p:cNvPr id="125" name="Rectangle 124"/>
          <p:cNvSpPr/>
          <p:nvPr/>
        </p:nvSpPr>
        <p:spPr>
          <a:xfrm>
            <a:off x="5418616" y="5550378"/>
            <a:ext cx="6096000" cy="923330"/>
          </a:xfrm>
          <a:prstGeom prst="rect">
            <a:avLst/>
          </a:prstGeom>
        </p:spPr>
        <p:txBody>
          <a:bodyPr>
            <a:spAutoFit/>
          </a:bodyPr>
          <a:lstStyle/>
          <a:p>
            <a:r>
              <a:rPr lang="en-US" dirty="0">
                <a:solidFill>
                  <a:schemeClr val="bg1"/>
                </a:solidFill>
                <a:latin typeface="Arial" panose="020B0604020202020204" pitchFamily="34" charset="0"/>
              </a:rPr>
              <a:t>The Lord prospered him exceedingly.  Isaac’s clan established Beersheba, and the community since then has always been associated with his name. </a:t>
            </a:r>
            <a:endParaRPr lang="en-US" dirty="0"/>
          </a:p>
        </p:txBody>
      </p:sp>
      <p:sp>
        <p:nvSpPr>
          <p:cNvPr id="126" name="Rectangle 125"/>
          <p:cNvSpPr/>
          <p:nvPr/>
        </p:nvSpPr>
        <p:spPr>
          <a:xfrm>
            <a:off x="267301" y="2670963"/>
            <a:ext cx="3103397" cy="954107"/>
          </a:xfrm>
          <a:prstGeom prst="rect">
            <a:avLst/>
          </a:prstGeom>
        </p:spPr>
        <p:txBody>
          <a:bodyPr wrap="square">
            <a:spAutoFit/>
          </a:bodyPr>
          <a:lstStyle/>
          <a:p>
            <a:r>
              <a:rPr lang="en-US" sz="1400" dirty="0">
                <a:solidFill>
                  <a:schemeClr val="bg1"/>
                </a:solidFill>
                <a:latin typeface="Calibri" panose="020F0502020204030204" pitchFamily="34" charset="0"/>
              </a:rPr>
              <a:t>Beersheba is fifty miles south of Jerusalem and in Old Testament times marked the southern border of the Judean kingdom.</a:t>
            </a:r>
          </a:p>
        </p:txBody>
      </p:sp>
      <p:sp>
        <p:nvSpPr>
          <p:cNvPr id="133" name="TextBox 132"/>
          <p:cNvSpPr txBox="1"/>
          <p:nvPr/>
        </p:nvSpPr>
        <p:spPr>
          <a:xfrm>
            <a:off x="11691257" y="6437759"/>
            <a:ext cx="500743" cy="369332"/>
          </a:xfrm>
          <a:prstGeom prst="rect">
            <a:avLst/>
          </a:prstGeom>
          <a:noFill/>
        </p:spPr>
        <p:txBody>
          <a:bodyPr wrap="square" rtlCol="0">
            <a:spAutoFit/>
          </a:bodyPr>
          <a:lstStyle/>
          <a:p>
            <a:r>
              <a:rPr lang="en-US" dirty="0">
                <a:solidFill>
                  <a:schemeClr val="bg1"/>
                </a:solidFill>
              </a:rPr>
              <a:t>(1)</a:t>
            </a:r>
          </a:p>
        </p:txBody>
      </p:sp>
    </p:spTree>
    <p:extLst>
      <p:ext uri="{BB962C8B-B14F-4D97-AF65-F5344CB8AC3E}">
        <p14:creationId xmlns:p14="http://schemas.microsoft.com/office/powerpoint/2010/main" val="385406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124"/>
                                        </p:tgtEl>
                                        <p:attrNameLst>
                                          <p:attrName>style.visibility</p:attrName>
                                        </p:attrNameLst>
                                      </p:cBhvr>
                                      <p:to>
                                        <p:strVal val="visible"/>
                                      </p:to>
                                    </p:set>
                                    <p:animEffect transition="in" filter="fade">
                                      <p:cBhvr>
                                        <p:cTn id="9" dur="500"/>
                                        <p:tgtEl>
                                          <p:spTgt spid="5124"/>
                                        </p:tgtEl>
                                      </p:cBhvr>
                                    </p:animEffect>
                                  </p:childTnLst>
                                </p:cTn>
                              </p:par>
                              <p:par>
                                <p:cTn id="10" presetID="10"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icture 102">
            <a:extLst>
              <a:ext uri="{FF2B5EF4-FFF2-40B4-BE49-F238E27FC236}">
                <a16:creationId xmlns:a16="http://schemas.microsoft.com/office/drawing/2014/main" id="{762DE985-051A-4260-8FAD-EC1307DCECD8}"/>
              </a:ext>
            </a:extLst>
          </p:cNvPr>
          <p:cNvPicPr>
            <a:picLocks noChangeAspect="1"/>
          </p:cNvPicPr>
          <p:nvPr/>
        </p:nvPicPr>
        <p:blipFill rotWithShape="1">
          <a:blip r:embed="rId2">
            <a:extLst>
              <a:ext uri="{28A0092B-C50C-407E-A947-70E740481C1C}">
                <a14:useLocalDpi xmlns:a14="http://schemas.microsoft.com/office/drawing/2010/main" val="0"/>
              </a:ext>
            </a:extLst>
          </a:blip>
          <a:srcRect b="5024"/>
          <a:stretch/>
        </p:blipFill>
        <p:spPr>
          <a:xfrm>
            <a:off x="0" y="0"/>
            <a:ext cx="12192000" cy="6858000"/>
          </a:xfrm>
          <a:prstGeom prst="rect">
            <a:avLst/>
          </a:prstGeom>
        </p:spPr>
      </p:pic>
      <p:sp>
        <p:nvSpPr>
          <p:cNvPr id="4" name="TextBox 3"/>
          <p:cNvSpPr txBox="1"/>
          <p:nvPr/>
        </p:nvSpPr>
        <p:spPr>
          <a:xfrm>
            <a:off x="-1" y="6479615"/>
            <a:ext cx="2145671" cy="369332"/>
          </a:xfrm>
          <a:prstGeom prst="rect">
            <a:avLst/>
          </a:prstGeom>
          <a:noFill/>
        </p:spPr>
        <p:txBody>
          <a:bodyPr wrap="square" rtlCol="0">
            <a:spAutoFit/>
          </a:bodyPr>
          <a:lstStyle/>
          <a:p>
            <a:r>
              <a:rPr lang="en-US" dirty="0">
                <a:solidFill>
                  <a:schemeClr val="bg1"/>
                </a:solidFill>
              </a:rPr>
              <a:t>Genesis 25:12-18</a:t>
            </a:r>
          </a:p>
        </p:txBody>
      </p:sp>
      <p:sp>
        <p:nvSpPr>
          <p:cNvPr id="29" name="Rectangle 28"/>
          <p:cNvSpPr/>
          <p:nvPr/>
        </p:nvSpPr>
        <p:spPr>
          <a:xfrm>
            <a:off x="0" y="55185"/>
            <a:ext cx="12192000" cy="1015663"/>
          </a:xfrm>
          <a:prstGeom prst="rect">
            <a:avLst/>
          </a:prstGeom>
        </p:spPr>
        <p:txBody>
          <a:bodyPr wrap="square">
            <a:spAutoFit/>
          </a:bodyPr>
          <a:lstStyle/>
          <a:p>
            <a:pPr algn="ctr"/>
            <a:r>
              <a:rPr lang="en-US" sz="6000" dirty="0">
                <a:solidFill>
                  <a:schemeClr val="bg1"/>
                </a:solidFill>
                <a:latin typeface="Agency FB" panose="020B0503020202020204" pitchFamily="34" charset="0"/>
              </a:rPr>
              <a:t>Ishmael’s Sons</a:t>
            </a:r>
          </a:p>
        </p:txBody>
      </p:sp>
      <p:sp>
        <p:nvSpPr>
          <p:cNvPr id="2" name="Rectangle 1"/>
          <p:cNvSpPr/>
          <p:nvPr/>
        </p:nvSpPr>
        <p:spPr>
          <a:xfrm>
            <a:off x="3712935" y="893818"/>
            <a:ext cx="4493538" cy="369332"/>
          </a:xfrm>
          <a:prstGeom prst="rect">
            <a:avLst/>
          </a:prstGeom>
        </p:spPr>
        <p:txBody>
          <a:bodyPr wrap="none">
            <a:spAutoFit/>
          </a:bodyPr>
          <a:lstStyle/>
          <a:p>
            <a:r>
              <a:rPr lang="en-US" dirty="0">
                <a:solidFill>
                  <a:schemeClr val="bg1"/>
                </a:solidFill>
                <a:latin typeface="Palatino"/>
              </a:rPr>
              <a:t>Twelve princes according to their nations.</a:t>
            </a:r>
            <a:endParaRPr lang="en-US" dirty="0">
              <a:solidFill>
                <a:schemeClr val="bg1"/>
              </a:solidFill>
            </a:endParaRPr>
          </a:p>
        </p:txBody>
      </p:sp>
      <p:sp>
        <p:nvSpPr>
          <p:cNvPr id="89" name="TextBox 88"/>
          <p:cNvSpPr txBox="1"/>
          <p:nvPr/>
        </p:nvSpPr>
        <p:spPr>
          <a:xfrm>
            <a:off x="1793882" y="5749072"/>
            <a:ext cx="3681632" cy="369332"/>
          </a:xfrm>
          <a:prstGeom prst="rect">
            <a:avLst/>
          </a:prstGeom>
          <a:noFill/>
        </p:spPr>
        <p:txBody>
          <a:bodyPr wrap="square" rtlCol="0">
            <a:spAutoFit/>
          </a:bodyPr>
          <a:lstStyle/>
          <a:p>
            <a:r>
              <a:rPr lang="en-US" dirty="0">
                <a:solidFill>
                  <a:schemeClr val="bg1"/>
                </a:solidFill>
              </a:rPr>
              <a:t>Ishmael dies at age 137</a:t>
            </a:r>
          </a:p>
        </p:txBody>
      </p:sp>
      <p:pic>
        <p:nvPicPr>
          <p:cNvPr id="6146" name="Picture 2" descr="http://www.historyofmecca.com/042586d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8422" y="359794"/>
            <a:ext cx="3499922" cy="212912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3025971" y="1622892"/>
            <a:ext cx="4168899" cy="3479570"/>
            <a:chOff x="3025971" y="1622892"/>
            <a:chExt cx="4168899" cy="3479570"/>
          </a:xfrm>
        </p:grpSpPr>
        <p:sp>
          <p:nvSpPr>
            <p:cNvPr id="82" name="Rectangle 81"/>
            <p:cNvSpPr/>
            <p:nvPr/>
          </p:nvSpPr>
          <p:spPr>
            <a:xfrm>
              <a:off x="4903539" y="1631532"/>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Abraham</a:t>
              </a:r>
            </a:p>
          </p:txBody>
        </p:sp>
        <p:sp>
          <p:nvSpPr>
            <p:cNvPr id="83" name="Rectangle 82"/>
            <p:cNvSpPr/>
            <p:nvPr/>
          </p:nvSpPr>
          <p:spPr>
            <a:xfrm>
              <a:off x="6125113" y="1631532"/>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Sarah</a:t>
              </a:r>
            </a:p>
          </p:txBody>
        </p:sp>
        <p:sp>
          <p:nvSpPr>
            <p:cNvPr id="84" name="Rectangle 83"/>
            <p:cNvSpPr/>
            <p:nvPr/>
          </p:nvSpPr>
          <p:spPr>
            <a:xfrm>
              <a:off x="3041223" y="1622892"/>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Hagar</a:t>
              </a:r>
            </a:p>
          </p:txBody>
        </p:sp>
        <p:cxnSp>
          <p:nvCxnSpPr>
            <p:cNvPr id="85" name="Straight Arrow Connector 84"/>
            <p:cNvCxnSpPr/>
            <p:nvPr/>
          </p:nvCxnSpPr>
          <p:spPr>
            <a:xfrm flipH="1" flipV="1">
              <a:off x="4261412" y="1805280"/>
              <a:ext cx="560067" cy="5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025971" y="2324768"/>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Ishmael</a:t>
              </a:r>
            </a:p>
          </p:txBody>
        </p:sp>
        <p:cxnSp>
          <p:nvCxnSpPr>
            <p:cNvPr id="87" name="Straight Arrow Connector 86"/>
            <p:cNvCxnSpPr/>
            <p:nvPr/>
          </p:nvCxnSpPr>
          <p:spPr>
            <a:xfrm flipH="1">
              <a:off x="3576101" y="1999895"/>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4482981" y="2455837"/>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Nebaioth</a:t>
              </a:r>
              <a:endParaRPr lang="en-US" dirty="0"/>
            </a:p>
          </p:txBody>
        </p:sp>
        <p:sp>
          <p:nvSpPr>
            <p:cNvPr id="92" name="Rectangle 91"/>
            <p:cNvSpPr/>
            <p:nvPr/>
          </p:nvSpPr>
          <p:spPr>
            <a:xfrm>
              <a:off x="4482979" y="2944984"/>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Kedar</a:t>
              </a:r>
              <a:endParaRPr lang="en-US" dirty="0"/>
            </a:p>
          </p:txBody>
        </p:sp>
        <p:sp>
          <p:nvSpPr>
            <p:cNvPr id="93" name="Rectangle 92"/>
            <p:cNvSpPr/>
            <p:nvPr/>
          </p:nvSpPr>
          <p:spPr>
            <a:xfrm>
              <a:off x="4482979" y="3397447"/>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Adbeel</a:t>
              </a:r>
              <a:endParaRPr lang="en-US" dirty="0"/>
            </a:p>
          </p:txBody>
        </p:sp>
        <p:sp>
          <p:nvSpPr>
            <p:cNvPr id="94" name="Rectangle 93"/>
            <p:cNvSpPr/>
            <p:nvPr/>
          </p:nvSpPr>
          <p:spPr>
            <a:xfrm>
              <a:off x="4481374" y="3854304"/>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Mibsam</a:t>
              </a:r>
              <a:endParaRPr lang="en-US" dirty="0"/>
            </a:p>
          </p:txBody>
        </p:sp>
        <p:sp>
          <p:nvSpPr>
            <p:cNvPr id="95" name="Rectangle 94"/>
            <p:cNvSpPr/>
            <p:nvPr/>
          </p:nvSpPr>
          <p:spPr>
            <a:xfrm>
              <a:off x="4479769" y="4311161"/>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Mishma</a:t>
              </a:r>
              <a:endParaRPr lang="en-US" dirty="0"/>
            </a:p>
          </p:txBody>
        </p:sp>
        <p:sp>
          <p:nvSpPr>
            <p:cNvPr id="96" name="Rectangle 95"/>
            <p:cNvSpPr/>
            <p:nvPr/>
          </p:nvSpPr>
          <p:spPr>
            <a:xfrm>
              <a:off x="4478164" y="4768018"/>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Dumah</a:t>
              </a:r>
              <a:endParaRPr lang="en-US" dirty="0"/>
            </a:p>
          </p:txBody>
        </p:sp>
        <p:sp>
          <p:nvSpPr>
            <p:cNvPr id="97" name="Rectangle 96"/>
            <p:cNvSpPr/>
            <p:nvPr/>
          </p:nvSpPr>
          <p:spPr>
            <a:xfrm>
              <a:off x="5990555" y="2477609"/>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Massa</a:t>
              </a:r>
            </a:p>
          </p:txBody>
        </p:sp>
        <p:sp>
          <p:nvSpPr>
            <p:cNvPr id="98" name="Rectangle 97"/>
            <p:cNvSpPr/>
            <p:nvPr/>
          </p:nvSpPr>
          <p:spPr>
            <a:xfrm>
              <a:off x="6012326" y="2927355"/>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Hadad</a:t>
              </a:r>
              <a:endParaRPr lang="en-US" dirty="0"/>
            </a:p>
          </p:txBody>
        </p:sp>
        <p:sp>
          <p:nvSpPr>
            <p:cNvPr id="99" name="Rectangle 98"/>
            <p:cNvSpPr/>
            <p:nvPr/>
          </p:nvSpPr>
          <p:spPr>
            <a:xfrm>
              <a:off x="5990554" y="3377103"/>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Temur</a:t>
              </a:r>
              <a:endParaRPr lang="en-US" dirty="0"/>
            </a:p>
          </p:txBody>
        </p:sp>
        <p:sp>
          <p:nvSpPr>
            <p:cNvPr id="100" name="Rectangle 99"/>
            <p:cNvSpPr/>
            <p:nvPr/>
          </p:nvSpPr>
          <p:spPr>
            <a:xfrm>
              <a:off x="5990555" y="3837735"/>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Jetur</a:t>
              </a:r>
              <a:endParaRPr lang="en-US" dirty="0"/>
            </a:p>
          </p:txBody>
        </p:sp>
        <p:sp>
          <p:nvSpPr>
            <p:cNvPr id="101" name="Rectangle 100"/>
            <p:cNvSpPr/>
            <p:nvPr/>
          </p:nvSpPr>
          <p:spPr>
            <a:xfrm>
              <a:off x="5990555" y="4276597"/>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Naphish</a:t>
              </a:r>
              <a:endParaRPr lang="en-US" dirty="0"/>
            </a:p>
          </p:txBody>
        </p:sp>
        <p:sp>
          <p:nvSpPr>
            <p:cNvPr id="102" name="Rectangle 101"/>
            <p:cNvSpPr/>
            <p:nvPr/>
          </p:nvSpPr>
          <p:spPr>
            <a:xfrm>
              <a:off x="6001441" y="4737230"/>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Kedemah</a:t>
              </a:r>
              <a:endParaRPr lang="en-US" dirty="0"/>
            </a:p>
          </p:txBody>
        </p:sp>
      </p:grpSp>
      <p:sp>
        <p:nvSpPr>
          <p:cNvPr id="113" name="Rectangle 112"/>
          <p:cNvSpPr/>
          <p:nvPr/>
        </p:nvSpPr>
        <p:spPr>
          <a:xfrm>
            <a:off x="4785569" y="5849423"/>
            <a:ext cx="2207203" cy="334444"/>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Ishmaelites</a:t>
            </a:r>
            <a:endParaRPr lang="en-US" dirty="0"/>
          </a:p>
        </p:txBody>
      </p:sp>
      <p:sp>
        <p:nvSpPr>
          <p:cNvPr id="114" name="Right Brace 113"/>
          <p:cNvSpPr/>
          <p:nvPr/>
        </p:nvSpPr>
        <p:spPr>
          <a:xfrm rot="5400000">
            <a:off x="5763767" y="4905502"/>
            <a:ext cx="250809" cy="1151507"/>
          </a:xfrm>
          <a:prstGeom prst="rightBrace">
            <a:avLst>
              <a:gd name="adj1" fmla="val 70016"/>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148" name="Picture 4" descr="http://www.thecbg.org/wiki/images/c/cd/Arab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2147" y="3228393"/>
            <a:ext cx="2619375" cy="2019301"/>
          </a:xfrm>
          <a:prstGeom prst="rect">
            <a:avLst/>
          </a:prstGeom>
          <a:noFill/>
          <a:extLst>
            <a:ext uri="{909E8E84-426E-40DD-AFC4-6F175D3DCCD1}">
              <a14:hiddenFill xmlns:a14="http://schemas.microsoft.com/office/drawing/2010/main">
                <a:solidFill>
                  <a:srgbClr val="FFFFFF"/>
                </a:solidFill>
              </a14:hiddenFill>
            </a:ext>
          </a:extLst>
        </p:spPr>
      </p:pic>
      <p:sp>
        <p:nvSpPr>
          <p:cNvPr id="116" name="TextBox 115"/>
          <p:cNvSpPr txBox="1"/>
          <p:nvPr/>
        </p:nvSpPr>
        <p:spPr>
          <a:xfrm>
            <a:off x="7082083" y="6122545"/>
            <a:ext cx="4281891" cy="553998"/>
          </a:xfrm>
          <a:prstGeom prst="rect">
            <a:avLst/>
          </a:prstGeom>
          <a:noFill/>
        </p:spPr>
        <p:txBody>
          <a:bodyPr wrap="square" rtlCol="0">
            <a:spAutoFit/>
          </a:bodyPr>
          <a:lstStyle/>
          <a:p>
            <a:r>
              <a:rPr lang="en-US" dirty="0">
                <a:solidFill>
                  <a:schemeClr val="bg1"/>
                </a:solidFill>
              </a:rPr>
              <a:t>NOTE:  Joseph is sold to </a:t>
            </a:r>
            <a:r>
              <a:rPr lang="en-US" dirty="0" err="1">
                <a:solidFill>
                  <a:schemeClr val="bg1"/>
                </a:solidFill>
              </a:rPr>
              <a:t>Ishmeelites</a:t>
            </a:r>
            <a:endParaRPr lang="en-US" dirty="0">
              <a:solidFill>
                <a:schemeClr val="bg1"/>
              </a:solidFill>
            </a:endParaRPr>
          </a:p>
          <a:p>
            <a:r>
              <a:rPr lang="en-US" sz="1200" dirty="0">
                <a:solidFill>
                  <a:schemeClr val="bg1"/>
                </a:solidFill>
              </a:rPr>
              <a:t>Genesis 37:27</a:t>
            </a:r>
          </a:p>
        </p:txBody>
      </p:sp>
      <p:grpSp>
        <p:nvGrpSpPr>
          <p:cNvPr id="104" name="Group 103">
            <a:extLst>
              <a:ext uri="{FF2B5EF4-FFF2-40B4-BE49-F238E27FC236}">
                <a16:creationId xmlns:a16="http://schemas.microsoft.com/office/drawing/2014/main" id="{6E6FDC1F-9810-4DD7-BD1D-43C209C661E9}"/>
              </a:ext>
            </a:extLst>
          </p:cNvPr>
          <p:cNvGrpSpPr/>
          <p:nvPr/>
        </p:nvGrpSpPr>
        <p:grpSpPr>
          <a:xfrm>
            <a:off x="610816" y="1213260"/>
            <a:ext cx="1881733" cy="4166724"/>
            <a:chOff x="4288870" y="1310820"/>
            <a:chExt cx="1881733" cy="4166724"/>
          </a:xfrm>
        </p:grpSpPr>
        <p:sp>
          <p:nvSpPr>
            <p:cNvPr id="105" name="Oval 4">
              <a:extLst>
                <a:ext uri="{FF2B5EF4-FFF2-40B4-BE49-F238E27FC236}">
                  <a16:creationId xmlns:a16="http://schemas.microsoft.com/office/drawing/2014/main" id="{9D12F58B-7354-46E2-83F3-191B1D763951}"/>
                </a:ext>
              </a:extLst>
            </p:cNvPr>
            <p:cNvSpPr/>
            <p:nvPr/>
          </p:nvSpPr>
          <p:spPr>
            <a:xfrm flipH="1">
              <a:off x="4327760" y="3731194"/>
              <a:ext cx="386617" cy="5764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5">
              <a:extLst>
                <a:ext uri="{FF2B5EF4-FFF2-40B4-BE49-F238E27FC236}">
                  <a16:creationId xmlns:a16="http://schemas.microsoft.com/office/drawing/2014/main" id="{AA92F791-10BE-4F9D-8F04-3D243E9FDD16}"/>
                </a:ext>
              </a:extLst>
            </p:cNvPr>
            <p:cNvSpPr/>
            <p:nvPr/>
          </p:nvSpPr>
          <p:spPr>
            <a:xfrm flipH="1">
              <a:off x="5653394" y="3695361"/>
              <a:ext cx="440114" cy="6393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6">
              <a:extLst>
                <a:ext uri="{FF2B5EF4-FFF2-40B4-BE49-F238E27FC236}">
                  <a16:creationId xmlns:a16="http://schemas.microsoft.com/office/drawing/2014/main" id="{3DE0D5D4-B982-44D4-A027-0095A01A04DE}"/>
                </a:ext>
              </a:extLst>
            </p:cNvPr>
            <p:cNvSpPr/>
            <p:nvPr/>
          </p:nvSpPr>
          <p:spPr>
            <a:xfrm rot="18724763" flipH="1">
              <a:off x="5232169" y="4974310"/>
              <a:ext cx="440111" cy="566358"/>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7">
              <a:extLst>
                <a:ext uri="{FF2B5EF4-FFF2-40B4-BE49-F238E27FC236}">
                  <a16:creationId xmlns:a16="http://schemas.microsoft.com/office/drawing/2014/main" id="{7BCC17E8-B66D-4305-9C28-0925B329FFAF}"/>
                </a:ext>
              </a:extLst>
            </p:cNvPr>
            <p:cNvSpPr/>
            <p:nvPr/>
          </p:nvSpPr>
          <p:spPr>
            <a:xfrm rot="3076064" flipH="1">
              <a:off x="4764550" y="4946831"/>
              <a:ext cx="440112" cy="566358"/>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8">
              <a:extLst>
                <a:ext uri="{FF2B5EF4-FFF2-40B4-BE49-F238E27FC236}">
                  <a16:creationId xmlns:a16="http://schemas.microsoft.com/office/drawing/2014/main" id="{D5C25E20-A2A1-4EBE-BCA8-7B86A13AD7C9}"/>
                </a:ext>
              </a:extLst>
            </p:cNvPr>
            <p:cNvSpPr/>
            <p:nvPr/>
          </p:nvSpPr>
          <p:spPr>
            <a:xfrm rot="20366507" flipH="1">
              <a:off x="5298353" y="2824833"/>
              <a:ext cx="729089" cy="1314963"/>
            </a:xfrm>
            <a:prstGeom prst="trapezoid">
              <a:avLst/>
            </a:prstGeom>
            <a:solidFill>
              <a:srgbClr val="BF83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
              <a:extLst>
                <a:ext uri="{FF2B5EF4-FFF2-40B4-BE49-F238E27FC236}">
                  <a16:creationId xmlns:a16="http://schemas.microsoft.com/office/drawing/2014/main" id="{2C901963-7D4B-49E1-9894-979565483BFA}"/>
                </a:ext>
              </a:extLst>
            </p:cNvPr>
            <p:cNvSpPr/>
            <p:nvPr/>
          </p:nvSpPr>
          <p:spPr>
            <a:xfrm rot="1129774" flipH="1">
              <a:off x="4425188" y="2777739"/>
              <a:ext cx="684834" cy="1318457"/>
            </a:xfrm>
            <a:prstGeom prst="trapezoid">
              <a:avLst>
                <a:gd name="adj" fmla="val 32632"/>
              </a:avLst>
            </a:prstGeom>
            <a:solidFill>
              <a:srgbClr val="BF83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2">
              <a:extLst>
                <a:ext uri="{FF2B5EF4-FFF2-40B4-BE49-F238E27FC236}">
                  <a16:creationId xmlns:a16="http://schemas.microsoft.com/office/drawing/2014/main" id="{126C5368-63B2-4B3F-A48E-C602B69CE8C9}"/>
                </a:ext>
              </a:extLst>
            </p:cNvPr>
            <p:cNvSpPr/>
            <p:nvPr/>
          </p:nvSpPr>
          <p:spPr>
            <a:xfrm flipH="1">
              <a:off x="4682028" y="2838719"/>
              <a:ext cx="1045269" cy="2391291"/>
            </a:xfrm>
            <a:prstGeom prst="trapezoid">
              <a:avLst/>
            </a:prstGeom>
            <a:solidFill>
              <a:srgbClr val="BF83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3">
              <a:extLst>
                <a:ext uri="{FF2B5EF4-FFF2-40B4-BE49-F238E27FC236}">
                  <a16:creationId xmlns:a16="http://schemas.microsoft.com/office/drawing/2014/main" id="{46193837-B3AA-4E6F-822B-D60409D5E03D}"/>
                </a:ext>
              </a:extLst>
            </p:cNvPr>
            <p:cNvSpPr/>
            <p:nvPr/>
          </p:nvSpPr>
          <p:spPr>
            <a:xfrm flipH="1">
              <a:off x="5004899" y="2649933"/>
              <a:ext cx="432898" cy="5034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6">
              <a:extLst>
                <a:ext uri="{FF2B5EF4-FFF2-40B4-BE49-F238E27FC236}">
                  <a16:creationId xmlns:a16="http://schemas.microsoft.com/office/drawing/2014/main" id="{A9896434-CA03-4388-9576-847907F25F9E}"/>
                </a:ext>
              </a:extLst>
            </p:cNvPr>
            <p:cNvSpPr/>
            <p:nvPr/>
          </p:nvSpPr>
          <p:spPr>
            <a:xfrm flipH="1">
              <a:off x="4682028" y="1438188"/>
              <a:ext cx="1078276" cy="154094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6">
              <a:extLst>
                <a:ext uri="{FF2B5EF4-FFF2-40B4-BE49-F238E27FC236}">
                  <a16:creationId xmlns:a16="http://schemas.microsoft.com/office/drawing/2014/main" id="{EC2F4622-F281-4435-B5CA-3F8C312FDBD6}"/>
                </a:ext>
              </a:extLst>
            </p:cNvPr>
            <p:cNvSpPr/>
            <p:nvPr/>
          </p:nvSpPr>
          <p:spPr>
            <a:xfrm rot="5400000" flipH="1">
              <a:off x="4776905" y="2863958"/>
              <a:ext cx="855513" cy="19039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Cloud 118">
              <a:extLst>
                <a:ext uri="{FF2B5EF4-FFF2-40B4-BE49-F238E27FC236}">
                  <a16:creationId xmlns:a16="http://schemas.microsoft.com/office/drawing/2014/main" id="{E494807C-577C-4B0B-9D59-9808F697067C}"/>
                </a:ext>
              </a:extLst>
            </p:cNvPr>
            <p:cNvSpPr/>
            <p:nvPr/>
          </p:nvSpPr>
          <p:spPr>
            <a:xfrm rot="20552374" flipH="1">
              <a:off x="4824903" y="2422691"/>
              <a:ext cx="828526" cy="739057"/>
            </a:xfrm>
            <a:prstGeom prst="cloud">
              <a:avLst/>
            </a:prstGeom>
            <a:solidFill>
              <a:srgbClr val="582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6">
              <a:extLst>
                <a:ext uri="{FF2B5EF4-FFF2-40B4-BE49-F238E27FC236}">
                  <a16:creationId xmlns:a16="http://schemas.microsoft.com/office/drawing/2014/main" id="{2878AC89-A75E-493A-A247-025BDD21F034}"/>
                </a:ext>
              </a:extLst>
            </p:cNvPr>
            <p:cNvSpPr/>
            <p:nvPr/>
          </p:nvSpPr>
          <p:spPr>
            <a:xfrm flipH="1">
              <a:off x="5094633" y="2555165"/>
              <a:ext cx="275070" cy="1656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Cloud 120">
              <a:extLst>
                <a:ext uri="{FF2B5EF4-FFF2-40B4-BE49-F238E27FC236}">
                  <a16:creationId xmlns:a16="http://schemas.microsoft.com/office/drawing/2014/main" id="{A302E575-F6A9-44A9-967F-73C71C646C90}"/>
                </a:ext>
              </a:extLst>
            </p:cNvPr>
            <p:cNvSpPr/>
            <p:nvPr/>
          </p:nvSpPr>
          <p:spPr>
            <a:xfrm rot="18793003" flipH="1">
              <a:off x="4912618" y="1291899"/>
              <a:ext cx="617824" cy="655666"/>
            </a:xfrm>
            <a:prstGeom prst="cloud">
              <a:avLst/>
            </a:prstGeom>
            <a:solidFill>
              <a:srgbClr val="582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Cloud 121">
              <a:extLst>
                <a:ext uri="{FF2B5EF4-FFF2-40B4-BE49-F238E27FC236}">
                  <a16:creationId xmlns:a16="http://schemas.microsoft.com/office/drawing/2014/main" id="{1E2AAEFB-631F-4712-BEE9-45D81B9BA1A2}"/>
                </a:ext>
              </a:extLst>
            </p:cNvPr>
            <p:cNvSpPr/>
            <p:nvPr/>
          </p:nvSpPr>
          <p:spPr>
            <a:xfrm rot="17623677" flipH="1">
              <a:off x="4468747" y="1668731"/>
              <a:ext cx="669055" cy="491621"/>
            </a:xfrm>
            <a:prstGeom prst="cloud">
              <a:avLst/>
            </a:prstGeom>
            <a:solidFill>
              <a:srgbClr val="582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loud 122">
              <a:extLst>
                <a:ext uri="{FF2B5EF4-FFF2-40B4-BE49-F238E27FC236}">
                  <a16:creationId xmlns:a16="http://schemas.microsoft.com/office/drawing/2014/main" id="{E0C2289A-2BDC-40B3-8557-91F1058BB241}"/>
                </a:ext>
              </a:extLst>
            </p:cNvPr>
            <p:cNvSpPr/>
            <p:nvPr/>
          </p:nvSpPr>
          <p:spPr>
            <a:xfrm rot="20895528" flipH="1">
              <a:off x="5453227" y="1579630"/>
              <a:ext cx="581648" cy="793129"/>
            </a:xfrm>
            <a:prstGeom prst="cloud">
              <a:avLst/>
            </a:prstGeom>
            <a:solidFill>
              <a:srgbClr val="582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6">
              <a:extLst>
                <a:ext uri="{FF2B5EF4-FFF2-40B4-BE49-F238E27FC236}">
                  <a16:creationId xmlns:a16="http://schemas.microsoft.com/office/drawing/2014/main" id="{639FCAF5-6EE2-4DCD-9DF1-761631EA9758}"/>
                </a:ext>
              </a:extLst>
            </p:cNvPr>
            <p:cNvSpPr/>
            <p:nvPr/>
          </p:nvSpPr>
          <p:spPr>
            <a:xfrm flipH="1">
              <a:off x="4726798" y="1449190"/>
              <a:ext cx="1053118" cy="598999"/>
            </a:xfrm>
            <a:prstGeom prst="ellipse">
              <a:avLst/>
            </a:prstGeom>
            <a:solidFill>
              <a:srgbClr val="58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4C436B60-C768-48F9-8529-A5B5CC7E51AC}"/>
                </a:ext>
              </a:extLst>
            </p:cNvPr>
            <p:cNvGrpSpPr/>
            <p:nvPr/>
          </p:nvGrpSpPr>
          <p:grpSpPr>
            <a:xfrm>
              <a:off x="4706861" y="4843570"/>
              <a:ext cx="990600" cy="367896"/>
              <a:chOff x="6553200" y="2979128"/>
              <a:chExt cx="1817276" cy="674913"/>
            </a:xfrm>
          </p:grpSpPr>
          <p:grpSp>
            <p:nvGrpSpPr>
              <p:cNvPr id="158" name="Group 157">
                <a:extLst>
                  <a:ext uri="{FF2B5EF4-FFF2-40B4-BE49-F238E27FC236}">
                    <a16:creationId xmlns:a16="http://schemas.microsoft.com/office/drawing/2014/main" id="{C50C2748-48DD-4978-BC93-9AED6061C79A}"/>
                  </a:ext>
                </a:extLst>
              </p:cNvPr>
              <p:cNvGrpSpPr/>
              <p:nvPr/>
            </p:nvGrpSpPr>
            <p:grpSpPr>
              <a:xfrm>
                <a:off x="7036526" y="2983482"/>
                <a:ext cx="362945" cy="666204"/>
                <a:chOff x="6553200" y="2979128"/>
                <a:chExt cx="362945" cy="666204"/>
              </a:xfrm>
            </p:grpSpPr>
            <p:sp>
              <p:nvSpPr>
                <p:cNvPr id="171" name="Cross 170">
                  <a:extLst>
                    <a:ext uri="{FF2B5EF4-FFF2-40B4-BE49-F238E27FC236}">
                      <a16:creationId xmlns:a16="http://schemas.microsoft.com/office/drawing/2014/main" id="{A777333E-B602-43F4-9298-B08E4AD4BEC7}"/>
                    </a:ext>
                  </a:extLst>
                </p:cNvPr>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171">
                  <a:extLst>
                    <a:ext uri="{FF2B5EF4-FFF2-40B4-BE49-F238E27FC236}">
                      <a16:creationId xmlns:a16="http://schemas.microsoft.com/office/drawing/2014/main" id="{984AC57B-F1F3-4751-A6BF-CBDACE75A823}"/>
                    </a:ext>
                  </a:extLst>
                </p:cNvPr>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a:extLst>
                  <a:ext uri="{FF2B5EF4-FFF2-40B4-BE49-F238E27FC236}">
                    <a16:creationId xmlns:a16="http://schemas.microsoft.com/office/drawing/2014/main" id="{3A45A3C3-C726-4487-8D9D-96F6C5241C64}"/>
                  </a:ext>
                </a:extLst>
              </p:cNvPr>
              <p:cNvGrpSpPr/>
              <p:nvPr/>
            </p:nvGrpSpPr>
            <p:grpSpPr>
              <a:xfrm>
                <a:off x="6553200" y="2979128"/>
                <a:ext cx="362945" cy="666204"/>
                <a:chOff x="6553200" y="2979128"/>
                <a:chExt cx="362945" cy="666204"/>
              </a:xfrm>
            </p:grpSpPr>
            <p:sp>
              <p:nvSpPr>
                <p:cNvPr id="169" name="Cross 168">
                  <a:extLst>
                    <a:ext uri="{FF2B5EF4-FFF2-40B4-BE49-F238E27FC236}">
                      <a16:creationId xmlns:a16="http://schemas.microsoft.com/office/drawing/2014/main" id="{71CC3AB4-B752-49EF-942E-23701CC23D8E}"/>
                    </a:ext>
                  </a:extLst>
                </p:cNvPr>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Diamond 169">
                  <a:extLst>
                    <a:ext uri="{FF2B5EF4-FFF2-40B4-BE49-F238E27FC236}">
                      <a16:creationId xmlns:a16="http://schemas.microsoft.com/office/drawing/2014/main" id="{9EEA9B35-7316-42BF-B822-9624C5C4F4FA}"/>
                    </a:ext>
                  </a:extLst>
                </p:cNvPr>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0" name="Diamond 159">
                <a:extLst>
                  <a:ext uri="{FF2B5EF4-FFF2-40B4-BE49-F238E27FC236}">
                    <a16:creationId xmlns:a16="http://schemas.microsoft.com/office/drawing/2014/main" id="{8BCA6713-000F-4D49-8694-6227444031DE}"/>
                  </a:ext>
                </a:extLst>
              </p:cNvPr>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160">
                <a:extLst>
                  <a:ext uri="{FF2B5EF4-FFF2-40B4-BE49-F238E27FC236}">
                    <a16:creationId xmlns:a16="http://schemas.microsoft.com/office/drawing/2014/main" id="{763CF5BE-23E5-47C7-A9FC-9D7987450260}"/>
                  </a:ext>
                </a:extLst>
              </p:cNvPr>
              <p:cNvGrpSpPr/>
              <p:nvPr/>
            </p:nvGrpSpPr>
            <p:grpSpPr>
              <a:xfrm>
                <a:off x="7528560" y="2987837"/>
                <a:ext cx="362945" cy="666204"/>
                <a:chOff x="6553200" y="2979128"/>
                <a:chExt cx="362945" cy="666204"/>
              </a:xfrm>
            </p:grpSpPr>
            <p:sp>
              <p:nvSpPr>
                <p:cNvPr id="167" name="Cross 166">
                  <a:extLst>
                    <a:ext uri="{FF2B5EF4-FFF2-40B4-BE49-F238E27FC236}">
                      <a16:creationId xmlns:a16="http://schemas.microsoft.com/office/drawing/2014/main" id="{B6D215D6-144B-4F3F-9EA9-A455BB728CD4}"/>
                    </a:ext>
                  </a:extLst>
                </p:cNvPr>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iamond 167">
                  <a:extLst>
                    <a:ext uri="{FF2B5EF4-FFF2-40B4-BE49-F238E27FC236}">
                      <a16:creationId xmlns:a16="http://schemas.microsoft.com/office/drawing/2014/main" id="{568C593A-457C-40D7-877D-837B7EB055A7}"/>
                    </a:ext>
                  </a:extLst>
                </p:cNvPr>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Diamond 161">
                <a:extLst>
                  <a:ext uri="{FF2B5EF4-FFF2-40B4-BE49-F238E27FC236}">
                    <a16:creationId xmlns:a16="http://schemas.microsoft.com/office/drawing/2014/main" id="{C981808C-CD46-4A53-BA8B-F4220656C081}"/>
                  </a:ext>
                </a:extLst>
              </p:cNvPr>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378E31A5-2AF0-4167-825B-5400B38A0F63}"/>
                  </a:ext>
                </a:extLst>
              </p:cNvPr>
              <p:cNvGrpSpPr/>
              <p:nvPr/>
            </p:nvGrpSpPr>
            <p:grpSpPr>
              <a:xfrm>
                <a:off x="8007531" y="2979128"/>
                <a:ext cx="362945" cy="666204"/>
                <a:chOff x="6553200" y="2979128"/>
                <a:chExt cx="362945" cy="666204"/>
              </a:xfrm>
            </p:grpSpPr>
            <p:sp>
              <p:nvSpPr>
                <p:cNvPr id="165" name="Cross 164">
                  <a:extLst>
                    <a:ext uri="{FF2B5EF4-FFF2-40B4-BE49-F238E27FC236}">
                      <a16:creationId xmlns:a16="http://schemas.microsoft.com/office/drawing/2014/main" id="{54B665C9-6FC7-4414-B73B-927404FE2C31}"/>
                    </a:ext>
                  </a:extLst>
                </p:cNvPr>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Diamond 165">
                  <a:extLst>
                    <a:ext uri="{FF2B5EF4-FFF2-40B4-BE49-F238E27FC236}">
                      <a16:creationId xmlns:a16="http://schemas.microsoft.com/office/drawing/2014/main" id="{8AD02073-D0B6-4667-92CF-A972C1579A57}"/>
                    </a:ext>
                  </a:extLst>
                </p:cNvPr>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4" name="Diamond 163">
                <a:extLst>
                  <a:ext uri="{FF2B5EF4-FFF2-40B4-BE49-F238E27FC236}">
                    <a16:creationId xmlns:a16="http://schemas.microsoft.com/office/drawing/2014/main" id="{FC6F39D7-9318-474D-B050-DB70A81D79CD}"/>
                  </a:ext>
                </a:extLst>
              </p:cNvPr>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97BFFCC2-6518-407E-B9AE-8A47020A9DB3}"/>
                </a:ext>
              </a:extLst>
            </p:cNvPr>
            <p:cNvGrpSpPr/>
            <p:nvPr/>
          </p:nvGrpSpPr>
          <p:grpSpPr>
            <a:xfrm rot="20387557">
              <a:off x="5616828" y="3853894"/>
              <a:ext cx="553775" cy="205665"/>
              <a:chOff x="6553200" y="2979128"/>
              <a:chExt cx="1817276" cy="674913"/>
            </a:xfrm>
          </p:grpSpPr>
          <p:grpSp>
            <p:nvGrpSpPr>
              <p:cNvPr id="143" name="Group 142">
                <a:extLst>
                  <a:ext uri="{FF2B5EF4-FFF2-40B4-BE49-F238E27FC236}">
                    <a16:creationId xmlns:a16="http://schemas.microsoft.com/office/drawing/2014/main" id="{CDC78BB6-13BA-4F6B-9328-3D8DAAEA8EA3}"/>
                  </a:ext>
                </a:extLst>
              </p:cNvPr>
              <p:cNvGrpSpPr/>
              <p:nvPr/>
            </p:nvGrpSpPr>
            <p:grpSpPr>
              <a:xfrm>
                <a:off x="7036526" y="2983482"/>
                <a:ext cx="362945" cy="666204"/>
                <a:chOff x="6553200" y="2979128"/>
                <a:chExt cx="362945" cy="666204"/>
              </a:xfrm>
            </p:grpSpPr>
            <p:sp>
              <p:nvSpPr>
                <p:cNvPr id="156" name="Cross 155">
                  <a:extLst>
                    <a:ext uri="{FF2B5EF4-FFF2-40B4-BE49-F238E27FC236}">
                      <a16:creationId xmlns:a16="http://schemas.microsoft.com/office/drawing/2014/main" id="{CF650705-1FB7-4E4C-8A98-547FAD4122B9}"/>
                    </a:ext>
                  </a:extLst>
                </p:cNvPr>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iamond 156">
                  <a:extLst>
                    <a:ext uri="{FF2B5EF4-FFF2-40B4-BE49-F238E27FC236}">
                      <a16:creationId xmlns:a16="http://schemas.microsoft.com/office/drawing/2014/main" id="{F8A113F4-F5DA-4B02-BDE2-D75D3DE2DAAB}"/>
                    </a:ext>
                  </a:extLst>
                </p:cNvPr>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a:extLst>
                  <a:ext uri="{FF2B5EF4-FFF2-40B4-BE49-F238E27FC236}">
                    <a16:creationId xmlns:a16="http://schemas.microsoft.com/office/drawing/2014/main" id="{AA30DC3A-BBBD-4C1F-A890-797655788939}"/>
                  </a:ext>
                </a:extLst>
              </p:cNvPr>
              <p:cNvGrpSpPr/>
              <p:nvPr/>
            </p:nvGrpSpPr>
            <p:grpSpPr>
              <a:xfrm>
                <a:off x="6553200" y="2979128"/>
                <a:ext cx="362945" cy="666204"/>
                <a:chOff x="6553200" y="2979128"/>
                <a:chExt cx="362945" cy="666204"/>
              </a:xfrm>
            </p:grpSpPr>
            <p:sp>
              <p:nvSpPr>
                <p:cNvPr id="154" name="Cross 153">
                  <a:extLst>
                    <a:ext uri="{FF2B5EF4-FFF2-40B4-BE49-F238E27FC236}">
                      <a16:creationId xmlns:a16="http://schemas.microsoft.com/office/drawing/2014/main" id="{760C39E9-3B52-4EE1-A4E1-1EC7BDCFE963}"/>
                    </a:ext>
                  </a:extLst>
                </p:cNvPr>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Diamond 154">
                  <a:extLst>
                    <a:ext uri="{FF2B5EF4-FFF2-40B4-BE49-F238E27FC236}">
                      <a16:creationId xmlns:a16="http://schemas.microsoft.com/office/drawing/2014/main" id="{DD21B132-BF01-47B0-8542-F14C52C2E584}"/>
                    </a:ext>
                  </a:extLst>
                </p:cNvPr>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Diamond 144">
                <a:extLst>
                  <a:ext uri="{FF2B5EF4-FFF2-40B4-BE49-F238E27FC236}">
                    <a16:creationId xmlns:a16="http://schemas.microsoft.com/office/drawing/2014/main" id="{69F715D0-9845-4758-810A-00779350D5F0}"/>
                  </a:ext>
                </a:extLst>
              </p:cNvPr>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145">
                <a:extLst>
                  <a:ext uri="{FF2B5EF4-FFF2-40B4-BE49-F238E27FC236}">
                    <a16:creationId xmlns:a16="http://schemas.microsoft.com/office/drawing/2014/main" id="{A358C67C-82EC-46C2-A35B-434D0B6FC470}"/>
                  </a:ext>
                </a:extLst>
              </p:cNvPr>
              <p:cNvGrpSpPr/>
              <p:nvPr/>
            </p:nvGrpSpPr>
            <p:grpSpPr>
              <a:xfrm>
                <a:off x="7528560" y="2987837"/>
                <a:ext cx="362945" cy="666204"/>
                <a:chOff x="6553200" y="2979128"/>
                <a:chExt cx="362945" cy="666204"/>
              </a:xfrm>
            </p:grpSpPr>
            <p:sp>
              <p:nvSpPr>
                <p:cNvPr id="152" name="Cross 151">
                  <a:extLst>
                    <a:ext uri="{FF2B5EF4-FFF2-40B4-BE49-F238E27FC236}">
                      <a16:creationId xmlns:a16="http://schemas.microsoft.com/office/drawing/2014/main" id="{C9F3B4D3-B23A-4C21-8D23-871B8E0CB1F5}"/>
                    </a:ext>
                  </a:extLst>
                </p:cNvPr>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iamond 152">
                  <a:extLst>
                    <a:ext uri="{FF2B5EF4-FFF2-40B4-BE49-F238E27FC236}">
                      <a16:creationId xmlns:a16="http://schemas.microsoft.com/office/drawing/2014/main" id="{F14A4823-1E25-4251-B35A-B0911BE89D56}"/>
                    </a:ext>
                  </a:extLst>
                </p:cNvPr>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7" name="Diamond 146">
                <a:extLst>
                  <a:ext uri="{FF2B5EF4-FFF2-40B4-BE49-F238E27FC236}">
                    <a16:creationId xmlns:a16="http://schemas.microsoft.com/office/drawing/2014/main" id="{082B2FB5-8B37-424D-B58D-482DA4C3CA79}"/>
                  </a:ext>
                </a:extLst>
              </p:cNvPr>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5E3EF342-37B6-434A-8DAF-824ED9A8DFAE}"/>
                  </a:ext>
                </a:extLst>
              </p:cNvPr>
              <p:cNvGrpSpPr/>
              <p:nvPr/>
            </p:nvGrpSpPr>
            <p:grpSpPr>
              <a:xfrm>
                <a:off x="8007531" y="2979128"/>
                <a:ext cx="362945" cy="666204"/>
                <a:chOff x="6553200" y="2979128"/>
                <a:chExt cx="362945" cy="666204"/>
              </a:xfrm>
            </p:grpSpPr>
            <p:sp>
              <p:nvSpPr>
                <p:cNvPr id="150" name="Cross 149">
                  <a:extLst>
                    <a:ext uri="{FF2B5EF4-FFF2-40B4-BE49-F238E27FC236}">
                      <a16:creationId xmlns:a16="http://schemas.microsoft.com/office/drawing/2014/main" id="{26BDF3F2-9DF8-43D0-A10D-019A85A4A92A}"/>
                    </a:ext>
                  </a:extLst>
                </p:cNvPr>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Diamond 150">
                  <a:extLst>
                    <a:ext uri="{FF2B5EF4-FFF2-40B4-BE49-F238E27FC236}">
                      <a16:creationId xmlns:a16="http://schemas.microsoft.com/office/drawing/2014/main" id="{3C089F4F-D49C-40D8-8E26-1C9C52792113}"/>
                    </a:ext>
                  </a:extLst>
                </p:cNvPr>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Diamond 148">
                <a:extLst>
                  <a:ext uri="{FF2B5EF4-FFF2-40B4-BE49-F238E27FC236}">
                    <a16:creationId xmlns:a16="http://schemas.microsoft.com/office/drawing/2014/main" id="{BD918EA4-40DB-4D81-BAE8-60972F55CBF7}"/>
                  </a:ext>
                </a:extLst>
              </p:cNvPr>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CF5611EA-26B4-4EEC-A2DD-7F9383C9B279}"/>
                </a:ext>
              </a:extLst>
            </p:cNvPr>
            <p:cNvGrpSpPr/>
            <p:nvPr/>
          </p:nvGrpSpPr>
          <p:grpSpPr>
            <a:xfrm rot="1083127">
              <a:off x="4288870" y="3842193"/>
              <a:ext cx="553775" cy="205665"/>
              <a:chOff x="6553200" y="2979128"/>
              <a:chExt cx="1817276" cy="674913"/>
            </a:xfrm>
          </p:grpSpPr>
          <p:grpSp>
            <p:nvGrpSpPr>
              <p:cNvPr id="128" name="Group 127">
                <a:extLst>
                  <a:ext uri="{FF2B5EF4-FFF2-40B4-BE49-F238E27FC236}">
                    <a16:creationId xmlns:a16="http://schemas.microsoft.com/office/drawing/2014/main" id="{690EDEFC-546E-4176-A74A-12A9CF66DACD}"/>
                  </a:ext>
                </a:extLst>
              </p:cNvPr>
              <p:cNvGrpSpPr/>
              <p:nvPr/>
            </p:nvGrpSpPr>
            <p:grpSpPr>
              <a:xfrm>
                <a:off x="7036526" y="2983482"/>
                <a:ext cx="362945" cy="666204"/>
                <a:chOff x="6553200" y="2979128"/>
                <a:chExt cx="362945" cy="666204"/>
              </a:xfrm>
            </p:grpSpPr>
            <p:sp>
              <p:nvSpPr>
                <p:cNvPr id="141" name="Cross 140">
                  <a:extLst>
                    <a:ext uri="{FF2B5EF4-FFF2-40B4-BE49-F238E27FC236}">
                      <a16:creationId xmlns:a16="http://schemas.microsoft.com/office/drawing/2014/main" id="{56B5B60B-8B09-4122-A508-9CB232B3C23C}"/>
                    </a:ext>
                  </a:extLst>
                </p:cNvPr>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iamond 141">
                  <a:extLst>
                    <a:ext uri="{FF2B5EF4-FFF2-40B4-BE49-F238E27FC236}">
                      <a16:creationId xmlns:a16="http://schemas.microsoft.com/office/drawing/2014/main" id="{1A0E81FB-9A5B-45C8-BF6E-353F8DAE8AC8}"/>
                    </a:ext>
                  </a:extLst>
                </p:cNvPr>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C513AF9B-872F-43A5-9D52-31DB198AA3FD}"/>
                  </a:ext>
                </a:extLst>
              </p:cNvPr>
              <p:cNvGrpSpPr/>
              <p:nvPr/>
            </p:nvGrpSpPr>
            <p:grpSpPr>
              <a:xfrm>
                <a:off x="6553200" y="2979128"/>
                <a:ext cx="362945" cy="666204"/>
                <a:chOff x="6553200" y="2979128"/>
                <a:chExt cx="362945" cy="666204"/>
              </a:xfrm>
            </p:grpSpPr>
            <p:sp>
              <p:nvSpPr>
                <p:cNvPr id="139" name="Cross 138">
                  <a:extLst>
                    <a:ext uri="{FF2B5EF4-FFF2-40B4-BE49-F238E27FC236}">
                      <a16:creationId xmlns:a16="http://schemas.microsoft.com/office/drawing/2014/main" id="{F75E0C5B-80EF-4E54-B787-A907A4A198B7}"/>
                    </a:ext>
                  </a:extLst>
                </p:cNvPr>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a:extLst>
                    <a:ext uri="{FF2B5EF4-FFF2-40B4-BE49-F238E27FC236}">
                      <a16:creationId xmlns:a16="http://schemas.microsoft.com/office/drawing/2014/main" id="{521105F8-318C-4472-B429-6E0AFAB454D5}"/>
                    </a:ext>
                  </a:extLst>
                </p:cNvPr>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0" name="Diamond 129">
                <a:extLst>
                  <a:ext uri="{FF2B5EF4-FFF2-40B4-BE49-F238E27FC236}">
                    <a16:creationId xmlns:a16="http://schemas.microsoft.com/office/drawing/2014/main" id="{8A90358B-DC30-4D8C-8777-97CE1C8C771D}"/>
                  </a:ext>
                </a:extLst>
              </p:cNvPr>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EE2A4DB6-84F6-4119-9A28-52581879EE48}"/>
                  </a:ext>
                </a:extLst>
              </p:cNvPr>
              <p:cNvGrpSpPr/>
              <p:nvPr/>
            </p:nvGrpSpPr>
            <p:grpSpPr>
              <a:xfrm>
                <a:off x="7528560" y="2987837"/>
                <a:ext cx="362945" cy="666204"/>
                <a:chOff x="6553200" y="2979128"/>
                <a:chExt cx="362945" cy="666204"/>
              </a:xfrm>
            </p:grpSpPr>
            <p:sp>
              <p:nvSpPr>
                <p:cNvPr id="137" name="Cross 136">
                  <a:extLst>
                    <a:ext uri="{FF2B5EF4-FFF2-40B4-BE49-F238E27FC236}">
                      <a16:creationId xmlns:a16="http://schemas.microsoft.com/office/drawing/2014/main" id="{463FFE1D-746E-4A63-BD0C-6651116EEF3B}"/>
                    </a:ext>
                  </a:extLst>
                </p:cNvPr>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a:extLst>
                    <a:ext uri="{FF2B5EF4-FFF2-40B4-BE49-F238E27FC236}">
                      <a16:creationId xmlns:a16="http://schemas.microsoft.com/office/drawing/2014/main" id="{D3FC7324-80B0-401D-AAE0-10E443450BA1}"/>
                    </a:ext>
                  </a:extLst>
                </p:cNvPr>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 name="Diamond 131">
                <a:extLst>
                  <a:ext uri="{FF2B5EF4-FFF2-40B4-BE49-F238E27FC236}">
                    <a16:creationId xmlns:a16="http://schemas.microsoft.com/office/drawing/2014/main" id="{964FF9AA-D771-482C-8B87-8FB60A39C9BB}"/>
                  </a:ext>
                </a:extLst>
              </p:cNvPr>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 name="Group 132">
                <a:extLst>
                  <a:ext uri="{FF2B5EF4-FFF2-40B4-BE49-F238E27FC236}">
                    <a16:creationId xmlns:a16="http://schemas.microsoft.com/office/drawing/2014/main" id="{ED257083-EDD8-4E89-81B3-41FE5C14E0D7}"/>
                  </a:ext>
                </a:extLst>
              </p:cNvPr>
              <p:cNvGrpSpPr/>
              <p:nvPr/>
            </p:nvGrpSpPr>
            <p:grpSpPr>
              <a:xfrm>
                <a:off x="8007531" y="2979128"/>
                <a:ext cx="362945" cy="666204"/>
                <a:chOff x="6553200" y="2979128"/>
                <a:chExt cx="362945" cy="666204"/>
              </a:xfrm>
            </p:grpSpPr>
            <p:sp>
              <p:nvSpPr>
                <p:cNvPr id="135" name="Cross 134">
                  <a:extLst>
                    <a:ext uri="{FF2B5EF4-FFF2-40B4-BE49-F238E27FC236}">
                      <a16:creationId xmlns:a16="http://schemas.microsoft.com/office/drawing/2014/main" id="{D20D7893-B30F-4D23-A73E-16E5B6C3C0DB}"/>
                    </a:ext>
                  </a:extLst>
                </p:cNvPr>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135">
                  <a:extLst>
                    <a:ext uri="{FF2B5EF4-FFF2-40B4-BE49-F238E27FC236}">
                      <a16:creationId xmlns:a16="http://schemas.microsoft.com/office/drawing/2014/main" id="{34D1C879-FBA5-4D7F-B833-152D6F9F9D1F}"/>
                    </a:ext>
                  </a:extLst>
                </p:cNvPr>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Diamond 133">
                <a:extLst>
                  <a:ext uri="{FF2B5EF4-FFF2-40B4-BE49-F238E27FC236}">
                    <a16:creationId xmlns:a16="http://schemas.microsoft.com/office/drawing/2014/main" id="{86384130-A543-4B3B-904F-796389E51A8A}"/>
                  </a:ext>
                </a:extLst>
              </p:cNvPr>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51723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1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1C8855-DB1A-4308-A98B-E9C94247DBBC}"/>
              </a:ext>
            </a:extLst>
          </p:cNvPr>
          <p:cNvPicPr>
            <a:picLocks noChangeAspect="1"/>
          </p:cNvPicPr>
          <p:nvPr/>
        </p:nvPicPr>
        <p:blipFill rotWithShape="1">
          <a:blip r:embed="rId2">
            <a:extLst>
              <a:ext uri="{28A0092B-C50C-407E-A947-70E740481C1C}">
                <a14:useLocalDpi xmlns:a14="http://schemas.microsoft.com/office/drawing/2010/main" val="0"/>
              </a:ext>
            </a:extLst>
          </a:blip>
          <a:srcRect b="5024"/>
          <a:stretch/>
        </p:blipFill>
        <p:spPr>
          <a:xfrm>
            <a:off x="0" y="0"/>
            <a:ext cx="12192000" cy="6858000"/>
          </a:xfrm>
          <a:prstGeom prst="rect">
            <a:avLst/>
          </a:prstGeom>
        </p:spPr>
      </p:pic>
      <p:sp>
        <p:nvSpPr>
          <p:cNvPr id="4" name="TextBox 3"/>
          <p:cNvSpPr txBox="1"/>
          <p:nvPr/>
        </p:nvSpPr>
        <p:spPr>
          <a:xfrm>
            <a:off x="-1" y="6479615"/>
            <a:ext cx="2145671" cy="369332"/>
          </a:xfrm>
          <a:prstGeom prst="rect">
            <a:avLst/>
          </a:prstGeom>
          <a:noFill/>
        </p:spPr>
        <p:txBody>
          <a:bodyPr wrap="square" rtlCol="0">
            <a:spAutoFit/>
          </a:bodyPr>
          <a:lstStyle/>
          <a:p>
            <a:r>
              <a:rPr lang="en-US" dirty="0">
                <a:solidFill>
                  <a:schemeClr val="bg1"/>
                </a:solidFill>
              </a:rPr>
              <a:t>Genesis 25:21-23</a:t>
            </a:r>
          </a:p>
        </p:txBody>
      </p:sp>
      <p:sp>
        <p:nvSpPr>
          <p:cNvPr id="29" name="Rectangle 28"/>
          <p:cNvSpPr/>
          <p:nvPr/>
        </p:nvSpPr>
        <p:spPr>
          <a:xfrm>
            <a:off x="0" y="55185"/>
            <a:ext cx="12192000" cy="1015663"/>
          </a:xfrm>
          <a:prstGeom prst="rect">
            <a:avLst/>
          </a:prstGeom>
        </p:spPr>
        <p:txBody>
          <a:bodyPr wrap="square">
            <a:spAutoFit/>
          </a:bodyPr>
          <a:lstStyle/>
          <a:p>
            <a:pPr algn="ctr"/>
            <a:r>
              <a:rPr lang="en-US" sz="6000" dirty="0">
                <a:solidFill>
                  <a:schemeClr val="bg1"/>
                </a:solidFill>
                <a:latin typeface="Agency FB" panose="020B0503020202020204" pitchFamily="34" charset="0"/>
              </a:rPr>
              <a:t>Two Nations--Twins</a:t>
            </a:r>
          </a:p>
        </p:txBody>
      </p:sp>
      <p:sp>
        <p:nvSpPr>
          <p:cNvPr id="2" name="Rectangle 1"/>
          <p:cNvSpPr/>
          <p:nvPr/>
        </p:nvSpPr>
        <p:spPr>
          <a:xfrm>
            <a:off x="676417" y="1339334"/>
            <a:ext cx="4652236" cy="369332"/>
          </a:xfrm>
          <a:prstGeom prst="rect">
            <a:avLst/>
          </a:prstGeom>
        </p:spPr>
        <p:txBody>
          <a:bodyPr wrap="none">
            <a:spAutoFit/>
          </a:bodyPr>
          <a:lstStyle/>
          <a:p>
            <a:r>
              <a:rPr lang="en-US" dirty="0">
                <a:solidFill>
                  <a:schemeClr val="bg1"/>
                </a:solidFill>
                <a:latin typeface="Palatino"/>
              </a:rPr>
              <a:t>“The children struggled together within her”</a:t>
            </a:r>
            <a:endParaRPr lang="en-US" dirty="0">
              <a:solidFill>
                <a:schemeClr val="bg1"/>
              </a:solidFill>
            </a:endParaRPr>
          </a:p>
        </p:txBody>
      </p:sp>
      <p:pic>
        <p:nvPicPr>
          <p:cNvPr id="8194" name="Picture 2" descr="http://www.prolifeinfo.ie/monkimage.php?mediaDirectory=am_cms_media&amp;mediaId=795151&amp;fileName=nltwinsinteract-0-0-494-2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417" y="2132347"/>
            <a:ext cx="4705350" cy="26479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506895" y="5583132"/>
            <a:ext cx="3521220" cy="646331"/>
          </a:xfrm>
          <a:prstGeom prst="rect">
            <a:avLst/>
          </a:prstGeom>
        </p:spPr>
        <p:txBody>
          <a:bodyPr wrap="none">
            <a:spAutoFit/>
          </a:bodyPr>
          <a:lstStyle/>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elder shall serve the younger” </a:t>
            </a:r>
            <a:endParaRPr lang="en-US" dirty="0">
              <a:solidFill>
                <a:schemeClr val="bg1"/>
              </a:solidFill>
            </a:endParaRPr>
          </a:p>
        </p:txBody>
      </p:sp>
      <p:sp>
        <p:nvSpPr>
          <p:cNvPr id="19" name="Rectangle 18"/>
          <p:cNvSpPr/>
          <p:nvPr/>
        </p:nvSpPr>
        <p:spPr>
          <a:xfrm>
            <a:off x="6219571" y="2186909"/>
            <a:ext cx="2839239" cy="369332"/>
          </a:xfrm>
          <a:prstGeom prst="rect">
            <a:avLst/>
          </a:prstGeom>
        </p:spPr>
        <p:txBody>
          <a:bodyPr wrap="none">
            <a:spAutoFit/>
          </a:bodyPr>
          <a:lstStyle/>
          <a:p>
            <a:r>
              <a:rPr lang="en-US" dirty="0">
                <a:solidFill>
                  <a:schemeClr val="bg1"/>
                </a:solidFill>
                <a:latin typeface="Palatino"/>
              </a:rPr>
              <a:t>Rebekah goes to the Lord</a:t>
            </a:r>
          </a:p>
        </p:txBody>
      </p:sp>
      <p:pic>
        <p:nvPicPr>
          <p:cNvPr id="8196" name="Picture 4" descr="https://s-media-cache-ak0.pinimg.com/236x/d1/3f/67/d13f674f63a8ba70058668d6f13ed37c.jpg"/>
          <p:cNvPicPr>
            <a:picLocks noChangeAspect="1" noChangeArrowheads="1"/>
          </p:cNvPicPr>
          <p:nvPr/>
        </p:nvPicPr>
        <p:blipFill rotWithShape="1">
          <a:blip r:embed="rId4">
            <a:extLst>
              <a:ext uri="{28A0092B-C50C-407E-A947-70E740481C1C}">
                <a14:useLocalDpi xmlns:a14="http://schemas.microsoft.com/office/drawing/2010/main" val="0"/>
              </a:ext>
            </a:extLst>
          </a:blip>
          <a:srcRect l="16808" t="5385" r="20238" b="6478"/>
          <a:stretch/>
        </p:blipFill>
        <p:spPr bwMode="auto">
          <a:xfrm>
            <a:off x="9058811" y="1270703"/>
            <a:ext cx="2090057" cy="292607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raisingbearandlion.files.wordpress.com/2012/04/mg_7285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0542" y="4528457"/>
            <a:ext cx="3074726" cy="2049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69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9"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TotalTime>
  <Words>4135</Words>
  <Application>Microsoft Office PowerPoint</Application>
  <PresentationFormat>Widescreen</PresentationFormat>
  <Paragraphs>318</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Calibri</vt:lpstr>
      <vt:lpstr>Arial</vt:lpstr>
      <vt:lpstr>Palatino</vt:lpstr>
      <vt:lpstr>Agency FB</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49</cp:revision>
  <dcterms:created xsi:type="dcterms:W3CDTF">2015-08-30T15:31:44Z</dcterms:created>
  <dcterms:modified xsi:type="dcterms:W3CDTF">2020-11-13T15:49:43Z</dcterms:modified>
</cp:coreProperties>
</file>