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56" r:id="rId2"/>
    <p:sldId id="285" r:id="rId3"/>
    <p:sldId id="257" r:id="rId4"/>
    <p:sldId id="262" r:id="rId5"/>
    <p:sldId id="260" r:id="rId6"/>
    <p:sldId id="286" r:id="rId7"/>
    <p:sldId id="263" r:id="rId8"/>
    <p:sldId id="264" r:id="rId9"/>
    <p:sldId id="265" r:id="rId10"/>
    <p:sldId id="266" r:id="rId11"/>
    <p:sldId id="267" r:id="rId12"/>
    <p:sldId id="271" r:id="rId13"/>
    <p:sldId id="268" r:id="rId14"/>
    <p:sldId id="269" r:id="rId15"/>
    <p:sldId id="270" r:id="rId16"/>
    <p:sldId id="273" r:id="rId17"/>
    <p:sldId id="275" r:id="rId18"/>
    <p:sldId id="281" r:id="rId19"/>
    <p:sldId id="280" r:id="rId20"/>
    <p:sldId id="279" r:id="rId21"/>
    <p:sldId id="282" r:id="rId22"/>
    <p:sldId id="258" r:id="rId23"/>
    <p:sldId id="259" r:id="rId24"/>
    <p:sldId id="283" r:id="rId25"/>
    <p:sldId id="276" r:id="rId26"/>
  </p:sldIdLst>
  <p:sldSz cx="12192000" cy="6858000"/>
  <p:notesSz cx="6858000" cy="9144000"/>
  <p:embeddedFontLst>
    <p:embeddedFont>
      <p:font typeface="Agency FB" panose="020B0503020202020204" pitchFamily="34" charset="0"/>
      <p:regular r:id="rId27"/>
      <p:bold r:id="rId28"/>
    </p:embeddedFont>
    <p:embeddedFont>
      <p:font typeface="AR JULIAN" panose="02000000000000000000" pitchFamily="2"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Palatino" pitchFamily="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AC872A"/>
    <a:srgbClr val="FFFF66"/>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0DBFFE-A037-4C80-9D67-DF1A15696E4E}"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337072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DBFFE-A037-4C80-9D67-DF1A15696E4E}"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233585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DBFFE-A037-4C80-9D67-DF1A15696E4E}"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94045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DBFFE-A037-4C80-9D67-DF1A15696E4E}"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108102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DBFFE-A037-4C80-9D67-DF1A15696E4E}"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165593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0DBFFE-A037-4C80-9D67-DF1A15696E4E}"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114149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0DBFFE-A037-4C80-9D67-DF1A15696E4E}"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206758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0DBFFE-A037-4C80-9D67-DF1A15696E4E}"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358683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DBFFE-A037-4C80-9D67-DF1A15696E4E}"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93503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DBFFE-A037-4C80-9D67-DF1A15696E4E}"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294736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DBFFE-A037-4C80-9D67-DF1A15696E4E}"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DAA80-CBA4-453E-8335-EE074C7804B9}" type="slidenum">
              <a:rPr lang="en-US" smtClean="0"/>
              <a:t>‹#›</a:t>
            </a:fld>
            <a:endParaRPr lang="en-US"/>
          </a:p>
        </p:txBody>
      </p:sp>
    </p:spTree>
    <p:extLst>
      <p:ext uri="{BB962C8B-B14F-4D97-AF65-F5344CB8AC3E}">
        <p14:creationId xmlns:p14="http://schemas.microsoft.com/office/powerpoint/2010/main" val="275159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DBFFE-A037-4C80-9D67-DF1A15696E4E}"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DAA80-CBA4-453E-8335-EE074C7804B9}" type="slidenum">
              <a:rPr lang="en-US" smtClean="0"/>
              <a:t>‹#›</a:t>
            </a:fld>
            <a:endParaRPr lang="en-US"/>
          </a:p>
        </p:txBody>
      </p:sp>
    </p:spTree>
    <p:extLst>
      <p:ext uri="{BB962C8B-B14F-4D97-AF65-F5344CB8AC3E}">
        <p14:creationId xmlns:p14="http://schemas.microsoft.com/office/powerpoint/2010/main" val="1888607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rsc.byu.edu/archived/gospel-jesus-christ-old-testament/3-motherhood-old-testament"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F2BD7A-B26E-4640-ACF5-82FE2F292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0629" y="0"/>
            <a:ext cx="1338942" cy="369332"/>
          </a:xfrm>
          <a:prstGeom prst="rect">
            <a:avLst/>
          </a:prstGeom>
          <a:noFill/>
        </p:spPr>
        <p:txBody>
          <a:bodyPr wrap="square" rtlCol="0">
            <a:spAutoFit/>
          </a:bodyPr>
          <a:lstStyle/>
          <a:p>
            <a:r>
              <a:rPr lang="en-US" dirty="0">
                <a:solidFill>
                  <a:schemeClr val="bg1"/>
                </a:solidFill>
              </a:rPr>
              <a:t>Lesson 34</a:t>
            </a:r>
          </a:p>
        </p:txBody>
      </p:sp>
      <p:sp>
        <p:nvSpPr>
          <p:cNvPr id="6" name="TextBox 5"/>
          <p:cNvSpPr txBox="1"/>
          <p:nvPr/>
        </p:nvSpPr>
        <p:spPr>
          <a:xfrm>
            <a:off x="0" y="664029"/>
            <a:ext cx="12192000" cy="2862322"/>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cs typeface="Aparajita" panose="020B0604020202020204" pitchFamily="34" charset="0"/>
              </a:rPr>
              <a:t>A Suitable Companion</a:t>
            </a:r>
          </a:p>
          <a:p>
            <a:pPr algn="ctr"/>
            <a:r>
              <a:rPr lang="en-US" sz="6000" dirty="0">
                <a:solidFill>
                  <a:schemeClr val="bg1"/>
                </a:solidFill>
                <a:latin typeface="AR JULIAN" panose="02000000000000000000" pitchFamily="2" charset="0"/>
                <a:cs typeface="Aparajita" panose="020B0604020202020204" pitchFamily="34" charset="0"/>
              </a:rPr>
              <a:t>Genesis 28-30</a:t>
            </a:r>
          </a:p>
          <a:p>
            <a:pPr algn="ctr"/>
            <a:endParaRPr lang="en-US" sz="6000" dirty="0">
              <a:solidFill>
                <a:schemeClr val="bg1"/>
              </a:solidFill>
              <a:latin typeface="AR JULIAN" panose="02000000000000000000" pitchFamily="2" charset="0"/>
              <a:cs typeface="Aparajita" panose="020B0604020202020204" pitchFamily="34" charset="0"/>
            </a:endParaRPr>
          </a:p>
        </p:txBody>
      </p:sp>
      <p:grpSp>
        <p:nvGrpSpPr>
          <p:cNvPr id="7" name="Group 6"/>
          <p:cNvGrpSpPr/>
          <p:nvPr/>
        </p:nvGrpSpPr>
        <p:grpSpPr>
          <a:xfrm>
            <a:off x="1208314" y="2095190"/>
            <a:ext cx="1741714" cy="3599542"/>
            <a:chOff x="6934200" y="1524000"/>
            <a:chExt cx="1143000" cy="2362200"/>
          </a:xfrm>
        </p:grpSpPr>
        <p:sp>
          <p:nvSpPr>
            <p:cNvPr id="8" name="Rounded Rectangle 7"/>
            <p:cNvSpPr/>
            <p:nvPr/>
          </p:nvSpPr>
          <p:spPr>
            <a:xfrm>
              <a:off x="6934200" y="1600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934200" y="1981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934200" y="2362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934200" y="2743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934200" y="3124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934200" y="3505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5400000">
              <a:off x="59817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5400000">
              <a:off x="66675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146403" y="2128703"/>
            <a:ext cx="1650816" cy="4113088"/>
            <a:chOff x="1133802" y="686440"/>
            <a:chExt cx="1650816" cy="4113088"/>
          </a:xfrm>
        </p:grpSpPr>
        <p:sp>
          <p:nvSpPr>
            <p:cNvPr id="17" name="Oval 16"/>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7"/>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 18"/>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Oval 19"/>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rapezoid 20"/>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rapezoid 21"/>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rapezoid 22"/>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4" name="Group 23"/>
            <p:cNvGrpSpPr/>
            <p:nvPr/>
          </p:nvGrpSpPr>
          <p:grpSpPr>
            <a:xfrm rot="576583">
              <a:off x="1476405" y="3166501"/>
              <a:ext cx="148442" cy="1203961"/>
              <a:chOff x="4038599" y="3983576"/>
              <a:chExt cx="217257" cy="1331328"/>
            </a:xfrm>
          </p:grpSpPr>
          <p:sp>
            <p:nvSpPr>
              <p:cNvPr id="113" name="Pentagon 112"/>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rot="5400000" flipV="1">
                <a:off x="3549760" y="4476730"/>
                <a:ext cx="1194934" cy="208625"/>
                <a:chOff x="3970020" y="4948646"/>
                <a:chExt cx="6939523" cy="1211581"/>
              </a:xfrm>
            </p:grpSpPr>
            <p:grpSp>
              <p:nvGrpSpPr>
                <p:cNvPr id="115" name="Group 114"/>
                <p:cNvGrpSpPr/>
                <p:nvPr/>
              </p:nvGrpSpPr>
              <p:grpSpPr>
                <a:xfrm>
                  <a:off x="3970020" y="4953000"/>
                  <a:ext cx="2080259" cy="1207227"/>
                  <a:chOff x="4551318" y="4950687"/>
                  <a:chExt cx="2080259" cy="1207227"/>
                </a:xfrm>
              </p:grpSpPr>
              <p:sp>
                <p:nvSpPr>
                  <p:cNvPr id="132" name="Rectangle 13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 Arrow Callout 13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Diamond 11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6395357" y="4948646"/>
                  <a:ext cx="2080259" cy="1207227"/>
                  <a:chOff x="4551318" y="4950687"/>
                  <a:chExt cx="2080259" cy="1207227"/>
                </a:xfrm>
              </p:grpSpPr>
              <p:sp>
                <p:nvSpPr>
                  <p:cNvPr id="126" name="Rectangle 12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 Arrow Callout 12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Diamond 11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8829284" y="4948646"/>
                  <a:ext cx="2080259" cy="1207227"/>
                  <a:chOff x="4551318" y="4950687"/>
                  <a:chExt cx="2080259" cy="1207227"/>
                </a:xfrm>
              </p:grpSpPr>
              <p:sp>
                <p:nvSpPr>
                  <p:cNvPr id="120" name="Rectangle 11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Left-Right Arrow Callout 12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4"/>
            <p:cNvGrpSpPr/>
            <p:nvPr/>
          </p:nvGrpSpPr>
          <p:grpSpPr>
            <a:xfrm rot="21023417" flipH="1">
              <a:off x="1680724" y="3197449"/>
              <a:ext cx="148442" cy="1203961"/>
              <a:chOff x="4038599" y="3983576"/>
              <a:chExt cx="217257" cy="1331328"/>
            </a:xfrm>
          </p:grpSpPr>
          <p:sp>
            <p:nvSpPr>
              <p:cNvPr id="88" name="Pentagon 87"/>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rot="5400000" flipV="1">
                <a:off x="3549760" y="4476730"/>
                <a:ext cx="1194934" cy="208625"/>
                <a:chOff x="3970020" y="4948646"/>
                <a:chExt cx="6939523" cy="1211581"/>
              </a:xfrm>
            </p:grpSpPr>
            <p:grpSp>
              <p:nvGrpSpPr>
                <p:cNvPr id="90" name="Group 89"/>
                <p:cNvGrpSpPr/>
                <p:nvPr/>
              </p:nvGrpSpPr>
              <p:grpSpPr>
                <a:xfrm>
                  <a:off x="3970020" y="4953000"/>
                  <a:ext cx="2080259" cy="1207227"/>
                  <a:chOff x="4551318" y="4950687"/>
                  <a:chExt cx="2080259" cy="1207227"/>
                </a:xfrm>
              </p:grpSpPr>
              <p:sp>
                <p:nvSpPr>
                  <p:cNvPr id="107" name="Rectangle 10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 Arrow Callout 10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Diamond 90"/>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6395357" y="4948646"/>
                  <a:ext cx="2080259" cy="1207227"/>
                  <a:chOff x="4551318" y="4950687"/>
                  <a:chExt cx="2080259" cy="1207227"/>
                </a:xfrm>
              </p:grpSpPr>
              <p:sp>
                <p:nvSpPr>
                  <p:cNvPr id="101" name="Rectangle 10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 Arrow Callout 10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Diamond 92"/>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8829284" y="4948646"/>
                  <a:ext cx="2080259" cy="1207227"/>
                  <a:chOff x="4551318" y="4950687"/>
                  <a:chExt cx="2080259" cy="1207227"/>
                </a:xfrm>
              </p:grpSpPr>
              <p:sp>
                <p:nvSpPr>
                  <p:cNvPr id="95" name="Rectangle 9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 Arrow Callout 9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 name="Group 25"/>
            <p:cNvGrpSpPr/>
            <p:nvPr/>
          </p:nvGrpSpPr>
          <p:grpSpPr>
            <a:xfrm>
              <a:off x="1553983" y="3036996"/>
              <a:ext cx="779810" cy="220840"/>
              <a:chOff x="3431377" y="2577520"/>
              <a:chExt cx="2319927" cy="361305"/>
            </a:xfrm>
          </p:grpSpPr>
          <p:sp>
            <p:nvSpPr>
              <p:cNvPr id="63" name="Rounded Rectangle 6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3657600" y="2599731"/>
                <a:ext cx="1892332" cy="330385"/>
                <a:chOff x="3970020" y="4948646"/>
                <a:chExt cx="6939523" cy="1211581"/>
              </a:xfrm>
            </p:grpSpPr>
            <p:grpSp>
              <p:nvGrpSpPr>
                <p:cNvPr id="65" name="Group 64"/>
                <p:cNvGrpSpPr/>
                <p:nvPr/>
              </p:nvGrpSpPr>
              <p:grpSpPr>
                <a:xfrm>
                  <a:off x="3970020" y="4953000"/>
                  <a:ext cx="2080259" cy="1207227"/>
                  <a:chOff x="4551318" y="4950687"/>
                  <a:chExt cx="2080259" cy="1207227"/>
                </a:xfrm>
              </p:grpSpPr>
              <p:sp>
                <p:nvSpPr>
                  <p:cNvPr id="82" name="Rectangle 8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eft-Right Arrow Callout 8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Diamond 6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395357" y="4948646"/>
                  <a:ext cx="2080259" cy="1207227"/>
                  <a:chOff x="4551318" y="4950687"/>
                  <a:chExt cx="2080259" cy="1207227"/>
                </a:xfrm>
              </p:grpSpPr>
              <p:sp>
                <p:nvSpPr>
                  <p:cNvPr id="76" name="Rectangle 7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 Arrow Callout 7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mond 6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8829284" y="4948646"/>
                  <a:ext cx="2080259" cy="1207227"/>
                  <a:chOff x="4551318" y="4950687"/>
                  <a:chExt cx="2080259" cy="1207227"/>
                </a:xfrm>
              </p:grpSpPr>
              <p:sp>
                <p:nvSpPr>
                  <p:cNvPr id="70" name="Rectangle 6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Callout 7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 name="Isosceles Triangle 26"/>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238801" y="686440"/>
              <a:ext cx="1515213" cy="1532853"/>
              <a:chOff x="1238801" y="686440"/>
              <a:chExt cx="1515213" cy="1532853"/>
            </a:xfrm>
          </p:grpSpPr>
          <p:sp>
            <p:nvSpPr>
              <p:cNvPr id="29" name="Round Diagonal Corner Rectangle 28"/>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 Diagonal Corner Rectangle 29"/>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ound Diagonal Corner Rectangle 31"/>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ound Diagonal Corner Rectangle 32"/>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Oval 34"/>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35"/>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7" name="Group 36"/>
              <p:cNvGrpSpPr/>
              <p:nvPr/>
            </p:nvGrpSpPr>
            <p:grpSpPr>
              <a:xfrm>
                <a:off x="1361620" y="1073300"/>
                <a:ext cx="1251291" cy="220840"/>
                <a:chOff x="3431377" y="2577520"/>
                <a:chExt cx="2319927" cy="361305"/>
              </a:xfrm>
            </p:grpSpPr>
            <p:sp>
              <p:nvSpPr>
                <p:cNvPr id="38" name="Rounded Rectangle 37"/>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657600" y="2599731"/>
                  <a:ext cx="1892332" cy="330385"/>
                  <a:chOff x="3970020" y="4948646"/>
                  <a:chExt cx="6939523" cy="1211581"/>
                </a:xfrm>
              </p:grpSpPr>
              <p:grpSp>
                <p:nvGrpSpPr>
                  <p:cNvPr id="40" name="Group 39"/>
                  <p:cNvGrpSpPr/>
                  <p:nvPr/>
                </p:nvGrpSpPr>
                <p:grpSpPr>
                  <a:xfrm>
                    <a:off x="3970020" y="4953000"/>
                    <a:ext cx="2080259" cy="1207227"/>
                    <a:chOff x="4551318" y="4950687"/>
                    <a:chExt cx="2080259" cy="1207227"/>
                  </a:xfrm>
                </p:grpSpPr>
                <p:sp>
                  <p:nvSpPr>
                    <p:cNvPr id="57" name="Rectangle 5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Callout 5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Diamond 40"/>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395357" y="4948646"/>
                    <a:ext cx="2080259" cy="1207227"/>
                    <a:chOff x="4551318" y="4950687"/>
                    <a:chExt cx="2080259" cy="1207227"/>
                  </a:xfrm>
                </p:grpSpPr>
                <p:sp>
                  <p:nvSpPr>
                    <p:cNvPr id="51" name="Rectangle 5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Callout 5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Diamond 42"/>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8829284" y="4948646"/>
                    <a:ext cx="2080259" cy="1207227"/>
                    <a:chOff x="4551318" y="4950687"/>
                    <a:chExt cx="2080259" cy="1207227"/>
                  </a:xfrm>
                </p:grpSpPr>
                <p:sp>
                  <p:nvSpPr>
                    <p:cNvPr id="45" name="Rectangle 4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Callout 4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5" name="Rectangle 4"/>
          <p:cNvSpPr/>
          <p:nvPr/>
        </p:nvSpPr>
        <p:spPr>
          <a:xfrm>
            <a:off x="4005848" y="3056261"/>
            <a:ext cx="4833257" cy="1477328"/>
          </a:xfrm>
          <a:prstGeom prst="rect">
            <a:avLst/>
          </a:prstGeom>
        </p:spPr>
        <p:txBody>
          <a:bodyPr wrap="square">
            <a:spAutoFit/>
          </a:bodyPr>
          <a:lstStyle/>
          <a:p>
            <a:r>
              <a:rPr lang="en-US" b="0" i="1" dirty="0">
                <a:solidFill>
                  <a:schemeClr val="bg1"/>
                </a:solidFill>
                <a:effectLst/>
                <a:latin typeface="Palatino"/>
              </a:rPr>
              <a:t>Now to Abraham and his seed were the promises made. He </a:t>
            </a:r>
            <a:r>
              <a:rPr lang="en-US" b="0" i="1" dirty="0" err="1">
                <a:solidFill>
                  <a:schemeClr val="bg1"/>
                </a:solidFill>
                <a:effectLst/>
                <a:latin typeface="Palatino"/>
              </a:rPr>
              <a:t>saith</a:t>
            </a:r>
            <a:r>
              <a:rPr lang="en-US" b="0" i="1" dirty="0">
                <a:solidFill>
                  <a:schemeClr val="bg1"/>
                </a:solidFill>
                <a:effectLst/>
                <a:latin typeface="Palatino"/>
              </a:rPr>
              <a:t> not, And to seeds, as of many; but as of one, And to thy seed, which is Christ.</a:t>
            </a:r>
          </a:p>
          <a:p>
            <a:pPr algn="ctr"/>
            <a:r>
              <a:rPr lang="en-US" i="1">
                <a:solidFill>
                  <a:schemeClr val="bg1"/>
                </a:solidFill>
                <a:latin typeface="Palatino"/>
              </a:rPr>
              <a:t>Galatians </a:t>
            </a:r>
            <a:r>
              <a:rPr lang="en-US" i="1" dirty="0">
                <a:solidFill>
                  <a:schemeClr val="bg1"/>
                </a:solidFill>
                <a:latin typeface="Palatino"/>
              </a:rPr>
              <a:t>3:16</a:t>
            </a:r>
            <a:endParaRPr lang="en-US" i="1" dirty="0">
              <a:solidFill>
                <a:schemeClr val="bg1"/>
              </a:solidFill>
            </a:endParaRPr>
          </a:p>
        </p:txBody>
      </p:sp>
      <p:grpSp>
        <p:nvGrpSpPr>
          <p:cNvPr id="139" name="Group 138"/>
          <p:cNvGrpSpPr/>
          <p:nvPr/>
        </p:nvGrpSpPr>
        <p:grpSpPr>
          <a:xfrm>
            <a:off x="8696686" y="2618472"/>
            <a:ext cx="1818866" cy="3563841"/>
            <a:chOff x="3409804" y="394080"/>
            <a:chExt cx="1717537" cy="3762975"/>
          </a:xfrm>
        </p:grpSpPr>
        <p:grpSp>
          <p:nvGrpSpPr>
            <p:cNvPr id="140" name="Group 139"/>
            <p:cNvGrpSpPr/>
            <p:nvPr/>
          </p:nvGrpSpPr>
          <p:grpSpPr>
            <a:xfrm>
              <a:off x="3770012" y="3241737"/>
              <a:ext cx="981992" cy="915318"/>
              <a:chOff x="3770012" y="3241737"/>
              <a:chExt cx="981992" cy="915318"/>
            </a:xfrm>
          </p:grpSpPr>
          <p:sp>
            <p:nvSpPr>
              <p:cNvPr id="159" name="Oval 158"/>
              <p:cNvSpPr/>
              <p:nvPr/>
            </p:nvSpPr>
            <p:spPr>
              <a:xfrm rot="2500661">
                <a:off x="3773733" y="3454095"/>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779230">
                <a:off x="4317334" y="3453580"/>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9779230">
                <a:off x="4231291" y="3241737"/>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542647">
                <a:off x="3841730" y="3288381"/>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Block Arc 162"/>
              <p:cNvSpPr/>
              <p:nvPr/>
            </p:nvSpPr>
            <p:spPr>
              <a:xfrm>
                <a:off x="3770012" y="3697113"/>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Block Arc 163"/>
              <p:cNvSpPr/>
              <p:nvPr/>
            </p:nvSpPr>
            <p:spPr>
              <a:xfrm rot="21278537">
                <a:off x="4287006" y="3668818"/>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1" name="Trapezoid 140"/>
            <p:cNvSpPr/>
            <p:nvPr/>
          </p:nvSpPr>
          <p:spPr>
            <a:xfrm>
              <a:off x="3566214" y="3167116"/>
              <a:ext cx="1361052" cy="52429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203"/>
            <p:cNvSpPr/>
            <p:nvPr/>
          </p:nvSpPr>
          <p:spPr>
            <a:xfrm rot="362096">
              <a:off x="3409804" y="2343783"/>
              <a:ext cx="264584"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204"/>
            <p:cNvSpPr/>
            <p:nvPr/>
          </p:nvSpPr>
          <p:spPr>
            <a:xfrm rot="20638171" flipH="1">
              <a:off x="4830129" y="2264951"/>
              <a:ext cx="297212"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1554746" flipH="1">
              <a:off x="3514158" y="1564483"/>
              <a:ext cx="536537" cy="118599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9580082">
              <a:off x="4452910" y="1667465"/>
              <a:ext cx="547251" cy="105256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3662091" y="1751529"/>
              <a:ext cx="1162494" cy="1484837"/>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a:off x="3768942" y="2568807"/>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5475421">
              <a:off x="3582713" y="2102481"/>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7105770">
              <a:off x="3900578" y="2089418"/>
              <a:ext cx="950733" cy="189021"/>
            </a:xfrm>
            <a:prstGeom prst="rect">
              <a:avLst/>
            </a:prstGeom>
            <a:noFill/>
            <a:extLst>
              <a:ext uri="{909E8E84-426E-40DD-AFC4-6F175D3DCCD1}">
                <a14:hiddenFill xmlns:a14="http://schemas.microsoft.com/office/drawing/2010/main">
                  <a:solidFill>
                    <a:srgbClr val="FFFFFF"/>
                  </a:solidFill>
                </a14:hiddenFill>
              </a:ext>
            </a:extLst>
          </p:spPr>
        </p:pic>
        <p:grpSp>
          <p:nvGrpSpPr>
            <p:cNvPr id="150" name="Group 149"/>
            <p:cNvGrpSpPr/>
            <p:nvPr/>
          </p:nvGrpSpPr>
          <p:grpSpPr>
            <a:xfrm>
              <a:off x="3559233" y="394080"/>
              <a:ext cx="1356166" cy="2252449"/>
              <a:chOff x="3559233" y="394080"/>
              <a:chExt cx="1356166" cy="2252449"/>
            </a:xfrm>
          </p:grpSpPr>
          <p:sp>
            <p:nvSpPr>
              <p:cNvPr id="153" name="Oval 152"/>
              <p:cNvSpPr/>
              <p:nvPr/>
            </p:nvSpPr>
            <p:spPr>
              <a:xfrm>
                <a:off x="3717941" y="498938"/>
                <a:ext cx="976495" cy="13107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220"/>
              <p:cNvSpPr/>
              <p:nvPr/>
            </p:nvSpPr>
            <p:spPr>
              <a:xfrm>
                <a:off x="3712770" y="394080"/>
                <a:ext cx="1021836" cy="84970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221"/>
              <p:cNvSpPr/>
              <p:nvPr/>
            </p:nvSpPr>
            <p:spPr>
              <a:xfrm rot="16448485">
                <a:off x="2837894" y="1523177"/>
                <a:ext cx="1872078" cy="374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rot="16448485">
                <a:off x="3730662" y="1451898"/>
                <a:ext cx="1847687" cy="387966"/>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rot="309110">
                <a:off x="3559233" y="812737"/>
                <a:ext cx="255326" cy="13825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rot="20983275">
                <a:off x="4667992" y="681543"/>
                <a:ext cx="247407" cy="1591427"/>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rapezoid 150"/>
            <p:cNvSpPr/>
            <p:nvPr/>
          </p:nvSpPr>
          <p:spPr>
            <a:xfrm>
              <a:off x="3531942" y="656226"/>
              <a:ext cx="1394992" cy="26214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5" t="8361" r="725" b="75565"/>
            <a:stretch/>
          </p:blipFill>
          <p:spPr bwMode="auto">
            <a:xfrm>
              <a:off x="3592981" y="699138"/>
              <a:ext cx="1290784" cy="1629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4729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2340429" cy="369332"/>
          </a:xfrm>
          <a:prstGeom prst="rect">
            <a:avLst/>
          </a:prstGeom>
          <a:noFill/>
        </p:spPr>
        <p:txBody>
          <a:bodyPr wrap="square" rtlCol="0">
            <a:spAutoFit/>
          </a:bodyPr>
          <a:lstStyle/>
          <a:p>
            <a:r>
              <a:rPr lang="en-US" dirty="0">
                <a:solidFill>
                  <a:schemeClr val="bg1"/>
                </a:solidFill>
              </a:rPr>
              <a:t>Genesis 28:17-22</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Blessing Bethel</a:t>
            </a:r>
            <a:endParaRPr lang="en-US" sz="6000" dirty="0">
              <a:solidFill>
                <a:schemeClr val="bg1"/>
              </a:solidFill>
              <a:latin typeface="AR JULIAN" panose="02000000000000000000" pitchFamily="2" charset="0"/>
              <a:cs typeface="Aparajita" panose="020B0604020202020204" pitchFamily="34" charset="0"/>
            </a:endParaRPr>
          </a:p>
        </p:txBody>
      </p:sp>
      <p:sp>
        <p:nvSpPr>
          <p:cNvPr id="10" name="Rectangle 9"/>
          <p:cNvSpPr/>
          <p:nvPr/>
        </p:nvSpPr>
        <p:spPr>
          <a:xfrm>
            <a:off x="6509657" y="1526623"/>
            <a:ext cx="5041866" cy="923330"/>
          </a:xfrm>
          <a:prstGeom prst="rect">
            <a:avLst/>
          </a:prstGeom>
        </p:spPr>
        <p:txBody>
          <a:bodyPr wrap="square">
            <a:spAutoFit/>
          </a:bodyPr>
          <a:lstStyle/>
          <a:p>
            <a:r>
              <a:rPr lang="en-US" b="0" i="0" dirty="0">
                <a:solidFill>
                  <a:schemeClr val="bg1"/>
                </a:solidFill>
                <a:effectLst/>
                <a:latin typeface="Palatino"/>
              </a:rPr>
              <a:t> If God will be with me, and will keep me in this way that I go, and will give me bread to eat, and raiment to put on,</a:t>
            </a:r>
            <a:endParaRPr lang="en-US" dirty="0">
              <a:solidFill>
                <a:schemeClr val="bg1"/>
              </a:solidFill>
            </a:endParaRPr>
          </a:p>
        </p:txBody>
      </p:sp>
      <p:sp>
        <p:nvSpPr>
          <p:cNvPr id="25" name="Rectangle 24"/>
          <p:cNvSpPr/>
          <p:nvPr/>
        </p:nvSpPr>
        <p:spPr>
          <a:xfrm>
            <a:off x="5041865" y="936563"/>
            <a:ext cx="2569934" cy="369332"/>
          </a:xfrm>
          <a:prstGeom prst="rect">
            <a:avLst/>
          </a:prstGeom>
        </p:spPr>
        <p:txBody>
          <a:bodyPr wrap="none">
            <a:spAutoFit/>
          </a:bodyPr>
          <a:lstStyle/>
          <a:p>
            <a:r>
              <a:rPr lang="en-US" b="0" i="0" dirty="0">
                <a:solidFill>
                  <a:schemeClr val="bg1"/>
                </a:solidFill>
                <a:effectLst/>
                <a:latin typeface="Palatino"/>
              </a:rPr>
              <a:t>The city </a:t>
            </a:r>
            <a:r>
              <a:rPr lang="en-US" b="0" i="1" dirty="0">
                <a:solidFill>
                  <a:schemeClr val="bg1"/>
                </a:solidFill>
                <a:effectLst/>
                <a:latin typeface="Palatino"/>
              </a:rPr>
              <a:t>was called</a:t>
            </a:r>
            <a:r>
              <a:rPr lang="en-US" b="0" i="0" dirty="0">
                <a:solidFill>
                  <a:schemeClr val="bg1"/>
                </a:solidFill>
                <a:effectLst/>
                <a:latin typeface="Palatino"/>
              </a:rPr>
              <a:t> Luz</a:t>
            </a:r>
            <a:endParaRPr lang="en-US" dirty="0">
              <a:solidFill>
                <a:schemeClr val="bg1"/>
              </a:solidFill>
            </a:endParaRPr>
          </a:p>
        </p:txBody>
      </p:sp>
      <p:pic>
        <p:nvPicPr>
          <p:cNvPr id="9218" name="Picture 2" descr="http://www.keyway.ca/gif/bethel.gif"/>
          <p:cNvPicPr>
            <a:picLocks noChangeAspect="1" noChangeArrowheads="1"/>
          </p:cNvPicPr>
          <p:nvPr/>
        </p:nvPicPr>
        <p:blipFill rotWithShape="1">
          <a:blip r:embed="rId3">
            <a:extLst>
              <a:ext uri="{28A0092B-C50C-407E-A947-70E740481C1C}">
                <a14:useLocalDpi xmlns:a14="http://schemas.microsoft.com/office/drawing/2010/main" val="0"/>
              </a:ext>
            </a:extLst>
          </a:blip>
          <a:srcRect l="8106" t="20831" r="5397" b="34412"/>
          <a:stretch/>
        </p:blipFill>
        <p:spPr bwMode="auto">
          <a:xfrm>
            <a:off x="250370" y="295365"/>
            <a:ext cx="2585292" cy="18600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davelivingston.com/images/14-2-et-Tawil.jpg"/>
          <p:cNvPicPr>
            <a:picLocks noChangeAspect="1" noChangeArrowheads="1"/>
          </p:cNvPicPr>
          <p:nvPr/>
        </p:nvPicPr>
        <p:blipFill rotWithShape="1">
          <a:blip r:embed="rId4">
            <a:extLst>
              <a:ext uri="{28A0092B-C50C-407E-A947-70E740481C1C}">
                <a14:useLocalDpi xmlns:a14="http://schemas.microsoft.com/office/drawing/2010/main" val="0"/>
              </a:ext>
            </a:extLst>
          </a:blip>
          <a:srcRect l="21688" t="862"/>
          <a:stretch/>
        </p:blipFill>
        <p:spPr bwMode="auto">
          <a:xfrm>
            <a:off x="6725594" y="2972748"/>
            <a:ext cx="5221478" cy="297449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bibleencyclopedia.com/picturesjpeg/Jacob's_Vow_at__Bethel_1178.jpg"/>
          <p:cNvPicPr>
            <a:picLocks noChangeAspect="1" noChangeArrowheads="1"/>
          </p:cNvPicPr>
          <p:nvPr/>
        </p:nvPicPr>
        <p:blipFill rotWithShape="1">
          <a:blip r:embed="rId5">
            <a:extLst>
              <a:ext uri="{28A0092B-C50C-407E-A947-70E740481C1C}">
                <a14:useLocalDpi xmlns:a14="http://schemas.microsoft.com/office/drawing/2010/main" val="0"/>
              </a:ext>
            </a:extLst>
          </a:blip>
          <a:srcRect r="941" b="8071"/>
          <a:stretch/>
        </p:blipFill>
        <p:spPr bwMode="auto">
          <a:xfrm>
            <a:off x="3086032" y="2141477"/>
            <a:ext cx="3292786" cy="443087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i0.wp.com/toddcantelon.com/uploads/image/image/293/Beth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055" y="4416348"/>
            <a:ext cx="2600431" cy="173362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50370" y="2567693"/>
            <a:ext cx="2835662" cy="1477328"/>
          </a:xfrm>
          <a:prstGeom prst="rect">
            <a:avLst/>
          </a:prstGeom>
        </p:spPr>
        <p:txBody>
          <a:bodyPr wrap="square">
            <a:spAutoFit/>
          </a:bodyPr>
          <a:lstStyle/>
          <a:p>
            <a:r>
              <a:rPr lang="en-US" b="0" i="1" dirty="0">
                <a:solidFill>
                  <a:schemeClr val="bg1"/>
                </a:solidFill>
                <a:effectLst/>
                <a:latin typeface="Calibri" panose="020F0502020204030204" pitchFamily="34" charset="0"/>
              </a:rPr>
              <a:t>And this stone, which I have set for a pillar, shall be God’s house: and of all that thou shalt give me I will surely give the tenth unto thee.</a:t>
            </a:r>
            <a:endParaRPr lang="en-US"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1929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9224"/>
                                        </p:tgtEl>
                                        <p:attrNameLst>
                                          <p:attrName>style.visibility</p:attrName>
                                        </p:attrNameLst>
                                      </p:cBhvr>
                                      <p:to>
                                        <p:strVal val="visible"/>
                                      </p:to>
                                    </p:set>
                                    <p:animEffect transition="in" filter="fade">
                                      <p:cBhvr>
                                        <p:cTn id="20"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grpSp>
        <p:nvGrpSpPr>
          <p:cNvPr id="250" name="Group 398"/>
          <p:cNvGrpSpPr/>
          <p:nvPr/>
        </p:nvGrpSpPr>
        <p:grpSpPr>
          <a:xfrm flipH="1">
            <a:off x="283279" y="5161816"/>
            <a:ext cx="1514597" cy="1188046"/>
            <a:chOff x="2319294" y="653116"/>
            <a:chExt cx="2938504" cy="2013886"/>
          </a:xfrm>
        </p:grpSpPr>
        <p:sp>
          <p:nvSpPr>
            <p:cNvPr id="251" name="Trapezoid 250"/>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loud 254"/>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Cloud 256"/>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58"/>
            <p:cNvGrpSpPr/>
            <p:nvPr/>
          </p:nvGrpSpPr>
          <p:grpSpPr>
            <a:xfrm rot="1902884" flipH="1">
              <a:off x="3529432" y="653116"/>
              <a:ext cx="298158" cy="466806"/>
              <a:chOff x="1044598" y="6722113"/>
              <a:chExt cx="445225" cy="456261"/>
            </a:xfrm>
          </p:grpSpPr>
          <p:sp>
            <p:nvSpPr>
              <p:cNvPr id="269" name="Flowchart: Delay 268"/>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Delay 269"/>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54"/>
            <p:cNvGrpSpPr/>
            <p:nvPr/>
          </p:nvGrpSpPr>
          <p:grpSpPr>
            <a:xfrm rot="19697116">
              <a:off x="2319294" y="690270"/>
              <a:ext cx="298158" cy="466806"/>
              <a:chOff x="1044598" y="6722113"/>
              <a:chExt cx="445225" cy="456261"/>
            </a:xfrm>
          </p:grpSpPr>
          <p:sp>
            <p:nvSpPr>
              <p:cNvPr id="267" name="Flowchart: Delay 266"/>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Delay 267"/>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4"/>
            <p:cNvGrpSpPr/>
            <p:nvPr/>
          </p:nvGrpSpPr>
          <p:grpSpPr>
            <a:xfrm>
              <a:off x="2819401" y="1447803"/>
              <a:ext cx="533400" cy="761999"/>
              <a:chOff x="6829254" y="1008723"/>
              <a:chExt cx="1066800" cy="1585897"/>
            </a:xfrm>
          </p:grpSpPr>
          <p:sp>
            <p:nvSpPr>
              <p:cNvPr id="262" name="Pie 261"/>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Oval 262"/>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Cloud 260"/>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1" y="6488668"/>
            <a:ext cx="2340429" cy="369332"/>
          </a:xfrm>
          <a:prstGeom prst="rect">
            <a:avLst/>
          </a:prstGeom>
          <a:noFill/>
        </p:spPr>
        <p:txBody>
          <a:bodyPr wrap="square" rtlCol="0">
            <a:spAutoFit/>
          </a:bodyPr>
          <a:lstStyle/>
          <a:p>
            <a:r>
              <a:rPr lang="en-US" dirty="0">
                <a:solidFill>
                  <a:schemeClr val="bg1"/>
                </a:solidFill>
              </a:rPr>
              <a:t>Genesis 29:1-14</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Meeting Rachel</a:t>
            </a:r>
            <a:endParaRPr lang="en-US" sz="6000" dirty="0">
              <a:solidFill>
                <a:schemeClr val="bg1"/>
              </a:solidFill>
              <a:latin typeface="AR JULIAN" panose="02000000000000000000" pitchFamily="2" charset="0"/>
              <a:cs typeface="Aparajita" panose="020B0604020202020204" pitchFamily="34" charset="0"/>
            </a:endParaRPr>
          </a:p>
        </p:txBody>
      </p:sp>
      <p:sp>
        <p:nvSpPr>
          <p:cNvPr id="26" name="Rectangle 25"/>
          <p:cNvSpPr/>
          <p:nvPr/>
        </p:nvSpPr>
        <p:spPr>
          <a:xfrm>
            <a:off x="3494315" y="1149982"/>
            <a:ext cx="5614072" cy="2031325"/>
          </a:xfrm>
          <a:prstGeom prst="rect">
            <a:avLst/>
          </a:prstGeom>
        </p:spPr>
        <p:txBody>
          <a:bodyPr wrap="square">
            <a:spAutoFit/>
          </a:bodyPr>
          <a:lstStyle/>
          <a:p>
            <a:r>
              <a:rPr lang="en-US" dirty="0">
                <a:solidFill>
                  <a:schemeClr val="bg1"/>
                </a:solidFill>
                <a:latin typeface="Calibri" panose="020F0502020204030204" pitchFamily="34" charset="0"/>
              </a:rPr>
              <a:t>Jacob arrived in Haran he met Rachel, one of Laban’s daughters, at a well. Laban welcomed Jacob to stay at his house.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Jacob said that he was Laban’s brother this was another way of saying, “We are all family.” More specifically, Laban was Jacob’s uncle.</a:t>
            </a:r>
          </a:p>
        </p:txBody>
      </p:sp>
      <p:grpSp>
        <p:nvGrpSpPr>
          <p:cNvPr id="162" name="Group 161"/>
          <p:cNvGrpSpPr/>
          <p:nvPr/>
        </p:nvGrpSpPr>
        <p:grpSpPr>
          <a:xfrm>
            <a:off x="3221783" y="3426874"/>
            <a:ext cx="4213558" cy="3051348"/>
            <a:chOff x="1892144" y="1892682"/>
            <a:chExt cx="4213558" cy="3264295"/>
          </a:xfrm>
        </p:grpSpPr>
        <p:sp>
          <p:nvSpPr>
            <p:cNvPr id="163" name="Freeform 162"/>
            <p:cNvSpPr/>
            <p:nvPr/>
          </p:nvSpPr>
          <p:spPr>
            <a:xfrm rot="16619191">
              <a:off x="1630796" y="3465169"/>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rot="17711729">
              <a:off x="5212196" y="3617569"/>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rot="19169556">
              <a:off x="4720256" y="4229843"/>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rot="2370357">
              <a:off x="2202769" y="4105129"/>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rot="2001772">
              <a:off x="4650667" y="3694462"/>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rot="2106561">
              <a:off x="2175832" y="3587922"/>
              <a:ext cx="1347760" cy="83820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86000" y="2362200"/>
              <a:ext cx="3505200" cy="1295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rot="21123619">
              <a:off x="2438400" y="2057400"/>
              <a:ext cx="1178831" cy="516943"/>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rot="11170280">
              <a:off x="3386956" y="1892682"/>
              <a:ext cx="1218572" cy="558035"/>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rot="11604958">
              <a:off x="3970485" y="3939496"/>
              <a:ext cx="1218572" cy="86985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rot="2001772">
              <a:off x="4948856" y="2248642"/>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rot="9487711">
              <a:off x="5384098" y="2844426"/>
              <a:ext cx="70063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rot="9487711">
              <a:off x="2107498" y="2311027"/>
              <a:ext cx="70063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rot="2001772">
              <a:off x="1977056" y="3010642"/>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rot="2001772">
              <a:off x="4741647" y="3278361"/>
              <a:ext cx="1032306" cy="649189"/>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rot="2001772">
              <a:off x="4360648" y="1982961"/>
              <a:ext cx="1032306" cy="649189"/>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rot="11170280">
              <a:off x="2845144" y="3336827"/>
              <a:ext cx="1159194" cy="717744"/>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rot="10800000">
              <a:off x="3810000" y="3352800"/>
              <a:ext cx="1178831" cy="835461"/>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rot="2001772">
              <a:off x="3032357" y="3895835"/>
              <a:ext cx="1032306" cy="806694"/>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rot="11170280">
              <a:off x="2922122" y="4488804"/>
              <a:ext cx="1159194" cy="55590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rot="175284">
              <a:off x="3901559" y="4524819"/>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7227515" y="2880782"/>
            <a:ext cx="1818866" cy="3563841"/>
            <a:chOff x="3409804" y="394080"/>
            <a:chExt cx="1717537" cy="3762975"/>
          </a:xfrm>
        </p:grpSpPr>
        <p:grpSp>
          <p:nvGrpSpPr>
            <p:cNvPr id="137" name="Group 136"/>
            <p:cNvGrpSpPr/>
            <p:nvPr/>
          </p:nvGrpSpPr>
          <p:grpSpPr>
            <a:xfrm>
              <a:off x="3770012" y="3241737"/>
              <a:ext cx="981992" cy="915318"/>
              <a:chOff x="3770012" y="3241737"/>
              <a:chExt cx="981992" cy="915318"/>
            </a:xfrm>
          </p:grpSpPr>
          <p:sp>
            <p:nvSpPr>
              <p:cNvPr id="156" name="Oval 155"/>
              <p:cNvSpPr/>
              <p:nvPr/>
            </p:nvSpPr>
            <p:spPr>
              <a:xfrm rot="2500661">
                <a:off x="3773733" y="3454095"/>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9779230">
                <a:off x="4317334" y="3453580"/>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9779230">
                <a:off x="4231291" y="3241737"/>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542647">
                <a:off x="3841730" y="3288381"/>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Block Arc 159"/>
              <p:cNvSpPr/>
              <p:nvPr/>
            </p:nvSpPr>
            <p:spPr>
              <a:xfrm>
                <a:off x="3770012" y="3697113"/>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Block Arc 160"/>
              <p:cNvSpPr/>
              <p:nvPr/>
            </p:nvSpPr>
            <p:spPr>
              <a:xfrm rot="21278537">
                <a:off x="4287006" y="3668818"/>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8" name="Trapezoid 137"/>
            <p:cNvSpPr/>
            <p:nvPr/>
          </p:nvSpPr>
          <p:spPr>
            <a:xfrm>
              <a:off x="3566214" y="3167116"/>
              <a:ext cx="1361052" cy="52429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203"/>
            <p:cNvSpPr/>
            <p:nvPr/>
          </p:nvSpPr>
          <p:spPr>
            <a:xfrm rot="362096">
              <a:off x="3409804" y="2343783"/>
              <a:ext cx="264584"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204"/>
            <p:cNvSpPr/>
            <p:nvPr/>
          </p:nvSpPr>
          <p:spPr>
            <a:xfrm rot="20638171" flipH="1">
              <a:off x="4830129" y="2264951"/>
              <a:ext cx="297212"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1554746" flipH="1">
              <a:off x="3514158" y="1564483"/>
              <a:ext cx="536537" cy="118599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19580082">
              <a:off x="4452910" y="1667465"/>
              <a:ext cx="547251" cy="105256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3662091" y="1751529"/>
              <a:ext cx="1162494" cy="1484837"/>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a:off x="3768942" y="2568807"/>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5475421">
              <a:off x="3582713" y="2102481"/>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7105770">
              <a:off x="3900578" y="2089418"/>
              <a:ext cx="950733" cy="189021"/>
            </a:xfrm>
            <a:prstGeom prst="rect">
              <a:avLst/>
            </a:prstGeom>
            <a:noFill/>
            <a:extLst>
              <a:ext uri="{909E8E84-426E-40DD-AFC4-6F175D3DCCD1}">
                <a14:hiddenFill xmlns:a14="http://schemas.microsoft.com/office/drawing/2010/main">
                  <a:solidFill>
                    <a:srgbClr val="FFFFFF"/>
                  </a:solidFill>
                </a14:hiddenFill>
              </a:ext>
            </a:extLst>
          </p:spPr>
        </p:pic>
        <p:grpSp>
          <p:nvGrpSpPr>
            <p:cNvPr id="147" name="Group 146"/>
            <p:cNvGrpSpPr/>
            <p:nvPr/>
          </p:nvGrpSpPr>
          <p:grpSpPr>
            <a:xfrm>
              <a:off x="3559233" y="394080"/>
              <a:ext cx="1356166" cy="2252449"/>
              <a:chOff x="3559233" y="394080"/>
              <a:chExt cx="1356166" cy="2252449"/>
            </a:xfrm>
          </p:grpSpPr>
          <p:sp>
            <p:nvSpPr>
              <p:cNvPr id="150" name="Oval 149"/>
              <p:cNvSpPr/>
              <p:nvPr/>
            </p:nvSpPr>
            <p:spPr>
              <a:xfrm>
                <a:off x="3717941" y="498938"/>
                <a:ext cx="976495" cy="13107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220"/>
              <p:cNvSpPr/>
              <p:nvPr/>
            </p:nvSpPr>
            <p:spPr>
              <a:xfrm>
                <a:off x="3712770" y="394080"/>
                <a:ext cx="1021836" cy="84970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221"/>
              <p:cNvSpPr/>
              <p:nvPr/>
            </p:nvSpPr>
            <p:spPr>
              <a:xfrm rot="16448485">
                <a:off x="2837894" y="1523177"/>
                <a:ext cx="1872078" cy="374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16448485">
                <a:off x="3730662" y="1451898"/>
                <a:ext cx="1847687" cy="387966"/>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309110">
                <a:off x="3559233" y="812737"/>
                <a:ext cx="255326" cy="13825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rot="20983275">
                <a:off x="4667992" y="681543"/>
                <a:ext cx="247407" cy="1591427"/>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Trapezoid 147"/>
            <p:cNvSpPr/>
            <p:nvPr/>
          </p:nvSpPr>
          <p:spPr>
            <a:xfrm>
              <a:off x="3531942" y="656226"/>
              <a:ext cx="1394992" cy="26214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5" t="8361" r="725" b="75565"/>
            <a:stretch/>
          </p:blipFill>
          <p:spPr bwMode="auto">
            <a:xfrm>
              <a:off x="3592981" y="699138"/>
              <a:ext cx="1290784" cy="162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 name="Group 183"/>
          <p:cNvGrpSpPr/>
          <p:nvPr/>
        </p:nvGrpSpPr>
        <p:grpSpPr>
          <a:xfrm>
            <a:off x="9299577" y="1390868"/>
            <a:ext cx="1915031" cy="3708782"/>
            <a:chOff x="710021" y="877127"/>
            <a:chExt cx="2396978" cy="4916764"/>
          </a:xfrm>
        </p:grpSpPr>
        <p:sp>
          <p:nvSpPr>
            <p:cNvPr id="185" name="Cloud 184"/>
            <p:cNvSpPr/>
            <p:nvPr/>
          </p:nvSpPr>
          <p:spPr>
            <a:xfrm rot="1245649" flipH="1">
              <a:off x="755228" y="1155747"/>
              <a:ext cx="1443129" cy="173555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loud 185"/>
            <p:cNvSpPr/>
            <p:nvPr/>
          </p:nvSpPr>
          <p:spPr>
            <a:xfrm rot="9384869">
              <a:off x="1963674" y="900433"/>
              <a:ext cx="1132782" cy="1932898"/>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0174113">
              <a:off x="2653468" y="3533031"/>
              <a:ext cx="453531"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2150494">
              <a:off x="710021" y="3603833"/>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310922">
              <a:off x="1457922" y="5108091"/>
              <a:ext cx="360683"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658575">
              <a:off x="2114740" y="5093174"/>
              <a:ext cx="331681"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996156">
              <a:off x="863018" y="2618350"/>
              <a:ext cx="797258"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041752">
              <a:off x="982735" y="2442809"/>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9870960">
              <a:off x="2177407" y="2622361"/>
              <a:ext cx="748865"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20036208">
              <a:off x="2031126" y="2464764"/>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1363579" y="2502374"/>
              <a:ext cx="1143000" cy="289560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1680148" y="2273774"/>
              <a:ext cx="473372"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1335299">
              <a:off x="1987027" y="2449021"/>
              <a:ext cx="551920"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353417">
              <a:off x="1350105" y="2425296"/>
              <a:ext cx="551920"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243263" y="1034522"/>
              <a:ext cx="144379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loud 199"/>
            <p:cNvSpPr/>
            <p:nvPr/>
          </p:nvSpPr>
          <p:spPr>
            <a:xfrm rot="5612844" flipH="1">
              <a:off x="1554091" y="2143187"/>
              <a:ext cx="869868" cy="769609"/>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1827630" y="2207013"/>
              <a:ext cx="359777" cy="1745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loud 201"/>
            <p:cNvSpPr/>
            <p:nvPr/>
          </p:nvSpPr>
          <p:spPr>
            <a:xfrm rot="5559011" flipH="1">
              <a:off x="1572691" y="614162"/>
              <a:ext cx="784933" cy="1310863"/>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20070293">
              <a:off x="1226279" y="1135482"/>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20070293">
              <a:off x="2301468" y="1183489"/>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1357227" y="3639315"/>
              <a:ext cx="1161932" cy="326209"/>
              <a:chOff x="3733800" y="3552691"/>
              <a:chExt cx="3043646" cy="964880"/>
            </a:xfrm>
          </p:grpSpPr>
          <p:grpSp>
            <p:nvGrpSpPr>
              <p:cNvPr id="218" name="Group 217"/>
              <p:cNvGrpSpPr/>
              <p:nvPr/>
            </p:nvGrpSpPr>
            <p:grpSpPr>
              <a:xfrm>
                <a:off x="3733800" y="3552691"/>
                <a:ext cx="1066800" cy="943109"/>
                <a:chOff x="3733800" y="3552691"/>
                <a:chExt cx="1066800" cy="943109"/>
              </a:xfrm>
            </p:grpSpPr>
            <p:sp>
              <p:nvSpPr>
                <p:cNvPr id="226" name="6-Point Star 225"/>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6-Point Star 226"/>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4800600" y="3557045"/>
                <a:ext cx="1066800" cy="943109"/>
                <a:chOff x="3733800" y="3552691"/>
                <a:chExt cx="1066800" cy="943109"/>
              </a:xfrm>
            </p:grpSpPr>
            <p:sp>
              <p:nvSpPr>
                <p:cNvPr id="223" name="6-Point Star 222"/>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6-Point Star 223"/>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5863046" y="3574462"/>
                <a:ext cx="914400" cy="943109"/>
                <a:chOff x="3733800" y="3552691"/>
                <a:chExt cx="914400" cy="943109"/>
              </a:xfrm>
            </p:grpSpPr>
            <p:sp>
              <p:nvSpPr>
                <p:cNvPr id="221" name="6-Point Star 220"/>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6-Point Star 221"/>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908949" y="1257415"/>
              <a:ext cx="2044636" cy="326209"/>
              <a:chOff x="3733800" y="3552691"/>
              <a:chExt cx="3043646" cy="964880"/>
            </a:xfrm>
          </p:grpSpPr>
          <p:grpSp>
            <p:nvGrpSpPr>
              <p:cNvPr id="207" name="Group 206"/>
              <p:cNvGrpSpPr/>
              <p:nvPr/>
            </p:nvGrpSpPr>
            <p:grpSpPr>
              <a:xfrm>
                <a:off x="3733800" y="3552691"/>
                <a:ext cx="1066800" cy="943109"/>
                <a:chOff x="3733800" y="3552691"/>
                <a:chExt cx="1066800" cy="943109"/>
              </a:xfrm>
            </p:grpSpPr>
            <p:sp>
              <p:nvSpPr>
                <p:cNvPr id="215" name="6-Point Star 214"/>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6-Point Star 215"/>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4800600" y="3557045"/>
                <a:ext cx="1066800" cy="943109"/>
                <a:chOff x="3733800" y="3552691"/>
                <a:chExt cx="1066800" cy="943109"/>
              </a:xfrm>
            </p:grpSpPr>
            <p:sp>
              <p:nvSpPr>
                <p:cNvPr id="212" name="6-Point Star 211"/>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6-Point Star 212"/>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5863046" y="3574462"/>
                <a:ext cx="914400" cy="943109"/>
                <a:chOff x="3733800" y="3552691"/>
                <a:chExt cx="914400" cy="943109"/>
              </a:xfrm>
            </p:grpSpPr>
            <p:sp>
              <p:nvSpPr>
                <p:cNvPr id="210" name="6-Point Star 209"/>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6-Point Star 210"/>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 name="Group 11"/>
          <p:cNvGrpSpPr/>
          <p:nvPr/>
        </p:nvGrpSpPr>
        <p:grpSpPr>
          <a:xfrm>
            <a:off x="1757144" y="2351776"/>
            <a:ext cx="1650816" cy="4113088"/>
            <a:chOff x="1133802" y="686440"/>
            <a:chExt cx="1650816" cy="4113088"/>
          </a:xfrm>
        </p:grpSpPr>
        <p:sp>
          <p:nvSpPr>
            <p:cNvPr id="13" name="Oval 12"/>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rapezoid 16"/>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rapezoid 17"/>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rapezoid 18"/>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0" name="Group 19"/>
            <p:cNvGrpSpPr/>
            <p:nvPr/>
          </p:nvGrpSpPr>
          <p:grpSpPr>
            <a:xfrm rot="576583">
              <a:off x="1476405" y="3166501"/>
              <a:ext cx="148442" cy="1203961"/>
              <a:chOff x="4038599" y="3983576"/>
              <a:chExt cx="217257" cy="1331328"/>
            </a:xfrm>
          </p:grpSpPr>
          <p:sp>
            <p:nvSpPr>
              <p:cNvPr id="111" name="Pentagon 110"/>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rot="5400000" flipV="1">
                <a:off x="3549760" y="4476730"/>
                <a:ext cx="1194934" cy="208625"/>
                <a:chOff x="3970020" y="4948646"/>
                <a:chExt cx="6939523" cy="1211581"/>
              </a:xfrm>
            </p:grpSpPr>
            <p:grpSp>
              <p:nvGrpSpPr>
                <p:cNvPr id="113" name="Group 112"/>
                <p:cNvGrpSpPr/>
                <p:nvPr/>
              </p:nvGrpSpPr>
              <p:grpSpPr>
                <a:xfrm>
                  <a:off x="3970020" y="4953000"/>
                  <a:ext cx="2080259" cy="1207227"/>
                  <a:chOff x="4551318" y="4950687"/>
                  <a:chExt cx="2080259" cy="1207227"/>
                </a:xfrm>
              </p:grpSpPr>
              <p:sp>
                <p:nvSpPr>
                  <p:cNvPr id="130" name="Rectangle 12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 Arrow Callout 13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Diamond 11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6395357" y="4948646"/>
                  <a:ext cx="2080259" cy="1207227"/>
                  <a:chOff x="4551318" y="4950687"/>
                  <a:chExt cx="2080259" cy="1207227"/>
                </a:xfrm>
              </p:grpSpPr>
              <p:sp>
                <p:nvSpPr>
                  <p:cNvPr id="124" name="Rectangle 12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 Arrow Callout 12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Diamond 11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8829284" y="4948646"/>
                  <a:ext cx="2080259" cy="1207227"/>
                  <a:chOff x="4551318" y="4950687"/>
                  <a:chExt cx="2080259" cy="1207227"/>
                </a:xfrm>
              </p:grpSpPr>
              <p:sp>
                <p:nvSpPr>
                  <p:cNvPr id="118" name="Rectangle 11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Left-Right Arrow Callout 11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rot="21023417" flipH="1">
              <a:off x="1680724" y="3197449"/>
              <a:ext cx="148442" cy="1203961"/>
              <a:chOff x="4038599" y="3983576"/>
              <a:chExt cx="217257" cy="1331328"/>
            </a:xfrm>
          </p:grpSpPr>
          <p:sp>
            <p:nvSpPr>
              <p:cNvPr id="86" name="Pentagon 85"/>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rot="5400000" flipV="1">
                <a:off x="3549760" y="4476730"/>
                <a:ext cx="1194934" cy="208625"/>
                <a:chOff x="3970020" y="4948646"/>
                <a:chExt cx="6939523" cy="1211581"/>
              </a:xfrm>
            </p:grpSpPr>
            <p:grpSp>
              <p:nvGrpSpPr>
                <p:cNvPr id="88" name="Group 87"/>
                <p:cNvGrpSpPr/>
                <p:nvPr/>
              </p:nvGrpSpPr>
              <p:grpSpPr>
                <a:xfrm>
                  <a:off x="3970020" y="4953000"/>
                  <a:ext cx="2080259" cy="1207227"/>
                  <a:chOff x="4551318" y="4950687"/>
                  <a:chExt cx="2080259" cy="1207227"/>
                </a:xfrm>
              </p:grpSpPr>
              <p:sp>
                <p:nvSpPr>
                  <p:cNvPr id="105" name="Rectangle 10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Callout 10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Diamond 8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6395357" y="4948646"/>
                  <a:ext cx="2080259" cy="1207227"/>
                  <a:chOff x="4551318" y="4950687"/>
                  <a:chExt cx="2080259" cy="1207227"/>
                </a:xfrm>
              </p:grpSpPr>
              <p:sp>
                <p:nvSpPr>
                  <p:cNvPr id="99" name="Rectangle 9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Callout 10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Diamond 9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8829284" y="4948646"/>
                  <a:ext cx="2080259" cy="1207227"/>
                  <a:chOff x="4551318" y="4950687"/>
                  <a:chExt cx="2080259" cy="1207227"/>
                </a:xfrm>
              </p:grpSpPr>
              <p:sp>
                <p:nvSpPr>
                  <p:cNvPr id="93" name="Rectangle 9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Callout 9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1"/>
            <p:cNvGrpSpPr/>
            <p:nvPr/>
          </p:nvGrpSpPr>
          <p:grpSpPr>
            <a:xfrm>
              <a:off x="1553983" y="3036996"/>
              <a:ext cx="779810" cy="220840"/>
              <a:chOff x="3431377" y="2577520"/>
              <a:chExt cx="2319927" cy="361305"/>
            </a:xfrm>
          </p:grpSpPr>
          <p:sp>
            <p:nvSpPr>
              <p:cNvPr id="61" name="Rounded Rectangle 60"/>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3657600" y="2599731"/>
                <a:ext cx="1892332" cy="330385"/>
                <a:chOff x="3970020" y="4948646"/>
                <a:chExt cx="6939523" cy="1211581"/>
              </a:xfrm>
            </p:grpSpPr>
            <p:grpSp>
              <p:nvGrpSpPr>
                <p:cNvPr id="63" name="Group 62"/>
                <p:cNvGrpSpPr/>
                <p:nvPr/>
              </p:nvGrpSpPr>
              <p:grpSpPr>
                <a:xfrm>
                  <a:off x="3970020" y="4953000"/>
                  <a:ext cx="2080259" cy="1207227"/>
                  <a:chOff x="4551318" y="4950687"/>
                  <a:chExt cx="2080259" cy="1207227"/>
                </a:xfrm>
              </p:grpSpPr>
              <p:sp>
                <p:nvSpPr>
                  <p:cNvPr id="80" name="Rectangle 7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Callout 8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Diamond 6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6395357" y="4948646"/>
                  <a:ext cx="2080259" cy="1207227"/>
                  <a:chOff x="4551318" y="4950687"/>
                  <a:chExt cx="2080259" cy="1207227"/>
                </a:xfrm>
              </p:grpSpPr>
              <p:sp>
                <p:nvSpPr>
                  <p:cNvPr id="74" name="Rectangle 7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Callout 7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Diamond 6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8829284" y="4948646"/>
                  <a:ext cx="2080259" cy="1207227"/>
                  <a:chOff x="4551318" y="4950687"/>
                  <a:chExt cx="2080259" cy="1207227"/>
                </a:xfrm>
              </p:grpSpPr>
              <p:sp>
                <p:nvSpPr>
                  <p:cNvPr id="68" name="Rectangle 6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 Arrow Callout 6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3" name="Isosceles Triangle 22"/>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238801" y="686440"/>
              <a:ext cx="1515213" cy="1532853"/>
              <a:chOff x="1238801" y="686440"/>
              <a:chExt cx="1515213" cy="1532853"/>
            </a:xfrm>
          </p:grpSpPr>
          <p:sp>
            <p:nvSpPr>
              <p:cNvPr id="27" name="Round Diagonal Corner Rectangle 26"/>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ound Diagonal Corner Rectangle 27"/>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 Diagonal Corner Rectangle 29"/>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ound Diagonal Corner Rectangle 30"/>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5" name="Group 34"/>
              <p:cNvGrpSpPr/>
              <p:nvPr/>
            </p:nvGrpSpPr>
            <p:grpSpPr>
              <a:xfrm>
                <a:off x="1361620" y="1073300"/>
                <a:ext cx="1251291" cy="220840"/>
                <a:chOff x="3431377" y="2577520"/>
                <a:chExt cx="2319927" cy="361305"/>
              </a:xfrm>
            </p:grpSpPr>
            <p:sp>
              <p:nvSpPr>
                <p:cNvPr id="36" name="Rounded Rectangle 35"/>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657600" y="2599731"/>
                  <a:ext cx="1892332" cy="330385"/>
                  <a:chOff x="3970020" y="4948646"/>
                  <a:chExt cx="6939523" cy="1211581"/>
                </a:xfrm>
              </p:grpSpPr>
              <p:grpSp>
                <p:nvGrpSpPr>
                  <p:cNvPr id="38" name="Group 37"/>
                  <p:cNvGrpSpPr/>
                  <p:nvPr/>
                </p:nvGrpSpPr>
                <p:grpSpPr>
                  <a:xfrm>
                    <a:off x="3970020" y="4953000"/>
                    <a:ext cx="2080259" cy="1207227"/>
                    <a:chOff x="4551318" y="4950687"/>
                    <a:chExt cx="2080259" cy="1207227"/>
                  </a:xfrm>
                </p:grpSpPr>
                <p:sp>
                  <p:nvSpPr>
                    <p:cNvPr id="55" name="Rectangle 5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Callout 5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Diamond 3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6395357" y="4948646"/>
                    <a:ext cx="2080259" cy="1207227"/>
                    <a:chOff x="4551318" y="4950687"/>
                    <a:chExt cx="2080259" cy="1207227"/>
                  </a:xfrm>
                </p:grpSpPr>
                <p:sp>
                  <p:nvSpPr>
                    <p:cNvPr id="49" name="Rectangle 4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Callout 5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Diamond 4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829284" y="4948646"/>
                    <a:ext cx="2080259" cy="1207227"/>
                    <a:chOff x="4551318" y="4950687"/>
                    <a:chExt cx="2080259" cy="1207227"/>
                  </a:xfrm>
                </p:grpSpPr>
                <p:sp>
                  <p:nvSpPr>
                    <p:cNvPr id="43" name="Rectangle 4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Callout 4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229" name="Group 398"/>
          <p:cNvGrpSpPr/>
          <p:nvPr/>
        </p:nvGrpSpPr>
        <p:grpSpPr>
          <a:xfrm flipH="1">
            <a:off x="3407865" y="5592341"/>
            <a:ext cx="1295400" cy="914400"/>
            <a:chOff x="2319294" y="653116"/>
            <a:chExt cx="2938504" cy="2013886"/>
          </a:xfrm>
        </p:grpSpPr>
        <p:sp>
          <p:nvSpPr>
            <p:cNvPr id="230" name="Trapezoid 229"/>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loud 233"/>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58"/>
            <p:cNvGrpSpPr/>
            <p:nvPr/>
          </p:nvGrpSpPr>
          <p:grpSpPr>
            <a:xfrm rot="1902884" flipH="1">
              <a:off x="3529432" y="653116"/>
              <a:ext cx="298158" cy="466806"/>
              <a:chOff x="1044598" y="6722113"/>
              <a:chExt cx="445225" cy="456261"/>
            </a:xfrm>
          </p:grpSpPr>
          <p:sp>
            <p:nvSpPr>
              <p:cNvPr id="248" name="Flowchart: Delay 247"/>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Delay 248"/>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54"/>
            <p:cNvGrpSpPr/>
            <p:nvPr/>
          </p:nvGrpSpPr>
          <p:grpSpPr>
            <a:xfrm rot="19697116">
              <a:off x="2319294" y="690270"/>
              <a:ext cx="298158" cy="466806"/>
              <a:chOff x="1044598" y="6722113"/>
              <a:chExt cx="445225" cy="456261"/>
            </a:xfrm>
          </p:grpSpPr>
          <p:sp>
            <p:nvSpPr>
              <p:cNvPr id="246" name="Flowchart: Delay 245"/>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Delay 246"/>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4"/>
            <p:cNvGrpSpPr/>
            <p:nvPr/>
          </p:nvGrpSpPr>
          <p:grpSpPr>
            <a:xfrm>
              <a:off x="2819401" y="1447803"/>
              <a:ext cx="533400" cy="761999"/>
              <a:chOff x="6829254" y="1008723"/>
              <a:chExt cx="1066800" cy="1585897"/>
            </a:xfrm>
          </p:grpSpPr>
          <p:sp>
            <p:nvSpPr>
              <p:cNvPr id="241" name="Pie 240"/>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Oval 241"/>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Cloud 239"/>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97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animEffect transition="in" filter="wipe(down)">
                                      <p:cBhvr>
                                        <p:cTn id="9" dur="580">
                                          <p:stCondLst>
                                            <p:cond delay="0"/>
                                          </p:stCondLst>
                                        </p:cTn>
                                        <p:tgtEl>
                                          <p:spTgt spid="184"/>
                                        </p:tgtEl>
                                      </p:cBhvr>
                                    </p:animEffect>
                                    <p:anim calcmode="lin" valueType="num">
                                      <p:cBhvr>
                                        <p:cTn id="10" dur="1822" tmFilter="0,0; 0.14,0.36; 0.43,0.73; 0.71,0.91; 1.0,1.0">
                                          <p:stCondLst>
                                            <p:cond delay="0"/>
                                          </p:stCondLst>
                                        </p:cTn>
                                        <p:tgtEl>
                                          <p:spTgt spid="18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4"/>
                                        </p:tgtEl>
                                        <p:attrNameLst>
                                          <p:attrName>ppt_y</p:attrName>
                                        </p:attrNameLst>
                                      </p:cBhvr>
                                      <p:tavLst>
                                        <p:tav tm="0" fmla="#ppt_y-sin(pi*$)/81">
                                          <p:val>
                                            <p:fltVal val="0"/>
                                          </p:val>
                                        </p:tav>
                                        <p:tav tm="100000">
                                          <p:val>
                                            <p:fltVal val="1"/>
                                          </p:val>
                                        </p:tav>
                                      </p:tavLst>
                                    </p:anim>
                                    <p:animScale>
                                      <p:cBhvr>
                                        <p:cTn id="15" dur="26">
                                          <p:stCondLst>
                                            <p:cond delay="650"/>
                                          </p:stCondLst>
                                        </p:cTn>
                                        <p:tgtEl>
                                          <p:spTgt spid="184"/>
                                        </p:tgtEl>
                                      </p:cBhvr>
                                      <p:to x="100000" y="60000"/>
                                    </p:animScale>
                                    <p:animScale>
                                      <p:cBhvr>
                                        <p:cTn id="16" dur="166" decel="50000">
                                          <p:stCondLst>
                                            <p:cond delay="676"/>
                                          </p:stCondLst>
                                        </p:cTn>
                                        <p:tgtEl>
                                          <p:spTgt spid="184"/>
                                        </p:tgtEl>
                                      </p:cBhvr>
                                      <p:to x="100000" y="100000"/>
                                    </p:animScale>
                                    <p:animScale>
                                      <p:cBhvr>
                                        <p:cTn id="17" dur="26">
                                          <p:stCondLst>
                                            <p:cond delay="1312"/>
                                          </p:stCondLst>
                                        </p:cTn>
                                        <p:tgtEl>
                                          <p:spTgt spid="184"/>
                                        </p:tgtEl>
                                      </p:cBhvr>
                                      <p:to x="100000" y="80000"/>
                                    </p:animScale>
                                    <p:animScale>
                                      <p:cBhvr>
                                        <p:cTn id="18" dur="166" decel="50000">
                                          <p:stCondLst>
                                            <p:cond delay="1338"/>
                                          </p:stCondLst>
                                        </p:cTn>
                                        <p:tgtEl>
                                          <p:spTgt spid="184"/>
                                        </p:tgtEl>
                                      </p:cBhvr>
                                      <p:to x="100000" y="100000"/>
                                    </p:animScale>
                                    <p:animScale>
                                      <p:cBhvr>
                                        <p:cTn id="19" dur="26">
                                          <p:stCondLst>
                                            <p:cond delay="1642"/>
                                          </p:stCondLst>
                                        </p:cTn>
                                        <p:tgtEl>
                                          <p:spTgt spid="184"/>
                                        </p:tgtEl>
                                      </p:cBhvr>
                                      <p:to x="100000" y="90000"/>
                                    </p:animScale>
                                    <p:animScale>
                                      <p:cBhvr>
                                        <p:cTn id="20" dur="166" decel="50000">
                                          <p:stCondLst>
                                            <p:cond delay="1668"/>
                                          </p:stCondLst>
                                        </p:cTn>
                                        <p:tgtEl>
                                          <p:spTgt spid="184"/>
                                        </p:tgtEl>
                                      </p:cBhvr>
                                      <p:to x="100000" y="100000"/>
                                    </p:animScale>
                                    <p:animScale>
                                      <p:cBhvr>
                                        <p:cTn id="21" dur="26">
                                          <p:stCondLst>
                                            <p:cond delay="1808"/>
                                          </p:stCondLst>
                                        </p:cTn>
                                        <p:tgtEl>
                                          <p:spTgt spid="184"/>
                                        </p:tgtEl>
                                      </p:cBhvr>
                                      <p:to x="100000" y="95000"/>
                                    </p:animScale>
                                    <p:animScale>
                                      <p:cBhvr>
                                        <p:cTn id="22" dur="166" decel="50000">
                                          <p:stCondLst>
                                            <p:cond delay="1834"/>
                                          </p:stCondLst>
                                        </p:cTn>
                                        <p:tgtEl>
                                          <p:spTgt spid="18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Leah and Rachel’s Genealogy</a:t>
            </a:r>
            <a:endParaRPr lang="en-US" sz="6000" dirty="0">
              <a:solidFill>
                <a:schemeClr val="bg1"/>
              </a:solidFill>
              <a:latin typeface="AR JULIAN" panose="02000000000000000000" pitchFamily="2" charset="0"/>
              <a:cs typeface="Aparajita" panose="020B0604020202020204" pitchFamily="34" charset="0"/>
            </a:endParaRPr>
          </a:p>
        </p:txBody>
      </p:sp>
      <p:grpSp>
        <p:nvGrpSpPr>
          <p:cNvPr id="2" name="Group 1"/>
          <p:cNvGrpSpPr/>
          <p:nvPr/>
        </p:nvGrpSpPr>
        <p:grpSpPr>
          <a:xfrm>
            <a:off x="1970863" y="1371830"/>
            <a:ext cx="6024593" cy="3471434"/>
            <a:chOff x="1970863" y="1371830"/>
            <a:chExt cx="6024593" cy="3471434"/>
          </a:xfrm>
        </p:grpSpPr>
        <p:sp>
          <p:nvSpPr>
            <p:cNvPr id="272" name="Rectangle 271"/>
            <p:cNvSpPr/>
            <p:nvPr/>
          </p:nvSpPr>
          <p:spPr>
            <a:xfrm>
              <a:off x="6925699" y="2149068"/>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Milcah</a:t>
              </a:r>
              <a:endParaRPr lang="en-US" dirty="0"/>
            </a:p>
          </p:txBody>
        </p:sp>
        <p:sp>
          <p:nvSpPr>
            <p:cNvPr id="273" name="Rectangle 272"/>
            <p:cNvSpPr/>
            <p:nvPr/>
          </p:nvSpPr>
          <p:spPr>
            <a:xfrm>
              <a:off x="5616137" y="215300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Nahor</a:t>
              </a:r>
              <a:endParaRPr lang="en-US" dirty="0"/>
            </a:p>
          </p:txBody>
        </p:sp>
        <p:sp>
          <p:nvSpPr>
            <p:cNvPr id="274" name="Rectangle 273"/>
            <p:cNvSpPr/>
            <p:nvPr/>
          </p:nvSpPr>
          <p:spPr>
            <a:xfrm>
              <a:off x="6284432" y="284569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Bethuel</a:t>
              </a:r>
              <a:endParaRPr lang="en-US" dirty="0"/>
            </a:p>
          </p:txBody>
        </p:sp>
        <p:sp>
          <p:nvSpPr>
            <p:cNvPr id="275" name="Rectangle 274"/>
            <p:cNvSpPr/>
            <p:nvPr/>
          </p:nvSpPr>
          <p:spPr>
            <a:xfrm>
              <a:off x="4770023" y="288047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276" name="Straight Arrow Connector 275"/>
            <p:cNvCxnSpPr/>
            <p:nvPr/>
          </p:nvCxnSpPr>
          <p:spPr>
            <a:xfrm flipH="1">
              <a:off x="6819310" y="2538189"/>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flipH="1">
              <a:off x="5905445" y="3011670"/>
              <a:ext cx="313322" cy="1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8" name="Rectangle 277"/>
            <p:cNvSpPr/>
            <p:nvPr/>
          </p:nvSpPr>
          <p:spPr>
            <a:xfrm>
              <a:off x="3231126" y="214906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279" name="Rectangle 278"/>
            <p:cNvSpPr/>
            <p:nvPr/>
          </p:nvSpPr>
          <p:spPr>
            <a:xfrm>
              <a:off x="1970863" y="2149068"/>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280" name="Rectangle 279"/>
            <p:cNvSpPr/>
            <p:nvPr/>
          </p:nvSpPr>
          <p:spPr>
            <a:xfrm>
              <a:off x="4407823" y="137183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Terah</a:t>
              </a:r>
              <a:endParaRPr lang="en-US" dirty="0"/>
            </a:p>
          </p:txBody>
        </p:sp>
        <p:sp>
          <p:nvSpPr>
            <p:cNvPr id="281" name="Rectangle 280"/>
            <p:cNvSpPr/>
            <p:nvPr/>
          </p:nvSpPr>
          <p:spPr>
            <a:xfrm>
              <a:off x="2595850" y="290529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282" name="Straight Arrow Connector 281"/>
            <p:cNvCxnSpPr/>
            <p:nvPr/>
          </p:nvCxnSpPr>
          <p:spPr>
            <a:xfrm flipH="1">
              <a:off x="3152501" y="2503472"/>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4125234" y="1815484"/>
              <a:ext cx="272223" cy="228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a:off x="5364525" y="1781752"/>
              <a:ext cx="298113" cy="2571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5" name="Rectangle 284"/>
            <p:cNvSpPr/>
            <p:nvPr/>
          </p:nvSpPr>
          <p:spPr>
            <a:xfrm>
              <a:off x="4770023" y="339108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Laban</a:t>
              </a:r>
            </a:p>
          </p:txBody>
        </p:sp>
        <p:cxnSp>
          <p:nvCxnSpPr>
            <p:cNvPr id="286" name="Straight Arrow Connector 285"/>
            <p:cNvCxnSpPr/>
            <p:nvPr/>
          </p:nvCxnSpPr>
          <p:spPr>
            <a:xfrm flipH="1">
              <a:off x="5911811" y="3208281"/>
              <a:ext cx="372621" cy="373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7" name="Rectangle 286"/>
            <p:cNvSpPr/>
            <p:nvPr/>
          </p:nvSpPr>
          <p:spPr>
            <a:xfrm>
              <a:off x="2595849" y="360570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cxnSp>
          <p:nvCxnSpPr>
            <p:cNvPr id="288" name="Straight Arrow Connector 287"/>
            <p:cNvCxnSpPr/>
            <p:nvPr/>
          </p:nvCxnSpPr>
          <p:spPr>
            <a:xfrm flipH="1">
              <a:off x="3152501" y="327562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3705471" y="3051748"/>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0" name="Rectangle 289"/>
            <p:cNvSpPr/>
            <p:nvPr/>
          </p:nvSpPr>
          <p:spPr>
            <a:xfrm>
              <a:off x="4770023" y="405653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Leah</a:t>
              </a:r>
            </a:p>
          </p:txBody>
        </p:sp>
        <p:sp>
          <p:nvSpPr>
            <p:cNvPr id="291" name="Rectangle 290"/>
            <p:cNvSpPr/>
            <p:nvPr/>
          </p:nvSpPr>
          <p:spPr>
            <a:xfrm>
              <a:off x="4767872" y="450882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Rachel</a:t>
              </a:r>
            </a:p>
          </p:txBody>
        </p:sp>
        <p:cxnSp>
          <p:nvCxnSpPr>
            <p:cNvPr id="292" name="Straight Arrow Connector 291"/>
            <p:cNvCxnSpPr/>
            <p:nvPr/>
          </p:nvCxnSpPr>
          <p:spPr>
            <a:xfrm flipH="1">
              <a:off x="5302751" y="374665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7721546" y="2613227"/>
            <a:ext cx="1717537" cy="3762975"/>
            <a:chOff x="3409804" y="394080"/>
            <a:chExt cx="1717537" cy="3762975"/>
          </a:xfrm>
        </p:grpSpPr>
        <p:grpSp>
          <p:nvGrpSpPr>
            <p:cNvPr id="294" name="Group 293"/>
            <p:cNvGrpSpPr/>
            <p:nvPr/>
          </p:nvGrpSpPr>
          <p:grpSpPr>
            <a:xfrm>
              <a:off x="3770012" y="3241737"/>
              <a:ext cx="981992" cy="915318"/>
              <a:chOff x="3770012" y="3241737"/>
              <a:chExt cx="981992" cy="915318"/>
            </a:xfrm>
          </p:grpSpPr>
          <p:sp>
            <p:nvSpPr>
              <p:cNvPr id="313" name="Oval 312"/>
              <p:cNvSpPr/>
              <p:nvPr/>
            </p:nvSpPr>
            <p:spPr>
              <a:xfrm rot="2500661">
                <a:off x="3773733" y="3454095"/>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9779230">
                <a:off x="4317334" y="3453580"/>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19779230">
                <a:off x="4231291" y="3241737"/>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2542647">
                <a:off x="3841730" y="3288381"/>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Block Arc 316"/>
              <p:cNvSpPr/>
              <p:nvPr/>
            </p:nvSpPr>
            <p:spPr>
              <a:xfrm>
                <a:off x="3770012" y="3697113"/>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Block Arc 317"/>
              <p:cNvSpPr/>
              <p:nvPr/>
            </p:nvSpPr>
            <p:spPr>
              <a:xfrm rot="21278537">
                <a:off x="4287006" y="3668818"/>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5" name="Trapezoid 294"/>
            <p:cNvSpPr/>
            <p:nvPr/>
          </p:nvSpPr>
          <p:spPr>
            <a:xfrm>
              <a:off x="3566214" y="3167116"/>
              <a:ext cx="1361052" cy="52429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03"/>
            <p:cNvSpPr/>
            <p:nvPr/>
          </p:nvSpPr>
          <p:spPr>
            <a:xfrm rot="362096">
              <a:off x="3409804" y="2343783"/>
              <a:ext cx="264584"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04"/>
            <p:cNvSpPr/>
            <p:nvPr/>
          </p:nvSpPr>
          <p:spPr>
            <a:xfrm rot="20638171" flipH="1">
              <a:off x="4830129" y="2264951"/>
              <a:ext cx="297212"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97"/>
            <p:cNvSpPr/>
            <p:nvPr/>
          </p:nvSpPr>
          <p:spPr>
            <a:xfrm rot="1554746" flipH="1">
              <a:off x="3514158" y="1564483"/>
              <a:ext cx="536537" cy="118599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rot="19580082">
              <a:off x="4452910" y="1667465"/>
              <a:ext cx="547251" cy="105256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a:off x="3662091" y="1751529"/>
              <a:ext cx="1162494" cy="1484837"/>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1"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a:off x="3768942" y="2568807"/>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5475421">
              <a:off x="3582713" y="2102481"/>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7105770">
              <a:off x="3900578" y="2089418"/>
              <a:ext cx="950733" cy="189021"/>
            </a:xfrm>
            <a:prstGeom prst="rect">
              <a:avLst/>
            </a:prstGeom>
            <a:noFill/>
            <a:extLst>
              <a:ext uri="{909E8E84-426E-40DD-AFC4-6F175D3DCCD1}">
                <a14:hiddenFill xmlns:a14="http://schemas.microsoft.com/office/drawing/2010/main">
                  <a:solidFill>
                    <a:srgbClr val="FFFFFF"/>
                  </a:solidFill>
                </a14:hiddenFill>
              </a:ext>
            </a:extLst>
          </p:spPr>
        </p:pic>
        <p:grpSp>
          <p:nvGrpSpPr>
            <p:cNvPr id="304" name="Group 303"/>
            <p:cNvGrpSpPr/>
            <p:nvPr/>
          </p:nvGrpSpPr>
          <p:grpSpPr>
            <a:xfrm>
              <a:off x="3559233" y="394080"/>
              <a:ext cx="1356166" cy="2252449"/>
              <a:chOff x="3559233" y="394080"/>
              <a:chExt cx="1356166" cy="2252449"/>
            </a:xfrm>
          </p:grpSpPr>
          <p:sp>
            <p:nvSpPr>
              <p:cNvPr id="307" name="Oval 306"/>
              <p:cNvSpPr/>
              <p:nvPr/>
            </p:nvSpPr>
            <p:spPr>
              <a:xfrm>
                <a:off x="3717941" y="498938"/>
                <a:ext cx="976495" cy="13107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Cloud 220"/>
              <p:cNvSpPr/>
              <p:nvPr/>
            </p:nvSpPr>
            <p:spPr>
              <a:xfrm>
                <a:off x="3712770" y="394080"/>
                <a:ext cx="1021836" cy="84970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Cloud 221"/>
              <p:cNvSpPr/>
              <p:nvPr/>
            </p:nvSpPr>
            <p:spPr>
              <a:xfrm rot="16448485">
                <a:off x="2837894" y="1523177"/>
                <a:ext cx="1872078" cy="374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Cloud 309"/>
              <p:cNvSpPr/>
              <p:nvPr/>
            </p:nvSpPr>
            <p:spPr>
              <a:xfrm rot="16448485">
                <a:off x="3730662" y="1451898"/>
                <a:ext cx="1847687" cy="387966"/>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rot="309110">
                <a:off x="3559233" y="812737"/>
                <a:ext cx="255326" cy="13825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rot="20983275">
                <a:off x="4667992" y="681543"/>
                <a:ext cx="247407" cy="1591427"/>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Trapezoid 304"/>
            <p:cNvSpPr/>
            <p:nvPr/>
          </p:nvSpPr>
          <p:spPr>
            <a:xfrm>
              <a:off x="3531942" y="656226"/>
              <a:ext cx="1394992" cy="26214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6"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5" t="8361" r="725" b="75565"/>
            <a:stretch/>
          </p:blipFill>
          <p:spPr bwMode="auto">
            <a:xfrm>
              <a:off x="3592981" y="699138"/>
              <a:ext cx="1290784" cy="162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9" name="Group 318"/>
          <p:cNvGrpSpPr/>
          <p:nvPr/>
        </p:nvGrpSpPr>
        <p:grpSpPr>
          <a:xfrm>
            <a:off x="9603422" y="2634610"/>
            <a:ext cx="2076460" cy="3639825"/>
            <a:chOff x="5334000" y="1846574"/>
            <a:chExt cx="2076460" cy="3639825"/>
          </a:xfrm>
        </p:grpSpPr>
        <p:grpSp>
          <p:nvGrpSpPr>
            <p:cNvPr id="320" name="Group 319"/>
            <p:cNvGrpSpPr/>
            <p:nvPr/>
          </p:nvGrpSpPr>
          <p:grpSpPr>
            <a:xfrm>
              <a:off x="5719377" y="4498902"/>
              <a:ext cx="1324817" cy="987497"/>
              <a:chOff x="5719377" y="4498902"/>
              <a:chExt cx="1324817" cy="987497"/>
            </a:xfrm>
          </p:grpSpPr>
          <p:sp>
            <p:nvSpPr>
              <p:cNvPr id="350" name="Oval 349"/>
              <p:cNvSpPr/>
              <p:nvPr/>
            </p:nvSpPr>
            <p:spPr>
              <a:xfrm rot="2500661">
                <a:off x="5885883" y="4816778"/>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19779230">
                <a:off x="6461938" y="4816287"/>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9779230">
                <a:off x="6370757" y="4614491"/>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2542647">
                <a:off x="5957939" y="4658922"/>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a:off x="5719377" y="4498902"/>
                <a:ext cx="1324817" cy="49942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Block Arc 354"/>
              <p:cNvSpPr/>
              <p:nvPr/>
            </p:nvSpPr>
            <p:spPr>
              <a:xfrm>
                <a:off x="5881940" y="5048271"/>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Block Arc 355"/>
              <p:cNvSpPr/>
              <p:nvPr/>
            </p:nvSpPr>
            <p:spPr>
              <a:xfrm rot="21278537">
                <a:off x="6429799" y="5021317"/>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1" name="Oval 320"/>
            <p:cNvSpPr/>
            <p:nvPr/>
          </p:nvSpPr>
          <p:spPr>
            <a:xfrm rot="2542647">
              <a:off x="5334000"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057353" flipH="1">
              <a:off x="7009382"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p:cNvSpPr/>
            <p:nvPr/>
          </p:nvSpPr>
          <p:spPr>
            <a:xfrm rot="2292215" flipH="1">
              <a:off x="5616890" y="3104582"/>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23"/>
            <p:cNvSpPr/>
            <p:nvPr/>
          </p:nvSpPr>
          <p:spPr>
            <a:xfrm rot="19307785">
              <a:off x="6651684" y="3104583"/>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57"/>
            <p:cNvSpPr/>
            <p:nvPr/>
          </p:nvSpPr>
          <p:spPr>
            <a:xfrm>
              <a:off x="5767575" y="3194959"/>
              <a:ext cx="1231897" cy="1599678"/>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58"/>
            <p:cNvSpPr/>
            <p:nvPr/>
          </p:nvSpPr>
          <p:spPr>
            <a:xfrm>
              <a:off x="6309610" y="3194959"/>
              <a:ext cx="66208" cy="1599678"/>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59"/>
            <p:cNvSpPr/>
            <p:nvPr/>
          </p:nvSpPr>
          <p:spPr>
            <a:xfrm rot="19307785">
              <a:off x="6877697" y="3717127"/>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60"/>
            <p:cNvSpPr/>
            <p:nvPr/>
          </p:nvSpPr>
          <p:spPr>
            <a:xfrm rot="2292215" flipH="1">
              <a:off x="5339905" y="3685955"/>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lowchart: Manual Input 61"/>
            <p:cNvSpPr/>
            <p:nvPr/>
          </p:nvSpPr>
          <p:spPr>
            <a:xfrm rot="20381299">
              <a:off x="6332300" y="3050567"/>
              <a:ext cx="597474" cy="14863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Manual Input 329"/>
            <p:cNvSpPr/>
            <p:nvPr/>
          </p:nvSpPr>
          <p:spPr>
            <a:xfrm rot="1218701" flipH="1">
              <a:off x="5789121" y="3052818"/>
              <a:ext cx="609479" cy="144131"/>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5825677" y="1927805"/>
              <a:ext cx="1034794" cy="124856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Wave 331"/>
            <p:cNvSpPr/>
            <p:nvPr/>
          </p:nvSpPr>
          <p:spPr>
            <a:xfrm rot="16858595">
              <a:off x="5346042" y="2503879"/>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Wave 332"/>
            <p:cNvSpPr/>
            <p:nvPr/>
          </p:nvSpPr>
          <p:spPr>
            <a:xfrm rot="4166995">
              <a:off x="6342298" y="245280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Wave 70"/>
            <p:cNvSpPr/>
            <p:nvPr/>
          </p:nvSpPr>
          <p:spPr>
            <a:xfrm rot="3710616">
              <a:off x="6291459" y="2497579"/>
              <a:ext cx="1416055" cy="54789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Wave 334"/>
            <p:cNvSpPr/>
            <p:nvPr/>
          </p:nvSpPr>
          <p:spPr>
            <a:xfrm>
              <a:off x="5750058" y="196664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Wave 335"/>
            <p:cNvSpPr/>
            <p:nvPr/>
          </p:nvSpPr>
          <p:spPr>
            <a:xfrm rot="17172890">
              <a:off x="5033444" y="2366130"/>
              <a:ext cx="1476656" cy="68262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p:cNvGrpSpPr/>
            <p:nvPr/>
          </p:nvGrpSpPr>
          <p:grpSpPr>
            <a:xfrm>
              <a:off x="5635560" y="1846574"/>
              <a:ext cx="1379725" cy="612399"/>
              <a:chOff x="5635560" y="1846574"/>
              <a:chExt cx="1379725" cy="612399"/>
            </a:xfrm>
          </p:grpSpPr>
          <p:sp>
            <p:nvSpPr>
              <p:cNvPr id="347" name="Flowchart: Delay 71"/>
              <p:cNvSpPr/>
              <p:nvPr/>
            </p:nvSpPr>
            <p:spPr>
              <a:xfrm rot="16200000">
                <a:off x="6172910" y="1309224"/>
                <a:ext cx="305026" cy="1379725"/>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72"/>
              <p:cNvSpPr/>
              <p:nvPr/>
            </p:nvSpPr>
            <p:spPr>
              <a:xfrm>
                <a:off x="5635560" y="2101658"/>
                <a:ext cx="1377338" cy="35731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73"/>
              <p:cNvSpPr/>
              <p:nvPr/>
            </p:nvSpPr>
            <p:spPr>
              <a:xfrm>
                <a:off x="5635560" y="2101658"/>
                <a:ext cx="1379725" cy="14982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5633173" y="2130755"/>
              <a:ext cx="1387646" cy="84318"/>
              <a:chOff x="4050103" y="1029922"/>
              <a:chExt cx="1585457" cy="309789"/>
            </a:xfrm>
          </p:grpSpPr>
          <p:sp>
            <p:nvSpPr>
              <p:cNvPr id="345" name="Rounded Rectangle 344"/>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6" name="Picture 4" descr="http://cdn.shopify.com/s/files/1/0094/1122/products/1012L-Lg-Simple-Scroll-X_grande.png?v=142739422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9" name="Group 338"/>
            <p:cNvGrpSpPr/>
            <p:nvPr/>
          </p:nvGrpSpPr>
          <p:grpSpPr>
            <a:xfrm rot="2287481">
              <a:off x="5337731" y="3748398"/>
              <a:ext cx="535335" cy="117511"/>
              <a:chOff x="4050103" y="1029922"/>
              <a:chExt cx="1585457" cy="309789"/>
            </a:xfrm>
          </p:grpSpPr>
          <p:sp>
            <p:nvSpPr>
              <p:cNvPr id="343" name="Rounded Rectangle 342"/>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4" name="Picture 4" descr="http://cdn.shopify.com/s/files/1/0094/1122/products/1012L-Lg-Simple-Scroll-X_grande.png?v=142739422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0" name="Group 339"/>
            <p:cNvGrpSpPr/>
            <p:nvPr/>
          </p:nvGrpSpPr>
          <p:grpSpPr>
            <a:xfrm rot="19273707">
              <a:off x="6874794" y="3770169"/>
              <a:ext cx="535335" cy="117511"/>
              <a:chOff x="4050103" y="1029922"/>
              <a:chExt cx="1585457" cy="309789"/>
            </a:xfrm>
          </p:grpSpPr>
          <p:sp>
            <p:nvSpPr>
              <p:cNvPr id="341" name="Rounded Rectangle 340"/>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2" name="Picture 4" descr="http://cdn.shopify.com/s/files/1/0094/1122/products/1012L-Lg-Simple-Scroll-X_grande.png?v=142739422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Rectangle 2"/>
          <p:cNvSpPr/>
          <p:nvPr/>
        </p:nvSpPr>
        <p:spPr>
          <a:xfrm>
            <a:off x="514033" y="5001965"/>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The Hebrew word translated as “tender” means “soft, delicate, or lovely.” The fact that this trait is emphasized for Leah, while Rachel is described as “beautiful and </a:t>
            </a:r>
            <a:r>
              <a:rPr lang="en-US" b="0" i="0" dirty="0" err="1">
                <a:solidFill>
                  <a:schemeClr val="bg1"/>
                </a:solidFill>
                <a:effectLst/>
                <a:latin typeface="Calibri" panose="020F0502020204030204" pitchFamily="34" charset="0"/>
              </a:rPr>
              <a:t>well-favoured</a:t>
            </a:r>
            <a:r>
              <a:rPr lang="en-US" b="0" i="0" dirty="0">
                <a:solidFill>
                  <a:schemeClr val="bg1"/>
                </a:solidFill>
                <a:effectLst/>
                <a:latin typeface="Calibri" panose="020F0502020204030204" pitchFamily="34" charset="0"/>
              </a:rPr>
              <a:t>,” that is, beautiful in every respect, seems to suggest that Leah’s eyes were her most attractive feature.</a:t>
            </a:r>
          </a:p>
          <a:p>
            <a:r>
              <a:rPr lang="en-US" dirty="0">
                <a:solidFill>
                  <a:schemeClr val="bg1"/>
                </a:solidFill>
                <a:latin typeface="Calibri" panose="020F0502020204030204" pitchFamily="34" charset="0"/>
              </a:rPr>
              <a:t>(4)</a:t>
            </a:r>
            <a:endParaRPr lang="en-US" dirty="0">
              <a:solidFill>
                <a:schemeClr val="bg1"/>
              </a:solidFill>
            </a:endParaRPr>
          </a:p>
        </p:txBody>
      </p:sp>
      <p:sp>
        <p:nvSpPr>
          <p:cNvPr id="357" name="TextBox 356"/>
          <p:cNvSpPr txBox="1"/>
          <p:nvPr/>
        </p:nvSpPr>
        <p:spPr>
          <a:xfrm>
            <a:off x="9982256" y="6461745"/>
            <a:ext cx="2340429" cy="369332"/>
          </a:xfrm>
          <a:prstGeom prst="rect">
            <a:avLst/>
          </a:prstGeom>
          <a:noFill/>
        </p:spPr>
        <p:txBody>
          <a:bodyPr wrap="square" rtlCol="0">
            <a:spAutoFit/>
          </a:bodyPr>
          <a:lstStyle/>
          <a:p>
            <a:r>
              <a:rPr lang="en-US" dirty="0">
                <a:solidFill>
                  <a:schemeClr val="bg1"/>
                </a:solidFill>
              </a:rPr>
              <a:t>Genesis 29:17</a:t>
            </a:r>
          </a:p>
        </p:txBody>
      </p:sp>
    </p:spTree>
    <p:extLst>
      <p:ext uri="{BB962C8B-B14F-4D97-AF65-F5344CB8AC3E}">
        <p14:creationId xmlns:p14="http://schemas.microsoft.com/office/powerpoint/2010/main" val="1360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85139" y="6444933"/>
            <a:ext cx="478631" cy="369332"/>
          </a:xfrm>
          <a:prstGeom prst="rect">
            <a:avLst/>
          </a:prstGeom>
          <a:noFill/>
        </p:spPr>
        <p:txBody>
          <a:bodyPr wrap="square" rtlCol="0">
            <a:spAutoFit/>
          </a:bodyPr>
          <a:lstStyle/>
          <a:p>
            <a:r>
              <a:rPr lang="en-US" dirty="0">
                <a:solidFill>
                  <a:schemeClr val="bg1"/>
                </a:solidFill>
              </a:rPr>
              <a:t>(3)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Rachel</a:t>
            </a:r>
            <a:endParaRPr lang="en-US" sz="6000" dirty="0">
              <a:solidFill>
                <a:schemeClr val="bg1"/>
              </a:solidFill>
              <a:latin typeface="AR JULIAN" panose="02000000000000000000" pitchFamily="2" charset="0"/>
              <a:cs typeface="Aparajita" panose="020B0604020202020204" pitchFamily="34" charset="0"/>
            </a:endParaRPr>
          </a:p>
        </p:txBody>
      </p:sp>
      <p:sp>
        <p:nvSpPr>
          <p:cNvPr id="26" name="Rectangle 25"/>
          <p:cNvSpPr/>
          <p:nvPr/>
        </p:nvSpPr>
        <p:spPr>
          <a:xfrm>
            <a:off x="185341" y="778935"/>
            <a:ext cx="9838302" cy="5632311"/>
          </a:xfrm>
          <a:prstGeom prst="rect">
            <a:avLst/>
          </a:prstGeom>
        </p:spPr>
        <p:txBody>
          <a:bodyPr wrap="square">
            <a:spAutoFit/>
          </a:bodyPr>
          <a:lstStyle/>
          <a:p>
            <a:r>
              <a:rPr lang="en-US" b="0" i="0" dirty="0">
                <a:solidFill>
                  <a:schemeClr val="bg1"/>
                </a:solidFill>
                <a:effectLst/>
                <a:latin typeface="Calibri" panose="020F0502020204030204" pitchFamily="34" charset="0"/>
              </a:rPr>
              <a:t>She was the youngest daughter of Laban, and the granddaughter of </a:t>
            </a:r>
            <a:r>
              <a:rPr lang="en-US" b="0" i="0" dirty="0" err="1">
                <a:solidFill>
                  <a:schemeClr val="bg1"/>
                </a:solidFill>
                <a:effectLst/>
                <a:latin typeface="Calibri" panose="020F0502020204030204" pitchFamily="34" charset="0"/>
              </a:rPr>
              <a:t>Bethuel</a:t>
            </a:r>
            <a:r>
              <a:rPr lang="en-US" b="0" i="0" dirty="0">
                <a:solidFill>
                  <a:schemeClr val="bg1"/>
                </a:solidFill>
                <a:effectLst/>
                <a:latin typeface="Calibri" panose="020F0502020204030204" pitchFamily="34" charset="0"/>
              </a:rPr>
              <a:t>, great granddaughter of </a:t>
            </a:r>
            <a:r>
              <a:rPr lang="en-US" b="0" i="0" dirty="0" err="1">
                <a:solidFill>
                  <a:schemeClr val="bg1"/>
                </a:solidFill>
                <a:effectLst/>
                <a:latin typeface="Calibri" panose="020F0502020204030204" pitchFamily="34" charset="0"/>
              </a:rPr>
              <a:t>Nahor</a:t>
            </a:r>
            <a:r>
              <a:rPr lang="en-US" b="0" i="0" dirty="0">
                <a:solidFill>
                  <a:schemeClr val="bg1"/>
                </a:solidFill>
                <a:effectLst/>
                <a:latin typeface="Calibri" panose="020F0502020204030204" pitchFamily="34" charset="0"/>
              </a:rPr>
              <a:t>, who was brother to Abraham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met Jacob when he brought her father’s sheep to the well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Jacob loved her and agreed to serve her father, Laban, for 7 years in exchange for her hand in marriage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Her older sister, Leah, was eligible for marriage, and though Laban promised Rachel’s hand to Jacob, Laban deceived Jacob by sending the veiled Leah to wed Jacob instead of Rachel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Jacob agreed to serve Laban another 7 years for Rachel’s hand in marriage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Jacob and Rachel wed, they seemed to have a difficult time in conceiving children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Eventually she was blessed with a son, Joseph, and later a son, Benjamin (</a:t>
            </a:r>
            <a:r>
              <a:rPr lang="en-US" dirty="0" err="1">
                <a:solidFill>
                  <a:schemeClr val="bg1"/>
                </a:solidFill>
                <a:latin typeface="Calibri" panose="020F0502020204030204" pitchFamily="34" charset="0"/>
              </a:rPr>
              <a:t>Benoni</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died after the birth of Benjamin and was buried in the way to </a:t>
            </a:r>
            <a:r>
              <a:rPr lang="en-US" dirty="0" err="1">
                <a:solidFill>
                  <a:schemeClr val="bg1"/>
                </a:solidFill>
                <a:latin typeface="Calibri" panose="020F0502020204030204" pitchFamily="34" charset="0"/>
              </a:rPr>
              <a:t>Ephrath</a:t>
            </a:r>
            <a:r>
              <a:rPr lang="en-US" dirty="0">
                <a:solidFill>
                  <a:schemeClr val="bg1"/>
                </a:solidFill>
                <a:latin typeface="Calibri" panose="020F0502020204030204" pitchFamily="34" charset="0"/>
              </a:rPr>
              <a:t>, which is Bethlehem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is through Joseph that the power and blessings of the Abrahamic Covenant would be made to all the quarters of the earth in the latter days</a:t>
            </a:r>
          </a:p>
        </p:txBody>
      </p:sp>
      <p:grpSp>
        <p:nvGrpSpPr>
          <p:cNvPr id="136" name="Group 135"/>
          <p:cNvGrpSpPr/>
          <p:nvPr/>
        </p:nvGrpSpPr>
        <p:grpSpPr>
          <a:xfrm>
            <a:off x="10206917" y="1545386"/>
            <a:ext cx="1717537" cy="3762975"/>
            <a:chOff x="3409804" y="394080"/>
            <a:chExt cx="1717537" cy="3762975"/>
          </a:xfrm>
        </p:grpSpPr>
        <p:grpSp>
          <p:nvGrpSpPr>
            <p:cNvPr id="137" name="Group 136"/>
            <p:cNvGrpSpPr/>
            <p:nvPr/>
          </p:nvGrpSpPr>
          <p:grpSpPr>
            <a:xfrm>
              <a:off x="3770012" y="3241737"/>
              <a:ext cx="981992" cy="915318"/>
              <a:chOff x="3770012" y="3241737"/>
              <a:chExt cx="981992" cy="915318"/>
            </a:xfrm>
          </p:grpSpPr>
          <p:sp>
            <p:nvSpPr>
              <p:cNvPr id="156" name="Oval 155"/>
              <p:cNvSpPr/>
              <p:nvPr/>
            </p:nvSpPr>
            <p:spPr>
              <a:xfrm rot="2500661">
                <a:off x="3773733" y="3454095"/>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9779230">
                <a:off x="4317334" y="3453580"/>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9779230">
                <a:off x="4231291" y="3241737"/>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542647">
                <a:off x="3841730" y="3288381"/>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Block Arc 159"/>
              <p:cNvSpPr/>
              <p:nvPr/>
            </p:nvSpPr>
            <p:spPr>
              <a:xfrm>
                <a:off x="3770012" y="3697113"/>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Block Arc 160"/>
              <p:cNvSpPr/>
              <p:nvPr/>
            </p:nvSpPr>
            <p:spPr>
              <a:xfrm rot="21278537">
                <a:off x="4287006" y="3668818"/>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8" name="Trapezoid 137"/>
            <p:cNvSpPr/>
            <p:nvPr/>
          </p:nvSpPr>
          <p:spPr>
            <a:xfrm>
              <a:off x="3566214" y="3167116"/>
              <a:ext cx="1361052" cy="52429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203"/>
            <p:cNvSpPr/>
            <p:nvPr/>
          </p:nvSpPr>
          <p:spPr>
            <a:xfrm rot="362096">
              <a:off x="3409804" y="2343783"/>
              <a:ext cx="264584"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204"/>
            <p:cNvSpPr/>
            <p:nvPr/>
          </p:nvSpPr>
          <p:spPr>
            <a:xfrm rot="20638171" flipH="1">
              <a:off x="4830129" y="2264951"/>
              <a:ext cx="297212"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1554746" flipH="1">
              <a:off x="3514158" y="1564483"/>
              <a:ext cx="536537" cy="118599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19580082">
              <a:off x="4452910" y="1667465"/>
              <a:ext cx="547251" cy="105256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3662091" y="1751529"/>
              <a:ext cx="1162494" cy="1484837"/>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a:off x="3768942" y="2568807"/>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5475421">
              <a:off x="3582713" y="2102481"/>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7105770">
              <a:off x="3900578" y="2089418"/>
              <a:ext cx="950733" cy="189021"/>
            </a:xfrm>
            <a:prstGeom prst="rect">
              <a:avLst/>
            </a:prstGeom>
            <a:noFill/>
            <a:extLst>
              <a:ext uri="{909E8E84-426E-40DD-AFC4-6F175D3DCCD1}">
                <a14:hiddenFill xmlns:a14="http://schemas.microsoft.com/office/drawing/2010/main">
                  <a:solidFill>
                    <a:srgbClr val="FFFFFF"/>
                  </a:solidFill>
                </a14:hiddenFill>
              </a:ext>
            </a:extLst>
          </p:spPr>
        </p:pic>
        <p:grpSp>
          <p:nvGrpSpPr>
            <p:cNvPr id="147" name="Group 146"/>
            <p:cNvGrpSpPr/>
            <p:nvPr/>
          </p:nvGrpSpPr>
          <p:grpSpPr>
            <a:xfrm>
              <a:off x="3559233" y="394080"/>
              <a:ext cx="1356166" cy="2252449"/>
              <a:chOff x="3559233" y="394080"/>
              <a:chExt cx="1356166" cy="2252449"/>
            </a:xfrm>
          </p:grpSpPr>
          <p:sp>
            <p:nvSpPr>
              <p:cNvPr id="150" name="Oval 149"/>
              <p:cNvSpPr/>
              <p:nvPr/>
            </p:nvSpPr>
            <p:spPr>
              <a:xfrm>
                <a:off x="3717941" y="498938"/>
                <a:ext cx="976495" cy="13107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220"/>
              <p:cNvSpPr/>
              <p:nvPr/>
            </p:nvSpPr>
            <p:spPr>
              <a:xfrm>
                <a:off x="3712770" y="394080"/>
                <a:ext cx="1021836" cy="84970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221"/>
              <p:cNvSpPr/>
              <p:nvPr/>
            </p:nvSpPr>
            <p:spPr>
              <a:xfrm rot="16448485">
                <a:off x="2837894" y="1523177"/>
                <a:ext cx="1872078" cy="374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16448485">
                <a:off x="3730662" y="1451898"/>
                <a:ext cx="1847687" cy="387966"/>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309110">
                <a:off x="3559233" y="812737"/>
                <a:ext cx="255326" cy="13825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rot="20983275">
                <a:off x="4667992" y="681543"/>
                <a:ext cx="247407" cy="1591427"/>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Trapezoid 147"/>
            <p:cNvSpPr/>
            <p:nvPr/>
          </p:nvSpPr>
          <p:spPr>
            <a:xfrm>
              <a:off x="3531942" y="656226"/>
              <a:ext cx="1394992" cy="26214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5" t="8361" r="725" b="75565"/>
            <a:stretch/>
          </p:blipFill>
          <p:spPr bwMode="auto">
            <a:xfrm>
              <a:off x="3592981" y="699138"/>
              <a:ext cx="1290784" cy="1629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628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6"/>
                                        </p:tgtEl>
                                        <p:attrNameLst>
                                          <p:attrName>style.visibility</p:attrName>
                                        </p:attrNameLst>
                                      </p:cBhvr>
                                      <p:to>
                                        <p:strVal val="visible"/>
                                      </p:to>
                                    </p:set>
                                    <p:animEffect transition="in" filter="wipe(down)">
                                      <p:cBhvr>
                                        <p:cTn id="9" dur="580">
                                          <p:stCondLst>
                                            <p:cond delay="0"/>
                                          </p:stCondLst>
                                        </p:cTn>
                                        <p:tgtEl>
                                          <p:spTgt spid="136"/>
                                        </p:tgtEl>
                                      </p:cBhvr>
                                    </p:animEffect>
                                    <p:anim calcmode="lin" valueType="num">
                                      <p:cBhvr>
                                        <p:cTn id="10" dur="1822" tmFilter="0,0; 0.14,0.36; 0.43,0.73; 0.71,0.91; 1.0,1.0">
                                          <p:stCondLst>
                                            <p:cond delay="0"/>
                                          </p:stCondLst>
                                        </p:cTn>
                                        <p:tgtEl>
                                          <p:spTgt spid="13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6"/>
                                        </p:tgtEl>
                                        <p:attrNameLst>
                                          <p:attrName>ppt_y</p:attrName>
                                        </p:attrNameLst>
                                      </p:cBhvr>
                                      <p:tavLst>
                                        <p:tav tm="0" fmla="#ppt_y-sin(pi*$)/81">
                                          <p:val>
                                            <p:fltVal val="0"/>
                                          </p:val>
                                        </p:tav>
                                        <p:tav tm="100000">
                                          <p:val>
                                            <p:fltVal val="1"/>
                                          </p:val>
                                        </p:tav>
                                      </p:tavLst>
                                    </p:anim>
                                    <p:animScale>
                                      <p:cBhvr>
                                        <p:cTn id="15" dur="26">
                                          <p:stCondLst>
                                            <p:cond delay="650"/>
                                          </p:stCondLst>
                                        </p:cTn>
                                        <p:tgtEl>
                                          <p:spTgt spid="136"/>
                                        </p:tgtEl>
                                      </p:cBhvr>
                                      <p:to x="100000" y="60000"/>
                                    </p:animScale>
                                    <p:animScale>
                                      <p:cBhvr>
                                        <p:cTn id="16" dur="166" decel="50000">
                                          <p:stCondLst>
                                            <p:cond delay="676"/>
                                          </p:stCondLst>
                                        </p:cTn>
                                        <p:tgtEl>
                                          <p:spTgt spid="136"/>
                                        </p:tgtEl>
                                      </p:cBhvr>
                                      <p:to x="100000" y="100000"/>
                                    </p:animScale>
                                    <p:animScale>
                                      <p:cBhvr>
                                        <p:cTn id="17" dur="26">
                                          <p:stCondLst>
                                            <p:cond delay="1312"/>
                                          </p:stCondLst>
                                        </p:cTn>
                                        <p:tgtEl>
                                          <p:spTgt spid="136"/>
                                        </p:tgtEl>
                                      </p:cBhvr>
                                      <p:to x="100000" y="80000"/>
                                    </p:animScale>
                                    <p:animScale>
                                      <p:cBhvr>
                                        <p:cTn id="18" dur="166" decel="50000">
                                          <p:stCondLst>
                                            <p:cond delay="1338"/>
                                          </p:stCondLst>
                                        </p:cTn>
                                        <p:tgtEl>
                                          <p:spTgt spid="136"/>
                                        </p:tgtEl>
                                      </p:cBhvr>
                                      <p:to x="100000" y="100000"/>
                                    </p:animScale>
                                    <p:animScale>
                                      <p:cBhvr>
                                        <p:cTn id="19" dur="26">
                                          <p:stCondLst>
                                            <p:cond delay="1642"/>
                                          </p:stCondLst>
                                        </p:cTn>
                                        <p:tgtEl>
                                          <p:spTgt spid="136"/>
                                        </p:tgtEl>
                                      </p:cBhvr>
                                      <p:to x="100000" y="90000"/>
                                    </p:animScale>
                                    <p:animScale>
                                      <p:cBhvr>
                                        <p:cTn id="20" dur="166" decel="50000">
                                          <p:stCondLst>
                                            <p:cond delay="1668"/>
                                          </p:stCondLst>
                                        </p:cTn>
                                        <p:tgtEl>
                                          <p:spTgt spid="136"/>
                                        </p:tgtEl>
                                      </p:cBhvr>
                                      <p:to x="100000" y="100000"/>
                                    </p:animScale>
                                    <p:animScale>
                                      <p:cBhvr>
                                        <p:cTn id="21" dur="26">
                                          <p:stCondLst>
                                            <p:cond delay="1808"/>
                                          </p:stCondLst>
                                        </p:cTn>
                                        <p:tgtEl>
                                          <p:spTgt spid="136"/>
                                        </p:tgtEl>
                                      </p:cBhvr>
                                      <p:to x="100000" y="95000"/>
                                    </p:animScale>
                                    <p:animScale>
                                      <p:cBhvr>
                                        <p:cTn id="22" dur="166" decel="50000">
                                          <p:stCondLst>
                                            <p:cond delay="1834"/>
                                          </p:stCondLst>
                                        </p:cTn>
                                        <p:tgtEl>
                                          <p:spTgt spid="13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85139" y="6444933"/>
            <a:ext cx="478631" cy="369332"/>
          </a:xfrm>
          <a:prstGeom prst="rect">
            <a:avLst/>
          </a:prstGeom>
          <a:noFill/>
        </p:spPr>
        <p:txBody>
          <a:bodyPr wrap="square" rtlCol="0">
            <a:spAutoFit/>
          </a:bodyPr>
          <a:lstStyle/>
          <a:p>
            <a:r>
              <a:rPr lang="en-US" dirty="0">
                <a:solidFill>
                  <a:schemeClr val="bg1"/>
                </a:solidFill>
              </a:rPr>
              <a:t>(3)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Leah</a:t>
            </a:r>
            <a:endParaRPr lang="en-US" sz="6000" dirty="0">
              <a:solidFill>
                <a:schemeClr val="bg1"/>
              </a:solidFill>
              <a:latin typeface="AR JULIAN" panose="02000000000000000000" pitchFamily="2" charset="0"/>
              <a:cs typeface="Aparajita" panose="020B0604020202020204" pitchFamily="34" charset="0"/>
            </a:endParaRPr>
          </a:p>
        </p:txBody>
      </p:sp>
      <p:sp>
        <p:nvSpPr>
          <p:cNvPr id="26" name="Rectangle 25"/>
          <p:cNvSpPr/>
          <p:nvPr/>
        </p:nvSpPr>
        <p:spPr>
          <a:xfrm>
            <a:off x="185341" y="997288"/>
            <a:ext cx="9109756" cy="5078313"/>
          </a:xfrm>
          <a:prstGeom prst="rect">
            <a:avLst/>
          </a:prstGeom>
        </p:spPr>
        <p:txBody>
          <a:bodyPr wrap="square">
            <a:spAutoFit/>
          </a:bodyPr>
          <a:lstStyle/>
          <a:p>
            <a:r>
              <a:rPr lang="en-US" b="0" i="0" dirty="0">
                <a:solidFill>
                  <a:schemeClr val="bg1"/>
                </a:solidFill>
                <a:effectLst/>
                <a:latin typeface="Calibri" panose="020F0502020204030204" pitchFamily="34" charset="0"/>
              </a:rPr>
              <a:t>She was the oldest daughter of Laban, and the granddaughter of </a:t>
            </a:r>
            <a:r>
              <a:rPr lang="en-US" b="0" i="0" dirty="0" err="1">
                <a:solidFill>
                  <a:schemeClr val="bg1"/>
                </a:solidFill>
                <a:effectLst/>
                <a:latin typeface="Calibri" panose="020F0502020204030204" pitchFamily="34" charset="0"/>
              </a:rPr>
              <a:t>Bethuel</a:t>
            </a:r>
            <a:r>
              <a:rPr lang="en-US" b="0" i="0" dirty="0">
                <a:solidFill>
                  <a:schemeClr val="bg1"/>
                </a:solidFill>
                <a:effectLst/>
                <a:latin typeface="Calibri" panose="020F0502020204030204" pitchFamily="34" charset="0"/>
              </a:rPr>
              <a:t>, great granddaughter of </a:t>
            </a:r>
            <a:r>
              <a:rPr lang="en-US" b="0" i="0" dirty="0" err="1">
                <a:solidFill>
                  <a:schemeClr val="bg1"/>
                </a:solidFill>
                <a:effectLst/>
                <a:latin typeface="Calibri" panose="020F0502020204030204" pitchFamily="34" charset="0"/>
              </a:rPr>
              <a:t>Nahor</a:t>
            </a:r>
            <a:r>
              <a:rPr lang="en-US" b="0" i="0" dirty="0">
                <a:solidFill>
                  <a:schemeClr val="bg1"/>
                </a:solidFill>
                <a:effectLst/>
                <a:latin typeface="Calibri" panose="020F0502020204030204" pitchFamily="34" charset="0"/>
              </a:rPr>
              <a:t>, who was brother to Abraham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Her name means “weary”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Jacob served 7 years for the hand of her younger sister, Rachel, Laban veiled Leah on the wedding night and deceived Jacob into marrying her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Jacob agreed to serve Laban 7 more years for Rachel’s hand in marriage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During this time Leah bore unto Jacob six sons: Reuben, Simeon, Levi, Judah, and later Issachar, Zebulon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also bore a daughter, </a:t>
            </a:r>
            <a:r>
              <a:rPr lang="en-US" dirty="0" err="1">
                <a:solidFill>
                  <a:schemeClr val="bg1"/>
                </a:solidFill>
                <a:latin typeface="Calibri" panose="020F0502020204030204" pitchFamily="34" charset="0"/>
              </a:rPr>
              <a:t>Dianah</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Leah was buried in the cave of </a:t>
            </a:r>
            <a:r>
              <a:rPr lang="en-US" dirty="0" err="1">
                <a:solidFill>
                  <a:schemeClr val="bg1"/>
                </a:solidFill>
                <a:latin typeface="Calibri" panose="020F0502020204030204" pitchFamily="34" charset="0"/>
              </a:rPr>
              <a:t>Machpelah</a:t>
            </a:r>
            <a:r>
              <a:rPr lang="en-US" dirty="0">
                <a:solidFill>
                  <a:schemeClr val="bg1"/>
                </a:solidFill>
                <a:latin typeface="Calibri" panose="020F0502020204030204" pitchFamily="34" charset="0"/>
              </a:rPr>
              <a:t>, the resting place of </a:t>
            </a:r>
            <a:r>
              <a:rPr lang="en-US" dirty="0" err="1">
                <a:solidFill>
                  <a:schemeClr val="bg1"/>
                </a:solidFill>
                <a:latin typeface="Calibri" panose="020F0502020204030204" pitchFamily="34" charset="0"/>
              </a:rPr>
              <a:t>Abrahm</a:t>
            </a:r>
            <a:r>
              <a:rPr lang="en-US" dirty="0">
                <a:solidFill>
                  <a:schemeClr val="bg1"/>
                </a:solidFill>
                <a:latin typeface="Calibri" panose="020F0502020204030204" pitchFamily="34" charset="0"/>
              </a:rPr>
              <a:t>, Sarah, Isaac, and Rebekah</a:t>
            </a:r>
          </a:p>
          <a:p>
            <a:endParaRPr lang="en-US" dirty="0">
              <a:solidFill>
                <a:schemeClr val="bg1"/>
              </a:solidFill>
              <a:latin typeface="Calibri" panose="020F0502020204030204" pitchFamily="34" charset="0"/>
            </a:endParaRPr>
          </a:p>
        </p:txBody>
      </p:sp>
      <p:grpSp>
        <p:nvGrpSpPr>
          <p:cNvPr id="32" name="Group 31"/>
          <p:cNvGrpSpPr/>
          <p:nvPr/>
        </p:nvGrpSpPr>
        <p:grpSpPr>
          <a:xfrm>
            <a:off x="9451888" y="1910385"/>
            <a:ext cx="2076460" cy="3639825"/>
            <a:chOff x="5334000" y="1846574"/>
            <a:chExt cx="2076460" cy="3639825"/>
          </a:xfrm>
        </p:grpSpPr>
        <p:grpSp>
          <p:nvGrpSpPr>
            <p:cNvPr id="33" name="Group 32"/>
            <p:cNvGrpSpPr/>
            <p:nvPr/>
          </p:nvGrpSpPr>
          <p:grpSpPr>
            <a:xfrm>
              <a:off x="5719377" y="4498902"/>
              <a:ext cx="1324817" cy="987497"/>
              <a:chOff x="5719377" y="4498902"/>
              <a:chExt cx="1324817" cy="987497"/>
            </a:xfrm>
          </p:grpSpPr>
          <p:sp>
            <p:nvSpPr>
              <p:cNvPr id="63" name="Oval 62"/>
              <p:cNvSpPr/>
              <p:nvPr/>
            </p:nvSpPr>
            <p:spPr>
              <a:xfrm rot="2500661">
                <a:off x="5885883" y="4816778"/>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9779230">
                <a:off x="6461938" y="4816287"/>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9779230">
                <a:off x="6370757" y="4614491"/>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542647">
                <a:off x="5957939" y="4658922"/>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5719377" y="4498902"/>
                <a:ext cx="1324817" cy="49942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Block Arc 67"/>
              <p:cNvSpPr/>
              <p:nvPr/>
            </p:nvSpPr>
            <p:spPr>
              <a:xfrm>
                <a:off x="5881940" y="5048271"/>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Block Arc 68"/>
              <p:cNvSpPr/>
              <p:nvPr/>
            </p:nvSpPr>
            <p:spPr>
              <a:xfrm rot="21278537">
                <a:off x="6429799" y="5021317"/>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Oval 33"/>
            <p:cNvSpPr/>
            <p:nvPr/>
          </p:nvSpPr>
          <p:spPr>
            <a:xfrm rot="2542647">
              <a:off x="5334000"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057353" flipH="1">
              <a:off x="7009382"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2292215" flipH="1">
              <a:off x="5616890" y="3104582"/>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9307785">
              <a:off x="6651684" y="3104583"/>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57"/>
            <p:cNvSpPr/>
            <p:nvPr/>
          </p:nvSpPr>
          <p:spPr>
            <a:xfrm>
              <a:off x="5767575" y="3194959"/>
              <a:ext cx="1231897" cy="1599678"/>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8"/>
            <p:cNvSpPr/>
            <p:nvPr/>
          </p:nvSpPr>
          <p:spPr>
            <a:xfrm>
              <a:off x="6309610" y="3194959"/>
              <a:ext cx="66208" cy="1599678"/>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9"/>
            <p:cNvSpPr/>
            <p:nvPr/>
          </p:nvSpPr>
          <p:spPr>
            <a:xfrm rot="19307785">
              <a:off x="6877697" y="3717127"/>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60"/>
            <p:cNvSpPr/>
            <p:nvPr/>
          </p:nvSpPr>
          <p:spPr>
            <a:xfrm rot="2292215" flipH="1">
              <a:off x="5339905" y="3685955"/>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Input 61"/>
            <p:cNvSpPr/>
            <p:nvPr/>
          </p:nvSpPr>
          <p:spPr>
            <a:xfrm rot="20381299">
              <a:off x="6332300" y="3050567"/>
              <a:ext cx="597474" cy="14863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Input 42"/>
            <p:cNvSpPr/>
            <p:nvPr/>
          </p:nvSpPr>
          <p:spPr>
            <a:xfrm rot="1218701" flipH="1">
              <a:off x="5789121" y="3052818"/>
              <a:ext cx="609479" cy="144131"/>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825677" y="1927805"/>
              <a:ext cx="1034794" cy="124856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Wave 44"/>
            <p:cNvSpPr/>
            <p:nvPr/>
          </p:nvSpPr>
          <p:spPr>
            <a:xfrm rot="16858595">
              <a:off x="5346042" y="2503879"/>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Wave 45"/>
            <p:cNvSpPr/>
            <p:nvPr/>
          </p:nvSpPr>
          <p:spPr>
            <a:xfrm rot="4166995">
              <a:off x="6342298" y="245280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Wave 70"/>
            <p:cNvSpPr/>
            <p:nvPr/>
          </p:nvSpPr>
          <p:spPr>
            <a:xfrm rot="3710616">
              <a:off x="6291459" y="2497579"/>
              <a:ext cx="1416055" cy="54789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Wave 47"/>
            <p:cNvSpPr/>
            <p:nvPr/>
          </p:nvSpPr>
          <p:spPr>
            <a:xfrm>
              <a:off x="5750058" y="196664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Wave 48"/>
            <p:cNvSpPr/>
            <p:nvPr/>
          </p:nvSpPr>
          <p:spPr>
            <a:xfrm rot="17172890">
              <a:off x="5033444" y="2366130"/>
              <a:ext cx="1476656" cy="68262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5635560" y="1846574"/>
              <a:ext cx="1379725" cy="612399"/>
              <a:chOff x="5635560" y="1846574"/>
              <a:chExt cx="1379725" cy="612399"/>
            </a:xfrm>
          </p:grpSpPr>
          <p:sp>
            <p:nvSpPr>
              <p:cNvPr id="60" name="Flowchart: Delay 71"/>
              <p:cNvSpPr/>
              <p:nvPr/>
            </p:nvSpPr>
            <p:spPr>
              <a:xfrm rot="16200000">
                <a:off x="6172910" y="1309224"/>
                <a:ext cx="305026" cy="1379725"/>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72"/>
              <p:cNvSpPr/>
              <p:nvPr/>
            </p:nvSpPr>
            <p:spPr>
              <a:xfrm>
                <a:off x="5635560" y="2101658"/>
                <a:ext cx="1377338" cy="35731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73"/>
              <p:cNvSpPr/>
              <p:nvPr/>
            </p:nvSpPr>
            <p:spPr>
              <a:xfrm>
                <a:off x="5635560" y="2101658"/>
                <a:ext cx="1379725" cy="14982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5633173" y="2130755"/>
              <a:ext cx="1387646" cy="84318"/>
              <a:chOff x="4050103" y="1029922"/>
              <a:chExt cx="1585457" cy="309789"/>
            </a:xfrm>
          </p:grpSpPr>
          <p:sp>
            <p:nvSpPr>
              <p:cNvPr id="58" name="Rounded Rectangle 57"/>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4" descr="http://cdn.shopify.com/s/files/1/0094/1122/products/1012L-Lg-Simple-Scroll-X_grande.png?v=14273942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rot="2287481">
              <a:off x="5337731" y="3748398"/>
              <a:ext cx="535335" cy="117511"/>
              <a:chOff x="4050103" y="1029922"/>
              <a:chExt cx="1585457" cy="309789"/>
            </a:xfrm>
          </p:grpSpPr>
          <p:sp>
            <p:nvSpPr>
              <p:cNvPr id="56" name="Rounded Rectangle 55"/>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4" descr="http://cdn.shopify.com/s/files/1/0094/1122/products/1012L-Lg-Simple-Scroll-X_grande.png?v=14273942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rot="19273707">
              <a:off x="6874794" y="3770169"/>
              <a:ext cx="535335" cy="117511"/>
              <a:chOff x="4050103" y="1029922"/>
              <a:chExt cx="1585457" cy="309789"/>
            </a:xfrm>
          </p:grpSpPr>
          <p:sp>
            <p:nvSpPr>
              <p:cNvPr id="54" name="Rounded Rectangle 53"/>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4" descr="http://cdn.shopify.com/s/files/1/0094/1122/products/1012L-Lg-Simple-Scroll-X_grande.png?v=14273942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6662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wipe(down)">
                                      <p:cBhvr>
                                        <p:cTn id="9" dur="580">
                                          <p:stCondLst>
                                            <p:cond delay="0"/>
                                          </p:stCondLst>
                                        </p:cTn>
                                        <p:tgtEl>
                                          <p:spTgt spid="32"/>
                                        </p:tgtEl>
                                      </p:cBhvr>
                                    </p:animEffect>
                                    <p:anim calcmode="lin" valueType="num">
                                      <p:cBhvr>
                                        <p:cTn id="1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 dur="26">
                                          <p:stCondLst>
                                            <p:cond delay="650"/>
                                          </p:stCondLst>
                                        </p:cTn>
                                        <p:tgtEl>
                                          <p:spTgt spid="32"/>
                                        </p:tgtEl>
                                      </p:cBhvr>
                                      <p:to x="100000" y="60000"/>
                                    </p:animScale>
                                    <p:animScale>
                                      <p:cBhvr>
                                        <p:cTn id="16" dur="166" decel="50000">
                                          <p:stCondLst>
                                            <p:cond delay="676"/>
                                          </p:stCondLst>
                                        </p:cTn>
                                        <p:tgtEl>
                                          <p:spTgt spid="32"/>
                                        </p:tgtEl>
                                      </p:cBhvr>
                                      <p:to x="100000" y="100000"/>
                                    </p:animScale>
                                    <p:animScale>
                                      <p:cBhvr>
                                        <p:cTn id="17" dur="26">
                                          <p:stCondLst>
                                            <p:cond delay="1312"/>
                                          </p:stCondLst>
                                        </p:cTn>
                                        <p:tgtEl>
                                          <p:spTgt spid="32"/>
                                        </p:tgtEl>
                                      </p:cBhvr>
                                      <p:to x="100000" y="80000"/>
                                    </p:animScale>
                                    <p:animScale>
                                      <p:cBhvr>
                                        <p:cTn id="18" dur="166" decel="50000">
                                          <p:stCondLst>
                                            <p:cond delay="1338"/>
                                          </p:stCondLst>
                                        </p:cTn>
                                        <p:tgtEl>
                                          <p:spTgt spid="32"/>
                                        </p:tgtEl>
                                      </p:cBhvr>
                                      <p:to x="100000" y="100000"/>
                                    </p:animScale>
                                    <p:animScale>
                                      <p:cBhvr>
                                        <p:cTn id="19" dur="26">
                                          <p:stCondLst>
                                            <p:cond delay="1642"/>
                                          </p:stCondLst>
                                        </p:cTn>
                                        <p:tgtEl>
                                          <p:spTgt spid="32"/>
                                        </p:tgtEl>
                                      </p:cBhvr>
                                      <p:to x="100000" y="90000"/>
                                    </p:animScale>
                                    <p:animScale>
                                      <p:cBhvr>
                                        <p:cTn id="20" dur="166" decel="50000">
                                          <p:stCondLst>
                                            <p:cond delay="1668"/>
                                          </p:stCondLst>
                                        </p:cTn>
                                        <p:tgtEl>
                                          <p:spTgt spid="32"/>
                                        </p:tgtEl>
                                      </p:cBhvr>
                                      <p:to x="100000" y="100000"/>
                                    </p:animScale>
                                    <p:animScale>
                                      <p:cBhvr>
                                        <p:cTn id="21" dur="26">
                                          <p:stCondLst>
                                            <p:cond delay="1808"/>
                                          </p:stCondLst>
                                        </p:cTn>
                                        <p:tgtEl>
                                          <p:spTgt spid="32"/>
                                        </p:tgtEl>
                                      </p:cBhvr>
                                      <p:to x="100000" y="95000"/>
                                    </p:animScale>
                                    <p:animScale>
                                      <p:cBhvr>
                                        <p:cTn id="22" dur="166" decel="50000">
                                          <p:stCondLst>
                                            <p:cond delay="1834"/>
                                          </p:stCondLst>
                                        </p:cTn>
                                        <p:tgtEl>
                                          <p:spTgt spid="3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2340429" cy="369332"/>
          </a:xfrm>
          <a:prstGeom prst="rect">
            <a:avLst/>
          </a:prstGeom>
          <a:noFill/>
        </p:spPr>
        <p:txBody>
          <a:bodyPr wrap="square" rtlCol="0">
            <a:spAutoFit/>
          </a:bodyPr>
          <a:lstStyle/>
          <a:p>
            <a:r>
              <a:rPr lang="en-US" dirty="0">
                <a:solidFill>
                  <a:schemeClr val="bg1"/>
                </a:solidFill>
              </a:rPr>
              <a:t>Genesis 29:21-29</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Love and Commitment</a:t>
            </a:r>
            <a:endParaRPr lang="en-US" sz="6000" dirty="0">
              <a:solidFill>
                <a:schemeClr val="bg1"/>
              </a:solidFill>
              <a:latin typeface="AR JULIAN" panose="02000000000000000000" pitchFamily="2" charset="0"/>
              <a:cs typeface="Aparajita" panose="020B0604020202020204" pitchFamily="34" charset="0"/>
            </a:endParaRPr>
          </a:p>
        </p:txBody>
      </p:sp>
      <p:sp>
        <p:nvSpPr>
          <p:cNvPr id="26" name="Rectangle 25"/>
          <p:cNvSpPr/>
          <p:nvPr/>
        </p:nvSpPr>
        <p:spPr>
          <a:xfrm>
            <a:off x="3288964" y="1177369"/>
            <a:ext cx="5614072" cy="954107"/>
          </a:xfrm>
          <a:prstGeom prst="rect">
            <a:avLst/>
          </a:prstGeom>
        </p:spPr>
        <p:txBody>
          <a:bodyPr wrap="square">
            <a:spAutoFit/>
          </a:bodyPr>
          <a:lstStyle/>
          <a:p>
            <a:pPr algn="ctr"/>
            <a:r>
              <a:rPr lang="en-US" sz="2800" dirty="0">
                <a:solidFill>
                  <a:schemeClr val="bg1"/>
                </a:solidFill>
                <a:latin typeface="Calibri" panose="020F0502020204030204" pitchFamily="34" charset="0"/>
              </a:rPr>
              <a:t>What was Jacob willing to do so he could marry Rachel?</a:t>
            </a:r>
          </a:p>
        </p:txBody>
      </p:sp>
      <p:grpSp>
        <p:nvGrpSpPr>
          <p:cNvPr id="136" name="Group 135"/>
          <p:cNvGrpSpPr/>
          <p:nvPr/>
        </p:nvGrpSpPr>
        <p:grpSpPr>
          <a:xfrm>
            <a:off x="9836518" y="2255362"/>
            <a:ext cx="1818866" cy="3563841"/>
            <a:chOff x="3409804" y="394080"/>
            <a:chExt cx="1717537" cy="3762975"/>
          </a:xfrm>
        </p:grpSpPr>
        <p:grpSp>
          <p:nvGrpSpPr>
            <p:cNvPr id="137" name="Group 136"/>
            <p:cNvGrpSpPr/>
            <p:nvPr/>
          </p:nvGrpSpPr>
          <p:grpSpPr>
            <a:xfrm>
              <a:off x="3770012" y="3241737"/>
              <a:ext cx="981992" cy="915318"/>
              <a:chOff x="3770012" y="3241737"/>
              <a:chExt cx="981992" cy="915318"/>
            </a:xfrm>
          </p:grpSpPr>
          <p:sp>
            <p:nvSpPr>
              <p:cNvPr id="156" name="Oval 155"/>
              <p:cNvSpPr/>
              <p:nvPr/>
            </p:nvSpPr>
            <p:spPr>
              <a:xfrm rot="2500661">
                <a:off x="3773733" y="3454095"/>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9779230">
                <a:off x="4317334" y="3453580"/>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9779230">
                <a:off x="4231291" y="3241737"/>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542647">
                <a:off x="3841730" y="3288381"/>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Block Arc 159"/>
              <p:cNvSpPr/>
              <p:nvPr/>
            </p:nvSpPr>
            <p:spPr>
              <a:xfrm>
                <a:off x="3770012" y="3697113"/>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Block Arc 160"/>
              <p:cNvSpPr/>
              <p:nvPr/>
            </p:nvSpPr>
            <p:spPr>
              <a:xfrm rot="21278537">
                <a:off x="4287006" y="3668818"/>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8" name="Trapezoid 137"/>
            <p:cNvSpPr/>
            <p:nvPr/>
          </p:nvSpPr>
          <p:spPr>
            <a:xfrm>
              <a:off x="3566214" y="3167116"/>
              <a:ext cx="1361052" cy="52429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203"/>
            <p:cNvSpPr/>
            <p:nvPr/>
          </p:nvSpPr>
          <p:spPr>
            <a:xfrm rot="362096">
              <a:off x="3409804" y="2343783"/>
              <a:ext cx="264584"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204"/>
            <p:cNvSpPr/>
            <p:nvPr/>
          </p:nvSpPr>
          <p:spPr>
            <a:xfrm rot="20638171" flipH="1">
              <a:off x="4830129" y="2264951"/>
              <a:ext cx="297212"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1554746" flipH="1">
              <a:off x="3514158" y="1564483"/>
              <a:ext cx="536537" cy="118599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19580082">
              <a:off x="4452910" y="1667465"/>
              <a:ext cx="547251" cy="105256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3662091" y="1751529"/>
              <a:ext cx="1162494" cy="1484837"/>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a:off x="3768942" y="2568807"/>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5475421">
              <a:off x="3582713" y="2102481"/>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7105770">
              <a:off x="3900578" y="2089418"/>
              <a:ext cx="950733" cy="189021"/>
            </a:xfrm>
            <a:prstGeom prst="rect">
              <a:avLst/>
            </a:prstGeom>
            <a:noFill/>
            <a:extLst>
              <a:ext uri="{909E8E84-426E-40DD-AFC4-6F175D3DCCD1}">
                <a14:hiddenFill xmlns:a14="http://schemas.microsoft.com/office/drawing/2010/main">
                  <a:solidFill>
                    <a:srgbClr val="FFFFFF"/>
                  </a:solidFill>
                </a14:hiddenFill>
              </a:ext>
            </a:extLst>
          </p:spPr>
        </p:pic>
        <p:grpSp>
          <p:nvGrpSpPr>
            <p:cNvPr id="147" name="Group 146"/>
            <p:cNvGrpSpPr/>
            <p:nvPr/>
          </p:nvGrpSpPr>
          <p:grpSpPr>
            <a:xfrm>
              <a:off x="3559233" y="394080"/>
              <a:ext cx="1356166" cy="2252449"/>
              <a:chOff x="3559233" y="394080"/>
              <a:chExt cx="1356166" cy="2252449"/>
            </a:xfrm>
          </p:grpSpPr>
          <p:sp>
            <p:nvSpPr>
              <p:cNvPr id="150" name="Oval 149"/>
              <p:cNvSpPr/>
              <p:nvPr/>
            </p:nvSpPr>
            <p:spPr>
              <a:xfrm>
                <a:off x="3717941" y="498938"/>
                <a:ext cx="976495" cy="13107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220"/>
              <p:cNvSpPr/>
              <p:nvPr/>
            </p:nvSpPr>
            <p:spPr>
              <a:xfrm>
                <a:off x="3712770" y="394080"/>
                <a:ext cx="1021836" cy="84970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221"/>
              <p:cNvSpPr/>
              <p:nvPr/>
            </p:nvSpPr>
            <p:spPr>
              <a:xfrm rot="16448485">
                <a:off x="2837894" y="1523177"/>
                <a:ext cx="1872078" cy="374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16448485">
                <a:off x="3730662" y="1451898"/>
                <a:ext cx="1847687" cy="387966"/>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309110">
                <a:off x="3559233" y="812737"/>
                <a:ext cx="255326" cy="13825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rot="20983275">
                <a:off x="4667992" y="681543"/>
                <a:ext cx="247407" cy="1591427"/>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Trapezoid 147"/>
            <p:cNvSpPr/>
            <p:nvPr/>
          </p:nvSpPr>
          <p:spPr>
            <a:xfrm>
              <a:off x="3531942" y="656226"/>
              <a:ext cx="1394992" cy="26214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5" t="8361" r="725" b="75565"/>
            <a:stretch/>
          </p:blipFill>
          <p:spPr bwMode="auto">
            <a:xfrm>
              <a:off x="3592981" y="699138"/>
              <a:ext cx="1290784" cy="162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76239" y="1939121"/>
            <a:ext cx="1650816" cy="4113088"/>
            <a:chOff x="1133802" y="686440"/>
            <a:chExt cx="1650816" cy="4113088"/>
          </a:xfrm>
        </p:grpSpPr>
        <p:sp>
          <p:nvSpPr>
            <p:cNvPr id="13" name="Oval 12"/>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rapezoid 16"/>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rapezoid 17"/>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rapezoid 18"/>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0" name="Group 19"/>
            <p:cNvGrpSpPr/>
            <p:nvPr/>
          </p:nvGrpSpPr>
          <p:grpSpPr>
            <a:xfrm rot="576583">
              <a:off x="1476405" y="3166501"/>
              <a:ext cx="148442" cy="1203961"/>
              <a:chOff x="4038599" y="3983576"/>
              <a:chExt cx="217257" cy="1331328"/>
            </a:xfrm>
          </p:grpSpPr>
          <p:sp>
            <p:nvSpPr>
              <p:cNvPr id="111" name="Pentagon 110"/>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rot="5400000" flipV="1">
                <a:off x="3549760" y="4476730"/>
                <a:ext cx="1194934" cy="208625"/>
                <a:chOff x="3970020" y="4948646"/>
                <a:chExt cx="6939523" cy="1211581"/>
              </a:xfrm>
            </p:grpSpPr>
            <p:grpSp>
              <p:nvGrpSpPr>
                <p:cNvPr id="113" name="Group 112"/>
                <p:cNvGrpSpPr/>
                <p:nvPr/>
              </p:nvGrpSpPr>
              <p:grpSpPr>
                <a:xfrm>
                  <a:off x="3970020" y="4953000"/>
                  <a:ext cx="2080259" cy="1207227"/>
                  <a:chOff x="4551318" y="4950687"/>
                  <a:chExt cx="2080259" cy="1207227"/>
                </a:xfrm>
              </p:grpSpPr>
              <p:sp>
                <p:nvSpPr>
                  <p:cNvPr id="130" name="Rectangle 12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 Arrow Callout 13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Diamond 11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6395357" y="4948646"/>
                  <a:ext cx="2080259" cy="1207227"/>
                  <a:chOff x="4551318" y="4950687"/>
                  <a:chExt cx="2080259" cy="1207227"/>
                </a:xfrm>
              </p:grpSpPr>
              <p:sp>
                <p:nvSpPr>
                  <p:cNvPr id="124" name="Rectangle 12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 Arrow Callout 12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Diamond 11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8829284" y="4948646"/>
                  <a:ext cx="2080259" cy="1207227"/>
                  <a:chOff x="4551318" y="4950687"/>
                  <a:chExt cx="2080259" cy="1207227"/>
                </a:xfrm>
              </p:grpSpPr>
              <p:sp>
                <p:nvSpPr>
                  <p:cNvPr id="118" name="Rectangle 11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Left-Right Arrow Callout 11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rot="21023417" flipH="1">
              <a:off x="1680724" y="3197449"/>
              <a:ext cx="148442" cy="1203961"/>
              <a:chOff x="4038599" y="3983576"/>
              <a:chExt cx="217257" cy="1331328"/>
            </a:xfrm>
          </p:grpSpPr>
          <p:sp>
            <p:nvSpPr>
              <p:cNvPr id="86" name="Pentagon 85"/>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rot="5400000" flipV="1">
                <a:off x="3549760" y="4476730"/>
                <a:ext cx="1194934" cy="208625"/>
                <a:chOff x="3970020" y="4948646"/>
                <a:chExt cx="6939523" cy="1211581"/>
              </a:xfrm>
            </p:grpSpPr>
            <p:grpSp>
              <p:nvGrpSpPr>
                <p:cNvPr id="88" name="Group 87"/>
                <p:cNvGrpSpPr/>
                <p:nvPr/>
              </p:nvGrpSpPr>
              <p:grpSpPr>
                <a:xfrm>
                  <a:off x="3970020" y="4953000"/>
                  <a:ext cx="2080259" cy="1207227"/>
                  <a:chOff x="4551318" y="4950687"/>
                  <a:chExt cx="2080259" cy="1207227"/>
                </a:xfrm>
              </p:grpSpPr>
              <p:sp>
                <p:nvSpPr>
                  <p:cNvPr id="105" name="Rectangle 10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Callout 10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Diamond 8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6395357" y="4948646"/>
                  <a:ext cx="2080259" cy="1207227"/>
                  <a:chOff x="4551318" y="4950687"/>
                  <a:chExt cx="2080259" cy="1207227"/>
                </a:xfrm>
              </p:grpSpPr>
              <p:sp>
                <p:nvSpPr>
                  <p:cNvPr id="99" name="Rectangle 9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Callout 10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Diamond 9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8829284" y="4948646"/>
                  <a:ext cx="2080259" cy="1207227"/>
                  <a:chOff x="4551318" y="4950687"/>
                  <a:chExt cx="2080259" cy="1207227"/>
                </a:xfrm>
              </p:grpSpPr>
              <p:sp>
                <p:nvSpPr>
                  <p:cNvPr id="93" name="Rectangle 9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Callout 9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1"/>
            <p:cNvGrpSpPr/>
            <p:nvPr/>
          </p:nvGrpSpPr>
          <p:grpSpPr>
            <a:xfrm>
              <a:off x="1553983" y="3036996"/>
              <a:ext cx="779810" cy="220840"/>
              <a:chOff x="3431377" y="2577520"/>
              <a:chExt cx="2319927" cy="361305"/>
            </a:xfrm>
          </p:grpSpPr>
          <p:sp>
            <p:nvSpPr>
              <p:cNvPr id="61" name="Rounded Rectangle 60"/>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3657600" y="2599731"/>
                <a:ext cx="1892332" cy="330385"/>
                <a:chOff x="3970020" y="4948646"/>
                <a:chExt cx="6939523" cy="1211581"/>
              </a:xfrm>
            </p:grpSpPr>
            <p:grpSp>
              <p:nvGrpSpPr>
                <p:cNvPr id="63" name="Group 62"/>
                <p:cNvGrpSpPr/>
                <p:nvPr/>
              </p:nvGrpSpPr>
              <p:grpSpPr>
                <a:xfrm>
                  <a:off x="3970020" y="4953000"/>
                  <a:ext cx="2080259" cy="1207227"/>
                  <a:chOff x="4551318" y="4950687"/>
                  <a:chExt cx="2080259" cy="1207227"/>
                </a:xfrm>
              </p:grpSpPr>
              <p:sp>
                <p:nvSpPr>
                  <p:cNvPr id="80" name="Rectangle 7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Callout 8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Diamond 6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6395357" y="4948646"/>
                  <a:ext cx="2080259" cy="1207227"/>
                  <a:chOff x="4551318" y="4950687"/>
                  <a:chExt cx="2080259" cy="1207227"/>
                </a:xfrm>
              </p:grpSpPr>
              <p:sp>
                <p:nvSpPr>
                  <p:cNvPr id="74" name="Rectangle 7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Callout 7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Diamond 6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8829284" y="4948646"/>
                  <a:ext cx="2080259" cy="1207227"/>
                  <a:chOff x="4551318" y="4950687"/>
                  <a:chExt cx="2080259" cy="1207227"/>
                </a:xfrm>
              </p:grpSpPr>
              <p:sp>
                <p:nvSpPr>
                  <p:cNvPr id="68" name="Rectangle 6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 Arrow Callout 6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3" name="Isosceles Triangle 22"/>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238801" y="686440"/>
              <a:ext cx="1515213" cy="1532853"/>
              <a:chOff x="1238801" y="686440"/>
              <a:chExt cx="1515213" cy="1532853"/>
            </a:xfrm>
          </p:grpSpPr>
          <p:sp>
            <p:nvSpPr>
              <p:cNvPr id="27" name="Round Diagonal Corner Rectangle 26"/>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ound Diagonal Corner Rectangle 27"/>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 Diagonal Corner Rectangle 29"/>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ound Diagonal Corner Rectangle 30"/>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5" name="Group 34"/>
              <p:cNvGrpSpPr/>
              <p:nvPr/>
            </p:nvGrpSpPr>
            <p:grpSpPr>
              <a:xfrm>
                <a:off x="1361620" y="1073300"/>
                <a:ext cx="1251291" cy="220840"/>
                <a:chOff x="3431377" y="2577520"/>
                <a:chExt cx="2319927" cy="361305"/>
              </a:xfrm>
            </p:grpSpPr>
            <p:sp>
              <p:nvSpPr>
                <p:cNvPr id="36" name="Rounded Rectangle 35"/>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657600" y="2599731"/>
                  <a:ext cx="1892332" cy="330385"/>
                  <a:chOff x="3970020" y="4948646"/>
                  <a:chExt cx="6939523" cy="1211581"/>
                </a:xfrm>
              </p:grpSpPr>
              <p:grpSp>
                <p:nvGrpSpPr>
                  <p:cNvPr id="38" name="Group 37"/>
                  <p:cNvGrpSpPr/>
                  <p:nvPr/>
                </p:nvGrpSpPr>
                <p:grpSpPr>
                  <a:xfrm>
                    <a:off x="3970020" y="4953000"/>
                    <a:ext cx="2080259" cy="1207227"/>
                    <a:chOff x="4551318" y="4950687"/>
                    <a:chExt cx="2080259" cy="1207227"/>
                  </a:xfrm>
                </p:grpSpPr>
                <p:sp>
                  <p:nvSpPr>
                    <p:cNvPr id="55" name="Rectangle 5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Callout 5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Diamond 3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6395357" y="4948646"/>
                    <a:ext cx="2080259" cy="1207227"/>
                    <a:chOff x="4551318" y="4950687"/>
                    <a:chExt cx="2080259" cy="1207227"/>
                  </a:xfrm>
                </p:grpSpPr>
                <p:sp>
                  <p:nvSpPr>
                    <p:cNvPr id="49" name="Rectangle 4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Callout 5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Diamond 4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829284" y="4948646"/>
                    <a:ext cx="2080259" cy="1207227"/>
                    <a:chOff x="4551318" y="4950687"/>
                    <a:chExt cx="2080259" cy="1207227"/>
                  </a:xfrm>
                </p:grpSpPr>
                <p:sp>
                  <p:nvSpPr>
                    <p:cNvPr id="43" name="Rectangle 4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Callout 4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2" name="Rectangle 1"/>
          <p:cNvSpPr/>
          <p:nvPr/>
        </p:nvSpPr>
        <p:spPr>
          <a:xfrm>
            <a:off x="2739298" y="2283560"/>
            <a:ext cx="7135860" cy="3693319"/>
          </a:xfrm>
          <a:prstGeom prst="rect">
            <a:avLst/>
          </a:prstGeom>
        </p:spPr>
        <p:txBody>
          <a:bodyPr wrap="square">
            <a:spAutoFit/>
          </a:bodyPr>
          <a:lstStyle/>
          <a:p>
            <a:r>
              <a:rPr lang="en-US" b="0" i="0" dirty="0">
                <a:solidFill>
                  <a:schemeClr val="bg1"/>
                </a:solidFill>
                <a:effectLst/>
                <a:latin typeface="Calibri" panose="020F0502020204030204" pitchFamily="34" charset="0"/>
              </a:rPr>
              <a:t>Jacob worked seven years to marry Rachel, Laban tricked him into marrying his older daughter, Leah, instead.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Laban justified his actions by claiming that the oldest daughter should be married first.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Laban told Jacob he could still marry Rachel after the weeklong wedding feast for Leah, but Jacob would have to agree to work for him another seven years.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Jacob agreed to these conditions.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Jacob served a total of 20 years before returning to Canaan</a:t>
            </a:r>
            <a:endParaRPr lang="en-US" dirty="0">
              <a:solidFill>
                <a:schemeClr val="bg1"/>
              </a:solidFill>
            </a:endParaRPr>
          </a:p>
        </p:txBody>
      </p:sp>
      <p:sp>
        <p:nvSpPr>
          <p:cNvPr id="3" name="Rectangle 2"/>
          <p:cNvSpPr/>
          <p:nvPr/>
        </p:nvSpPr>
        <p:spPr>
          <a:xfrm>
            <a:off x="3135388" y="6151835"/>
            <a:ext cx="6096000" cy="646331"/>
          </a:xfrm>
          <a:prstGeom prst="rect">
            <a:avLst/>
          </a:prstGeom>
        </p:spPr>
        <p:txBody>
          <a:bodyPr>
            <a:spAutoFit/>
          </a:bodyPr>
          <a:lstStyle/>
          <a:p>
            <a:r>
              <a:rPr lang="en-US" b="1" i="0" dirty="0">
                <a:solidFill>
                  <a:srgbClr val="FFFF00"/>
                </a:solidFill>
                <a:effectLst/>
                <a:latin typeface="Calibri" panose="020F0502020204030204" pitchFamily="34" charset="0"/>
              </a:rPr>
              <a:t>We must work diligently and be patient as we seek to obtain the blessings the Lord has promised us</a:t>
            </a:r>
            <a:endParaRPr lang="en-US" dirty="0">
              <a:solidFill>
                <a:srgbClr val="FFFF00"/>
              </a:solidFill>
            </a:endParaRPr>
          </a:p>
        </p:txBody>
      </p:sp>
    </p:spTree>
    <p:extLst>
      <p:ext uri="{BB962C8B-B14F-4D97-AF65-F5344CB8AC3E}">
        <p14:creationId xmlns:p14="http://schemas.microsoft.com/office/powerpoint/2010/main" val="292657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175673" cy="369332"/>
          </a:xfrm>
          <a:prstGeom prst="rect">
            <a:avLst/>
          </a:prstGeom>
          <a:noFill/>
        </p:spPr>
        <p:txBody>
          <a:bodyPr wrap="square" rtlCol="0">
            <a:spAutoFit/>
          </a:bodyPr>
          <a:lstStyle/>
          <a:p>
            <a:r>
              <a:rPr lang="en-US" dirty="0">
                <a:solidFill>
                  <a:schemeClr val="bg1"/>
                </a:solidFill>
              </a:rPr>
              <a:t>Genesis 29:30-35, Genesis 30:1-8</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Children Are Born</a:t>
            </a:r>
            <a:endParaRPr lang="en-US" sz="6000" dirty="0">
              <a:solidFill>
                <a:schemeClr val="bg1"/>
              </a:solidFill>
              <a:latin typeface="AR JULIAN" panose="02000000000000000000" pitchFamily="2" charset="0"/>
              <a:cs typeface="Aparajita" panose="020B0604020202020204" pitchFamily="34" charset="0"/>
            </a:endParaRPr>
          </a:p>
        </p:txBody>
      </p:sp>
      <p:grpSp>
        <p:nvGrpSpPr>
          <p:cNvPr id="136" name="Group 135"/>
          <p:cNvGrpSpPr/>
          <p:nvPr/>
        </p:nvGrpSpPr>
        <p:grpSpPr>
          <a:xfrm>
            <a:off x="860657" y="2307952"/>
            <a:ext cx="1549202" cy="2715594"/>
            <a:chOff x="5334000" y="1846574"/>
            <a:chExt cx="2076460" cy="3639825"/>
          </a:xfrm>
        </p:grpSpPr>
        <p:grpSp>
          <p:nvGrpSpPr>
            <p:cNvPr id="137" name="Group 136"/>
            <p:cNvGrpSpPr/>
            <p:nvPr/>
          </p:nvGrpSpPr>
          <p:grpSpPr>
            <a:xfrm>
              <a:off x="5719377" y="4498902"/>
              <a:ext cx="1324817" cy="987497"/>
              <a:chOff x="5719377" y="4498902"/>
              <a:chExt cx="1324817" cy="987497"/>
            </a:xfrm>
          </p:grpSpPr>
          <p:sp>
            <p:nvSpPr>
              <p:cNvPr id="167" name="Oval 166"/>
              <p:cNvSpPr/>
              <p:nvPr/>
            </p:nvSpPr>
            <p:spPr>
              <a:xfrm rot="2500661">
                <a:off x="5885883" y="4816778"/>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779230">
                <a:off x="6461938" y="4816287"/>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9779230">
                <a:off x="6370757" y="4614491"/>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2542647">
                <a:off x="5957939" y="4658922"/>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a:off x="5719377" y="4498902"/>
                <a:ext cx="1324817" cy="49942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Block Arc 171"/>
              <p:cNvSpPr/>
              <p:nvPr/>
            </p:nvSpPr>
            <p:spPr>
              <a:xfrm>
                <a:off x="5881940" y="5048271"/>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Block Arc 172"/>
              <p:cNvSpPr/>
              <p:nvPr/>
            </p:nvSpPr>
            <p:spPr>
              <a:xfrm rot="21278537">
                <a:off x="6429799" y="5021317"/>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8" name="Oval 137"/>
            <p:cNvSpPr/>
            <p:nvPr/>
          </p:nvSpPr>
          <p:spPr>
            <a:xfrm rot="2542647">
              <a:off x="5334000"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9057353" flipH="1">
              <a:off x="7009382"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2292215" flipH="1">
              <a:off x="5616890" y="3104582"/>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19307785">
              <a:off x="6651684" y="3104583"/>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57"/>
            <p:cNvSpPr/>
            <p:nvPr/>
          </p:nvSpPr>
          <p:spPr>
            <a:xfrm>
              <a:off x="5767575" y="3194959"/>
              <a:ext cx="1231897" cy="1599678"/>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58"/>
            <p:cNvSpPr/>
            <p:nvPr/>
          </p:nvSpPr>
          <p:spPr>
            <a:xfrm>
              <a:off x="6309610" y="3194959"/>
              <a:ext cx="66208" cy="1599678"/>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59"/>
            <p:cNvSpPr/>
            <p:nvPr/>
          </p:nvSpPr>
          <p:spPr>
            <a:xfrm rot="19307785">
              <a:off x="6877697" y="3717127"/>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60"/>
            <p:cNvSpPr/>
            <p:nvPr/>
          </p:nvSpPr>
          <p:spPr>
            <a:xfrm rot="2292215" flipH="1">
              <a:off x="5339905" y="3685955"/>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Manual Input 61"/>
            <p:cNvSpPr/>
            <p:nvPr/>
          </p:nvSpPr>
          <p:spPr>
            <a:xfrm rot="20381299">
              <a:off x="6332300" y="3050567"/>
              <a:ext cx="597474" cy="14863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Manual Input 146"/>
            <p:cNvSpPr/>
            <p:nvPr/>
          </p:nvSpPr>
          <p:spPr>
            <a:xfrm rot="1218701" flipH="1">
              <a:off x="5789121" y="3052818"/>
              <a:ext cx="609479" cy="144131"/>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825677" y="1927805"/>
              <a:ext cx="1034794" cy="124856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Wave 148"/>
            <p:cNvSpPr/>
            <p:nvPr/>
          </p:nvSpPr>
          <p:spPr>
            <a:xfrm rot="16858595">
              <a:off x="5346042" y="2503879"/>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Wave 149"/>
            <p:cNvSpPr/>
            <p:nvPr/>
          </p:nvSpPr>
          <p:spPr>
            <a:xfrm rot="4166995">
              <a:off x="6342298" y="245280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Wave 70"/>
            <p:cNvSpPr/>
            <p:nvPr/>
          </p:nvSpPr>
          <p:spPr>
            <a:xfrm rot="3710616">
              <a:off x="6291459" y="2497579"/>
              <a:ext cx="1416055" cy="54789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Wave 151"/>
            <p:cNvSpPr/>
            <p:nvPr/>
          </p:nvSpPr>
          <p:spPr>
            <a:xfrm>
              <a:off x="5750058" y="196664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Wave 152"/>
            <p:cNvSpPr/>
            <p:nvPr/>
          </p:nvSpPr>
          <p:spPr>
            <a:xfrm rot="17172890">
              <a:off x="5033444" y="2366130"/>
              <a:ext cx="1476656" cy="68262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5635560" y="1846574"/>
              <a:ext cx="1379725" cy="612399"/>
              <a:chOff x="5635560" y="1846574"/>
              <a:chExt cx="1379725" cy="612399"/>
            </a:xfrm>
          </p:grpSpPr>
          <p:sp>
            <p:nvSpPr>
              <p:cNvPr id="164" name="Flowchart: Delay 71"/>
              <p:cNvSpPr/>
              <p:nvPr/>
            </p:nvSpPr>
            <p:spPr>
              <a:xfrm rot="16200000">
                <a:off x="6172910" y="1309224"/>
                <a:ext cx="305026" cy="1379725"/>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72"/>
              <p:cNvSpPr/>
              <p:nvPr/>
            </p:nvSpPr>
            <p:spPr>
              <a:xfrm>
                <a:off x="5635560" y="2101658"/>
                <a:ext cx="1377338" cy="35731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73"/>
              <p:cNvSpPr/>
              <p:nvPr/>
            </p:nvSpPr>
            <p:spPr>
              <a:xfrm>
                <a:off x="5635560" y="2101658"/>
                <a:ext cx="1379725" cy="14982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5633173" y="2130755"/>
              <a:ext cx="1387646" cy="84318"/>
              <a:chOff x="4050103" y="1029922"/>
              <a:chExt cx="1585457" cy="309789"/>
            </a:xfrm>
          </p:grpSpPr>
          <p:sp>
            <p:nvSpPr>
              <p:cNvPr id="162" name="Rounded Rectangle 161"/>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4" descr="http://cdn.shopify.com/s/files/1/0094/1122/products/1012L-Lg-Simple-Scroll-X_grande.png?v=14273942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 name="Group 155"/>
            <p:cNvGrpSpPr/>
            <p:nvPr/>
          </p:nvGrpSpPr>
          <p:grpSpPr>
            <a:xfrm rot="2287481">
              <a:off x="5337731" y="3748398"/>
              <a:ext cx="535335" cy="117511"/>
              <a:chOff x="4050103" y="1029922"/>
              <a:chExt cx="1585457" cy="309789"/>
            </a:xfrm>
          </p:grpSpPr>
          <p:sp>
            <p:nvSpPr>
              <p:cNvPr id="160" name="Rounded Rectangle 159"/>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4" descr="http://cdn.shopify.com/s/files/1/0094/1122/products/1012L-Lg-Simple-Scroll-X_grande.png?v=14273942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7" name="Group 156"/>
            <p:cNvGrpSpPr/>
            <p:nvPr/>
          </p:nvGrpSpPr>
          <p:grpSpPr>
            <a:xfrm rot="19273707">
              <a:off x="6874794" y="3770169"/>
              <a:ext cx="535335" cy="117511"/>
              <a:chOff x="4050103" y="1029922"/>
              <a:chExt cx="1585457" cy="309789"/>
            </a:xfrm>
          </p:grpSpPr>
          <p:sp>
            <p:nvSpPr>
              <p:cNvPr id="158" name="Rounded Rectangle 157"/>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4" descr="http://cdn.shopify.com/s/files/1/0094/1122/products/1012L-Lg-Simple-Scroll-X_grande.png?v=14273942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Rectangle 2"/>
          <p:cNvSpPr/>
          <p:nvPr/>
        </p:nvSpPr>
        <p:spPr>
          <a:xfrm>
            <a:off x="816576" y="1015164"/>
            <a:ext cx="4614382" cy="646331"/>
          </a:xfrm>
          <a:prstGeom prst="rect">
            <a:avLst/>
          </a:prstGeom>
        </p:spPr>
        <p:txBody>
          <a:bodyPr wrap="square">
            <a:spAutoFit/>
          </a:bodyPr>
          <a:lstStyle/>
          <a:p>
            <a:r>
              <a:rPr lang="en-US" i="1" dirty="0">
                <a:solidFill>
                  <a:schemeClr val="bg1"/>
                </a:solidFill>
                <a:latin typeface="Calibri" panose="020F0502020204030204" pitchFamily="34" charset="0"/>
              </a:rPr>
              <a:t>hated</a:t>
            </a:r>
            <a:r>
              <a:rPr lang="en-US" dirty="0">
                <a:solidFill>
                  <a:schemeClr val="bg1"/>
                </a:solidFill>
                <a:latin typeface="Calibri" panose="020F0502020204030204" pitchFamily="34" charset="0"/>
              </a:rPr>
              <a:t> -- translated from the Hebrew word </a:t>
            </a:r>
            <a:r>
              <a:rPr lang="en-US" i="1" dirty="0" err="1">
                <a:solidFill>
                  <a:schemeClr val="bg1"/>
                </a:solidFill>
                <a:latin typeface="Calibri" panose="020F0502020204030204" pitchFamily="34" charset="0"/>
              </a:rPr>
              <a:t>sahnay</a:t>
            </a:r>
            <a:r>
              <a:rPr lang="en-US" i="1" dirty="0">
                <a:solidFill>
                  <a:schemeClr val="bg1"/>
                </a:solidFill>
                <a:latin typeface="Calibri" panose="020F0502020204030204" pitchFamily="34" charset="0"/>
              </a:rPr>
              <a:t>,</a:t>
            </a:r>
            <a:r>
              <a:rPr lang="en-US" dirty="0">
                <a:solidFill>
                  <a:schemeClr val="bg1"/>
                </a:solidFill>
                <a:latin typeface="Calibri" panose="020F0502020204030204" pitchFamily="34" charset="0"/>
              </a:rPr>
              <a:t> which means “loved less</a:t>
            </a:r>
            <a:endParaRPr lang="en-US" dirty="0">
              <a:solidFill>
                <a:schemeClr val="bg1"/>
              </a:solidFill>
            </a:endParaRPr>
          </a:p>
        </p:txBody>
      </p:sp>
      <p:grpSp>
        <p:nvGrpSpPr>
          <p:cNvPr id="6" name="Group 5"/>
          <p:cNvGrpSpPr/>
          <p:nvPr/>
        </p:nvGrpSpPr>
        <p:grpSpPr>
          <a:xfrm>
            <a:off x="2507631" y="1805035"/>
            <a:ext cx="2007672" cy="3340087"/>
            <a:chOff x="2507631" y="1805035"/>
            <a:chExt cx="2007672" cy="3340087"/>
          </a:xfrm>
        </p:grpSpPr>
        <p:grpSp>
          <p:nvGrpSpPr>
            <p:cNvPr id="174" name="Group 93"/>
            <p:cNvGrpSpPr/>
            <p:nvPr/>
          </p:nvGrpSpPr>
          <p:grpSpPr>
            <a:xfrm rot="6776452">
              <a:off x="3597266" y="1669030"/>
              <a:ext cx="782031" cy="1054042"/>
              <a:chOff x="1219200" y="1371600"/>
              <a:chExt cx="1676400" cy="2286000"/>
            </a:xfrm>
          </p:grpSpPr>
          <p:sp>
            <p:nvSpPr>
              <p:cNvPr id="175" name="Oval 7"/>
              <p:cNvSpPr/>
              <p:nvPr/>
            </p:nvSpPr>
            <p:spPr>
              <a:xfrm rot="19638581">
                <a:off x="1295400" y="1371600"/>
                <a:ext cx="1600200" cy="22860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rot="19132349">
                <a:off x="1219200" y="1828800"/>
                <a:ext cx="762000" cy="30480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93"/>
            <p:cNvGrpSpPr/>
            <p:nvPr/>
          </p:nvGrpSpPr>
          <p:grpSpPr>
            <a:xfrm rot="6776452">
              <a:off x="3569155" y="2511482"/>
              <a:ext cx="782031" cy="1054042"/>
              <a:chOff x="1219200" y="1371600"/>
              <a:chExt cx="1676400" cy="2286000"/>
            </a:xfrm>
          </p:grpSpPr>
          <p:sp>
            <p:nvSpPr>
              <p:cNvPr id="183" name="Oval 7"/>
              <p:cNvSpPr/>
              <p:nvPr/>
            </p:nvSpPr>
            <p:spPr>
              <a:xfrm rot="19638581">
                <a:off x="1295400" y="1371600"/>
                <a:ext cx="1600200" cy="22860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rot="19132349">
                <a:off x="1219200" y="1828800"/>
                <a:ext cx="762000" cy="304800"/>
              </a:xfrm>
              <a:prstGeom prst="clou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93"/>
            <p:cNvGrpSpPr/>
            <p:nvPr/>
          </p:nvGrpSpPr>
          <p:grpSpPr>
            <a:xfrm rot="6776452">
              <a:off x="3580054" y="3387131"/>
              <a:ext cx="752241" cy="1013890"/>
              <a:chOff x="1219200" y="1371600"/>
              <a:chExt cx="1676400" cy="2286000"/>
            </a:xfrm>
          </p:grpSpPr>
          <p:sp>
            <p:nvSpPr>
              <p:cNvPr id="191" name="Oval 7"/>
              <p:cNvSpPr/>
              <p:nvPr/>
            </p:nvSpPr>
            <p:spPr>
              <a:xfrm rot="19638581">
                <a:off x="1295400" y="1371600"/>
                <a:ext cx="1600200" cy="2286000"/>
              </a:xfrm>
              <a:prstGeom prst="ellipse">
                <a:avLst/>
              </a:prstGeom>
              <a:solidFill>
                <a:srgbClr val="E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loud 192"/>
              <p:cNvSpPr/>
              <p:nvPr/>
            </p:nvSpPr>
            <p:spPr>
              <a:xfrm rot="19132349">
                <a:off x="1219200" y="1828800"/>
                <a:ext cx="762000" cy="3048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93"/>
            <p:cNvGrpSpPr/>
            <p:nvPr/>
          </p:nvGrpSpPr>
          <p:grpSpPr>
            <a:xfrm rot="6776452">
              <a:off x="3558495" y="4227086"/>
              <a:ext cx="782031" cy="1054042"/>
              <a:chOff x="1219200" y="1371600"/>
              <a:chExt cx="1676400" cy="2286000"/>
            </a:xfrm>
          </p:grpSpPr>
          <p:sp>
            <p:nvSpPr>
              <p:cNvPr id="199" name="Oval 7"/>
              <p:cNvSpPr/>
              <p:nvPr/>
            </p:nvSpPr>
            <p:spPr>
              <a:xfrm rot="19638581">
                <a:off x="1295400" y="1371600"/>
                <a:ext cx="1600200" cy="228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TextBox 205"/>
            <p:cNvSpPr txBox="1"/>
            <p:nvPr/>
          </p:nvSpPr>
          <p:spPr>
            <a:xfrm>
              <a:off x="2524287" y="2015746"/>
              <a:ext cx="1076267" cy="369332"/>
            </a:xfrm>
            <a:prstGeom prst="rect">
              <a:avLst/>
            </a:prstGeom>
            <a:noFill/>
          </p:spPr>
          <p:txBody>
            <a:bodyPr wrap="square" rtlCol="0">
              <a:spAutoFit/>
            </a:bodyPr>
            <a:lstStyle/>
            <a:p>
              <a:r>
                <a:rPr lang="en-US" dirty="0">
                  <a:solidFill>
                    <a:schemeClr val="bg1"/>
                  </a:solidFill>
                  <a:latin typeface="Calibri" panose="020F0502020204030204" pitchFamily="34" charset="0"/>
                </a:rPr>
                <a:t>Rueben</a:t>
              </a:r>
            </a:p>
          </p:txBody>
        </p:sp>
        <p:sp>
          <p:nvSpPr>
            <p:cNvPr id="207" name="TextBox 206"/>
            <p:cNvSpPr txBox="1"/>
            <p:nvPr/>
          </p:nvSpPr>
          <p:spPr>
            <a:xfrm>
              <a:off x="2532710" y="2774623"/>
              <a:ext cx="1076267" cy="369332"/>
            </a:xfrm>
            <a:prstGeom prst="rect">
              <a:avLst/>
            </a:prstGeom>
            <a:noFill/>
          </p:spPr>
          <p:txBody>
            <a:bodyPr wrap="square" rtlCol="0">
              <a:spAutoFit/>
            </a:bodyPr>
            <a:lstStyle/>
            <a:p>
              <a:r>
                <a:rPr lang="en-US" dirty="0">
                  <a:solidFill>
                    <a:schemeClr val="bg1"/>
                  </a:solidFill>
                  <a:latin typeface="Calibri" panose="020F0502020204030204" pitchFamily="34" charset="0"/>
                </a:rPr>
                <a:t>Simeon</a:t>
              </a:r>
            </a:p>
          </p:txBody>
        </p:sp>
        <p:sp>
          <p:nvSpPr>
            <p:cNvPr id="208" name="TextBox 207"/>
            <p:cNvSpPr txBox="1"/>
            <p:nvPr/>
          </p:nvSpPr>
          <p:spPr>
            <a:xfrm>
              <a:off x="2558438" y="3725154"/>
              <a:ext cx="1076267" cy="369332"/>
            </a:xfrm>
            <a:prstGeom prst="rect">
              <a:avLst/>
            </a:prstGeom>
            <a:noFill/>
          </p:spPr>
          <p:txBody>
            <a:bodyPr wrap="square" rtlCol="0">
              <a:spAutoFit/>
            </a:bodyPr>
            <a:lstStyle/>
            <a:p>
              <a:r>
                <a:rPr lang="en-US" dirty="0">
                  <a:solidFill>
                    <a:schemeClr val="bg1"/>
                  </a:solidFill>
                  <a:latin typeface="Calibri" panose="020F0502020204030204" pitchFamily="34" charset="0"/>
                </a:rPr>
                <a:t>Levi</a:t>
              </a:r>
            </a:p>
          </p:txBody>
        </p:sp>
        <p:sp>
          <p:nvSpPr>
            <p:cNvPr id="209" name="TextBox 208"/>
            <p:cNvSpPr txBox="1"/>
            <p:nvPr/>
          </p:nvSpPr>
          <p:spPr>
            <a:xfrm>
              <a:off x="2507631" y="4512002"/>
              <a:ext cx="1076267" cy="369332"/>
            </a:xfrm>
            <a:prstGeom prst="rect">
              <a:avLst/>
            </a:prstGeom>
            <a:noFill/>
          </p:spPr>
          <p:txBody>
            <a:bodyPr wrap="square" rtlCol="0">
              <a:spAutoFit/>
            </a:bodyPr>
            <a:lstStyle/>
            <a:p>
              <a:r>
                <a:rPr lang="en-US" dirty="0">
                  <a:solidFill>
                    <a:schemeClr val="bg1"/>
                  </a:solidFill>
                  <a:latin typeface="Calibri" panose="020F0502020204030204" pitchFamily="34" charset="0"/>
                </a:rPr>
                <a:t>Judah</a:t>
              </a:r>
            </a:p>
          </p:txBody>
        </p:sp>
      </p:grpSp>
      <p:sp>
        <p:nvSpPr>
          <p:cNvPr id="210" name="TextBox 209"/>
          <p:cNvSpPr txBox="1"/>
          <p:nvPr/>
        </p:nvSpPr>
        <p:spPr>
          <a:xfrm>
            <a:off x="6297946" y="1333860"/>
            <a:ext cx="1985331" cy="523220"/>
          </a:xfrm>
          <a:prstGeom prst="rect">
            <a:avLst/>
          </a:prstGeom>
          <a:noFill/>
        </p:spPr>
        <p:txBody>
          <a:bodyPr wrap="square" rtlCol="0">
            <a:spAutoFit/>
          </a:bodyPr>
          <a:lstStyle/>
          <a:p>
            <a:r>
              <a:rPr lang="en-US" sz="2800" dirty="0">
                <a:solidFill>
                  <a:schemeClr val="bg1"/>
                </a:solidFill>
              </a:rPr>
              <a:t>Bilhah</a:t>
            </a:r>
          </a:p>
        </p:txBody>
      </p:sp>
      <p:grpSp>
        <p:nvGrpSpPr>
          <p:cNvPr id="211" name="Group 210"/>
          <p:cNvGrpSpPr/>
          <p:nvPr/>
        </p:nvGrpSpPr>
        <p:grpSpPr>
          <a:xfrm>
            <a:off x="8431794" y="2128642"/>
            <a:ext cx="1406651" cy="2895600"/>
            <a:chOff x="6096000" y="555196"/>
            <a:chExt cx="1406651" cy="2895600"/>
          </a:xfrm>
        </p:grpSpPr>
        <p:grpSp>
          <p:nvGrpSpPr>
            <p:cNvPr id="212" name="Group 159"/>
            <p:cNvGrpSpPr/>
            <p:nvPr/>
          </p:nvGrpSpPr>
          <p:grpSpPr>
            <a:xfrm>
              <a:off x="6096000" y="555196"/>
              <a:ext cx="1406651" cy="2895600"/>
              <a:chOff x="685800" y="609600"/>
              <a:chExt cx="2404519" cy="4949716"/>
            </a:xfrm>
          </p:grpSpPr>
          <p:sp>
            <p:nvSpPr>
              <p:cNvPr id="233" name="Cloud 232"/>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1648904" y="1768824"/>
                <a:ext cx="574706"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loud 242"/>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hevron 243"/>
              <p:cNvSpPr/>
              <p:nvPr/>
            </p:nvSpPr>
            <p:spPr>
              <a:xfrm rot="15773208">
                <a:off x="1511994" y="1839701"/>
                <a:ext cx="1981199"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Chevron 244"/>
              <p:cNvSpPr/>
              <p:nvPr/>
            </p:nvSpPr>
            <p:spPr>
              <a:xfrm rot="16200000">
                <a:off x="334267" y="1824679"/>
                <a:ext cx="2018879" cy="291739"/>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Rounded Rectangle 245"/>
              <p:cNvSpPr/>
              <p:nvPr/>
            </p:nvSpPr>
            <p:spPr>
              <a:xfrm>
                <a:off x="1155208" y="871065"/>
                <a:ext cx="1511794" cy="34461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flipV="1">
              <a:off x="6431708" y="722880"/>
              <a:ext cx="763687" cy="176497"/>
              <a:chOff x="2970113" y="1083237"/>
              <a:chExt cx="2412169" cy="557480"/>
            </a:xfrm>
          </p:grpSpPr>
          <p:sp>
            <p:nvSpPr>
              <p:cNvPr id="224" name="Chevron 223"/>
              <p:cNvSpPr/>
              <p:nvPr/>
            </p:nvSpPr>
            <p:spPr>
              <a:xfrm>
                <a:off x="3069785"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Chevron 224"/>
              <p:cNvSpPr/>
              <p:nvPr/>
            </p:nvSpPr>
            <p:spPr>
              <a:xfrm rot="10800000">
                <a:off x="3609853"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Diamond 225"/>
              <p:cNvSpPr/>
              <p:nvPr/>
            </p:nvSpPr>
            <p:spPr>
              <a:xfrm>
                <a:off x="3513642" y="108323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4082954" y="1101890"/>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hevron 227"/>
              <p:cNvSpPr/>
              <p:nvPr/>
            </p:nvSpPr>
            <p:spPr>
              <a:xfrm>
                <a:off x="4182382"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Chevron 228"/>
              <p:cNvSpPr/>
              <p:nvPr/>
            </p:nvSpPr>
            <p:spPr>
              <a:xfrm rot="10800000">
                <a:off x="4722450"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Diamond 229"/>
              <p:cNvSpPr/>
              <p:nvPr/>
            </p:nvSpPr>
            <p:spPr>
              <a:xfrm>
                <a:off x="4626239" y="108323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2970113" y="109849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181649" y="109817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flipV="1">
              <a:off x="6427392" y="3007562"/>
              <a:ext cx="763687" cy="176497"/>
              <a:chOff x="2970113" y="1083237"/>
              <a:chExt cx="2412169" cy="557480"/>
            </a:xfrm>
          </p:grpSpPr>
          <p:sp>
            <p:nvSpPr>
              <p:cNvPr id="215" name="Chevron 214"/>
              <p:cNvSpPr/>
              <p:nvPr/>
            </p:nvSpPr>
            <p:spPr>
              <a:xfrm>
                <a:off x="3069785"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Chevron 215"/>
              <p:cNvSpPr/>
              <p:nvPr/>
            </p:nvSpPr>
            <p:spPr>
              <a:xfrm rot="10800000">
                <a:off x="3609853"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Diamond 216"/>
              <p:cNvSpPr/>
              <p:nvPr/>
            </p:nvSpPr>
            <p:spPr>
              <a:xfrm>
                <a:off x="3513642" y="108323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4082954" y="1101890"/>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hevron 218"/>
              <p:cNvSpPr/>
              <p:nvPr/>
            </p:nvSpPr>
            <p:spPr>
              <a:xfrm>
                <a:off x="4182382"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Chevron 219"/>
              <p:cNvSpPr/>
              <p:nvPr/>
            </p:nvSpPr>
            <p:spPr>
              <a:xfrm rot="10800000">
                <a:off x="4722450"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iamond 220"/>
              <p:cNvSpPr/>
              <p:nvPr/>
            </p:nvSpPr>
            <p:spPr>
              <a:xfrm>
                <a:off x="4626239" y="108323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2970113" y="109849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5181649" y="109817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7" name="TextBox 246"/>
          <p:cNvSpPr txBox="1"/>
          <p:nvPr/>
        </p:nvSpPr>
        <p:spPr>
          <a:xfrm>
            <a:off x="5669150" y="2108874"/>
            <a:ext cx="2886230" cy="2862322"/>
          </a:xfrm>
          <a:prstGeom prst="rect">
            <a:avLst/>
          </a:prstGeom>
          <a:noFill/>
        </p:spPr>
        <p:txBody>
          <a:bodyPr wrap="square" rtlCol="0">
            <a:spAutoFit/>
          </a:bodyPr>
          <a:lstStyle/>
          <a:p>
            <a:r>
              <a:rPr lang="en-US" dirty="0">
                <a:solidFill>
                  <a:schemeClr val="bg1"/>
                </a:solidFill>
                <a:latin typeface="Calibri" panose="020F0502020204030204" pitchFamily="34" charset="0"/>
              </a:rPr>
              <a:t>She was the maidservant of Laban whom he gave to his daughter Rachel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given to Jacob by Rachel as his wife to bare children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bore two sons, Dan and Naphtali</a:t>
            </a:r>
          </a:p>
        </p:txBody>
      </p:sp>
      <p:grpSp>
        <p:nvGrpSpPr>
          <p:cNvPr id="7" name="Group 6"/>
          <p:cNvGrpSpPr/>
          <p:nvPr/>
        </p:nvGrpSpPr>
        <p:grpSpPr>
          <a:xfrm>
            <a:off x="9870627" y="2575492"/>
            <a:ext cx="2047650" cy="1953327"/>
            <a:chOff x="9870627" y="2575492"/>
            <a:chExt cx="2047650" cy="1953327"/>
          </a:xfrm>
        </p:grpSpPr>
        <p:grpSp>
          <p:nvGrpSpPr>
            <p:cNvPr id="248" name="Group 93"/>
            <p:cNvGrpSpPr/>
            <p:nvPr/>
          </p:nvGrpSpPr>
          <p:grpSpPr>
            <a:xfrm rot="6776452">
              <a:off x="11000240" y="2439487"/>
              <a:ext cx="782031" cy="1054042"/>
              <a:chOff x="1219200" y="1371600"/>
              <a:chExt cx="1676400" cy="2286000"/>
            </a:xfrm>
          </p:grpSpPr>
          <p:sp>
            <p:nvSpPr>
              <p:cNvPr id="249" name="Oval 7"/>
              <p:cNvSpPr/>
              <p:nvPr/>
            </p:nvSpPr>
            <p:spPr>
              <a:xfrm rot="19638581">
                <a:off x="1295400" y="1371600"/>
                <a:ext cx="1600200" cy="2286000"/>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loud 250"/>
              <p:cNvSpPr/>
              <p:nvPr/>
            </p:nvSpPr>
            <p:spPr>
              <a:xfrm rot="19132349">
                <a:off x="1219200" y="1828800"/>
                <a:ext cx="762000" cy="3048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93"/>
            <p:cNvGrpSpPr/>
            <p:nvPr/>
          </p:nvGrpSpPr>
          <p:grpSpPr>
            <a:xfrm rot="6776452">
              <a:off x="11008206" y="3645754"/>
              <a:ext cx="752241" cy="1013890"/>
              <a:chOff x="1219200" y="1371600"/>
              <a:chExt cx="1676400" cy="2286000"/>
            </a:xfrm>
          </p:grpSpPr>
          <p:sp>
            <p:nvSpPr>
              <p:cNvPr id="257" name="Oval 7"/>
              <p:cNvSpPr/>
              <p:nvPr/>
            </p:nvSpPr>
            <p:spPr>
              <a:xfrm rot="19638581">
                <a:off x="1295400" y="1371600"/>
                <a:ext cx="1600200" cy="2286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loud 258"/>
              <p:cNvSpPr/>
              <p:nvPr/>
            </p:nvSpPr>
            <p:spPr>
              <a:xfrm rot="19132349">
                <a:off x="1219200" y="1828800"/>
                <a:ext cx="762000" cy="304800"/>
              </a:xfrm>
              <a:prstGeom prst="cloud">
                <a:avLst/>
              </a:prstGeom>
              <a:solidFill>
                <a:srgbClr val="AC87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TextBox 263"/>
            <p:cNvSpPr txBox="1"/>
            <p:nvPr/>
          </p:nvSpPr>
          <p:spPr>
            <a:xfrm>
              <a:off x="9870627" y="2904326"/>
              <a:ext cx="940386" cy="369332"/>
            </a:xfrm>
            <a:prstGeom prst="rect">
              <a:avLst/>
            </a:prstGeom>
            <a:noFill/>
          </p:spPr>
          <p:txBody>
            <a:bodyPr wrap="square" rtlCol="0">
              <a:spAutoFit/>
            </a:bodyPr>
            <a:lstStyle/>
            <a:p>
              <a:r>
                <a:rPr lang="en-US" dirty="0">
                  <a:solidFill>
                    <a:schemeClr val="bg1"/>
                  </a:solidFill>
                  <a:latin typeface="Calibri" panose="020F0502020204030204" pitchFamily="34" charset="0"/>
                </a:rPr>
                <a:t>Dan</a:t>
              </a:r>
            </a:p>
          </p:txBody>
        </p:sp>
        <p:sp>
          <p:nvSpPr>
            <p:cNvPr id="265" name="TextBox 264"/>
            <p:cNvSpPr txBox="1"/>
            <p:nvPr/>
          </p:nvSpPr>
          <p:spPr>
            <a:xfrm>
              <a:off x="9885562" y="3997137"/>
              <a:ext cx="1057258" cy="369332"/>
            </a:xfrm>
            <a:prstGeom prst="rect">
              <a:avLst/>
            </a:prstGeom>
            <a:noFill/>
          </p:spPr>
          <p:txBody>
            <a:bodyPr wrap="square" rtlCol="0">
              <a:spAutoFit/>
            </a:bodyPr>
            <a:lstStyle/>
            <a:p>
              <a:r>
                <a:rPr lang="en-US" dirty="0">
                  <a:solidFill>
                    <a:schemeClr val="bg1"/>
                  </a:solidFill>
                  <a:latin typeface="Calibri" panose="020F0502020204030204" pitchFamily="34" charset="0"/>
                </a:rPr>
                <a:t>Naphtali</a:t>
              </a:r>
            </a:p>
          </p:txBody>
        </p:sp>
      </p:grpSp>
      <p:sp>
        <p:nvSpPr>
          <p:cNvPr id="266" name="TextBox 265"/>
          <p:cNvSpPr txBox="1"/>
          <p:nvPr/>
        </p:nvSpPr>
        <p:spPr>
          <a:xfrm>
            <a:off x="11685139" y="6444933"/>
            <a:ext cx="478631"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303514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
                                            <p:txEl>
                                              <p:pRg st="0" end="0"/>
                                            </p:txEl>
                                          </p:spTgt>
                                        </p:tgtEl>
                                        <p:attrNameLst>
                                          <p:attrName>style.visibility</p:attrName>
                                        </p:attrNameLst>
                                      </p:cBhvr>
                                      <p:to>
                                        <p:strVal val="visible"/>
                                      </p:to>
                                    </p:set>
                                  </p:childTnLst>
                                </p:cTn>
                              </p:par>
                              <p:par>
                                <p:cTn id="35" presetID="26" presetClass="entr" presetSubtype="0" fill="hold" nodeType="withEffect">
                                  <p:stCondLst>
                                    <p:cond delay="0"/>
                                  </p:stCondLst>
                                  <p:childTnLst>
                                    <p:set>
                                      <p:cBhvr>
                                        <p:cTn id="36" dur="1" fill="hold">
                                          <p:stCondLst>
                                            <p:cond delay="0"/>
                                          </p:stCondLst>
                                        </p:cTn>
                                        <p:tgtEl>
                                          <p:spTgt spid="211"/>
                                        </p:tgtEl>
                                        <p:attrNameLst>
                                          <p:attrName>style.visibility</p:attrName>
                                        </p:attrNameLst>
                                      </p:cBhvr>
                                      <p:to>
                                        <p:strVal val="visible"/>
                                      </p:to>
                                    </p:set>
                                    <p:animEffect transition="in" filter="wipe(down)">
                                      <p:cBhvr>
                                        <p:cTn id="37" dur="580">
                                          <p:stCondLst>
                                            <p:cond delay="0"/>
                                          </p:stCondLst>
                                        </p:cTn>
                                        <p:tgtEl>
                                          <p:spTgt spid="211"/>
                                        </p:tgtEl>
                                      </p:cBhvr>
                                    </p:animEffect>
                                    <p:anim calcmode="lin" valueType="num">
                                      <p:cBhvr>
                                        <p:cTn id="38" dur="1822" tmFilter="0,0; 0.14,0.36; 0.43,0.73; 0.71,0.91; 1.0,1.0">
                                          <p:stCondLst>
                                            <p:cond delay="0"/>
                                          </p:stCondLst>
                                        </p:cTn>
                                        <p:tgtEl>
                                          <p:spTgt spid="2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11"/>
                                        </p:tgtEl>
                                        <p:attrNameLst>
                                          <p:attrName>ppt_y</p:attrName>
                                        </p:attrNameLst>
                                      </p:cBhvr>
                                      <p:tavLst>
                                        <p:tav tm="0" fmla="#ppt_y-sin(pi*$)/81">
                                          <p:val>
                                            <p:fltVal val="0"/>
                                          </p:val>
                                        </p:tav>
                                        <p:tav tm="100000">
                                          <p:val>
                                            <p:fltVal val="1"/>
                                          </p:val>
                                        </p:tav>
                                      </p:tavLst>
                                    </p:anim>
                                    <p:animScale>
                                      <p:cBhvr>
                                        <p:cTn id="43" dur="26">
                                          <p:stCondLst>
                                            <p:cond delay="650"/>
                                          </p:stCondLst>
                                        </p:cTn>
                                        <p:tgtEl>
                                          <p:spTgt spid="211"/>
                                        </p:tgtEl>
                                      </p:cBhvr>
                                      <p:to x="100000" y="60000"/>
                                    </p:animScale>
                                    <p:animScale>
                                      <p:cBhvr>
                                        <p:cTn id="44" dur="166" decel="50000">
                                          <p:stCondLst>
                                            <p:cond delay="676"/>
                                          </p:stCondLst>
                                        </p:cTn>
                                        <p:tgtEl>
                                          <p:spTgt spid="211"/>
                                        </p:tgtEl>
                                      </p:cBhvr>
                                      <p:to x="100000" y="100000"/>
                                    </p:animScale>
                                    <p:animScale>
                                      <p:cBhvr>
                                        <p:cTn id="45" dur="26">
                                          <p:stCondLst>
                                            <p:cond delay="1312"/>
                                          </p:stCondLst>
                                        </p:cTn>
                                        <p:tgtEl>
                                          <p:spTgt spid="211"/>
                                        </p:tgtEl>
                                      </p:cBhvr>
                                      <p:to x="100000" y="80000"/>
                                    </p:animScale>
                                    <p:animScale>
                                      <p:cBhvr>
                                        <p:cTn id="46" dur="166" decel="50000">
                                          <p:stCondLst>
                                            <p:cond delay="1338"/>
                                          </p:stCondLst>
                                        </p:cTn>
                                        <p:tgtEl>
                                          <p:spTgt spid="211"/>
                                        </p:tgtEl>
                                      </p:cBhvr>
                                      <p:to x="100000" y="100000"/>
                                    </p:animScale>
                                    <p:animScale>
                                      <p:cBhvr>
                                        <p:cTn id="47" dur="26">
                                          <p:stCondLst>
                                            <p:cond delay="1642"/>
                                          </p:stCondLst>
                                        </p:cTn>
                                        <p:tgtEl>
                                          <p:spTgt spid="211"/>
                                        </p:tgtEl>
                                      </p:cBhvr>
                                      <p:to x="100000" y="90000"/>
                                    </p:animScale>
                                    <p:animScale>
                                      <p:cBhvr>
                                        <p:cTn id="48" dur="166" decel="50000">
                                          <p:stCondLst>
                                            <p:cond delay="1668"/>
                                          </p:stCondLst>
                                        </p:cTn>
                                        <p:tgtEl>
                                          <p:spTgt spid="211"/>
                                        </p:tgtEl>
                                      </p:cBhvr>
                                      <p:to x="100000" y="100000"/>
                                    </p:animScale>
                                    <p:animScale>
                                      <p:cBhvr>
                                        <p:cTn id="49" dur="26">
                                          <p:stCondLst>
                                            <p:cond delay="1808"/>
                                          </p:stCondLst>
                                        </p:cTn>
                                        <p:tgtEl>
                                          <p:spTgt spid="211"/>
                                        </p:tgtEl>
                                      </p:cBhvr>
                                      <p:to x="100000" y="95000"/>
                                    </p:animScale>
                                    <p:animScale>
                                      <p:cBhvr>
                                        <p:cTn id="50" dur="166" decel="50000">
                                          <p:stCondLst>
                                            <p:cond delay="1834"/>
                                          </p:stCondLst>
                                        </p:cTn>
                                        <p:tgtEl>
                                          <p:spTgt spid="21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7">
                                            <p:txEl>
                                              <p:pRg st="4" end="4"/>
                                            </p:txEl>
                                          </p:spTgt>
                                        </p:tgtEl>
                                        <p:attrNameLst>
                                          <p:attrName>style.visibility</p:attrName>
                                        </p:attrNameLst>
                                      </p:cBhvr>
                                      <p:to>
                                        <p:strVal val="visible"/>
                                      </p:to>
                                    </p:set>
                                  </p:childTnLst>
                                </p:cTn>
                              </p:par>
                              <p:par>
                                <p:cTn id="59" presetID="26"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175673" cy="369332"/>
          </a:xfrm>
          <a:prstGeom prst="rect">
            <a:avLst/>
          </a:prstGeom>
          <a:noFill/>
        </p:spPr>
        <p:txBody>
          <a:bodyPr wrap="square" rtlCol="0">
            <a:spAutoFit/>
          </a:bodyPr>
          <a:lstStyle/>
          <a:p>
            <a:r>
              <a:rPr lang="en-US" dirty="0">
                <a:solidFill>
                  <a:schemeClr val="bg1"/>
                </a:solidFill>
              </a:rPr>
              <a:t>Genesis 30:9-13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More Children Are Born</a:t>
            </a:r>
            <a:endParaRPr lang="en-US" sz="6000" dirty="0">
              <a:solidFill>
                <a:schemeClr val="bg1"/>
              </a:solidFill>
              <a:latin typeface="AR JULIAN" panose="02000000000000000000" pitchFamily="2" charset="0"/>
              <a:cs typeface="Aparajita" panose="020B0604020202020204" pitchFamily="34" charset="0"/>
            </a:endParaRPr>
          </a:p>
        </p:txBody>
      </p:sp>
      <p:sp>
        <p:nvSpPr>
          <p:cNvPr id="3" name="Rectangle 2"/>
          <p:cNvSpPr/>
          <p:nvPr/>
        </p:nvSpPr>
        <p:spPr>
          <a:xfrm>
            <a:off x="4174571" y="949484"/>
            <a:ext cx="4614382" cy="369332"/>
          </a:xfrm>
          <a:prstGeom prst="rect">
            <a:avLst/>
          </a:prstGeom>
        </p:spPr>
        <p:txBody>
          <a:bodyPr wrap="square">
            <a:spAutoFit/>
          </a:bodyPr>
          <a:lstStyle/>
          <a:p>
            <a:r>
              <a:rPr lang="en-US" i="1" dirty="0">
                <a:solidFill>
                  <a:schemeClr val="bg1"/>
                </a:solidFill>
                <a:latin typeface="Calibri" panose="020F0502020204030204" pitchFamily="34" charset="0"/>
              </a:rPr>
              <a:t>Lehi gives her maidservant to Jacob</a:t>
            </a:r>
            <a:endParaRPr lang="en-US" dirty="0">
              <a:solidFill>
                <a:schemeClr val="bg1"/>
              </a:solidFill>
            </a:endParaRPr>
          </a:p>
        </p:txBody>
      </p:sp>
      <p:grpSp>
        <p:nvGrpSpPr>
          <p:cNvPr id="2" name="Group 1"/>
          <p:cNvGrpSpPr/>
          <p:nvPr/>
        </p:nvGrpSpPr>
        <p:grpSpPr>
          <a:xfrm>
            <a:off x="3701710" y="2331898"/>
            <a:ext cx="1991016" cy="1624483"/>
            <a:chOff x="2524287" y="1805035"/>
            <a:chExt cx="1991016" cy="1624483"/>
          </a:xfrm>
        </p:grpSpPr>
        <p:grpSp>
          <p:nvGrpSpPr>
            <p:cNvPr id="174" name="Group 93"/>
            <p:cNvGrpSpPr/>
            <p:nvPr/>
          </p:nvGrpSpPr>
          <p:grpSpPr>
            <a:xfrm rot="6776452">
              <a:off x="3597266" y="1669030"/>
              <a:ext cx="782031" cy="1054042"/>
              <a:chOff x="1219200" y="1371600"/>
              <a:chExt cx="1676400" cy="2286000"/>
            </a:xfrm>
          </p:grpSpPr>
          <p:sp>
            <p:nvSpPr>
              <p:cNvPr id="175" name="Oval 7"/>
              <p:cNvSpPr/>
              <p:nvPr/>
            </p:nvSpPr>
            <p:spPr>
              <a:xfrm rot="19638581">
                <a:off x="1295400" y="1371600"/>
                <a:ext cx="1600200" cy="22860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rot="19132349">
                <a:off x="1219200" y="1828800"/>
                <a:ext cx="762000" cy="304800"/>
              </a:xfrm>
              <a:prstGeom prst="cloud">
                <a:avLst/>
              </a:prstGeom>
              <a:solidFill>
                <a:srgbClr val="AC87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93"/>
            <p:cNvGrpSpPr/>
            <p:nvPr/>
          </p:nvGrpSpPr>
          <p:grpSpPr>
            <a:xfrm rot="6776452">
              <a:off x="3569155" y="2511482"/>
              <a:ext cx="782031" cy="1054042"/>
              <a:chOff x="1219200" y="1371600"/>
              <a:chExt cx="1676400" cy="2286000"/>
            </a:xfrm>
          </p:grpSpPr>
          <p:sp>
            <p:nvSpPr>
              <p:cNvPr id="183" name="Oval 7"/>
              <p:cNvSpPr/>
              <p:nvPr/>
            </p:nvSpPr>
            <p:spPr>
              <a:xfrm rot="19638581">
                <a:off x="1295400" y="1371600"/>
                <a:ext cx="1600200" cy="2286000"/>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rot="19132349">
                <a:off x="1219200" y="1828800"/>
                <a:ext cx="762000" cy="3048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TextBox 205"/>
            <p:cNvSpPr txBox="1"/>
            <p:nvPr/>
          </p:nvSpPr>
          <p:spPr>
            <a:xfrm>
              <a:off x="2524287" y="2015746"/>
              <a:ext cx="1076267" cy="369332"/>
            </a:xfrm>
            <a:prstGeom prst="rect">
              <a:avLst/>
            </a:prstGeom>
            <a:noFill/>
          </p:spPr>
          <p:txBody>
            <a:bodyPr wrap="square" rtlCol="0">
              <a:spAutoFit/>
            </a:bodyPr>
            <a:lstStyle/>
            <a:p>
              <a:r>
                <a:rPr lang="en-US" dirty="0">
                  <a:solidFill>
                    <a:schemeClr val="bg1"/>
                  </a:solidFill>
                  <a:latin typeface="Calibri" panose="020F0502020204030204" pitchFamily="34" charset="0"/>
                </a:rPr>
                <a:t>Gad</a:t>
              </a:r>
            </a:p>
          </p:txBody>
        </p:sp>
        <p:sp>
          <p:nvSpPr>
            <p:cNvPr id="207" name="TextBox 206"/>
            <p:cNvSpPr txBox="1"/>
            <p:nvPr/>
          </p:nvSpPr>
          <p:spPr>
            <a:xfrm>
              <a:off x="2532710" y="2774623"/>
              <a:ext cx="1076267" cy="369332"/>
            </a:xfrm>
            <a:prstGeom prst="rect">
              <a:avLst/>
            </a:prstGeom>
            <a:noFill/>
          </p:spPr>
          <p:txBody>
            <a:bodyPr wrap="square" rtlCol="0">
              <a:spAutoFit/>
            </a:bodyPr>
            <a:lstStyle/>
            <a:p>
              <a:r>
                <a:rPr lang="en-US" dirty="0">
                  <a:solidFill>
                    <a:schemeClr val="bg1"/>
                  </a:solidFill>
                  <a:latin typeface="Calibri" panose="020F0502020204030204" pitchFamily="34" charset="0"/>
                </a:rPr>
                <a:t>Asher</a:t>
              </a:r>
            </a:p>
          </p:txBody>
        </p:sp>
      </p:grpSp>
      <p:sp>
        <p:nvSpPr>
          <p:cNvPr id="210" name="TextBox 209"/>
          <p:cNvSpPr txBox="1"/>
          <p:nvPr/>
        </p:nvSpPr>
        <p:spPr>
          <a:xfrm>
            <a:off x="1009424" y="1521284"/>
            <a:ext cx="1985331" cy="523220"/>
          </a:xfrm>
          <a:prstGeom prst="rect">
            <a:avLst/>
          </a:prstGeom>
          <a:noFill/>
        </p:spPr>
        <p:txBody>
          <a:bodyPr wrap="square" rtlCol="0">
            <a:spAutoFit/>
          </a:bodyPr>
          <a:lstStyle/>
          <a:p>
            <a:r>
              <a:rPr lang="en-US" sz="2800" dirty="0" err="1">
                <a:solidFill>
                  <a:schemeClr val="bg1"/>
                </a:solidFill>
              </a:rPr>
              <a:t>Zilpah</a:t>
            </a:r>
            <a:endParaRPr lang="en-US" sz="2800" dirty="0">
              <a:solidFill>
                <a:schemeClr val="bg1"/>
              </a:solidFill>
            </a:endParaRPr>
          </a:p>
        </p:txBody>
      </p:sp>
      <p:sp>
        <p:nvSpPr>
          <p:cNvPr id="247" name="TextBox 246"/>
          <p:cNvSpPr txBox="1"/>
          <p:nvPr/>
        </p:nvSpPr>
        <p:spPr>
          <a:xfrm>
            <a:off x="6693502" y="1719200"/>
            <a:ext cx="4368071" cy="3693319"/>
          </a:xfrm>
          <a:prstGeom prst="rect">
            <a:avLst/>
          </a:prstGeom>
          <a:noFill/>
        </p:spPr>
        <p:txBody>
          <a:bodyPr wrap="square" rtlCol="0">
            <a:spAutoFit/>
          </a:bodyPr>
          <a:lstStyle/>
          <a:p>
            <a:r>
              <a:rPr lang="en-US" dirty="0">
                <a:solidFill>
                  <a:schemeClr val="bg1"/>
                </a:solidFill>
                <a:latin typeface="Calibri" panose="020F0502020204030204" pitchFamily="34" charset="0"/>
              </a:rPr>
              <a:t>She was the maidservant of Laban whom he gave to his daughter Leah upon the marriage of Leah and Jacob</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given to Jacob by Leah as his wife to bare children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bore two sons, Gad and Asher, and Leah names the children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According to Jewish tradition she is believed to be buried in the Tomb of the Matriarchs in </a:t>
            </a:r>
            <a:r>
              <a:rPr lang="en-US" dirty="0" err="1">
                <a:solidFill>
                  <a:schemeClr val="bg1"/>
                </a:solidFill>
                <a:latin typeface="Calibri" panose="020F0502020204030204" pitchFamily="34" charset="0"/>
              </a:rPr>
              <a:t>Tiberias</a:t>
            </a:r>
            <a:r>
              <a:rPr lang="en-US" dirty="0">
                <a:solidFill>
                  <a:schemeClr val="bg1"/>
                </a:solidFill>
                <a:latin typeface="Calibri" panose="020F0502020204030204" pitchFamily="34" charset="0"/>
              </a:rPr>
              <a:t> </a:t>
            </a:r>
            <a:r>
              <a:rPr lang="en-US" sz="900" dirty="0">
                <a:solidFill>
                  <a:schemeClr val="bg1"/>
                </a:solidFill>
                <a:latin typeface="Calibri" panose="020F0502020204030204" pitchFamily="34" charset="0"/>
              </a:rPr>
              <a:t>(Wikipedia)</a:t>
            </a:r>
          </a:p>
        </p:txBody>
      </p:sp>
      <p:grpSp>
        <p:nvGrpSpPr>
          <p:cNvPr id="266" name="Group 265"/>
          <p:cNvGrpSpPr/>
          <p:nvPr/>
        </p:nvGrpSpPr>
        <p:grpSpPr>
          <a:xfrm>
            <a:off x="1514267" y="2087961"/>
            <a:ext cx="1676400" cy="3372552"/>
            <a:chOff x="1396810" y="457200"/>
            <a:chExt cx="1676400" cy="3372552"/>
          </a:xfrm>
        </p:grpSpPr>
        <p:sp>
          <p:nvSpPr>
            <p:cNvPr id="267" name="Oval 266"/>
            <p:cNvSpPr/>
            <p:nvPr/>
          </p:nvSpPr>
          <p:spPr>
            <a:xfrm>
              <a:off x="1413428" y="1044549"/>
              <a:ext cx="1633240" cy="1874738"/>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1524000" y="457200"/>
              <a:ext cx="1384501" cy="1874738"/>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9671902">
              <a:off x="2607478" y="2142019"/>
              <a:ext cx="358226" cy="597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2647766">
              <a:off x="1459344" y="2060271"/>
              <a:ext cx="326624" cy="597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9352409">
              <a:off x="2304452" y="3232306"/>
              <a:ext cx="282217" cy="597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2647766">
              <a:off x="1980007" y="3220489"/>
              <a:ext cx="280866" cy="597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20169292">
              <a:off x="2271767" y="1443639"/>
              <a:ext cx="602716" cy="1065681"/>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p:cNvSpPr/>
            <p:nvPr/>
          </p:nvSpPr>
          <p:spPr>
            <a:xfrm rot="1790291">
              <a:off x="1613916" y="1408723"/>
              <a:ext cx="602716" cy="1065681"/>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a:off x="1791225" y="1580777"/>
              <a:ext cx="899158" cy="1947138"/>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2030556" y="1248154"/>
              <a:ext cx="408343" cy="5872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791225" y="562433"/>
              <a:ext cx="857009" cy="11165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rot="5400000">
              <a:off x="2120418" y="2834167"/>
              <a:ext cx="786192" cy="103644"/>
            </a:xfrm>
            <a:prstGeom prst="roundRect">
              <a:avLst>
                <a:gd name="adj" fmla="val 50000"/>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rot="4754463">
              <a:off x="2242017" y="2824491"/>
              <a:ext cx="786192" cy="103644"/>
            </a:xfrm>
            <a:prstGeom prst="roundRect">
              <a:avLst>
                <a:gd name="adj" fmla="val 50000"/>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1865184" y="2284845"/>
              <a:ext cx="745664" cy="263711"/>
            </a:xfrm>
            <a:prstGeom prst="roundRect">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791506" y="458288"/>
              <a:ext cx="836588" cy="55827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1884633" y="2330087"/>
              <a:ext cx="730721" cy="183779"/>
              <a:chOff x="3581400" y="2764974"/>
              <a:chExt cx="3618412" cy="910044"/>
            </a:xfrm>
          </p:grpSpPr>
          <p:grpSp>
            <p:nvGrpSpPr>
              <p:cNvPr id="303" name="Group 302"/>
              <p:cNvGrpSpPr/>
              <p:nvPr/>
            </p:nvGrpSpPr>
            <p:grpSpPr>
              <a:xfrm>
                <a:off x="3581400" y="2788973"/>
                <a:ext cx="609600" cy="868627"/>
                <a:chOff x="3581400" y="2788973"/>
                <a:chExt cx="609600" cy="868627"/>
              </a:xfrm>
            </p:grpSpPr>
            <p:sp>
              <p:nvSpPr>
                <p:cNvPr id="316" name="Flowchart: Collate 315"/>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p:cNvGrpSpPr/>
              <p:nvPr/>
            </p:nvGrpSpPr>
            <p:grpSpPr>
              <a:xfrm rot="5400000">
                <a:off x="4177936" y="2787860"/>
                <a:ext cx="905689" cy="868627"/>
                <a:chOff x="3581400" y="2788973"/>
                <a:chExt cx="609600" cy="868627"/>
              </a:xfrm>
            </p:grpSpPr>
            <p:sp>
              <p:nvSpPr>
                <p:cNvPr id="314" name="Flowchart: Collate 313"/>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a:off x="5083628" y="2784619"/>
                <a:ext cx="609600" cy="868627"/>
                <a:chOff x="3581400" y="2788973"/>
                <a:chExt cx="609600" cy="868627"/>
              </a:xfrm>
            </p:grpSpPr>
            <p:sp>
              <p:nvSpPr>
                <p:cNvPr id="312" name="Flowchart: Collate 311"/>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Oval 312"/>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305"/>
              <p:cNvGrpSpPr/>
              <p:nvPr/>
            </p:nvGrpSpPr>
            <p:grpSpPr>
              <a:xfrm rot="5400000">
                <a:off x="5688873" y="2783505"/>
                <a:ext cx="905689" cy="868627"/>
                <a:chOff x="3581400" y="2788973"/>
                <a:chExt cx="609600" cy="868627"/>
              </a:xfrm>
            </p:grpSpPr>
            <p:sp>
              <p:nvSpPr>
                <p:cNvPr id="310" name="Flowchart: Collate 309"/>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Oval 310"/>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6590212" y="2775910"/>
                <a:ext cx="609600" cy="868627"/>
                <a:chOff x="3581400" y="2788973"/>
                <a:chExt cx="609600" cy="868627"/>
              </a:xfrm>
            </p:grpSpPr>
            <p:sp>
              <p:nvSpPr>
                <p:cNvPr id="308" name="Flowchart: Collate 307"/>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Oval 308"/>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p:cNvGrpSpPr/>
            <p:nvPr/>
          </p:nvGrpSpPr>
          <p:grpSpPr>
            <a:xfrm>
              <a:off x="1396810" y="577662"/>
              <a:ext cx="1676400" cy="1481680"/>
              <a:chOff x="1371600" y="639786"/>
              <a:chExt cx="1676400" cy="1481680"/>
            </a:xfrm>
          </p:grpSpPr>
          <p:sp>
            <p:nvSpPr>
              <p:cNvPr id="300" name="Trapezoid 299"/>
              <p:cNvSpPr/>
              <p:nvPr/>
            </p:nvSpPr>
            <p:spPr>
              <a:xfrm rot="469281">
                <a:off x="1371600" y="919336"/>
                <a:ext cx="531845" cy="1175895"/>
              </a:xfrm>
              <a:prstGeom prst="trapezoid">
                <a:avLst>
                  <a:gd name="adj" fmla="val 39143"/>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p:cNvSpPr/>
              <p:nvPr/>
            </p:nvSpPr>
            <p:spPr>
              <a:xfrm rot="20910361">
                <a:off x="2516155" y="945571"/>
                <a:ext cx="531845" cy="1175895"/>
              </a:xfrm>
              <a:prstGeom prst="trapezoid">
                <a:avLst>
                  <a:gd name="adj" fmla="val 39143"/>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a:off x="1595498" y="639786"/>
                <a:ext cx="1203649" cy="342111"/>
              </a:xfrm>
              <a:prstGeom prst="roundRect">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a:off x="1677547" y="592307"/>
              <a:ext cx="1084364" cy="315579"/>
              <a:chOff x="3581400" y="2764974"/>
              <a:chExt cx="3618412" cy="910044"/>
            </a:xfrm>
          </p:grpSpPr>
          <p:grpSp>
            <p:nvGrpSpPr>
              <p:cNvPr id="285" name="Group 284"/>
              <p:cNvGrpSpPr/>
              <p:nvPr/>
            </p:nvGrpSpPr>
            <p:grpSpPr>
              <a:xfrm>
                <a:off x="3581400" y="2788973"/>
                <a:ext cx="609600" cy="868627"/>
                <a:chOff x="3581400" y="2788973"/>
                <a:chExt cx="609600" cy="868627"/>
              </a:xfrm>
            </p:grpSpPr>
            <p:sp>
              <p:nvSpPr>
                <p:cNvPr id="298" name="Flowchart: Collate 297"/>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Oval 298"/>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p:cNvGrpSpPr/>
              <p:nvPr/>
            </p:nvGrpSpPr>
            <p:grpSpPr>
              <a:xfrm rot="5400000">
                <a:off x="4177936" y="2787860"/>
                <a:ext cx="905689" cy="868627"/>
                <a:chOff x="3581400" y="2788973"/>
                <a:chExt cx="609600" cy="868627"/>
              </a:xfrm>
            </p:grpSpPr>
            <p:sp>
              <p:nvSpPr>
                <p:cNvPr id="296" name="Flowchart: Collate 295"/>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Oval 296"/>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p:cNvGrpSpPr/>
              <p:nvPr/>
            </p:nvGrpSpPr>
            <p:grpSpPr>
              <a:xfrm>
                <a:off x="5083628" y="2784619"/>
                <a:ext cx="609600" cy="868627"/>
                <a:chOff x="3581400" y="2788973"/>
                <a:chExt cx="609600" cy="868627"/>
              </a:xfrm>
            </p:grpSpPr>
            <p:sp>
              <p:nvSpPr>
                <p:cNvPr id="294" name="Flowchart: Collate 293"/>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Oval 294"/>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rot="5400000">
                <a:off x="5688873" y="2783505"/>
                <a:ext cx="905689" cy="868627"/>
                <a:chOff x="3581400" y="2788973"/>
                <a:chExt cx="609600" cy="868627"/>
              </a:xfrm>
            </p:grpSpPr>
            <p:sp>
              <p:nvSpPr>
                <p:cNvPr id="292" name="Flowchart: Collate 291"/>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Oval 292"/>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p:cNvGrpSpPr/>
              <p:nvPr/>
            </p:nvGrpSpPr>
            <p:grpSpPr>
              <a:xfrm>
                <a:off x="6590212" y="2775910"/>
                <a:ext cx="609600" cy="868627"/>
                <a:chOff x="3581400" y="2788973"/>
                <a:chExt cx="609600" cy="868627"/>
              </a:xfrm>
            </p:grpSpPr>
            <p:sp>
              <p:nvSpPr>
                <p:cNvPr id="290" name="Flowchart: Collate 289"/>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Oval 290"/>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8" name="TextBox 317"/>
          <p:cNvSpPr txBox="1"/>
          <p:nvPr/>
        </p:nvSpPr>
        <p:spPr>
          <a:xfrm>
            <a:off x="11685139" y="6444933"/>
            <a:ext cx="478631"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16738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xEl>
                                              <p:pRg st="0" end="0"/>
                                            </p:txEl>
                                          </p:spTgt>
                                        </p:tgtEl>
                                        <p:attrNameLst>
                                          <p:attrName>style.visibility</p:attrName>
                                        </p:attrNameLst>
                                      </p:cBhvr>
                                      <p:to>
                                        <p:strVal val="visible"/>
                                      </p:to>
                                    </p:set>
                                  </p:childTnLst>
                                </p:cTn>
                              </p:par>
                              <p:par>
                                <p:cTn id="15" presetID="26" presetClass="entr" presetSubtype="0" fill="hold" nodeType="withEffect">
                                  <p:stCondLst>
                                    <p:cond delay="0"/>
                                  </p:stCondLst>
                                  <p:childTnLst>
                                    <p:set>
                                      <p:cBhvr>
                                        <p:cTn id="16" dur="1" fill="hold">
                                          <p:stCondLst>
                                            <p:cond delay="0"/>
                                          </p:stCondLst>
                                        </p:cTn>
                                        <p:tgtEl>
                                          <p:spTgt spid="266"/>
                                        </p:tgtEl>
                                        <p:attrNameLst>
                                          <p:attrName>style.visibility</p:attrName>
                                        </p:attrNameLst>
                                      </p:cBhvr>
                                      <p:to>
                                        <p:strVal val="visible"/>
                                      </p:to>
                                    </p:set>
                                    <p:animEffect transition="in" filter="wipe(down)">
                                      <p:cBhvr>
                                        <p:cTn id="17" dur="580">
                                          <p:stCondLst>
                                            <p:cond delay="0"/>
                                          </p:stCondLst>
                                        </p:cTn>
                                        <p:tgtEl>
                                          <p:spTgt spid="266"/>
                                        </p:tgtEl>
                                      </p:cBhvr>
                                    </p:animEffect>
                                    <p:anim calcmode="lin" valueType="num">
                                      <p:cBhvr>
                                        <p:cTn id="18" dur="1822" tmFilter="0,0; 0.14,0.36; 0.43,0.73; 0.71,0.91; 1.0,1.0">
                                          <p:stCondLst>
                                            <p:cond delay="0"/>
                                          </p:stCondLst>
                                        </p:cTn>
                                        <p:tgtEl>
                                          <p:spTgt spid="26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6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6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6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66"/>
                                        </p:tgtEl>
                                        <p:attrNameLst>
                                          <p:attrName>ppt_y</p:attrName>
                                        </p:attrNameLst>
                                      </p:cBhvr>
                                      <p:tavLst>
                                        <p:tav tm="0" fmla="#ppt_y-sin(pi*$)/81">
                                          <p:val>
                                            <p:fltVal val="0"/>
                                          </p:val>
                                        </p:tav>
                                        <p:tav tm="100000">
                                          <p:val>
                                            <p:fltVal val="1"/>
                                          </p:val>
                                        </p:tav>
                                      </p:tavLst>
                                    </p:anim>
                                    <p:animScale>
                                      <p:cBhvr>
                                        <p:cTn id="23" dur="26">
                                          <p:stCondLst>
                                            <p:cond delay="650"/>
                                          </p:stCondLst>
                                        </p:cTn>
                                        <p:tgtEl>
                                          <p:spTgt spid="266"/>
                                        </p:tgtEl>
                                      </p:cBhvr>
                                      <p:to x="100000" y="60000"/>
                                    </p:animScale>
                                    <p:animScale>
                                      <p:cBhvr>
                                        <p:cTn id="24" dur="166" decel="50000">
                                          <p:stCondLst>
                                            <p:cond delay="676"/>
                                          </p:stCondLst>
                                        </p:cTn>
                                        <p:tgtEl>
                                          <p:spTgt spid="266"/>
                                        </p:tgtEl>
                                      </p:cBhvr>
                                      <p:to x="100000" y="100000"/>
                                    </p:animScale>
                                    <p:animScale>
                                      <p:cBhvr>
                                        <p:cTn id="25" dur="26">
                                          <p:stCondLst>
                                            <p:cond delay="1312"/>
                                          </p:stCondLst>
                                        </p:cTn>
                                        <p:tgtEl>
                                          <p:spTgt spid="266"/>
                                        </p:tgtEl>
                                      </p:cBhvr>
                                      <p:to x="100000" y="80000"/>
                                    </p:animScale>
                                    <p:animScale>
                                      <p:cBhvr>
                                        <p:cTn id="26" dur="166" decel="50000">
                                          <p:stCondLst>
                                            <p:cond delay="1338"/>
                                          </p:stCondLst>
                                        </p:cTn>
                                        <p:tgtEl>
                                          <p:spTgt spid="266"/>
                                        </p:tgtEl>
                                      </p:cBhvr>
                                      <p:to x="100000" y="100000"/>
                                    </p:animScale>
                                    <p:animScale>
                                      <p:cBhvr>
                                        <p:cTn id="27" dur="26">
                                          <p:stCondLst>
                                            <p:cond delay="1642"/>
                                          </p:stCondLst>
                                        </p:cTn>
                                        <p:tgtEl>
                                          <p:spTgt spid="266"/>
                                        </p:tgtEl>
                                      </p:cBhvr>
                                      <p:to x="100000" y="90000"/>
                                    </p:animScale>
                                    <p:animScale>
                                      <p:cBhvr>
                                        <p:cTn id="28" dur="166" decel="50000">
                                          <p:stCondLst>
                                            <p:cond delay="1668"/>
                                          </p:stCondLst>
                                        </p:cTn>
                                        <p:tgtEl>
                                          <p:spTgt spid="266"/>
                                        </p:tgtEl>
                                      </p:cBhvr>
                                      <p:to x="100000" y="100000"/>
                                    </p:animScale>
                                    <p:animScale>
                                      <p:cBhvr>
                                        <p:cTn id="29" dur="26">
                                          <p:stCondLst>
                                            <p:cond delay="1808"/>
                                          </p:stCondLst>
                                        </p:cTn>
                                        <p:tgtEl>
                                          <p:spTgt spid="266"/>
                                        </p:tgtEl>
                                      </p:cBhvr>
                                      <p:to x="100000" y="95000"/>
                                    </p:animScale>
                                    <p:animScale>
                                      <p:cBhvr>
                                        <p:cTn id="30" dur="166" decel="50000">
                                          <p:stCondLst>
                                            <p:cond delay="1834"/>
                                          </p:stCondLst>
                                        </p:cTn>
                                        <p:tgtEl>
                                          <p:spTgt spid="26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7">
                                            <p:txEl>
                                              <p:pRg st="4" end="4"/>
                                            </p:txEl>
                                          </p:spTgt>
                                        </p:tgtEl>
                                        <p:attrNameLst>
                                          <p:attrName>style.visibility</p:attrName>
                                        </p:attrNameLst>
                                      </p:cBhvr>
                                      <p:to>
                                        <p:strVal val="visible"/>
                                      </p:to>
                                    </p:set>
                                  </p:childTnLst>
                                </p:cTn>
                              </p:par>
                              <p:par>
                                <p:cTn id="39" presetID="26"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175673" cy="369332"/>
          </a:xfrm>
          <a:prstGeom prst="rect">
            <a:avLst/>
          </a:prstGeom>
          <a:noFill/>
        </p:spPr>
        <p:txBody>
          <a:bodyPr wrap="square" rtlCol="0">
            <a:spAutoFit/>
          </a:bodyPr>
          <a:lstStyle/>
          <a:p>
            <a:r>
              <a:rPr lang="en-US" dirty="0">
                <a:solidFill>
                  <a:schemeClr val="bg1"/>
                </a:solidFill>
              </a:rPr>
              <a:t>Genesis 30:14-22</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The Love Fruit</a:t>
            </a:r>
            <a:endParaRPr lang="en-US" sz="6000" dirty="0">
              <a:solidFill>
                <a:schemeClr val="bg1"/>
              </a:solidFill>
              <a:latin typeface="AR JULIAN" panose="02000000000000000000" pitchFamily="2" charset="0"/>
              <a:cs typeface="Aparajita" panose="020B0604020202020204" pitchFamily="34" charset="0"/>
            </a:endParaRPr>
          </a:p>
        </p:txBody>
      </p:sp>
      <p:sp>
        <p:nvSpPr>
          <p:cNvPr id="3" name="Rectangle 2"/>
          <p:cNvSpPr/>
          <p:nvPr/>
        </p:nvSpPr>
        <p:spPr>
          <a:xfrm>
            <a:off x="5131420" y="830748"/>
            <a:ext cx="1839538" cy="369332"/>
          </a:xfrm>
          <a:prstGeom prst="rect">
            <a:avLst/>
          </a:prstGeom>
        </p:spPr>
        <p:txBody>
          <a:bodyPr wrap="square">
            <a:spAutoFit/>
          </a:bodyPr>
          <a:lstStyle/>
          <a:p>
            <a:r>
              <a:rPr lang="en-US" i="1" dirty="0">
                <a:solidFill>
                  <a:schemeClr val="bg1"/>
                </a:solidFill>
                <a:latin typeface="Calibri" panose="020F0502020204030204" pitchFamily="34" charset="0"/>
              </a:rPr>
              <a:t>Mandrakes</a:t>
            </a:r>
            <a:endParaRPr lang="en-US" dirty="0">
              <a:solidFill>
                <a:schemeClr val="bg1"/>
              </a:solidFill>
            </a:endParaRPr>
          </a:p>
        </p:txBody>
      </p:sp>
      <p:sp>
        <p:nvSpPr>
          <p:cNvPr id="247" name="TextBox 246"/>
          <p:cNvSpPr txBox="1"/>
          <p:nvPr/>
        </p:nvSpPr>
        <p:spPr>
          <a:xfrm>
            <a:off x="5623473" y="3909857"/>
            <a:ext cx="4990099" cy="1754326"/>
          </a:xfrm>
          <a:prstGeom prst="rect">
            <a:avLst/>
          </a:prstGeom>
          <a:noFill/>
        </p:spPr>
        <p:txBody>
          <a:bodyPr wrap="square" rtlCol="0">
            <a:spAutoFit/>
          </a:bodyPr>
          <a:lstStyle/>
          <a:p>
            <a:r>
              <a:rPr lang="en-US" dirty="0">
                <a:solidFill>
                  <a:schemeClr val="bg1"/>
                </a:solidFill>
                <a:latin typeface="Calibri" panose="020F0502020204030204" pitchFamily="34" charset="0"/>
              </a:rPr>
              <a:t>Although not stated specifically, the record implies that the mandrakes did nothing for Rachel.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Finally, Rachel did conceive, but it was not because of mandrakes. Rather, ‘God hearkened to her, and opened her womb’</a:t>
            </a:r>
            <a:endParaRPr lang="en-US" sz="900" dirty="0">
              <a:solidFill>
                <a:schemeClr val="bg1"/>
              </a:solidFill>
              <a:latin typeface="Calibri" panose="020F0502020204030204" pitchFamily="34" charset="0"/>
            </a:endParaRPr>
          </a:p>
        </p:txBody>
      </p:sp>
      <p:sp>
        <p:nvSpPr>
          <p:cNvPr id="318" name="TextBox 317"/>
          <p:cNvSpPr txBox="1"/>
          <p:nvPr/>
        </p:nvSpPr>
        <p:spPr>
          <a:xfrm>
            <a:off x="11685139" y="6444933"/>
            <a:ext cx="478631" cy="369332"/>
          </a:xfrm>
          <a:prstGeom prst="rect">
            <a:avLst/>
          </a:prstGeom>
          <a:noFill/>
        </p:spPr>
        <p:txBody>
          <a:bodyPr wrap="square" rtlCol="0">
            <a:spAutoFit/>
          </a:bodyPr>
          <a:lstStyle/>
          <a:p>
            <a:r>
              <a:rPr lang="en-US" dirty="0">
                <a:solidFill>
                  <a:schemeClr val="bg1"/>
                </a:solidFill>
              </a:rPr>
              <a:t>(6)</a:t>
            </a:r>
          </a:p>
        </p:txBody>
      </p:sp>
      <p:sp>
        <p:nvSpPr>
          <p:cNvPr id="2" name="Rectangle 1"/>
          <p:cNvSpPr/>
          <p:nvPr/>
        </p:nvSpPr>
        <p:spPr>
          <a:xfrm>
            <a:off x="729343" y="1229656"/>
            <a:ext cx="6096000" cy="646331"/>
          </a:xfrm>
          <a:prstGeom prst="rect">
            <a:avLst/>
          </a:prstGeom>
        </p:spPr>
        <p:txBody>
          <a:bodyPr>
            <a:spAutoFit/>
          </a:bodyPr>
          <a:lstStyle/>
          <a:p>
            <a:r>
              <a:rPr lang="en-US" dirty="0">
                <a:solidFill>
                  <a:schemeClr val="bg1"/>
                </a:solidFill>
                <a:latin typeface="Calibri" panose="020F0502020204030204" pitchFamily="34" charset="0"/>
              </a:rPr>
              <a:t>The fruit had a pleasant taste and odor, and was supposed to ensure conception</a:t>
            </a:r>
          </a:p>
        </p:txBody>
      </p:sp>
      <p:pic>
        <p:nvPicPr>
          <p:cNvPr id="3074" name="Picture 2" descr="https://img0.etsystatic.com/017/0/8013872/il_fullxfull.485295952_8rc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558" y="1015414"/>
            <a:ext cx="2943081" cy="2369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t="86" r="6900" b="1"/>
          <a:stretch/>
        </p:blipFill>
        <p:spPr>
          <a:xfrm>
            <a:off x="1665515" y="2004894"/>
            <a:ext cx="2786743" cy="4313536"/>
          </a:xfrm>
          <a:prstGeom prst="rect">
            <a:avLst/>
          </a:prstGeom>
        </p:spPr>
      </p:pic>
      <p:sp>
        <p:nvSpPr>
          <p:cNvPr id="7" name="&quot;No&quot; Symbol 6"/>
          <p:cNvSpPr/>
          <p:nvPr/>
        </p:nvSpPr>
        <p:spPr>
          <a:xfrm>
            <a:off x="8647250" y="664029"/>
            <a:ext cx="2578305" cy="2906485"/>
          </a:xfrm>
          <a:prstGeom prst="noSmoking">
            <a:avLst>
              <a:gd name="adj" fmla="val 691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4698386" y="2230706"/>
            <a:ext cx="3864429" cy="923330"/>
          </a:xfrm>
          <a:prstGeom prst="rect">
            <a:avLst/>
          </a:prstGeom>
        </p:spPr>
        <p:txBody>
          <a:bodyPr wrap="square">
            <a:spAutoFit/>
          </a:bodyPr>
          <a:lstStyle/>
          <a:p>
            <a:r>
              <a:rPr lang="en-US" dirty="0">
                <a:solidFill>
                  <a:schemeClr val="bg1"/>
                </a:solidFill>
                <a:latin typeface="Calibri" panose="020F0502020204030204" pitchFamily="34" charset="0"/>
              </a:rPr>
              <a:t>The mandrakes were thought to enhance a woman’s fertility and ability to have children</a:t>
            </a:r>
          </a:p>
        </p:txBody>
      </p:sp>
    </p:spTree>
    <p:extLst>
      <p:ext uri="{BB962C8B-B14F-4D97-AF65-F5344CB8AC3E}">
        <p14:creationId xmlns:p14="http://schemas.microsoft.com/office/powerpoint/2010/main" val="3224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P spid="2" grpId="0"/>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175673" cy="369332"/>
          </a:xfrm>
          <a:prstGeom prst="rect">
            <a:avLst/>
          </a:prstGeom>
          <a:noFill/>
        </p:spPr>
        <p:txBody>
          <a:bodyPr wrap="square" rtlCol="0">
            <a:spAutoFit/>
          </a:bodyPr>
          <a:lstStyle/>
          <a:p>
            <a:r>
              <a:rPr lang="en-US" dirty="0">
                <a:solidFill>
                  <a:schemeClr val="bg1"/>
                </a:solidFill>
              </a:rPr>
              <a:t>Genesis 30:16-24; Genesis 35:18</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Jacob’s Family Grows</a:t>
            </a:r>
            <a:endParaRPr lang="en-US" sz="6000" dirty="0">
              <a:solidFill>
                <a:schemeClr val="bg1"/>
              </a:solidFill>
              <a:latin typeface="AR JULIAN" panose="02000000000000000000" pitchFamily="2" charset="0"/>
              <a:cs typeface="Aparajita" panose="020B0604020202020204" pitchFamily="34" charset="0"/>
            </a:endParaRPr>
          </a:p>
        </p:txBody>
      </p:sp>
      <p:grpSp>
        <p:nvGrpSpPr>
          <p:cNvPr id="8" name="Group 7"/>
          <p:cNvGrpSpPr/>
          <p:nvPr/>
        </p:nvGrpSpPr>
        <p:grpSpPr>
          <a:xfrm>
            <a:off x="9224421" y="2320680"/>
            <a:ext cx="2384331" cy="1820041"/>
            <a:chOff x="9224421" y="2320680"/>
            <a:chExt cx="2384331" cy="1820041"/>
          </a:xfrm>
        </p:grpSpPr>
        <p:grpSp>
          <p:nvGrpSpPr>
            <p:cNvPr id="174" name="Group 93"/>
            <p:cNvGrpSpPr/>
            <p:nvPr/>
          </p:nvGrpSpPr>
          <p:grpSpPr>
            <a:xfrm rot="6776452">
              <a:off x="10628665" y="2184675"/>
              <a:ext cx="782031" cy="1054042"/>
              <a:chOff x="1219200" y="1371600"/>
              <a:chExt cx="1676400" cy="2286000"/>
            </a:xfrm>
          </p:grpSpPr>
          <p:sp>
            <p:nvSpPr>
              <p:cNvPr id="175" name="Oval 7"/>
              <p:cNvSpPr/>
              <p:nvPr/>
            </p:nvSpPr>
            <p:spPr>
              <a:xfrm rot="19638581">
                <a:off x="1295400" y="1371600"/>
                <a:ext cx="1600200" cy="2286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rot="19132349">
                <a:off x="1219200" y="1828800"/>
                <a:ext cx="762000" cy="304800"/>
              </a:xfrm>
              <a:prstGeom prst="cloud">
                <a:avLst/>
              </a:prstGeom>
              <a:solidFill>
                <a:srgbClr val="AC87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93"/>
            <p:cNvGrpSpPr/>
            <p:nvPr/>
          </p:nvGrpSpPr>
          <p:grpSpPr>
            <a:xfrm rot="6776452">
              <a:off x="10690715" y="3222685"/>
              <a:ext cx="782031" cy="1054042"/>
              <a:chOff x="1219200" y="1371600"/>
              <a:chExt cx="1676400" cy="2286000"/>
            </a:xfrm>
          </p:grpSpPr>
          <p:sp>
            <p:nvSpPr>
              <p:cNvPr id="183" name="Oval 7"/>
              <p:cNvSpPr/>
              <p:nvPr/>
            </p:nvSpPr>
            <p:spPr>
              <a:xfrm rot="19638581">
                <a:off x="1295400" y="1371600"/>
                <a:ext cx="1600200" cy="228600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rot="19132349">
                <a:off x="1219200" y="1828800"/>
                <a:ext cx="762000" cy="3048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TextBox 205"/>
            <p:cNvSpPr txBox="1"/>
            <p:nvPr/>
          </p:nvSpPr>
          <p:spPr>
            <a:xfrm>
              <a:off x="9224421" y="2575776"/>
              <a:ext cx="107626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Joseph</a:t>
              </a:r>
            </a:p>
          </p:txBody>
        </p:sp>
        <p:sp>
          <p:nvSpPr>
            <p:cNvPr id="207" name="TextBox 206"/>
            <p:cNvSpPr txBox="1"/>
            <p:nvPr/>
          </p:nvSpPr>
          <p:spPr>
            <a:xfrm>
              <a:off x="9224421" y="3477850"/>
              <a:ext cx="1344157" cy="369332"/>
            </a:xfrm>
            <a:prstGeom prst="rect">
              <a:avLst/>
            </a:prstGeom>
            <a:noFill/>
          </p:spPr>
          <p:txBody>
            <a:bodyPr wrap="square" rtlCol="0">
              <a:spAutoFit/>
            </a:bodyPr>
            <a:lstStyle/>
            <a:p>
              <a:r>
                <a:rPr lang="en-US" dirty="0">
                  <a:solidFill>
                    <a:schemeClr val="bg1"/>
                  </a:solidFill>
                  <a:latin typeface="Calibri" panose="020F0502020204030204" pitchFamily="34" charset="0"/>
                </a:rPr>
                <a:t>Benjamin</a:t>
              </a:r>
            </a:p>
          </p:txBody>
        </p:sp>
      </p:grpSp>
      <p:sp>
        <p:nvSpPr>
          <p:cNvPr id="318" name="TextBox 317"/>
          <p:cNvSpPr txBox="1"/>
          <p:nvPr/>
        </p:nvSpPr>
        <p:spPr>
          <a:xfrm>
            <a:off x="11685139" y="6444933"/>
            <a:ext cx="478631" cy="369332"/>
          </a:xfrm>
          <a:prstGeom prst="rect">
            <a:avLst/>
          </a:prstGeom>
          <a:noFill/>
        </p:spPr>
        <p:txBody>
          <a:bodyPr wrap="square" rtlCol="0">
            <a:spAutoFit/>
          </a:bodyPr>
          <a:lstStyle/>
          <a:p>
            <a:r>
              <a:rPr lang="en-US" dirty="0">
                <a:solidFill>
                  <a:schemeClr val="bg1"/>
                </a:solidFill>
              </a:rPr>
              <a:t>(3)</a:t>
            </a:r>
          </a:p>
        </p:txBody>
      </p:sp>
      <p:grpSp>
        <p:nvGrpSpPr>
          <p:cNvPr id="79" name="Group 78"/>
          <p:cNvGrpSpPr/>
          <p:nvPr/>
        </p:nvGrpSpPr>
        <p:grpSpPr>
          <a:xfrm>
            <a:off x="6788303" y="1695929"/>
            <a:ext cx="1818866" cy="3563841"/>
            <a:chOff x="3409804" y="394080"/>
            <a:chExt cx="1717537" cy="3762975"/>
          </a:xfrm>
        </p:grpSpPr>
        <p:grpSp>
          <p:nvGrpSpPr>
            <p:cNvPr id="80" name="Group 79"/>
            <p:cNvGrpSpPr/>
            <p:nvPr/>
          </p:nvGrpSpPr>
          <p:grpSpPr>
            <a:xfrm>
              <a:off x="3770012" y="3241737"/>
              <a:ext cx="981992" cy="915318"/>
              <a:chOff x="3770012" y="3241737"/>
              <a:chExt cx="981992" cy="915318"/>
            </a:xfrm>
          </p:grpSpPr>
          <p:sp>
            <p:nvSpPr>
              <p:cNvPr id="99" name="Oval 98"/>
              <p:cNvSpPr/>
              <p:nvPr/>
            </p:nvSpPr>
            <p:spPr>
              <a:xfrm rot="2500661">
                <a:off x="3773733" y="3454095"/>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9779230">
                <a:off x="4317334" y="3453580"/>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779230">
                <a:off x="4231291" y="3241737"/>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542647">
                <a:off x="3841730" y="3288381"/>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Block Arc 102"/>
              <p:cNvSpPr/>
              <p:nvPr/>
            </p:nvSpPr>
            <p:spPr>
              <a:xfrm>
                <a:off x="3770012" y="3697113"/>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Block Arc 103"/>
              <p:cNvSpPr/>
              <p:nvPr/>
            </p:nvSpPr>
            <p:spPr>
              <a:xfrm rot="21278537">
                <a:off x="4287006" y="3668818"/>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1" name="Trapezoid 80"/>
            <p:cNvSpPr/>
            <p:nvPr/>
          </p:nvSpPr>
          <p:spPr>
            <a:xfrm>
              <a:off x="3566214" y="3167116"/>
              <a:ext cx="1361052" cy="52429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203"/>
            <p:cNvSpPr/>
            <p:nvPr/>
          </p:nvSpPr>
          <p:spPr>
            <a:xfrm rot="362096">
              <a:off x="3409804" y="2343783"/>
              <a:ext cx="264584"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204"/>
            <p:cNvSpPr/>
            <p:nvPr/>
          </p:nvSpPr>
          <p:spPr>
            <a:xfrm rot="20638171" flipH="1">
              <a:off x="4830129" y="2264951"/>
              <a:ext cx="297212"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1554746" flipH="1">
              <a:off x="3514158" y="1564483"/>
              <a:ext cx="536537" cy="118599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9580082">
              <a:off x="4452910" y="1667465"/>
              <a:ext cx="547251" cy="105256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3662091" y="1751529"/>
              <a:ext cx="1162494" cy="1484837"/>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a:off x="3768942" y="2568807"/>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5475421">
              <a:off x="3582713" y="2102481"/>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7105770">
              <a:off x="3900578" y="2089418"/>
              <a:ext cx="950733" cy="189021"/>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roup 89"/>
            <p:cNvGrpSpPr/>
            <p:nvPr/>
          </p:nvGrpSpPr>
          <p:grpSpPr>
            <a:xfrm>
              <a:off x="3559233" y="394080"/>
              <a:ext cx="1356166" cy="2252449"/>
              <a:chOff x="3559233" y="394080"/>
              <a:chExt cx="1356166" cy="2252449"/>
            </a:xfrm>
          </p:grpSpPr>
          <p:sp>
            <p:nvSpPr>
              <p:cNvPr id="93" name="Oval 92"/>
              <p:cNvSpPr/>
              <p:nvPr/>
            </p:nvSpPr>
            <p:spPr>
              <a:xfrm>
                <a:off x="3717941" y="498938"/>
                <a:ext cx="976495" cy="13107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220"/>
              <p:cNvSpPr/>
              <p:nvPr/>
            </p:nvSpPr>
            <p:spPr>
              <a:xfrm>
                <a:off x="3712770" y="394080"/>
                <a:ext cx="1021836" cy="84970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221"/>
              <p:cNvSpPr/>
              <p:nvPr/>
            </p:nvSpPr>
            <p:spPr>
              <a:xfrm rot="16448485">
                <a:off x="2837894" y="1523177"/>
                <a:ext cx="1872078" cy="374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16448485">
                <a:off x="3730662" y="1451898"/>
                <a:ext cx="1847687" cy="387966"/>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309110">
                <a:off x="3559233" y="812737"/>
                <a:ext cx="255326" cy="13825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20983275">
                <a:off x="4667992" y="681543"/>
                <a:ext cx="247407" cy="1591427"/>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rapezoid 90"/>
            <p:cNvSpPr/>
            <p:nvPr/>
          </p:nvSpPr>
          <p:spPr>
            <a:xfrm>
              <a:off x="3531942" y="656226"/>
              <a:ext cx="1394992" cy="26214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5" t="8361" r="725" b="75565"/>
            <a:stretch/>
          </p:blipFill>
          <p:spPr bwMode="auto">
            <a:xfrm>
              <a:off x="3592981" y="699138"/>
              <a:ext cx="1290784" cy="162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833707" y="1944202"/>
            <a:ext cx="4139552" cy="3259261"/>
            <a:chOff x="223814" y="1947467"/>
            <a:chExt cx="4139552" cy="3259261"/>
          </a:xfrm>
        </p:grpSpPr>
        <p:grpSp>
          <p:nvGrpSpPr>
            <p:cNvPr id="105" name="Group 104"/>
            <p:cNvGrpSpPr/>
            <p:nvPr/>
          </p:nvGrpSpPr>
          <p:grpSpPr>
            <a:xfrm>
              <a:off x="223814" y="1947467"/>
              <a:ext cx="1987445" cy="3259261"/>
              <a:chOff x="5334000" y="1846574"/>
              <a:chExt cx="2076460" cy="3639825"/>
            </a:xfrm>
          </p:grpSpPr>
          <p:grpSp>
            <p:nvGrpSpPr>
              <p:cNvPr id="106" name="Group 105"/>
              <p:cNvGrpSpPr/>
              <p:nvPr/>
            </p:nvGrpSpPr>
            <p:grpSpPr>
              <a:xfrm>
                <a:off x="5719377" y="4498902"/>
                <a:ext cx="1324817" cy="987497"/>
                <a:chOff x="5719377" y="4498902"/>
                <a:chExt cx="1324817" cy="987497"/>
              </a:xfrm>
            </p:grpSpPr>
            <p:sp>
              <p:nvSpPr>
                <p:cNvPr id="136" name="Oval 135"/>
                <p:cNvSpPr/>
                <p:nvPr/>
              </p:nvSpPr>
              <p:spPr>
                <a:xfrm rot="2500661">
                  <a:off x="5885883" y="4816778"/>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9779230">
                  <a:off x="6461938" y="4816287"/>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9779230">
                  <a:off x="6370757" y="4614491"/>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542647">
                  <a:off x="5957939" y="4658922"/>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5719377" y="4498902"/>
                  <a:ext cx="1324817" cy="49942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Block Arc 140"/>
                <p:cNvSpPr/>
                <p:nvPr/>
              </p:nvSpPr>
              <p:spPr>
                <a:xfrm>
                  <a:off x="5881940" y="5048271"/>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Block Arc 141"/>
                <p:cNvSpPr/>
                <p:nvPr/>
              </p:nvSpPr>
              <p:spPr>
                <a:xfrm rot="21278537">
                  <a:off x="6429799" y="5021317"/>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7" name="Oval 106"/>
              <p:cNvSpPr/>
              <p:nvPr/>
            </p:nvSpPr>
            <p:spPr>
              <a:xfrm rot="2542647">
                <a:off x="5334000"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057353" flipH="1">
                <a:off x="7009382"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2292215" flipH="1">
                <a:off x="5616890" y="3104582"/>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19307785">
                <a:off x="6651684" y="3104583"/>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57"/>
              <p:cNvSpPr/>
              <p:nvPr/>
            </p:nvSpPr>
            <p:spPr>
              <a:xfrm>
                <a:off x="5767575" y="3194959"/>
                <a:ext cx="1231897" cy="1599678"/>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58"/>
              <p:cNvSpPr/>
              <p:nvPr/>
            </p:nvSpPr>
            <p:spPr>
              <a:xfrm>
                <a:off x="6309610" y="3194959"/>
                <a:ext cx="66208" cy="1599678"/>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59"/>
              <p:cNvSpPr/>
              <p:nvPr/>
            </p:nvSpPr>
            <p:spPr>
              <a:xfrm rot="19307785">
                <a:off x="6877697" y="3717127"/>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60"/>
              <p:cNvSpPr/>
              <p:nvPr/>
            </p:nvSpPr>
            <p:spPr>
              <a:xfrm rot="2292215" flipH="1">
                <a:off x="5339905" y="3685955"/>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Manual Input 61"/>
              <p:cNvSpPr/>
              <p:nvPr/>
            </p:nvSpPr>
            <p:spPr>
              <a:xfrm rot="20381299">
                <a:off x="6332300" y="3050567"/>
                <a:ext cx="597474" cy="14863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Manual Input 115"/>
              <p:cNvSpPr/>
              <p:nvPr/>
            </p:nvSpPr>
            <p:spPr>
              <a:xfrm rot="1218701" flipH="1">
                <a:off x="5789121" y="3052818"/>
                <a:ext cx="609479" cy="144131"/>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825677" y="1927805"/>
                <a:ext cx="1034794" cy="124856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Wave 117"/>
              <p:cNvSpPr/>
              <p:nvPr/>
            </p:nvSpPr>
            <p:spPr>
              <a:xfrm rot="16858595">
                <a:off x="5346042" y="2503879"/>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Wave 118"/>
              <p:cNvSpPr/>
              <p:nvPr/>
            </p:nvSpPr>
            <p:spPr>
              <a:xfrm rot="4166995">
                <a:off x="6342298" y="245280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Wave 70"/>
              <p:cNvSpPr/>
              <p:nvPr/>
            </p:nvSpPr>
            <p:spPr>
              <a:xfrm rot="3710616">
                <a:off x="6291459" y="2497579"/>
                <a:ext cx="1416055" cy="54789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Wave 120"/>
              <p:cNvSpPr/>
              <p:nvPr/>
            </p:nvSpPr>
            <p:spPr>
              <a:xfrm>
                <a:off x="5750058" y="196664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Wave 121"/>
              <p:cNvSpPr/>
              <p:nvPr/>
            </p:nvSpPr>
            <p:spPr>
              <a:xfrm rot="17172890">
                <a:off x="5033444" y="2366130"/>
                <a:ext cx="1476656" cy="68262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5635560" y="1846574"/>
                <a:ext cx="1379725" cy="612399"/>
                <a:chOff x="5635560" y="1846574"/>
                <a:chExt cx="1379725" cy="612399"/>
              </a:xfrm>
            </p:grpSpPr>
            <p:sp>
              <p:nvSpPr>
                <p:cNvPr id="133" name="Flowchart: Delay 71"/>
                <p:cNvSpPr/>
                <p:nvPr/>
              </p:nvSpPr>
              <p:spPr>
                <a:xfrm rot="16200000">
                  <a:off x="6172910" y="1309224"/>
                  <a:ext cx="305026" cy="1379725"/>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72"/>
                <p:cNvSpPr/>
                <p:nvPr/>
              </p:nvSpPr>
              <p:spPr>
                <a:xfrm>
                  <a:off x="5635560" y="2101658"/>
                  <a:ext cx="1377338" cy="35731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73"/>
                <p:cNvSpPr/>
                <p:nvPr/>
              </p:nvSpPr>
              <p:spPr>
                <a:xfrm>
                  <a:off x="5635560" y="2101658"/>
                  <a:ext cx="1379725" cy="14982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5633173" y="2130755"/>
                <a:ext cx="1387646" cy="84318"/>
                <a:chOff x="4050103" y="1029922"/>
                <a:chExt cx="1585457" cy="309789"/>
              </a:xfrm>
            </p:grpSpPr>
            <p:sp>
              <p:nvSpPr>
                <p:cNvPr id="131" name="Rounded Rectangle 130"/>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4" descr="http://cdn.shopify.com/s/files/1/0094/1122/products/1012L-Lg-Simple-Scroll-X_grande.png?v=142739422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p:cNvGrpSpPr/>
              <p:nvPr/>
            </p:nvGrpSpPr>
            <p:grpSpPr>
              <a:xfrm rot="2287481">
                <a:off x="5337731" y="3748398"/>
                <a:ext cx="535335" cy="117511"/>
                <a:chOff x="4050103" y="1029922"/>
                <a:chExt cx="1585457" cy="309789"/>
              </a:xfrm>
            </p:grpSpPr>
            <p:sp>
              <p:nvSpPr>
                <p:cNvPr id="129" name="Rounded Rectangle 128"/>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Picture 4" descr="http://cdn.shopify.com/s/files/1/0094/1122/products/1012L-Lg-Simple-Scroll-X_grande.png?v=142739422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6" name="Group 125"/>
              <p:cNvGrpSpPr/>
              <p:nvPr/>
            </p:nvGrpSpPr>
            <p:grpSpPr>
              <a:xfrm rot="19273707">
                <a:off x="6874794" y="3770169"/>
                <a:ext cx="535335" cy="117511"/>
                <a:chOff x="4050103" y="1029922"/>
                <a:chExt cx="1585457" cy="309789"/>
              </a:xfrm>
            </p:grpSpPr>
            <p:sp>
              <p:nvSpPr>
                <p:cNvPr id="127" name="Rounded Rectangle 126"/>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4" descr="http://cdn.shopify.com/s/files/1/0094/1122/products/1012L-Lg-Simple-Scroll-X_grande.png?v=142739422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3" name="Group 93"/>
            <p:cNvGrpSpPr/>
            <p:nvPr/>
          </p:nvGrpSpPr>
          <p:grpSpPr>
            <a:xfrm rot="6776452">
              <a:off x="3438008" y="1861176"/>
              <a:ext cx="782031" cy="1054042"/>
              <a:chOff x="1219200" y="1371600"/>
              <a:chExt cx="1676400" cy="2286000"/>
            </a:xfrm>
          </p:grpSpPr>
          <p:sp>
            <p:nvSpPr>
              <p:cNvPr id="144" name="Oval 7"/>
              <p:cNvSpPr/>
              <p:nvPr/>
            </p:nvSpPr>
            <p:spPr>
              <a:xfrm rot="19638581">
                <a:off x="1295400" y="1371600"/>
                <a:ext cx="1600200" cy="228600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rot="19132349">
                <a:off x="1219200" y="1828800"/>
                <a:ext cx="762000" cy="304800"/>
              </a:xfrm>
              <a:prstGeom prst="cloud">
                <a:avLst/>
              </a:prstGeom>
              <a:solidFill>
                <a:srgbClr val="AC87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93"/>
            <p:cNvGrpSpPr/>
            <p:nvPr/>
          </p:nvGrpSpPr>
          <p:grpSpPr>
            <a:xfrm rot="6776452">
              <a:off x="3445329" y="2953172"/>
              <a:ext cx="782031" cy="1054042"/>
              <a:chOff x="1219200" y="1371600"/>
              <a:chExt cx="1676400" cy="2286000"/>
            </a:xfrm>
          </p:grpSpPr>
          <p:sp>
            <p:nvSpPr>
              <p:cNvPr id="152" name="Oval 7"/>
              <p:cNvSpPr/>
              <p:nvPr/>
            </p:nvSpPr>
            <p:spPr>
              <a:xfrm rot="19638581">
                <a:off x="1295400" y="1371600"/>
                <a:ext cx="1600200" cy="2286000"/>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rot="19132349">
                <a:off x="1219200" y="1828800"/>
                <a:ext cx="762000" cy="304800"/>
              </a:xfrm>
              <a:prstGeom prst="cloud">
                <a:avLst/>
              </a:prstGeom>
              <a:solidFill>
                <a:srgbClr val="AC87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93"/>
            <p:cNvGrpSpPr/>
            <p:nvPr/>
          </p:nvGrpSpPr>
          <p:grpSpPr>
            <a:xfrm rot="6776452">
              <a:off x="3410296" y="4047571"/>
              <a:ext cx="782031" cy="1054042"/>
              <a:chOff x="1219200" y="1371600"/>
              <a:chExt cx="1676400" cy="2286000"/>
            </a:xfrm>
          </p:grpSpPr>
          <p:sp>
            <p:nvSpPr>
              <p:cNvPr id="168" name="Oval 7"/>
              <p:cNvSpPr/>
              <p:nvPr/>
            </p:nvSpPr>
            <p:spPr>
              <a:xfrm rot="19638581">
                <a:off x="1295400" y="1371600"/>
                <a:ext cx="1600200" cy="22860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oud 169"/>
              <p:cNvSpPr/>
              <p:nvPr/>
            </p:nvSpPr>
            <p:spPr>
              <a:xfrm rot="19132349">
                <a:off x="1219200" y="1828800"/>
                <a:ext cx="762000" cy="304800"/>
              </a:xfrm>
              <a:prstGeom prst="cloud">
                <a:avLst/>
              </a:prstGeom>
              <a:solidFill>
                <a:srgbClr val="AC87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TextBox 190"/>
            <p:cNvSpPr txBox="1"/>
            <p:nvPr/>
          </p:nvSpPr>
          <p:spPr>
            <a:xfrm>
              <a:off x="2178557" y="2181460"/>
              <a:ext cx="107626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Issachar</a:t>
              </a:r>
            </a:p>
          </p:txBody>
        </p:sp>
        <p:sp>
          <p:nvSpPr>
            <p:cNvPr id="192" name="TextBox 191"/>
            <p:cNvSpPr txBox="1"/>
            <p:nvPr/>
          </p:nvSpPr>
          <p:spPr>
            <a:xfrm>
              <a:off x="2223130" y="3310236"/>
              <a:ext cx="1076267" cy="369332"/>
            </a:xfrm>
            <a:prstGeom prst="rect">
              <a:avLst/>
            </a:prstGeom>
            <a:noFill/>
          </p:spPr>
          <p:txBody>
            <a:bodyPr wrap="square" rtlCol="0">
              <a:spAutoFit/>
            </a:bodyPr>
            <a:lstStyle/>
            <a:p>
              <a:r>
                <a:rPr lang="en-US" dirty="0">
                  <a:solidFill>
                    <a:schemeClr val="bg1"/>
                  </a:solidFill>
                  <a:latin typeface="Calibri" panose="020F0502020204030204" pitchFamily="34" charset="0"/>
                </a:rPr>
                <a:t>Zebulon</a:t>
              </a:r>
            </a:p>
          </p:txBody>
        </p:sp>
        <p:sp>
          <p:nvSpPr>
            <p:cNvPr id="193" name="TextBox 192"/>
            <p:cNvSpPr txBox="1"/>
            <p:nvPr/>
          </p:nvSpPr>
          <p:spPr>
            <a:xfrm>
              <a:off x="2102933" y="4385240"/>
              <a:ext cx="1421449" cy="646331"/>
            </a:xfrm>
            <a:prstGeom prst="rect">
              <a:avLst/>
            </a:prstGeom>
            <a:noFill/>
          </p:spPr>
          <p:txBody>
            <a:bodyPr wrap="square" rtlCol="0">
              <a:spAutoFit/>
            </a:bodyPr>
            <a:lstStyle/>
            <a:p>
              <a:r>
                <a:rPr lang="en-US" dirty="0">
                  <a:solidFill>
                    <a:schemeClr val="bg1"/>
                  </a:solidFill>
                  <a:latin typeface="Calibri" panose="020F0502020204030204" pitchFamily="34" charset="0"/>
                </a:rPr>
                <a:t>Dinah—</a:t>
              </a:r>
            </a:p>
            <a:p>
              <a:r>
                <a:rPr lang="en-US" dirty="0">
                  <a:solidFill>
                    <a:schemeClr val="bg1"/>
                  </a:solidFill>
                  <a:latin typeface="Calibri" panose="020F0502020204030204" pitchFamily="34" charset="0"/>
                </a:rPr>
                <a:t>a daughter</a:t>
              </a:r>
            </a:p>
          </p:txBody>
        </p:sp>
      </p:grpSp>
      <p:sp>
        <p:nvSpPr>
          <p:cNvPr id="2" name="Rectangle 1"/>
          <p:cNvSpPr/>
          <p:nvPr/>
        </p:nvSpPr>
        <p:spPr>
          <a:xfrm>
            <a:off x="4920707" y="1048779"/>
            <a:ext cx="6096000" cy="646331"/>
          </a:xfrm>
          <a:prstGeom prst="rect">
            <a:avLst/>
          </a:prstGeom>
        </p:spPr>
        <p:txBody>
          <a:bodyPr>
            <a:spAutoFit/>
          </a:bodyPr>
          <a:lstStyle/>
          <a:p>
            <a:r>
              <a:rPr lang="en-US" i="1" dirty="0">
                <a:solidFill>
                  <a:srgbClr val="FFFF00"/>
                </a:solidFill>
                <a:latin typeface="Palatino"/>
              </a:rPr>
              <a:t>And God remembered Rachel, and God hearkened to her, and opened her womb.</a:t>
            </a:r>
            <a:endParaRPr lang="en-US" i="1" dirty="0">
              <a:solidFill>
                <a:srgbClr val="FFFF00"/>
              </a:solidFill>
            </a:endParaRPr>
          </a:p>
        </p:txBody>
      </p:sp>
      <p:sp>
        <p:nvSpPr>
          <p:cNvPr id="194" name="TextBox 193"/>
          <p:cNvSpPr txBox="1"/>
          <p:nvPr/>
        </p:nvSpPr>
        <p:spPr>
          <a:xfrm>
            <a:off x="4396750" y="5651767"/>
            <a:ext cx="4293500" cy="923330"/>
          </a:xfrm>
          <a:prstGeom prst="rect">
            <a:avLst/>
          </a:prstGeom>
          <a:noFill/>
        </p:spPr>
        <p:txBody>
          <a:bodyPr wrap="square" rtlCol="0">
            <a:spAutoFit/>
          </a:bodyPr>
          <a:lstStyle/>
          <a:p>
            <a:r>
              <a:rPr lang="en-US" dirty="0">
                <a:solidFill>
                  <a:schemeClr val="bg1"/>
                </a:solidFill>
                <a:latin typeface="Calibri" panose="020F0502020204030204" pitchFamily="34" charset="0"/>
              </a:rPr>
              <a:t>After Rachel had Benjamin she died and was buried in the way to </a:t>
            </a:r>
            <a:r>
              <a:rPr lang="en-US" dirty="0" err="1">
                <a:solidFill>
                  <a:schemeClr val="bg1"/>
                </a:solidFill>
                <a:latin typeface="Calibri" panose="020F0502020204030204" pitchFamily="34" charset="0"/>
              </a:rPr>
              <a:t>Ephrath</a:t>
            </a:r>
            <a:r>
              <a:rPr lang="en-US" dirty="0">
                <a:solidFill>
                  <a:schemeClr val="bg1"/>
                </a:solidFill>
                <a:latin typeface="Calibri" panose="020F0502020204030204" pitchFamily="34" charset="0"/>
              </a:rPr>
              <a:t>, which </a:t>
            </a:r>
            <a:r>
              <a:rPr lang="en-US" i="1" dirty="0">
                <a:solidFill>
                  <a:schemeClr val="bg1"/>
                </a:solidFill>
                <a:latin typeface="Calibri" panose="020F0502020204030204" pitchFamily="34" charset="0"/>
              </a:rPr>
              <a:t>is</a:t>
            </a:r>
            <a:r>
              <a:rPr lang="en-US" dirty="0">
                <a:solidFill>
                  <a:schemeClr val="bg1"/>
                </a:solidFill>
                <a:latin typeface="Calibri" panose="020F0502020204030204" pitchFamily="34" charset="0"/>
              </a:rPr>
              <a:t> Beth-</a:t>
            </a:r>
            <a:r>
              <a:rPr lang="en-US" dirty="0" err="1">
                <a:solidFill>
                  <a:schemeClr val="bg1"/>
                </a:solidFill>
                <a:latin typeface="Calibri" panose="020F0502020204030204" pitchFamily="34" charset="0"/>
              </a:rPr>
              <a:t>lehem</a:t>
            </a:r>
            <a:r>
              <a:rPr lang="en-US" dirty="0">
                <a:solidFill>
                  <a:schemeClr val="bg1"/>
                </a:solidFill>
                <a:latin typeface="Calibri" panose="020F0502020204030204" pitchFamily="34" charset="0"/>
              </a:rPr>
              <a:t>.</a:t>
            </a:r>
          </a:p>
        </p:txBody>
      </p:sp>
      <p:grpSp>
        <p:nvGrpSpPr>
          <p:cNvPr id="195" name="Group 194"/>
          <p:cNvGrpSpPr/>
          <p:nvPr/>
        </p:nvGrpSpPr>
        <p:grpSpPr>
          <a:xfrm>
            <a:off x="8856412" y="4146480"/>
            <a:ext cx="2965410" cy="2217813"/>
            <a:chOff x="228600" y="381000"/>
            <a:chExt cx="3505068" cy="2501531"/>
          </a:xfrm>
        </p:grpSpPr>
        <p:grpSp>
          <p:nvGrpSpPr>
            <p:cNvPr id="196" name="Group 195"/>
            <p:cNvGrpSpPr/>
            <p:nvPr/>
          </p:nvGrpSpPr>
          <p:grpSpPr>
            <a:xfrm>
              <a:off x="228600" y="381000"/>
              <a:ext cx="3505068" cy="2501531"/>
              <a:chOff x="534986" y="381000"/>
              <a:chExt cx="2637111" cy="2501531"/>
            </a:xfrm>
          </p:grpSpPr>
          <p:sp>
            <p:nvSpPr>
              <p:cNvPr id="198" name="Rectangle 19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p:cNvGrpSpPr/>
              <p:nvPr/>
            </p:nvGrpSpPr>
            <p:grpSpPr>
              <a:xfrm>
                <a:off x="534986" y="384805"/>
                <a:ext cx="457200" cy="2497726"/>
                <a:chOff x="533400" y="381000"/>
                <a:chExt cx="457200" cy="2497726"/>
              </a:xfrm>
            </p:grpSpPr>
            <p:sp>
              <p:nvSpPr>
                <p:cNvPr id="205" name="Oval 20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ounded Rectangle 20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2714897" y="381000"/>
                <a:ext cx="457200" cy="2497726"/>
                <a:chOff x="2714897" y="457200"/>
                <a:chExt cx="457200" cy="2497726"/>
              </a:xfrm>
            </p:grpSpPr>
            <p:sp>
              <p:nvSpPr>
                <p:cNvPr id="201" name="Oval 20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7" name="Rectangle 196"/>
            <p:cNvSpPr/>
            <p:nvPr/>
          </p:nvSpPr>
          <p:spPr>
            <a:xfrm>
              <a:off x="811143" y="960654"/>
              <a:ext cx="2371313" cy="1492742"/>
            </a:xfrm>
            <a:prstGeom prst="rect">
              <a:avLst/>
            </a:prstGeom>
          </p:spPr>
          <p:txBody>
            <a:bodyPr wrap="square">
              <a:spAutoFit/>
            </a:bodyPr>
            <a:lstStyle/>
            <a:p>
              <a:pPr algn="ctr"/>
              <a:r>
                <a:rPr lang="en-US" sz="1600" b="1" dirty="0"/>
                <a:t>When we experience challenges, we should realize that God does not forget us.</a:t>
              </a:r>
              <a:endParaRPr lang="en-US" sz="1600" i="1" dirty="0"/>
            </a:p>
          </p:txBody>
        </p:sp>
      </p:grpSp>
    </p:spTree>
    <p:extLst>
      <p:ext uri="{BB962C8B-B14F-4D97-AF65-F5344CB8AC3E}">
        <p14:creationId xmlns:p14="http://schemas.microsoft.com/office/powerpoint/2010/main" val="30705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26"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nodeType="clickEffect">
                                  <p:stCondLst>
                                    <p:cond delay="0"/>
                                  </p:stCondLst>
                                  <p:childTnLst>
                                    <p:set>
                                      <p:cBhvr>
                                        <p:cTn id="48" dur="1" fill="hold">
                                          <p:stCondLst>
                                            <p:cond delay="0"/>
                                          </p:stCondLst>
                                        </p:cTn>
                                        <p:tgtEl>
                                          <p:spTgt spid="195"/>
                                        </p:tgtEl>
                                        <p:attrNameLst>
                                          <p:attrName>style.visibility</p:attrName>
                                        </p:attrNameLst>
                                      </p:cBhvr>
                                      <p:to>
                                        <p:strVal val="visible"/>
                                      </p:to>
                                    </p:set>
                                    <p:animEffect transition="in" filter="barn(outVertical)">
                                      <p:cBhvr>
                                        <p:cTn id="49" dur="500"/>
                                        <p:tgtEl>
                                          <p:spTgt spid="19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26">
            <a:extLst>
              <a:ext uri="{FF2B5EF4-FFF2-40B4-BE49-F238E27FC236}">
                <a16:creationId xmlns:a16="http://schemas.microsoft.com/office/drawing/2014/main" id="{35EBB565-5F12-455C-B6CF-556CFAF20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189" y="726112"/>
            <a:ext cx="7145131" cy="5401524"/>
          </a:xfrm>
          <a:prstGeom prst="rect">
            <a:avLst/>
          </a:prstGeom>
        </p:spPr>
      </p:pic>
      <p:sp>
        <p:nvSpPr>
          <p:cNvPr id="1028" name="Rectangle 1027">
            <a:extLst>
              <a:ext uri="{FF2B5EF4-FFF2-40B4-BE49-F238E27FC236}">
                <a16:creationId xmlns:a16="http://schemas.microsoft.com/office/drawing/2014/main" id="{A21A7859-06AB-418C-869D-6219E5740C5D}"/>
              </a:ext>
            </a:extLst>
          </p:cNvPr>
          <p:cNvSpPr/>
          <p:nvPr/>
        </p:nvSpPr>
        <p:spPr>
          <a:xfrm>
            <a:off x="651309" y="2053747"/>
            <a:ext cx="2688657" cy="2308324"/>
          </a:xfrm>
          <a:prstGeom prst="rect">
            <a:avLst/>
          </a:prstGeom>
        </p:spPr>
        <p:txBody>
          <a:bodyPr wrap="square">
            <a:spAutoFit/>
          </a:bodyPr>
          <a:lstStyle/>
          <a:p>
            <a:r>
              <a:rPr lang="en-US" sz="2400" dirty="0">
                <a:solidFill>
                  <a:srgbClr val="FFFF00"/>
                </a:solidFill>
                <a:latin typeface="Calibri" panose="020F0502020204030204" pitchFamily="34" charset="0"/>
              </a:rPr>
              <a:t>What are some of the blessings that come to those who choose to be sealed for eternity in the temple?</a:t>
            </a:r>
            <a:endParaRPr lang="en-US" sz="2400" dirty="0">
              <a:solidFill>
                <a:srgbClr val="FFFF00"/>
              </a:solidFill>
            </a:endParaRPr>
          </a:p>
        </p:txBody>
      </p:sp>
    </p:spTree>
    <p:extLst>
      <p:ext uri="{BB962C8B-B14F-4D97-AF65-F5344CB8AC3E}">
        <p14:creationId xmlns:p14="http://schemas.microsoft.com/office/powerpoint/2010/main" val="2277417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AR JULIAN" panose="02000000000000000000" pitchFamily="2" charset="0"/>
              </a:rPr>
              <a:t>Why Was Motherhood So Important?</a:t>
            </a:r>
            <a:endParaRPr lang="en-US" sz="4000" dirty="0">
              <a:solidFill>
                <a:schemeClr val="bg1"/>
              </a:solidFill>
              <a:latin typeface="AR JULIAN" panose="02000000000000000000" pitchFamily="2" charset="0"/>
              <a:cs typeface="Aparajita" panose="020B0604020202020204" pitchFamily="34" charset="0"/>
            </a:endParaRPr>
          </a:p>
        </p:txBody>
      </p:sp>
      <p:grpSp>
        <p:nvGrpSpPr>
          <p:cNvPr id="182" name="Group 93"/>
          <p:cNvGrpSpPr/>
          <p:nvPr/>
        </p:nvGrpSpPr>
        <p:grpSpPr>
          <a:xfrm rot="6776452">
            <a:off x="521520" y="-5442"/>
            <a:ext cx="782031" cy="1054042"/>
            <a:chOff x="1219200" y="1371600"/>
            <a:chExt cx="1676400" cy="2286000"/>
          </a:xfrm>
        </p:grpSpPr>
        <p:sp>
          <p:nvSpPr>
            <p:cNvPr id="183" name="Oval 7"/>
            <p:cNvSpPr/>
            <p:nvPr/>
          </p:nvSpPr>
          <p:spPr>
            <a:xfrm rot="19638581">
              <a:off x="1295400" y="1371600"/>
              <a:ext cx="1600200" cy="2286000"/>
            </a:xfrm>
            <a:prstGeom prst="ellipse">
              <a:avLst/>
            </a:prstGeom>
            <a:solidFill>
              <a:srgbClr val="AC87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rot="19132349">
              <a:off x="1219200" y="1828800"/>
              <a:ext cx="762000" cy="3048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TextBox 246"/>
          <p:cNvSpPr txBox="1"/>
          <p:nvPr/>
        </p:nvSpPr>
        <p:spPr>
          <a:xfrm>
            <a:off x="653292" y="1142636"/>
            <a:ext cx="4811337" cy="646331"/>
          </a:xfrm>
          <a:prstGeom prst="rect">
            <a:avLst/>
          </a:prstGeom>
          <a:noFill/>
        </p:spPr>
        <p:txBody>
          <a:bodyPr wrap="square" rtlCol="0">
            <a:spAutoFit/>
          </a:bodyPr>
          <a:lstStyle/>
          <a:p>
            <a:r>
              <a:rPr lang="en-US" dirty="0">
                <a:solidFill>
                  <a:schemeClr val="bg1"/>
                </a:solidFill>
                <a:latin typeface="Calibri" panose="020F0502020204030204" pitchFamily="34" charset="0"/>
              </a:rPr>
              <a:t>Motherhood was perhaps the deepest desire of women in the Old Testament. </a:t>
            </a:r>
          </a:p>
        </p:txBody>
      </p:sp>
      <p:grpSp>
        <p:nvGrpSpPr>
          <p:cNvPr id="266" name="Group 265"/>
          <p:cNvGrpSpPr/>
          <p:nvPr/>
        </p:nvGrpSpPr>
        <p:grpSpPr>
          <a:xfrm>
            <a:off x="4495185" y="4454415"/>
            <a:ext cx="1036545" cy="2085303"/>
            <a:chOff x="1396810" y="457200"/>
            <a:chExt cx="1676400" cy="3372552"/>
          </a:xfrm>
        </p:grpSpPr>
        <p:sp>
          <p:nvSpPr>
            <p:cNvPr id="267" name="Oval 266"/>
            <p:cNvSpPr/>
            <p:nvPr/>
          </p:nvSpPr>
          <p:spPr>
            <a:xfrm>
              <a:off x="1413428" y="1044549"/>
              <a:ext cx="1633240" cy="1874738"/>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1524000" y="457200"/>
              <a:ext cx="1384501" cy="1874738"/>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9671902">
              <a:off x="2607478" y="2142019"/>
              <a:ext cx="358226" cy="597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2647766">
              <a:off x="1459344" y="2060271"/>
              <a:ext cx="326624" cy="597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9352409">
              <a:off x="2304452" y="3232306"/>
              <a:ext cx="282217" cy="597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2647766">
              <a:off x="1980007" y="3220489"/>
              <a:ext cx="280866" cy="597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20169292">
              <a:off x="2271767" y="1443639"/>
              <a:ext cx="602716" cy="1065681"/>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p:cNvSpPr/>
            <p:nvPr/>
          </p:nvSpPr>
          <p:spPr>
            <a:xfrm rot="1790291">
              <a:off x="1613916" y="1408723"/>
              <a:ext cx="602716" cy="1065681"/>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a:off x="1791225" y="1580777"/>
              <a:ext cx="899158" cy="1947138"/>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2030556" y="1248154"/>
              <a:ext cx="408343" cy="5872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791225" y="562433"/>
              <a:ext cx="857009" cy="11165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rot="5400000">
              <a:off x="2120418" y="2834167"/>
              <a:ext cx="786192" cy="103644"/>
            </a:xfrm>
            <a:prstGeom prst="roundRect">
              <a:avLst>
                <a:gd name="adj" fmla="val 50000"/>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rot="4754463">
              <a:off x="2242017" y="2824491"/>
              <a:ext cx="786192" cy="103644"/>
            </a:xfrm>
            <a:prstGeom prst="roundRect">
              <a:avLst>
                <a:gd name="adj" fmla="val 50000"/>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1865184" y="2284845"/>
              <a:ext cx="745664" cy="263711"/>
            </a:xfrm>
            <a:prstGeom prst="roundRect">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791506" y="458288"/>
              <a:ext cx="836588" cy="55827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1884633" y="2330087"/>
              <a:ext cx="730721" cy="183779"/>
              <a:chOff x="3581400" y="2764974"/>
              <a:chExt cx="3618412" cy="910044"/>
            </a:xfrm>
          </p:grpSpPr>
          <p:grpSp>
            <p:nvGrpSpPr>
              <p:cNvPr id="303" name="Group 302"/>
              <p:cNvGrpSpPr/>
              <p:nvPr/>
            </p:nvGrpSpPr>
            <p:grpSpPr>
              <a:xfrm>
                <a:off x="3581400" y="2788973"/>
                <a:ext cx="609600" cy="868627"/>
                <a:chOff x="3581400" y="2788973"/>
                <a:chExt cx="609600" cy="868627"/>
              </a:xfrm>
            </p:grpSpPr>
            <p:sp>
              <p:nvSpPr>
                <p:cNvPr id="316" name="Flowchart: Collate 315"/>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p:cNvGrpSpPr/>
              <p:nvPr/>
            </p:nvGrpSpPr>
            <p:grpSpPr>
              <a:xfrm rot="5400000">
                <a:off x="4177936" y="2787860"/>
                <a:ext cx="905689" cy="868627"/>
                <a:chOff x="3581400" y="2788973"/>
                <a:chExt cx="609600" cy="868627"/>
              </a:xfrm>
            </p:grpSpPr>
            <p:sp>
              <p:nvSpPr>
                <p:cNvPr id="314" name="Flowchart: Collate 313"/>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a:off x="5083628" y="2784619"/>
                <a:ext cx="609600" cy="868627"/>
                <a:chOff x="3581400" y="2788973"/>
                <a:chExt cx="609600" cy="868627"/>
              </a:xfrm>
            </p:grpSpPr>
            <p:sp>
              <p:nvSpPr>
                <p:cNvPr id="312" name="Flowchart: Collate 311"/>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Oval 312"/>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305"/>
              <p:cNvGrpSpPr/>
              <p:nvPr/>
            </p:nvGrpSpPr>
            <p:grpSpPr>
              <a:xfrm rot="5400000">
                <a:off x="5688873" y="2783505"/>
                <a:ext cx="905689" cy="868627"/>
                <a:chOff x="3581400" y="2788973"/>
                <a:chExt cx="609600" cy="868627"/>
              </a:xfrm>
            </p:grpSpPr>
            <p:sp>
              <p:nvSpPr>
                <p:cNvPr id="310" name="Flowchart: Collate 309"/>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Oval 310"/>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6590212" y="2775910"/>
                <a:ext cx="609600" cy="868627"/>
                <a:chOff x="3581400" y="2788973"/>
                <a:chExt cx="609600" cy="868627"/>
              </a:xfrm>
            </p:grpSpPr>
            <p:sp>
              <p:nvSpPr>
                <p:cNvPr id="308" name="Flowchart: Collate 307"/>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Oval 308"/>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p:cNvGrpSpPr/>
            <p:nvPr/>
          </p:nvGrpSpPr>
          <p:grpSpPr>
            <a:xfrm>
              <a:off x="1396810" y="577662"/>
              <a:ext cx="1676400" cy="1481680"/>
              <a:chOff x="1371600" y="639786"/>
              <a:chExt cx="1676400" cy="1481680"/>
            </a:xfrm>
          </p:grpSpPr>
          <p:sp>
            <p:nvSpPr>
              <p:cNvPr id="300" name="Trapezoid 299"/>
              <p:cNvSpPr/>
              <p:nvPr/>
            </p:nvSpPr>
            <p:spPr>
              <a:xfrm rot="469281">
                <a:off x="1371600" y="919336"/>
                <a:ext cx="531845" cy="1175895"/>
              </a:xfrm>
              <a:prstGeom prst="trapezoid">
                <a:avLst>
                  <a:gd name="adj" fmla="val 39143"/>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p:cNvSpPr/>
              <p:nvPr/>
            </p:nvSpPr>
            <p:spPr>
              <a:xfrm rot="20910361">
                <a:off x="2516155" y="945571"/>
                <a:ext cx="531845" cy="1175895"/>
              </a:xfrm>
              <a:prstGeom prst="trapezoid">
                <a:avLst>
                  <a:gd name="adj" fmla="val 39143"/>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a:off x="1595498" y="639786"/>
                <a:ext cx="1203649" cy="342111"/>
              </a:xfrm>
              <a:prstGeom prst="roundRect">
                <a:avLst/>
              </a:prstGeom>
              <a:solidFill>
                <a:srgbClr val="DEFB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a:off x="1677547" y="592307"/>
              <a:ext cx="1084364" cy="315579"/>
              <a:chOff x="3581400" y="2764974"/>
              <a:chExt cx="3618412" cy="910044"/>
            </a:xfrm>
          </p:grpSpPr>
          <p:grpSp>
            <p:nvGrpSpPr>
              <p:cNvPr id="285" name="Group 284"/>
              <p:cNvGrpSpPr/>
              <p:nvPr/>
            </p:nvGrpSpPr>
            <p:grpSpPr>
              <a:xfrm>
                <a:off x="3581400" y="2788973"/>
                <a:ext cx="609600" cy="868627"/>
                <a:chOff x="3581400" y="2788973"/>
                <a:chExt cx="609600" cy="868627"/>
              </a:xfrm>
            </p:grpSpPr>
            <p:sp>
              <p:nvSpPr>
                <p:cNvPr id="298" name="Flowchart: Collate 297"/>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Oval 298"/>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p:cNvGrpSpPr/>
              <p:nvPr/>
            </p:nvGrpSpPr>
            <p:grpSpPr>
              <a:xfrm rot="5400000">
                <a:off x="4177936" y="2787860"/>
                <a:ext cx="905689" cy="868627"/>
                <a:chOff x="3581400" y="2788973"/>
                <a:chExt cx="609600" cy="868627"/>
              </a:xfrm>
            </p:grpSpPr>
            <p:sp>
              <p:nvSpPr>
                <p:cNvPr id="296" name="Flowchart: Collate 295"/>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Oval 296"/>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p:cNvGrpSpPr/>
              <p:nvPr/>
            </p:nvGrpSpPr>
            <p:grpSpPr>
              <a:xfrm>
                <a:off x="5083628" y="2784619"/>
                <a:ext cx="609600" cy="868627"/>
                <a:chOff x="3581400" y="2788973"/>
                <a:chExt cx="609600" cy="868627"/>
              </a:xfrm>
            </p:grpSpPr>
            <p:sp>
              <p:nvSpPr>
                <p:cNvPr id="294" name="Flowchart: Collate 293"/>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Oval 294"/>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rot="5400000">
                <a:off x="5688873" y="2783505"/>
                <a:ext cx="905689" cy="868627"/>
                <a:chOff x="3581400" y="2788973"/>
                <a:chExt cx="609600" cy="868627"/>
              </a:xfrm>
            </p:grpSpPr>
            <p:sp>
              <p:nvSpPr>
                <p:cNvPr id="292" name="Flowchart: Collate 291"/>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Oval 292"/>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p:cNvGrpSpPr/>
              <p:nvPr/>
            </p:nvGrpSpPr>
            <p:grpSpPr>
              <a:xfrm>
                <a:off x="6590212" y="2775910"/>
                <a:ext cx="609600" cy="868627"/>
                <a:chOff x="3581400" y="2788973"/>
                <a:chExt cx="609600" cy="868627"/>
              </a:xfrm>
            </p:grpSpPr>
            <p:sp>
              <p:nvSpPr>
                <p:cNvPr id="290" name="Flowchart: Collate 289"/>
                <p:cNvSpPr/>
                <p:nvPr/>
              </p:nvSpPr>
              <p:spPr>
                <a:xfrm>
                  <a:off x="3581400" y="2788973"/>
                  <a:ext cx="609600" cy="868627"/>
                </a:xfrm>
                <a:prstGeom prst="flowChartCollate">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Oval 290"/>
                <p:cNvSpPr/>
                <p:nvPr/>
              </p:nvSpPr>
              <p:spPr>
                <a:xfrm>
                  <a:off x="3715924" y="3039291"/>
                  <a:ext cx="357510" cy="35751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8" name="TextBox 317"/>
          <p:cNvSpPr txBox="1"/>
          <p:nvPr/>
        </p:nvSpPr>
        <p:spPr>
          <a:xfrm>
            <a:off x="11685139" y="6444933"/>
            <a:ext cx="478631" cy="369332"/>
          </a:xfrm>
          <a:prstGeom prst="rect">
            <a:avLst/>
          </a:prstGeom>
          <a:noFill/>
        </p:spPr>
        <p:txBody>
          <a:bodyPr wrap="square" rtlCol="0">
            <a:spAutoFit/>
          </a:bodyPr>
          <a:lstStyle/>
          <a:p>
            <a:r>
              <a:rPr lang="en-US" dirty="0">
                <a:solidFill>
                  <a:schemeClr val="bg1"/>
                </a:solidFill>
              </a:rPr>
              <a:t>(5)</a:t>
            </a:r>
          </a:p>
        </p:txBody>
      </p:sp>
      <p:sp>
        <p:nvSpPr>
          <p:cNvPr id="79" name="TextBox 78"/>
          <p:cNvSpPr txBox="1"/>
          <p:nvPr/>
        </p:nvSpPr>
        <p:spPr>
          <a:xfrm>
            <a:off x="6008197" y="1775916"/>
            <a:ext cx="4811337" cy="1200329"/>
          </a:xfrm>
          <a:prstGeom prst="rect">
            <a:avLst/>
          </a:prstGeom>
          <a:noFill/>
        </p:spPr>
        <p:txBody>
          <a:bodyPr wrap="square" rtlCol="0">
            <a:spAutoFit/>
          </a:bodyPr>
          <a:lstStyle/>
          <a:p>
            <a:r>
              <a:rPr lang="en-US" dirty="0">
                <a:solidFill>
                  <a:schemeClr val="bg1"/>
                </a:solidFill>
                <a:latin typeface="Calibri" panose="020F0502020204030204" pitchFamily="34" charset="0"/>
              </a:rPr>
              <a:t>One scholar wrote, “For ancient Israelites the most important contribution a woman could make to a household was to present her husband with children. . . . </a:t>
            </a:r>
          </a:p>
        </p:txBody>
      </p:sp>
      <p:sp>
        <p:nvSpPr>
          <p:cNvPr id="80" name="TextBox 79"/>
          <p:cNvSpPr txBox="1"/>
          <p:nvPr/>
        </p:nvSpPr>
        <p:spPr>
          <a:xfrm>
            <a:off x="624865" y="3327870"/>
            <a:ext cx="5187983" cy="923330"/>
          </a:xfrm>
          <a:prstGeom prst="rect">
            <a:avLst/>
          </a:prstGeom>
          <a:noFill/>
        </p:spPr>
        <p:txBody>
          <a:bodyPr wrap="square" rtlCol="0">
            <a:spAutoFit/>
          </a:bodyPr>
          <a:lstStyle/>
          <a:p>
            <a:r>
              <a:rPr lang="en-US" dirty="0">
                <a:solidFill>
                  <a:schemeClr val="bg1"/>
                </a:solidFill>
                <a:latin typeface="Calibri" panose="020F0502020204030204" pitchFamily="34" charset="0"/>
              </a:rPr>
              <a:t>Indeed, the noblest contribution a woman could make to a household in general and her husband in particular was to bear a son for him. </a:t>
            </a:r>
          </a:p>
        </p:txBody>
      </p:sp>
      <p:sp>
        <p:nvSpPr>
          <p:cNvPr id="81" name="TextBox 80"/>
          <p:cNvSpPr txBox="1"/>
          <p:nvPr/>
        </p:nvSpPr>
        <p:spPr>
          <a:xfrm>
            <a:off x="6276615" y="4609170"/>
            <a:ext cx="4811337" cy="1477328"/>
          </a:xfrm>
          <a:prstGeom prst="rect">
            <a:avLst/>
          </a:prstGeom>
          <a:noFill/>
        </p:spPr>
        <p:txBody>
          <a:bodyPr wrap="square" rtlCol="0">
            <a:spAutoFit/>
          </a:bodyPr>
          <a:lstStyle/>
          <a:p>
            <a:r>
              <a:rPr lang="en-US" dirty="0">
                <a:solidFill>
                  <a:schemeClr val="bg1"/>
                </a:solidFill>
                <a:latin typeface="Calibri" panose="020F0502020204030204" pitchFamily="34" charset="0"/>
              </a:rPr>
              <a:t>Through childbearing a woman earned her place in life and her share in the household.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Conversely, failure to deliver on this obligation was viewed as a curse and a shameful disgrace.”</a:t>
            </a:r>
          </a:p>
        </p:txBody>
      </p:sp>
      <p:grpSp>
        <p:nvGrpSpPr>
          <p:cNvPr id="82" name="Group 81"/>
          <p:cNvGrpSpPr/>
          <p:nvPr/>
        </p:nvGrpSpPr>
        <p:grpSpPr>
          <a:xfrm>
            <a:off x="1852299" y="4518534"/>
            <a:ext cx="1123929" cy="1970134"/>
            <a:chOff x="5334000" y="1846574"/>
            <a:chExt cx="2076460" cy="3639825"/>
          </a:xfrm>
        </p:grpSpPr>
        <p:grpSp>
          <p:nvGrpSpPr>
            <p:cNvPr id="83" name="Group 82"/>
            <p:cNvGrpSpPr/>
            <p:nvPr/>
          </p:nvGrpSpPr>
          <p:grpSpPr>
            <a:xfrm>
              <a:off x="5719377" y="4498902"/>
              <a:ext cx="1324817" cy="987497"/>
              <a:chOff x="5719377" y="4498902"/>
              <a:chExt cx="1324817" cy="987497"/>
            </a:xfrm>
          </p:grpSpPr>
          <p:sp>
            <p:nvSpPr>
              <p:cNvPr id="113" name="Oval 112"/>
              <p:cNvSpPr/>
              <p:nvPr/>
            </p:nvSpPr>
            <p:spPr>
              <a:xfrm rot="2500661">
                <a:off x="5885883" y="4816778"/>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779230">
                <a:off x="6461938" y="4816287"/>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9779230">
                <a:off x="6370757" y="4614491"/>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542647">
                <a:off x="5957939" y="4658922"/>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5719377" y="4498902"/>
                <a:ext cx="1324817" cy="49942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Block Arc 117"/>
              <p:cNvSpPr/>
              <p:nvPr/>
            </p:nvSpPr>
            <p:spPr>
              <a:xfrm>
                <a:off x="5881940" y="5048271"/>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Block Arc 118"/>
              <p:cNvSpPr/>
              <p:nvPr/>
            </p:nvSpPr>
            <p:spPr>
              <a:xfrm rot="21278537">
                <a:off x="6429799" y="5021317"/>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4" name="Oval 83"/>
            <p:cNvSpPr/>
            <p:nvPr/>
          </p:nvSpPr>
          <p:spPr>
            <a:xfrm rot="2542647">
              <a:off x="5334000"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057353" flipH="1">
              <a:off x="7009382"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2292215" flipH="1">
              <a:off x="5616890" y="3104582"/>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9307785">
              <a:off x="6651684" y="3104583"/>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57"/>
            <p:cNvSpPr/>
            <p:nvPr/>
          </p:nvSpPr>
          <p:spPr>
            <a:xfrm>
              <a:off x="5767575" y="3194959"/>
              <a:ext cx="1231897" cy="1599678"/>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58"/>
            <p:cNvSpPr/>
            <p:nvPr/>
          </p:nvSpPr>
          <p:spPr>
            <a:xfrm>
              <a:off x="6309610" y="3194959"/>
              <a:ext cx="66208" cy="1599678"/>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59"/>
            <p:cNvSpPr/>
            <p:nvPr/>
          </p:nvSpPr>
          <p:spPr>
            <a:xfrm rot="19307785">
              <a:off x="6877697" y="3717127"/>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60"/>
            <p:cNvSpPr/>
            <p:nvPr/>
          </p:nvSpPr>
          <p:spPr>
            <a:xfrm rot="2292215" flipH="1">
              <a:off x="5339905" y="3685955"/>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Manual Input 61"/>
            <p:cNvSpPr/>
            <p:nvPr/>
          </p:nvSpPr>
          <p:spPr>
            <a:xfrm rot="20381299">
              <a:off x="6332300" y="3050567"/>
              <a:ext cx="597474" cy="14863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Input 92"/>
            <p:cNvSpPr/>
            <p:nvPr/>
          </p:nvSpPr>
          <p:spPr>
            <a:xfrm rot="1218701" flipH="1">
              <a:off x="5789121" y="3052818"/>
              <a:ext cx="609479" cy="144131"/>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825677" y="1927805"/>
              <a:ext cx="1034794" cy="124856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Wave 94"/>
            <p:cNvSpPr/>
            <p:nvPr/>
          </p:nvSpPr>
          <p:spPr>
            <a:xfrm rot="16858595">
              <a:off x="5346042" y="2503879"/>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Wave 95"/>
            <p:cNvSpPr/>
            <p:nvPr/>
          </p:nvSpPr>
          <p:spPr>
            <a:xfrm rot="4166995">
              <a:off x="6342298" y="245280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Wave 70"/>
            <p:cNvSpPr/>
            <p:nvPr/>
          </p:nvSpPr>
          <p:spPr>
            <a:xfrm rot="3710616">
              <a:off x="6291459" y="2497579"/>
              <a:ext cx="1416055" cy="54789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Wave 97"/>
            <p:cNvSpPr/>
            <p:nvPr/>
          </p:nvSpPr>
          <p:spPr>
            <a:xfrm>
              <a:off x="5750058" y="196664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Wave 98"/>
            <p:cNvSpPr/>
            <p:nvPr/>
          </p:nvSpPr>
          <p:spPr>
            <a:xfrm rot="17172890">
              <a:off x="5033444" y="2366130"/>
              <a:ext cx="1476656" cy="68262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5635560" y="1846574"/>
              <a:ext cx="1379725" cy="612399"/>
              <a:chOff x="5635560" y="1846574"/>
              <a:chExt cx="1379725" cy="612399"/>
            </a:xfrm>
          </p:grpSpPr>
          <p:sp>
            <p:nvSpPr>
              <p:cNvPr id="110" name="Flowchart: Delay 71"/>
              <p:cNvSpPr/>
              <p:nvPr/>
            </p:nvSpPr>
            <p:spPr>
              <a:xfrm rot="16200000">
                <a:off x="6172910" y="1309224"/>
                <a:ext cx="305026" cy="1379725"/>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72"/>
              <p:cNvSpPr/>
              <p:nvPr/>
            </p:nvSpPr>
            <p:spPr>
              <a:xfrm>
                <a:off x="5635560" y="2101658"/>
                <a:ext cx="1377338" cy="35731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73"/>
              <p:cNvSpPr/>
              <p:nvPr/>
            </p:nvSpPr>
            <p:spPr>
              <a:xfrm>
                <a:off x="5635560" y="2101658"/>
                <a:ext cx="1379725" cy="14982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5633173" y="2130755"/>
              <a:ext cx="1387646" cy="84318"/>
              <a:chOff x="4050103" y="1029922"/>
              <a:chExt cx="1585457" cy="309789"/>
            </a:xfrm>
          </p:grpSpPr>
          <p:sp>
            <p:nvSpPr>
              <p:cNvPr id="108" name="Rounded Rectangle 107"/>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4" descr="http://cdn.shopify.com/s/files/1/0094/1122/products/1012L-Lg-Simple-Scroll-X_grande.png?v=14273942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 name="Group 101"/>
            <p:cNvGrpSpPr/>
            <p:nvPr/>
          </p:nvGrpSpPr>
          <p:grpSpPr>
            <a:xfrm rot="2287481">
              <a:off x="5337731" y="3748398"/>
              <a:ext cx="535335" cy="117511"/>
              <a:chOff x="4050103" y="1029922"/>
              <a:chExt cx="1585457" cy="309789"/>
            </a:xfrm>
          </p:grpSpPr>
          <p:sp>
            <p:nvSpPr>
              <p:cNvPr id="106" name="Rounded Rectangle 105"/>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4" descr="http://cdn.shopify.com/s/files/1/0094/1122/products/1012L-Lg-Simple-Scroll-X_grande.png?v=14273942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 name="Group 102"/>
            <p:cNvGrpSpPr/>
            <p:nvPr/>
          </p:nvGrpSpPr>
          <p:grpSpPr>
            <a:xfrm rot="19273707">
              <a:off x="6874794" y="3770169"/>
              <a:ext cx="535335" cy="117511"/>
              <a:chOff x="4050103" y="1029922"/>
              <a:chExt cx="1585457" cy="309789"/>
            </a:xfrm>
          </p:grpSpPr>
          <p:sp>
            <p:nvSpPr>
              <p:cNvPr id="104" name="Rounded Rectangle 103"/>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4" descr="http://cdn.shopify.com/s/files/1/0094/1122/products/1012L-Lg-Simple-Scroll-X_grande.png?v=14273942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0" name="Group 119"/>
          <p:cNvGrpSpPr/>
          <p:nvPr/>
        </p:nvGrpSpPr>
        <p:grpSpPr>
          <a:xfrm>
            <a:off x="3222307" y="4441093"/>
            <a:ext cx="1020510" cy="2100726"/>
            <a:chOff x="6096000" y="555196"/>
            <a:chExt cx="1406651" cy="2895600"/>
          </a:xfrm>
        </p:grpSpPr>
        <p:grpSp>
          <p:nvGrpSpPr>
            <p:cNvPr id="121" name="Group 159"/>
            <p:cNvGrpSpPr/>
            <p:nvPr/>
          </p:nvGrpSpPr>
          <p:grpSpPr>
            <a:xfrm>
              <a:off x="6096000" y="555196"/>
              <a:ext cx="1406651" cy="2895600"/>
              <a:chOff x="685800" y="609600"/>
              <a:chExt cx="2404519" cy="4949716"/>
            </a:xfrm>
          </p:grpSpPr>
          <p:sp>
            <p:nvSpPr>
              <p:cNvPr id="142" name="Cloud 141"/>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648904" y="1768824"/>
                <a:ext cx="574706"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151"/>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hevron 152"/>
              <p:cNvSpPr/>
              <p:nvPr/>
            </p:nvSpPr>
            <p:spPr>
              <a:xfrm rot="15773208">
                <a:off x="1511994" y="1839701"/>
                <a:ext cx="1981199"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Chevron 153"/>
              <p:cNvSpPr/>
              <p:nvPr/>
            </p:nvSpPr>
            <p:spPr>
              <a:xfrm rot="16200000">
                <a:off x="334267" y="1824679"/>
                <a:ext cx="2018879" cy="291739"/>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ounded Rectangle 154"/>
              <p:cNvSpPr/>
              <p:nvPr/>
            </p:nvSpPr>
            <p:spPr>
              <a:xfrm>
                <a:off x="1155208" y="871065"/>
                <a:ext cx="1511794" cy="34461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flipV="1">
              <a:off x="6431708" y="722880"/>
              <a:ext cx="763687" cy="176497"/>
              <a:chOff x="2970113" y="1083237"/>
              <a:chExt cx="2412169" cy="557480"/>
            </a:xfrm>
          </p:grpSpPr>
          <p:sp>
            <p:nvSpPr>
              <p:cNvPr id="133" name="Chevron 132"/>
              <p:cNvSpPr/>
              <p:nvPr/>
            </p:nvSpPr>
            <p:spPr>
              <a:xfrm>
                <a:off x="3069785"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10800000">
                <a:off x="3609853"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iamond 134"/>
              <p:cNvSpPr/>
              <p:nvPr/>
            </p:nvSpPr>
            <p:spPr>
              <a:xfrm>
                <a:off x="3513642" y="108323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4082954" y="1101890"/>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hevron 136"/>
              <p:cNvSpPr/>
              <p:nvPr/>
            </p:nvSpPr>
            <p:spPr>
              <a:xfrm>
                <a:off x="4182382"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Chevron 137"/>
              <p:cNvSpPr/>
              <p:nvPr/>
            </p:nvSpPr>
            <p:spPr>
              <a:xfrm rot="10800000">
                <a:off x="4722450"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iamond 138"/>
              <p:cNvSpPr/>
              <p:nvPr/>
            </p:nvSpPr>
            <p:spPr>
              <a:xfrm>
                <a:off x="4626239" y="108323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2970113" y="109849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181649" y="109817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flipV="1">
              <a:off x="6427392" y="3007562"/>
              <a:ext cx="763687" cy="176497"/>
              <a:chOff x="2970113" y="1083237"/>
              <a:chExt cx="2412169" cy="557480"/>
            </a:xfrm>
          </p:grpSpPr>
          <p:sp>
            <p:nvSpPr>
              <p:cNvPr id="124" name="Chevron 123"/>
              <p:cNvSpPr/>
              <p:nvPr/>
            </p:nvSpPr>
            <p:spPr>
              <a:xfrm>
                <a:off x="3069785"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Chevron 124"/>
              <p:cNvSpPr/>
              <p:nvPr/>
            </p:nvSpPr>
            <p:spPr>
              <a:xfrm rot="10800000">
                <a:off x="3609853"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iamond 125"/>
              <p:cNvSpPr/>
              <p:nvPr/>
            </p:nvSpPr>
            <p:spPr>
              <a:xfrm>
                <a:off x="3513642" y="108323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4082954" y="1101890"/>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hevron 127"/>
              <p:cNvSpPr/>
              <p:nvPr/>
            </p:nvSpPr>
            <p:spPr>
              <a:xfrm>
                <a:off x="4182382"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Chevron 128"/>
              <p:cNvSpPr/>
              <p:nvPr/>
            </p:nvSpPr>
            <p:spPr>
              <a:xfrm rot="10800000">
                <a:off x="4722450" y="1083237"/>
                <a:ext cx="557187" cy="557480"/>
              </a:xfrm>
              <a:prstGeom prst="chevron">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iamond 129"/>
              <p:cNvSpPr/>
              <p:nvPr/>
            </p:nvSpPr>
            <p:spPr>
              <a:xfrm>
                <a:off x="4626239" y="108323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2970113" y="109849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5181649" y="1098177"/>
                <a:ext cx="200633" cy="520174"/>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 name="Group 155"/>
          <p:cNvGrpSpPr/>
          <p:nvPr/>
        </p:nvGrpSpPr>
        <p:grpSpPr>
          <a:xfrm>
            <a:off x="450199" y="4365224"/>
            <a:ext cx="1104325" cy="2163788"/>
            <a:chOff x="3409804" y="394080"/>
            <a:chExt cx="1717537" cy="3762975"/>
          </a:xfrm>
        </p:grpSpPr>
        <p:grpSp>
          <p:nvGrpSpPr>
            <p:cNvPr id="157" name="Group 156"/>
            <p:cNvGrpSpPr/>
            <p:nvPr/>
          </p:nvGrpSpPr>
          <p:grpSpPr>
            <a:xfrm>
              <a:off x="3770012" y="3241737"/>
              <a:ext cx="981992" cy="915318"/>
              <a:chOff x="3770012" y="3241737"/>
              <a:chExt cx="981992" cy="915318"/>
            </a:xfrm>
          </p:grpSpPr>
          <p:sp>
            <p:nvSpPr>
              <p:cNvPr id="192" name="Oval 191"/>
              <p:cNvSpPr/>
              <p:nvPr/>
            </p:nvSpPr>
            <p:spPr>
              <a:xfrm rot="2500661">
                <a:off x="3773733" y="3454095"/>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9779230">
                <a:off x="4317334" y="3453580"/>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9779230">
                <a:off x="4231291" y="3241737"/>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2542647">
                <a:off x="3841730" y="3288381"/>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Block Arc 195"/>
              <p:cNvSpPr/>
              <p:nvPr/>
            </p:nvSpPr>
            <p:spPr>
              <a:xfrm>
                <a:off x="3770012" y="3697113"/>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Block Arc 196"/>
              <p:cNvSpPr/>
              <p:nvPr/>
            </p:nvSpPr>
            <p:spPr>
              <a:xfrm rot="21278537">
                <a:off x="4287006" y="3668818"/>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8" name="Trapezoid 157"/>
            <p:cNvSpPr/>
            <p:nvPr/>
          </p:nvSpPr>
          <p:spPr>
            <a:xfrm>
              <a:off x="3566214" y="3167116"/>
              <a:ext cx="1361052" cy="52429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203"/>
            <p:cNvSpPr/>
            <p:nvPr/>
          </p:nvSpPr>
          <p:spPr>
            <a:xfrm rot="362096">
              <a:off x="3409804" y="2343783"/>
              <a:ext cx="264584"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204"/>
            <p:cNvSpPr/>
            <p:nvPr/>
          </p:nvSpPr>
          <p:spPr>
            <a:xfrm rot="20638171" flipH="1">
              <a:off x="4830129" y="2264951"/>
              <a:ext cx="297212"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rot="1554746" flipH="1">
              <a:off x="3514158" y="1564483"/>
              <a:ext cx="536537" cy="118599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19580082">
              <a:off x="4452910" y="1667465"/>
              <a:ext cx="547251" cy="105256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a:off x="3662091" y="1751529"/>
              <a:ext cx="1162494" cy="1484837"/>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5" t="8361" r="725" b="75565"/>
            <a:stretch/>
          </p:blipFill>
          <p:spPr bwMode="auto">
            <a:xfrm>
              <a:off x="3768942" y="2568807"/>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25" t="8361" r="725" b="75565"/>
            <a:stretch/>
          </p:blipFill>
          <p:spPr bwMode="auto">
            <a:xfrm rot="15475421">
              <a:off x="3582713" y="2102481"/>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25" t="8361" r="725" b="75565"/>
            <a:stretch/>
          </p:blipFill>
          <p:spPr bwMode="auto">
            <a:xfrm rot="17105770">
              <a:off x="3900578" y="2089418"/>
              <a:ext cx="950733" cy="189021"/>
            </a:xfrm>
            <a:prstGeom prst="rect">
              <a:avLst/>
            </a:prstGeom>
            <a:noFill/>
            <a:extLst>
              <a:ext uri="{909E8E84-426E-40DD-AFC4-6F175D3DCCD1}">
                <a14:hiddenFill xmlns:a14="http://schemas.microsoft.com/office/drawing/2010/main">
                  <a:solidFill>
                    <a:srgbClr val="FFFFFF"/>
                  </a:solidFill>
                </a14:hiddenFill>
              </a:ext>
            </a:extLst>
          </p:spPr>
        </p:pic>
        <p:grpSp>
          <p:nvGrpSpPr>
            <p:cNvPr id="167" name="Group 166"/>
            <p:cNvGrpSpPr/>
            <p:nvPr/>
          </p:nvGrpSpPr>
          <p:grpSpPr>
            <a:xfrm>
              <a:off x="3559233" y="394080"/>
              <a:ext cx="1356166" cy="2252449"/>
              <a:chOff x="3559233" y="394080"/>
              <a:chExt cx="1356166" cy="2252449"/>
            </a:xfrm>
          </p:grpSpPr>
          <p:sp>
            <p:nvSpPr>
              <p:cNvPr id="170" name="Oval 169"/>
              <p:cNvSpPr/>
              <p:nvPr/>
            </p:nvSpPr>
            <p:spPr>
              <a:xfrm>
                <a:off x="3717941" y="498938"/>
                <a:ext cx="976495" cy="13107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loud 220"/>
              <p:cNvSpPr/>
              <p:nvPr/>
            </p:nvSpPr>
            <p:spPr>
              <a:xfrm>
                <a:off x="3712770" y="394080"/>
                <a:ext cx="1021836" cy="84970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221"/>
              <p:cNvSpPr/>
              <p:nvPr/>
            </p:nvSpPr>
            <p:spPr>
              <a:xfrm rot="16448485">
                <a:off x="2837894" y="1523177"/>
                <a:ext cx="1872078" cy="374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rot="16448485">
                <a:off x="3730662" y="1451898"/>
                <a:ext cx="1847687" cy="387966"/>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309110">
                <a:off x="3559233" y="812737"/>
                <a:ext cx="255326" cy="13825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rot="20983275">
                <a:off x="4667992" y="681543"/>
                <a:ext cx="247407" cy="1591427"/>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Trapezoid 167"/>
            <p:cNvSpPr/>
            <p:nvPr/>
          </p:nvSpPr>
          <p:spPr>
            <a:xfrm>
              <a:off x="3531942" y="656226"/>
              <a:ext cx="1394992" cy="26214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25" t="8361" r="725" b="75565"/>
            <a:stretch/>
          </p:blipFill>
          <p:spPr bwMode="auto">
            <a:xfrm>
              <a:off x="3592981" y="699138"/>
              <a:ext cx="1290784" cy="1629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236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56"/>
                                        </p:tgtEl>
                                        <p:attrNameLst>
                                          <p:attrName>style.visibility</p:attrName>
                                        </p:attrNameLst>
                                      </p:cBhvr>
                                      <p:to>
                                        <p:strVal val="visible"/>
                                      </p:to>
                                    </p:set>
                                    <p:animEffect transition="in" filter="wipe(down)">
                                      <p:cBhvr>
                                        <p:cTn id="9" dur="580">
                                          <p:stCondLst>
                                            <p:cond delay="0"/>
                                          </p:stCondLst>
                                        </p:cTn>
                                        <p:tgtEl>
                                          <p:spTgt spid="156"/>
                                        </p:tgtEl>
                                      </p:cBhvr>
                                    </p:animEffect>
                                    <p:anim calcmode="lin" valueType="num">
                                      <p:cBhvr>
                                        <p:cTn id="10" dur="1822" tmFilter="0,0; 0.14,0.36; 0.43,0.73; 0.71,0.91; 1.0,1.0">
                                          <p:stCondLst>
                                            <p:cond delay="0"/>
                                          </p:stCondLst>
                                        </p:cTn>
                                        <p:tgtEl>
                                          <p:spTgt spid="15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5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5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5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56"/>
                                        </p:tgtEl>
                                        <p:attrNameLst>
                                          <p:attrName>ppt_y</p:attrName>
                                        </p:attrNameLst>
                                      </p:cBhvr>
                                      <p:tavLst>
                                        <p:tav tm="0" fmla="#ppt_y-sin(pi*$)/81">
                                          <p:val>
                                            <p:fltVal val="0"/>
                                          </p:val>
                                        </p:tav>
                                        <p:tav tm="100000">
                                          <p:val>
                                            <p:fltVal val="1"/>
                                          </p:val>
                                        </p:tav>
                                      </p:tavLst>
                                    </p:anim>
                                    <p:animScale>
                                      <p:cBhvr>
                                        <p:cTn id="15" dur="26">
                                          <p:stCondLst>
                                            <p:cond delay="650"/>
                                          </p:stCondLst>
                                        </p:cTn>
                                        <p:tgtEl>
                                          <p:spTgt spid="156"/>
                                        </p:tgtEl>
                                      </p:cBhvr>
                                      <p:to x="100000" y="60000"/>
                                    </p:animScale>
                                    <p:animScale>
                                      <p:cBhvr>
                                        <p:cTn id="16" dur="166" decel="50000">
                                          <p:stCondLst>
                                            <p:cond delay="676"/>
                                          </p:stCondLst>
                                        </p:cTn>
                                        <p:tgtEl>
                                          <p:spTgt spid="156"/>
                                        </p:tgtEl>
                                      </p:cBhvr>
                                      <p:to x="100000" y="100000"/>
                                    </p:animScale>
                                    <p:animScale>
                                      <p:cBhvr>
                                        <p:cTn id="17" dur="26">
                                          <p:stCondLst>
                                            <p:cond delay="1312"/>
                                          </p:stCondLst>
                                        </p:cTn>
                                        <p:tgtEl>
                                          <p:spTgt spid="156"/>
                                        </p:tgtEl>
                                      </p:cBhvr>
                                      <p:to x="100000" y="80000"/>
                                    </p:animScale>
                                    <p:animScale>
                                      <p:cBhvr>
                                        <p:cTn id="18" dur="166" decel="50000">
                                          <p:stCondLst>
                                            <p:cond delay="1338"/>
                                          </p:stCondLst>
                                        </p:cTn>
                                        <p:tgtEl>
                                          <p:spTgt spid="156"/>
                                        </p:tgtEl>
                                      </p:cBhvr>
                                      <p:to x="100000" y="100000"/>
                                    </p:animScale>
                                    <p:animScale>
                                      <p:cBhvr>
                                        <p:cTn id="19" dur="26">
                                          <p:stCondLst>
                                            <p:cond delay="1642"/>
                                          </p:stCondLst>
                                        </p:cTn>
                                        <p:tgtEl>
                                          <p:spTgt spid="156"/>
                                        </p:tgtEl>
                                      </p:cBhvr>
                                      <p:to x="100000" y="90000"/>
                                    </p:animScale>
                                    <p:animScale>
                                      <p:cBhvr>
                                        <p:cTn id="20" dur="166" decel="50000">
                                          <p:stCondLst>
                                            <p:cond delay="1668"/>
                                          </p:stCondLst>
                                        </p:cTn>
                                        <p:tgtEl>
                                          <p:spTgt spid="156"/>
                                        </p:tgtEl>
                                      </p:cBhvr>
                                      <p:to x="100000" y="100000"/>
                                    </p:animScale>
                                    <p:animScale>
                                      <p:cBhvr>
                                        <p:cTn id="21" dur="26">
                                          <p:stCondLst>
                                            <p:cond delay="1808"/>
                                          </p:stCondLst>
                                        </p:cTn>
                                        <p:tgtEl>
                                          <p:spTgt spid="156"/>
                                        </p:tgtEl>
                                      </p:cBhvr>
                                      <p:to x="100000" y="95000"/>
                                    </p:animScale>
                                    <p:animScale>
                                      <p:cBhvr>
                                        <p:cTn id="22" dur="166" decel="50000">
                                          <p:stCondLst>
                                            <p:cond delay="1834"/>
                                          </p:stCondLst>
                                        </p:cTn>
                                        <p:tgtEl>
                                          <p:spTgt spid="15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0" end="0"/>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down)">
                                      <p:cBhvr>
                                        <p:cTn id="29" dur="580">
                                          <p:stCondLst>
                                            <p:cond delay="0"/>
                                          </p:stCondLst>
                                        </p:cTn>
                                        <p:tgtEl>
                                          <p:spTgt spid="82"/>
                                        </p:tgtEl>
                                      </p:cBhvr>
                                    </p:animEffect>
                                    <p:anim calcmode="lin" valueType="num">
                                      <p:cBhvr>
                                        <p:cTn id="30"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35" dur="26">
                                          <p:stCondLst>
                                            <p:cond delay="650"/>
                                          </p:stCondLst>
                                        </p:cTn>
                                        <p:tgtEl>
                                          <p:spTgt spid="82"/>
                                        </p:tgtEl>
                                      </p:cBhvr>
                                      <p:to x="100000" y="60000"/>
                                    </p:animScale>
                                    <p:animScale>
                                      <p:cBhvr>
                                        <p:cTn id="36" dur="166" decel="50000">
                                          <p:stCondLst>
                                            <p:cond delay="676"/>
                                          </p:stCondLst>
                                        </p:cTn>
                                        <p:tgtEl>
                                          <p:spTgt spid="82"/>
                                        </p:tgtEl>
                                      </p:cBhvr>
                                      <p:to x="100000" y="100000"/>
                                    </p:animScale>
                                    <p:animScale>
                                      <p:cBhvr>
                                        <p:cTn id="37" dur="26">
                                          <p:stCondLst>
                                            <p:cond delay="1312"/>
                                          </p:stCondLst>
                                        </p:cTn>
                                        <p:tgtEl>
                                          <p:spTgt spid="82"/>
                                        </p:tgtEl>
                                      </p:cBhvr>
                                      <p:to x="100000" y="80000"/>
                                    </p:animScale>
                                    <p:animScale>
                                      <p:cBhvr>
                                        <p:cTn id="38" dur="166" decel="50000">
                                          <p:stCondLst>
                                            <p:cond delay="1338"/>
                                          </p:stCondLst>
                                        </p:cTn>
                                        <p:tgtEl>
                                          <p:spTgt spid="82"/>
                                        </p:tgtEl>
                                      </p:cBhvr>
                                      <p:to x="100000" y="100000"/>
                                    </p:animScale>
                                    <p:animScale>
                                      <p:cBhvr>
                                        <p:cTn id="39" dur="26">
                                          <p:stCondLst>
                                            <p:cond delay="1642"/>
                                          </p:stCondLst>
                                        </p:cTn>
                                        <p:tgtEl>
                                          <p:spTgt spid="82"/>
                                        </p:tgtEl>
                                      </p:cBhvr>
                                      <p:to x="100000" y="90000"/>
                                    </p:animScale>
                                    <p:animScale>
                                      <p:cBhvr>
                                        <p:cTn id="40" dur="166" decel="50000">
                                          <p:stCondLst>
                                            <p:cond delay="1668"/>
                                          </p:stCondLst>
                                        </p:cTn>
                                        <p:tgtEl>
                                          <p:spTgt spid="82"/>
                                        </p:tgtEl>
                                      </p:cBhvr>
                                      <p:to x="100000" y="100000"/>
                                    </p:animScale>
                                    <p:animScale>
                                      <p:cBhvr>
                                        <p:cTn id="41" dur="26">
                                          <p:stCondLst>
                                            <p:cond delay="1808"/>
                                          </p:stCondLst>
                                        </p:cTn>
                                        <p:tgtEl>
                                          <p:spTgt spid="82"/>
                                        </p:tgtEl>
                                      </p:cBhvr>
                                      <p:to x="100000" y="95000"/>
                                    </p:animScale>
                                    <p:animScale>
                                      <p:cBhvr>
                                        <p:cTn id="42" dur="166" decel="50000">
                                          <p:stCondLst>
                                            <p:cond delay="1834"/>
                                          </p:stCondLst>
                                        </p:cTn>
                                        <p:tgtEl>
                                          <p:spTgt spid="82"/>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
                                            <p:txEl>
                                              <p:pRg st="0" end="0"/>
                                            </p:txEl>
                                          </p:spTgt>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wipe(down)">
                                      <p:cBhvr>
                                        <p:cTn id="49" dur="580">
                                          <p:stCondLst>
                                            <p:cond delay="0"/>
                                          </p:stCondLst>
                                        </p:cTn>
                                        <p:tgtEl>
                                          <p:spTgt spid="120"/>
                                        </p:tgtEl>
                                      </p:cBhvr>
                                    </p:animEffect>
                                    <p:anim calcmode="lin" valueType="num">
                                      <p:cBhvr>
                                        <p:cTn id="50" dur="1822" tmFilter="0,0; 0.14,0.36; 0.43,0.73; 0.71,0.91; 1.0,1.0">
                                          <p:stCondLst>
                                            <p:cond delay="0"/>
                                          </p:stCondLst>
                                        </p:cTn>
                                        <p:tgtEl>
                                          <p:spTgt spid="12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2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2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2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20"/>
                                        </p:tgtEl>
                                        <p:attrNameLst>
                                          <p:attrName>ppt_y</p:attrName>
                                        </p:attrNameLst>
                                      </p:cBhvr>
                                      <p:tavLst>
                                        <p:tav tm="0" fmla="#ppt_y-sin(pi*$)/81">
                                          <p:val>
                                            <p:fltVal val="0"/>
                                          </p:val>
                                        </p:tav>
                                        <p:tav tm="100000">
                                          <p:val>
                                            <p:fltVal val="1"/>
                                          </p:val>
                                        </p:tav>
                                      </p:tavLst>
                                    </p:anim>
                                    <p:animScale>
                                      <p:cBhvr>
                                        <p:cTn id="55" dur="26">
                                          <p:stCondLst>
                                            <p:cond delay="650"/>
                                          </p:stCondLst>
                                        </p:cTn>
                                        <p:tgtEl>
                                          <p:spTgt spid="120"/>
                                        </p:tgtEl>
                                      </p:cBhvr>
                                      <p:to x="100000" y="60000"/>
                                    </p:animScale>
                                    <p:animScale>
                                      <p:cBhvr>
                                        <p:cTn id="56" dur="166" decel="50000">
                                          <p:stCondLst>
                                            <p:cond delay="676"/>
                                          </p:stCondLst>
                                        </p:cTn>
                                        <p:tgtEl>
                                          <p:spTgt spid="120"/>
                                        </p:tgtEl>
                                      </p:cBhvr>
                                      <p:to x="100000" y="100000"/>
                                    </p:animScale>
                                    <p:animScale>
                                      <p:cBhvr>
                                        <p:cTn id="57" dur="26">
                                          <p:stCondLst>
                                            <p:cond delay="1312"/>
                                          </p:stCondLst>
                                        </p:cTn>
                                        <p:tgtEl>
                                          <p:spTgt spid="120"/>
                                        </p:tgtEl>
                                      </p:cBhvr>
                                      <p:to x="100000" y="80000"/>
                                    </p:animScale>
                                    <p:animScale>
                                      <p:cBhvr>
                                        <p:cTn id="58" dur="166" decel="50000">
                                          <p:stCondLst>
                                            <p:cond delay="1338"/>
                                          </p:stCondLst>
                                        </p:cTn>
                                        <p:tgtEl>
                                          <p:spTgt spid="120"/>
                                        </p:tgtEl>
                                      </p:cBhvr>
                                      <p:to x="100000" y="100000"/>
                                    </p:animScale>
                                    <p:animScale>
                                      <p:cBhvr>
                                        <p:cTn id="59" dur="26">
                                          <p:stCondLst>
                                            <p:cond delay="1642"/>
                                          </p:stCondLst>
                                        </p:cTn>
                                        <p:tgtEl>
                                          <p:spTgt spid="120"/>
                                        </p:tgtEl>
                                      </p:cBhvr>
                                      <p:to x="100000" y="90000"/>
                                    </p:animScale>
                                    <p:animScale>
                                      <p:cBhvr>
                                        <p:cTn id="60" dur="166" decel="50000">
                                          <p:stCondLst>
                                            <p:cond delay="1668"/>
                                          </p:stCondLst>
                                        </p:cTn>
                                        <p:tgtEl>
                                          <p:spTgt spid="120"/>
                                        </p:tgtEl>
                                      </p:cBhvr>
                                      <p:to x="100000" y="100000"/>
                                    </p:animScale>
                                    <p:animScale>
                                      <p:cBhvr>
                                        <p:cTn id="61" dur="26">
                                          <p:stCondLst>
                                            <p:cond delay="1808"/>
                                          </p:stCondLst>
                                        </p:cTn>
                                        <p:tgtEl>
                                          <p:spTgt spid="120"/>
                                        </p:tgtEl>
                                      </p:cBhvr>
                                      <p:to x="100000" y="95000"/>
                                    </p:animScale>
                                    <p:animScale>
                                      <p:cBhvr>
                                        <p:cTn id="62" dur="166" decel="50000">
                                          <p:stCondLst>
                                            <p:cond delay="1834"/>
                                          </p:stCondLst>
                                        </p:cTn>
                                        <p:tgtEl>
                                          <p:spTgt spid="120"/>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1">
                                            <p:txEl>
                                              <p:pRg st="0" end="0"/>
                                            </p:txEl>
                                          </p:spTgt>
                                        </p:tgtEl>
                                        <p:attrNameLst>
                                          <p:attrName>style.visibility</p:attrName>
                                        </p:attrNameLst>
                                      </p:cBhvr>
                                      <p:to>
                                        <p:strVal val="visible"/>
                                      </p:to>
                                    </p:set>
                                  </p:childTnLst>
                                </p:cTn>
                              </p:par>
                              <p:par>
                                <p:cTn id="67" presetID="26" presetClass="entr" presetSubtype="0" fill="hold" nodeType="withEffect">
                                  <p:stCondLst>
                                    <p:cond delay="0"/>
                                  </p:stCondLst>
                                  <p:childTnLst>
                                    <p:set>
                                      <p:cBhvr>
                                        <p:cTn id="68" dur="1" fill="hold">
                                          <p:stCondLst>
                                            <p:cond delay="0"/>
                                          </p:stCondLst>
                                        </p:cTn>
                                        <p:tgtEl>
                                          <p:spTgt spid="266"/>
                                        </p:tgtEl>
                                        <p:attrNameLst>
                                          <p:attrName>style.visibility</p:attrName>
                                        </p:attrNameLst>
                                      </p:cBhvr>
                                      <p:to>
                                        <p:strVal val="visible"/>
                                      </p:to>
                                    </p:set>
                                    <p:animEffect transition="in" filter="wipe(down)">
                                      <p:cBhvr>
                                        <p:cTn id="69" dur="580">
                                          <p:stCondLst>
                                            <p:cond delay="0"/>
                                          </p:stCondLst>
                                        </p:cTn>
                                        <p:tgtEl>
                                          <p:spTgt spid="266"/>
                                        </p:tgtEl>
                                      </p:cBhvr>
                                    </p:animEffect>
                                    <p:anim calcmode="lin" valueType="num">
                                      <p:cBhvr>
                                        <p:cTn id="70" dur="1822" tmFilter="0,0; 0.14,0.36; 0.43,0.73; 0.71,0.91; 1.0,1.0">
                                          <p:stCondLst>
                                            <p:cond delay="0"/>
                                          </p:stCondLst>
                                        </p:cTn>
                                        <p:tgtEl>
                                          <p:spTgt spid="26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6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6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6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66"/>
                                        </p:tgtEl>
                                        <p:attrNameLst>
                                          <p:attrName>ppt_y</p:attrName>
                                        </p:attrNameLst>
                                      </p:cBhvr>
                                      <p:tavLst>
                                        <p:tav tm="0" fmla="#ppt_y-sin(pi*$)/81">
                                          <p:val>
                                            <p:fltVal val="0"/>
                                          </p:val>
                                        </p:tav>
                                        <p:tav tm="100000">
                                          <p:val>
                                            <p:fltVal val="1"/>
                                          </p:val>
                                        </p:tav>
                                      </p:tavLst>
                                    </p:anim>
                                    <p:animScale>
                                      <p:cBhvr>
                                        <p:cTn id="75" dur="26">
                                          <p:stCondLst>
                                            <p:cond delay="650"/>
                                          </p:stCondLst>
                                        </p:cTn>
                                        <p:tgtEl>
                                          <p:spTgt spid="266"/>
                                        </p:tgtEl>
                                      </p:cBhvr>
                                      <p:to x="100000" y="60000"/>
                                    </p:animScale>
                                    <p:animScale>
                                      <p:cBhvr>
                                        <p:cTn id="76" dur="166" decel="50000">
                                          <p:stCondLst>
                                            <p:cond delay="676"/>
                                          </p:stCondLst>
                                        </p:cTn>
                                        <p:tgtEl>
                                          <p:spTgt spid="266"/>
                                        </p:tgtEl>
                                      </p:cBhvr>
                                      <p:to x="100000" y="100000"/>
                                    </p:animScale>
                                    <p:animScale>
                                      <p:cBhvr>
                                        <p:cTn id="77" dur="26">
                                          <p:stCondLst>
                                            <p:cond delay="1312"/>
                                          </p:stCondLst>
                                        </p:cTn>
                                        <p:tgtEl>
                                          <p:spTgt spid="266"/>
                                        </p:tgtEl>
                                      </p:cBhvr>
                                      <p:to x="100000" y="80000"/>
                                    </p:animScale>
                                    <p:animScale>
                                      <p:cBhvr>
                                        <p:cTn id="78" dur="166" decel="50000">
                                          <p:stCondLst>
                                            <p:cond delay="1338"/>
                                          </p:stCondLst>
                                        </p:cTn>
                                        <p:tgtEl>
                                          <p:spTgt spid="266"/>
                                        </p:tgtEl>
                                      </p:cBhvr>
                                      <p:to x="100000" y="100000"/>
                                    </p:animScale>
                                    <p:animScale>
                                      <p:cBhvr>
                                        <p:cTn id="79" dur="26">
                                          <p:stCondLst>
                                            <p:cond delay="1642"/>
                                          </p:stCondLst>
                                        </p:cTn>
                                        <p:tgtEl>
                                          <p:spTgt spid="266"/>
                                        </p:tgtEl>
                                      </p:cBhvr>
                                      <p:to x="100000" y="90000"/>
                                    </p:animScale>
                                    <p:animScale>
                                      <p:cBhvr>
                                        <p:cTn id="80" dur="166" decel="50000">
                                          <p:stCondLst>
                                            <p:cond delay="1668"/>
                                          </p:stCondLst>
                                        </p:cTn>
                                        <p:tgtEl>
                                          <p:spTgt spid="266"/>
                                        </p:tgtEl>
                                      </p:cBhvr>
                                      <p:to x="100000" y="100000"/>
                                    </p:animScale>
                                    <p:animScale>
                                      <p:cBhvr>
                                        <p:cTn id="81" dur="26">
                                          <p:stCondLst>
                                            <p:cond delay="1808"/>
                                          </p:stCondLst>
                                        </p:cTn>
                                        <p:tgtEl>
                                          <p:spTgt spid="266"/>
                                        </p:tgtEl>
                                      </p:cBhvr>
                                      <p:to x="100000" y="95000"/>
                                    </p:animScale>
                                    <p:animScale>
                                      <p:cBhvr>
                                        <p:cTn id="82" dur="166" decel="50000">
                                          <p:stCondLst>
                                            <p:cond delay="1834"/>
                                          </p:stCondLst>
                                        </p:cTn>
                                        <p:tgtEl>
                                          <p:spTgt spid="266"/>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175673" cy="369332"/>
          </a:xfrm>
          <a:prstGeom prst="rect">
            <a:avLst/>
          </a:prstGeom>
          <a:noFill/>
        </p:spPr>
        <p:txBody>
          <a:bodyPr wrap="square" rtlCol="0">
            <a:spAutoFit/>
          </a:bodyPr>
          <a:lstStyle/>
          <a:p>
            <a:r>
              <a:rPr lang="en-US" dirty="0">
                <a:solidFill>
                  <a:schemeClr val="bg1"/>
                </a:solidFill>
              </a:rPr>
              <a:t>Genesis 30:37-43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Peeling of Rods</a:t>
            </a:r>
            <a:endParaRPr lang="en-US" sz="6000" dirty="0">
              <a:solidFill>
                <a:schemeClr val="bg1"/>
              </a:solidFill>
              <a:latin typeface="AR JULIAN" panose="02000000000000000000" pitchFamily="2" charset="0"/>
              <a:cs typeface="Aparajita" panose="020B0604020202020204" pitchFamily="34" charset="0"/>
            </a:endParaRPr>
          </a:p>
        </p:txBody>
      </p:sp>
      <p:sp>
        <p:nvSpPr>
          <p:cNvPr id="3" name="Rectangle 2"/>
          <p:cNvSpPr/>
          <p:nvPr/>
        </p:nvSpPr>
        <p:spPr>
          <a:xfrm>
            <a:off x="5131420" y="830748"/>
            <a:ext cx="1839538" cy="369332"/>
          </a:xfrm>
          <a:prstGeom prst="rect">
            <a:avLst/>
          </a:prstGeom>
        </p:spPr>
        <p:txBody>
          <a:bodyPr wrap="square">
            <a:spAutoFit/>
          </a:bodyPr>
          <a:lstStyle/>
          <a:p>
            <a:endParaRPr lang="en-US" dirty="0">
              <a:solidFill>
                <a:schemeClr val="bg1"/>
              </a:solidFill>
            </a:endParaRPr>
          </a:p>
        </p:txBody>
      </p:sp>
      <p:sp>
        <p:nvSpPr>
          <p:cNvPr id="318" name="TextBox 317"/>
          <p:cNvSpPr txBox="1"/>
          <p:nvPr/>
        </p:nvSpPr>
        <p:spPr>
          <a:xfrm>
            <a:off x="11685139" y="6444933"/>
            <a:ext cx="478631" cy="369332"/>
          </a:xfrm>
          <a:prstGeom prst="rect">
            <a:avLst/>
          </a:prstGeom>
          <a:noFill/>
        </p:spPr>
        <p:txBody>
          <a:bodyPr wrap="square" rtlCol="0">
            <a:spAutoFit/>
          </a:bodyPr>
          <a:lstStyle/>
          <a:p>
            <a:r>
              <a:rPr lang="en-US" dirty="0">
                <a:solidFill>
                  <a:schemeClr val="bg1"/>
                </a:solidFill>
              </a:rPr>
              <a:t>(6)</a:t>
            </a:r>
          </a:p>
        </p:txBody>
      </p:sp>
      <p:sp>
        <p:nvSpPr>
          <p:cNvPr id="8" name="Rectangle 7"/>
          <p:cNvSpPr/>
          <p:nvPr/>
        </p:nvSpPr>
        <p:spPr>
          <a:xfrm>
            <a:off x="122343" y="1158217"/>
            <a:ext cx="7388202" cy="4247317"/>
          </a:xfrm>
          <a:prstGeom prst="rect">
            <a:avLst/>
          </a:prstGeom>
        </p:spPr>
        <p:txBody>
          <a:bodyPr wrap="square">
            <a:spAutoFit/>
          </a:bodyPr>
          <a:lstStyle/>
          <a:p>
            <a:r>
              <a:rPr lang="en-US" dirty="0">
                <a:solidFill>
                  <a:schemeClr val="bg1"/>
                </a:solidFill>
                <a:latin typeface="Calibri" panose="020F0502020204030204" pitchFamily="34" charset="0"/>
              </a:rPr>
              <a:t>“Jacob’s peeling of branches and placing them before the animals so that when they conceived they would bear multicolored offspring seems to be a reflection of a common superstition that the conception of offspring is influenced by what the mother experiences or sees at the time of conception.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Nothing is known by modern science to explain any relationship between what Jacob did and what happened in the hereditary patterns of the animals. Perhaps something is missing from the text. Perhaps the Lord was just taking advantage of the virility of crossbred animals. Divine intervention certainly played a part. In any event, Jacob’s herds grew and the Lord blessed him.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Also, Jacob’s separation of the flocks follows principles of good animal husbandry and would have increased the likelihood of having multi-colored animals.”</a:t>
            </a:r>
          </a:p>
        </p:txBody>
      </p:sp>
      <p:pic>
        <p:nvPicPr>
          <p:cNvPr id="4098" name="Picture 2" descr="http://www.kornbluthphoto.com/images/PaduaBapt_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888" y="1752969"/>
            <a:ext cx="4245429" cy="309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88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629" y="0"/>
            <a:ext cx="119634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#6 Redeemer of Israel</a:t>
            </a:r>
          </a:p>
          <a:p>
            <a:endParaRPr lang="en-US" dirty="0">
              <a:solidFill>
                <a:schemeClr val="bg1"/>
              </a:solidFill>
            </a:endParaRPr>
          </a:p>
          <a:p>
            <a:pPr marL="342900" indent="-342900">
              <a:buAutoNum type="arabicPeriod"/>
            </a:pPr>
            <a:r>
              <a:rPr lang="en-US" i="1" dirty="0">
                <a:solidFill>
                  <a:schemeClr val="bg1"/>
                </a:solidFill>
              </a:rPr>
              <a:t>When Children Rebel </a:t>
            </a:r>
            <a:r>
              <a:rPr lang="en-US" dirty="0">
                <a:solidFill>
                  <a:schemeClr val="bg1"/>
                </a:solidFill>
              </a:rPr>
              <a:t>Liahona October 1985</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President Marion G. Romney </a:t>
            </a:r>
            <a:r>
              <a:rPr lang="en-US" dirty="0">
                <a:solidFill>
                  <a:schemeClr val="bg1"/>
                </a:solidFill>
                <a:latin typeface="Calibri" panose="020F0502020204030204" pitchFamily="34" charset="0"/>
              </a:rPr>
              <a:t>(“Temples—The Gates to Heaven,” Ensign, Mar. 1971, p. 16.)</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i="1" dirty="0">
                <a:solidFill>
                  <a:schemeClr val="bg1"/>
                </a:solidFill>
              </a:rPr>
              <a:t>Old Testament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29, 117, 155-156</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Old Testament Institute Manual</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BYU Studies Motherhood in the Old Testament </a:t>
            </a:r>
            <a:r>
              <a:rPr lang="en-US" dirty="0">
                <a:solidFill>
                  <a:schemeClr val="bg1"/>
                </a:solidFill>
                <a:latin typeface="Calibri" panose="020F0502020204030204" pitchFamily="34" charset="0"/>
                <a:hlinkClick r:id="rId3"/>
              </a:rPr>
              <a:t>https://rsc.byu.edu/archived/gospel-jesus-christ-old-testament/3-motherhood-old-testament</a:t>
            </a:r>
            <a:endParaRPr lang="en-US" dirty="0">
              <a:solidFill>
                <a:schemeClr val="bg1"/>
              </a:solidFill>
              <a:latin typeface="Calibri" panose="020F0502020204030204" pitchFamily="34" charset="0"/>
            </a:endParaRP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a:t>
            </a:r>
            <a:r>
              <a:rPr lang="en-US" i="1" dirty="0">
                <a:solidFill>
                  <a:schemeClr val="bg1"/>
                </a:solidFill>
                <a:latin typeface="Calibri" panose="020F0502020204030204" pitchFamily="34" charset="0"/>
              </a:rPr>
              <a:t>Old Testament Student Manual: Genesis–2 Samuel,</a:t>
            </a:r>
            <a:r>
              <a:rPr lang="en-US" dirty="0">
                <a:solidFill>
                  <a:schemeClr val="bg1"/>
                </a:solidFill>
                <a:latin typeface="Calibri" panose="020F0502020204030204" pitchFamily="34" charset="0"/>
              </a:rPr>
              <a:t> 3rd ed. [Church Educational System manual, 2003], 88).</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a:t>
            </a:r>
          </a:p>
          <a:p>
            <a:pPr marL="342900" indent="-342900">
              <a:buAutoNum type="arabicPeriod"/>
            </a:pPr>
            <a:endParaRPr lang="en-US"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746FEB99-B1BC-4A90-9A76-5ABF5C46B419}"/>
              </a:ext>
            </a:extLst>
          </p:cNvPr>
          <p:cNvSpPr>
            <a:spLocks noGrp="1"/>
          </p:cNvSpPr>
          <p:nvPr/>
        </p:nvSpPr>
        <p:spPr>
          <a:xfrm>
            <a:off x="71820" y="644804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06460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384995"/>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Rebellious behavior </a:t>
            </a:r>
            <a:r>
              <a:rPr lang="en-US" sz="1200" b="0" i="0" dirty="0">
                <a:solidFill>
                  <a:srgbClr val="333333"/>
                </a:solidFill>
                <a:effectLst/>
                <a:latin typeface="Calibri" panose="020F0502020204030204" pitchFamily="34" charset="0"/>
              </a:rPr>
              <a:t>often results when a child has a need that is not met. If we do not have a loving, respectful atmosphere at home, our children may not want to follow our teachings. Children need freedom to grow, develop, make decisions, and learn from their use of this freedom. If we smother them with rules or are too harsh and demanding, our children may rebel just to embarrass us. On the other hand, if we are too permissive or do not spend enough time with our children, they may feel they are being ignored. Then they may be rebellious to get our attention.</a:t>
            </a:r>
            <a:endParaRPr lang="en-US" sz="1200" dirty="0"/>
          </a:p>
        </p:txBody>
      </p:sp>
      <p:sp>
        <p:nvSpPr>
          <p:cNvPr id="3" name="Rectangle 2"/>
          <p:cNvSpPr/>
          <p:nvPr/>
        </p:nvSpPr>
        <p:spPr>
          <a:xfrm>
            <a:off x="0" y="1384995"/>
            <a:ext cx="6096000" cy="5262979"/>
          </a:xfrm>
          <a:prstGeom prst="rect">
            <a:avLst/>
          </a:prstGeom>
          <a:ln>
            <a:solidFill>
              <a:schemeClr val="tx1"/>
            </a:solidFill>
          </a:ln>
        </p:spPr>
        <p:txBody>
          <a:bodyPr>
            <a:spAutoFit/>
          </a:bodyPr>
          <a:lstStyle/>
          <a:p>
            <a:pPr fontAlgn="base"/>
            <a:r>
              <a:rPr lang="en-US" sz="1200" b="1" i="0" dirty="0">
                <a:effectLst/>
              </a:rPr>
              <a:t>There are at least six significant things to ponder about Jacob’s vision:</a:t>
            </a:r>
          </a:p>
          <a:p>
            <a:pPr fontAlgn="base"/>
            <a:r>
              <a:rPr lang="en-US" sz="1200" b="0" i="0" dirty="0">
                <a:effectLst/>
              </a:rPr>
              <a:t>First, as the Prophet Joseph Smith indicated, this vision was Jacob’s opportunity to begin to comprehend for himself “the mysteries of Godliness”</a:t>
            </a:r>
            <a:r>
              <a:rPr lang="en-US" sz="1200" b="0" i="0" baseline="30000" dirty="0">
                <a:effectLst/>
              </a:rPr>
              <a:t>  </a:t>
            </a:r>
            <a:r>
              <a:rPr lang="en-US" sz="1200" b="0" i="0" dirty="0">
                <a:effectLst/>
              </a:rPr>
              <a:t>that lead men and women to the kingdom of God (see </a:t>
            </a:r>
            <a:r>
              <a:rPr lang="en-US" sz="1200" b="0" i="0" u="none" strike="noStrike" dirty="0">
                <a:effectLst/>
              </a:rPr>
              <a:t>D&amp;C 63:23</a:t>
            </a:r>
            <a:r>
              <a:rPr lang="en-US" sz="1200" b="0" i="0" dirty="0">
                <a:effectLst/>
              </a:rPr>
              <a:t>, </a:t>
            </a:r>
            <a:r>
              <a:rPr lang="en-US" sz="1200" b="0" i="0" u="none" strike="noStrike" dirty="0">
                <a:effectLst/>
              </a:rPr>
              <a:t>D&amp;C 76:5–9</a:t>
            </a:r>
            <a:r>
              <a:rPr lang="en-US" sz="1200" b="0" i="0" dirty="0">
                <a:effectLst/>
              </a:rPr>
              <a:t>). From this comment we also know that Jacob was a righteous Melchizedek Priesthood holder, because the Doctrine and Covenants teaches that “this greater priesthood </a:t>
            </a:r>
            <a:r>
              <a:rPr lang="en-US" sz="1200" b="0" i="0" dirty="0" err="1">
                <a:effectLst/>
              </a:rPr>
              <a:t>administereth</a:t>
            </a:r>
            <a:r>
              <a:rPr lang="en-US" sz="1200" b="0" i="0" dirty="0">
                <a:effectLst/>
              </a:rPr>
              <a:t> the gospel and </a:t>
            </a:r>
            <a:r>
              <a:rPr lang="en-US" sz="1200" b="0" i="0" dirty="0" err="1">
                <a:effectLst/>
              </a:rPr>
              <a:t>holdeth</a:t>
            </a:r>
            <a:r>
              <a:rPr lang="en-US" sz="1200" b="0" i="0" dirty="0">
                <a:effectLst/>
              </a:rPr>
              <a:t> the key of the mysteries of the kingdom, even the key of the knowledge of God” (</a:t>
            </a:r>
            <a:r>
              <a:rPr lang="en-US" sz="1200" b="0" i="0" u="none" strike="noStrike" dirty="0">
                <a:effectLst/>
              </a:rPr>
              <a:t>D&amp;C 84:19</a:t>
            </a:r>
            <a:r>
              <a:rPr lang="en-US" sz="1200" b="0" i="0" dirty="0">
                <a:effectLst/>
              </a:rPr>
              <a:t>). Jacob would, during the course of his life, come to know God in a profound way.</a:t>
            </a:r>
          </a:p>
          <a:p>
            <a:pPr fontAlgn="base"/>
            <a:r>
              <a:rPr lang="en-US" sz="1200" b="0" i="0" dirty="0">
                <a:effectLst/>
              </a:rPr>
              <a:t>Second, Jacob’s status as a prophet was confirmed. He heard the voice of the Lord Jehovah, the premortal Christ, and, as the Apostle John later recorded, “the testimony of Jesus is the spirit of prophecy” (</a:t>
            </a:r>
            <a:r>
              <a:rPr lang="en-US" sz="1200" b="0" i="0" u="none" strike="noStrike" dirty="0">
                <a:effectLst/>
              </a:rPr>
              <a:t>Rev. 19:10</a:t>
            </a:r>
            <a:r>
              <a:rPr lang="en-US" sz="1200" b="0" i="0" dirty="0">
                <a:effectLst/>
              </a:rPr>
              <a:t>).</a:t>
            </a:r>
          </a:p>
          <a:p>
            <a:pPr fontAlgn="base"/>
            <a:r>
              <a:rPr lang="en-US" sz="1200" b="0" i="0" dirty="0">
                <a:effectLst/>
              </a:rPr>
              <a:t>Third, Jacob learned that in his seed, or through his own lineage, all the other families of the earth would be blessed. That promise was literally fulfilled in the mortal advent of the Savior, Jesus Christ (see </a:t>
            </a:r>
            <a:r>
              <a:rPr lang="en-US" sz="1200" b="0" i="0" u="none" strike="noStrike" dirty="0">
                <a:effectLst/>
              </a:rPr>
              <a:t>Gal. 3:16</a:t>
            </a:r>
            <a:r>
              <a:rPr lang="en-US" sz="1200" b="0" i="0" dirty="0">
                <a:effectLst/>
              </a:rPr>
              <a:t>), and it is not impossible that Jacob glimpsed that fulfillment. Moreover, this promise has also been fulfilled as Jacob’s seed—all latter-day peoples who accept the restored </a:t>
            </a:r>
            <a:r>
              <a:rPr lang="en-US" sz="1200" dirty="0"/>
              <a:t>gospel—have become missionaries of the name and gospel of the Son of God. This gospel will ultimately bring salvation, even eternal life, to everyone who receives it (see Abr. 2:10–11).</a:t>
            </a:r>
          </a:p>
          <a:p>
            <a:pPr fontAlgn="base"/>
            <a:r>
              <a:rPr lang="en-US" sz="1200" dirty="0"/>
              <a:t>Fourth, Jacob learned that if he kept the covenant, God would be with him everywhere he went, that God would fulfill everything he promised to do for him, and that God would bring him back to the land of his inheritance.</a:t>
            </a:r>
          </a:p>
          <a:p>
            <a:pPr fontAlgn="base"/>
            <a:r>
              <a:rPr lang="en-US" sz="1200" dirty="0"/>
              <a:t>Fifth, Jacob learned that sanctity and place can be, and often are, linked together. “Surely the Lord is in this place; and I knew it not. … this is none other but the house of God,” Jacob said (Gen. 28:16–17).</a:t>
            </a:r>
          </a:p>
          <a:p>
            <a:pPr fontAlgn="base"/>
            <a:r>
              <a:rPr lang="en-US" sz="1200" dirty="0"/>
              <a:t>Sixth—and this point ties the other five points together—Jacob had a temple like experience on the occasion of this vision.</a:t>
            </a:r>
          </a:p>
          <a:p>
            <a:pPr fontAlgn="base"/>
            <a:r>
              <a:rPr lang="en-US" sz="1200" dirty="0"/>
              <a:t>Andrew C. Skinner </a:t>
            </a:r>
            <a:r>
              <a:rPr lang="en-US" sz="1200" i="1" dirty="0"/>
              <a:t>Jacob: Keeper of Covenants </a:t>
            </a:r>
            <a:r>
              <a:rPr lang="en-US" sz="1200" dirty="0"/>
              <a:t>March 1998 Ensign</a:t>
            </a:r>
          </a:p>
          <a:p>
            <a:pPr fontAlgn="base"/>
            <a:endParaRPr lang="en-US" sz="1200" b="0" i="0" dirty="0">
              <a:effectLst/>
            </a:endParaRPr>
          </a:p>
        </p:txBody>
      </p:sp>
      <p:sp>
        <p:nvSpPr>
          <p:cNvPr id="5" name="Rectangle 4"/>
          <p:cNvSpPr/>
          <p:nvPr/>
        </p:nvSpPr>
        <p:spPr>
          <a:xfrm>
            <a:off x="6096000" y="0"/>
            <a:ext cx="6096000" cy="5693866"/>
          </a:xfrm>
          <a:prstGeom prst="rect">
            <a:avLst/>
          </a:prstGeom>
          <a:ln>
            <a:solidFill>
              <a:schemeClr val="tx1"/>
            </a:solidFill>
          </a:ln>
        </p:spPr>
        <p:txBody>
          <a:bodyPr wrap="square">
            <a:spAutoFit/>
          </a:bodyPr>
          <a:lstStyle/>
          <a:p>
            <a:r>
              <a:rPr lang="en-US" sz="1400" b="1" dirty="0"/>
              <a:t>Mandrakes:</a:t>
            </a:r>
          </a:p>
          <a:p>
            <a:r>
              <a:rPr lang="en-US" sz="1400" dirty="0"/>
              <a:t>“Although Bible scholars are not sure exactly what plant is meant by the word </a:t>
            </a:r>
            <a:r>
              <a:rPr lang="en-US" sz="1400" i="1" dirty="0"/>
              <a:t>mandrake,</a:t>
            </a:r>
            <a:r>
              <a:rPr lang="en-US" sz="1400" dirty="0"/>
              <a:t> the significance of this plant to Rachel and Leah is clear. ‘The Hebrew name denotes love fruit. The fruit had a pleasant taste and odor, and was supposed to ensure conception.’ (Bible Dictionary, </a:t>
            </a:r>
            <a:r>
              <a:rPr lang="en-US" sz="1400" dirty="0" err="1"/>
              <a:t>s.v</a:t>
            </a:r>
            <a:r>
              <a:rPr lang="en-US" sz="1400" dirty="0"/>
              <a:t>. ‘mandrakes.’) In other words, the mandrakes were thought to enhance a woman’s fertility and ability to have children. Knowledge of this belief helps explain the interchange between Rachel and Leah. Rachel desired the mandrakes so that she could at last bear children of her own. As has already been seen, there was a fierce competition between the sisters in this regard. Leah’s response was, therefore, equally natural. She indicated that Rachel had already taken her husband, which probably meant only that Rachel had the first place in his affections. (Some scholars, however, believe that this passage means that Jacob actually lived in Rachel’s tent rather than in Leah’s tent.) The one advantage Leah had was her ability to bear children, while Rachel could not. In essence she told Rachel that it would be foolish for her to give Rachel her mandrakes and help her have children, for this would only lessen Leah’s one advantage (v. 15). So Rachel made a counter offer. She promised that she would encourage Jacob to go to Leah that night if she, Rachel, could have the mandrakes (v. 15). Leah agreed and told Jacob. Out of the agreement Leah conceived and bore Jacob a fifth son (vv. 17–18). She later bore another son and Jacob’s daughter Dinah (vv. 19–21).</a:t>
            </a:r>
          </a:p>
          <a:p>
            <a:r>
              <a:rPr lang="en-US" sz="1400" dirty="0"/>
              <a:t>“Although not stated specifically, the record implies that the mandrakes did nothing for Rachel. Finally, Rachel did conceive, but it was not because of mandrakes. Rather, ‘God hearkened to her, and opened her womb’ (v. 22)” (</a:t>
            </a:r>
            <a:r>
              <a:rPr lang="en-US" sz="1400" i="1" dirty="0"/>
              <a:t>Old Testament Student Manual: Genesis–2 Samuel,</a:t>
            </a:r>
            <a:r>
              <a:rPr lang="en-US" sz="1400" dirty="0"/>
              <a:t> 3rd ed. [Church Educational System manual, 2003], 88).</a:t>
            </a:r>
            <a:endParaRPr lang="en-US" sz="1400" b="0" i="0" dirty="0">
              <a:solidFill>
                <a:srgbClr val="252525"/>
              </a:solidFill>
              <a:effectLst/>
              <a:latin typeface="Arial" panose="020B0604020202020204" pitchFamily="34" charset="0"/>
            </a:endParaRPr>
          </a:p>
        </p:txBody>
      </p:sp>
    </p:spTree>
    <p:extLst>
      <p:ext uri="{BB962C8B-B14F-4D97-AF65-F5344CB8AC3E}">
        <p14:creationId xmlns:p14="http://schemas.microsoft.com/office/powerpoint/2010/main" val="3812231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231654"/>
          </a:xfrm>
          <a:prstGeom prst="rect">
            <a:avLst/>
          </a:prstGeom>
          <a:ln>
            <a:solidFill>
              <a:schemeClr val="tx1"/>
            </a:solidFill>
          </a:ln>
        </p:spPr>
        <p:txBody>
          <a:bodyPr>
            <a:spAutoFit/>
          </a:bodyPr>
          <a:lstStyle/>
          <a:p>
            <a:pPr fontAlgn="base"/>
            <a:r>
              <a:rPr lang="en-US" sz="1200" b="1" dirty="0">
                <a:latin typeface="Calibri" panose="020F0502020204030204" pitchFamily="34" charset="0"/>
              </a:rPr>
              <a:t>The Marriage of Jacob to Leah and Rachel:</a:t>
            </a:r>
          </a:p>
          <a:p>
            <a:pPr fontAlgn="base"/>
            <a:r>
              <a:rPr lang="en-US" sz="1200" dirty="0">
                <a:latin typeface="Calibri" panose="020F0502020204030204" pitchFamily="34" charset="0"/>
              </a:rPr>
              <a:t>Here is given the first glimpse of Laban’s crafty nature. After promising Rachel to Jacob for seven years of service, Laban sent Leah to Jacob’s tent to consummate the marriage. The modern reader may find it hard to believe that Jacob did not discover the switch until it was morning; however, the following possibilities could explain the success of Laban’s ruse. As sisters, Rachel and Leah may have been quite similar in height, weight, and general appearance. Second, the women of Haran sometimes veiled themselves (see Genesis 24:65). Third, Laban was a shepherd. If he was a typical shepherd of ancient times, he dwelt in tents instead of in permanent dwellings. The inside of a tent at night can be very dark. And finally, knowing what the reaction of Jacob would be if he discovered the substitution early, Laban may have told Leah to speak as little as possible so as not to give the deception away before it was too late to change it.</a:t>
            </a:r>
          </a:p>
          <a:p>
            <a:pPr fontAlgn="base"/>
            <a:r>
              <a:rPr lang="en-US" sz="1200" dirty="0">
                <a:latin typeface="Calibri" panose="020F0502020204030204" pitchFamily="34" charset="0"/>
              </a:rPr>
              <a:t>Though Laban demanded another seven years for Rachel’s hand, he allowed Jacob to marry her once the seven days of wedding feasts for Leah were finished and to fulfill his indebtedness after the marriage. The gift of the handmaidens to each daughter made the servants the direct property of each wife, not of Jacob. Thus, later, when the handmaids had children, the children were viewed legally as the children of Rachel and Leah. Old Testament Institute Manual</a:t>
            </a:r>
            <a:endParaRPr lang="en-US" sz="1200" b="0" i="0" dirty="0">
              <a:effectLst/>
              <a:latin typeface="Calibri" panose="020F0502020204030204" pitchFamily="34" charset="0"/>
            </a:endParaRPr>
          </a:p>
        </p:txBody>
      </p:sp>
      <p:sp>
        <p:nvSpPr>
          <p:cNvPr id="3" name="Rectangle 2"/>
          <p:cNvSpPr/>
          <p:nvPr/>
        </p:nvSpPr>
        <p:spPr>
          <a:xfrm>
            <a:off x="0" y="4270492"/>
            <a:ext cx="6096000" cy="2585323"/>
          </a:xfrm>
          <a:prstGeom prst="rect">
            <a:avLst/>
          </a:prstGeom>
          <a:ln>
            <a:solidFill>
              <a:schemeClr val="tx1"/>
            </a:solidFill>
          </a:ln>
        </p:spPr>
        <p:txBody>
          <a:bodyPr>
            <a:spAutoFit/>
          </a:bodyPr>
          <a:lstStyle/>
          <a:p>
            <a:r>
              <a:rPr lang="en-US" dirty="0">
                <a:solidFill>
                  <a:srgbClr val="333333"/>
                </a:solidFill>
                <a:latin typeface="Calibri" panose="020F0502020204030204" pitchFamily="34" charset="0"/>
              </a:rPr>
              <a:t>The scriptures in this chapter indicate that each child born to Jacob was given a name which reflected the feelings of his parents. There was a tremendous competitive spirit between the wives. Being able to bear a male child for their husband was a great honor. Rachel apparently was very sad that she did not have a child until later in her life. When she finally bore a son the name she gave him indicated her feeling for him and the hope she had in the future. The twelve sons of Jacob are listed below.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50947527"/>
              </p:ext>
            </p:extLst>
          </p:nvPr>
        </p:nvGraphicFramePr>
        <p:xfrm>
          <a:off x="6226629" y="87085"/>
          <a:ext cx="5777465" cy="6461862"/>
        </p:xfrm>
        <a:graphic>
          <a:graphicData uri="http://schemas.openxmlformats.org/drawingml/2006/table">
            <a:tbl>
              <a:tblPr/>
              <a:tblGrid>
                <a:gridCol w="1155493">
                  <a:extLst>
                    <a:ext uri="{9D8B030D-6E8A-4147-A177-3AD203B41FA5}">
                      <a16:colId xmlns:a16="http://schemas.microsoft.com/office/drawing/2014/main" val="20000"/>
                    </a:ext>
                  </a:extLst>
                </a:gridCol>
                <a:gridCol w="1155493">
                  <a:extLst>
                    <a:ext uri="{9D8B030D-6E8A-4147-A177-3AD203B41FA5}">
                      <a16:colId xmlns:a16="http://schemas.microsoft.com/office/drawing/2014/main" val="20001"/>
                    </a:ext>
                  </a:extLst>
                </a:gridCol>
                <a:gridCol w="1155493">
                  <a:extLst>
                    <a:ext uri="{9D8B030D-6E8A-4147-A177-3AD203B41FA5}">
                      <a16:colId xmlns:a16="http://schemas.microsoft.com/office/drawing/2014/main" val="20002"/>
                    </a:ext>
                  </a:extLst>
                </a:gridCol>
                <a:gridCol w="2310986">
                  <a:extLst>
                    <a:ext uri="{9D8B030D-6E8A-4147-A177-3AD203B41FA5}">
                      <a16:colId xmlns:a16="http://schemas.microsoft.com/office/drawing/2014/main" val="20003"/>
                    </a:ext>
                  </a:extLst>
                </a:gridCol>
              </a:tblGrid>
              <a:tr h="209261">
                <a:tc>
                  <a:txBody>
                    <a:bodyPr/>
                    <a:lstStyle/>
                    <a:p>
                      <a:pPr fontAlgn="base"/>
                      <a:r>
                        <a:rPr lang="en-US" sz="1400" i="1" dirty="0">
                          <a:solidFill>
                            <a:schemeClr val="tx1"/>
                          </a:solidFill>
                          <a:effectLst/>
                        </a:rPr>
                        <a:t>Mother</a:t>
                      </a:r>
                      <a:endParaRPr lang="en-US" sz="1400" dirty="0">
                        <a:solidFill>
                          <a:schemeClr val="tx1"/>
                        </a:solidFill>
                        <a:effectLst/>
                      </a:endParaRPr>
                    </a:p>
                  </a:txBody>
                  <a:tcPr marL="26967" marR="26967" marT="26967" marB="26967" anchor="ctr">
                    <a:lnL>
                      <a:noFill/>
                    </a:lnL>
                    <a:lnR>
                      <a:noFill/>
                    </a:lnR>
                    <a:lnT w="9525" cap="flat" cmpd="sng" algn="ctr">
                      <a:solidFill>
                        <a:srgbClr val="827F76"/>
                      </a:solidFill>
                      <a:prstDash val="solid"/>
                      <a:round/>
                      <a:headEnd type="none" w="med" len="med"/>
                      <a:tailEnd type="none" w="med" len="med"/>
                    </a:lnT>
                    <a:lnB>
                      <a:noFill/>
                    </a:lnB>
                    <a:solidFill>
                      <a:srgbClr val="EBE5D5"/>
                    </a:solidFill>
                  </a:tcPr>
                </a:tc>
                <a:tc>
                  <a:txBody>
                    <a:bodyPr/>
                    <a:lstStyle/>
                    <a:p>
                      <a:pPr fontAlgn="base"/>
                      <a:r>
                        <a:rPr lang="en-US" sz="1400" i="1">
                          <a:solidFill>
                            <a:schemeClr val="tx1"/>
                          </a:solidFill>
                          <a:effectLst/>
                        </a:rPr>
                        <a:t>Name</a:t>
                      </a:r>
                      <a:endParaRPr lang="en-US" sz="1400">
                        <a:solidFill>
                          <a:schemeClr val="tx1"/>
                        </a:solidFill>
                        <a:effectLst/>
                      </a:endParaRPr>
                    </a:p>
                  </a:txBody>
                  <a:tcPr marL="26967" marR="26967" marT="26967" marB="26967" anchor="ctr">
                    <a:lnL>
                      <a:noFill/>
                    </a:lnL>
                    <a:lnR>
                      <a:noFill/>
                    </a:lnR>
                    <a:lnT w="9525" cap="flat" cmpd="sng" algn="ctr">
                      <a:solidFill>
                        <a:srgbClr val="827F76"/>
                      </a:solidFill>
                      <a:prstDash val="solid"/>
                      <a:round/>
                      <a:headEnd type="none" w="med" len="med"/>
                      <a:tailEnd type="none" w="med" len="med"/>
                    </a:lnT>
                    <a:lnB>
                      <a:noFill/>
                    </a:lnB>
                    <a:solidFill>
                      <a:srgbClr val="EBE5D5"/>
                    </a:solidFill>
                  </a:tcPr>
                </a:tc>
                <a:tc>
                  <a:txBody>
                    <a:bodyPr/>
                    <a:lstStyle/>
                    <a:p>
                      <a:pPr fontAlgn="base"/>
                      <a:r>
                        <a:rPr lang="en-US" sz="1400" i="1">
                          <a:solidFill>
                            <a:schemeClr val="tx1"/>
                          </a:solidFill>
                          <a:effectLst/>
                        </a:rPr>
                        <a:t>Meaning</a:t>
                      </a:r>
                      <a:endParaRPr lang="en-US" sz="1400">
                        <a:solidFill>
                          <a:schemeClr val="tx1"/>
                        </a:solidFill>
                        <a:effectLst/>
                      </a:endParaRPr>
                    </a:p>
                  </a:txBody>
                  <a:tcPr marL="26967" marR="26967" marT="26967" marB="26967" anchor="ctr">
                    <a:lnL>
                      <a:noFill/>
                    </a:lnL>
                    <a:lnR>
                      <a:noFill/>
                    </a:lnR>
                    <a:lnT w="9525" cap="flat" cmpd="sng" algn="ctr">
                      <a:solidFill>
                        <a:srgbClr val="827F76"/>
                      </a:solidFill>
                      <a:prstDash val="solid"/>
                      <a:round/>
                      <a:headEnd type="none" w="med" len="med"/>
                      <a:tailEnd type="none" w="med" len="med"/>
                    </a:lnT>
                    <a:lnB>
                      <a:noFill/>
                    </a:lnB>
                    <a:solidFill>
                      <a:srgbClr val="EBE5D5"/>
                    </a:solidFill>
                  </a:tcPr>
                </a:tc>
                <a:tc>
                  <a:txBody>
                    <a:bodyPr/>
                    <a:lstStyle/>
                    <a:p>
                      <a:pPr fontAlgn="base"/>
                      <a:r>
                        <a:rPr lang="en-US" sz="1400" i="1">
                          <a:solidFill>
                            <a:schemeClr val="tx1"/>
                          </a:solidFill>
                          <a:effectLst/>
                        </a:rPr>
                        <a:t>Reason for Name</a:t>
                      </a:r>
                      <a:endParaRPr lang="en-US" sz="1400">
                        <a:solidFill>
                          <a:schemeClr val="tx1"/>
                        </a:solidFill>
                        <a:effectLst/>
                      </a:endParaRPr>
                    </a:p>
                  </a:txBody>
                  <a:tcPr marL="26967" marR="26967" marT="26967" marB="26967" anchor="ctr">
                    <a:lnL>
                      <a:noFill/>
                    </a:lnL>
                    <a:lnR>
                      <a:noFill/>
                    </a:lnR>
                    <a:lnT w="9525" cap="flat" cmpd="sng" algn="ctr">
                      <a:solidFill>
                        <a:srgbClr val="827F76"/>
                      </a:solidFill>
                      <a:prstDash val="solid"/>
                      <a:round/>
                      <a:headEnd type="none" w="med" len="med"/>
                      <a:tailEnd type="none" w="med" len="med"/>
                    </a:lnT>
                    <a:lnB>
                      <a:noFill/>
                    </a:lnB>
                    <a:solidFill>
                      <a:srgbClr val="EBE5D5"/>
                    </a:solidFill>
                  </a:tcPr>
                </a:tc>
                <a:extLst>
                  <a:ext uri="{0D108BD9-81ED-4DB2-BD59-A6C34878D82A}">
                    <a16:rowId xmlns:a16="http://schemas.microsoft.com/office/drawing/2014/main" val="10000"/>
                  </a:ext>
                </a:extLst>
              </a:tr>
              <a:tr h="286925">
                <a:tc>
                  <a:txBody>
                    <a:bodyPr/>
                    <a:lstStyle/>
                    <a:p>
                      <a:pPr fontAlgn="base"/>
                      <a:r>
                        <a:rPr lang="en-US" sz="1400">
                          <a:solidFill>
                            <a:schemeClr val="tx1"/>
                          </a:solidFill>
                          <a:effectLst/>
                        </a:rPr>
                        <a:t>Leah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Reuben</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See a son</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Joy for having a son (</a:t>
                      </a:r>
                      <a:r>
                        <a:rPr lang="en-US" sz="1400" u="none" strike="noStrike" dirty="0">
                          <a:solidFill>
                            <a:schemeClr val="tx1"/>
                          </a:solidFill>
                          <a:effectLst/>
                        </a:rPr>
                        <a:t>Genesis 29:32</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01"/>
                  </a:ext>
                </a:extLst>
              </a:tr>
              <a:tr h="442253">
                <a:tc>
                  <a:txBody>
                    <a:bodyPr/>
                    <a:lstStyle/>
                    <a:p>
                      <a:pPr fontAlgn="base"/>
                      <a:r>
                        <a:rPr lang="en-US" sz="1400">
                          <a:solidFill>
                            <a:schemeClr val="tx1"/>
                          </a:solidFill>
                          <a:effectLst/>
                        </a:rPr>
                        <a:t>Leah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Simeon</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Hearing</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Because the Lord heard that she was hated (</a:t>
                      </a:r>
                      <a:r>
                        <a:rPr lang="en-US" sz="1400" u="none" strike="noStrike" dirty="0">
                          <a:solidFill>
                            <a:schemeClr val="tx1"/>
                          </a:solidFill>
                          <a:effectLst/>
                        </a:rPr>
                        <a:t>Genesis 29:33</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02"/>
                  </a:ext>
                </a:extLst>
              </a:tr>
              <a:tr h="364589">
                <a:tc>
                  <a:txBody>
                    <a:bodyPr/>
                    <a:lstStyle/>
                    <a:p>
                      <a:pPr fontAlgn="base"/>
                      <a:r>
                        <a:rPr lang="en-US" sz="1400">
                          <a:solidFill>
                            <a:schemeClr val="tx1"/>
                          </a:solidFill>
                          <a:effectLst/>
                        </a:rPr>
                        <a:t>Leah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Levi</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Joined</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“This time will my husband be joined unto me” (</a:t>
                      </a:r>
                      <a:r>
                        <a:rPr lang="en-US" sz="1400" u="none" strike="noStrike" dirty="0">
                          <a:solidFill>
                            <a:schemeClr val="tx1"/>
                          </a:solidFill>
                          <a:effectLst/>
                        </a:rPr>
                        <a:t>Genesis 29:34</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03"/>
                  </a:ext>
                </a:extLst>
              </a:tr>
              <a:tr h="286925">
                <a:tc>
                  <a:txBody>
                    <a:bodyPr/>
                    <a:lstStyle/>
                    <a:p>
                      <a:pPr fontAlgn="base"/>
                      <a:r>
                        <a:rPr lang="en-US" sz="1400">
                          <a:solidFill>
                            <a:schemeClr val="tx1"/>
                          </a:solidFill>
                          <a:effectLst/>
                        </a:rPr>
                        <a:t>Leah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Judah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Praise</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“Now I will praise the Lord” (</a:t>
                      </a:r>
                      <a:r>
                        <a:rPr lang="en-US" sz="1400" u="none" strike="noStrike" dirty="0">
                          <a:solidFill>
                            <a:schemeClr val="tx1"/>
                          </a:solidFill>
                          <a:effectLst/>
                        </a:rPr>
                        <a:t>Genesis 29:35</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04"/>
                  </a:ext>
                </a:extLst>
              </a:tr>
              <a:tr h="286925">
                <a:tc>
                  <a:txBody>
                    <a:bodyPr/>
                    <a:lstStyle/>
                    <a:p>
                      <a:pPr fontAlgn="base"/>
                      <a:r>
                        <a:rPr lang="en-US" sz="1400">
                          <a:solidFill>
                            <a:schemeClr val="tx1"/>
                          </a:solidFill>
                          <a:effectLst/>
                        </a:rPr>
                        <a:t>Bilhah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Dan</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Judging</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“God hath judged me” (</a:t>
                      </a:r>
                      <a:r>
                        <a:rPr lang="en-US" sz="1400" u="none" strike="noStrike" dirty="0">
                          <a:solidFill>
                            <a:schemeClr val="tx1"/>
                          </a:solidFill>
                          <a:effectLst/>
                        </a:rPr>
                        <a:t>Genesis 30:6</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05"/>
                  </a:ext>
                </a:extLst>
              </a:tr>
              <a:tr h="442253">
                <a:tc>
                  <a:txBody>
                    <a:bodyPr/>
                    <a:lstStyle/>
                    <a:p>
                      <a:pPr fontAlgn="base"/>
                      <a:r>
                        <a:rPr lang="en-US" sz="1400">
                          <a:solidFill>
                            <a:schemeClr val="tx1"/>
                          </a:solidFill>
                          <a:effectLst/>
                        </a:rPr>
                        <a:t>Bilhah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Naphtali</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Wrestling</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“With great </a:t>
                      </a:r>
                      <a:r>
                        <a:rPr lang="en-US" sz="1400" dirty="0" err="1">
                          <a:solidFill>
                            <a:schemeClr val="tx1"/>
                          </a:solidFill>
                          <a:effectLst/>
                        </a:rPr>
                        <a:t>wrestlings</a:t>
                      </a:r>
                      <a:r>
                        <a:rPr lang="en-US" sz="1400" dirty="0">
                          <a:solidFill>
                            <a:schemeClr val="tx1"/>
                          </a:solidFill>
                          <a:effectLst/>
                        </a:rPr>
                        <a:t> have I wrestled with my sister” (</a:t>
                      </a:r>
                      <a:r>
                        <a:rPr lang="en-US" sz="1400" u="none" strike="noStrike" dirty="0">
                          <a:solidFill>
                            <a:schemeClr val="tx1"/>
                          </a:solidFill>
                          <a:effectLst/>
                        </a:rPr>
                        <a:t>Genesis 30:8</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06"/>
                  </a:ext>
                </a:extLst>
              </a:tr>
              <a:tr h="286925">
                <a:tc>
                  <a:txBody>
                    <a:bodyPr/>
                    <a:lstStyle/>
                    <a:p>
                      <a:pPr fontAlgn="base"/>
                      <a:r>
                        <a:rPr lang="en-US" sz="1400">
                          <a:solidFill>
                            <a:schemeClr val="tx1"/>
                          </a:solidFill>
                          <a:effectLst/>
                        </a:rPr>
                        <a:t>Zilpah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Gad</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Troop</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“Leah said, A troop cometh” (</a:t>
                      </a:r>
                      <a:r>
                        <a:rPr lang="en-US" sz="1400" u="none" strike="noStrike" dirty="0">
                          <a:solidFill>
                            <a:schemeClr val="tx1"/>
                          </a:solidFill>
                          <a:effectLst/>
                        </a:rPr>
                        <a:t>Genesis 30:11</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07"/>
                  </a:ext>
                </a:extLst>
              </a:tr>
              <a:tr h="286925">
                <a:tc>
                  <a:txBody>
                    <a:bodyPr/>
                    <a:lstStyle/>
                    <a:p>
                      <a:pPr fontAlgn="base"/>
                      <a:r>
                        <a:rPr lang="en-US" sz="1400">
                          <a:solidFill>
                            <a:schemeClr val="tx1"/>
                          </a:solidFill>
                          <a:effectLst/>
                        </a:rPr>
                        <a:t>Zilpah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Asher</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My happiness</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“Leah said, Happy am I” (</a:t>
                      </a:r>
                      <a:r>
                        <a:rPr lang="en-US" sz="1400" u="none" strike="noStrike" dirty="0">
                          <a:solidFill>
                            <a:schemeClr val="tx1"/>
                          </a:solidFill>
                          <a:effectLst/>
                        </a:rPr>
                        <a:t>Genesis 30:13</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08"/>
                  </a:ext>
                </a:extLst>
              </a:tr>
              <a:tr h="286925">
                <a:tc>
                  <a:txBody>
                    <a:bodyPr/>
                    <a:lstStyle/>
                    <a:p>
                      <a:pPr fontAlgn="base"/>
                      <a:r>
                        <a:rPr lang="en-US" sz="1400">
                          <a:solidFill>
                            <a:schemeClr val="tx1"/>
                          </a:solidFill>
                          <a:effectLst/>
                        </a:rPr>
                        <a:t>Leah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Issachar</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A reward</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God hath given me my reward (</a:t>
                      </a:r>
                      <a:r>
                        <a:rPr lang="en-US" sz="1400" u="none" strike="noStrike" dirty="0">
                          <a:solidFill>
                            <a:schemeClr val="tx1"/>
                          </a:solidFill>
                          <a:effectLst/>
                        </a:rPr>
                        <a:t>Genesis 30:18</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09"/>
                  </a:ext>
                </a:extLst>
              </a:tr>
              <a:tr h="364589">
                <a:tc>
                  <a:txBody>
                    <a:bodyPr/>
                    <a:lstStyle/>
                    <a:p>
                      <a:pPr fontAlgn="base"/>
                      <a:r>
                        <a:rPr lang="en-US" sz="1400">
                          <a:solidFill>
                            <a:schemeClr val="tx1"/>
                          </a:solidFill>
                          <a:effectLst/>
                        </a:rPr>
                        <a:t>Leah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Zebulun</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Dwelling</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“Now will my husband dwell with me” (</a:t>
                      </a:r>
                      <a:r>
                        <a:rPr lang="en-US" sz="1400" u="none" strike="noStrike" dirty="0">
                          <a:solidFill>
                            <a:schemeClr val="tx1"/>
                          </a:solidFill>
                          <a:effectLst/>
                        </a:rPr>
                        <a:t>Genesis 30:20</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10"/>
                  </a:ext>
                </a:extLst>
              </a:tr>
              <a:tr h="364589">
                <a:tc>
                  <a:txBody>
                    <a:bodyPr/>
                    <a:lstStyle/>
                    <a:p>
                      <a:pPr fontAlgn="base"/>
                      <a:r>
                        <a:rPr lang="en-US" sz="1400">
                          <a:solidFill>
                            <a:schemeClr val="tx1"/>
                          </a:solidFill>
                          <a:effectLst/>
                        </a:rPr>
                        <a:t>Rachel</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Joseph</a:t>
                      </a:r>
                    </a:p>
                  </a:txBody>
                  <a:tcPr marL="26967" marR="26967" marT="26967" marB="26967" anchor="ctr">
                    <a:lnL>
                      <a:noFill/>
                    </a:lnL>
                    <a:lnR>
                      <a:noFill/>
                    </a:lnR>
                    <a:lnT>
                      <a:noFill/>
                    </a:lnT>
                    <a:lnB>
                      <a:noFill/>
                    </a:lnB>
                  </a:tcPr>
                </a:tc>
                <a:tc>
                  <a:txBody>
                    <a:bodyPr/>
                    <a:lstStyle/>
                    <a:p>
                      <a:pPr fontAlgn="base"/>
                      <a:r>
                        <a:rPr lang="en-US" sz="1400">
                          <a:solidFill>
                            <a:schemeClr val="tx1"/>
                          </a:solidFill>
                          <a:effectLst/>
                        </a:rPr>
                        <a:t>Adding</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“The Lord shall add to me another son” (</a:t>
                      </a:r>
                      <a:r>
                        <a:rPr lang="en-US" sz="1400" u="none" strike="noStrike" dirty="0">
                          <a:solidFill>
                            <a:schemeClr val="tx1"/>
                          </a:solidFill>
                          <a:effectLst/>
                        </a:rPr>
                        <a:t>Genesis 30:24</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11"/>
                  </a:ext>
                </a:extLst>
              </a:tr>
              <a:tr h="442253">
                <a:tc>
                  <a:txBody>
                    <a:bodyPr/>
                    <a:lstStyle/>
                    <a:p>
                      <a:pPr fontAlgn="base"/>
                      <a:r>
                        <a:rPr lang="en-US" sz="1400" dirty="0">
                          <a:solidFill>
                            <a:schemeClr val="tx1"/>
                          </a:solidFill>
                          <a:effectLst/>
                        </a:rPr>
                        <a:t>Rachel</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Benjamin</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Son of my right hand</a:t>
                      </a:r>
                    </a:p>
                  </a:txBody>
                  <a:tcPr marL="26967" marR="26967" marT="26967" marB="26967" anchor="ctr">
                    <a:lnL>
                      <a:noFill/>
                    </a:lnL>
                    <a:lnR>
                      <a:noFill/>
                    </a:lnR>
                    <a:lnT>
                      <a:noFill/>
                    </a:lnT>
                    <a:lnB>
                      <a:noFill/>
                    </a:lnB>
                  </a:tcPr>
                </a:tc>
                <a:tc>
                  <a:txBody>
                    <a:bodyPr/>
                    <a:lstStyle/>
                    <a:p>
                      <a:pPr fontAlgn="base"/>
                      <a:r>
                        <a:rPr lang="en-US" sz="1400" dirty="0">
                          <a:solidFill>
                            <a:schemeClr val="tx1"/>
                          </a:solidFill>
                          <a:effectLst/>
                        </a:rPr>
                        <a:t>“You are the son of my right hand” (</a:t>
                      </a:r>
                      <a:r>
                        <a:rPr lang="en-US" sz="1400" u="none" strike="noStrike" dirty="0">
                          <a:solidFill>
                            <a:schemeClr val="tx1"/>
                          </a:solidFill>
                          <a:effectLst/>
                        </a:rPr>
                        <a:t>Genesis 35:18</a:t>
                      </a:r>
                      <a:r>
                        <a:rPr lang="en-US" sz="1400" dirty="0">
                          <a:solidFill>
                            <a:schemeClr val="tx1"/>
                          </a:solidFill>
                          <a:effectLst/>
                        </a:rPr>
                        <a:t>).</a:t>
                      </a:r>
                    </a:p>
                  </a:txBody>
                  <a:tcPr marL="26967" marR="26967" marT="26967" marB="26967" anchor="ctr">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5" name="TextBox 4"/>
          <p:cNvSpPr txBox="1"/>
          <p:nvPr/>
        </p:nvSpPr>
        <p:spPr>
          <a:xfrm>
            <a:off x="2318657" y="3751073"/>
            <a:ext cx="2231572" cy="369332"/>
          </a:xfrm>
          <a:prstGeom prst="rect">
            <a:avLst/>
          </a:prstGeom>
          <a:noFill/>
        </p:spPr>
        <p:txBody>
          <a:bodyPr wrap="square" rtlCol="0">
            <a:spAutoFit/>
          </a:bodyPr>
          <a:lstStyle/>
          <a:p>
            <a:r>
              <a:rPr lang="en-US" dirty="0">
                <a:latin typeface="Calibri" panose="020F0502020204030204" pitchFamily="34" charset="0"/>
              </a:rPr>
              <a:t>Names Given</a:t>
            </a:r>
          </a:p>
        </p:txBody>
      </p:sp>
      <p:sp>
        <p:nvSpPr>
          <p:cNvPr id="6" name="Right Arrow 5"/>
          <p:cNvSpPr/>
          <p:nvPr/>
        </p:nvSpPr>
        <p:spPr>
          <a:xfrm>
            <a:off x="4114800" y="3760574"/>
            <a:ext cx="1763486" cy="25037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14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252913"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9683" t="12931" r="40934" b="23035"/>
          <a:stretch/>
        </p:blipFill>
        <p:spPr>
          <a:xfrm>
            <a:off x="1578427" y="188111"/>
            <a:ext cx="8871858" cy="6477526"/>
          </a:xfrm>
          <a:prstGeom prst="rect">
            <a:avLst/>
          </a:prstGeom>
        </p:spPr>
      </p:pic>
    </p:spTree>
    <p:extLst>
      <p:ext uri="{BB962C8B-B14F-4D97-AF65-F5344CB8AC3E}">
        <p14:creationId xmlns:p14="http://schemas.microsoft.com/office/powerpoint/2010/main" val="84346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2340429" cy="369332"/>
          </a:xfrm>
          <a:prstGeom prst="rect">
            <a:avLst/>
          </a:prstGeom>
          <a:noFill/>
        </p:spPr>
        <p:txBody>
          <a:bodyPr wrap="square" rtlCol="0">
            <a:spAutoFit/>
          </a:bodyPr>
          <a:lstStyle/>
          <a:p>
            <a:r>
              <a:rPr lang="en-US" dirty="0">
                <a:solidFill>
                  <a:schemeClr val="bg1"/>
                </a:solidFill>
              </a:rPr>
              <a:t>Genesis 28:1-5</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Search For a Wife</a:t>
            </a:r>
            <a:endParaRPr lang="en-US" sz="6000" dirty="0">
              <a:solidFill>
                <a:schemeClr val="bg1"/>
              </a:solidFill>
              <a:latin typeface="AR JULIAN" panose="02000000000000000000" pitchFamily="2" charset="0"/>
              <a:cs typeface="Aparajita" panose="020B0604020202020204" pitchFamily="34" charset="0"/>
            </a:endParaRPr>
          </a:p>
        </p:txBody>
      </p:sp>
      <p:pic>
        <p:nvPicPr>
          <p:cNvPr id="3074" name="Picture 2" descr="https://www.lds.org/bc/content/shared/content/images/gospel-library/manual/32489/32489_000_013_01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061" y="1169760"/>
            <a:ext cx="29337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9402" y="1538170"/>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The Canaanites worshipped idols and engaged in other practices that were offensive to God. A daughter of Canaan would not be worthy to join Jacob in entering into a marriage covenant with the Lord. Marrying a daughter of Canaan would mean marrying out of the covenant.</a:t>
            </a:r>
            <a:endParaRPr lang="en-US" dirty="0">
              <a:solidFill>
                <a:schemeClr val="bg1"/>
              </a:solidFill>
            </a:endParaRPr>
          </a:p>
        </p:txBody>
      </p:sp>
      <p:grpSp>
        <p:nvGrpSpPr>
          <p:cNvPr id="26" name="Group 25"/>
          <p:cNvGrpSpPr/>
          <p:nvPr/>
        </p:nvGrpSpPr>
        <p:grpSpPr>
          <a:xfrm>
            <a:off x="5383764" y="3174123"/>
            <a:ext cx="6024593" cy="2568319"/>
            <a:chOff x="5383764" y="3174123"/>
            <a:chExt cx="6024593" cy="2568319"/>
          </a:xfrm>
        </p:grpSpPr>
        <p:sp>
          <p:nvSpPr>
            <p:cNvPr id="7" name="Rectangle 6"/>
            <p:cNvSpPr/>
            <p:nvPr/>
          </p:nvSpPr>
          <p:spPr>
            <a:xfrm>
              <a:off x="10338600" y="395136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Milcah</a:t>
              </a:r>
              <a:endParaRPr lang="en-US" dirty="0"/>
            </a:p>
          </p:txBody>
        </p:sp>
        <p:sp>
          <p:nvSpPr>
            <p:cNvPr id="8" name="Rectangle 7"/>
            <p:cNvSpPr/>
            <p:nvPr/>
          </p:nvSpPr>
          <p:spPr>
            <a:xfrm>
              <a:off x="9029038" y="395529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Nahor</a:t>
              </a:r>
              <a:endParaRPr lang="en-US" dirty="0"/>
            </a:p>
          </p:txBody>
        </p:sp>
        <p:sp>
          <p:nvSpPr>
            <p:cNvPr id="9" name="Rectangle 8"/>
            <p:cNvSpPr/>
            <p:nvPr/>
          </p:nvSpPr>
          <p:spPr>
            <a:xfrm>
              <a:off x="9697333" y="464798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Bethuel</a:t>
              </a:r>
              <a:endParaRPr lang="en-US" dirty="0"/>
            </a:p>
          </p:txBody>
        </p:sp>
        <p:sp>
          <p:nvSpPr>
            <p:cNvPr id="10" name="Rectangle 9"/>
            <p:cNvSpPr/>
            <p:nvPr/>
          </p:nvSpPr>
          <p:spPr>
            <a:xfrm>
              <a:off x="8182924" y="4682766"/>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11" name="Straight Arrow Connector 10"/>
            <p:cNvCxnSpPr/>
            <p:nvPr/>
          </p:nvCxnSpPr>
          <p:spPr>
            <a:xfrm flipH="1">
              <a:off x="10232211" y="4340482"/>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318346" y="4813963"/>
              <a:ext cx="313322" cy="1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644027" y="395136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14" name="Rectangle 13"/>
            <p:cNvSpPr/>
            <p:nvPr/>
          </p:nvSpPr>
          <p:spPr>
            <a:xfrm>
              <a:off x="5383764" y="395136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15" name="Rectangle 14"/>
            <p:cNvSpPr/>
            <p:nvPr/>
          </p:nvSpPr>
          <p:spPr>
            <a:xfrm>
              <a:off x="7820724" y="317412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Terah</a:t>
              </a:r>
              <a:endParaRPr lang="en-US" dirty="0"/>
            </a:p>
          </p:txBody>
        </p:sp>
        <p:sp>
          <p:nvSpPr>
            <p:cNvPr id="16" name="Rectangle 15"/>
            <p:cNvSpPr/>
            <p:nvPr/>
          </p:nvSpPr>
          <p:spPr>
            <a:xfrm>
              <a:off x="6008751" y="470758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17" name="Straight Arrow Connector 16"/>
            <p:cNvCxnSpPr/>
            <p:nvPr/>
          </p:nvCxnSpPr>
          <p:spPr>
            <a:xfrm flipH="1">
              <a:off x="6565402" y="4305765"/>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538135" y="3617777"/>
              <a:ext cx="272223" cy="228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777426" y="3584045"/>
              <a:ext cx="298113" cy="2571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182924" y="519337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Laban</a:t>
              </a:r>
            </a:p>
          </p:txBody>
        </p:sp>
        <p:cxnSp>
          <p:nvCxnSpPr>
            <p:cNvPr id="21" name="Straight Arrow Connector 20"/>
            <p:cNvCxnSpPr/>
            <p:nvPr/>
          </p:nvCxnSpPr>
          <p:spPr>
            <a:xfrm flipH="1">
              <a:off x="9324712" y="5010574"/>
              <a:ext cx="372621" cy="373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008750" y="540799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cxnSp>
          <p:nvCxnSpPr>
            <p:cNvPr id="25" name="Straight Arrow Connector 24"/>
            <p:cNvCxnSpPr/>
            <p:nvPr/>
          </p:nvCxnSpPr>
          <p:spPr>
            <a:xfrm flipH="1">
              <a:off x="6565402" y="507791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118372" y="4854041"/>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014137" y="3508567"/>
            <a:ext cx="3505068" cy="2501531"/>
            <a:chOff x="228600" y="381000"/>
            <a:chExt cx="3505068" cy="2501531"/>
          </a:xfrm>
        </p:grpSpPr>
        <p:grpSp>
          <p:nvGrpSpPr>
            <p:cNvPr id="30" name="Group 29"/>
            <p:cNvGrpSpPr/>
            <p:nvPr/>
          </p:nvGrpSpPr>
          <p:grpSpPr>
            <a:xfrm>
              <a:off x="228600" y="381000"/>
              <a:ext cx="3505068" cy="2501531"/>
              <a:chOff x="534986" y="381000"/>
              <a:chExt cx="2637111" cy="2501531"/>
            </a:xfrm>
          </p:grpSpPr>
          <p:sp>
            <p:nvSpPr>
              <p:cNvPr id="32" name="Rectangle 3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534986" y="384805"/>
                <a:ext cx="457200" cy="2497726"/>
                <a:chOff x="533400" y="381000"/>
                <a:chExt cx="457200" cy="2497726"/>
              </a:xfrm>
            </p:grpSpPr>
            <p:sp>
              <p:nvSpPr>
                <p:cNvPr id="39" name="Oval 3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2714897" y="381000"/>
                <a:ext cx="457200" cy="2497726"/>
                <a:chOff x="2714897" y="457200"/>
                <a:chExt cx="457200" cy="2497726"/>
              </a:xfrm>
            </p:grpSpPr>
            <p:sp>
              <p:nvSpPr>
                <p:cNvPr id="35" name="Oval 3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Rectangle 30"/>
            <p:cNvSpPr/>
            <p:nvPr/>
          </p:nvSpPr>
          <p:spPr>
            <a:xfrm>
              <a:off x="849554" y="1043146"/>
              <a:ext cx="2371313" cy="1323439"/>
            </a:xfrm>
            <a:prstGeom prst="rect">
              <a:avLst/>
            </a:prstGeom>
          </p:spPr>
          <p:txBody>
            <a:bodyPr wrap="square">
              <a:spAutoFit/>
            </a:bodyPr>
            <a:lstStyle/>
            <a:p>
              <a:pPr algn="ctr"/>
              <a:r>
                <a:rPr lang="en-US" sz="1600" b="1" dirty="0"/>
                <a:t>If we marry in the covenant and remain faithful, then we will receive the blessings of Abraham</a:t>
              </a:r>
              <a:endParaRPr lang="en-US" sz="1600" i="1" dirty="0"/>
            </a:p>
          </p:txBody>
        </p:sp>
      </p:grpSp>
    </p:spTree>
    <p:extLst>
      <p:ext uri="{BB962C8B-B14F-4D97-AF65-F5344CB8AC3E}">
        <p14:creationId xmlns:p14="http://schemas.microsoft.com/office/powerpoint/2010/main" val="243093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out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cxnSp>
        <p:nvCxnSpPr>
          <p:cNvPr id="161" name="Straight Arrow Connector 160"/>
          <p:cNvCxnSpPr>
            <a:endCxn id="10" idx="3"/>
          </p:cNvCxnSpPr>
          <p:nvPr/>
        </p:nvCxnSpPr>
        <p:spPr>
          <a:xfrm flipV="1">
            <a:off x="2847838" y="2534594"/>
            <a:ext cx="6985592" cy="13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3293" y="3648"/>
            <a:ext cx="12192000" cy="1015663"/>
          </a:xfrm>
          <a:prstGeom prst="rect">
            <a:avLst/>
          </a:prstGeom>
        </p:spPr>
        <p:txBody>
          <a:bodyPr wrap="square">
            <a:spAutoFit/>
          </a:bodyPr>
          <a:lstStyle/>
          <a:p>
            <a:r>
              <a:rPr lang="en-US" sz="6000" dirty="0">
                <a:solidFill>
                  <a:schemeClr val="bg1"/>
                </a:solidFill>
                <a:latin typeface="Agency FB" panose="020B0503020202020204" pitchFamily="34" charset="0"/>
              </a:rPr>
              <a:t>Esau’s Descendants</a:t>
            </a:r>
          </a:p>
        </p:txBody>
      </p:sp>
      <p:sp>
        <p:nvSpPr>
          <p:cNvPr id="6" name="Rectangle 5"/>
          <p:cNvSpPr/>
          <p:nvPr/>
        </p:nvSpPr>
        <p:spPr>
          <a:xfrm>
            <a:off x="3848389" y="5404000"/>
            <a:ext cx="4286655" cy="1323439"/>
          </a:xfrm>
          <a:prstGeom prst="rect">
            <a:avLst/>
          </a:prstGeom>
        </p:spPr>
        <p:txBody>
          <a:bodyPr wrap="square">
            <a:spAutoFit/>
          </a:bodyPr>
          <a:lstStyle/>
          <a:p>
            <a:pPr algn="ctr" fontAlgn="base"/>
            <a:r>
              <a:rPr lang="en-US" sz="3200" dirty="0" err="1">
                <a:solidFill>
                  <a:schemeClr val="bg1"/>
                </a:solidFill>
              </a:rPr>
              <a:t>Edomites</a:t>
            </a:r>
            <a:endParaRPr lang="en-US" sz="3200" dirty="0">
              <a:solidFill>
                <a:schemeClr val="bg1"/>
              </a:solidFill>
            </a:endParaRPr>
          </a:p>
          <a:p>
            <a:pPr algn="ctr" fontAlgn="base"/>
            <a:r>
              <a:rPr lang="en-US" sz="1600" dirty="0">
                <a:solidFill>
                  <a:schemeClr val="bg1"/>
                </a:solidFill>
              </a:rPr>
              <a:t>They dwelt in Mt </a:t>
            </a:r>
            <a:r>
              <a:rPr lang="en-US" sz="1600" dirty="0" err="1">
                <a:solidFill>
                  <a:schemeClr val="bg1"/>
                </a:solidFill>
              </a:rPr>
              <a:t>Seir</a:t>
            </a:r>
            <a:r>
              <a:rPr lang="en-US" sz="1600" dirty="0">
                <a:solidFill>
                  <a:schemeClr val="bg1"/>
                </a:solidFill>
              </a:rPr>
              <a:t> and intermarriages took place between the sons and daughter of Esau and the sons and daughters of </a:t>
            </a:r>
            <a:r>
              <a:rPr lang="en-US" sz="1600" dirty="0" err="1">
                <a:solidFill>
                  <a:schemeClr val="bg1"/>
                </a:solidFill>
              </a:rPr>
              <a:t>Seir</a:t>
            </a:r>
            <a:r>
              <a:rPr lang="en-US" sz="1600" dirty="0">
                <a:solidFill>
                  <a:schemeClr val="bg1"/>
                </a:solidFill>
              </a:rPr>
              <a:t>, the </a:t>
            </a:r>
            <a:r>
              <a:rPr lang="en-US" sz="1600" dirty="0" err="1">
                <a:solidFill>
                  <a:schemeClr val="bg1"/>
                </a:solidFill>
              </a:rPr>
              <a:t>Horite</a:t>
            </a:r>
            <a:endParaRPr lang="en-US" sz="1600" dirty="0">
              <a:solidFill>
                <a:schemeClr val="bg1"/>
              </a:solidFill>
            </a:endParaRPr>
          </a:p>
        </p:txBody>
      </p:sp>
      <p:sp>
        <p:nvSpPr>
          <p:cNvPr id="9" name="Rectangle 8"/>
          <p:cNvSpPr/>
          <p:nvPr/>
        </p:nvSpPr>
        <p:spPr>
          <a:xfrm>
            <a:off x="142927" y="238779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Esau</a:t>
            </a:r>
          </a:p>
        </p:txBody>
      </p:sp>
      <p:cxnSp>
        <p:nvCxnSpPr>
          <p:cNvPr id="12" name="Straight Arrow Connector 11"/>
          <p:cNvCxnSpPr/>
          <p:nvPr/>
        </p:nvCxnSpPr>
        <p:spPr>
          <a:xfrm flipV="1">
            <a:off x="1300024" y="2547902"/>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94593" y="2815723"/>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36771" y="2377178"/>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Bashemath</a:t>
            </a:r>
            <a:endParaRPr lang="en-US" dirty="0"/>
          </a:p>
        </p:txBody>
      </p:sp>
      <p:sp>
        <p:nvSpPr>
          <p:cNvPr id="17" name="Rectangle 16"/>
          <p:cNvSpPr/>
          <p:nvPr/>
        </p:nvSpPr>
        <p:spPr>
          <a:xfrm>
            <a:off x="3538497" y="1211272"/>
            <a:ext cx="1069757" cy="4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 or Elon ?</a:t>
            </a:r>
          </a:p>
        </p:txBody>
      </p:sp>
      <p:sp>
        <p:nvSpPr>
          <p:cNvPr id="18" name="Rectangle 17"/>
          <p:cNvSpPr/>
          <p:nvPr/>
        </p:nvSpPr>
        <p:spPr>
          <a:xfrm>
            <a:off x="3461865" y="320863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Reuel</a:t>
            </a:r>
            <a:endParaRPr lang="en-US" dirty="0"/>
          </a:p>
        </p:txBody>
      </p:sp>
      <p:cxnSp>
        <p:nvCxnSpPr>
          <p:cNvPr id="30" name="Straight Arrow Connector 29"/>
          <p:cNvCxnSpPr/>
          <p:nvPr/>
        </p:nvCxnSpPr>
        <p:spPr>
          <a:xfrm>
            <a:off x="4026865" y="1786563"/>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874397" y="1000916"/>
            <a:ext cx="1392028" cy="3386697"/>
            <a:chOff x="5360317" y="1000979"/>
            <a:chExt cx="1392028" cy="3386697"/>
          </a:xfrm>
        </p:grpSpPr>
        <p:sp>
          <p:nvSpPr>
            <p:cNvPr id="11" name="Rectangle 10"/>
            <p:cNvSpPr/>
            <p:nvPr/>
          </p:nvSpPr>
          <p:spPr>
            <a:xfrm>
              <a:off x="5360317" y="2388352"/>
              <a:ext cx="1392028"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Aholibamah</a:t>
              </a:r>
              <a:endParaRPr lang="en-US" dirty="0"/>
            </a:p>
          </p:txBody>
        </p:sp>
        <p:sp>
          <p:nvSpPr>
            <p:cNvPr id="15" name="Rectangle 14"/>
            <p:cNvSpPr/>
            <p:nvPr/>
          </p:nvSpPr>
          <p:spPr>
            <a:xfrm>
              <a:off x="5428962" y="100097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Zibeon</a:t>
              </a:r>
              <a:endParaRPr lang="en-US" dirty="0"/>
            </a:p>
          </p:txBody>
        </p:sp>
        <p:sp>
          <p:nvSpPr>
            <p:cNvPr id="19" name="Rectangle 18"/>
            <p:cNvSpPr/>
            <p:nvPr/>
          </p:nvSpPr>
          <p:spPr>
            <a:xfrm>
              <a:off x="5538168" y="3123411"/>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Jeush</a:t>
              </a:r>
              <a:endParaRPr lang="en-US" dirty="0"/>
            </a:p>
          </p:txBody>
        </p:sp>
        <p:sp>
          <p:nvSpPr>
            <p:cNvPr id="22" name="Rectangle 21"/>
            <p:cNvSpPr/>
            <p:nvPr/>
          </p:nvSpPr>
          <p:spPr>
            <a:xfrm>
              <a:off x="5476433" y="1664484"/>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Anah</a:t>
              </a:r>
              <a:endParaRPr lang="en-US" dirty="0"/>
            </a:p>
          </p:txBody>
        </p:sp>
        <p:sp>
          <p:nvSpPr>
            <p:cNvPr id="24" name="Rectangle 23"/>
            <p:cNvSpPr/>
            <p:nvPr/>
          </p:nvSpPr>
          <p:spPr>
            <a:xfrm>
              <a:off x="5538168" y="3597421"/>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Jaalam</a:t>
              </a:r>
              <a:endParaRPr lang="en-US" dirty="0"/>
            </a:p>
          </p:txBody>
        </p:sp>
        <p:sp>
          <p:nvSpPr>
            <p:cNvPr id="25" name="Rectangle 24"/>
            <p:cNvSpPr/>
            <p:nvPr/>
          </p:nvSpPr>
          <p:spPr>
            <a:xfrm>
              <a:off x="5545935" y="405323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Korah</a:t>
              </a:r>
              <a:endParaRPr lang="en-US" dirty="0"/>
            </a:p>
          </p:txBody>
        </p:sp>
        <p:cxnSp>
          <p:nvCxnSpPr>
            <p:cNvPr id="31" name="Straight Arrow Connector 30"/>
            <p:cNvCxnSpPr/>
            <p:nvPr/>
          </p:nvCxnSpPr>
          <p:spPr>
            <a:xfrm flipH="1">
              <a:off x="5963841" y="137497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978137" y="202779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990039" y="27378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8718602" y="1526336"/>
            <a:ext cx="1184616" cy="4343455"/>
            <a:chOff x="7292131" y="1521412"/>
            <a:chExt cx="1184616" cy="4343455"/>
          </a:xfrm>
        </p:grpSpPr>
        <p:sp>
          <p:nvSpPr>
            <p:cNvPr id="10" name="Rectangle 9"/>
            <p:cNvSpPr/>
            <p:nvPr/>
          </p:nvSpPr>
          <p:spPr>
            <a:xfrm>
              <a:off x="7337202" y="2362448"/>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Adah</a:t>
              </a:r>
            </a:p>
          </p:txBody>
        </p:sp>
        <p:sp>
          <p:nvSpPr>
            <p:cNvPr id="21" name="Rectangle 20"/>
            <p:cNvSpPr/>
            <p:nvPr/>
          </p:nvSpPr>
          <p:spPr>
            <a:xfrm>
              <a:off x="7292131" y="152141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Elon</a:t>
              </a:r>
            </a:p>
          </p:txBody>
        </p:sp>
        <p:sp>
          <p:nvSpPr>
            <p:cNvPr id="23" name="Rectangle 22"/>
            <p:cNvSpPr/>
            <p:nvPr/>
          </p:nvSpPr>
          <p:spPr>
            <a:xfrm>
              <a:off x="7324324" y="304480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Eliphaz</a:t>
              </a:r>
              <a:endParaRPr lang="en-US" dirty="0"/>
            </a:p>
          </p:txBody>
        </p:sp>
        <p:cxnSp>
          <p:nvCxnSpPr>
            <p:cNvPr id="28" name="Straight Arrow Connector 27"/>
            <p:cNvCxnSpPr/>
            <p:nvPr/>
          </p:nvCxnSpPr>
          <p:spPr>
            <a:xfrm flipH="1">
              <a:off x="7820985" y="189001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857475" y="269924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9207" y="375503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Teman</a:t>
              </a:r>
              <a:endParaRPr lang="en-US" dirty="0"/>
            </a:p>
          </p:txBody>
        </p:sp>
        <p:cxnSp>
          <p:nvCxnSpPr>
            <p:cNvPr id="36" name="Straight Arrow Connector 35"/>
            <p:cNvCxnSpPr/>
            <p:nvPr/>
          </p:nvCxnSpPr>
          <p:spPr>
            <a:xfrm flipH="1">
              <a:off x="7872081" y="344625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399206" y="4197310"/>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Omar</a:t>
              </a:r>
            </a:p>
          </p:txBody>
        </p:sp>
        <p:sp>
          <p:nvSpPr>
            <p:cNvPr id="38" name="Rectangle 37"/>
            <p:cNvSpPr/>
            <p:nvPr/>
          </p:nvSpPr>
          <p:spPr>
            <a:xfrm>
              <a:off x="7399206" y="462545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Zepho</a:t>
              </a:r>
              <a:endParaRPr lang="en-US" dirty="0"/>
            </a:p>
          </p:txBody>
        </p:sp>
        <p:sp>
          <p:nvSpPr>
            <p:cNvPr id="39" name="Rectangle 38"/>
            <p:cNvSpPr/>
            <p:nvPr/>
          </p:nvSpPr>
          <p:spPr>
            <a:xfrm>
              <a:off x="7399205" y="5066047"/>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Gatam</a:t>
              </a:r>
              <a:endParaRPr lang="en-US" dirty="0"/>
            </a:p>
          </p:txBody>
        </p:sp>
        <p:sp>
          <p:nvSpPr>
            <p:cNvPr id="40" name="Rectangle 39"/>
            <p:cNvSpPr/>
            <p:nvPr/>
          </p:nvSpPr>
          <p:spPr>
            <a:xfrm>
              <a:off x="7406990" y="5530423"/>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Kenaz</a:t>
              </a:r>
              <a:endParaRPr lang="en-US" dirty="0"/>
            </a:p>
          </p:txBody>
        </p:sp>
      </p:grpSp>
      <p:cxnSp>
        <p:nvCxnSpPr>
          <p:cNvPr id="43" name="Straight Arrow Connector 42"/>
          <p:cNvCxnSpPr/>
          <p:nvPr/>
        </p:nvCxnSpPr>
        <p:spPr>
          <a:xfrm flipV="1">
            <a:off x="9932138" y="3190961"/>
            <a:ext cx="200973" cy="6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992443" y="3653660"/>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524167" y="4026146"/>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Nahath</a:t>
            </a:r>
            <a:endParaRPr lang="en-US" dirty="0"/>
          </a:p>
        </p:txBody>
      </p:sp>
      <p:sp>
        <p:nvSpPr>
          <p:cNvPr id="49" name="Rectangle 48"/>
          <p:cNvSpPr/>
          <p:nvPr/>
        </p:nvSpPr>
        <p:spPr>
          <a:xfrm>
            <a:off x="3538497" y="4497099"/>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Zerah</a:t>
            </a:r>
            <a:endParaRPr lang="en-US" dirty="0"/>
          </a:p>
        </p:txBody>
      </p:sp>
      <p:sp>
        <p:nvSpPr>
          <p:cNvPr id="51" name="Rectangle 50"/>
          <p:cNvSpPr/>
          <p:nvPr/>
        </p:nvSpPr>
        <p:spPr>
          <a:xfrm>
            <a:off x="3505523" y="4968052"/>
            <a:ext cx="1171488"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Shammah</a:t>
            </a:r>
            <a:endParaRPr lang="en-US" dirty="0"/>
          </a:p>
        </p:txBody>
      </p:sp>
      <p:sp>
        <p:nvSpPr>
          <p:cNvPr id="52" name="Rectangle 51"/>
          <p:cNvSpPr/>
          <p:nvPr/>
        </p:nvSpPr>
        <p:spPr>
          <a:xfrm>
            <a:off x="3538495" y="5439005"/>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Mizzah</a:t>
            </a:r>
            <a:endParaRPr lang="en-US" dirty="0"/>
          </a:p>
        </p:txBody>
      </p:sp>
      <p:sp>
        <p:nvSpPr>
          <p:cNvPr id="53" name="Rectangle 52"/>
          <p:cNvSpPr/>
          <p:nvPr/>
        </p:nvSpPr>
        <p:spPr>
          <a:xfrm>
            <a:off x="5504634" y="4815818"/>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Dukes</a:t>
            </a:r>
          </a:p>
        </p:txBody>
      </p:sp>
      <p:sp>
        <p:nvSpPr>
          <p:cNvPr id="54" name="Rectangle 53"/>
          <p:cNvSpPr/>
          <p:nvPr/>
        </p:nvSpPr>
        <p:spPr>
          <a:xfrm>
            <a:off x="2850950" y="714182"/>
            <a:ext cx="2167658" cy="584775"/>
          </a:xfrm>
          <a:prstGeom prst="rect">
            <a:avLst/>
          </a:prstGeom>
        </p:spPr>
        <p:txBody>
          <a:bodyPr wrap="square">
            <a:spAutoFit/>
          </a:bodyPr>
          <a:lstStyle/>
          <a:p>
            <a:pPr fontAlgn="base"/>
            <a:r>
              <a:rPr lang="en-US" sz="3200" dirty="0">
                <a:solidFill>
                  <a:schemeClr val="bg1"/>
                </a:solidFill>
              </a:rPr>
              <a:t>Hittites</a:t>
            </a:r>
          </a:p>
        </p:txBody>
      </p:sp>
      <p:grpSp>
        <p:nvGrpSpPr>
          <p:cNvPr id="4" name="Group 3"/>
          <p:cNvGrpSpPr/>
          <p:nvPr/>
        </p:nvGrpSpPr>
        <p:grpSpPr>
          <a:xfrm>
            <a:off x="10244698" y="1361726"/>
            <a:ext cx="2577881" cy="3213717"/>
            <a:chOff x="8708534" y="1335423"/>
            <a:chExt cx="2577881" cy="3213717"/>
          </a:xfrm>
        </p:grpSpPr>
        <p:sp>
          <p:nvSpPr>
            <p:cNvPr id="41" name="Rectangle 40"/>
            <p:cNvSpPr/>
            <p:nvPr/>
          </p:nvSpPr>
          <p:spPr>
            <a:xfrm>
              <a:off x="8708534" y="301959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Timna</a:t>
              </a:r>
              <a:endParaRPr lang="en-US" dirty="0"/>
            </a:p>
          </p:txBody>
        </p:sp>
        <p:sp>
          <p:nvSpPr>
            <p:cNvPr id="42" name="Rectangle 41"/>
            <p:cNvSpPr/>
            <p:nvPr/>
          </p:nvSpPr>
          <p:spPr>
            <a:xfrm>
              <a:off x="9006221" y="3639300"/>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Amalek</a:t>
              </a:r>
            </a:p>
          </p:txBody>
        </p:sp>
        <p:cxnSp>
          <p:nvCxnSpPr>
            <p:cNvPr id="45" name="Straight Arrow Connector 44"/>
            <p:cNvCxnSpPr/>
            <p:nvPr/>
          </p:nvCxnSpPr>
          <p:spPr>
            <a:xfrm>
              <a:off x="9512303" y="3354037"/>
              <a:ext cx="7905" cy="2320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8722013" y="23335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Seir</a:t>
              </a:r>
              <a:endParaRPr lang="en-US" dirty="0"/>
            </a:p>
          </p:txBody>
        </p:sp>
        <p:cxnSp>
          <p:nvCxnSpPr>
            <p:cNvPr id="63" name="Straight Arrow Connector 62"/>
            <p:cNvCxnSpPr/>
            <p:nvPr/>
          </p:nvCxnSpPr>
          <p:spPr>
            <a:xfrm flipH="1">
              <a:off x="9262008" y="2657732"/>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9118757" y="1335423"/>
              <a:ext cx="2167658" cy="584775"/>
            </a:xfrm>
            <a:prstGeom prst="rect">
              <a:avLst/>
            </a:prstGeom>
          </p:spPr>
          <p:txBody>
            <a:bodyPr wrap="square">
              <a:spAutoFit/>
            </a:bodyPr>
            <a:lstStyle/>
            <a:p>
              <a:pPr fontAlgn="base"/>
              <a:r>
                <a:rPr lang="en-US" sz="3200" dirty="0" err="1">
                  <a:solidFill>
                    <a:schemeClr val="bg1"/>
                  </a:solidFill>
                </a:rPr>
                <a:t>Horite</a:t>
              </a:r>
              <a:endParaRPr lang="en-US" sz="3200" dirty="0">
                <a:solidFill>
                  <a:schemeClr val="bg1"/>
                </a:solidFill>
              </a:endParaRPr>
            </a:p>
          </p:txBody>
        </p:sp>
        <p:sp>
          <p:nvSpPr>
            <p:cNvPr id="65" name="Rectangle 64"/>
            <p:cNvSpPr/>
            <p:nvPr/>
          </p:nvSpPr>
          <p:spPr>
            <a:xfrm>
              <a:off x="9045124" y="4214696"/>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Ramesis</a:t>
              </a:r>
              <a:r>
                <a:rPr lang="en-US" dirty="0"/>
                <a:t> I</a:t>
              </a:r>
            </a:p>
          </p:txBody>
        </p:sp>
        <p:cxnSp>
          <p:nvCxnSpPr>
            <p:cNvPr id="66" name="Straight Arrow Connector 65"/>
            <p:cNvCxnSpPr/>
            <p:nvPr/>
          </p:nvCxnSpPr>
          <p:spPr>
            <a:xfrm>
              <a:off x="9541099" y="3963479"/>
              <a:ext cx="7905" cy="2320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9242165" y="1890018"/>
              <a:ext cx="270138" cy="367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497207" y="3217153"/>
            <a:ext cx="1838888" cy="3531773"/>
            <a:chOff x="6993297" y="670255"/>
            <a:chExt cx="1570870" cy="3017017"/>
          </a:xfrm>
        </p:grpSpPr>
        <p:grpSp>
          <p:nvGrpSpPr>
            <p:cNvPr id="75" name="Group 74"/>
            <p:cNvGrpSpPr/>
            <p:nvPr/>
          </p:nvGrpSpPr>
          <p:grpSpPr>
            <a:xfrm>
              <a:off x="6993297" y="670255"/>
              <a:ext cx="1570870" cy="3017017"/>
              <a:chOff x="5720643" y="3383783"/>
              <a:chExt cx="1570870" cy="3017017"/>
            </a:xfrm>
          </p:grpSpPr>
          <p:sp>
            <p:nvSpPr>
              <p:cNvPr id="148" name="Cloud 147"/>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5720643" y="3383783"/>
                <a:ext cx="1570870" cy="3017017"/>
                <a:chOff x="5720643" y="3383783"/>
                <a:chExt cx="1570870" cy="3017017"/>
              </a:xfrm>
            </p:grpSpPr>
            <p:sp>
              <p:nvSpPr>
                <p:cNvPr id="150" name="Oval 149"/>
                <p:cNvSpPr/>
                <p:nvPr/>
              </p:nvSpPr>
              <p:spPr>
                <a:xfrm rot="19671902">
                  <a:off x="6984247" y="4925436"/>
                  <a:ext cx="30726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2647766">
                  <a:off x="5720643" y="4886559"/>
                  <a:ext cx="284938"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rot="997471">
              <a:off x="7341147" y="2622182"/>
              <a:ext cx="142507" cy="584080"/>
              <a:chOff x="7091698" y="1740618"/>
              <a:chExt cx="217257" cy="890452"/>
            </a:xfrm>
          </p:grpSpPr>
          <p:sp>
            <p:nvSpPr>
              <p:cNvPr id="126" name="Pentagon 125"/>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5400000">
                <a:off x="6833381" y="2050526"/>
                <a:ext cx="715875" cy="153178"/>
                <a:chOff x="5881772" y="938753"/>
                <a:chExt cx="715875" cy="153178"/>
              </a:xfrm>
            </p:grpSpPr>
            <p:grpSp>
              <p:nvGrpSpPr>
                <p:cNvPr id="128" name="Group 127"/>
                <p:cNvGrpSpPr/>
                <p:nvPr/>
              </p:nvGrpSpPr>
              <p:grpSpPr>
                <a:xfrm rot="2670115">
                  <a:off x="5881772" y="940897"/>
                  <a:ext cx="152122" cy="148890"/>
                  <a:chOff x="5757466" y="974350"/>
                  <a:chExt cx="1743980" cy="1706926"/>
                </a:xfrm>
              </p:grpSpPr>
              <p:sp>
                <p:nvSpPr>
                  <p:cNvPr id="144" name="Donut 14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onut 14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onut 14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128"/>
                <p:cNvGrpSpPr/>
                <p:nvPr/>
              </p:nvGrpSpPr>
              <p:grpSpPr>
                <a:xfrm rot="2670115">
                  <a:off x="6072548" y="943041"/>
                  <a:ext cx="152122" cy="148890"/>
                  <a:chOff x="5757466" y="974350"/>
                  <a:chExt cx="1743980" cy="1706926"/>
                </a:xfrm>
              </p:grpSpPr>
              <p:sp>
                <p:nvSpPr>
                  <p:cNvPr id="140" name="Donut 13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onut 14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onut 14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onut 14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670115">
                  <a:off x="6256892" y="943040"/>
                  <a:ext cx="152122" cy="148890"/>
                  <a:chOff x="5757466" y="974350"/>
                  <a:chExt cx="1743980" cy="1706926"/>
                </a:xfrm>
              </p:grpSpPr>
              <p:sp>
                <p:nvSpPr>
                  <p:cNvPr id="136" name="Donut 13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onut 13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onut 13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130"/>
                <p:cNvGrpSpPr/>
                <p:nvPr/>
              </p:nvGrpSpPr>
              <p:grpSpPr>
                <a:xfrm rot="2670115">
                  <a:off x="6445525" y="938753"/>
                  <a:ext cx="152122" cy="148890"/>
                  <a:chOff x="5757466" y="974350"/>
                  <a:chExt cx="1743980" cy="1706926"/>
                </a:xfrm>
              </p:grpSpPr>
              <p:sp>
                <p:nvSpPr>
                  <p:cNvPr id="132" name="Donut 13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onut 13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7" name="Group 76"/>
            <p:cNvGrpSpPr/>
            <p:nvPr/>
          </p:nvGrpSpPr>
          <p:grpSpPr>
            <a:xfrm rot="20602529" flipH="1">
              <a:off x="7524934" y="2558582"/>
              <a:ext cx="142507" cy="584080"/>
              <a:chOff x="7091698" y="1740618"/>
              <a:chExt cx="217257" cy="890452"/>
            </a:xfrm>
          </p:grpSpPr>
          <p:sp>
            <p:nvSpPr>
              <p:cNvPr id="104" name="Pentagon 103"/>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a:off x="6833381" y="2050526"/>
                <a:ext cx="715875" cy="153178"/>
                <a:chOff x="5881772" y="938753"/>
                <a:chExt cx="715875" cy="153178"/>
              </a:xfrm>
            </p:grpSpPr>
            <p:grpSp>
              <p:nvGrpSpPr>
                <p:cNvPr id="106" name="Group 105"/>
                <p:cNvGrpSpPr/>
                <p:nvPr/>
              </p:nvGrpSpPr>
              <p:grpSpPr>
                <a:xfrm rot="2670115">
                  <a:off x="5881772" y="940897"/>
                  <a:ext cx="152122" cy="148890"/>
                  <a:chOff x="5757466" y="974350"/>
                  <a:chExt cx="1743980" cy="1706926"/>
                </a:xfrm>
              </p:grpSpPr>
              <p:sp>
                <p:nvSpPr>
                  <p:cNvPr id="122" name="Donut 12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rot="2670115">
                  <a:off x="6072548" y="943041"/>
                  <a:ext cx="152122" cy="148890"/>
                  <a:chOff x="5757466" y="974350"/>
                  <a:chExt cx="1743980" cy="1706926"/>
                </a:xfrm>
              </p:grpSpPr>
              <p:sp>
                <p:nvSpPr>
                  <p:cNvPr id="118" name="Donut 11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11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12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rot="2670115">
                  <a:off x="6256892" y="943040"/>
                  <a:ext cx="152122" cy="148890"/>
                  <a:chOff x="5757466" y="974350"/>
                  <a:chExt cx="1743980" cy="1706926"/>
                </a:xfrm>
              </p:grpSpPr>
              <p:sp>
                <p:nvSpPr>
                  <p:cNvPr id="114" name="Donut 11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108"/>
                <p:cNvGrpSpPr/>
                <p:nvPr/>
              </p:nvGrpSpPr>
              <p:grpSpPr>
                <a:xfrm rot="2670115">
                  <a:off x="6445525" y="938753"/>
                  <a:ext cx="152122" cy="148890"/>
                  <a:chOff x="5757466" y="974350"/>
                  <a:chExt cx="1743980" cy="1706926"/>
                </a:xfrm>
              </p:grpSpPr>
              <p:sp>
                <p:nvSpPr>
                  <p:cNvPr id="110" name="Donut 10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8" name="Group 77"/>
            <p:cNvGrpSpPr/>
            <p:nvPr/>
          </p:nvGrpSpPr>
          <p:grpSpPr>
            <a:xfrm>
              <a:off x="7394133" y="2400116"/>
              <a:ext cx="795354" cy="173794"/>
              <a:chOff x="5757466" y="264089"/>
              <a:chExt cx="1615640" cy="353036"/>
            </a:xfrm>
          </p:grpSpPr>
          <p:sp>
            <p:nvSpPr>
              <p:cNvPr id="83" name="Rounded Rectangle 82"/>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rot="2670115">
                <a:off x="5867287" y="296724"/>
                <a:ext cx="309012" cy="302447"/>
                <a:chOff x="5757466" y="974350"/>
                <a:chExt cx="1743980" cy="1706926"/>
              </a:xfrm>
            </p:grpSpPr>
            <p:sp>
              <p:nvSpPr>
                <p:cNvPr id="100" name="Donut 9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 name="Group 84"/>
              <p:cNvGrpSpPr/>
              <p:nvPr/>
            </p:nvGrpSpPr>
            <p:grpSpPr>
              <a:xfrm rot="2670115">
                <a:off x="6254818" y="301079"/>
                <a:ext cx="309012" cy="302447"/>
                <a:chOff x="5757466" y="974350"/>
                <a:chExt cx="1743980" cy="1706926"/>
              </a:xfrm>
            </p:grpSpPr>
            <p:sp>
              <p:nvSpPr>
                <p:cNvPr id="96" name="Donut 9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9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85"/>
              <p:cNvGrpSpPr/>
              <p:nvPr/>
            </p:nvGrpSpPr>
            <p:grpSpPr>
              <a:xfrm rot="2670115">
                <a:off x="6629286" y="301078"/>
                <a:ext cx="309012" cy="302447"/>
                <a:chOff x="5757466" y="974350"/>
                <a:chExt cx="1743980" cy="1706926"/>
              </a:xfrm>
            </p:grpSpPr>
            <p:sp>
              <p:nvSpPr>
                <p:cNvPr id="92" name="Donut 9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86"/>
              <p:cNvGrpSpPr/>
              <p:nvPr/>
            </p:nvGrpSpPr>
            <p:grpSpPr>
              <a:xfrm rot="2670115">
                <a:off x="7012464" y="292369"/>
                <a:ext cx="309012" cy="302447"/>
                <a:chOff x="5757466" y="974350"/>
                <a:chExt cx="1743980" cy="1706926"/>
              </a:xfrm>
            </p:grpSpPr>
            <p:sp>
              <p:nvSpPr>
                <p:cNvPr id="88" name="Donut 8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8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9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9" name="Oval 78"/>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tangle 159"/>
          <p:cNvSpPr/>
          <p:nvPr/>
        </p:nvSpPr>
        <p:spPr>
          <a:xfrm>
            <a:off x="1888182" y="2374455"/>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Judith</a:t>
            </a:r>
          </a:p>
        </p:txBody>
      </p:sp>
      <p:sp>
        <p:nvSpPr>
          <p:cNvPr id="164" name="Rectangle 163"/>
          <p:cNvSpPr/>
          <p:nvPr/>
        </p:nvSpPr>
        <p:spPr>
          <a:xfrm>
            <a:off x="2001824" y="120775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Beeril</a:t>
            </a:r>
            <a:endParaRPr lang="en-US" dirty="0"/>
          </a:p>
        </p:txBody>
      </p:sp>
      <p:cxnSp>
        <p:nvCxnSpPr>
          <p:cNvPr id="165" name="Straight Arrow Connector 164"/>
          <p:cNvCxnSpPr/>
          <p:nvPr/>
        </p:nvCxnSpPr>
        <p:spPr>
          <a:xfrm>
            <a:off x="2463644" y="1668452"/>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9242166" y="7652"/>
            <a:ext cx="2929694" cy="584775"/>
          </a:xfrm>
          <a:prstGeom prst="rect">
            <a:avLst/>
          </a:prstGeom>
        </p:spPr>
        <p:txBody>
          <a:bodyPr wrap="square">
            <a:spAutoFit/>
          </a:bodyPr>
          <a:lstStyle/>
          <a:p>
            <a:pPr algn="ctr" fontAlgn="base"/>
            <a:r>
              <a:rPr lang="en-US" sz="3200" dirty="0">
                <a:solidFill>
                  <a:schemeClr val="bg1"/>
                </a:solidFill>
              </a:rPr>
              <a:t>Review</a:t>
            </a:r>
          </a:p>
        </p:txBody>
      </p:sp>
      <p:sp>
        <p:nvSpPr>
          <p:cNvPr id="171" name="Rectangle 170"/>
          <p:cNvSpPr/>
          <p:nvPr/>
        </p:nvSpPr>
        <p:spPr>
          <a:xfrm>
            <a:off x="6928970" y="370882"/>
            <a:ext cx="2167658" cy="584775"/>
          </a:xfrm>
          <a:prstGeom prst="rect">
            <a:avLst/>
          </a:prstGeom>
        </p:spPr>
        <p:txBody>
          <a:bodyPr wrap="square">
            <a:spAutoFit/>
          </a:bodyPr>
          <a:lstStyle/>
          <a:p>
            <a:pPr fontAlgn="base"/>
            <a:r>
              <a:rPr lang="en-US" sz="3200" dirty="0" err="1">
                <a:solidFill>
                  <a:schemeClr val="bg1"/>
                </a:solidFill>
              </a:rPr>
              <a:t>Hivite</a:t>
            </a:r>
            <a:endParaRPr lang="en-US" sz="3200" dirty="0">
              <a:solidFill>
                <a:schemeClr val="bg1"/>
              </a:solidFill>
            </a:endParaRPr>
          </a:p>
        </p:txBody>
      </p:sp>
      <p:grpSp>
        <p:nvGrpSpPr>
          <p:cNvPr id="5" name="Group 4"/>
          <p:cNvGrpSpPr/>
          <p:nvPr/>
        </p:nvGrpSpPr>
        <p:grpSpPr>
          <a:xfrm>
            <a:off x="5134821" y="1475304"/>
            <a:ext cx="1273213" cy="1222175"/>
            <a:chOff x="7080480" y="1518921"/>
            <a:chExt cx="1273213" cy="1222175"/>
          </a:xfrm>
        </p:grpSpPr>
        <p:sp>
          <p:nvSpPr>
            <p:cNvPr id="162" name="Rectangle 161"/>
            <p:cNvSpPr/>
            <p:nvPr/>
          </p:nvSpPr>
          <p:spPr>
            <a:xfrm>
              <a:off x="7080480" y="2406652"/>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Mahalath</a:t>
              </a:r>
              <a:endParaRPr lang="en-US" dirty="0"/>
            </a:p>
          </p:txBody>
        </p:sp>
        <p:sp>
          <p:nvSpPr>
            <p:cNvPr id="163" name="Rectangle 162"/>
            <p:cNvSpPr/>
            <p:nvPr/>
          </p:nvSpPr>
          <p:spPr>
            <a:xfrm>
              <a:off x="7111260" y="1518921"/>
              <a:ext cx="1069757" cy="4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167" name="Straight Arrow Connector 166"/>
            <p:cNvCxnSpPr/>
            <p:nvPr/>
          </p:nvCxnSpPr>
          <p:spPr>
            <a:xfrm flipH="1">
              <a:off x="7612796" y="201731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9" name="Rectangle 168"/>
          <p:cNvSpPr/>
          <p:nvPr/>
        </p:nvSpPr>
        <p:spPr>
          <a:xfrm>
            <a:off x="5054225" y="2852415"/>
            <a:ext cx="1916742" cy="954107"/>
          </a:xfrm>
          <a:prstGeom prst="rect">
            <a:avLst/>
          </a:prstGeom>
        </p:spPr>
        <p:txBody>
          <a:bodyPr wrap="square">
            <a:spAutoFit/>
          </a:bodyPr>
          <a:lstStyle/>
          <a:p>
            <a:pPr fontAlgn="base"/>
            <a:r>
              <a:rPr lang="en-US" sz="1400" dirty="0">
                <a:solidFill>
                  <a:schemeClr val="bg1"/>
                </a:solidFill>
              </a:rPr>
              <a:t>Speculation that </a:t>
            </a:r>
            <a:r>
              <a:rPr lang="en-US" sz="1400" dirty="0" err="1">
                <a:solidFill>
                  <a:schemeClr val="bg1"/>
                </a:solidFill>
              </a:rPr>
              <a:t>Mahalath</a:t>
            </a:r>
            <a:r>
              <a:rPr lang="en-US" sz="1400" dirty="0">
                <a:solidFill>
                  <a:schemeClr val="bg1"/>
                </a:solidFill>
              </a:rPr>
              <a:t> and </a:t>
            </a:r>
            <a:r>
              <a:rPr lang="en-US" sz="1400" dirty="0" err="1">
                <a:solidFill>
                  <a:schemeClr val="bg1"/>
                </a:solidFill>
              </a:rPr>
              <a:t>Bashemeth</a:t>
            </a:r>
            <a:r>
              <a:rPr lang="en-US" sz="1400" dirty="0">
                <a:solidFill>
                  <a:schemeClr val="bg1"/>
                </a:solidFill>
              </a:rPr>
              <a:t> are the same person</a:t>
            </a:r>
            <a:endParaRPr lang="en-US" sz="1600" b="1" dirty="0">
              <a:solidFill>
                <a:srgbClr val="FFFF00"/>
              </a:solidFill>
            </a:endParaRPr>
          </a:p>
        </p:txBody>
      </p:sp>
      <p:sp>
        <p:nvSpPr>
          <p:cNvPr id="170" name="Rectangle 169"/>
          <p:cNvSpPr/>
          <p:nvPr/>
        </p:nvSpPr>
        <p:spPr>
          <a:xfrm>
            <a:off x="160916" y="125233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173" name="Straight Arrow Connector 172"/>
          <p:cNvCxnSpPr/>
          <p:nvPr/>
        </p:nvCxnSpPr>
        <p:spPr>
          <a:xfrm>
            <a:off x="661194" y="1704422"/>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62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2340429" cy="369332"/>
          </a:xfrm>
          <a:prstGeom prst="rect">
            <a:avLst/>
          </a:prstGeom>
          <a:noFill/>
        </p:spPr>
        <p:txBody>
          <a:bodyPr wrap="square" rtlCol="0">
            <a:spAutoFit/>
          </a:bodyPr>
          <a:lstStyle/>
          <a:p>
            <a:r>
              <a:rPr lang="en-US" dirty="0">
                <a:solidFill>
                  <a:schemeClr val="bg1"/>
                </a:solidFill>
              </a:rPr>
              <a:t>Genesis 28:6-9</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A Rebellious Soul</a:t>
            </a:r>
            <a:endParaRPr lang="en-US" sz="6000" dirty="0">
              <a:solidFill>
                <a:schemeClr val="bg1"/>
              </a:solidFill>
              <a:latin typeface="AR JULIAN" panose="02000000000000000000" pitchFamily="2" charset="0"/>
              <a:cs typeface="Aparajita" panose="020B0604020202020204" pitchFamily="34" charset="0"/>
            </a:endParaRPr>
          </a:p>
        </p:txBody>
      </p:sp>
      <p:sp>
        <p:nvSpPr>
          <p:cNvPr id="3" name="Rectangle 2"/>
          <p:cNvSpPr/>
          <p:nvPr/>
        </p:nvSpPr>
        <p:spPr>
          <a:xfrm>
            <a:off x="414974" y="1015663"/>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When Esau saw that Jacob had been blessed he went among the </a:t>
            </a:r>
            <a:r>
              <a:rPr lang="en-US" b="0" i="0" dirty="0" err="1">
                <a:solidFill>
                  <a:schemeClr val="bg1"/>
                </a:solidFill>
                <a:effectLst/>
                <a:latin typeface="Calibri" panose="020F0502020204030204" pitchFamily="34" charset="0"/>
              </a:rPr>
              <a:t>Ishmaelites</a:t>
            </a:r>
            <a:r>
              <a:rPr lang="en-US" b="0" i="0" dirty="0">
                <a:solidFill>
                  <a:schemeClr val="bg1"/>
                </a:solidFill>
                <a:effectLst/>
                <a:latin typeface="Calibri" panose="020F0502020204030204" pitchFamily="34" charset="0"/>
              </a:rPr>
              <a:t> and married a daughter of Ishmael, </a:t>
            </a:r>
            <a:r>
              <a:rPr lang="en-US" b="0" i="0" dirty="0" err="1">
                <a:solidFill>
                  <a:schemeClr val="bg1"/>
                </a:solidFill>
                <a:effectLst/>
                <a:latin typeface="Calibri" panose="020F0502020204030204" pitchFamily="34" charset="0"/>
              </a:rPr>
              <a:t>Mahalath</a:t>
            </a:r>
            <a:endParaRPr lang="en-US" dirty="0">
              <a:solidFill>
                <a:schemeClr val="bg1"/>
              </a:solidFill>
            </a:endParaRPr>
          </a:p>
        </p:txBody>
      </p:sp>
      <p:sp>
        <p:nvSpPr>
          <p:cNvPr id="2" name="Rectangle 1"/>
          <p:cNvSpPr/>
          <p:nvPr/>
        </p:nvSpPr>
        <p:spPr>
          <a:xfrm>
            <a:off x="664029" y="2272712"/>
            <a:ext cx="6215236" cy="1200329"/>
          </a:xfrm>
          <a:prstGeom prst="rect">
            <a:avLst/>
          </a:prstGeom>
        </p:spPr>
        <p:txBody>
          <a:bodyPr wrap="square">
            <a:spAutoFit/>
          </a:bodyPr>
          <a:lstStyle/>
          <a:p>
            <a:r>
              <a:rPr lang="en-US" b="0" i="0" dirty="0">
                <a:solidFill>
                  <a:schemeClr val="bg1"/>
                </a:solidFill>
                <a:effectLst/>
                <a:latin typeface="Calibri" panose="020F0502020204030204" pitchFamily="34" charset="0"/>
              </a:rPr>
              <a:t>Children who have been loved and taught may still be rebellious. These children deliberately disobey important family rules or gospel principles, they continue rebellious behavior for a long period of time, and they often show no sorrow for their actions. </a:t>
            </a:r>
            <a:endParaRPr lang="en-US" dirty="0">
              <a:solidFill>
                <a:schemeClr val="bg1"/>
              </a:solidFill>
            </a:endParaRPr>
          </a:p>
        </p:txBody>
      </p:sp>
      <p:sp>
        <p:nvSpPr>
          <p:cNvPr id="6" name="Rectangle 5"/>
          <p:cNvSpPr/>
          <p:nvPr/>
        </p:nvSpPr>
        <p:spPr>
          <a:xfrm>
            <a:off x="3766911" y="4176001"/>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Because our children are free to make choices, they sometimes make the wrong choice. Although we cannot force anyone into righteousness, we can teach them by precept and example and then pray that they will feel the influence of the Holy Ghost to choose the right. </a:t>
            </a:r>
            <a:endParaRPr lang="en-US" dirty="0">
              <a:solidFill>
                <a:schemeClr val="bg1"/>
              </a:solidFill>
            </a:endParaRPr>
          </a:p>
        </p:txBody>
      </p:sp>
      <p:sp>
        <p:nvSpPr>
          <p:cNvPr id="27" name="TextBox 26"/>
          <p:cNvSpPr txBox="1"/>
          <p:nvPr/>
        </p:nvSpPr>
        <p:spPr>
          <a:xfrm>
            <a:off x="11702144" y="6387687"/>
            <a:ext cx="489856" cy="369332"/>
          </a:xfrm>
          <a:prstGeom prst="rect">
            <a:avLst/>
          </a:prstGeom>
          <a:noFill/>
        </p:spPr>
        <p:txBody>
          <a:bodyPr wrap="square" rtlCol="0">
            <a:spAutoFit/>
          </a:bodyPr>
          <a:lstStyle/>
          <a:p>
            <a:r>
              <a:rPr lang="en-US" dirty="0">
                <a:solidFill>
                  <a:schemeClr val="bg1"/>
                </a:solidFill>
              </a:rPr>
              <a:t>(1)</a:t>
            </a:r>
          </a:p>
        </p:txBody>
      </p:sp>
      <p:pic>
        <p:nvPicPr>
          <p:cNvPr id="5122" name="Picture 2" descr="http://www.davidspell.com/wp-content/uploads/2014/12/rebelliousteenneleidzia-draugauti.jpg"/>
          <p:cNvPicPr>
            <a:picLocks noChangeAspect="1" noChangeArrowheads="1"/>
          </p:cNvPicPr>
          <p:nvPr/>
        </p:nvPicPr>
        <p:blipFill rotWithShape="1">
          <a:blip r:embed="rId3">
            <a:extLst>
              <a:ext uri="{28A0092B-C50C-407E-A947-70E740481C1C}">
                <a14:useLocalDpi xmlns:a14="http://schemas.microsoft.com/office/drawing/2010/main" val="0"/>
              </a:ext>
            </a:extLst>
          </a:blip>
          <a:srcRect l="52947" t="3548" r="4294" b="19417"/>
          <a:stretch/>
        </p:blipFill>
        <p:spPr bwMode="auto">
          <a:xfrm>
            <a:off x="9862911" y="3980036"/>
            <a:ext cx="1790701" cy="25086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2.bp.blogspot.com/--vYqOMPYm-M/UP2y4B0vEvI/AAAAAAAAJLs/guGzSYDd590/s1600/how+to+discipline+rebellious+teen+with+auti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165" y="3913588"/>
            <a:ext cx="17430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beginningandend.com/wp-content/uploads/2013/03/Eve-The-Bible-Miniseries-Blasphemy-and-Heresy.jpeg"/>
          <p:cNvPicPr>
            <a:picLocks noChangeAspect="1" noChangeArrowheads="1"/>
          </p:cNvPicPr>
          <p:nvPr/>
        </p:nvPicPr>
        <p:blipFill rotWithShape="1">
          <a:blip r:embed="rId5">
            <a:extLst>
              <a:ext uri="{28A0092B-C50C-407E-A947-70E740481C1C}">
                <a14:useLocalDpi xmlns:a14="http://schemas.microsoft.com/office/drawing/2010/main" val="0"/>
              </a:ext>
            </a:extLst>
          </a:blip>
          <a:srcRect l="14179" t="2986" r="55849" b="33219"/>
          <a:stretch/>
        </p:blipFill>
        <p:spPr bwMode="auto">
          <a:xfrm>
            <a:off x="8370514" y="1211628"/>
            <a:ext cx="1712891" cy="204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6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2340429" cy="369332"/>
          </a:xfrm>
          <a:prstGeom prst="rect">
            <a:avLst/>
          </a:prstGeom>
          <a:noFill/>
        </p:spPr>
        <p:txBody>
          <a:bodyPr wrap="square" rtlCol="0">
            <a:spAutoFit/>
          </a:bodyPr>
          <a:lstStyle/>
          <a:p>
            <a:r>
              <a:rPr lang="en-US" dirty="0">
                <a:solidFill>
                  <a:schemeClr val="bg1"/>
                </a:solidFill>
              </a:rPr>
              <a:t>Genesis 28:10-15</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cs typeface="Aparajita" panose="020B0604020202020204" pitchFamily="34" charset="0"/>
              </a:rPr>
              <a:t>Jacob’s Dream</a:t>
            </a:r>
          </a:p>
        </p:txBody>
      </p:sp>
      <p:grpSp>
        <p:nvGrpSpPr>
          <p:cNvPr id="12" name="Group 11">
            <a:extLst>
              <a:ext uri="{FF2B5EF4-FFF2-40B4-BE49-F238E27FC236}">
                <a16:creationId xmlns:a16="http://schemas.microsoft.com/office/drawing/2014/main" id="{2C586168-A094-4EEC-AD50-B9E0C31D9DFA}"/>
              </a:ext>
            </a:extLst>
          </p:cNvPr>
          <p:cNvGrpSpPr/>
          <p:nvPr/>
        </p:nvGrpSpPr>
        <p:grpSpPr>
          <a:xfrm>
            <a:off x="5116171" y="1474765"/>
            <a:ext cx="1741714" cy="4902286"/>
            <a:chOff x="6934200" y="1524000"/>
            <a:chExt cx="1143000" cy="2362200"/>
          </a:xfrm>
        </p:grpSpPr>
        <p:sp>
          <p:nvSpPr>
            <p:cNvPr id="13" name="Rounded Rectangle 7">
              <a:extLst>
                <a:ext uri="{FF2B5EF4-FFF2-40B4-BE49-F238E27FC236}">
                  <a16:creationId xmlns:a16="http://schemas.microsoft.com/office/drawing/2014/main" id="{8B202B46-1476-4C6D-B042-9173885C42CD}"/>
                </a:ext>
              </a:extLst>
            </p:cNvPr>
            <p:cNvSpPr/>
            <p:nvPr/>
          </p:nvSpPr>
          <p:spPr>
            <a:xfrm>
              <a:off x="6934200" y="1600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8">
              <a:extLst>
                <a:ext uri="{FF2B5EF4-FFF2-40B4-BE49-F238E27FC236}">
                  <a16:creationId xmlns:a16="http://schemas.microsoft.com/office/drawing/2014/main" id="{865DF93A-702A-40B2-AD36-55C3393CD369}"/>
                </a:ext>
              </a:extLst>
            </p:cNvPr>
            <p:cNvSpPr/>
            <p:nvPr/>
          </p:nvSpPr>
          <p:spPr>
            <a:xfrm>
              <a:off x="6934200" y="1981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0829C61E-378B-49B7-825E-C91047CBC821}"/>
                </a:ext>
              </a:extLst>
            </p:cNvPr>
            <p:cNvSpPr/>
            <p:nvPr/>
          </p:nvSpPr>
          <p:spPr>
            <a:xfrm>
              <a:off x="6934200" y="2362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0">
              <a:extLst>
                <a:ext uri="{FF2B5EF4-FFF2-40B4-BE49-F238E27FC236}">
                  <a16:creationId xmlns:a16="http://schemas.microsoft.com/office/drawing/2014/main" id="{E54E00AD-2180-43A8-93BF-4A62327D8904}"/>
                </a:ext>
              </a:extLst>
            </p:cNvPr>
            <p:cNvSpPr/>
            <p:nvPr/>
          </p:nvSpPr>
          <p:spPr>
            <a:xfrm>
              <a:off x="6934200" y="2743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a:extLst>
                <a:ext uri="{FF2B5EF4-FFF2-40B4-BE49-F238E27FC236}">
                  <a16:creationId xmlns:a16="http://schemas.microsoft.com/office/drawing/2014/main" id="{13BD8B3A-F869-4798-935C-F9FB55A92FD9}"/>
                </a:ext>
              </a:extLst>
            </p:cNvPr>
            <p:cNvSpPr/>
            <p:nvPr/>
          </p:nvSpPr>
          <p:spPr>
            <a:xfrm>
              <a:off x="6934200" y="3124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2">
              <a:extLst>
                <a:ext uri="{FF2B5EF4-FFF2-40B4-BE49-F238E27FC236}">
                  <a16:creationId xmlns:a16="http://schemas.microsoft.com/office/drawing/2014/main" id="{93FC7CE7-8997-41A4-9773-ACD5B6270BBA}"/>
                </a:ext>
              </a:extLst>
            </p:cNvPr>
            <p:cNvSpPr/>
            <p:nvPr/>
          </p:nvSpPr>
          <p:spPr>
            <a:xfrm>
              <a:off x="6934200" y="3505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3">
              <a:extLst>
                <a:ext uri="{FF2B5EF4-FFF2-40B4-BE49-F238E27FC236}">
                  <a16:creationId xmlns:a16="http://schemas.microsoft.com/office/drawing/2014/main" id="{2AF23142-D528-455A-A8B3-F8076B49AD4B}"/>
                </a:ext>
              </a:extLst>
            </p:cNvPr>
            <p:cNvSpPr/>
            <p:nvPr/>
          </p:nvSpPr>
          <p:spPr>
            <a:xfrm rot="5400000">
              <a:off x="59817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4">
              <a:extLst>
                <a:ext uri="{FF2B5EF4-FFF2-40B4-BE49-F238E27FC236}">
                  <a16:creationId xmlns:a16="http://schemas.microsoft.com/office/drawing/2014/main" id="{DB28BAF6-98DC-40B7-8980-2232135BCC9B}"/>
                </a:ext>
              </a:extLst>
            </p:cNvPr>
            <p:cNvSpPr/>
            <p:nvPr/>
          </p:nvSpPr>
          <p:spPr>
            <a:xfrm rot="5400000">
              <a:off x="66675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20CFF7D7-4A47-4740-AFD6-7DC38CA788F7}"/>
              </a:ext>
            </a:extLst>
          </p:cNvPr>
          <p:cNvSpPr/>
          <p:nvPr/>
        </p:nvSpPr>
        <p:spPr>
          <a:xfrm>
            <a:off x="133889" y="2680828"/>
            <a:ext cx="4710905" cy="523220"/>
          </a:xfrm>
          <a:prstGeom prst="rect">
            <a:avLst/>
          </a:prstGeom>
        </p:spPr>
        <p:txBody>
          <a:bodyPr wrap="none">
            <a:spAutoFit/>
          </a:bodyPr>
          <a:lstStyle/>
          <a:p>
            <a:r>
              <a:rPr lang="en-US" sz="2800" dirty="0">
                <a:solidFill>
                  <a:srgbClr val="FFFF00"/>
                </a:solidFill>
                <a:latin typeface="Calibri" panose="020F0502020204030204" pitchFamily="34" charset="0"/>
              </a:rPr>
              <a:t>How far did the ladder extend?</a:t>
            </a:r>
            <a:endParaRPr lang="en-US" sz="2800" dirty="0">
              <a:solidFill>
                <a:srgbClr val="FFFF00"/>
              </a:solidFill>
            </a:endParaRPr>
          </a:p>
        </p:txBody>
      </p:sp>
      <p:sp>
        <p:nvSpPr>
          <p:cNvPr id="22" name="Rectangle 21">
            <a:extLst>
              <a:ext uri="{FF2B5EF4-FFF2-40B4-BE49-F238E27FC236}">
                <a16:creationId xmlns:a16="http://schemas.microsoft.com/office/drawing/2014/main" id="{DBA2D8BE-40AA-4637-8F00-1A4A80E57BFD}"/>
              </a:ext>
            </a:extLst>
          </p:cNvPr>
          <p:cNvSpPr/>
          <p:nvPr/>
        </p:nvSpPr>
        <p:spPr>
          <a:xfrm>
            <a:off x="5452997" y="6269762"/>
            <a:ext cx="959365" cy="523220"/>
          </a:xfrm>
          <a:prstGeom prst="rect">
            <a:avLst/>
          </a:prstGeom>
        </p:spPr>
        <p:txBody>
          <a:bodyPr wrap="none">
            <a:spAutoFit/>
          </a:bodyPr>
          <a:lstStyle/>
          <a:p>
            <a:r>
              <a:rPr lang="en-US" sz="2800" dirty="0">
                <a:solidFill>
                  <a:srgbClr val="FFFF00"/>
                </a:solidFill>
                <a:latin typeface="Calibri" panose="020F0502020204030204" pitchFamily="34" charset="0"/>
              </a:rPr>
              <a:t>Earth</a:t>
            </a:r>
            <a:endParaRPr lang="en-US" sz="2800" dirty="0">
              <a:solidFill>
                <a:srgbClr val="FFFF00"/>
              </a:solidFill>
            </a:endParaRPr>
          </a:p>
        </p:txBody>
      </p:sp>
      <p:sp>
        <p:nvSpPr>
          <p:cNvPr id="23" name="Rectangle 22">
            <a:extLst>
              <a:ext uri="{FF2B5EF4-FFF2-40B4-BE49-F238E27FC236}">
                <a16:creationId xmlns:a16="http://schemas.microsoft.com/office/drawing/2014/main" id="{02D4DF5D-0B1F-4670-BFDC-57FAE37AB637}"/>
              </a:ext>
            </a:extLst>
          </p:cNvPr>
          <p:cNvSpPr/>
          <p:nvPr/>
        </p:nvSpPr>
        <p:spPr>
          <a:xfrm>
            <a:off x="3653594" y="955363"/>
            <a:ext cx="4463145" cy="523220"/>
          </a:xfrm>
          <a:prstGeom prst="rect">
            <a:avLst/>
          </a:prstGeom>
        </p:spPr>
        <p:txBody>
          <a:bodyPr wrap="none">
            <a:spAutoFit/>
          </a:bodyPr>
          <a:lstStyle/>
          <a:p>
            <a:r>
              <a:rPr lang="en-US" sz="2800" dirty="0">
                <a:solidFill>
                  <a:srgbClr val="FFFF00"/>
                </a:solidFill>
                <a:latin typeface="Calibri" panose="020F0502020204030204" pitchFamily="34" charset="0"/>
              </a:rPr>
              <a:t>Heaven=presence of the Lord</a:t>
            </a:r>
            <a:endParaRPr lang="en-US" sz="2800" dirty="0">
              <a:solidFill>
                <a:srgbClr val="FFFF00"/>
              </a:solidFill>
            </a:endParaRPr>
          </a:p>
        </p:txBody>
      </p:sp>
      <p:sp>
        <p:nvSpPr>
          <p:cNvPr id="8" name="Rectangle 7">
            <a:extLst>
              <a:ext uri="{FF2B5EF4-FFF2-40B4-BE49-F238E27FC236}">
                <a16:creationId xmlns:a16="http://schemas.microsoft.com/office/drawing/2014/main" id="{7DA5F96F-E4A2-40C9-891E-D0B8CC950744}"/>
              </a:ext>
            </a:extLst>
          </p:cNvPr>
          <p:cNvSpPr/>
          <p:nvPr/>
        </p:nvSpPr>
        <p:spPr>
          <a:xfrm>
            <a:off x="7275434" y="2372403"/>
            <a:ext cx="4535601" cy="3046988"/>
          </a:xfrm>
          <a:prstGeom prst="rect">
            <a:avLst/>
          </a:prstGeom>
        </p:spPr>
        <p:txBody>
          <a:bodyPr wrap="square">
            <a:spAutoFit/>
          </a:bodyPr>
          <a:lstStyle/>
          <a:p>
            <a:r>
              <a:rPr lang="en-US" sz="2400" dirty="0">
                <a:solidFill>
                  <a:schemeClr val="bg1"/>
                </a:solidFill>
                <a:latin typeface="Calibri" panose="020F0502020204030204" pitchFamily="34" charset="0"/>
              </a:rPr>
              <a:t>“Jacob realized that the covenants he made with the Lord there were the rungs on the ladder that he himself would have to climb in order to obtain the promised blessings—blessings that would entitle him to enter heaven and associate with the Lord.”</a:t>
            </a:r>
            <a:endParaRPr lang="en-US" sz="2400" dirty="0">
              <a:solidFill>
                <a:schemeClr val="bg1"/>
              </a:solidFill>
            </a:endParaRPr>
          </a:p>
        </p:txBody>
      </p:sp>
      <p:sp>
        <p:nvSpPr>
          <p:cNvPr id="25" name="TextBox 24">
            <a:extLst>
              <a:ext uri="{FF2B5EF4-FFF2-40B4-BE49-F238E27FC236}">
                <a16:creationId xmlns:a16="http://schemas.microsoft.com/office/drawing/2014/main" id="{F0EC8D25-C878-44A0-BB79-A7FFAD50916C}"/>
              </a:ext>
            </a:extLst>
          </p:cNvPr>
          <p:cNvSpPr txBox="1"/>
          <p:nvPr/>
        </p:nvSpPr>
        <p:spPr>
          <a:xfrm>
            <a:off x="9641056" y="6346706"/>
            <a:ext cx="2340429" cy="369332"/>
          </a:xfrm>
          <a:prstGeom prst="rect">
            <a:avLst/>
          </a:prstGeom>
          <a:noFill/>
        </p:spPr>
        <p:txBody>
          <a:bodyPr wrap="square" rtlCol="0">
            <a:spAutoFit/>
          </a:bodyPr>
          <a:lstStyle/>
          <a:p>
            <a:pPr algn="r"/>
            <a:r>
              <a:rPr lang="en-US" dirty="0">
                <a:solidFill>
                  <a:schemeClr val="bg1"/>
                </a:solidFill>
              </a:rPr>
              <a:t>(2)</a:t>
            </a:r>
          </a:p>
        </p:txBody>
      </p:sp>
      <p:pic>
        <p:nvPicPr>
          <p:cNvPr id="10" name="Picture 9">
            <a:extLst>
              <a:ext uri="{FF2B5EF4-FFF2-40B4-BE49-F238E27FC236}">
                <a16:creationId xmlns:a16="http://schemas.microsoft.com/office/drawing/2014/main" id="{AEECBCBC-FF1E-40EE-8CFB-0505EEDAC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0764" y="234748"/>
            <a:ext cx="1104900" cy="1457325"/>
          </a:xfrm>
          <a:prstGeom prst="rect">
            <a:avLst/>
          </a:prstGeom>
        </p:spPr>
      </p:pic>
      <p:grpSp>
        <p:nvGrpSpPr>
          <p:cNvPr id="28" name="Group 27">
            <a:extLst>
              <a:ext uri="{FF2B5EF4-FFF2-40B4-BE49-F238E27FC236}">
                <a16:creationId xmlns:a16="http://schemas.microsoft.com/office/drawing/2014/main" id="{AE07ED43-566A-4365-B29B-E874853F7207}"/>
              </a:ext>
            </a:extLst>
          </p:cNvPr>
          <p:cNvGrpSpPr/>
          <p:nvPr/>
        </p:nvGrpSpPr>
        <p:grpSpPr>
          <a:xfrm>
            <a:off x="827084" y="3544902"/>
            <a:ext cx="3505068" cy="2501531"/>
            <a:chOff x="228600" y="381000"/>
            <a:chExt cx="3505068" cy="2501531"/>
          </a:xfrm>
        </p:grpSpPr>
        <p:grpSp>
          <p:nvGrpSpPr>
            <p:cNvPr id="29" name="Group 28">
              <a:extLst>
                <a:ext uri="{FF2B5EF4-FFF2-40B4-BE49-F238E27FC236}">
                  <a16:creationId xmlns:a16="http://schemas.microsoft.com/office/drawing/2014/main" id="{84A1655C-88B0-464E-941D-039880B752AE}"/>
                </a:ext>
              </a:extLst>
            </p:cNvPr>
            <p:cNvGrpSpPr/>
            <p:nvPr/>
          </p:nvGrpSpPr>
          <p:grpSpPr>
            <a:xfrm>
              <a:off x="228600" y="381000"/>
              <a:ext cx="3505068" cy="2501531"/>
              <a:chOff x="534986" y="381000"/>
              <a:chExt cx="2637111" cy="2501531"/>
            </a:xfrm>
          </p:grpSpPr>
          <p:sp>
            <p:nvSpPr>
              <p:cNvPr id="31" name="Rectangle 30">
                <a:extLst>
                  <a:ext uri="{FF2B5EF4-FFF2-40B4-BE49-F238E27FC236}">
                    <a16:creationId xmlns:a16="http://schemas.microsoft.com/office/drawing/2014/main" id="{8F6FDD9E-84F6-48FD-9E54-6391D7724D1E}"/>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AE3D95A-E8FC-43A5-80DE-733066BCD79D}"/>
                  </a:ext>
                </a:extLst>
              </p:cNvPr>
              <p:cNvGrpSpPr/>
              <p:nvPr/>
            </p:nvGrpSpPr>
            <p:grpSpPr>
              <a:xfrm>
                <a:off x="534986" y="384805"/>
                <a:ext cx="457200" cy="2497726"/>
                <a:chOff x="533400" y="381000"/>
                <a:chExt cx="457200" cy="2497726"/>
              </a:xfrm>
            </p:grpSpPr>
            <p:sp>
              <p:nvSpPr>
                <p:cNvPr id="38" name="Oval 37">
                  <a:extLst>
                    <a:ext uri="{FF2B5EF4-FFF2-40B4-BE49-F238E27FC236}">
                      <a16:creationId xmlns:a16="http://schemas.microsoft.com/office/drawing/2014/main" id="{A5A6DE3C-B06D-4606-9654-8C9445A7360F}"/>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21">
                  <a:extLst>
                    <a:ext uri="{FF2B5EF4-FFF2-40B4-BE49-F238E27FC236}">
                      <a16:creationId xmlns:a16="http://schemas.microsoft.com/office/drawing/2014/main" id="{F90BA76E-139E-45B5-9136-38211F7E747A}"/>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BEAE82F-E076-4230-8419-A959AF63B152}"/>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EB36C4-AAD8-4D48-B796-5888C480B59A}"/>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FA3AAF8E-8AAB-44C6-AFAA-319E8F2EC1B0}"/>
                  </a:ext>
                </a:extLst>
              </p:cNvPr>
              <p:cNvGrpSpPr/>
              <p:nvPr/>
            </p:nvGrpSpPr>
            <p:grpSpPr>
              <a:xfrm>
                <a:off x="2714897" y="381000"/>
                <a:ext cx="457200" cy="2497726"/>
                <a:chOff x="2714897" y="457200"/>
                <a:chExt cx="457200" cy="2497726"/>
              </a:xfrm>
            </p:grpSpPr>
            <p:sp>
              <p:nvSpPr>
                <p:cNvPr id="34" name="Oval 33">
                  <a:extLst>
                    <a:ext uri="{FF2B5EF4-FFF2-40B4-BE49-F238E27FC236}">
                      <a16:creationId xmlns:a16="http://schemas.microsoft.com/office/drawing/2014/main" id="{4A02464D-3DCB-4723-AD5F-D951742C2762}"/>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7">
                  <a:extLst>
                    <a:ext uri="{FF2B5EF4-FFF2-40B4-BE49-F238E27FC236}">
                      <a16:creationId xmlns:a16="http://schemas.microsoft.com/office/drawing/2014/main" id="{AFF42215-AFC2-47E7-A64B-C12EF201C337}"/>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28A1772-667F-458C-B0A4-3DC3A558964D}"/>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BD8838E-FBFD-446B-A585-371A7941113B}"/>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ectangle 29">
              <a:extLst>
                <a:ext uri="{FF2B5EF4-FFF2-40B4-BE49-F238E27FC236}">
                  <a16:creationId xmlns:a16="http://schemas.microsoft.com/office/drawing/2014/main" id="{25B3E4AA-5039-441F-A365-83F7D30A9E02}"/>
                </a:ext>
              </a:extLst>
            </p:cNvPr>
            <p:cNvSpPr/>
            <p:nvPr/>
          </p:nvSpPr>
          <p:spPr>
            <a:xfrm>
              <a:off x="709682" y="918976"/>
              <a:ext cx="2451143" cy="1569660"/>
            </a:xfrm>
            <a:prstGeom prst="rect">
              <a:avLst/>
            </a:prstGeom>
          </p:spPr>
          <p:txBody>
            <a:bodyPr wrap="square">
              <a:spAutoFit/>
            </a:bodyPr>
            <a:lstStyle/>
            <a:p>
              <a:pPr algn="ctr"/>
              <a:r>
                <a:rPr lang="en-US" sz="1600" b="1" dirty="0"/>
                <a:t>We must receive the saving ordinances of the gospel and keep their associated covenants in order to return to the presence of the Lord</a:t>
              </a:r>
              <a:endParaRPr lang="en-US" sz="1600" i="1" dirty="0"/>
            </a:p>
          </p:txBody>
        </p:sp>
      </p:grpSp>
    </p:spTree>
    <p:extLst>
      <p:ext uri="{BB962C8B-B14F-4D97-AF65-F5344CB8AC3E}">
        <p14:creationId xmlns:p14="http://schemas.microsoft.com/office/powerpoint/2010/main" val="316496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ppt_x"/>
                                          </p:val>
                                        </p:tav>
                                        <p:tav tm="100000">
                                          <p:val>
                                            <p:strVal val="#ppt_x"/>
                                          </p:val>
                                        </p:tav>
                                      </p:tavLst>
                                    </p:anim>
                                    <p:anim calcmode="lin" valueType="num">
                                      <p:cBhvr additive="base">
                                        <p:cTn id="18" dur="10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000" fill="hold"/>
                                        <p:tgtEl>
                                          <p:spTgt spid="23"/>
                                        </p:tgtEl>
                                        <p:attrNameLst>
                                          <p:attrName>ppt_x</p:attrName>
                                        </p:attrNameLst>
                                      </p:cBhvr>
                                      <p:tavLst>
                                        <p:tav tm="0">
                                          <p:val>
                                            <p:strVal val="#ppt_x"/>
                                          </p:val>
                                        </p:tav>
                                        <p:tav tm="100000">
                                          <p:val>
                                            <p:strVal val="#ppt_x"/>
                                          </p:val>
                                        </p:tav>
                                      </p:tavLst>
                                    </p:anim>
                                    <p:anim calcmode="lin" valueType="num">
                                      <p:cBhvr additive="base">
                                        <p:cTn id="22"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outVertical)">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2340429" cy="369332"/>
          </a:xfrm>
          <a:prstGeom prst="rect">
            <a:avLst/>
          </a:prstGeom>
          <a:noFill/>
        </p:spPr>
        <p:txBody>
          <a:bodyPr wrap="square" rtlCol="0">
            <a:spAutoFit/>
          </a:bodyPr>
          <a:lstStyle/>
          <a:p>
            <a:r>
              <a:rPr lang="en-US" dirty="0">
                <a:solidFill>
                  <a:schemeClr val="bg1"/>
                </a:solidFill>
              </a:rPr>
              <a:t>Genesis 28:10-15</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Jacob’s Ladder</a:t>
            </a:r>
            <a:endParaRPr lang="en-US" sz="6000" dirty="0">
              <a:solidFill>
                <a:schemeClr val="bg1"/>
              </a:solidFill>
              <a:latin typeface="AR JULIAN" panose="02000000000000000000" pitchFamily="2" charset="0"/>
              <a:cs typeface="Aparajita" panose="020B0604020202020204" pitchFamily="34" charset="0"/>
            </a:endParaRPr>
          </a:p>
        </p:txBody>
      </p:sp>
      <p:sp>
        <p:nvSpPr>
          <p:cNvPr id="2" name="Rectangle 1"/>
          <p:cNvSpPr/>
          <p:nvPr/>
        </p:nvSpPr>
        <p:spPr>
          <a:xfrm>
            <a:off x="549097" y="1946229"/>
            <a:ext cx="6096000" cy="2585323"/>
          </a:xfrm>
          <a:prstGeom prst="rect">
            <a:avLst/>
          </a:prstGeom>
        </p:spPr>
        <p:txBody>
          <a:bodyPr>
            <a:spAutoFit/>
          </a:bodyPr>
          <a:lstStyle/>
          <a:p>
            <a:r>
              <a:rPr lang="en-US" dirty="0">
                <a:solidFill>
                  <a:schemeClr val="bg1"/>
                </a:solidFill>
                <a:latin typeface="Calibri" panose="020F0502020204030204" pitchFamily="34" charset="0"/>
              </a:rPr>
              <a:t>“When Jacob traveled from Beersheba toward Haran, he had a dream in which he saw himself on the earth at the foot of a ladder that reached to heaven where the Lord stood above it.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beheld angels ascending and descending thereon, and Jacob realized that the covenants he made with the Lord there were the rungs on the ladder that he himself would have to climb in order to obtain the promised blessings—blessings that would entitle him to enter heaven and associate with the Lord.</a:t>
            </a:r>
          </a:p>
        </p:txBody>
      </p:sp>
      <p:sp>
        <p:nvSpPr>
          <p:cNvPr id="27" name="TextBox 26"/>
          <p:cNvSpPr txBox="1"/>
          <p:nvPr/>
        </p:nvSpPr>
        <p:spPr>
          <a:xfrm>
            <a:off x="11702144" y="6387687"/>
            <a:ext cx="489856" cy="369332"/>
          </a:xfrm>
          <a:prstGeom prst="rect">
            <a:avLst/>
          </a:prstGeom>
          <a:noFill/>
        </p:spPr>
        <p:txBody>
          <a:bodyPr wrap="square" rtlCol="0">
            <a:spAutoFit/>
          </a:bodyPr>
          <a:lstStyle/>
          <a:p>
            <a:r>
              <a:rPr lang="en-US" dirty="0">
                <a:solidFill>
                  <a:schemeClr val="bg1"/>
                </a:solidFill>
              </a:rPr>
              <a:t>(2)</a:t>
            </a:r>
          </a:p>
        </p:txBody>
      </p:sp>
      <p:grpSp>
        <p:nvGrpSpPr>
          <p:cNvPr id="8" name="Group 7"/>
          <p:cNvGrpSpPr/>
          <p:nvPr/>
        </p:nvGrpSpPr>
        <p:grpSpPr>
          <a:xfrm>
            <a:off x="7029960" y="1439946"/>
            <a:ext cx="3891429" cy="4870659"/>
            <a:chOff x="7029960" y="1439946"/>
            <a:chExt cx="3891429" cy="4870659"/>
          </a:xfrm>
        </p:grpSpPr>
        <p:pic>
          <p:nvPicPr>
            <p:cNvPr id="6146" name="Picture 2" descr="http://patternsofcreation.files.wordpress.com/2014/03/jacobs-lad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9960" y="1439946"/>
              <a:ext cx="3741455" cy="46244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87983" y="6064384"/>
              <a:ext cx="1433406" cy="246221"/>
            </a:xfrm>
            <a:prstGeom prst="rect">
              <a:avLst/>
            </a:prstGeom>
          </p:spPr>
          <p:txBody>
            <a:bodyPr wrap="none">
              <a:spAutoFit/>
            </a:bodyPr>
            <a:lstStyle/>
            <a:p>
              <a:r>
                <a:rPr lang="en-US" sz="1000" b="0" i="0" dirty="0">
                  <a:solidFill>
                    <a:schemeClr val="bg1"/>
                  </a:solidFill>
                  <a:effectLst/>
                  <a:latin typeface="arial" panose="020B0604020202020204" pitchFamily="34" charset="0"/>
                </a:rPr>
                <a:t>Artist-Albert </a:t>
              </a:r>
              <a:r>
                <a:rPr lang="en-US" sz="1000" b="0" i="0" dirty="0" err="1">
                  <a:solidFill>
                    <a:schemeClr val="bg1"/>
                  </a:solidFill>
                  <a:effectLst/>
                  <a:latin typeface="arial" panose="020B0604020202020204" pitchFamily="34" charset="0"/>
                </a:rPr>
                <a:t>Huthusen</a:t>
              </a:r>
              <a:endParaRPr lang="en-US" sz="1000" dirty="0">
                <a:solidFill>
                  <a:schemeClr val="bg1"/>
                </a:solidFill>
              </a:endParaRPr>
            </a:p>
          </p:txBody>
        </p:sp>
      </p:grpSp>
    </p:spTree>
    <p:extLst>
      <p:ext uri="{BB962C8B-B14F-4D97-AF65-F5344CB8AC3E}">
        <p14:creationId xmlns:p14="http://schemas.microsoft.com/office/powerpoint/2010/main" val="31376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2340429" cy="369332"/>
          </a:xfrm>
          <a:prstGeom prst="rect">
            <a:avLst/>
          </a:prstGeom>
          <a:noFill/>
        </p:spPr>
        <p:txBody>
          <a:bodyPr wrap="square" rtlCol="0">
            <a:spAutoFit/>
          </a:bodyPr>
          <a:lstStyle/>
          <a:p>
            <a:r>
              <a:rPr lang="en-US" dirty="0">
                <a:solidFill>
                  <a:schemeClr val="bg1"/>
                </a:solidFill>
              </a:rPr>
              <a:t>Genesis 28:10-15</a:t>
            </a:r>
          </a:p>
        </p:txBody>
      </p:sp>
      <p:sp>
        <p:nvSpPr>
          <p:cNvPr id="2" name="Rectangle 1"/>
          <p:cNvSpPr/>
          <p:nvPr/>
        </p:nvSpPr>
        <p:spPr>
          <a:xfrm>
            <a:off x="4757058" y="1580214"/>
            <a:ext cx="6096000" cy="3693319"/>
          </a:xfrm>
          <a:prstGeom prst="rect">
            <a:avLst/>
          </a:prstGeom>
        </p:spPr>
        <p:txBody>
          <a:bodyPr>
            <a:spAutoFit/>
          </a:bodyPr>
          <a:lstStyle/>
          <a:p>
            <a:pPr fontAlgn="base"/>
            <a:r>
              <a:rPr lang="en-US" dirty="0">
                <a:solidFill>
                  <a:schemeClr val="bg1"/>
                </a:solidFill>
                <a:latin typeface="Calibri" panose="020F0502020204030204" pitchFamily="34" charset="0"/>
              </a:rPr>
              <a:t>“Because he had met the Lord and entered into covenants with him there, Jacob considered the site so sacred that he named the place Bethel, a contraction of Beth-Elohim, which means literally ‘the House of the Lord.’ He said of it: ‘… this is none other but the house of God, and this is the gate of heaven.’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“Jacob not only passed through the gate of heaven, but by living up to every covenant he also went all the way in. Of him and his forebears Abraham and Isaac, the Lord has said: ‘… because they did none other things than that which they were commanded, they have entered into their exaltation, according to the promises, and sit upon thrones, and are not angels but are gods.’ </a:t>
            </a:r>
          </a:p>
        </p:txBody>
      </p:sp>
      <p:sp>
        <p:nvSpPr>
          <p:cNvPr id="27" name="TextBox 26"/>
          <p:cNvSpPr txBox="1"/>
          <p:nvPr/>
        </p:nvSpPr>
        <p:spPr>
          <a:xfrm>
            <a:off x="11702144" y="6387687"/>
            <a:ext cx="489856" cy="369332"/>
          </a:xfrm>
          <a:prstGeom prst="rect">
            <a:avLst/>
          </a:prstGeom>
          <a:noFill/>
        </p:spPr>
        <p:txBody>
          <a:bodyPr wrap="square" rtlCol="0">
            <a:spAutoFit/>
          </a:bodyPr>
          <a:lstStyle/>
          <a:p>
            <a:r>
              <a:rPr lang="en-US" dirty="0">
                <a:solidFill>
                  <a:schemeClr val="bg1"/>
                </a:solidFill>
              </a:rPr>
              <a:t>(2)</a:t>
            </a:r>
          </a:p>
        </p:txBody>
      </p:sp>
      <p:pic>
        <p:nvPicPr>
          <p:cNvPr id="10" name="Picture 2" descr="http://images.fineartamerica.com/images-medium-large-5/jacobs-ladder-cati-si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00" y="1192518"/>
            <a:ext cx="3735856" cy="50183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Bethel</a:t>
            </a:r>
            <a:endParaRPr lang="en-US" sz="6000" dirty="0">
              <a:solidFill>
                <a:schemeClr val="bg1"/>
              </a:solidFill>
              <a:latin typeface="AR JULIAN" panose="02000000000000000000" pitchFamily="2" charset="0"/>
              <a:cs typeface="Aparajita" panose="020B0604020202020204" pitchFamily="34" charset="0"/>
            </a:endParaRPr>
          </a:p>
        </p:txBody>
      </p:sp>
    </p:spTree>
    <p:extLst>
      <p:ext uri="{BB962C8B-B14F-4D97-AF65-F5344CB8AC3E}">
        <p14:creationId xmlns:p14="http://schemas.microsoft.com/office/powerpoint/2010/main" val="8187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ckcicciarelli.com/images/kelly-green-canvas-fabric-texture3.jpg"/>
          <p:cNvPicPr>
            <a:picLocks noChangeAspect="1" noChangeArrowheads="1"/>
          </p:cNvPicPr>
          <p:nvPr/>
        </p:nvPicPr>
        <p:blipFill rotWithShape="1">
          <a:blip r:embed="rId2">
            <a:extLst>
              <a:ext uri="{28A0092B-C50C-407E-A947-70E740481C1C}">
                <a14:useLocalDpi xmlns:a14="http://schemas.microsoft.com/office/drawing/2010/main" val="0"/>
              </a:ext>
            </a:extLst>
          </a:blip>
          <a:srcRect t="855" r="38730"/>
          <a:stretch/>
        </p:blipFill>
        <p:spPr bwMode="auto">
          <a:xfrm>
            <a:off x="0" y="-10887"/>
            <a:ext cx="12192000" cy="6875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2340429" cy="369332"/>
          </a:xfrm>
          <a:prstGeom prst="rect">
            <a:avLst/>
          </a:prstGeom>
          <a:noFill/>
        </p:spPr>
        <p:txBody>
          <a:bodyPr wrap="square" rtlCol="0">
            <a:spAutoFit/>
          </a:bodyPr>
          <a:lstStyle/>
          <a:p>
            <a:r>
              <a:rPr lang="en-US" dirty="0">
                <a:solidFill>
                  <a:schemeClr val="bg1"/>
                </a:solidFill>
              </a:rPr>
              <a:t>Genesis 28:10-17</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The Gates of Heaven</a:t>
            </a:r>
            <a:endParaRPr lang="en-US" sz="6000" dirty="0">
              <a:solidFill>
                <a:schemeClr val="bg1"/>
              </a:solidFill>
              <a:latin typeface="AR JULIAN" panose="02000000000000000000" pitchFamily="2" charset="0"/>
              <a:cs typeface="Aparajita" panose="020B0604020202020204" pitchFamily="34" charset="0"/>
            </a:endParaRPr>
          </a:p>
        </p:txBody>
      </p:sp>
      <p:sp>
        <p:nvSpPr>
          <p:cNvPr id="2" name="Rectangle 1"/>
          <p:cNvSpPr/>
          <p:nvPr/>
        </p:nvSpPr>
        <p:spPr>
          <a:xfrm>
            <a:off x="3331030" y="1300109"/>
            <a:ext cx="6096000" cy="1323439"/>
          </a:xfrm>
          <a:prstGeom prst="rect">
            <a:avLst/>
          </a:prstGeom>
        </p:spPr>
        <p:txBody>
          <a:bodyPr>
            <a:spAutoFit/>
          </a:bodyPr>
          <a:lstStyle/>
          <a:p>
            <a:pPr fontAlgn="base"/>
            <a:r>
              <a:rPr lang="en-US" sz="2000" dirty="0">
                <a:solidFill>
                  <a:schemeClr val="bg1"/>
                </a:solidFill>
                <a:latin typeface="Calibri" panose="020F0502020204030204" pitchFamily="34" charset="0"/>
              </a:rPr>
              <a:t>“Temples are to us all what Bethel was to Jacob. Even more, they are also the gates to heaven for all of our </a:t>
            </a:r>
            <a:r>
              <a:rPr lang="en-US" sz="2000" dirty="0" err="1">
                <a:solidFill>
                  <a:schemeClr val="bg1"/>
                </a:solidFill>
                <a:latin typeface="Calibri" panose="020F0502020204030204" pitchFamily="34" charset="0"/>
              </a:rPr>
              <a:t>unendowed</a:t>
            </a:r>
            <a:r>
              <a:rPr lang="en-US" sz="2000" dirty="0">
                <a:solidFill>
                  <a:schemeClr val="bg1"/>
                </a:solidFill>
                <a:latin typeface="Calibri" panose="020F0502020204030204" pitchFamily="34" charset="0"/>
              </a:rPr>
              <a:t> kindred dead. We should all do our duty in bringing our loved ones through them.”</a:t>
            </a:r>
          </a:p>
        </p:txBody>
      </p:sp>
      <p:sp>
        <p:nvSpPr>
          <p:cNvPr id="27" name="TextBox 26"/>
          <p:cNvSpPr txBox="1"/>
          <p:nvPr/>
        </p:nvSpPr>
        <p:spPr>
          <a:xfrm>
            <a:off x="11702144" y="6387687"/>
            <a:ext cx="489856" cy="369332"/>
          </a:xfrm>
          <a:prstGeom prst="rect">
            <a:avLst/>
          </a:prstGeom>
          <a:noFill/>
        </p:spPr>
        <p:txBody>
          <a:bodyPr wrap="square" rtlCol="0">
            <a:spAutoFit/>
          </a:bodyPr>
          <a:lstStyle/>
          <a:p>
            <a:r>
              <a:rPr lang="en-US" dirty="0">
                <a:solidFill>
                  <a:schemeClr val="bg1"/>
                </a:solidFill>
              </a:rPr>
              <a:t>(2)</a:t>
            </a:r>
          </a:p>
        </p:txBody>
      </p:sp>
      <p:grpSp>
        <p:nvGrpSpPr>
          <p:cNvPr id="3" name="Group 2"/>
          <p:cNvGrpSpPr/>
          <p:nvPr/>
        </p:nvGrpSpPr>
        <p:grpSpPr>
          <a:xfrm>
            <a:off x="739984" y="2708321"/>
            <a:ext cx="6191250" cy="3410300"/>
            <a:chOff x="362404" y="3215861"/>
            <a:chExt cx="6191250" cy="3410300"/>
          </a:xfrm>
        </p:grpSpPr>
        <p:pic>
          <p:nvPicPr>
            <p:cNvPr id="7170" name="Picture 2" descr="http://thumbs.imagekind.com/2508324_650/Reno-LDS-Temple_art.jpg?v=1390546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04" y="3215861"/>
              <a:ext cx="6191250" cy="3171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65913" y="6349162"/>
              <a:ext cx="1436915" cy="276999"/>
            </a:xfrm>
            <a:prstGeom prst="rect">
              <a:avLst/>
            </a:prstGeom>
            <a:noFill/>
          </p:spPr>
          <p:txBody>
            <a:bodyPr wrap="square" rtlCol="0">
              <a:spAutoFit/>
            </a:bodyPr>
            <a:lstStyle/>
            <a:p>
              <a:r>
                <a:rPr lang="en-US" sz="1200" dirty="0">
                  <a:solidFill>
                    <a:schemeClr val="bg1"/>
                  </a:solidFill>
                </a:rPr>
                <a:t>Reno, Nevada</a:t>
              </a:r>
            </a:p>
          </p:txBody>
        </p:sp>
      </p:grpSp>
      <p:grpSp>
        <p:nvGrpSpPr>
          <p:cNvPr id="11" name="Group 10"/>
          <p:cNvGrpSpPr/>
          <p:nvPr/>
        </p:nvGrpSpPr>
        <p:grpSpPr>
          <a:xfrm>
            <a:off x="8011885" y="3886156"/>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947356" y="1192685"/>
              <a:ext cx="2259350" cy="923330"/>
            </a:xfrm>
            <a:prstGeom prst="rect">
              <a:avLst/>
            </a:prstGeom>
          </p:spPr>
          <p:txBody>
            <a:bodyPr wrap="square">
              <a:spAutoFit/>
            </a:bodyPr>
            <a:lstStyle/>
            <a:p>
              <a:pPr algn="ctr"/>
              <a:r>
                <a:rPr lang="en-US" b="1" dirty="0"/>
                <a:t>The temple is the house of God and the gate to eternal life</a:t>
              </a:r>
              <a:endParaRPr lang="en-US" sz="1600" i="1" dirty="0"/>
            </a:p>
          </p:txBody>
        </p:sp>
      </p:grpSp>
    </p:spTree>
    <p:extLst>
      <p:ext uri="{BB962C8B-B14F-4D97-AF65-F5344CB8AC3E}">
        <p14:creationId xmlns:p14="http://schemas.microsoft.com/office/powerpoint/2010/main" val="32870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3616</Words>
  <Application>Microsoft Office PowerPoint</Application>
  <PresentationFormat>Widescreen</PresentationFormat>
  <Paragraphs>322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Arial</vt:lpstr>
      <vt:lpstr>Palatino</vt:lpstr>
      <vt:lpstr>AR JULIAN</vt:lpstr>
      <vt:lpstr>Agency FB</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2015-09-01T15:15:51Z</dcterms:created>
  <dcterms:modified xsi:type="dcterms:W3CDTF">2020-11-13T15:52:10Z</dcterms:modified>
</cp:coreProperties>
</file>