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6" r:id="rId3"/>
    <p:sldId id="260" r:id="rId4"/>
    <p:sldId id="259" r:id="rId5"/>
    <p:sldId id="261" r:id="rId6"/>
    <p:sldId id="262" r:id="rId7"/>
    <p:sldId id="265" r:id="rId8"/>
    <p:sldId id="266" r:id="rId9"/>
    <p:sldId id="263" r:id="rId10"/>
    <p:sldId id="267" r:id="rId11"/>
    <p:sldId id="268" r:id="rId12"/>
    <p:sldId id="271" r:id="rId13"/>
    <p:sldId id="270" r:id="rId14"/>
    <p:sldId id="269" r:id="rId15"/>
    <p:sldId id="272" r:id="rId16"/>
    <p:sldId id="273" r:id="rId17"/>
    <p:sldId id="275" r:id="rId18"/>
    <p:sldId id="274" r:id="rId19"/>
    <p:sldId id="256" r:id="rId20"/>
    <p:sldId id="264" r:id="rId21"/>
  </p:sldIdLst>
  <p:sldSz cx="12192000" cy="6858000"/>
  <p:notesSz cx="6858000" cy="9144000"/>
  <p:embeddedFontLst>
    <p:embeddedFont>
      <p:font typeface="AR BLANCA" panose="02000000000000000000"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Palatino"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AB9251-CEEA-4691-83A2-691E018A0CF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41554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B9251-CEEA-4691-83A2-691E018A0CF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316482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B9251-CEEA-4691-83A2-691E018A0CF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23301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B9251-CEEA-4691-83A2-691E018A0CF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306828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AB9251-CEEA-4691-83A2-691E018A0CF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18776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B9251-CEEA-4691-83A2-691E018A0CF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79976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B9251-CEEA-4691-83A2-691E018A0CFD}"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96198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B9251-CEEA-4691-83A2-691E018A0CFD}"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262310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B9251-CEEA-4691-83A2-691E018A0CFD}"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244952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AB9251-CEEA-4691-83A2-691E018A0CF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145167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AB9251-CEEA-4691-83A2-691E018A0CF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0EEB8-0B72-45D4-B486-4363D9C32572}" type="slidenum">
              <a:rPr lang="en-US" smtClean="0"/>
              <a:t>‹#›</a:t>
            </a:fld>
            <a:endParaRPr lang="en-US"/>
          </a:p>
        </p:txBody>
      </p:sp>
    </p:spTree>
    <p:extLst>
      <p:ext uri="{BB962C8B-B14F-4D97-AF65-F5344CB8AC3E}">
        <p14:creationId xmlns:p14="http://schemas.microsoft.com/office/powerpoint/2010/main" val="989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9251-CEEA-4691-83A2-691E018A0CFD}"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0EEB8-0B72-45D4-B486-4363D9C32572}" type="slidenum">
              <a:rPr lang="en-US" smtClean="0"/>
              <a:t>‹#›</a:t>
            </a:fld>
            <a:endParaRPr lang="en-US"/>
          </a:p>
        </p:txBody>
      </p:sp>
    </p:spTree>
    <p:extLst>
      <p:ext uri="{BB962C8B-B14F-4D97-AF65-F5344CB8AC3E}">
        <p14:creationId xmlns:p14="http://schemas.microsoft.com/office/powerpoint/2010/main" val="65460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4">
            <a:extLst>
              <a:ext uri="{FF2B5EF4-FFF2-40B4-BE49-F238E27FC236}">
                <a16:creationId xmlns:a16="http://schemas.microsoft.com/office/drawing/2014/main" id="{3408446C-1F5A-40AF-8D38-3C40C1094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548143" cy="369332"/>
          </a:xfrm>
          <a:prstGeom prst="rect">
            <a:avLst/>
          </a:prstGeom>
          <a:noFill/>
        </p:spPr>
        <p:txBody>
          <a:bodyPr wrap="square" rtlCol="0">
            <a:spAutoFit/>
          </a:bodyPr>
          <a:lstStyle/>
          <a:p>
            <a:r>
              <a:rPr lang="en-US" dirty="0"/>
              <a:t>Lesson 35</a:t>
            </a:r>
          </a:p>
        </p:txBody>
      </p:sp>
      <p:sp>
        <p:nvSpPr>
          <p:cNvPr id="5" name="TextBox 4"/>
          <p:cNvSpPr txBox="1"/>
          <p:nvPr/>
        </p:nvSpPr>
        <p:spPr>
          <a:xfrm>
            <a:off x="0" y="532646"/>
            <a:ext cx="12192000" cy="1938992"/>
          </a:xfrm>
          <a:prstGeom prst="rect">
            <a:avLst/>
          </a:prstGeom>
          <a:noFill/>
        </p:spPr>
        <p:txBody>
          <a:bodyPr wrap="square" rtlCol="0">
            <a:spAutoFit/>
          </a:bodyPr>
          <a:lstStyle/>
          <a:p>
            <a:pPr algn="ctr"/>
            <a:r>
              <a:rPr lang="en-US" sz="6000" dirty="0">
                <a:latin typeface="AR BLANCA" panose="02000000000000000000" pitchFamily="2" charset="0"/>
              </a:rPr>
              <a:t>Return to Canaan</a:t>
            </a:r>
          </a:p>
          <a:p>
            <a:pPr algn="ctr"/>
            <a:r>
              <a:rPr lang="en-US" sz="6000" dirty="0">
                <a:latin typeface="AR BLANCA" panose="02000000000000000000" pitchFamily="2" charset="0"/>
              </a:rPr>
              <a:t>Genesis 31-32</a:t>
            </a:r>
          </a:p>
        </p:txBody>
      </p:sp>
      <p:grpSp>
        <p:nvGrpSpPr>
          <p:cNvPr id="6" name="Group 5"/>
          <p:cNvGrpSpPr/>
          <p:nvPr/>
        </p:nvGrpSpPr>
        <p:grpSpPr>
          <a:xfrm>
            <a:off x="8077625" y="2758804"/>
            <a:ext cx="1773945" cy="3638778"/>
            <a:chOff x="710021" y="877127"/>
            <a:chExt cx="2396978" cy="4916764"/>
          </a:xfrm>
        </p:grpSpPr>
        <p:sp>
          <p:nvSpPr>
            <p:cNvPr id="7" name="Cloud 6"/>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357227" y="3639315"/>
              <a:ext cx="1161932" cy="326209"/>
              <a:chOff x="3733800" y="3552691"/>
              <a:chExt cx="3043646" cy="964880"/>
            </a:xfrm>
          </p:grpSpPr>
          <p:grpSp>
            <p:nvGrpSpPr>
              <p:cNvPr id="40" name="Group 39"/>
              <p:cNvGrpSpPr/>
              <p:nvPr/>
            </p:nvGrpSpPr>
            <p:grpSpPr>
              <a:xfrm>
                <a:off x="3733800" y="3552691"/>
                <a:ext cx="1066800" cy="943109"/>
                <a:chOff x="3733800" y="3552691"/>
                <a:chExt cx="1066800" cy="943109"/>
              </a:xfrm>
            </p:grpSpPr>
            <p:sp>
              <p:nvSpPr>
                <p:cNvPr id="48" name="6-Point Star 47"/>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6-Point Star 48"/>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800600" y="3557045"/>
                <a:ext cx="1066800" cy="943109"/>
                <a:chOff x="3733800" y="3552691"/>
                <a:chExt cx="1066800" cy="943109"/>
              </a:xfrm>
            </p:grpSpPr>
            <p:sp>
              <p:nvSpPr>
                <p:cNvPr id="45" name="6-Point Star 44"/>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863046" y="3574462"/>
                <a:ext cx="914400" cy="943109"/>
                <a:chOff x="3733800" y="3552691"/>
                <a:chExt cx="914400" cy="943109"/>
              </a:xfrm>
            </p:grpSpPr>
            <p:sp>
              <p:nvSpPr>
                <p:cNvPr id="43" name="6-Point Star 4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6-Point Star 4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908949" y="1257415"/>
              <a:ext cx="2044636" cy="326209"/>
              <a:chOff x="3733800" y="3552691"/>
              <a:chExt cx="3043646" cy="964880"/>
            </a:xfrm>
          </p:grpSpPr>
          <p:grpSp>
            <p:nvGrpSpPr>
              <p:cNvPr id="29" name="Group 28"/>
              <p:cNvGrpSpPr/>
              <p:nvPr/>
            </p:nvGrpSpPr>
            <p:grpSpPr>
              <a:xfrm>
                <a:off x="3733800" y="3552691"/>
                <a:ext cx="1066800" cy="943109"/>
                <a:chOff x="3733800" y="3552691"/>
                <a:chExt cx="1066800" cy="943109"/>
              </a:xfrm>
            </p:grpSpPr>
            <p:sp>
              <p:nvSpPr>
                <p:cNvPr id="37" name="6-Point Star 36"/>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6-Point Star 37"/>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800600" y="3557045"/>
                <a:ext cx="1066800" cy="943109"/>
                <a:chOff x="3733800" y="3552691"/>
                <a:chExt cx="1066800" cy="943109"/>
              </a:xfrm>
            </p:grpSpPr>
            <p:sp>
              <p:nvSpPr>
                <p:cNvPr id="34" name="6-Point Star 33"/>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6-Point Star 34"/>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863046" y="3574462"/>
                <a:ext cx="914400" cy="943109"/>
                <a:chOff x="3733800" y="3552691"/>
                <a:chExt cx="914400" cy="943109"/>
              </a:xfrm>
            </p:grpSpPr>
            <p:sp>
              <p:nvSpPr>
                <p:cNvPr id="32" name="6-Point Star 31"/>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 name="Group 50"/>
          <p:cNvGrpSpPr/>
          <p:nvPr/>
        </p:nvGrpSpPr>
        <p:grpSpPr>
          <a:xfrm>
            <a:off x="1717502" y="2664136"/>
            <a:ext cx="1591755" cy="3965936"/>
            <a:chOff x="1133802" y="686440"/>
            <a:chExt cx="1650816" cy="4113088"/>
          </a:xfrm>
        </p:grpSpPr>
        <p:sp>
          <p:nvSpPr>
            <p:cNvPr id="52" name="Oval 51"/>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Oval 54"/>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Trapezoid 55"/>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Trapezoid 57"/>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9" name="Group 58"/>
            <p:cNvGrpSpPr/>
            <p:nvPr/>
          </p:nvGrpSpPr>
          <p:grpSpPr>
            <a:xfrm rot="576583">
              <a:off x="1476405" y="3166501"/>
              <a:ext cx="148442" cy="1203961"/>
              <a:chOff x="4038599" y="3983576"/>
              <a:chExt cx="217257" cy="1331328"/>
            </a:xfrm>
          </p:grpSpPr>
          <p:sp>
            <p:nvSpPr>
              <p:cNvPr id="148" name="Pentagon 147"/>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rot="5400000" flipV="1">
                <a:off x="3549760" y="4476730"/>
                <a:ext cx="1194934" cy="208625"/>
                <a:chOff x="3970020" y="4948646"/>
                <a:chExt cx="6939523" cy="1211581"/>
              </a:xfrm>
            </p:grpSpPr>
            <p:grpSp>
              <p:nvGrpSpPr>
                <p:cNvPr id="150" name="Group 149"/>
                <p:cNvGrpSpPr/>
                <p:nvPr/>
              </p:nvGrpSpPr>
              <p:grpSpPr>
                <a:xfrm>
                  <a:off x="3970020" y="4953000"/>
                  <a:ext cx="2080259" cy="1207227"/>
                  <a:chOff x="4551318" y="4950687"/>
                  <a:chExt cx="2080259" cy="1207227"/>
                </a:xfrm>
              </p:grpSpPr>
              <p:sp>
                <p:nvSpPr>
                  <p:cNvPr id="167" name="Rectangle 1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Callout 1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Diamond 15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6395357" y="4948646"/>
                  <a:ext cx="2080259" cy="1207227"/>
                  <a:chOff x="4551318" y="4950687"/>
                  <a:chExt cx="2080259" cy="1207227"/>
                </a:xfrm>
              </p:grpSpPr>
              <p:sp>
                <p:nvSpPr>
                  <p:cNvPr id="161" name="Rectangle 16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 Arrow Callout 16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Diamond 15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8829284" y="4948646"/>
                  <a:ext cx="2080259" cy="1207227"/>
                  <a:chOff x="4551318" y="4950687"/>
                  <a:chExt cx="2080259" cy="1207227"/>
                </a:xfrm>
              </p:grpSpPr>
              <p:sp>
                <p:nvSpPr>
                  <p:cNvPr id="155" name="Rectangle 15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 Arrow Callout 15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 name="Group 59"/>
            <p:cNvGrpSpPr/>
            <p:nvPr/>
          </p:nvGrpSpPr>
          <p:grpSpPr>
            <a:xfrm rot="21023417" flipH="1">
              <a:off x="1680724" y="3197449"/>
              <a:ext cx="148442" cy="1203961"/>
              <a:chOff x="4038599" y="3983576"/>
              <a:chExt cx="217257" cy="1331328"/>
            </a:xfrm>
          </p:grpSpPr>
          <p:sp>
            <p:nvSpPr>
              <p:cNvPr id="123" name="Pentagon 122"/>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rot="5400000" flipV="1">
                <a:off x="3549760" y="4476730"/>
                <a:ext cx="1194934" cy="208625"/>
                <a:chOff x="3970020" y="4948646"/>
                <a:chExt cx="6939523" cy="1211581"/>
              </a:xfrm>
            </p:grpSpPr>
            <p:grpSp>
              <p:nvGrpSpPr>
                <p:cNvPr id="125" name="Group 124"/>
                <p:cNvGrpSpPr/>
                <p:nvPr/>
              </p:nvGrpSpPr>
              <p:grpSpPr>
                <a:xfrm>
                  <a:off x="3970020" y="4953000"/>
                  <a:ext cx="2080259" cy="1207227"/>
                  <a:chOff x="4551318" y="4950687"/>
                  <a:chExt cx="2080259" cy="1207227"/>
                </a:xfrm>
              </p:grpSpPr>
              <p:sp>
                <p:nvSpPr>
                  <p:cNvPr id="142" name="Rectangle 1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Callout 1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Diamond 12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395357" y="4948646"/>
                  <a:ext cx="2080259" cy="1207227"/>
                  <a:chOff x="4551318" y="4950687"/>
                  <a:chExt cx="2080259" cy="1207227"/>
                </a:xfrm>
              </p:grpSpPr>
              <p:sp>
                <p:nvSpPr>
                  <p:cNvPr id="136" name="Rectangle 13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Callout 13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Diamond 12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8829284" y="4948646"/>
                  <a:ext cx="2080259" cy="1207227"/>
                  <a:chOff x="4551318" y="4950687"/>
                  <a:chExt cx="2080259" cy="1207227"/>
                </a:xfrm>
              </p:grpSpPr>
              <p:sp>
                <p:nvSpPr>
                  <p:cNvPr id="130" name="Rectangle 12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Callout 13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60"/>
            <p:cNvGrpSpPr/>
            <p:nvPr/>
          </p:nvGrpSpPr>
          <p:grpSpPr>
            <a:xfrm>
              <a:off x="1553983" y="3036996"/>
              <a:ext cx="779810" cy="220840"/>
              <a:chOff x="3431377" y="2577520"/>
              <a:chExt cx="2319927" cy="361305"/>
            </a:xfrm>
          </p:grpSpPr>
          <p:sp>
            <p:nvSpPr>
              <p:cNvPr id="98" name="Rounded Rectangle 9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3657600" y="2599731"/>
                <a:ext cx="1892332" cy="330385"/>
                <a:chOff x="3970020" y="4948646"/>
                <a:chExt cx="6939523" cy="1211581"/>
              </a:xfrm>
            </p:grpSpPr>
            <p:grpSp>
              <p:nvGrpSpPr>
                <p:cNvPr id="100" name="Group 99"/>
                <p:cNvGrpSpPr/>
                <p:nvPr/>
              </p:nvGrpSpPr>
              <p:grpSpPr>
                <a:xfrm>
                  <a:off x="3970020" y="4953000"/>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Diamond 10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6395357" y="4948646"/>
                  <a:ext cx="2080259" cy="1207227"/>
                  <a:chOff x="4551318" y="4950687"/>
                  <a:chExt cx="2080259" cy="1207227"/>
                </a:xfrm>
              </p:grpSpPr>
              <p:sp>
                <p:nvSpPr>
                  <p:cNvPr id="111" name="Rectangle 11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Callout 11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Diamond 10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8829284" y="4948646"/>
                  <a:ext cx="2080259" cy="1207227"/>
                  <a:chOff x="4551318" y="4950687"/>
                  <a:chExt cx="2080259" cy="1207227"/>
                </a:xfrm>
              </p:grpSpPr>
              <p:sp>
                <p:nvSpPr>
                  <p:cNvPr id="105" name="Rectangle 10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Callout 10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 name="Isosceles Triangle 61"/>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1238801" y="686440"/>
              <a:ext cx="1515213" cy="1532853"/>
              <a:chOff x="1238801" y="686440"/>
              <a:chExt cx="1515213" cy="1532853"/>
            </a:xfrm>
          </p:grpSpPr>
          <p:sp>
            <p:nvSpPr>
              <p:cNvPr id="64" name="Round Diagonal Corner Rectangle 63"/>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ound Diagonal Corner Rectangle 64"/>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Oval 6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ound Diagonal Corner Rectangle 66"/>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 Diagonal Corner Rectangle 67"/>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Oval 69"/>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2" name="Group 71"/>
              <p:cNvGrpSpPr/>
              <p:nvPr/>
            </p:nvGrpSpPr>
            <p:grpSpPr>
              <a:xfrm>
                <a:off x="1361620" y="1073300"/>
                <a:ext cx="1251291" cy="220840"/>
                <a:chOff x="3431377" y="2577520"/>
                <a:chExt cx="2319927" cy="361305"/>
              </a:xfrm>
            </p:grpSpPr>
            <p:sp>
              <p:nvSpPr>
                <p:cNvPr id="73" name="Rounded Rectangle 7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3657600" y="2599731"/>
                  <a:ext cx="1892332" cy="330385"/>
                  <a:chOff x="3970020" y="4948646"/>
                  <a:chExt cx="6939523" cy="1211581"/>
                </a:xfrm>
              </p:grpSpPr>
              <p:grpSp>
                <p:nvGrpSpPr>
                  <p:cNvPr id="75" name="Group 74"/>
                  <p:cNvGrpSpPr/>
                  <p:nvPr/>
                </p:nvGrpSpPr>
                <p:grpSpPr>
                  <a:xfrm>
                    <a:off x="3970020" y="4953000"/>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Diamond 7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395357" y="4948646"/>
                    <a:ext cx="2080259" cy="1207227"/>
                    <a:chOff x="4551318" y="4950687"/>
                    <a:chExt cx="2080259" cy="1207227"/>
                  </a:xfrm>
                </p:grpSpPr>
                <p:sp>
                  <p:nvSpPr>
                    <p:cNvPr id="86" name="Rectangle 8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 Arrow Callout 8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9284" y="4948646"/>
                    <a:ext cx="2080259" cy="1207227"/>
                    <a:chOff x="4551318" y="4950687"/>
                    <a:chExt cx="2080259" cy="1207227"/>
                  </a:xfrm>
                </p:grpSpPr>
                <p:sp>
                  <p:nvSpPr>
                    <p:cNvPr id="80" name="Rectangle 7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Callout 8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2" name="Rectangle 1"/>
          <p:cNvSpPr/>
          <p:nvPr/>
        </p:nvSpPr>
        <p:spPr>
          <a:xfrm>
            <a:off x="3818278" y="2976920"/>
            <a:ext cx="3786254" cy="1754326"/>
          </a:xfrm>
          <a:prstGeom prst="rect">
            <a:avLst/>
          </a:prstGeom>
        </p:spPr>
        <p:txBody>
          <a:bodyPr wrap="square">
            <a:spAutoFit/>
          </a:bodyPr>
          <a:lstStyle/>
          <a:p>
            <a:pPr fontAlgn="base"/>
            <a:r>
              <a:rPr lang="en-US" dirty="0">
                <a:solidFill>
                  <a:srgbClr val="333333"/>
                </a:solidFill>
                <a:latin typeface="Palatino"/>
              </a:rPr>
              <a:t>We are troubled on every side, yet not distressed; we are perplexed, but not in despair;</a:t>
            </a:r>
          </a:p>
          <a:p>
            <a:pPr fontAlgn="base"/>
            <a:r>
              <a:rPr lang="en-US" dirty="0">
                <a:solidFill>
                  <a:srgbClr val="333333"/>
                </a:solidFill>
                <a:latin typeface="Palatino"/>
              </a:rPr>
              <a:t>Persecuted, but not forsaken; cast down, but not destroyed;</a:t>
            </a:r>
          </a:p>
          <a:p>
            <a:pPr algn="ctr" fontAlgn="base"/>
            <a:r>
              <a:rPr lang="en-US" b="0" dirty="0">
                <a:solidFill>
                  <a:srgbClr val="333333"/>
                </a:solidFill>
                <a:effectLst/>
                <a:latin typeface="Palatino"/>
              </a:rPr>
              <a:t>2 Corinthians 4:6-8</a:t>
            </a:r>
          </a:p>
        </p:txBody>
      </p:sp>
    </p:spTree>
    <p:extLst>
      <p:ext uri="{BB962C8B-B14F-4D97-AF65-F5344CB8AC3E}">
        <p14:creationId xmlns:p14="http://schemas.microsoft.com/office/powerpoint/2010/main" val="364005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365796" y="10886"/>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31:23-30</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Laban Pursues Jacob</a:t>
            </a:r>
          </a:p>
        </p:txBody>
      </p:sp>
      <p:sp>
        <p:nvSpPr>
          <p:cNvPr id="9" name="Rectangle 8"/>
          <p:cNvSpPr/>
          <p:nvPr/>
        </p:nvSpPr>
        <p:spPr>
          <a:xfrm>
            <a:off x="283028" y="1400966"/>
            <a:ext cx="6096000" cy="2308324"/>
          </a:xfrm>
          <a:prstGeom prst="rect">
            <a:avLst/>
          </a:prstGeom>
        </p:spPr>
        <p:txBody>
          <a:bodyPr>
            <a:spAutoFit/>
          </a:bodyPr>
          <a:lstStyle/>
          <a:p>
            <a:r>
              <a:rPr lang="en-US" dirty="0">
                <a:latin typeface="Calibri" panose="020F0502020204030204" pitchFamily="34" charset="0"/>
              </a:rPr>
              <a:t>Laban admitted to Jacob “it is in the power of my hand to do you hurt”.  </a:t>
            </a:r>
          </a:p>
          <a:p>
            <a:endParaRPr lang="en-US" dirty="0">
              <a:latin typeface="Calibri" panose="020F0502020204030204" pitchFamily="34" charset="0"/>
            </a:endParaRPr>
          </a:p>
          <a:p>
            <a:r>
              <a:rPr lang="en-US" dirty="0">
                <a:latin typeface="Calibri" panose="020F0502020204030204" pitchFamily="34" charset="0"/>
              </a:rPr>
              <a:t>Laban was angry enough to either kill Jacob or take back his daughters with all his goods and leave him destitute.  </a:t>
            </a:r>
          </a:p>
          <a:p>
            <a:endParaRPr lang="en-US" dirty="0">
              <a:latin typeface="Calibri" panose="020F0502020204030204" pitchFamily="34" charset="0"/>
            </a:endParaRPr>
          </a:p>
          <a:p>
            <a:r>
              <a:rPr lang="en-US" dirty="0">
                <a:latin typeface="Calibri" panose="020F0502020204030204" pitchFamily="34" charset="0"/>
              </a:rPr>
              <a:t>Divine intervention was the only thing that would protect Jacob and so Laban is given instruction in a dream.(4) </a:t>
            </a:r>
          </a:p>
        </p:txBody>
      </p:sp>
      <p:sp>
        <p:nvSpPr>
          <p:cNvPr id="6" name="Rectangle 5"/>
          <p:cNvSpPr/>
          <p:nvPr/>
        </p:nvSpPr>
        <p:spPr>
          <a:xfrm>
            <a:off x="6919125" y="4072935"/>
            <a:ext cx="3471559" cy="1200329"/>
          </a:xfrm>
          <a:prstGeom prst="rect">
            <a:avLst/>
          </a:prstGeom>
        </p:spPr>
        <p:txBody>
          <a:bodyPr wrap="square">
            <a:spAutoFit/>
          </a:bodyPr>
          <a:lstStyle/>
          <a:p>
            <a:r>
              <a:rPr lang="en-US" i="1" dirty="0">
                <a:solidFill>
                  <a:srgbClr val="333333"/>
                </a:solidFill>
                <a:latin typeface="Palatino"/>
              </a:rPr>
              <a:t>What hast thou done, that thou hast stolen away unawares to me, and carried away my daughters, as captives taken with the sword?</a:t>
            </a:r>
            <a:endParaRPr lang="en-US" i="1" dirty="0"/>
          </a:p>
        </p:txBody>
      </p:sp>
      <p:sp>
        <p:nvSpPr>
          <p:cNvPr id="7" name="Rectangle 6"/>
          <p:cNvSpPr/>
          <p:nvPr/>
        </p:nvSpPr>
        <p:spPr>
          <a:xfrm>
            <a:off x="582654" y="4901309"/>
            <a:ext cx="6096000" cy="1477328"/>
          </a:xfrm>
          <a:prstGeom prst="rect">
            <a:avLst/>
          </a:prstGeom>
        </p:spPr>
        <p:txBody>
          <a:bodyPr>
            <a:spAutoFit/>
          </a:bodyPr>
          <a:lstStyle/>
          <a:p>
            <a:r>
              <a:rPr lang="en-US" dirty="0">
                <a:solidFill>
                  <a:srgbClr val="333333"/>
                </a:solidFill>
                <a:latin typeface="Calibri" panose="020F0502020204030204" pitchFamily="34" charset="0"/>
              </a:rPr>
              <a:t>Laban searched Jacob’s camp for his images but did not find them because Rachel hid them under the cushion she used to sit on a camel. After Laban finished searching for the images, Jacob recounted how Laban had mistreated him numerous times during the preceding 20 years.</a:t>
            </a:r>
            <a:endParaRPr lang="en-US" dirty="0"/>
          </a:p>
        </p:txBody>
      </p:sp>
      <p:pic>
        <p:nvPicPr>
          <p:cNvPr id="7170" name="Picture 2" descr="http://bibleencyclopedia.com/picturesjpeg/Jacob,_Laban_and_dtrs_1343.jpg"/>
          <p:cNvPicPr>
            <a:picLocks noChangeAspect="1" noChangeArrowheads="1"/>
          </p:cNvPicPr>
          <p:nvPr/>
        </p:nvPicPr>
        <p:blipFill rotWithShape="1">
          <a:blip r:embed="rId3">
            <a:extLst>
              <a:ext uri="{28A0092B-C50C-407E-A947-70E740481C1C}">
                <a14:useLocalDpi xmlns:a14="http://schemas.microsoft.com/office/drawing/2010/main" val="0"/>
              </a:ext>
            </a:extLst>
          </a:blip>
          <a:srcRect t="10673" r="2572" b="26181"/>
          <a:stretch/>
        </p:blipFill>
        <p:spPr bwMode="auto">
          <a:xfrm>
            <a:off x="6678654" y="796222"/>
            <a:ext cx="3712030" cy="309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31:44-55</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Laban and Jacob Make a Covenant</a:t>
            </a:r>
          </a:p>
        </p:txBody>
      </p:sp>
      <p:sp>
        <p:nvSpPr>
          <p:cNvPr id="9" name="Rectangle 8"/>
          <p:cNvSpPr/>
          <p:nvPr/>
        </p:nvSpPr>
        <p:spPr>
          <a:xfrm>
            <a:off x="2946173" y="1067565"/>
            <a:ext cx="6096000" cy="1200329"/>
          </a:xfrm>
          <a:prstGeom prst="rect">
            <a:avLst/>
          </a:prstGeom>
        </p:spPr>
        <p:txBody>
          <a:bodyPr>
            <a:spAutoFit/>
          </a:bodyPr>
          <a:lstStyle/>
          <a:p>
            <a:r>
              <a:rPr lang="en-US" dirty="0">
                <a:latin typeface="Calibri" panose="020F0502020204030204" pitchFamily="34" charset="0"/>
              </a:rPr>
              <a:t>Ultimately, Jacob and Laban came to a respectful parting of the ways and established a boundary covenant which would long divide the territory of the Israelites from the northern </a:t>
            </a:r>
            <a:r>
              <a:rPr lang="en-US" dirty="0" err="1">
                <a:latin typeface="Calibri" panose="020F0502020204030204" pitchFamily="34" charset="0"/>
              </a:rPr>
              <a:t>Aramaeans</a:t>
            </a:r>
            <a:r>
              <a:rPr lang="en-US" dirty="0">
                <a:latin typeface="Calibri" panose="020F0502020204030204" pitchFamily="34" charset="0"/>
              </a:rPr>
              <a:t>.</a:t>
            </a:r>
          </a:p>
        </p:txBody>
      </p:sp>
      <p:pic>
        <p:nvPicPr>
          <p:cNvPr id="8194" name="Picture 2" descr="http://images.rapgenius.com/c09bd16769295fe94e4b178691612035.1000x726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7" y="2857499"/>
            <a:ext cx="4760232" cy="34559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3.bp.blogspot.com/-rOzrVaqak2c/TnSpOKy0lTI/AAAAAAAAFBA/XPf8c8mCj1E/s1600/Rock%2BPil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820" y="2342858"/>
            <a:ext cx="2688863" cy="41566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newsyoucanbelieve.com/bible/wp-content/gallery/google-images-for-genesis-chapter-31/google-images-for-genesis-chapter-31_3.png"/>
          <p:cNvPicPr>
            <a:picLocks noChangeAspect="1" noChangeArrowheads="1"/>
          </p:cNvPicPr>
          <p:nvPr/>
        </p:nvPicPr>
        <p:blipFill rotWithShape="1">
          <a:blip r:embed="rId5">
            <a:extLst>
              <a:ext uri="{28A0092B-C50C-407E-A947-70E740481C1C}">
                <a14:useLocalDpi xmlns:a14="http://schemas.microsoft.com/office/drawing/2010/main" val="0"/>
              </a:ext>
            </a:extLst>
          </a:blip>
          <a:srcRect l="43780" t="660" r="14286" b="21057"/>
          <a:stretch/>
        </p:blipFill>
        <p:spPr bwMode="auto">
          <a:xfrm>
            <a:off x="5519056" y="2157203"/>
            <a:ext cx="2614505" cy="363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par>
                                <p:cTn id="11" presetID="10"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fade">
                                      <p:cBhvr>
                                        <p:cTn id="13" dur="500"/>
                                        <p:tgtEl>
                                          <p:spTgt spid="8198"/>
                                        </p:tgtEl>
                                      </p:cBhvr>
                                    </p:animEffect>
                                  </p:childTnLst>
                                </p:cTn>
                              </p:par>
                              <p:par>
                                <p:cTn id="14" presetID="10" presetClass="entr" presetSubtype="0" fill="hold" nodeType="with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fade">
                                      <p:cBhvr>
                                        <p:cTn id="1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32:1-2</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Angels Sent to Strengthen</a:t>
            </a:r>
          </a:p>
        </p:txBody>
      </p:sp>
      <p:sp>
        <p:nvSpPr>
          <p:cNvPr id="9" name="Rectangle 8"/>
          <p:cNvSpPr/>
          <p:nvPr/>
        </p:nvSpPr>
        <p:spPr>
          <a:xfrm>
            <a:off x="442459" y="1036686"/>
            <a:ext cx="6096000" cy="4524315"/>
          </a:xfrm>
          <a:prstGeom prst="rect">
            <a:avLst/>
          </a:prstGeom>
        </p:spPr>
        <p:txBody>
          <a:bodyPr>
            <a:spAutoFit/>
          </a:bodyPr>
          <a:lstStyle/>
          <a:p>
            <a:r>
              <a:rPr lang="en-US" dirty="0">
                <a:latin typeface="Calibri" panose="020F0502020204030204" pitchFamily="34" charset="0"/>
              </a:rPr>
              <a:t>“Jacob’s journey home was remarkable for its divine manifestations. </a:t>
            </a:r>
            <a:r>
              <a:rPr lang="en-US" dirty="0" err="1">
                <a:latin typeface="Calibri" panose="020F0502020204030204" pitchFamily="34" charset="0"/>
              </a:rPr>
              <a:t>En</a:t>
            </a:r>
            <a:r>
              <a:rPr lang="en-US" dirty="0">
                <a:latin typeface="Calibri" panose="020F0502020204030204" pitchFamily="34" charset="0"/>
              </a:rPr>
              <a:t> route, the patriarch was met by “God’s host”, angels of the Lord, who strengthened him. </a:t>
            </a:r>
          </a:p>
          <a:p>
            <a:endParaRPr lang="en-US" dirty="0">
              <a:latin typeface="Calibri" panose="020F0502020204030204" pitchFamily="34" charset="0"/>
            </a:endParaRPr>
          </a:p>
          <a:p>
            <a:r>
              <a:rPr lang="en-US" dirty="0">
                <a:latin typeface="Calibri" panose="020F0502020204030204" pitchFamily="34" charset="0"/>
              </a:rPr>
              <a:t>It is also likely these angels reminded Jacob of his powerful, life-changing vision of the ascending ladder at Bethel when he was leaving the promised land 20 years earlier. </a:t>
            </a:r>
          </a:p>
          <a:p>
            <a:endParaRPr lang="en-US" dirty="0">
              <a:latin typeface="Calibri" panose="020F0502020204030204" pitchFamily="34" charset="0"/>
            </a:endParaRPr>
          </a:p>
          <a:p>
            <a:r>
              <a:rPr lang="en-US" dirty="0">
                <a:latin typeface="Calibri" panose="020F0502020204030204" pitchFamily="34" charset="0"/>
              </a:rPr>
              <a:t>Now Jacob was returning to face a seemingly inevitable, possibly mortal conflict with Esau—a conflict which had been partially responsible for Jacob’s flight from Canaan in the first place. </a:t>
            </a:r>
          </a:p>
          <a:p>
            <a:endParaRPr lang="en-US" dirty="0">
              <a:latin typeface="Calibri" panose="020F0502020204030204" pitchFamily="34" charset="0"/>
            </a:endParaRPr>
          </a:p>
          <a:p>
            <a:r>
              <a:rPr lang="en-US" dirty="0">
                <a:latin typeface="Calibri" panose="020F0502020204030204" pitchFamily="34" charset="0"/>
              </a:rPr>
              <a:t>The angelic ministration during Jacob’s return trip appears to have been a sign and a reminder of divine protection and assistance.” (6)</a:t>
            </a:r>
          </a:p>
        </p:txBody>
      </p:sp>
      <p:pic>
        <p:nvPicPr>
          <p:cNvPr id="10242" name="Picture 2" descr="http://upload.wikimedia.org/wikipedia/commons/thumb/6/6e/Rembrandt_Harmensz._van_Rijn_063.jpg/202px-Rembrandt_Harmensz._van_Rijn_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459" y="1057768"/>
            <a:ext cx="2958156" cy="349999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407520" y="4428253"/>
            <a:ext cx="2515513" cy="2255967"/>
            <a:chOff x="9233348" y="4395232"/>
            <a:chExt cx="2515513" cy="2255967"/>
          </a:xfrm>
        </p:grpSpPr>
        <p:sp>
          <p:nvSpPr>
            <p:cNvPr id="2" name="Rectangle 1"/>
            <p:cNvSpPr/>
            <p:nvPr/>
          </p:nvSpPr>
          <p:spPr>
            <a:xfrm>
              <a:off x="9734415" y="4395232"/>
              <a:ext cx="1261884" cy="369332"/>
            </a:xfrm>
            <a:prstGeom prst="rect">
              <a:avLst/>
            </a:prstGeom>
          </p:spPr>
          <p:txBody>
            <a:bodyPr wrap="none">
              <a:spAutoFit/>
            </a:bodyPr>
            <a:lstStyle/>
            <a:p>
              <a:r>
                <a:rPr lang="en-US" dirty="0" err="1">
                  <a:solidFill>
                    <a:srgbClr val="333333"/>
                  </a:solidFill>
                  <a:latin typeface="Palatino"/>
                </a:rPr>
                <a:t>Mahanaim</a:t>
              </a:r>
              <a:endParaRPr lang="en-US" dirty="0"/>
            </a:p>
          </p:txBody>
        </p:sp>
        <p:pic>
          <p:nvPicPr>
            <p:cNvPr id="11" name="Picture 2" descr="http://media.tumblr.com/tumblr_lkgz2ztsjx1qgiax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348" y="4764564"/>
              <a:ext cx="2515513" cy="18866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05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Jacob’s Prayer</a:t>
            </a:r>
          </a:p>
        </p:txBody>
      </p:sp>
      <p:sp>
        <p:nvSpPr>
          <p:cNvPr id="2" name="Rectangle 1"/>
          <p:cNvSpPr/>
          <p:nvPr/>
        </p:nvSpPr>
        <p:spPr>
          <a:xfrm>
            <a:off x="366468" y="1388043"/>
            <a:ext cx="6096000" cy="4524315"/>
          </a:xfrm>
          <a:prstGeom prst="rect">
            <a:avLst/>
          </a:prstGeom>
        </p:spPr>
        <p:txBody>
          <a:bodyPr>
            <a:spAutoFit/>
          </a:bodyPr>
          <a:lstStyle/>
          <a:p>
            <a:pPr fontAlgn="base"/>
            <a:r>
              <a:rPr lang="en-US" dirty="0">
                <a:solidFill>
                  <a:srgbClr val="333333"/>
                </a:solidFill>
                <a:latin typeface="Calibri" panose="020F0502020204030204" pitchFamily="34" charset="0"/>
              </a:rPr>
              <a:t>“When He answers </a:t>
            </a:r>
            <a:r>
              <a:rPr lang="en-US" i="1" dirty="0">
                <a:solidFill>
                  <a:srgbClr val="333333"/>
                </a:solidFill>
                <a:latin typeface="Calibri" panose="020F0502020204030204" pitchFamily="34" charset="0"/>
              </a:rPr>
              <a:t>yes,</a:t>
            </a:r>
            <a:r>
              <a:rPr lang="en-US" dirty="0">
                <a:solidFill>
                  <a:srgbClr val="333333"/>
                </a:solidFill>
                <a:latin typeface="Calibri" panose="020F0502020204030204" pitchFamily="34" charset="0"/>
              </a:rPr>
              <a:t> it is to give us confidence.</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“When he answers </a:t>
            </a:r>
            <a:r>
              <a:rPr lang="en-US" i="1" dirty="0">
                <a:solidFill>
                  <a:srgbClr val="333333"/>
                </a:solidFill>
                <a:latin typeface="Calibri" panose="020F0502020204030204" pitchFamily="34" charset="0"/>
              </a:rPr>
              <a:t>no,</a:t>
            </a:r>
            <a:r>
              <a:rPr lang="en-US" dirty="0">
                <a:solidFill>
                  <a:srgbClr val="333333"/>
                </a:solidFill>
                <a:latin typeface="Calibri" panose="020F0502020204030204" pitchFamily="34" charset="0"/>
              </a:rPr>
              <a:t> it is to prevent error.</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“When He </a:t>
            </a:r>
            <a:r>
              <a:rPr lang="en-US" i="1" dirty="0">
                <a:solidFill>
                  <a:srgbClr val="333333"/>
                </a:solidFill>
                <a:latin typeface="Calibri" panose="020F0502020204030204" pitchFamily="34" charset="0"/>
              </a:rPr>
              <a:t>withholds an answer,</a:t>
            </a:r>
            <a:r>
              <a:rPr lang="en-US" dirty="0">
                <a:solidFill>
                  <a:srgbClr val="333333"/>
                </a:solidFill>
                <a:latin typeface="Calibri" panose="020F0502020204030204" pitchFamily="34" charset="0"/>
              </a:rPr>
              <a:t> it is to have us grow through faith in Him, obedience to His commandments, and a willingness to act on truth.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We are expected to assume accountability by acting on a decision that is consistent with His teachings without prior confirmation.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We are not to sit passively waiting or to murmur because the Lord has not spoken.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We are to act.” (7)</a:t>
            </a:r>
            <a:endParaRPr lang="en-US" b="0" i="0" dirty="0">
              <a:solidFill>
                <a:srgbClr val="333333"/>
              </a:solidFill>
              <a:effectLst/>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905" y="2037920"/>
            <a:ext cx="2060838" cy="2585696"/>
          </a:xfrm>
          <a:prstGeom prst="rect">
            <a:avLst/>
          </a:prstGeom>
        </p:spPr>
      </p:pic>
    </p:spTree>
    <p:extLst>
      <p:ext uri="{BB962C8B-B14F-4D97-AF65-F5344CB8AC3E}">
        <p14:creationId xmlns:p14="http://schemas.microsoft.com/office/powerpoint/2010/main" val="36880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32:6-8</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Messengers Sent to Esau</a:t>
            </a:r>
          </a:p>
        </p:txBody>
      </p:sp>
      <p:grpSp>
        <p:nvGrpSpPr>
          <p:cNvPr id="11" name="Group 10"/>
          <p:cNvGrpSpPr/>
          <p:nvPr/>
        </p:nvGrpSpPr>
        <p:grpSpPr>
          <a:xfrm>
            <a:off x="968830" y="3581398"/>
            <a:ext cx="3885854" cy="2608966"/>
            <a:chOff x="5125037" y="4024265"/>
            <a:chExt cx="3360244" cy="2233062"/>
          </a:xfrm>
        </p:grpSpPr>
        <p:pic>
          <p:nvPicPr>
            <p:cNvPr id="12" name="Picture 8" descr="http://www.artmajeur.com/files/ramzi/images/artworks/650x650/405529_ArabMan01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037" y="4024265"/>
              <a:ext cx="3275799" cy="21838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43384" y="6041883"/>
              <a:ext cx="841897" cy="215444"/>
            </a:xfrm>
            <a:prstGeom prst="rect">
              <a:avLst/>
            </a:prstGeom>
          </p:spPr>
          <p:txBody>
            <a:bodyPr wrap="none">
              <a:spAutoFit/>
            </a:bodyPr>
            <a:lstStyle/>
            <a:p>
              <a:r>
                <a:rPr lang="en-US" sz="800" b="0" i="0" dirty="0" err="1">
                  <a:effectLst/>
                  <a:latin typeface="arial" panose="020B0604020202020204" pitchFamily="34" charset="0"/>
                </a:rPr>
                <a:t>Ramzi</a:t>
              </a:r>
              <a:r>
                <a:rPr lang="en-US" sz="800" b="0" i="0" dirty="0">
                  <a:effectLst/>
                  <a:latin typeface="arial" panose="020B0604020202020204" pitchFamily="34" charset="0"/>
                </a:rPr>
                <a:t> </a:t>
              </a:r>
              <a:r>
                <a:rPr lang="en-US" sz="800" b="0" i="0" dirty="0" err="1">
                  <a:effectLst/>
                  <a:latin typeface="arial" panose="020B0604020202020204" pitchFamily="34" charset="0"/>
                </a:rPr>
                <a:t>Kayello</a:t>
              </a:r>
              <a:endParaRPr lang="en-US" sz="800" dirty="0"/>
            </a:p>
          </p:txBody>
        </p:sp>
      </p:grpSp>
      <p:pic>
        <p:nvPicPr>
          <p:cNvPr id="14" name="Picture 6" descr="http://ak.picdn.net/shutterstock/videos/4246493/preview/stock-footage-arab-male-traditional-headdress-robe-walking-his-camels-over-desert-sand-dunes-silhouette-suns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458" y="1031161"/>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27170" y="5161881"/>
            <a:ext cx="6096000" cy="1477328"/>
          </a:xfrm>
          <a:prstGeom prst="rect">
            <a:avLst/>
          </a:prstGeom>
        </p:spPr>
        <p:txBody>
          <a:bodyPr>
            <a:spAutoFit/>
          </a:bodyPr>
          <a:lstStyle/>
          <a:p>
            <a:pPr fontAlgn="base"/>
            <a:r>
              <a:rPr lang="en-US" dirty="0">
                <a:latin typeface="Calibri" panose="020F0502020204030204" pitchFamily="34" charset="0"/>
              </a:rPr>
              <a:t>“The messengers returned with gravely distressing news: Esau was coming to meet him with 400 men. Jacob became exceedingly fearful and divided his entourage into two groups, intending to preserve at least part of his family should Esau attack (see Gen. 32:6–8).” (6)</a:t>
            </a:r>
            <a:endParaRPr lang="en-US" b="0" i="0" dirty="0">
              <a:solidFill>
                <a:srgbClr val="333333"/>
              </a:solidFill>
              <a:effectLst/>
              <a:latin typeface="Calibri" panose="020F0502020204030204" pitchFamily="34" charset="0"/>
            </a:endParaRPr>
          </a:p>
        </p:txBody>
      </p:sp>
      <p:sp>
        <p:nvSpPr>
          <p:cNvPr id="16" name="Rectangle 15"/>
          <p:cNvSpPr/>
          <p:nvPr/>
        </p:nvSpPr>
        <p:spPr>
          <a:xfrm>
            <a:off x="441244" y="1363550"/>
            <a:ext cx="6096000" cy="1477328"/>
          </a:xfrm>
          <a:prstGeom prst="rect">
            <a:avLst/>
          </a:prstGeom>
        </p:spPr>
        <p:txBody>
          <a:bodyPr>
            <a:spAutoFit/>
          </a:bodyPr>
          <a:lstStyle/>
          <a:p>
            <a:pPr fontAlgn="base"/>
            <a:r>
              <a:rPr lang="en-US" dirty="0">
                <a:latin typeface="Calibri" panose="020F0502020204030204" pitchFamily="34" charset="0"/>
              </a:rPr>
              <a:t>“That the looming conflict weighed heavily on Jacob’s mind seems beyond question, because immediately after his encounter with the angels, Jacob sent messengers to Esau’s territory in hopes of laying the groundwork for a peaceful reunion with his brother.”</a:t>
            </a:r>
            <a:endParaRPr lang="en-US" b="0" i="0" dirty="0">
              <a:solidFill>
                <a:srgbClr val="333333"/>
              </a:solidFill>
              <a:effectLst/>
              <a:latin typeface="Calibri" panose="020F0502020204030204" pitchFamily="34" charset="0"/>
            </a:endParaRPr>
          </a:p>
        </p:txBody>
      </p:sp>
      <p:sp>
        <p:nvSpPr>
          <p:cNvPr id="6" name="Rectangle 5"/>
          <p:cNvSpPr/>
          <p:nvPr/>
        </p:nvSpPr>
        <p:spPr>
          <a:xfrm>
            <a:off x="4854684" y="3188765"/>
            <a:ext cx="6096000" cy="1754326"/>
          </a:xfrm>
          <a:prstGeom prst="rect">
            <a:avLst/>
          </a:prstGeom>
        </p:spPr>
        <p:txBody>
          <a:bodyPr>
            <a:spAutoFit/>
          </a:bodyPr>
          <a:lstStyle/>
          <a:p>
            <a:r>
              <a:rPr lang="en-US" dirty="0">
                <a:latin typeface="Calibri" panose="020F0502020204030204" pitchFamily="34" charset="0"/>
              </a:rPr>
              <a:t>Josephus says that “these messengers told him this message. Upon which Esau was very glad.” (8) </a:t>
            </a:r>
          </a:p>
          <a:p>
            <a:endParaRPr lang="en-US" dirty="0">
              <a:latin typeface="Calibri" panose="020F0502020204030204" pitchFamily="34" charset="0"/>
            </a:endParaRPr>
          </a:p>
          <a:p>
            <a:r>
              <a:rPr lang="en-US" dirty="0">
                <a:latin typeface="Calibri" panose="020F0502020204030204" pitchFamily="34" charset="0"/>
              </a:rPr>
              <a:t>Apparently, Esau’s joy was not apparent to the messengers because they return with a message that strikes fear into their master.</a:t>
            </a:r>
          </a:p>
        </p:txBody>
      </p:sp>
    </p:spTree>
    <p:extLst>
      <p:ext uri="{BB962C8B-B14F-4D97-AF65-F5344CB8AC3E}">
        <p14:creationId xmlns:p14="http://schemas.microsoft.com/office/powerpoint/2010/main" val="2966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32:9-23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At the River Jabbok</a:t>
            </a:r>
          </a:p>
        </p:txBody>
      </p:sp>
      <p:sp>
        <p:nvSpPr>
          <p:cNvPr id="16" name="Rectangle 15"/>
          <p:cNvSpPr/>
          <p:nvPr/>
        </p:nvSpPr>
        <p:spPr>
          <a:xfrm>
            <a:off x="441244" y="1363550"/>
            <a:ext cx="6096000" cy="3416320"/>
          </a:xfrm>
          <a:prstGeom prst="rect">
            <a:avLst/>
          </a:prstGeom>
        </p:spPr>
        <p:txBody>
          <a:bodyPr>
            <a:spAutoFit/>
          </a:bodyPr>
          <a:lstStyle/>
          <a:p>
            <a:pPr fontAlgn="base"/>
            <a:r>
              <a:rPr lang="en-US" dirty="0">
                <a:latin typeface="Calibri" panose="020F0502020204030204" pitchFamily="34" charset="0"/>
              </a:rPr>
              <a:t>“We do not know how long Jacob prayed that day at the river Jabbok, but surely his prayer was intense. In it, he acknowledged the Lord’s goodness as well as his own heartfelt unworthiness. </a:t>
            </a:r>
          </a:p>
          <a:p>
            <a:pPr fontAlgn="base"/>
            <a:endParaRPr lang="en-US" dirty="0">
              <a:latin typeface="Calibri" panose="020F0502020204030204" pitchFamily="34" charset="0"/>
            </a:endParaRPr>
          </a:p>
          <a:p>
            <a:pPr fontAlgn="base"/>
            <a:r>
              <a:rPr lang="en-US" dirty="0">
                <a:latin typeface="Calibri" panose="020F0502020204030204" pitchFamily="34" charset="0"/>
              </a:rPr>
              <a:t>He pleaded for deliverance from the impending catastrophe, reminding God that He had told Jacob to leave </a:t>
            </a:r>
            <a:r>
              <a:rPr lang="en-US" dirty="0" err="1">
                <a:latin typeface="Calibri" panose="020F0502020204030204" pitchFamily="34" charset="0"/>
              </a:rPr>
              <a:t>Padan-aram</a:t>
            </a:r>
            <a:r>
              <a:rPr lang="en-US" dirty="0">
                <a:latin typeface="Calibri" panose="020F0502020204030204" pitchFamily="34" charset="0"/>
              </a:rPr>
              <a:t> and that He had also promised Jacob that his posterity would be as innumerable as the sands of the sea. </a:t>
            </a:r>
          </a:p>
          <a:p>
            <a:pPr fontAlgn="base"/>
            <a:endParaRPr lang="en-US" dirty="0">
              <a:latin typeface="Calibri" panose="020F0502020204030204" pitchFamily="34" charset="0"/>
            </a:endParaRPr>
          </a:p>
          <a:p>
            <a:pPr fontAlgn="base"/>
            <a:r>
              <a:rPr lang="en-US" dirty="0">
                <a:latin typeface="Calibri" panose="020F0502020204030204" pitchFamily="34" charset="0"/>
              </a:rPr>
              <a:t>How could this promise come to pass if Jacob and his family were annihilated?” (6)</a:t>
            </a:r>
            <a:endParaRPr lang="en-US" b="0" i="0" dirty="0">
              <a:solidFill>
                <a:srgbClr val="333333"/>
              </a:solidFill>
              <a:effectLst/>
              <a:latin typeface="Calibri" panose="020F0502020204030204" pitchFamily="34" charset="0"/>
            </a:endParaRPr>
          </a:p>
        </p:txBody>
      </p:sp>
      <p:pic>
        <p:nvPicPr>
          <p:cNvPr id="15" name="Picture 2" descr="http://ichef.bbci.co.uk/arts/yourpaintings/images/paintings/wag/large/stf_wag_op260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942" y="2099178"/>
            <a:ext cx="5201026" cy="284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32:24-30</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Wrestled With a Man</a:t>
            </a:r>
          </a:p>
        </p:txBody>
      </p:sp>
      <p:sp>
        <p:nvSpPr>
          <p:cNvPr id="16" name="Rectangle 15"/>
          <p:cNvSpPr/>
          <p:nvPr/>
        </p:nvSpPr>
        <p:spPr>
          <a:xfrm>
            <a:off x="441244" y="1363550"/>
            <a:ext cx="6096000" cy="3693319"/>
          </a:xfrm>
          <a:prstGeom prst="rect">
            <a:avLst/>
          </a:prstGeom>
        </p:spPr>
        <p:txBody>
          <a:bodyPr>
            <a:spAutoFit/>
          </a:bodyPr>
          <a:lstStyle/>
          <a:p>
            <a:pPr fontAlgn="base"/>
            <a:r>
              <a:rPr lang="en-US" dirty="0">
                <a:latin typeface="Calibri" panose="020F0502020204030204" pitchFamily="34" charset="0"/>
              </a:rPr>
              <a:t>“Most scholars believe Jacob wrestled with an angel, but President Joseph Fielding Smith explained why this explanation could not be true:</a:t>
            </a:r>
          </a:p>
          <a:p>
            <a:pPr fontAlgn="base"/>
            <a:endParaRPr lang="en-US" dirty="0">
              <a:latin typeface="Calibri" panose="020F0502020204030204" pitchFamily="34" charset="0"/>
            </a:endParaRPr>
          </a:p>
          <a:p>
            <a:pPr fontAlgn="base"/>
            <a:r>
              <a:rPr lang="en-US" dirty="0">
                <a:latin typeface="Calibri" panose="020F0502020204030204" pitchFamily="34" charset="0"/>
              </a:rPr>
              <a:t>“‘Who wrestled with Jacob on Mount </a:t>
            </a:r>
            <a:r>
              <a:rPr lang="en-US" dirty="0" err="1">
                <a:latin typeface="Calibri" panose="020F0502020204030204" pitchFamily="34" charset="0"/>
              </a:rPr>
              <a:t>Peniel</a:t>
            </a:r>
            <a:r>
              <a:rPr lang="en-US" dirty="0">
                <a:latin typeface="Calibri" panose="020F0502020204030204" pitchFamily="34" charset="0"/>
              </a:rPr>
              <a:t>? The scriptures say it was a man. </a:t>
            </a:r>
          </a:p>
          <a:p>
            <a:pPr fontAlgn="base"/>
            <a:endParaRPr lang="en-US" dirty="0">
              <a:latin typeface="Calibri" panose="020F0502020204030204" pitchFamily="34" charset="0"/>
            </a:endParaRPr>
          </a:p>
          <a:p>
            <a:pPr fontAlgn="base"/>
            <a:r>
              <a:rPr lang="en-US" dirty="0">
                <a:latin typeface="Calibri" panose="020F0502020204030204" pitchFamily="34" charset="0"/>
              </a:rPr>
              <a:t>The Bible interpreters say it was an angel. More than likely it was a messenger sent to Jacob to give him the blessing. To think he wrestled and held an angel who couldn’t get away, is out of the question. The term </a:t>
            </a:r>
            <a:r>
              <a:rPr lang="en-US" i="1" dirty="0">
                <a:latin typeface="Calibri" panose="020F0502020204030204" pitchFamily="34" charset="0"/>
              </a:rPr>
              <a:t>angel</a:t>
            </a:r>
            <a:r>
              <a:rPr lang="en-US" dirty="0">
                <a:latin typeface="Calibri" panose="020F0502020204030204" pitchFamily="34" charset="0"/>
              </a:rPr>
              <a:t> as used in the scriptures, at times, refers to messengers who are sent with some important instruction.’ (8)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157" y="1238387"/>
            <a:ext cx="2384842" cy="3188927"/>
          </a:xfrm>
          <a:prstGeom prst="rect">
            <a:avLst/>
          </a:prstGeom>
        </p:spPr>
      </p:pic>
      <p:grpSp>
        <p:nvGrpSpPr>
          <p:cNvPr id="6" name="Group 5"/>
          <p:cNvGrpSpPr/>
          <p:nvPr/>
        </p:nvGrpSpPr>
        <p:grpSpPr>
          <a:xfrm>
            <a:off x="9003166" y="4427314"/>
            <a:ext cx="3029404" cy="2256906"/>
            <a:chOff x="9003166" y="4427314"/>
            <a:chExt cx="3029404" cy="2256906"/>
          </a:xfrm>
        </p:grpSpPr>
        <p:pic>
          <p:nvPicPr>
            <p:cNvPr id="12290" name="Picture 2" descr="http://2.bp.blogspot.com/-b2yLdmSld6g/T8VxmSkl_HI/AAAAAAAAAlw/IgFfOjsUC6Y/s1600/Mount-Ta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3166" y="4427314"/>
              <a:ext cx="3029404" cy="2256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019764" y="6395239"/>
              <a:ext cx="2634343" cy="261610"/>
            </a:xfrm>
            <a:prstGeom prst="rect">
              <a:avLst/>
            </a:prstGeom>
            <a:noFill/>
          </p:spPr>
          <p:txBody>
            <a:bodyPr wrap="square" rtlCol="0">
              <a:spAutoFit/>
            </a:bodyPr>
            <a:lstStyle/>
            <a:p>
              <a:r>
                <a:rPr lang="en-US" sz="1100" dirty="0">
                  <a:solidFill>
                    <a:schemeClr val="bg1"/>
                  </a:solidFill>
                </a:rPr>
                <a:t>Mount Tabor</a:t>
              </a:r>
            </a:p>
          </p:txBody>
        </p:sp>
      </p:grpSp>
    </p:spTree>
    <p:extLst>
      <p:ext uri="{BB962C8B-B14F-4D97-AF65-F5344CB8AC3E}">
        <p14:creationId xmlns:p14="http://schemas.microsoft.com/office/powerpoint/2010/main" val="21027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32:28</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Jacob’s Name Changed To Israel</a:t>
            </a:r>
          </a:p>
        </p:txBody>
      </p:sp>
      <p:sp>
        <p:nvSpPr>
          <p:cNvPr id="16" name="Rectangle 15"/>
          <p:cNvSpPr/>
          <p:nvPr/>
        </p:nvSpPr>
        <p:spPr>
          <a:xfrm>
            <a:off x="1174757" y="1383930"/>
            <a:ext cx="5644077" cy="3139321"/>
          </a:xfrm>
          <a:prstGeom prst="rect">
            <a:avLst/>
          </a:prstGeom>
        </p:spPr>
        <p:txBody>
          <a:bodyPr wrap="square">
            <a:spAutoFit/>
          </a:bodyPr>
          <a:lstStyle/>
          <a:p>
            <a:pPr fontAlgn="base"/>
            <a:r>
              <a:rPr lang="en-US" dirty="0"/>
              <a:t>While much of what happened at </a:t>
            </a:r>
            <a:r>
              <a:rPr lang="en-US" dirty="0" err="1"/>
              <a:t>Peniel</a:t>
            </a:r>
            <a:r>
              <a:rPr lang="en-US" dirty="0"/>
              <a:t> (also spelled </a:t>
            </a:r>
            <a:r>
              <a:rPr lang="en-US" dirty="0" err="1"/>
              <a:t>Penuel</a:t>
            </a:r>
            <a:r>
              <a:rPr lang="en-US" dirty="0"/>
              <a:t> is unclear, the scriptures indicate that a sacred experience took place there. </a:t>
            </a:r>
          </a:p>
          <a:p>
            <a:pPr fontAlgn="base"/>
            <a:endParaRPr lang="en-US" dirty="0"/>
          </a:p>
          <a:p>
            <a:pPr fontAlgn="base"/>
            <a:r>
              <a:rPr lang="en-US" dirty="0"/>
              <a:t>Spiritual struggles often precede powerful revelations. For example, when </a:t>
            </a:r>
            <a:r>
              <a:rPr lang="en-US" dirty="0" err="1"/>
              <a:t>Enos</a:t>
            </a:r>
            <a:r>
              <a:rPr lang="en-US" dirty="0"/>
              <a:t>, Alma, and Joseph Smith each earnestly sought blessings of the Lord, they experienced such “</a:t>
            </a:r>
            <a:r>
              <a:rPr lang="en-US" dirty="0" err="1"/>
              <a:t>wrestlings</a:t>
            </a:r>
            <a:r>
              <a:rPr lang="en-US" dirty="0"/>
              <a:t>” </a:t>
            </a:r>
          </a:p>
          <a:p>
            <a:pPr fontAlgn="base"/>
            <a:endParaRPr lang="en-US" dirty="0"/>
          </a:p>
          <a:p>
            <a:pPr fontAlgn="base"/>
            <a:r>
              <a:rPr lang="en-US" dirty="0"/>
              <a:t>The wrestle Jacob experienced may have been a similar spiritual struggle.</a:t>
            </a:r>
            <a:endParaRPr lang="en-US" dirty="0">
              <a:latin typeface="Calibri" panose="020F0502020204030204" pitchFamily="34" charset="0"/>
            </a:endParaRPr>
          </a:p>
        </p:txBody>
      </p:sp>
      <p:sp>
        <p:nvSpPr>
          <p:cNvPr id="7" name="Rectangle 6"/>
          <p:cNvSpPr/>
          <p:nvPr/>
        </p:nvSpPr>
        <p:spPr>
          <a:xfrm>
            <a:off x="7938082" y="1672532"/>
            <a:ext cx="4297152" cy="2031325"/>
          </a:xfrm>
          <a:prstGeom prst="rect">
            <a:avLst/>
          </a:prstGeom>
        </p:spPr>
        <p:txBody>
          <a:bodyPr wrap="square">
            <a:spAutoFit/>
          </a:bodyPr>
          <a:lstStyle/>
          <a:p>
            <a:r>
              <a:rPr lang="en-US" i="1" dirty="0">
                <a:solidFill>
                  <a:srgbClr val="333333"/>
                </a:solidFill>
                <a:latin typeface="Palatino"/>
              </a:rPr>
              <a:t>Nevertheless Alma labored much in the spirit, wrestling with God in mighty prayer, that he would pour out his Spirit upon the people who were in the city; that he would also grant that he might baptize them unto repentance.</a:t>
            </a:r>
          </a:p>
          <a:p>
            <a:r>
              <a:rPr lang="en-US" i="1" dirty="0">
                <a:solidFill>
                  <a:srgbClr val="333333"/>
                </a:solidFill>
                <a:latin typeface="Palatino"/>
              </a:rPr>
              <a:t>Alma 8:10</a:t>
            </a:r>
            <a:endParaRPr lang="en-US" i="1" dirty="0"/>
          </a:p>
        </p:txBody>
      </p:sp>
      <p:sp>
        <p:nvSpPr>
          <p:cNvPr id="11" name="Rectangle 10"/>
          <p:cNvSpPr/>
          <p:nvPr/>
        </p:nvSpPr>
        <p:spPr>
          <a:xfrm>
            <a:off x="3489244" y="4569665"/>
            <a:ext cx="6577568" cy="369332"/>
          </a:xfrm>
          <a:prstGeom prst="rect">
            <a:avLst/>
          </a:prstGeom>
        </p:spPr>
        <p:txBody>
          <a:bodyPr wrap="square">
            <a:spAutoFit/>
          </a:bodyPr>
          <a:lstStyle/>
          <a:p>
            <a:r>
              <a:rPr lang="en-US" i="1" dirty="0">
                <a:solidFill>
                  <a:srgbClr val="333333"/>
                </a:solidFill>
                <a:latin typeface="Palatino"/>
              </a:rPr>
              <a:t>See </a:t>
            </a:r>
            <a:r>
              <a:rPr lang="en-US" i="1" dirty="0" err="1">
                <a:solidFill>
                  <a:srgbClr val="333333"/>
                </a:solidFill>
                <a:latin typeface="Palatino"/>
              </a:rPr>
              <a:t>Enos</a:t>
            </a:r>
            <a:r>
              <a:rPr lang="en-US" i="1" dirty="0">
                <a:solidFill>
                  <a:srgbClr val="333333"/>
                </a:solidFill>
                <a:latin typeface="Palatino"/>
              </a:rPr>
              <a:t> 1:1-5 and Joseph Smith—History 1:13-17</a:t>
            </a:r>
            <a:endParaRPr lang="en-US" i="1" dirty="0"/>
          </a:p>
        </p:txBody>
      </p:sp>
      <p:sp>
        <p:nvSpPr>
          <p:cNvPr id="12" name="Rectangle 11"/>
          <p:cNvSpPr/>
          <p:nvPr/>
        </p:nvSpPr>
        <p:spPr>
          <a:xfrm>
            <a:off x="3850514" y="820275"/>
            <a:ext cx="6577568" cy="369332"/>
          </a:xfrm>
          <a:prstGeom prst="rect">
            <a:avLst/>
          </a:prstGeom>
        </p:spPr>
        <p:txBody>
          <a:bodyPr wrap="square">
            <a:spAutoFit/>
          </a:bodyPr>
          <a:lstStyle/>
          <a:p>
            <a:r>
              <a:rPr lang="en-US" dirty="0"/>
              <a:t>A prince hast thou power with God and with men,</a:t>
            </a:r>
            <a:endParaRPr lang="en-US" i="1" dirty="0"/>
          </a:p>
        </p:txBody>
      </p:sp>
      <p:grpSp>
        <p:nvGrpSpPr>
          <p:cNvPr id="13" name="Group 12"/>
          <p:cNvGrpSpPr/>
          <p:nvPr/>
        </p:nvGrpSpPr>
        <p:grpSpPr>
          <a:xfrm>
            <a:off x="3974470" y="4901265"/>
            <a:ext cx="841974" cy="1780983"/>
            <a:chOff x="6899207" y="2895599"/>
            <a:chExt cx="1482793" cy="3419044"/>
          </a:xfrm>
        </p:grpSpPr>
        <p:sp>
          <p:nvSpPr>
            <p:cNvPr id="14" name="Oval 5"/>
            <p:cNvSpPr/>
            <p:nvPr/>
          </p:nvSpPr>
          <p:spPr>
            <a:xfrm rot="20950279">
              <a:off x="6999589" y="5813980"/>
              <a:ext cx="734685" cy="50066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
            <p:cNvSpPr/>
            <p:nvPr/>
          </p:nvSpPr>
          <p:spPr>
            <a:xfrm rot="19438611">
              <a:off x="7798044" y="5619342"/>
              <a:ext cx="560455" cy="36361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7"/>
            <p:cNvSpPr/>
            <p:nvPr/>
          </p:nvSpPr>
          <p:spPr>
            <a:xfrm>
              <a:off x="7164723" y="4343401"/>
              <a:ext cx="909947" cy="1331426"/>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8"/>
            <p:cNvSpPr/>
            <p:nvPr/>
          </p:nvSpPr>
          <p:spPr>
            <a:xfrm rot="268943">
              <a:off x="7770894" y="4266326"/>
              <a:ext cx="404189" cy="862060"/>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p:cNvSpPr/>
            <p:nvPr/>
          </p:nvSpPr>
          <p:spPr>
            <a:xfrm rot="17641829">
              <a:off x="7911239" y="5747179"/>
              <a:ext cx="604274" cy="33724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0"/>
            <p:cNvSpPr/>
            <p:nvPr/>
          </p:nvSpPr>
          <p:spPr>
            <a:xfrm flipH="1">
              <a:off x="7063616" y="4267200"/>
              <a:ext cx="437868" cy="753565"/>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rot="20950279">
              <a:off x="7404010" y="5813980"/>
              <a:ext cx="734685" cy="50066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17"/>
            <p:cNvSpPr/>
            <p:nvPr/>
          </p:nvSpPr>
          <p:spPr>
            <a:xfrm>
              <a:off x="7063616" y="5347795"/>
              <a:ext cx="1112157" cy="545051"/>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rot="20950279">
              <a:off x="7083265" y="5075688"/>
              <a:ext cx="567225" cy="283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rot="20950279">
              <a:off x="7487686" y="5075690"/>
              <a:ext cx="567225" cy="283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0"/>
            <p:cNvSpPr/>
            <p:nvPr/>
          </p:nvSpPr>
          <p:spPr>
            <a:xfrm rot="5400000">
              <a:off x="7810047" y="4982069"/>
              <a:ext cx="327031" cy="404421"/>
            </a:xfrm>
            <a:prstGeom prst="roundRect">
              <a:avLst>
                <a:gd name="adj" fmla="val 25157"/>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1"/>
            <p:cNvSpPr/>
            <p:nvPr/>
          </p:nvSpPr>
          <p:spPr>
            <a:xfrm rot="5400000">
              <a:off x="7102311" y="4982069"/>
              <a:ext cx="327031" cy="404421"/>
            </a:xfrm>
            <a:prstGeom prst="roundRect">
              <a:avLst>
                <a:gd name="adj" fmla="val 25157"/>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2"/>
            <p:cNvSpPr/>
            <p:nvPr/>
          </p:nvSpPr>
          <p:spPr>
            <a:xfrm>
              <a:off x="7848600" y="4911754"/>
              <a:ext cx="228600" cy="269846"/>
            </a:xfrm>
            <a:prstGeom prst="roundRect">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3"/>
            <p:cNvSpPr/>
            <p:nvPr/>
          </p:nvSpPr>
          <p:spPr>
            <a:xfrm>
              <a:off x="7086600" y="4911754"/>
              <a:ext cx="381000" cy="269845"/>
            </a:xfrm>
            <a:prstGeom prst="roundRect">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7467600" y="4267200"/>
              <a:ext cx="304800" cy="304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53"/>
            <p:cNvGrpSpPr/>
            <p:nvPr/>
          </p:nvGrpSpPr>
          <p:grpSpPr>
            <a:xfrm>
              <a:off x="7122459" y="5661212"/>
              <a:ext cx="990600" cy="228600"/>
              <a:chOff x="4114800" y="6172200"/>
              <a:chExt cx="2057400" cy="457200"/>
            </a:xfrm>
          </p:grpSpPr>
          <p:grpSp>
            <p:nvGrpSpPr>
              <p:cNvPr id="51" name="Group 143"/>
              <p:cNvGrpSpPr/>
              <p:nvPr/>
            </p:nvGrpSpPr>
            <p:grpSpPr>
              <a:xfrm>
                <a:off x="4114800" y="6172200"/>
                <a:ext cx="457200" cy="457200"/>
                <a:chOff x="4114800" y="6172200"/>
                <a:chExt cx="457200" cy="457200"/>
              </a:xfrm>
            </p:grpSpPr>
            <p:sp>
              <p:nvSpPr>
                <p:cNvPr id="61" name="Cross 60"/>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ame 61"/>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 name="Group 144"/>
              <p:cNvGrpSpPr/>
              <p:nvPr/>
            </p:nvGrpSpPr>
            <p:grpSpPr>
              <a:xfrm>
                <a:off x="4648200" y="6172200"/>
                <a:ext cx="457200" cy="457200"/>
                <a:chOff x="4114800" y="6172200"/>
                <a:chExt cx="457200" cy="457200"/>
              </a:xfrm>
            </p:grpSpPr>
            <p:sp>
              <p:nvSpPr>
                <p:cNvPr id="59" name="Cross 58"/>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147"/>
              <p:cNvGrpSpPr/>
              <p:nvPr/>
            </p:nvGrpSpPr>
            <p:grpSpPr>
              <a:xfrm>
                <a:off x="5181600" y="6172200"/>
                <a:ext cx="457200" cy="457200"/>
                <a:chOff x="4114800" y="6172200"/>
                <a:chExt cx="457200" cy="457200"/>
              </a:xfrm>
            </p:grpSpPr>
            <p:sp>
              <p:nvSpPr>
                <p:cNvPr id="57" name="Cross 56"/>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ame 57"/>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150"/>
              <p:cNvGrpSpPr/>
              <p:nvPr/>
            </p:nvGrpSpPr>
            <p:grpSpPr>
              <a:xfrm>
                <a:off x="5715000" y="6172200"/>
                <a:ext cx="457200" cy="457200"/>
                <a:chOff x="4114800" y="6172200"/>
                <a:chExt cx="457200" cy="457200"/>
              </a:xfrm>
            </p:grpSpPr>
            <p:sp>
              <p:nvSpPr>
                <p:cNvPr id="55" name="Cross 54"/>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ame 55"/>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 name="Group 154"/>
            <p:cNvGrpSpPr/>
            <p:nvPr/>
          </p:nvGrpSpPr>
          <p:grpSpPr>
            <a:xfrm>
              <a:off x="6899207" y="2895599"/>
              <a:ext cx="1421970" cy="1600538"/>
              <a:chOff x="7044014" y="3048000"/>
              <a:chExt cx="1160047" cy="1305724"/>
            </a:xfrm>
          </p:grpSpPr>
          <p:sp>
            <p:nvSpPr>
              <p:cNvPr id="46" name="Oval 11"/>
              <p:cNvSpPr/>
              <p:nvPr/>
            </p:nvSpPr>
            <p:spPr>
              <a:xfrm>
                <a:off x="7238997" y="3352800"/>
                <a:ext cx="758151" cy="9384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39"/>
              <p:cNvGrpSpPr/>
              <p:nvPr/>
            </p:nvGrpSpPr>
            <p:grpSpPr>
              <a:xfrm>
                <a:off x="7044014" y="3048000"/>
                <a:ext cx="1160047" cy="1305724"/>
                <a:chOff x="7034581" y="3276600"/>
                <a:chExt cx="1160047" cy="1305724"/>
              </a:xfrm>
            </p:grpSpPr>
            <p:sp>
              <p:nvSpPr>
                <p:cNvPr id="48" name="Cloud 47"/>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55"/>
            <p:cNvGrpSpPr/>
            <p:nvPr/>
          </p:nvGrpSpPr>
          <p:grpSpPr>
            <a:xfrm>
              <a:off x="7086600" y="3352800"/>
              <a:ext cx="1143000" cy="228600"/>
              <a:chOff x="4114800" y="6172200"/>
              <a:chExt cx="2057400" cy="457200"/>
            </a:xfrm>
          </p:grpSpPr>
          <p:grpSp>
            <p:nvGrpSpPr>
              <p:cNvPr id="34" name="Group 143"/>
              <p:cNvGrpSpPr/>
              <p:nvPr/>
            </p:nvGrpSpPr>
            <p:grpSpPr>
              <a:xfrm>
                <a:off x="4114800" y="6172200"/>
                <a:ext cx="457200" cy="457200"/>
                <a:chOff x="4114800" y="6172200"/>
                <a:chExt cx="457200" cy="457200"/>
              </a:xfrm>
            </p:grpSpPr>
            <p:sp>
              <p:nvSpPr>
                <p:cNvPr id="44" name="Cross 43"/>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ame 44"/>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144"/>
              <p:cNvGrpSpPr/>
              <p:nvPr/>
            </p:nvGrpSpPr>
            <p:grpSpPr>
              <a:xfrm>
                <a:off x="4648200" y="6172200"/>
                <a:ext cx="457200" cy="457200"/>
                <a:chOff x="4114800" y="6172200"/>
                <a:chExt cx="457200" cy="457200"/>
              </a:xfrm>
            </p:grpSpPr>
            <p:sp>
              <p:nvSpPr>
                <p:cNvPr id="42" name="Cross 41"/>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ame 42"/>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47"/>
              <p:cNvGrpSpPr/>
              <p:nvPr/>
            </p:nvGrpSpPr>
            <p:grpSpPr>
              <a:xfrm>
                <a:off x="5181600" y="6172200"/>
                <a:ext cx="457200" cy="457200"/>
                <a:chOff x="4114800" y="6172200"/>
                <a:chExt cx="457200" cy="457200"/>
              </a:xfrm>
            </p:grpSpPr>
            <p:sp>
              <p:nvSpPr>
                <p:cNvPr id="40" name="Cross 39"/>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ame 40"/>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150"/>
              <p:cNvGrpSpPr/>
              <p:nvPr/>
            </p:nvGrpSpPr>
            <p:grpSpPr>
              <a:xfrm>
                <a:off x="5715000" y="6172200"/>
                <a:ext cx="457200" cy="457200"/>
                <a:chOff x="4114800" y="6172200"/>
                <a:chExt cx="457200" cy="457200"/>
              </a:xfrm>
            </p:grpSpPr>
            <p:sp>
              <p:nvSpPr>
                <p:cNvPr id="38" name="Cross 37"/>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ame 38"/>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Rectangle 32"/>
            <p:cNvSpPr/>
            <p:nvPr/>
          </p:nvSpPr>
          <p:spPr>
            <a:xfrm>
              <a:off x="7162800" y="5562600"/>
              <a:ext cx="9144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165367" y="4878425"/>
            <a:ext cx="816565" cy="1860208"/>
            <a:chOff x="1527462" y="3284692"/>
            <a:chExt cx="1340318" cy="3053364"/>
          </a:xfrm>
        </p:grpSpPr>
        <p:grpSp>
          <p:nvGrpSpPr>
            <p:cNvPr id="64" name="Group 334"/>
            <p:cNvGrpSpPr/>
            <p:nvPr/>
          </p:nvGrpSpPr>
          <p:grpSpPr>
            <a:xfrm>
              <a:off x="1527462" y="3284692"/>
              <a:ext cx="1340318" cy="3053364"/>
              <a:chOff x="3505951" y="2286000"/>
              <a:chExt cx="2358544" cy="5029200"/>
            </a:xfrm>
          </p:grpSpPr>
          <p:sp>
            <p:nvSpPr>
              <p:cNvPr id="66" name="Oval 65"/>
              <p:cNvSpPr/>
              <p:nvPr/>
            </p:nvSpPr>
            <p:spPr>
              <a:xfrm rot="2182983">
                <a:off x="5204127" y="6329553"/>
                <a:ext cx="524028" cy="7620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95800" y="6172200"/>
                <a:ext cx="914400" cy="108204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733800" y="6248400"/>
                <a:ext cx="990600" cy="1066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375821">
                <a:off x="3683944" y="4038795"/>
                <a:ext cx="685800" cy="14478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337671">
                <a:off x="4980247" y="4072134"/>
                <a:ext cx="685800" cy="14478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3886200" y="4038600"/>
                <a:ext cx="1524000" cy="25146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038600" y="2743200"/>
                <a:ext cx="12192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Input 72"/>
              <p:cNvSpPr/>
              <p:nvPr/>
            </p:nvSpPr>
            <p:spPr>
              <a:xfrm rot="7269359" flipV="1">
                <a:off x="4556816" y="4102762"/>
                <a:ext cx="826716" cy="25267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Input 73"/>
              <p:cNvSpPr/>
              <p:nvPr/>
            </p:nvSpPr>
            <p:spPr>
              <a:xfrm rot="14330641" flipH="1" flipV="1">
                <a:off x="3947217" y="4102761"/>
                <a:ext cx="826716" cy="25267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962400" y="2514600"/>
                <a:ext cx="14478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endCxn id="71" idx="2"/>
              </p:cNvCxnSpPr>
              <p:nvPr/>
            </p:nvCxnSpPr>
            <p:spPr>
              <a:xfrm flipH="1">
                <a:off x="4648200" y="4551680"/>
                <a:ext cx="45720" cy="200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rapezoid 76"/>
              <p:cNvSpPr/>
              <p:nvPr/>
            </p:nvSpPr>
            <p:spPr>
              <a:xfrm>
                <a:off x="3810000" y="5943600"/>
                <a:ext cx="1600200" cy="609600"/>
              </a:xfrm>
              <a:prstGeom prst="trapezoid">
                <a:avLst>
                  <a:gd name="adj" fmla="val 2166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38600" y="6019800"/>
                <a:ext cx="6096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800600" y="6096000"/>
                <a:ext cx="4572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3886200" y="5791200"/>
                <a:ext cx="1524000" cy="3810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ame 80"/>
              <p:cNvSpPr/>
              <p:nvPr/>
            </p:nvSpPr>
            <p:spPr>
              <a:xfrm>
                <a:off x="4495800" y="5791200"/>
                <a:ext cx="228600" cy="381000"/>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p:cNvSpPr/>
              <p:nvPr/>
            </p:nvSpPr>
            <p:spPr>
              <a:xfrm rot="3091974">
                <a:off x="4185155" y="4769662"/>
                <a:ext cx="404415" cy="5982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3635941">
                <a:off x="3658351" y="4895794"/>
                <a:ext cx="533400" cy="838200"/>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692462">
                <a:off x="4717304" y="4889423"/>
                <a:ext cx="477737" cy="493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rot="17692115">
                <a:off x="5178695" y="4952118"/>
                <a:ext cx="533400" cy="838200"/>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Wave 85"/>
              <p:cNvSpPr/>
              <p:nvPr/>
            </p:nvSpPr>
            <p:spPr>
              <a:xfrm>
                <a:off x="4191000" y="2286000"/>
                <a:ext cx="1371600" cy="838200"/>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ardrop 86"/>
              <p:cNvSpPr/>
              <p:nvPr/>
            </p:nvSpPr>
            <p:spPr>
              <a:xfrm rot="711584">
                <a:off x="3837729" y="2481825"/>
                <a:ext cx="533400" cy="1066800"/>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p:cNvSpPr/>
            <p:nvPr/>
          </p:nvSpPr>
          <p:spPr>
            <a:xfrm>
              <a:off x="1916763" y="3435323"/>
              <a:ext cx="259818" cy="232274"/>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69260" y="1693985"/>
            <a:ext cx="834994" cy="2063623"/>
            <a:chOff x="3429000" y="1066800"/>
            <a:chExt cx="1524000" cy="3766449"/>
          </a:xfrm>
        </p:grpSpPr>
        <p:grpSp>
          <p:nvGrpSpPr>
            <p:cNvPr id="89" name="Group 49"/>
            <p:cNvGrpSpPr/>
            <p:nvPr/>
          </p:nvGrpSpPr>
          <p:grpSpPr>
            <a:xfrm rot="9550070">
              <a:off x="4213978" y="4219465"/>
              <a:ext cx="304800" cy="613784"/>
              <a:chOff x="1295400" y="4546730"/>
              <a:chExt cx="409568" cy="689984"/>
            </a:xfrm>
          </p:grpSpPr>
          <p:sp>
            <p:nvSpPr>
              <p:cNvPr id="137" name="Oval 136"/>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2"/>
            <p:cNvGrpSpPr/>
            <p:nvPr/>
          </p:nvGrpSpPr>
          <p:grpSpPr>
            <a:xfrm rot="15885139">
              <a:off x="3977145" y="4210668"/>
              <a:ext cx="304800" cy="613784"/>
              <a:chOff x="1295400" y="4546730"/>
              <a:chExt cx="409568" cy="689984"/>
            </a:xfrm>
          </p:grpSpPr>
          <p:sp>
            <p:nvSpPr>
              <p:cNvPr id="135"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rapezoid 90"/>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1"/>
            <p:cNvGrpSpPr/>
            <p:nvPr/>
          </p:nvGrpSpPr>
          <p:grpSpPr>
            <a:xfrm rot="21151532">
              <a:off x="4409671" y="1410436"/>
              <a:ext cx="343204" cy="757299"/>
              <a:chOff x="1434718" y="4935165"/>
              <a:chExt cx="343204" cy="757299"/>
            </a:xfrm>
          </p:grpSpPr>
          <p:sp>
            <p:nvSpPr>
              <p:cNvPr id="132" name="Moon 13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9"/>
            <p:cNvGrpSpPr/>
            <p:nvPr/>
          </p:nvGrpSpPr>
          <p:grpSpPr>
            <a:xfrm rot="1653802">
              <a:off x="3690953" y="1480868"/>
              <a:ext cx="343204" cy="757299"/>
              <a:chOff x="1434718" y="4935165"/>
              <a:chExt cx="343204" cy="757299"/>
            </a:xfrm>
          </p:grpSpPr>
          <p:sp>
            <p:nvSpPr>
              <p:cNvPr id="129" name="Moon 12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8"/>
            <p:cNvGrpSpPr/>
            <p:nvPr/>
          </p:nvGrpSpPr>
          <p:grpSpPr>
            <a:xfrm>
              <a:off x="3890818" y="3982130"/>
              <a:ext cx="609600" cy="164123"/>
              <a:chOff x="553453" y="4798401"/>
              <a:chExt cx="1858183" cy="519282"/>
            </a:xfrm>
          </p:grpSpPr>
          <p:sp>
            <p:nvSpPr>
              <p:cNvPr id="124" name="Frame 12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Frame 12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Frame 12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rame 12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Frame 12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53"/>
            <p:cNvGrpSpPr/>
            <p:nvPr/>
          </p:nvGrpSpPr>
          <p:grpSpPr>
            <a:xfrm rot="1653802">
              <a:off x="3691791" y="1315553"/>
              <a:ext cx="243277" cy="536804"/>
              <a:chOff x="1434718" y="4935165"/>
              <a:chExt cx="343204" cy="757299"/>
            </a:xfrm>
          </p:grpSpPr>
          <p:sp>
            <p:nvSpPr>
              <p:cNvPr id="121" name="Moon 12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57"/>
            <p:cNvGrpSpPr/>
            <p:nvPr/>
          </p:nvGrpSpPr>
          <p:grpSpPr>
            <a:xfrm rot="20849912">
              <a:off x="4551016" y="1309696"/>
              <a:ext cx="243277" cy="536804"/>
              <a:chOff x="1434718" y="4935165"/>
              <a:chExt cx="343204" cy="757299"/>
            </a:xfrm>
          </p:grpSpPr>
          <p:sp>
            <p:nvSpPr>
              <p:cNvPr id="118" name="Moon 11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90226" y="1947499"/>
            <a:ext cx="838407" cy="2088933"/>
            <a:chOff x="1133802" y="686440"/>
            <a:chExt cx="1650816" cy="4113088"/>
          </a:xfrm>
        </p:grpSpPr>
        <p:sp>
          <p:nvSpPr>
            <p:cNvPr id="140" name="Oval 139"/>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Oval 140"/>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val 141"/>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Oval 142"/>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Trapezoid 143"/>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Trapezoid 144"/>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Trapezoid 145"/>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7" name="Group 146"/>
            <p:cNvGrpSpPr/>
            <p:nvPr/>
          </p:nvGrpSpPr>
          <p:grpSpPr>
            <a:xfrm rot="576583">
              <a:off x="1476405" y="3166501"/>
              <a:ext cx="148442" cy="1203961"/>
              <a:chOff x="4038599" y="3983576"/>
              <a:chExt cx="217257" cy="1331328"/>
            </a:xfrm>
          </p:grpSpPr>
          <p:sp>
            <p:nvSpPr>
              <p:cNvPr id="236" name="Pentagon 235"/>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rot="5400000" flipV="1">
                <a:off x="3549760" y="4476730"/>
                <a:ext cx="1194934" cy="208625"/>
                <a:chOff x="3970020" y="4948646"/>
                <a:chExt cx="6939523" cy="1211581"/>
              </a:xfrm>
            </p:grpSpPr>
            <p:grpSp>
              <p:nvGrpSpPr>
                <p:cNvPr id="238" name="Group 237"/>
                <p:cNvGrpSpPr/>
                <p:nvPr/>
              </p:nvGrpSpPr>
              <p:grpSpPr>
                <a:xfrm>
                  <a:off x="3970020" y="4953000"/>
                  <a:ext cx="2080259" cy="1207227"/>
                  <a:chOff x="4551318" y="4950687"/>
                  <a:chExt cx="2080259" cy="1207227"/>
                </a:xfrm>
              </p:grpSpPr>
              <p:sp>
                <p:nvSpPr>
                  <p:cNvPr id="255" name="Rectangle 25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eft-Right Arrow Callout 25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Diamond 23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6395357" y="4948646"/>
                  <a:ext cx="2080259" cy="1207227"/>
                  <a:chOff x="4551318" y="4950687"/>
                  <a:chExt cx="2080259" cy="1207227"/>
                </a:xfrm>
              </p:grpSpPr>
              <p:sp>
                <p:nvSpPr>
                  <p:cNvPr id="249" name="Rectangle 24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Left-Right Arrow Callout 25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iamond 24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8829284" y="4948646"/>
                  <a:ext cx="2080259" cy="1207227"/>
                  <a:chOff x="4551318" y="4950687"/>
                  <a:chExt cx="2080259" cy="1207227"/>
                </a:xfrm>
              </p:grpSpPr>
              <p:sp>
                <p:nvSpPr>
                  <p:cNvPr id="243" name="Rectangle 24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eft-Right Arrow Callout 24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8" name="Group 147"/>
            <p:cNvGrpSpPr/>
            <p:nvPr/>
          </p:nvGrpSpPr>
          <p:grpSpPr>
            <a:xfrm rot="21023417" flipH="1">
              <a:off x="1680724" y="3197449"/>
              <a:ext cx="148442" cy="1203961"/>
              <a:chOff x="4038599" y="3983576"/>
              <a:chExt cx="217257" cy="1331328"/>
            </a:xfrm>
          </p:grpSpPr>
          <p:sp>
            <p:nvSpPr>
              <p:cNvPr id="211" name="Pentagon 210"/>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rot="5400000" flipV="1">
                <a:off x="3549760" y="4476730"/>
                <a:ext cx="1194934" cy="208625"/>
                <a:chOff x="3970020" y="4948646"/>
                <a:chExt cx="6939523" cy="1211581"/>
              </a:xfrm>
            </p:grpSpPr>
            <p:grpSp>
              <p:nvGrpSpPr>
                <p:cNvPr id="213" name="Group 212"/>
                <p:cNvGrpSpPr/>
                <p:nvPr/>
              </p:nvGrpSpPr>
              <p:grpSpPr>
                <a:xfrm>
                  <a:off x="3970020" y="4953000"/>
                  <a:ext cx="2080259" cy="1207227"/>
                  <a:chOff x="4551318" y="4950687"/>
                  <a:chExt cx="2080259" cy="1207227"/>
                </a:xfrm>
              </p:grpSpPr>
              <p:sp>
                <p:nvSpPr>
                  <p:cNvPr id="230" name="Rectangle 22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 Arrow Callout 23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Diamond 21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a:off x="6395357" y="4948646"/>
                  <a:ext cx="2080259" cy="1207227"/>
                  <a:chOff x="4551318" y="4950687"/>
                  <a:chExt cx="2080259" cy="1207227"/>
                </a:xfrm>
              </p:grpSpPr>
              <p:sp>
                <p:nvSpPr>
                  <p:cNvPr id="224" name="Rectangle 22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 Arrow Callout 22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Diamond 21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p:cNvGrpSpPr/>
                <p:nvPr/>
              </p:nvGrpSpPr>
              <p:grpSpPr>
                <a:xfrm>
                  <a:off x="8829284" y="4948646"/>
                  <a:ext cx="2080259" cy="1207227"/>
                  <a:chOff x="4551318" y="4950687"/>
                  <a:chExt cx="2080259" cy="1207227"/>
                </a:xfrm>
              </p:grpSpPr>
              <p:sp>
                <p:nvSpPr>
                  <p:cNvPr id="218" name="Rectangle 21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 Arrow Callout 21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a:off x="1553983" y="3036996"/>
              <a:ext cx="779810" cy="220840"/>
              <a:chOff x="3431377" y="2577520"/>
              <a:chExt cx="2319927" cy="361305"/>
            </a:xfrm>
          </p:grpSpPr>
          <p:sp>
            <p:nvSpPr>
              <p:cNvPr id="186" name="Rounded Rectangle 185"/>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3657600" y="2599731"/>
                <a:ext cx="1892332" cy="330385"/>
                <a:chOff x="3970020" y="4948646"/>
                <a:chExt cx="6939523" cy="1211581"/>
              </a:xfrm>
            </p:grpSpPr>
            <p:grpSp>
              <p:nvGrpSpPr>
                <p:cNvPr id="188" name="Group 187"/>
                <p:cNvGrpSpPr/>
                <p:nvPr/>
              </p:nvGrpSpPr>
              <p:grpSpPr>
                <a:xfrm>
                  <a:off x="3970020" y="4953000"/>
                  <a:ext cx="2080259" cy="1207227"/>
                  <a:chOff x="4551318" y="4950687"/>
                  <a:chExt cx="2080259" cy="1207227"/>
                </a:xfrm>
              </p:grpSpPr>
              <p:sp>
                <p:nvSpPr>
                  <p:cNvPr id="205" name="Rectangle 20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 Arrow Callout 20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iamond 20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Diamond 188"/>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6395357" y="4948646"/>
                  <a:ext cx="2080259" cy="1207227"/>
                  <a:chOff x="4551318" y="4950687"/>
                  <a:chExt cx="2080259" cy="1207227"/>
                </a:xfrm>
              </p:grpSpPr>
              <p:sp>
                <p:nvSpPr>
                  <p:cNvPr id="199" name="Rectangle 19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Callout 20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Diamond 190"/>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8829284" y="4948646"/>
                  <a:ext cx="2080259" cy="1207227"/>
                  <a:chOff x="4551318" y="4950687"/>
                  <a:chExt cx="2080259" cy="1207227"/>
                </a:xfrm>
              </p:grpSpPr>
              <p:sp>
                <p:nvSpPr>
                  <p:cNvPr id="193" name="Rectangle 19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Callout 19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0" name="Isosceles Triangle 149"/>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1238801" y="686440"/>
              <a:ext cx="1515213" cy="1532853"/>
              <a:chOff x="1238801" y="686440"/>
              <a:chExt cx="1515213" cy="1532853"/>
            </a:xfrm>
          </p:grpSpPr>
          <p:sp>
            <p:nvSpPr>
              <p:cNvPr id="152" name="Round Diagonal Corner Rectangle 151"/>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Round Diagonal Corner Rectangle 152"/>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53"/>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Round Diagonal Corner Rectangle 154"/>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Round Diagonal Corner Rectangle 155"/>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Oval 156"/>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0" name="Group 159"/>
              <p:cNvGrpSpPr/>
              <p:nvPr/>
            </p:nvGrpSpPr>
            <p:grpSpPr>
              <a:xfrm>
                <a:off x="1361620" y="1073300"/>
                <a:ext cx="1251291" cy="220840"/>
                <a:chOff x="3431377" y="2577520"/>
                <a:chExt cx="2319927" cy="361305"/>
              </a:xfrm>
            </p:grpSpPr>
            <p:sp>
              <p:nvSpPr>
                <p:cNvPr id="161" name="Rounded Rectangle 160"/>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3657600" y="2599731"/>
                  <a:ext cx="1892332" cy="330385"/>
                  <a:chOff x="3970020" y="4948646"/>
                  <a:chExt cx="6939523" cy="1211581"/>
                </a:xfrm>
              </p:grpSpPr>
              <p:grpSp>
                <p:nvGrpSpPr>
                  <p:cNvPr id="163" name="Group 162"/>
                  <p:cNvGrpSpPr/>
                  <p:nvPr/>
                </p:nvGrpSpPr>
                <p:grpSpPr>
                  <a:xfrm>
                    <a:off x="3970020" y="4953000"/>
                    <a:ext cx="2080259" cy="1207227"/>
                    <a:chOff x="4551318" y="4950687"/>
                    <a:chExt cx="2080259" cy="1207227"/>
                  </a:xfrm>
                </p:grpSpPr>
                <p:sp>
                  <p:nvSpPr>
                    <p:cNvPr id="180" name="Rectangle 17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 Arrow Callout 18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6395357" y="4948646"/>
                    <a:ext cx="2080259" cy="1207227"/>
                    <a:chOff x="4551318" y="4950687"/>
                    <a:chExt cx="2080259" cy="1207227"/>
                  </a:xfrm>
                </p:grpSpPr>
                <p:sp>
                  <p:nvSpPr>
                    <p:cNvPr id="174" name="Rectangle 17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Callout 17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Diamond 165"/>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8829284" y="4948646"/>
                    <a:ext cx="2080259" cy="1207227"/>
                    <a:chOff x="4551318" y="4950687"/>
                    <a:chExt cx="2080259" cy="1207227"/>
                  </a:xfrm>
                </p:grpSpPr>
                <p:sp>
                  <p:nvSpPr>
                    <p:cNvPr id="168" name="Rectangle 16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Callout 16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32561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wipe(down)">
                                      <p:cBhvr>
                                        <p:cTn id="13" dur="580">
                                          <p:stCondLst>
                                            <p:cond delay="0"/>
                                          </p:stCondLst>
                                        </p:cTn>
                                        <p:tgtEl>
                                          <p:spTgt spid="139"/>
                                        </p:tgtEl>
                                      </p:cBhvr>
                                    </p:animEffect>
                                    <p:anim calcmode="lin" valueType="num">
                                      <p:cBhvr>
                                        <p:cTn id="14"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19" dur="26">
                                          <p:stCondLst>
                                            <p:cond delay="650"/>
                                          </p:stCondLst>
                                        </p:cTn>
                                        <p:tgtEl>
                                          <p:spTgt spid="139"/>
                                        </p:tgtEl>
                                      </p:cBhvr>
                                      <p:to x="100000" y="60000"/>
                                    </p:animScale>
                                    <p:animScale>
                                      <p:cBhvr>
                                        <p:cTn id="20" dur="166" decel="50000">
                                          <p:stCondLst>
                                            <p:cond delay="676"/>
                                          </p:stCondLst>
                                        </p:cTn>
                                        <p:tgtEl>
                                          <p:spTgt spid="139"/>
                                        </p:tgtEl>
                                      </p:cBhvr>
                                      <p:to x="100000" y="100000"/>
                                    </p:animScale>
                                    <p:animScale>
                                      <p:cBhvr>
                                        <p:cTn id="21" dur="26">
                                          <p:stCondLst>
                                            <p:cond delay="1312"/>
                                          </p:stCondLst>
                                        </p:cTn>
                                        <p:tgtEl>
                                          <p:spTgt spid="139"/>
                                        </p:tgtEl>
                                      </p:cBhvr>
                                      <p:to x="100000" y="80000"/>
                                    </p:animScale>
                                    <p:animScale>
                                      <p:cBhvr>
                                        <p:cTn id="22" dur="166" decel="50000">
                                          <p:stCondLst>
                                            <p:cond delay="1338"/>
                                          </p:stCondLst>
                                        </p:cTn>
                                        <p:tgtEl>
                                          <p:spTgt spid="139"/>
                                        </p:tgtEl>
                                      </p:cBhvr>
                                      <p:to x="100000" y="100000"/>
                                    </p:animScale>
                                    <p:animScale>
                                      <p:cBhvr>
                                        <p:cTn id="23" dur="26">
                                          <p:stCondLst>
                                            <p:cond delay="1642"/>
                                          </p:stCondLst>
                                        </p:cTn>
                                        <p:tgtEl>
                                          <p:spTgt spid="139"/>
                                        </p:tgtEl>
                                      </p:cBhvr>
                                      <p:to x="100000" y="90000"/>
                                    </p:animScale>
                                    <p:animScale>
                                      <p:cBhvr>
                                        <p:cTn id="24" dur="166" decel="50000">
                                          <p:stCondLst>
                                            <p:cond delay="1668"/>
                                          </p:stCondLst>
                                        </p:cTn>
                                        <p:tgtEl>
                                          <p:spTgt spid="139"/>
                                        </p:tgtEl>
                                      </p:cBhvr>
                                      <p:to x="100000" y="100000"/>
                                    </p:animScale>
                                    <p:animScale>
                                      <p:cBhvr>
                                        <p:cTn id="25" dur="26">
                                          <p:stCondLst>
                                            <p:cond delay="1808"/>
                                          </p:stCondLst>
                                        </p:cTn>
                                        <p:tgtEl>
                                          <p:spTgt spid="139"/>
                                        </p:tgtEl>
                                      </p:cBhvr>
                                      <p:to x="100000" y="95000"/>
                                    </p:animScale>
                                    <p:animScale>
                                      <p:cBhvr>
                                        <p:cTn id="26" dur="166" decel="50000">
                                          <p:stCondLst>
                                            <p:cond delay="1834"/>
                                          </p:stCondLst>
                                        </p:cTn>
                                        <p:tgtEl>
                                          <p:spTgt spid="13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down)">
                                      <p:cBhvr>
                                        <p:cTn id="33" dur="580">
                                          <p:stCondLst>
                                            <p:cond delay="0"/>
                                          </p:stCondLst>
                                        </p:cTn>
                                        <p:tgtEl>
                                          <p:spTgt spid="88"/>
                                        </p:tgtEl>
                                      </p:cBhvr>
                                    </p:animEffect>
                                    <p:anim calcmode="lin" valueType="num">
                                      <p:cBhvr>
                                        <p:cTn id="34"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39" dur="26">
                                          <p:stCondLst>
                                            <p:cond delay="650"/>
                                          </p:stCondLst>
                                        </p:cTn>
                                        <p:tgtEl>
                                          <p:spTgt spid="88"/>
                                        </p:tgtEl>
                                      </p:cBhvr>
                                      <p:to x="100000" y="60000"/>
                                    </p:animScale>
                                    <p:animScale>
                                      <p:cBhvr>
                                        <p:cTn id="40" dur="166" decel="50000">
                                          <p:stCondLst>
                                            <p:cond delay="676"/>
                                          </p:stCondLst>
                                        </p:cTn>
                                        <p:tgtEl>
                                          <p:spTgt spid="88"/>
                                        </p:tgtEl>
                                      </p:cBhvr>
                                      <p:to x="100000" y="100000"/>
                                    </p:animScale>
                                    <p:animScale>
                                      <p:cBhvr>
                                        <p:cTn id="41" dur="26">
                                          <p:stCondLst>
                                            <p:cond delay="1312"/>
                                          </p:stCondLst>
                                        </p:cTn>
                                        <p:tgtEl>
                                          <p:spTgt spid="88"/>
                                        </p:tgtEl>
                                      </p:cBhvr>
                                      <p:to x="100000" y="80000"/>
                                    </p:animScale>
                                    <p:animScale>
                                      <p:cBhvr>
                                        <p:cTn id="42" dur="166" decel="50000">
                                          <p:stCondLst>
                                            <p:cond delay="1338"/>
                                          </p:stCondLst>
                                        </p:cTn>
                                        <p:tgtEl>
                                          <p:spTgt spid="88"/>
                                        </p:tgtEl>
                                      </p:cBhvr>
                                      <p:to x="100000" y="100000"/>
                                    </p:animScale>
                                    <p:animScale>
                                      <p:cBhvr>
                                        <p:cTn id="43" dur="26">
                                          <p:stCondLst>
                                            <p:cond delay="1642"/>
                                          </p:stCondLst>
                                        </p:cTn>
                                        <p:tgtEl>
                                          <p:spTgt spid="88"/>
                                        </p:tgtEl>
                                      </p:cBhvr>
                                      <p:to x="100000" y="90000"/>
                                    </p:animScale>
                                    <p:animScale>
                                      <p:cBhvr>
                                        <p:cTn id="44" dur="166" decel="50000">
                                          <p:stCondLst>
                                            <p:cond delay="1668"/>
                                          </p:stCondLst>
                                        </p:cTn>
                                        <p:tgtEl>
                                          <p:spTgt spid="88"/>
                                        </p:tgtEl>
                                      </p:cBhvr>
                                      <p:to x="100000" y="100000"/>
                                    </p:animScale>
                                    <p:animScale>
                                      <p:cBhvr>
                                        <p:cTn id="45" dur="26">
                                          <p:stCondLst>
                                            <p:cond delay="1808"/>
                                          </p:stCondLst>
                                        </p:cTn>
                                        <p:tgtEl>
                                          <p:spTgt spid="88"/>
                                        </p:tgtEl>
                                      </p:cBhvr>
                                      <p:to x="100000" y="95000"/>
                                    </p:animScale>
                                    <p:animScale>
                                      <p:cBhvr>
                                        <p:cTn id="46" dur="166" decel="50000">
                                          <p:stCondLst>
                                            <p:cond delay="1834"/>
                                          </p:stCondLst>
                                        </p:cTn>
                                        <p:tgtEl>
                                          <p:spTgt spid="8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https://s3.amazonaws.com/files.qrz.com/b/cn2jb/Bedouin_Small_600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98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4914" y="483551"/>
            <a:ext cx="2569029" cy="1200329"/>
          </a:xfrm>
          <a:prstGeom prst="rect">
            <a:avLst/>
          </a:prstGeom>
        </p:spPr>
        <p:txBody>
          <a:bodyPr wrap="square">
            <a:spAutoFit/>
          </a:bodyPr>
          <a:lstStyle/>
          <a:p>
            <a:pPr fontAlgn="base"/>
            <a:r>
              <a:rPr lang="en-US" i="1" dirty="0">
                <a:solidFill>
                  <a:schemeClr val="bg1"/>
                </a:solidFill>
                <a:latin typeface="Calibri" panose="020F0502020204030204" pitchFamily="34" charset="0"/>
              </a:rPr>
              <a:t>And as he passed over </a:t>
            </a:r>
            <a:r>
              <a:rPr lang="en-US" i="1" dirty="0" err="1">
                <a:solidFill>
                  <a:schemeClr val="bg1"/>
                </a:solidFill>
                <a:latin typeface="Calibri" panose="020F0502020204030204" pitchFamily="34" charset="0"/>
              </a:rPr>
              <a:t>Penuel</a:t>
            </a:r>
            <a:r>
              <a:rPr lang="en-US" i="1" dirty="0">
                <a:solidFill>
                  <a:schemeClr val="bg1"/>
                </a:solidFill>
                <a:latin typeface="Calibri" panose="020F0502020204030204" pitchFamily="34" charset="0"/>
              </a:rPr>
              <a:t> the sun rose upon him, and he halted upon his thigh.</a:t>
            </a:r>
          </a:p>
        </p:txBody>
      </p:sp>
      <p:sp>
        <p:nvSpPr>
          <p:cNvPr id="12" name="Rectangle 11"/>
          <p:cNvSpPr/>
          <p:nvPr/>
        </p:nvSpPr>
        <p:spPr>
          <a:xfrm>
            <a:off x="6749142" y="483551"/>
            <a:ext cx="4474028" cy="1477328"/>
          </a:xfrm>
          <a:prstGeom prst="rect">
            <a:avLst/>
          </a:prstGeom>
        </p:spPr>
        <p:txBody>
          <a:bodyPr wrap="square">
            <a:spAutoFit/>
          </a:bodyPr>
          <a:lstStyle/>
          <a:p>
            <a:pPr fontAlgn="base"/>
            <a:r>
              <a:rPr lang="en-US" i="1" dirty="0">
                <a:solidFill>
                  <a:schemeClr val="bg1"/>
                </a:solidFill>
                <a:latin typeface="Calibri" panose="020F0502020204030204" pitchFamily="34" charset="0"/>
              </a:rPr>
              <a:t>Therefore the children of Israel eat not of the sinew which shrank, which is upon the hollow of the thigh, unto this day: because he touched the hollow of Jacob’s thigh in the sinew that shrank.</a:t>
            </a:r>
            <a:endParaRPr lang="en-US" b="0" i="1" dirty="0">
              <a:solidFill>
                <a:schemeClr val="bg1"/>
              </a:solidFill>
              <a:effectLst/>
              <a:latin typeface="Calibri" panose="020F0502020204030204" pitchFamily="34" charset="0"/>
            </a:endParaRPr>
          </a:p>
        </p:txBody>
      </p:sp>
      <p:sp>
        <p:nvSpPr>
          <p:cNvPr id="5" name="TextBox 4"/>
          <p:cNvSpPr txBox="1"/>
          <p:nvPr/>
        </p:nvSpPr>
        <p:spPr>
          <a:xfrm>
            <a:off x="0" y="6499554"/>
            <a:ext cx="2634343" cy="369332"/>
          </a:xfrm>
          <a:prstGeom prst="rect">
            <a:avLst/>
          </a:prstGeom>
          <a:noFill/>
        </p:spPr>
        <p:txBody>
          <a:bodyPr wrap="square" rtlCol="0">
            <a:spAutoFit/>
          </a:bodyPr>
          <a:lstStyle/>
          <a:p>
            <a:r>
              <a:rPr lang="en-US" dirty="0">
                <a:solidFill>
                  <a:schemeClr val="bg1"/>
                </a:solidFill>
              </a:rPr>
              <a:t>Genesis 32:24-30</a:t>
            </a:r>
          </a:p>
        </p:txBody>
      </p:sp>
    </p:spTree>
    <p:extLst>
      <p:ext uri="{BB962C8B-B14F-4D97-AF65-F5344CB8AC3E}">
        <p14:creationId xmlns:p14="http://schemas.microsoft.com/office/powerpoint/2010/main" val="6346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luxedb.com/wp-content/uploads/2012/05/The-Magical-Qasr-al-Arab-Desert-Resort-in-the-Liwa-Desert-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463308"/>
          </a:xfrm>
          <a:prstGeom prst="rect">
            <a:avLst/>
          </a:prstGeom>
          <a:noFill/>
        </p:spPr>
        <p:txBody>
          <a:bodyPr wrap="square" rtlCol="0">
            <a:spAutoFit/>
          </a:bodyPr>
          <a:lstStyle/>
          <a:p>
            <a:r>
              <a:rPr lang="en-US" dirty="0"/>
              <a:t>Sources:</a:t>
            </a:r>
          </a:p>
          <a:p>
            <a:endParaRPr lang="en-US" dirty="0"/>
          </a:p>
          <a:p>
            <a:r>
              <a:rPr lang="en-US" dirty="0"/>
              <a:t>Suggested Hymn: #123 Oh, May My Soul Commune with Thee</a:t>
            </a:r>
          </a:p>
          <a:p>
            <a:endParaRPr lang="en-US" dirty="0"/>
          </a:p>
          <a:p>
            <a:pPr marL="342900" indent="-342900">
              <a:buAutoNum type="arabicPeriod"/>
            </a:pPr>
            <a:r>
              <a:rPr lang="en-US" dirty="0"/>
              <a:t>Old Testament Institute Manual</a:t>
            </a:r>
          </a:p>
          <a:p>
            <a:pPr marL="342900" indent="-342900">
              <a:buAutoNum type="arabicPeriod"/>
            </a:pPr>
            <a:endParaRPr lang="en-US" dirty="0"/>
          </a:p>
          <a:p>
            <a:pPr fontAlgn="base"/>
            <a:r>
              <a:rPr lang="en-US" dirty="0"/>
              <a:t>2. Gospel Doctrine.com  (</a:t>
            </a:r>
            <a:r>
              <a:rPr lang="en-US" i="1" dirty="0"/>
              <a:t>The Interpreter’s Bible</a:t>
            </a:r>
            <a:r>
              <a:rPr lang="en-US" dirty="0"/>
              <a:t>, ed. by G. A. </a:t>
            </a:r>
            <a:r>
              <a:rPr lang="en-US" dirty="0" err="1"/>
              <a:t>Buttrick</a:t>
            </a:r>
            <a:r>
              <a:rPr lang="en-US" dirty="0"/>
              <a:t> et al [New York, Abingdon Press, 1952] vol. 1, 707-709)</a:t>
            </a:r>
          </a:p>
          <a:p>
            <a:pPr fontAlgn="base"/>
            <a:endParaRPr lang="en-US" dirty="0"/>
          </a:p>
          <a:p>
            <a:pPr fontAlgn="base"/>
            <a:r>
              <a:rPr lang="en-US" dirty="0"/>
              <a:t>3. Elder Neal A. Maxwell (“Lest Ye Be Wearied and Faint in Your Minds,” </a:t>
            </a:r>
            <a:r>
              <a:rPr lang="en-US" i="1" dirty="0"/>
              <a:t>Ensign</a:t>
            </a:r>
            <a:r>
              <a:rPr lang="en-US" dirty="0"/>
              <a:t>, May 1991, 90)</a:t>
            </a:r>
          </a:p>
          <a:p>
            <a:pPr fontAlgn="base"/>
            <a:endParaRPr lang="en-US" dirty="0"/>
          </a:p>
          <a:p>
            <a:pPr fontAlgn="base"/>
            <a:r>
              <a:rPr lang="en-US" dirty="0"/>
              <a:t>4. Gospel Doctrine.com</a:t>
            </a:r>
          </a:p>
          <a:p>
            <a:pPr fontAlgn="base"/>
            <a:endParaRPr lang="en-US" dirty="0"/>
          </a:p>
          <a:p>
            <a:pPr fontAlgn="base"/>
            <a:r>
              <a:rPr lang="en-US" dirty="0"/>
              <a:t>5. Guthrie, New Bible Commentary, p. 104).</a:t>
            </a:r>
          </a:p>
          <a:p>
            <a:pPr fontAlgn="base"/>
            <a:endParaRPr lang="en-US" dirty="0"/>
          </a:p>
          <a:p>
            <a:pPr fontAlgn="base"/>
            <a:r>
              <a:rPr lang="en-US" dirty="0"/>
              <a:t>6. (Andrew C. Skinner, “Jacob: Keeper of Covenants,” </a:t>
            </a:r>
            <a:r>
              <a:rPr lang="en-US" i="1" dirty="0"/>
              <a:t>Ensign</a:t>
            </a:r>
            <a:r>
              <a:rPr lang="en-US" dirty="0"/>
              <a:t>, Mar. 1998, 53–54)</a:t>
            </a:r>
          </a:p>
          <a:p>
            <a:pPr fontAlgn="base"/>
            <a:endParaRPr lang="en-US" dirty="0"/>
          </a:p>
          <a:p>
            <a:pPr fontAlgn="base"/>
            <a:r>
              <a:rPr lang="en-US" dirty="0"/>
              <a:t>7. </a:t>
            </a:r>
            <a:r>
              <a:rPr lang="en-US" dirty="0">
                <a:solidFill>
                  <a:srgbClr val="333333"/>
                </a:solidFill>
              </a:rPr>
              <a:t>Elder Richard G. Scott (“Learning to Recognize Answers to Prayer,”</a:t>
            </a:r>
            <a:r>
              <a:rPr lang="en-US" i="1" dirty="0">
                <a:solidFill>
                  <a:srgbClr val="333333"/>
                </a:solidFill>
              </a:rPr>
              <a:t> Ensign,</a:t>
            </a:r>
            <a:r>
              <a:rPr lang="en-US" dirty="0">
                <a:solidFill>
                  <a:srgbClr val="333333"/>
                </a:solidFill>
              </a:rPr>
              <a:t> Nov. 1989, 32).</a:t>
            </a:r>
          </a:p>
          <a:p>
            <a:pPr fontAlgn="base"/>
            <a:endParaRPr lang="en-US" dirty="0">
              <a:solidFill>
                <a:srgbClr val="333333"/>
              </a:solidFill>
            </a:endParaRPr>
          </a:p>
          <a:p>
            <a:pPr fontAlgn="base"/>
            <a:r>
              <a:rPr lang="en-US" dirty="0">
                <a:solidFill>
                  <a:srgbClr val="333333"/>
                </a:solidFill>
              </a:rPr>
              <a:t>8. </a:t>
            </a:r>
            <a:r>
              <a:rPr lang="en-US" dirty="0"/>
              <a:t>(Josephus, </a:t>
            </a:r>
            <a:r>
              <a:rPr lang="en-US" i="1" dirty="0"/>
              <a:t>Antiquities of the Jews,</a:t>
            </a:r>
            <a:r>
              <a:rPr lang="en-US" dirty="0"/>
              <a:t> Book I, 20:1) </a:t>
            </a:r>
          </a:p>
          <a:p>
            <a:pPr fontAlgn="base"/>
            <a:endParaRPr lang="en-US" dirty="0">
              <a:solidFill>
                <a:srgbClr val="333333"/>
              </a:solidFill>
            </a:endParaRPr>
          </a:p>
          <a:p>
            <a:pPr fontAlgn="base"/>
            <a:r>
              <a:rPr lang="en-US" dirty="0">
                <a:solidFill>
                  <a:srgbClr val="333333"/>
                </a:solidFill>
              </a:rPr>
              <a:t>9. </a:t>
            </a:r>
            <a:r>
              <a:rPr lang="en-US" dirty="0"/>
              <a:t>(</a:t>
            </a:r>
            <a:r>
              <a:rPr lang="en-US" i="1" dirty="0"/>
              <a:t>Doctrines of Salvation,</a:t>
            </a:r>
            <a:r>
              <a:rPr lang="en-US" dirty="0"/>
              <a:t> comp. Bruce R. McConkie, 3 vols. [1954–56], 1:17)” (</a:t>
            </a:r>
            <a:r>
              <a:rPr lang="en-US" i="1" dirty="0"/>
              <a:t>Old Testament Student Manual: Genesis–2 Samuel,</a:t>
            </a:r>
            <a:r>
              <a:rPr lang="en-US" dirty="0"/>
              <a:t> 3rd ed. [Church Educational System manual, 2003], 89).</a:t>
            </a:r>
          </a:p>
          <a:p>
            <a:r>
              <a:rPr lang="en-US" dirty="0"/>
              <a:t> </a:t>
            </a:r>
          </a:p>
        </p:txBody>
      </p:sp>
      <p:sp>
        <p:nvSpPr>
          <p:cNvPr id="5" name="Footer Placeholder 14">
            <a:extLst>
              <a:ext uri="{FF2B5EF4-FFF2-40B4-BE49-F238E27FC236}">
                <a16:creationId xmlns:a16="http://schemas.microsoft.com/office/drawing/2014/main" id="{93AA0568-0AAE-4A05-B345-944CD75AC835}"/>
              </a:ext>
            </a:extLst>
          </p:cNvPr>
          <p:cNvSpPr>
            <a:spLocks noGrp="1"/>
          </p:cNvSpPr>
          <p:nvPr/>
        </p:nvSpPr>
        <p:spPr>
          <a:xfrm>
            <a:off x="47516" y="646562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97045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dn.luxedb.com/wp-content/uploads/2012/05/The-Magical-Qasr-al-Arab-Desert-Resort-in-the-Liwa-Desert-6.jpg">
            <a:extLst>
              <a:ext uri="{FF2B5EF4-FFF2-40B4-BE49-F238E27FC236}">
                <a16:creationId xmlns:a16="http://schemas.microsoft.com/office/drawing/2014/main" id="{6A6BB8DD-98DC-4218-8075-24EF01D36B34}"/>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0" y="0"/>
            <a:ext cx="1220859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8">
            <a:extLst>
              <a:ext uri="{FF2B5EF4-FFF2-40B4-BE49-F238E27FC236}">
                <a16:creationId xmlns:a16="http://schemas.microsoft.com/office/drawing/2014/main" id="{C14F7630-1E47-4B58-BCCB-AACB0F75C8D2}"/>
              </a:ext>
            </a:extLst>
          </p:cNvPr>
          <p:cNvGrpSpPr/>
          <p:nvPr/>
        </p:nvGrpSpPr>
        <p:grpSpPr>
          <a:xfrm>
            <a:off x="401451" y="651590"/>
            <a:ext cx="11543097" cy="5791623"/>
            <a:chOff x="965200" y="2286000"/>
            <a:chExt cx="7302500" cy="2743200"/>
          </a:xfrm>
        </p:grpSpPr>
        <p:sp>
          <p:nvSpPr>
            <p:cNvPr id="4" name="Rectangle 3">
              <a:extLst>
                <a:ext uri="{FF2B5EF4-FFF2-40B4-BE49-F238E27FC236}">
                  <a16:creationId xmlns:a16="http://schemas.microsoft.com/office/drawing/2014/main" id="{9BBEFBD5-8DBB-4B08-B183-2AA1DF817020}"/>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E82926-5960-46E4-A750-0D91DBD9D7DF}"/>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A2B2928-D4FE-4BD9-8A31-91452E416ABD}"/>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098820-F658-4E80-9113-0422D31BD53B}"/>
                </a:ext>
              </a:extLst>
            </p:cNvPr>
            <p:cNvCxnSpPr>
              <a:stCxn id="5" idx="1"/>
              <a:endCxn id="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87283A-7D5E-423F-8DC4-0713817E4341}"/>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9C94258-DA99-4D94-8560-EDB171050EF2}"/>
              </a:ext>
            </a:extLst>
          </p:cNvPr>
          <p:cNvSpPr/>
          <p:nvPr/>
        </p:nvSpPr>
        <p:spPr>
          <a:xfrm>
            <a:off x="760396" y="893249"/>
            <a:ext cx="10952055" cy="4832092"/>
          </a:xfrm>
          <a:prstGeom prst="rect">
            <a:avLst/>
          </a:prstGeom>
        </p:spPr>
        <p:txBody>
          <a:bodyPr wrap="square">
            <a:spAutoFit/>
          </a:bodyPr>
          <a:lstStyle/>
          <a:p>
            <a:pPr fontAlgn="base">
              <a:buFont typeface="+mj-lt"/>
              <a:buAutoNum type="arabicPeriod"/>
            </a:pPr>
            <a:r>
              <a:rPr lang="en-US" sz="2800" dirty="0">
                <a:solidFill>
                  <a:schemeClr val="bg1"/>
                </a:solidFill>
                <a:latin typeface="Calibri" panose="020F0502020204030204" pitchFamily="34" charset="0"/>
              </a:rPr>
              <a:t>God showed Abraham only “the intelligences that were organized” </a:t>
            </a:r>
            <a:r>
              <a:rPr lang="en-US" sz="2800" i="1" dirty="0">
                <a:solidFill>
                  <a:schemeClr val="bg1"/>
                </a:solidFill>
                <a:latin typeface="Calibri" panose="020F0502020204030204" pitchFamily="34" charset="0"/>
              </a:rPr>
              <a:t>after</a:t>
            </a:r>
            <a:r>
              <a:rPr lang="en-US" sz="2800" dirty="0">
                <a:solidFill>
                  <a:schemeClr val="bg1"/>
                </a:solidFill>
                <a:latin typeface="Calibri" panose="020F0502020204030204" pitchFamily="34" charset="0"/>
              </a:rPr>
              <a:t> the Creation.</a:t>
            </a:r>
          </a:p>
          <a:p>
            <a:pPr fontAlgn="base">
              <a:buFont typeface="+mj-lt"/>
              <a:buAutoNum type="arabicPeriod"/>
            </a:pPr>
            <a:endParaRPr lang="en-US" sz="2800" dirty="0">
              <a:solidFill>
                <a:schemeClr val="bg1"/>
              </a:solidFill>
              <a:latin typeface="Calibri" panose="020F0502020204030204" pitchFamily="34" charset="0"/>
            </a:endParaRPr>
          </a:p>
          <a:p>
            <a:pPr fontAlgn="base">
              <a:buFont typeface="+mj-lt"/>
              <a:buAutoNum type="arabicPeriod"/>
            </a:pPr>
            <a:r>
              <a:rPr lang="en-US" sz="2800" dirty="0">
                <a:solidFill>
                  <a:schemeClr val="bg1"/>
                </a:solidFill>
                <a:latin typeface="Calibri" panose="020F0502020204030204" pitchFamily="34" charset="0"/>
              </a:rPr>
              <a:t>God prepared Abraham in the premortal world so he could do great things here on the earth.</a:t>
            </a:r>
          </a:p>
          <a:p>
            <a:pPr fontAlgn="base">
              <a:buFont typeface="+mj-lt"/>
              <a:buAutoNum type="arabicPeriod"/>
            </a:pPr>
            <a:endParaRPr lang="en-US" sz="2800" dirty="0">
              <a:solidFill>
                <a:schemeClr val="bg1"/>
              </a:solidFill>
              <a:latin typeface="Calibri" panose="020F0502020204030204" pitchFamily="34" charset="0"/>
            </a:endParaRPr>
          </a:p>
          <a:p>
            <a:pPr fontAlgn="base">
              <a:buFont typeface="+mj-lt"/>
              <a:buAutoNum type="arabicPeriod"/>
            </a:pPr>
            <a:r>
              <a:rPr lang="en-US" sz="2800" dirty="0">
                <a:solidFill>
                  <a:schemeClr val="bg1"/>
                </a:solidFill>
                <a:latin typeface="Calibri" panose="020F0502020204030204" pitchFamily="34" charset="0"/>
              </a:rPr>
              <a:t>There were only a few people whom God called His “noble and great ones.”</a:t>
            </a:r>
          </a:p>
          <a:p>
            <a:pPr fontAlgn="base">
              <a:buFont typeface="+mj-lt"/>
              <a:buAutoNum type="arabicPeriod"/>
            </a:pPr>
            <a:endParaRPr lang="en-US" sz="2800" dirty="0">
              <a:solidFill>
                <a:schemeClr val="bg1"/>
              </a:solidFill>
              <a:latin typeface="Calibri" panose="020F0502020204030204" pitchFamily="34" charset="0"/>
            </a:endParaRPr>
          </a:p>
          <a:p>
            <a:pPr fontAlgn="base">
              <a:buFont typeface="+mj-lt"/>
              <a:buAutoNum type="arabicPeriod"/>
            </a:pPr>
            <a:r>
              <a:rPr lang="en-US" sz="2800" dirty="0">
                <a:solidFill>
                  <a:schemeClr val="bg1"/>
                </a:solidFill>
                <a:latin typeface="Calibri" panose="020F0502020204030204" pitchFamily="34" charset="0"/>
              </a:rPr>
              <a:t>We lived in the presence of God as His spirit children before we were born.</a:t>
            </a:r>
            <a:endParaRPr lang="en-US" sz="2800" b="0" i="0" u="none" strike="noStrike" dirty="0">
              <a:solidFill>
                <a:schemeClr val="bg1"/>
              </a:solidFill>
              <a:effectLst/>
              <a:latin typeface="Calibri" panose="020F0502020204030204" pitchFamily="34" charset="0"/>
            </a:endParaRPr>
          </a:p>
        </p:txBody>
      </p:sp>
      <p:sp>
        <p:nvSpPr>
          <p:cNvPr id="10" name="TextBox 9">
            <a:extLst>
              <a:ext uri="{FF2B5EF4-FFF2-40B4-BE49-F238E27FC236}">
                <a16:creationId xmlns:a16="http://schemas.microsoft.com/office/drawing/2014/main" id="{9D130C2F-F11B-4075-98DC-DAD147668CDA}"/>
              </a:ext>
            </a:extLst>
          </p:cNvPr>
          <p:cNvSpPr txBox="1"/>
          <p:nvPr/>
        </p:nvSpPr>
        <p:spPr>
          <a:xfrm>
            <a:off x="3786044" y="5562758"/>
            <a:ext cx="4754602" cy="707886"/>
          </a:xfrm>
          <a:prstGeom prst="rect">
            <a:avLst/>
          </a:prstGeom>
          <a:solidFill>
            <a:srgbClr val="FFFF00"/>
          </a:solidFill>
        </p:spPr>
        <p:txBody>
          <a:bodyPr wrap="square" rtlCol="0">
            <a:spAutoFit/>
          </a:bodyPr>
          <a:lstStyle/>
          <a:p>
            <a:pPr algn="ctr"/>
            <a:r>
              <a:rPr lang="en-US" sz="4000" dirty="0">
                <a:solidFill>
                  <a:srgbClr val="FF0000"/>
                </a:solidFill>
              </a:rPr>
              <a:t>Abraham 3:22-23</a:t>
            </a:r>
          </a:p>
        </p:txBody>
      </p:sp>
      <p:sp>
        <p:nvSpPr>
          <p:cNvPr id="11" name="TextBox 10">
            <a:extLst>
              <a:ext uri="{FF2B5EF4-FFF2-40B4-BE49-F238E27FC236}">
                <a16:creationId xmlns:a16="http://schemas.microsoft.com/office/drawing/2014/main" id="{9F107C79-5FC5-4F23-B4A4-5811A082756A}"/>
              </a:ext>
            </a:extLst>
          </p:cNvPr>
          <p:cNvSpPr txBox="1"/>
          <p:nvPr/>
        </p:nvSpPr>
        <p:spPr>
          <a:xfrm>
            <a:off x="3730313" y="55771"/>
            <a:ext cx="4714773" cy="523220"/>
          </a:xfrm>
          <a:prstGeom prst="rect">
            <a:avLst/>
          </a:prstGeom>
          <a:solidFill>
            <a:srgbClr val="FFFF00"/>
          </a:solidFill>
        </p:spPr>
        <p:txBody>
          <a:bodyPr wrap="square" rtlCol="0">
            <a:spAutoFit/>
          </a:bodyPr>
          <a:lstStyle/>
          <a:p>
            <a:pPr algn="ctr"/>
            <a:r>
              <a:rPr lang="en-US" sz="2800" dirty="0">
                <a:solidFill>
                  <a:srgbClr val="FF0000"/>
                </a:solidFill>
              </a:rPr>
              <a:t>Doctrinal Mastery Review</a:t>
            </a:r>
          </a:p>
        </p:txBody>
      </p:sp>
    </p:spTree>
    <p:extLst>
      <p:ext uri="{BB962C8B-B14F-4D97-AF65-F5344CB8AC3E}">
        <p14:creationId xmlns:p14="http://schemas.microsoft.com/office/powerpoint/2010/main" val="20680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r>
              <a:rPr lang="en-US" sz="1200" b="1" dirty="0">
                <a:solidFill>
                  <a:srgbClr val="333333"/>
                </a:solidFill>
              </a:rPr>
              <a:t>The God of Bethel:</a:t>
            </a:r>
          </a:p>
          <a:p>
            <a:r>
              <a:rPr lang="en-US" sz="1200" dirty="0">
                <a:solidFill>
                  <a:srgbClr val="333333"/>
                </a:solidFill>
              </a:rPr>
              <a:t>“Beth-el” means literally “the house of God”</a:t>
            </a:r>
            <a:r>
              <a:rPr lang="en-US" sz="1200" i="1" dirty="0">
                <a:solidFill>
                  <a:srgbClr val="333333"/>
                </a:solidFill>
              </a:rPr>
              <a:t>:  </a:t>
            </a:r>
            <a:r>
              <a:rPr lang="en-US" sz="1200" i="1" dirty="0" err="1">
                <a:solidFill>
                  <a:srgbClr val="333333"/>
                </a:solidFill>
              </a:rPr>
              <a:t>beth</a:t>
            </a:r>
            <a:r>
              <a:rPr lang="en-US" sz="1200" dirty="0">
                <a:solidFill>
                  <a:srgbClr val="333333"/>
                </a:solidFill>
              </a:rPr>
              <a:t>, house of, </a:t>
            </a:r>
            <a:r>
              <a:rPr lang="en-US" sz="1200" i="1" dirty="0">
                <a:solidFill>
                  <a:srgbClr val="333333"/>
                </a:solidFill>
              </a:rPr>
              <a:t>el</a:t>
            </a:r>
            <a:r>
              <a:rPr lang="en-US" sz="1200" dirty="0">
                <a:solidFill>
                  <a:srgbClr val="333333"/>
                </a:solidFill>
              </a:rPr>
              <a:t>, God (short for Elohim).  Jehovah is saying to Jacob, “I am the God of the House of God.”  He could have said, “I am the God of your fathers, Abraham and Isaac,” but Jehovah was Jacob’s God in a very personal way.  20 years prior, when Jacob was on his way to Haran, the Lord gave him the promise of the Abrahamic covenant and declared, “I will bring thee again into this land” (Gen. 28:15).  It was a promise that Jacob was ready to see fulfilled.  First, he thought it was going to be seven years, but then the deal changed.  He could have blamed God for the switch but he didn’t.  After 14 years, when he had served for both daughters, the game changed again.  At that point, Jacob could have murmured to God, “I thought you were going to bring me back to the land of my inheritance!  How is it that Laban is keeping me longer?”  After 20 years, he still hasn’t blamed God.  He has been patient.  He has waited on the Lord understanding that the promises of the Lord are fulfilled even if it is not according to a mortal schedule.  It is sometimes easier to trust in the Lord than to trust in his timing.</a:t>
            </a:r>
            <a:endParaRPr lang="en-US" sz="1200" dirty="0"/>
          </a:p>
        </p:txBody>
      </p:sp>
      <p:sp>
        <p:nvSpPr>
          <p:cNvPr id="3" name="Rectangle 2"/>
          <p:cNvSpPr/>
          <p:nvPr/>
        </p:nvSpPr>
        <p:spPr>
          <a:xfrm>
            <a:off x="0" y="2677656"/>
            <a:ext cx="6096000" cy="397031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An Image:</a:t>
            </a:r>
          </a:p>
          <a:p>
            <a:pPr fontAlgn="base"/>
            <a:r>
              <a:rPr lang="en-US" sz="1200" dirty="0">
                <a:solidFill>
                  <a:srgbClr val="333333"/>
                </a:solidFill>
                <a:latin typeface="Calibri" panose="020F0502020204030204" pitchFamily="34" charset="0"/>
              </a:rPr>
              <a:t>“</a:t>
            </a:r>
            <a:r>
              <a:rPr lang="en-US" sz="1200" dirty="0" err="1">
                <a:solidFill>
                  <a:srgbClr val="333333"/>
                </a:solidFill>
                <a:latin typeface="Calibri" panose="020F0502020204030204" pitchFamily="34" charset="0"/>
              </a:rPr>
              <a:t>Teraphim</a:t>
            </a:r>
            <a:r>
              <a:rPr lang="en-US" sz="1200" dirty="0">
                <a:solidFill>
                  <a:srgbClr val="333333"/>
                </a:solidFill>
                <a:latin typeface="Calibri" panose="020F0502020204030204" pitchFamily="34" charset="0"/>
              </a:rPr>
              <a:t> were small, portable figurines in human shapes.  Anciently, they were consulted as oracles for purposes of divination and represented the family’s prosperity and divine protection.” (Camille </a:t>
            </a:r>
            <a:r>
              <a:rPr lang="en-US" sz="1200" dirty="0" err="1">
                <a:solidFill>
                  <a:srgbClr val="333333"/>
                </a:solidFill>
                <a:latin typeface="Calibri" panose="020F0502020204030204" pitchFamily="34" charset="0"/>
              </a:rPr>
              <a:t>Fronk</a:t>
            </a:r>
            <a:r>
              <a:rPr lang="en-US" sz="1200" dirty="0">
                <a:solidFill>
                  <a:srgbClr val="333333"/>
                </a:solidFill>
                <a:latin typeface="Calibri" panose="020F0502020204030204" pitchFamily="34" charset="0"/>
              </a:rPr>
              <a:t> Olson, </a:t>
            </a:r>
            <a:r>
              <a:rPr lang="en-US" sz="1200" i="1" dirty="0">
                <a:solidFill>
                  <a:srgbClr val="333333"/>
                </a:solidFill>
                <a:latin typeface="Calibri" panose="020F0502020204030204" pitchFamily="34" charset="0"/>
              </a:rPr>
              <a:t>Women of the Old Testament</a:t>
            </a:r>
            <a:r>
              <a:rPr lang="en-US" sz="1200" dirty="0">
                <a:solidFill>
                  <a:srgbClr val="333333"/>
                </a:solidFill>
                <a:latin typeface="Calibri" panose="020F0502020204030204" pitchFamily="34" charset="0"/>
              </a:rPr>
              <a:t>, [SLC: Deseret Book, 2009], 76)</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“Josephus reported that even in his day (first century C.E.) it was the custom ‘among all the people in that country to have objects of worship in their house and to take them along when going abroad’… </a:t>
            </a:r>
            <a:r>
              <a:rPr lang="en-US" sz="1200" dirty="0" err="1">
                <a:solidFill>
                  <a:srgbClr val="333333"/>
                </a:solidFill>
                <a:latin typeface="Calibri" panose="020F0502020204030204" pitchFamily="34" charset="0"/>
              </a:rPr>
              <a:t>Nuzi</a:t>
            </a:r>
            <a:r>
              <a:rPr lang="en-US" sz="1200" dirty="0">
                <a:solidFill>
                  <a:srgbClr val="333333"/>
                </a:solidFill>
                <a:latin typeface="Calibri" panose="020F0502020204030204" pitchFamily="34" charset="0"/>
              </a:rPr>
              <a:t> records indicate that </a:t>
            </a:r>
            <a:r>
              <a:rPr lang="en-US" sz="1200" i="1" dirty="0" err="1">
                <a:solidFill>
                  <a:srgbClr val="333333"/>
                </a:solidFill>
                <a:latin typeface="Calibri" panose="020F0502020204030204" pitchFamily="34" charset="0"/>
              </a:rPr>
              <a:t>teraphim</a:t>
            </a:r>
            <a:r>
              <a:rPr lang="en-US" sz="1200" dirty="0">
                <a:solidFill>
                  <a:srgbClr val="333333"/>
                </a:solidFill>
                <a:latin typeface="Calibri" panose="020F0502020204030204" pitchFamily="34" charset="0"/>
              </a:rPr>
              <a:t> were often symbols of property rights and family status.  Their possession could indicate that certain privileges had been confirmed by transmitting the ownership of the </a:t>
            </a:r>
            <a:r>
              <a:rPr lang="en-US" sz="1200" i="1" dirty="0" err="1">
                <a:solidFill>
                  <a:srgbClr val="333333"/>
                </a:solidFill>
                <a:latin typeface="Calibri" panose="020F0502020204030204" pitchFamily="34" charset="0"/>
              </a:rPr>
              <a:t>teraphim</a:t>
            </a:r>
            <a:r>
              <a:rPr lang="en-US" sz="1200" dirty="0">
                <a:solidFill>
                  <a:srgbClr val="333333"/>
                </a:solidFill>
                <a:latin typeface="Calibri" panose="020F0502020204030204" pitchFamily="34" charset="0"/>
              </a:rPr>
              <a:t> (cf. The symbolism of the scepter or of keys to a house).  </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Thus, Jacob’s possession of the </a:t>
            </a:r>
            <a:r>
              <a:rPr lang="en-US" sz="1200" i="1" dirty="0" err="1">
                <a:solidFill>
                  <a:srgbClr val="333333"/>
                </a:solidFill>
                <a:latin typeface="Calibri" panose="020F0502020204030204" pitchFamily="34" charset="0"/>
              </a:rPr>
              <a:t>teraphim</a:t>
            </a:r>
            <a:r>
              <a:rPr lang="en-US" sz="1200" i="1" dirty="0">
                <a:solidFill>
                  <a:srgbClr val="333333"/>
                </a:solidFill>
                <a:latin typeface="Calibri" panose="020F0502020204030204" pitchFamily="34" charset="0"/>
              </a:rPr>
              <a:t> </a:t>
            </a:r>
            <a:r>
              <a:rPr lang="en-US" sz="1200" dirty="0">
                <a:solidFill>
                  <a:srgbClr val="333333"/>
                </a:solidFill>
                <a:latin typeface="Calibri" panose="020F0502020204030204" pitchFamily="34" charset="0"/>
              </a:rPr>
              <a:t>might prove that he was no longer Laban’s servant and that he was, therefore entitled to a part of the latter’s estate.  If Jacob had not in law attained this position, Rachel by her theft meant to assure it for him.  </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Biblical tradition viewed Rachel as a resolute woman who did not hesitate to take the law—or what she believed to be the law—into her own hands.  She knew he husband’s rights and she had ample reason to doubt that Laban would voluntarily and formally transfer [them].” (</a:t>
            </a:r>
            <a:r>
              <a:rPr lang="en-US" sz="1200" i="1" dirty="0">
                <a:solidFill>
                  <a:srgbClr val="333333"/>
                </a:solidFill>
                <a:latin typeface="Calibri" panose="020F0502020204030204" pitchFamily="34" charset="0"/>
              </a:rPr>
              <a:t>The Torah: A Modern Commentary</a:t>
            </a:r>
            <a:r>
              <a:rPr lang="en-US" sz="1200" dirty="0">
                <a:solidFill>
                  <a:srgbClr val="333333"/>
                </a:solidFill>
                <a:latin typeface="Calibri" panose="020F0502020204030204" pitchFamily="34" charset="0"/>
              </a:rPr>
              <a:t>, ed. by W. Gunther </a:t>
            </a:r>
            <a:r>
              <a:rPr lang="en-US" sz="1200" dirty="0" err="1">
                <a:solidFill>
                  <a:srgbClr val="333333"/>
                </a:solidFill>
                <a:latin typeface="Calibri" panose="020F0502020204030204" pitchFamily="34" charset="0"/>
              </a:rPr>
              <a:t>Plaut</a:t>
            </a:r>
            <a:r>
              <a:rPr lang="en-US" sz="1200" dirty="0">
                <a:solidFill>
                  <a:srgbClr val="333333"/>
                </a:solidFill>
                <a:latin typeface="Calibri" panose="020F0502020204030204" pitchFamily="34" charset="0"/>
              </a:rPr>
              <a:t> [New York, The Union of American Hebrew Congregations, 1981], 214)</a:t>
            </a:r>
            <a:endParaRPr lang="en-US" sz="1200" b="0" i="0" dirty="0">
              <a:solidFill>
                <a:srgbClr val="333333"/>
              </a:solidFill>
              <a:effectLst/>
              <a:latin typeface="Calibri" panose="020F0502020204030204" pitchFamily="34" charset="0"/>
            </a:endParaRPr>
          </a:p>
        </p:txBody>
      </p:sp>
      <p:sp>
        <p:nvSpPr>
          <p:cNvPr id="4" name="Rectangle 3"/>
          <p:cNvSpPr/>
          <p:nvPr/>
        </p:nvSpPr>
        <p:spPr>
          <a:xfrm>
            <a:off x="6096000" y="1104287"/>
            <a:ext cx="6096000" cy="1015663"/>
          </a:xfrm>
          <a:prstGeom prst="rect">
            <a:avLst/>
          </a:prstGeom>
          <a:ln>
            <a:solidFill>
              <a:schemeClr val="tx1"/>
            </a:solidFill>
          </a:ln>
        </p:spPr>
        <p:txBody>
          <a:bodyPr>
            <a:spAutoFit/>
          </a:bodyPr>
          <a:lstStyle/>
          <a:p>
            <a:r>
              <a:rPr lang="en-US" sz="1200" b="1" dirty="0"/>
              <a:t>Jamieson-</a:t>
            </a:r>
            <a:r>
              <a:rPr lang="en-US" sz="1200" b="1" dirty="0" err="1"/>
              <a:t>Fausset</a:t>
            </a:r>
            <a:r>
              <a:rPr lang="en-US" sz="1200" b="1" dirty="0"/>
              <a:t>-Brown Bible Commentary</a:t>
            </a:r>
          </a:p>
          <a:p>
            <a:r>
              <a:rPr lang="en-US" sz="1200" dirty="0">
                <a:solidFill>
                  <a:srgbClr val="001320"/>
                </a:solidFill>
                <a:latin typeface="Calibri" panose="020F0502020204030204" pitchFamily="34" charset="0"/>
              </a:rPr>
              <a:t>The sinew which shrank—the nerve that fastens the thigh bone in its socket. The practice of the Jews in abstaining from eating this in the flesh of animals, is not founded on the law of Moses, but is merely a traditional usage. The sinew is carefully extracted; and where there are no persons skilled enough for that operation, they do not make use of the hind legs at all.</a:t>
            </a:r>
            <a:endParaRPr lang="en-US" sz="1200" dirty="0"/>
          </a:p>
        </p:txBody>
      </p:sp>
      <p:sp>
        <p:nvSpPr>
          <p:cNvPr id="5" name="Rectangle 4"/>
          <p:cNvSpPr/>
          <p:nvPr/>
        </p:nvSpPr>
        <p:spPr>
          <a:xfrm>
            <a:off x="6096000" y="2305852"/>
            <a:ext cx="6096000" cy="3231654"/>
          </a:xfrm>
          <a:prstGeom prst="rect">
            <a:avLst/>
          </a:prstGeom>
          <a:ln>
            <a:solidFill>
              <a:schemeClr val="tx1"/>
            </a:solidFill>
          </a:ln>
        </p:spPr>
        <p:txBody>
          <a:bodyPr>
            <a:spAutoFit/>
          </a:bodyPr>
          <a:lstStyle/>
          <a:p>
            <a:pPr algn="just"/>
            <a:r>
              <a:rPr lang="en-US" sz="1200" b="1" dirty="0"/>
              <a:t>Gill's Exposition of the Entire Bible</a:t>
            </a:r>
          </a:p>
          <a:p>
            <a:pPr algn="just"/>
            <a:r>
              <a:rPr lang="en-US" sz="1200" dirty="0">
                <a:solidFill>
                  <a:srgbClr val="001320"/>
                </a:solidFill>
                <a:latin typeface="Calibri" panose="020F0502020204030204" pitchFamily="34" charset="0"/>
              </a:rPr>
              <a:t>Therefore the children of Israel eat not of the sinew which shrank,.... Which was contracted by the touch of the angel, and by which it was weakened and benumbed; or the sinew of the part that was out of joint, the sinew or tendon that keeps the thigh bone in the socket, together with the flesh that covered it, or the muscle in which it is; or that sinew, others, that contracts itself and gives motion to the thigh bone to work itself: of this the Israelites eat not: which is upon the hollow of the thigh; or the cap of it:</a:t>
            </a:r>
          </a:p>
          <a:p>
            <a:pPr algn="just"/>
            <a:r>
              <a:rPr lang="en-US" sz="1200" dirty="0">
                <a:solidFill>
                  <a:srgbClr val="001320"/>
                </a:solidFill>
                <a:latin typeface="Calibri" panose="020F0502020204030204" pitchFamily="34" charset="0"/>
              </a:rPr>
              <a:t>unto this day; when Moses wrote this history:</a:t>
            </a:r>
          </a:p>
          <a:p>
            <a:pPr algn="just"/>
            <a:r>
              <a:rPr lang="en-US" sz="1200" dirty="0">
                <a:solidFill>
                  <a:srgbClr val="001320"/>
                </a:solidFill>
                <a:latin typeface="Calibri" panose="020F0502020204030204" pitchFamily="34" charset="0"/>
              </a:rPr>
              <a:t>because he the angel touched the hollow of Jacob's thigh, in the sinew that shrank; and very superstitiously do they abstain from it unto this day: they have a whole chapter in one of their treatises in the </a:t>
            </a:r>
            <a:r>
              <a:rPr lang="en-US" sz="1200" dirty="0" err="1">
                <a:solidFill>
                  <a:srgbClr val="001320"/>
                </a:solidFill>
                <a:latin typeface="Calibri" panose="020F0502020204030204" pitchFamily="34" charset="0"/>
              </a:rPr>
              <a:t>Misnah</a:t>
            </a:r>
            <a:r>
              <a:rPr lang="en-US" sz="1200" dirty="0">
                <a:solidFill>
                  <a:srgbClr val="001320"/>
                </a:solidFill>
                <a:latin typeface="Calibri" panose="020F0502020204030204" pitchFamily="34" charset="0"/>
              </a:rPr>
              <a:t> (l), giving rules concerning it; where it is forbidden to eat of it, whether in the land of Israel or out of it; whether in common food or sacrifices, even in burnt offerings it was to be taken out; and whether in cattle of the house or of the field; and both in the right and left thigh, but not in fowls, because they have no hollow, and butchers are not to be trusted; and whoever eats of it to the quantity of an olive is to be beaten with forty stripes; and because the Jews are more ignorant of this nerve, as Mercer observes, therefore they abstain from all nerves in the posteriors of animals.</a:t>
            </a:r>
            <a:endParaRPr lang="en-US" sz="1200" b="0" i="0" dirty="0">
              <a:solidFill>
                <a:srgbClr val="001320"/>
              </a:solidFill>
              <a:effectLst/>
              <a:latin typeface="Calibri" panose="020F0502020204030204" pitchFamily="34" charset="0"/>
            </a:endParaRPr>
          </a:p>
        </p:txBody>
      </p:sp>
      <p:sp>
        <p:nvSpPr>
          <p:cNvPr id="6" name="Rectangle 5"/>
          <p:cNvSpPr/>
          <p:nvPr/>
        </p:nvSpPr>
        <p:spPr>
          <a:xfrm>
            <a:off x="6096000" y="5815741"/>
            <a:ext cx="6096000" cy="1015663"/>
          </a:xfrm>
          <a:prstGeom prst="rect">
            <a:avLst/>
          </a:prstGeom>
          <a:ln>
            <a:solidFill>
              <a:schemeClr val="tx1"/>
            </a:solidFill>
          </a:ln>
        </p:spPr>
        <p:txBody>
          <a:bodyPr>
            <a:spAutoFit/>
          </a:bodyPr>
          <a:lstStyle/>
          <a:p>
            <a:r>
              <a:rPr lang="en-US" sz="1200" b="1" dirty="0"/>
              <a:t>Ellicott's Commentary for English Readers</a:t>
            </a:r>
          </a:p>
          <a:p>
            <a:r>
              <a:rPr lang="en-US" sz="1200" dirty="0">
                <a:solidFill>
                  <a:srgbClr val="001320"/>
                </a:solidFill>
                <a:latin typeface="Calibri" panose="020F0502020204030204" pitchFamily="34" charset="0"/>
              </a:rPr>
              <a:t>Jewish commentators notice that this was the second special ordinance imposed upon the race of Abraham, circumcision having been enjoined upon them by God, while this grew out of an historical event in the life of their progenitor, to the reality of which it bears remarkable testimony.</a:t>
            </a:r>
            <a:endParaRPr lang="en-US" sz="1200" dirty="0"/>
          </a:p>
        </p:txBody>
      </p:sp>
      <p:sp>
        <p:nvSpPr>
          <p:cNvPr id="7" name="TextBox 6"/>
          <p:cNvSpPr txBox="1"/>
          <p:nvPr/>
        </p:nvSpPr>
        <p:spPr>
          <a:xfrm>
            <a:off x="7161292" y="228978"/>
            <a:ext cx="4237021" cy="646331"/>
          </a:xfrm>
          <a:prstGeom prst="rect">
            <a:avLst/>
          </a:prstGeom>
          <a:noFill/>
        </p:spPr>
        <p:txBody>
          <a:bodyPr wrap="square" rtlCol="0">
            <a:spAutoFit/>
          </a:bodyPr>
          <a:lstStyle/>
          <a:p>
            <a:r>
              <a:rPr lang="en-US" dirty="0"/>
              <a:t>Interesting Ideas from Bible Hub.com about not eating the sinew of the shrank</a:t>
            </a:r>
          </a:p>
        </p:txBody>
      </p:sp>
    </p:spTree>
    <p:extLst>
      <p:ext uri="{BB962C8B-B14F-4D97-AF65-F5344CB8AC3E}">
        <p14:creationId xmlns:p14="http://schemas.microsoft.com/office/powerpoint/2010/main" val="381773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89" y="606584"/>
            <a:ext cx="11356823" cy="5380866"/>
          </a:xfrm>
          <a:prstGeom prst="rect">
            <a:avLst/>
          </a:prstGeom>
        </p:spPr>
      </p:pic>
      <p:sp>
        <p:nvSpPr>
          <p:cNvPr id="16" name="Donut 15"/>
          <p:cNvSpPr/>
          <p:nvPr/>
        </p:nvSpPr>
        <p:spPr>
          <a:xfrm>
            <a:off x="1312752" y="2833734"/>
            <a:ext cx="488888" cy="516047"/>
          </a:xfrm>
          <a:prstGeom prst="donut">
            <a:avLst>
              <a:gd name="adj" fmla="val 1071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45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459326" y="1"/>
            <a:ext cx="13651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5798" y="6488667"/>
            <a:ext cx="2547257" cy="369332"/>
          </a:xfrm>
          <a:prstGeom prst="rect">
            <a:avLst/>
          </a:prstGeom>
          <a:noFill/>
        </p:spPr>
        <p:txBody>
          <a:bodyPr wrap="square" rtlCol="0">
            <a:spAutoFit/>
          </a:bodyPr>
          <a:lstStyle/>
          <a:p>
            <a:r>
              <a:rPr lang="en-US" dirty="0"/>
              <a:t>Genesis 31:1-14</a:t>
            </a:r>
          </a:p>
        </p:txBody>
      </p:sp>
      <p:sp>
        <p:nvSpPr>
          <p:cNvPr id="5" name="TextBox 4"/>
          <p:cNvSpPr txBox="1"/>
          <p:nvPr/>
        </p:nvSpPr>
        <p:spPr>
          <a:xfrm>
            <a:off x="-130837" y="-11134"/>
            <a:ext cx="12192000" cy="1015663"/>
          </a:xfrm>
          <a:prstGeom prst="rect">
            <a:avLst/>
          </a:prstGeom>
          <a:noFill/>
        </p:spPr>
        <p:txBody>
          <a:bodyPr wrap="square" rtlCol="0">
            <a:spAutoFit/>
          </a:bodyPr>
          <a:lstStyle/>
          <a:p>
            <a:pPr algn="ctr"/>
            <a:r>
              <a:rPr lang="en-US" sz="6000" dirty="0">
                <a:latin typeface="AR BLANCA" panose="02000000000000000000" pitchFamily="2" charset="0"/>
              </a:rPr>
              <a:t>The Secret Exit</a:t>
            </a:r>
          </a:p>
        </p:txBody>
      </p:sp>
      <p:sp>
        <p:nvSpPr>
          <p:cNvPr id="2" name="Rectangle 1"/>
          <p:cNvSpPr/>
          <p:nvPr/>
        </p:nvSpPr>
        <p:spPr>
          <a:xfrm>
            <a:off x="6969055" y="4142860"/>
            <a:ext cx="4711657" cy="2031325"/>
          </a:xfrm>
          <a:prstGeom prst="rect">
            <a:avLst/>
          </a:prstGeom>
        </p:spPr>
        <p:txBody>
          <a:bodyPr wrap="square">
            <a:spAutoFit/>
          </a:bodyPr>
          <a:lstStyle/>
          <a:p>
            <a:r>
              <a:rPr lang="en-US" b="0" i="0" dirty="0">
                <a:solidFill>
                  <a:srgbClr val="333333"/>
                </a:solidFill>
                <a:effectLst/>
                <a:latin typeface="Calibri" panose="020F0502020204030204" pitchFamily="34" charset="0"/>
              </a:rPr>
              <a:t>It is significant to note that Jacob counseled with his wives on the important move he was contemplating. Often modern scholars claim that woman in the Old Testament were of low status and were treated as property by their husbands. But this example, and others like it, show that such was not the case. (1)</a:t>
            </a:r>
            <a:endParaRPr lang="en-US" dirty="0"/>
          </a:p>
        </p:txBody>
      </p:sp>
      <p:sp>
        <p:nvSpPr>
          <p:cNvPr id="6" name="Rectangle 5"/>
          <p:cNvSpPr/>
          <p:nvPr/>
        </p:nvSpPr>
        <p:spPr>
          <a:xfrm>
            <a:off x="273" y="1982761"/>
            <a:ext cx="6096000" cy="1477328"/>
          </a:xfrm>
          <a:prstGeom prst="rect">
            <a:avLst/>
          </a:prstGeom>
        </p:spPr>
        <p:txBody>
          <a:bodyPr>
            <a:spAutoFit/>
          </a:bodyPr>
          <a:lstStyle/>
          <a:p>
            <a:r>
              <a:rPr lang="en-US" dirty="0">
                <a:solidFill>
                  <a:srgbClr val="333333"/>
                </a:solidFill>
                <a:latin typeface="Calibri" panose="020F0502020204030204" pitchFamily="34" charset="0"/>
              </a:rPr>
              <a:t>Esau lived in the land of Jacob’s fathers and when they were last together Esau wanted to kill Jacob</a:t>
            </a:r>
          </a:p>
          <a:p>
            <a:endParaRPr lang="en-US" dirty="0">
              <a:solidFill>
                <a:srgbClr val="333333"/>
              </a:solidFill>
              <a:latin typeface="Calibri" panose="020F0502020204030204" pitchFamily="34" charset="0"/>
            </a:endParaRPr>
          </a:p>
          <a:p>
            <a:r>
              <a:rPr lang="en-US" dirty="0">
                <a:latin typeface="Calibri" panose="020F0502020204030204" pitchFamily="34" charset="0"/>
              </a:rPr>
              <a:t>And Jacob was afraid of what Laban might do to them if he found them gone</a:t>
            </a:r>
          </a:p>
        </p:txBody>
      </p:sp>
      <p:sp>
        <p:nvSpPr>
          <p:cNvPr id="7" name="Rectangle 6"/>
          <p:cNvSpPr/>
          <p:nvPr/>
        </p:nvSpPr>
        <p:spPr>
          <a:xfrm>
            <a:off x="4457583" y="689388"/>
            <a:ext cx="6096000" cy="523220"/>
          </a:xfrm>
          <a:prstGeom prst="rect">
            <a:avLst/>
          </a:prstGeom>
        </p:spPr>
        <p:txBody>
          <a:bodyPr>
            <a:spAutoFit/>
          </a:bodyPr>
          <a:lstStyle/>
          <a:p>
            <a:r>
              <a:rPr lang="en-US" sz="2800" dirty="0">
                <a:solidFill>
                  <a:srgbClr val="333333"/>
                </a:solidFill>
                <a:latin typeface="Calibri" panose="020F0502020204030204" pitchFamily="34" charset="0"/>
              </a:rPr>
              <a:t>A difficult decision</a:t>
            </a:r>
            <a:endParaRPr lang="en-US" sz="2800" dirty="0"/>
          </a:p>
        </p:txBody>
      </p:sp>
      <p:grpSp>
        <p:nvGrpSpPr>
          <p:cNvPr id="9" name="Group 8"/>
          <p:cNvGrpSpPr/>
          <p:nvPr/>
        </p:nvGrpSpPr>
        <p:grpSpPr>
          <a:xfrm>
            <a:off x="1757341" y="3450948"/>
            <a:ext cx="1661334" cy="3017017"/>
            <a:chOff x="6931994" y="670255"/>
            <a:chExt cx="1661334" cy="3017017"/>
          </a:xfrm>
        </p:grpSpPr>
        <p:grpSp>
          <p:nvGrpSpPr>
            <p:cNvPr id="10" name="Group 9"/>
            <p:cNvGrpSpPr/>
            <p:nvPr/>
          </p:nvGrpSpPr>
          <p:grpSpPr>
            <a:xfrm>
              <a:off x="6931994" y="670255"/>
              <a:ext cx="1661334" cy="3017017"/>
              <a:chOff x="5659340" y="3383783"/>
              <a:chExt cx="1661334" cy="3017017"/>
            </a:xfrm>
          </p:grpSpPr>
          <p:sp>
            <p:nvSpPr>
              <p:cNvPr id="83" name="Cloud 82"/>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5659340" y="3383783"/>
                <a:ext cx="1661334" cy="3017017"/>
                <a:chOff x="5659340" y="3383783"/>
                <a:chExt cx="1661334" cy="3017017"/>
              </a:xfrm>
            </p:grpSpPr>
            <p:sp>
              <p:nvSpPr>
                <p:cNvPr id="85" name="Oval 84"/>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rot="997471">
              <a:off x="7341147" y="2622182"/>
              <a:ext cx="142507" cy="584080"/>
              <a:chOff x="7091698" y="1740618"/>
              <a:chExt cx="217257" cy="890452"/>
            </a:xfrm>
          </p:grpSpPr>
          <p:sp>
            <p:nvSpPr>
              <p:cNvPr id="61" name="Pentagon 60"/>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rot="5400000">
                <a:off x="6833381" y="2050526"/>
                <a:ext cx="715875" cy="153178"/>
                <a:chOff x="5881772" y="938753"/>
                <a:chExt cx="715875" cy="153178"/>
              </a:xfrm>
            </p:grpSpPr>
            <p:grpSp>
              <p:nvGrpSpPr>
                <p:cNvPr id="63" name="Group 62"/>
                <p:cNvGrpSpPr/>
                <p:nvPr/>
              </p:nvGrpSpPr>
              <p:grpSpPr>
                <a:xfrm rot="2670115">
                  <a:off x="5881772" y="940897"/>
                  <a:ext cx="152122" cy="148890"/>
                  <a:chOff x="5757466" y="974350"/>
                  <a:chExt cx="1743980" cy="1706926"/>
                </a:xfrm>
              </p:grpSpPr>
              <p:sp>
                <p:nvSpPr>
                  <p:cNvPr id="79" name="Donut 7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63"/>
                <p:cNvGrpSpPr/>
                <p:nvPr/>
              </p:nvGrpSpPr>
              <p:grpSpPr>
                <a:xfrm rot="2670115">
                  <a:off x="6072548" y="943041"/>
                  <a:ext cx="152122" cy="148890"/>
                  <a:chOff x="5757466" y="974350"/>
                  <a:chExt cx="1743980" cy="1706926"/>
                </a:xfrm>
              </p:grpSpPr>
              <p:sp>
                <p:nvSpPr>
                  <p:cNvPr id="75" name="Donut 7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64"/>
                <p:cNvGrpSpPr/>
                <p:nvPr/>
              </p:nvGrpSpPr>
              <p:grpSpPr>
                <a:xfrm rot="2670115">
                  <a:off x="6256892" y="943040"/>
                  <a:ext cx="152122" cy="148890"/>
                  <a:chOff x="5757466" y="974350"/>
                  <a:chExt cx="1743980" cy="1706926"/>
                </a:xfrm>
              </p:grpSpPr>
              <p:sp>
                <p:nvSpPr>
                  <p:cNvPr id="71" name="Donut 7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p:cNvGrpSpPr/>
                <p:nvPr/>
              </p:nvGrpSpPr>
              <p:grpSpPr>
                <a:xfrm rot="2670115">
                  <a:off x="6445525" y="938753"/>
                  <a:ext cx="152122" cy="148890"/>
                  <a:chOff x="5757466" y="974350"/>
                  <a:chExt cx="1743980" cy="1706926"/>
                </a:xfrm>
              </p:grpSpPr>
              <p:sp>
                <p:nvSpPr>
                  <p:cNvPr id="67" name="Donut 6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 name="Group 11"/>
            <p:cNvGrpSpPr/>
            <p:nvPr/>
          </p:nvGrpSpPr>
          <p:grpSpPr>
            <a:xfrm rot="20602529" flipH="1">
              <a:off x="7524934" y="2558582"/>
              <a:ext cx="142507" cy="584080"/>
              <a:chOff x="7091698" y="1740618"/>
              <a:chExt cx="217257" cy="890452"/>
            </a:xfrm>
          </p:grpSpPr>
          <p:sp>
            <p:nvSpPr>
              <p:cNvPr id="39" name="Pentagon 38"/>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rot="5400000">
                <a:off x="6833381" y="2050526"/>
                <a:ext cx="715875" cy="153178"/>
                <a:chOff x="5881772" y="938753"/>
                <a:chExt cx="715875" cy="153178"/>
              </a:xfrm>
            </p:grpSpPr>
            <p:grpSp>
              <p:nvGrpSpPr>
                <p:cNvPr id="41" name="Group 40"/>
                <p:cNvGrpSpPr/>
                <p:nvPr/>
              </p:nvGrpSpPr>
              <p:grpSpPr>
                <a:xfrm rot="2670115">
                  <a:off x="5881772" y="940897"/>
                  <a:ext cx="152122" cy="148890"/>
                  <a:chOff x="5757466" y="974350"/>
                  <a:chExt cx="1743980" cy="1706926"/>
                </a:xfrm>
              </p:grpSpPr>
              <p:sp>
                <p:nvSpPr>
                  <p:cNvPr id="57" name="Donut 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rot="2670115">
                  <a:off x="6072548" y="943041"/>
                  <a:ext cx="152122" cy="148890"/>
                  <a:chOff x="5757466" y="974350"/>
                  <a:chExt cx="1743980" cy="1706926"/>
                </a:xfrm>
              </p:grpSpPr>
              <p:sp>
                <p:nvSpPr>
                  <p:cNvPr id="53" name="Donut 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42"/>
                <p:cNvGrpSpPr/>
                <p:nvPr/>
              </p:nvGrpSpPr>
              <p:grpSpPr>
                <a:xfrm rot="2670115">
                  <a:off x="6256892" y="943040"/>
                  <a:ext cx="152122" cy="148890"/>
                  <a:chOff x="5757466" y="974350"/>
                  <a:chExt cx="1743980" cy="1706926"/>
                </a:xfrm>
              </p:grpSpPr>
              <p:sp>
                <p:nvSpPr>
                  <p:cNvPr id="49" name="Donut 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rot="2670115">
                  <a:off x="6445525" y="938753"/>
                  <a:ext cx="152122" cy="148890"/>
                  <a:chOff x="5757466" y="974350"/>
                  <a:chExt cx="1743980" cy="1706926"/>
                </a:xfrm>
              </p:grpSpPr>
              <p:sp>
                <p:nvSpPr>
                  <p:cNvPr id="45" name="Donut 4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12"/>
            <p:cNvGrpSpPr/>
            <p:nvPr/>
          </p:nvGrpSpPr>
          <p:grpSpPr>
            <a:xfrm>
              <a:off x="7394133" y="2400116"/>
              <a:ext cx="795354" cy="173794"/>
              <a:chOff x="5757466" y="264089"/>
              <a:chExt cx="1615640" cy="353036"/>
            </a:xfrm>
          </p:grpSpPr>
          <p:sp>
            <p:nvSpPr>
              <p:cNvPr id="18" name="Rounded Rectangle 17"/>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rot="2670115">
                <a:off x="5867287" y="296724"/>
                <a:ext cx="309012" cy="302447"/>
                <a:chOff x="5757466" y="974350"/>
                <a:chExt cx="1743980" cy="1706926"/>
              </a:xfrm>
            </p:grpSpPr>
            <p:sp>
              <p:nvSpPr>
                <p:cNvPr id="35" name="Donut 3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rot="2670115">
                <a:off x="6254818" y="301079"/>
                <a:ext cx="309012" cy="302447"/>
                <a:chOff x="5757466" y="974350"/>
                <a:chExt cx="1743980" cy="1706926"/>
              </a:xfrm>
            </p:grpSpPr>
            <p:sp>
              <p:nvSpPr>
                <p:cNvPr id="31" name="Donut 3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rot="2670115">
                <a:off x="6629286" y="301078"/>
                <a:ext cx="309012" cy="302447"/>
                <a:chOff x="5757466" y="974350"/>
                <a:chExt cx="1743980" cy="1706926"/>
              </a:xfrm>
            </p:grpSpPr>
            <p:sp>
              <p:nvSpPr>
                <p:cNvPr id="27" name="Donut 2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rot="2670115">
                <a:off x="7012464" y="292369"/>
                <a:ext cx="309012" cy="302447"/>
                <a:chOff x="5757466" y="974350"/>
                <a:chExt cx="1743980" cy="1706926"/>
              </a:xfrm>
            </p:grpSpPr>
            <p:sp>
              <p:nvSpPr>
                <p:cNvPr id="23" name="Donut 2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 name="Oval 13"/>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375614" y="3210672"/>
            <a:ext cx="1602268" cy="3286628"/>
            <a:chOff x="710021" y="877127"/>
            <a:chExt cx="2396978" cy="4916764"/>
          </a:xfrm>
        </p:grpSpPr>
        <p:sp>
          <p:nvSpPr>
            <p:cNvPr id="96" name="Cloud 95"/>
            <p:cNvSpPr/>
            <p:nvPr/>
          </p:nvSpPr>
          <p:spPr>
            <a:xfrm rot="1245649" flipH="1">
              <a:off x="755228" y="1155747"/>
              <a:ext cx="1443129" cy="173555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9384869">
              <a:off x="1963674" y="900433"/>
              <a:ext cx="1132782" cy="1932898"/>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174113">
              <a:off x="2653468" y="3533031"/>
              <a:ext cx="453531"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150494">
              <a:off x="710021" y="3603833"/>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310922">
              <a:off x="1457922" y="5108091"/>
              <a:ext cx="360683"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658575">
              <a:off x="2114740" y="5093174"/>
              <a:ext cx="331681"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996156">
              <a:off x="863018" y="2618350"/>
              <a:ext cx="797258"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41752">
              <a:off x="982735" y="2442809"/>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9870960">
              <a:off x="2177407" y="2622361"/>
              <a:ext cx="748865"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036208">
              <a:off x="2031126" y="2464764"/>
              <a:ext cx="792552"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363579" y="2502374"/>
              <a:ext cx="11430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680148" y="2273774"/>
              <a:ext cx="473372"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1335299">
              <a:off x="1987027" y="2449021"/>
              <a:ext cx="551920"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353417">
              <a:off x="1350105" y="2425296"/>
              <a:ext cx="551920"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43263" y="1034522"/>
              <a:ext cx="144379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5612844" flipH="1">
              <a:off x="1554091" y="2143187"/>
              <a:ext cx="869868" cy="769609"/>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827630" y="2207013"/>
              <a:ext cx="359777" cy="1745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5559011" flipH="1">
              <a:off x="1572691" y="614162"/>
              <a:ext cx="784933" cy="1310863"/>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070293">
              <a:off x="1226279" y="1135482"/>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070293">
              <a:off x="2301468" y="1183489"/>
              <a:ext cx="328916" cy="21358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357227" y="3639315"/>
              <a:ext cx="1161932" cy="326209"/>
              <a:chOff x="3733800" y="3552691"/>
              <a:chExt cx="3043646" cy="964880"/>
            </a:xfrm>
          </p:grpSpPr>
          <p:grpSp>
            <p:nvGrpSpPr>
              <p:cNvPr id="129" name="Group 128"/>
              <p:cNvGrpSpPr/>
              <p:nvPr/>
            </p:nvGrpSpPr>
            <p:grpSpPr>
              <a:xfrm>
                <a:off x="3733800" y="3552691"/>
                <a:ext cx="1066800" cy="943109"/>
                <a:chOff x="3733800" y="3552691"/>
                <a:chExt cx="1066800" cy="943109"/>
              </a:xfrm>
            </p:grpSpPr>
            <p:sp>
              <p:nvSpPr>
                <p:cNvPr id="137" name="6-Point Star 136"/>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6-Point Star 137"/>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4800600" y="3557045"/>
                <a:ext cx="1066800" cy="943109"/>
                <a:chOff x="3733800" y="3552691"/>
                <a:chExt cx="1066800" cy="943109"/>
              </a:xfrm>
            </p:grpSpPr>
            <p:sp>
              <p:nvSpPr>
                <p:cNvPr id="134" name="6-Point Star 133"/>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6-Point Star 134"/>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5863046" y="3574462"/>
                <a:ext cx="914400" cy="943109"/>
                <a:chOff x="3733800" y="3552691"/>
                <a:chExt cx="914400" cy="943109"/>
              </a:xfrm>
            </p:grpSpPr>
            <p:sp>
              <p:nvSpPr>
                <p:cNvPr id="132" name="6-Point Star 131"/>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908949" y="1257415"/>
              <a:ext cx="2044636" cy="326209"/>
              <a:chOff x="3733800" y="3552691"/>
              <a:chExt cx="3043646" cy="964880"/>
            </a:xfrm>
          </p:grpSpPr>
          <p:grpSp>
            <p:nvGrpSpPr>
              <p:cNvPr id="118" name="Group 117"/>
              <p:cNvGrpSpPr/>
              <p:nvPr/>
            </p:nvGrpSpPr>
            <p:grpSpPr>
              <a:xfrm>
                <a:off x="3733800" y="3552691"/>
                <a:ext cx="1066800" cy="943109"/>
                <a:chOff x="3733800" y="3552691"/>
                <a:chExt cx="1066800" cy="943109"/>
              </a:xfrm>
            </p:grpSpPr>
            <p:sp>
              <p:nvSpPr>
                <p:cNvPr id="126" name="6-Point Star 125"/>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6-Point Star 126"/>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800600" y="3557045"/>
                <a:ext cx="1066800" cy="943109"/>
                <a:chOff x="3733800" y="3552691"/>
                <a:chExt cx="1066800" cy="943109"/>
              </a:xfrm>
            </p:grpSpPr>
            <p:sp>
              <p:nvSpPr>
                <p:cNvPr id="123" name="6-Point Star 122"/>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6-Point Star 123"/>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4648200" y="3581400"/>
                  <a:ext cx="152400" cy="835575"/>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5863046" y="3574462"/>
                <a:ext cx="914400" cy="943109"/>
                <a:chOff x="3733800" y="3552691"/>
                <a:chExt cx="914400" cy="943109"/>
              </a:xfrm>
            </p:grpSpPr>
            <p:sp>
              <p:nvSpPr>
                <p:cNvPr id="121" name="6-Point Star 120"/>
                <p:cNvSpPr/>
                <p:nvPr/>
              </p:nvSpPr>
              <p:spPr>
                <a:xfrm>
                  <a:off x="3733800" y="3552691"/>
                  <a:ext cx="914400" cy="943109"/>
                </a:xfrm>
                <a:prstGeom prst="star6">
                  <a:avLst>
                    <a:gd name="adj" fmla="val 34408"/>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6-Point Star 121"/>
                <p:cNvSpPr/>
                <p:nvPr/>
              </p:nvSpPr>
              <p:spPr>
                <a:xfrm>
                  <a:off x="3921034" y="3739925"/>
                  <a:ext cx="544998" cy="562109"/>
                </a:xfrm>
                <a:prstGeom prst="star6">
                  <a:avLst>
                    <a:gd name="adj" fmla="val 34408"/>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2" name="Group 261"/>
          <p:cNvGrpSpPr/>
          <p:nvPr/>
        </p:nvGrpSpPr>
        <p:grpSpPr>
          <a:xfrm>
            <a:off x="7583450" y="1291581"/>
            <a:ext cx="1233062" cy="2701532"/>
            <a:chOff x="3409804" y="394080"/>
            <a:chExt cx="1717537" cy="3762975"/>
          </a:xfrm>
        </p:grpSpPr>
        <p:grpSp>
          <p:nvGrpSpPr>
            <p:cNvPr id="263" name="Group 262"/>
            <p:cNvGrpSpPr/>
            <p:nvPr/>
          </p:nvGrpSpPr>
          <p:grpSpPr>
            <a:xfrm>
              <a:off x="3770012" y="3241737"/>
              <a:ext cx="981992" cy="915318"/>
              <a:chOff x="3770012" y="3241737"/>
              <a:chExt cx="981992" cy="915318"/>
            </a:xfrm>
          </p:grpSpPr>
          <p:sp>
            <p:nvSpPr>
              <p:cNvPr id="282" name="Oval 281"/>
              <p:cNvSpPr/>
              <p:nvPr/>
            </p:nvSpPr>
            <p:spPr>
              <a:xfrm rot="2500661">
                <a:off x="3773733" y="3454095"/>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9779230">
                <a:off x="4317334" y="3453580"/>
                <a:ext cx="418497" cy="70296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9779230">
                <a:off x="4231291" y="3241737"/>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2542647">
                <a:off x="3841730" y="3288381"/>
                <a:ext cx="418497" cy="7340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Block Arc 285"/>
              <p:cNvSpPr/>
              <p:nvPr/>
            </p:nvSpPr>
            <p:spPr>
              <a:xfrm>
                <a:off x="3770012" y="3697113"/>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Block Arc 286"/>
              <p:cNvSpPr/>
              <p:nvPr/>
            </p:nvSpPr>
            <p:spPr>
              <a:xfrm rot="21278537">
                <a:off x="4287006" y="3668818"/>
                <a:ext cx="464998" cy="15728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4" name="Trapezoid 263"/>
            <p:cNvSpPr/>
            <p:nvPr/>
          </p:nvSpPr>
          <p:spPr>
            <a:xfrm>
              <a:off x="3566214" y="3167116"/>
              <a:ext cx="1361052" cy="524291"/>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03"/>
            <p:cNvSpPr/>
            <p:nvPr/>
          </p:nvSpPr>
          <p:spPr>
            <a:xfrm rot="362096">
              <a:off x="3409804" y="2343783"/>
              <a:ext cx="264584"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04"/>
            <p:cNvSpPr/>
            <p:nvPr/>
          </p:nvSpPr>
          <p:spPr>
            <a:xfrm rot="20638171" flipH="1">
              <a:off x="4830129" y="2264951"/>
              <a:ext cx="297212" cy="58958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rot="1554746" flipH="1">
              <a:off x="3514158" y="1564483"/>
              <a:ext cx="536537" cy="118599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rot="19580082">
              <a:off x="4452910" y="1667465"/>
              <a:ext cx="547251" cy="105256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3662091" y="1751529"/>
              <a:ext cx="1162494" cy="1484837"/>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a:off x="3768942" y="2568807"/>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5475421">
              <a:off x="3582713" y="2102481"/>
              <a:ext cx="950733" cy="189021"/>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5" t="8361" r="725" b="75565"/>
            <a:stretch/>
          </p:blipFill>
          <p:spPr bwMode="auto">
            <a:xfrm rot="17105770">
              <a:off x="3900578" y="2089418"/>
              <a:ext cx="950733" cy="189021"/>
            </a:xfrm>
            <a:prstGeom prst="rect">
              <a:avLst/>
            </a:prstGeom>
            <a:noFill/>
            <a:extLst>
              <a:ext uri="{909E8E84-426E-40DD-AFC4-6F175D3DCCD1}">
                <a14:hiddenFill xmlns:a14="http://schemas.microsoft.com/office/drawing/2010/main">
                  <a:solidFill>
                    <a:srgbClr val="FFFFFF"/>
                  </a:solidFill>
                </a14:hiddenFill>
              </a:ext>
            </a:extLst>
          </p:spPr>
        </p:pic>
        <p:grpSp>
          <p:nvGrpSpPr>
            <p:cNvPr id="273" name="Group 272"/>
            <p:cNvGrpSpPr/>
            <p:nvPr/>
          </p:nvGrpSpPr>
          <p:grpSpPr>
            <a:xfrm>
              <a:off x="3559233" y="394080"/>
              <a:ext cx="1356166" cy="2252449"/>
              <a:chOff x="3559233" y="394080"/>
              <a:chExt cx="1356166" cy="2252449"/>
            </a:xfrm>
          </p:grpSpPr>
          <p:sp>
            <p:nvSpPr>
              <p:cNvPr id="276" name="Oval 275"/>
              <p:cNvSpPr/>
              <p:nvPr/>
            </p:nvSpPr>
            <p:spPr>
              <a:xfrm>
                <a:off x="3717941" y="498938"/>
                <a:ext cx="976495" cy="13107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20"/>
              <p:cNvSpPr/>
              <p:nvPr/>
            </p:nvSpPr>
            <p:spPr>
              <a:xfrm>
                <a:off x="3712770" y="394080"/>
                <a:ext cx="1021836" cy="849704"/>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Cloud 221"/>
              <p:cNvSpPr/>
              <p:nvPr/>
            </p:nvSpPr>
            <p:spPr>
              <a:xfrm rot="16448485">
                <a:off x="2837894" y="1523177"/>
                <a:ext cx="1872078" cy="37462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rot="16448485">
                <a:off x="3730662" y="1451898"/>
                <a:ext cx="1847687" cy="387966"/>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rot="309110">
                <a:off x="3559233" y="812737"/>
                <a:ext cx="255326" cy="13825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rot="20983275">
                <a:off x="4667992" y="681543"/>
                <a:ext cx="247407" cy="1591427"/>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4" name="Trapezoid 273"/>
            <p:cNvSpPr/>
            <p:nvPr/>
          </p:nvSpPr>
          <p:spPr>
            <a:xfrm>
              <a:off x="3531942" y="656226"/>
              <a:ext cx="1394992" cy="26214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5" name="Picture 4" descr="http://cache1.asset-cache.net/gc/509686059-set-of-seamless-laced-border-patterns-in-gettyimages.jpg?v=1&amp;c=IWSAsset&amp;k=2&amp;d=ZG7FFTctFllnPWKaVwhmXbeD11d3L%2FSJK8cfZft%2B5OX244GfDF3knQTA%2Fr29SQ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 t="8361" r="725" b="75565"/>
            <a:stretch/>
          </p:blipFill>
          <p:spPr bwMode="auto">
            <a:xfrm>
              <a:off x="3592981" y="699138"/>
              <a:ext cx="1290784" cy="162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8" name="Group 287"/>
          <p:cNvGrpSpPr/>
          <p:nvPr/>
        </p:nvGrpSpPr>
        <p:grpSpPr>
          <a:xfrm>
            <a:off x="10000388" y="1459532"/>
            <a:ext cx="1446130" cy="2534920"/>
            <a:chOff x="5334000" y="1846574"/>
            <a:chExt cx="2076460" cy="3639825"/>
          </a:xfrm>
        </p:grpSpPr>
        <p:grpSp>
          <p:nvGrpSpPr>
            <p:cNvPr id="289" name="Group 288"/>
            <p:cNvGrpSpPr/>
            <p:nvPr/>
          </p:nvGrpSpPr>
          <p:grpSpPr>
            <a:xfrm>
              <a:off x="5719377" y="4498902"/>
              <a:ext cx="1324817" cy="987497"/>
              <a:chOff x="5719377" y="4498902"/>
              <a:chExt cx="1324817" cy="987497"/>
            </a:xfrm>
          </p:grpSpPr>
          <p:sp>
            <p:nvSpPr>
              <p:cNvPr id="319" name="Oval 318"/>
              <p:cNvSpPr/>
              <p:nvPr/>
            </p:nvSpPr>
            <p:spPr>
              <a:xfrm rot="2500661">
                <a:off x="5885883" y="4816778"/>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779230">
                <a:off x="6461938" y="4816287"/>
                <a:ext cx="443483" cy="66962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9779230">
                <a:off x="6370757" y="4614491"/>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542647">
                <a:off x="5957939" y="4658922"/>
                <a:ext cx="443483" cy="6991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a:off x="5719377" y="4498902"/>
                <a:ext cx="1324817" cy="49942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Block Arc 323"/>
              <p:cNvSpPr/>
              <p:nvPr/>
            </p:nvSpPr>
            <p:spPr>
              <a:xfrm>
                <a:off x="5881940" y="5048271"/>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Block Arc 324"/>
              <p:cNvSpPr/>
              <p:nvPr/>
            </p:nvSpPr>
            <p:spPr>
              <a:xfrm rot="21278537">
                <a:off x="6429799" y="5021317"/>
                <a:ext cx="492759" cy="149828"/>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0" name="Oval 289"/>
            <p:cNvSpPr/>
            <p:nvPr/>
          </p:nvSpPr>
          <p:spPr>
            <a:xfrm rot="2542647">
              <a:off x="5334000"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9057353" flipH="1">
              <a:off x="7009382" y="3643751"/>
              <a:ext cx="343084" cy="5616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rot="2292215" flipH="1">
              <a:off x="5616890" y="3104582"/>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rot="19307785">
              <a:off x="6651684" y="3104583"/>
              <a:ext cx="462731" cy="799082"/>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57"/>
            <p:cNvSpPr/>
            <p:nvPr/>
          </p:nvSpPr>
          <p:spPr>
            <a:xfrm>
              <a:off x="5767575" y="3194959"/>
              <a:ext cx="1231897" cy="1599678"/>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58"/>
            <p:cNvSpPr/>
            <p:nvPr/>
          </p:nvSpPr>
          <p:spPr>
            <a:xfrm>
              <a:off x="6309610" y="3194959"/>
              <a:ext cx="66208" cy="159967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59"/>
            <p:cNvSpPr/>
            <p:nvPr/>
          </p:nvSpPr>
          <p:spPr>
            <a:xfrm rot="19307785">
              <a:off x="6877697" y="3717127"/>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60"/>
            <p:cNvSpPr/>
            <p:nvPr/>
          </p:nvSpPr>
          <p:spPr>
            <a:xfrm rot="2292215" flipH="1">
              <a:off x="5339905" y="3685955"/>
              <a:ext cx="532763" cy="238827"/>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Manual Input 61"/>
            <p:cNvSpPr/>
            <p:nvPr/>
          </p:nvSpPr>
          <p:spPr>
            <a:xfrm rot="20381299">
              <a:off x="6332300" y="3050567"/>
              <a:ext cx="597474" cy="14863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Manual Input 298"/>
            <p:cNvSpPr/>
            <p:nvPr/>
          </p:nvSpPr>
          <p:spPr>
            <a:xfrm rot="1218701" flipH="1">
              <a:off x="5789121" y="3052818"/>
              <a:ext cx="609479" cy="144131"/>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5825677" y="1927805"/>
              <a:ext cx="1034794" cy="12485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Wave 300"/>
            <p:cNvSpPr/>
            <p:nvPr/>
          </p:nvSpPr>
          <p:spPr>
            <a:xfrm rot="16858595">
              <a:off x="5346042" y="2503879"/>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Wave 301"/>
            <p:cNvSpPr/>
            <p:nvPr/>
          </p:nvSpPr>
          <p:spPr>
            <a:xfrm rot="4166995">
              <a:off x="6342298" y="245280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Wave 70"/>
            <p:cNvSpPr/>
            <p:nvPr/>
          </p:nvSpPr>
          <p:spPr>
            <a:xfrm rot="3710616">
              <a:off x="6291459" y="2497579"/>
              <a:ext cx="1416055" cy="54789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Wave 303"/>
            <p:cNvSpPr/>
            <p:nvPr/>
          </p:nvSpPr>
          <p:spPr>
            <a:xfrm>
              <a:off x="5750058" y="1966648"/>
              <a:ext cx="948909" cy="682627"/>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Wave 304"/>
            <p:cNvSpPr/>
            <p:nvPr/>
          </p:nvSpPr>
          <p:spPr>
            <a:xfrm rot="17172890">
              <a:off x="5033444" y="2366130"/>
              <a:ext cx="1476656" cy="682627"/>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5635560" y="1846574"/>
              <a:ext cx="1379725" cy="612399"/>
              <a:chOff x="5635560" y="1846574"/>
              <a:chExt cx="1379725" cy="612399"/>
            </a:xfrm>
          </p:grpSpPr>
          <p:sp>
            <p:nvSpPr>
              <p:cNvPr id="316" name="Flowchart: Delay 71"/>
              <p:cNvSpPr/>
              <p:nvPr/>
            </p:nvSpPr>
            <p:spPr>
              <a:xfrm rot="16200000">
                <a:off x="6172910" y="1309224"/>
                <a:ext cx="305026" cy="1379725"/>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72"/>
              <p:cNvSpPr/>
              <p:nvPr/>
            </p:nvSpPr>
            <p:spPr>
              <a:xfrm>
                <a:off x="5635560" y="2101658"/>
                <a:ext cx="1377338" cy="35731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73"/>
              <p:cNvSpPr/>
              <p:nvPr/>
            </p:nvSpPr>
            <p:spPr>
              <a:xfrm>
                <a:off x="5635560" y="2101658"/>
                <a:ext cx="1379725" cy="149828"/>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5633173" y="2130755"/>
              <a:ext cx="1387646" cy="84318"/>
              <a:chOff x="4050103" y="1029922"/>
              <a:chExt cx="1585457" cy="309789"/>
            </a:xfrm>
          </p:grpSpPr>
          <p:sp>
            <p:nvSpPr>
              <p:cNvPr id="314" name="Rounded Rectangle 313"/>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5" name="Picture 4" descr="http://cdn.shopify.com/s/files/1/0094/1122/products/1012L-Lg-Simple-Scroll-X_grande.png?v=14273942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 name="Group 307"/>
            <p:cNvGrpSpPr/>
            <p:nvPr/>
          </p:nvGrpSpPr>
          <p:grpSpPr>
            <a:xfrm rot="2287481">
              <a:off x="5337731" y="3748398"/>
              <a:ext cx="535335" cy="117511"/>
              <a:chOff x="4050103" y="1029922"/>
              <a:chExt cx="1585457" cy="309789"/>
            </a:xfrm>
          </p:grpSpPr>
          <p:sp>
            <p:nvSpPr>
              <p:cNvPr id="312" name="Rounded Rectangle 311"/>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3"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 name="Group 308"/>
            <p:cNvGrpSpPr/>
            <p:nvPr/>
          </p:nvGrpSpPr>
          <p:grpSpPr>
            <a:xfrm rot="19273707">
              <a:off x="6874794" y="3770169"/>
              <a:ext cx="535335" cy="117511"/>
              <a:chOff x="4050103" y="1029922"/>
              <a:chExt cx="1585457" cy="309789"/>
            </a:xfrm>
          </p:grpSpPr>
          <p:sp>
            <p:nvSpPr>
              <p:cNvPr id="310" name="Rounded Rectangle 309"/>
              <p:cNvSpPr/>
              <p:nvPr/>
            </p:nvSpPr>
            <p:spPr>
              <a:xfrm>
                <a:off x="4050103" y="1029922"/>
                <a:ext cx="1585457" cy="309789"/>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1" name="Picture 4" descr="http://cdn.shopify.com/s/files/1/0094/1122/products/1012L-Lg-Simple-Scroll-X_grande.png?v=142739422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0000" r="96" b="40667"/>
              <a:stretch/>
            </p:blipFill>
            <p:spPr bwMode="auto">
              <a:xfrm>
                <a:off x="4076229" y="1029922"/>
                <a:ext cx="1518466" cy="29385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0" name="Group 139"/>
          <p:cNvGrpSpPr/>
          <p:nvPr/>
        </p:nvGrpSpPr>
        <p:grpSpPr>
          <a:xfrm>
            <a:off x="8773275" y="691867"/>
            <a:ext cx="1341579" cy="3342610"/>
            <a:chOff x="1133802" y="686440"/>
            <a:chExt cx="1650816" cy="4113088"/>
          </a:xfrm>
        </p:grpSpPr>
        <p:sp>
          <p:nvSpPr>
            <p:cNvPr id="141" name="Oval 140"/>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val 141"/>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Oval 142"/>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43"/>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Trapezoid 144"/>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Trapezoid 145"/>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Trapezoid 146"/>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8" name="Group 147"/>
            <p:cNvGrpSpPr/>
            <p:nvPr/>
          </p:nvGrpSpPr>
          <p:grpSpPr>
            <a:xfrm rot="576583">
              <a:off x="1476405" y="3166501"/>
              <a:ext cx="148442" cy="1203961"/>
              <a:chOff x="4038599" y="3983576"/>
              <a:chExt cx="217257" cy="1331328"/>
            </a:xfrm>
          </p:grpSpPr>
          <p:sp>
            <p:nvSpPr>
              <p:cNvPr id="237" name="Pentagon 236"/>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rot="5400000" flipV="1">
                <a:off x="3549760" y="4476730"/>
                <a:ext cx="1194934" cy="208625"/>
                <a:chOff x="3970020" y="4948646"/>
                <a:chExt cx="6939523" cy="1211581"/>
              </a:xfrm>
            </p:grpSpPr>
            <p:grpSp>
              <p:nvGrpSpPr>
                <p:cNvPr id="239" name="Group 238"/>
                <p:cNvGrpSpPr/>
                <p:nvPr/>
              </p:nvGrpSpPr>
              <p:grpSpPr>
                <a:xfrm>
                  <a:off x="3970020" y="4953000"/>
                  <a:ext cx="2080259" cy="1207227"/>
                  <a:chOff x="4551318" y="4950687"/>
                  <a:chExt cx="2080259" cy="1207227"/>
                </a:xfrm>
              </p:grpSpPr>
              <p:sp>
                <p:nvSpPr>
                  <p:cNvPr id="256" name="Rectangle 25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Callout 25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6395357" y="4948646"/>
                  <a:ext cx="2080259" cy="1207227"/>
                  <a:chOff x="4551318" y="4950687"/>
                  <a:chExt cx="2080259" cy="1207227"/>
                </a:xfrm>
              </p:grpSpPr>
              <p:sp>
                <p:nvSpPr>
                  <p:cNvPr id="250" name="Rectangle 24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eft-Right Arrow Callout 25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Diamond 241"/>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8829284" y="4948646"/>
                  <a:ext cx="2080259" cy="1207227"/>
                  <a:chOff x="4551318" y="4950687"/>
                  <a:chExt cx="2080259" cy="1207227"/>
                </a:xfrm>
              </p:grpSpPr>
              <p:sp>
                <p:nvSpPr>
                  <p:cNvPr id="244" name="Rectangle 24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 Arrow Callout 24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rot="21023417" flipH="1">
              <a:off x="1680724" y="3197449"/>
              <a:ext cx="148442" cy="1203961"/>
              <a:chOff x="4038599" y="3983576"/>
              <a:chExt cx="217257" cy="1331328"/>
            </a:xfrm>
          </p:grpSpPr>
          <p:sp>
            <p:nvSpPr>
              <p:cNvPr id="212" name="Pentagon 211"/>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rot="5400000" flipV="1">
                <a:off x="3549760" y="4476730"/>
                <a:ext cx="1194934" cy="208625"/>
                <a:chOff x="3970020" y="4948646"/>
                <a:chExt cx="6939523" cy="1211581"/>
              </a:xfrm>
            </p:grpSpPr>
            <p:grpSp>
              <p:nvGrpSpPr>
                <p:cNvPr id="214" name="Group 213"/>
                <p:cNvGrpSpPr/>
                <p:nvPr/>
              </p:nvGrpSpPr>
              <p:grpSpPr>
                <a:xfrm>
                  <a:off x="3970020" y="4953000"/>
                  <a:ext cx="2080259" cy="1207227"/>
                  <a:chOff x="4551318" y="4950687"/>
                  <a:chExt cx="2080259" cy="1207227"/>
                </a:xfrm>
              </p:grpSpPr>
              <p:sp>
                <p:nvSpPr>
                  <p:cNvPr id="231" name="Rectangle 23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eft-Right Arrow Callout 23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Diamond 214"/>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6395357" y="4948646"/>
                  <a:ext cx="2080259" cy="1207227"/>
                  <a:chOff x="4551318" y="4950687"/>
                  <a:chExt cx="2080259" cy="1207227"/>
                </a:xfrm>
              </p:grpSpPr>
              <p:sp>
                <p:nvSpPr>
                  <p:cNvPr id="225" name="Rectangle 22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eft-Right Arrow Callout 22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Diamond 216"/>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p:cNvGrpSpPr/>
                <p:nvPr/>
              </p:nvGrpSpPr>
              <p:grpSpPr>
                <a:xfrm>
                  <a:off x="8829284" y="4948646"/>
                  <a:ext cx="2080259" cy="1207227"/>
                  <a:chOff x="4551318" y="4950687"/>
                  <a:chExt cx="2080259" cy="1207227"/>
                </a:xfrm>
              </p:grpSpPr>
              <p:sp>
                <p:nvSpPr>
                  <p:cNvPr id="219" name="Rectangle 21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eft-Right Arrow Callout 22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0" name="Group 149"/>
            <p:cNvGrpSpPr/>
            <p:nvPr/>
          </p:nvGrpSpPr>
          <p:grpSpPr>
            <a:xfrm>
              <a:off x="1553983" y="3036996"/>
              <a:ext cx="779810" cy="220840"/>
              <a:chOff x="3431377" y="2577520"/>
              <a:chExt cx="2319927" cy="361305"/>
            </a:xfrm>
          </p:grpSpPr>
          <p:sp>
            <p:nvSpPr>
              <p:cNvPr id="187" name="Rounded Rectangle 186"/>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3657600" y="2599731"/>
                <a:ext cx="1892332" cy="330385"/>
                <a:chOff x="3970020" y="4948646"/>
                <a:chExt cx="6939523" cy="1211581"/>
              </a:xfrm>
            </p:grpSpPr>
            <p:grpSp>
              <p:nvGrpSpPr>
                <p:cNvPr id="189" name="Group 188"/>
                <p:cNvGrpSpPr/>
                <p:nvPr/>
              </p:nvGrpSpPr>
              <p:grpSpPr>
                <a:xfrm>
                  <a:off x="3970020" y="4953000"/>
                  <a:ext cx="2080259" cy="1207227"/>
                  <a:chOff x="4551318" y="4950687"/>
                  <a:chExt cx="2080259" cy="1207227"/>
                </a:xfrm>
              </p:grpSpPr>
              <p:sp>
                <p:nvSpPr>
                  <p:cNvPr id="206" name="Rectangle 20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 Arrow Callout 20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Diamond 189"/>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a:off x="6395357" y="4948646"/>
                  <a:ext cx="2080259" cy="1207227"/>
                  <a:chOff x="4551318" y="4950687"/>
                  <a:chExt cx="2080259" cy="1207227"/>
                </a:xfrm>
              </p:grpSpPr>
              <p:sp>
                <p:nvSpPr>
                  <p:cNvPr id="200" name="Rectangle 19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Callout 20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Diamond 191"/>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8829284" y="4948646"/>
                  <a:ext cx="2080259" cy="1207227"/>
                  <a:chOff x="4551318" y="4950687"/>
                  <a:chExt cx="2080259" cy="1207227"/>
                </a:xfrm>
              </p:grpSpPr>
              <p:sp>
                <p:nvSpPr>
                  <p:cNvPr id="194" name="Rectangle 19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eft-Right Arrow Callout 19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1" name="Isosceles Triangle 150"/>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1238801" y="686440"/>
              <a:ext cx="1515213" cy="1532853"/>
              <a:chOff x="1238801" y="686440"/>
              <a:chExt cx="1515213" cy="1532853"/>
            </a:xfrm>
          </p:grpSpPr>
          <p:sp>
            <p:nvSpPr>
              <p:cNvPr id="153" name="Round Diagonal Corner Rectangle 152"/>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Round Diagonal Corner Rectangle 153"/>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54"/>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Round Diagonal Corner Rectangle 155"/>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Round Diagonal Corner Rectangle 156"/>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Oval 159"/>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1" name="Group 160"/>
              <p:cNvGrpSpPr/>
              <p:nvPr/>
            </p:nvGrpSpPr>
            <p:grpSpPr>
              <a:xfrm>
                <a:off x="1361620" y="1073300"/>
                <a:ext cx="1251291" cy="220840"/>
                <a:chOff x="3431377" y="2577520"/>
                <a:chExt cx="2319927" cy="361305"/>
              </a:xfrm>
            </p:grpSpPr>
            <p:sp>
              <p:nvSpPr>
                <p:cNvPr id="162" name="Rounded Rectangle 161"/>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a:off x="3657600" y="2599731"/>
                  <a:ext cx="1892332" cy="330385"/>
                  <a:chOff x="3970020" y="4948646"/>
                  <a:chExt cx="6939523" cy="1211581"/>
                </a:xfrm>
              </p:grpSpPr>
              <p:grpSp>
                <p:nvGrpSpPr>
                  <p:cNvPr id="164" name="Group 163"/>
                  <p:cNvGrpSpPr/>
                  <p:nvPr/>
                </p:nvGrpSpPr>
                <p:grpSpPr>
                  <a:xfrm>
                    <a:off x="3970020" y="4953000"/>
                    <a:ext cx="2080259" cy="1207227"/>
                    <a:chOff x="4551318" y="4950687"/>
                    <a:chExt cx="2080259" cy="1207227"/>
                  </a:xfrm>
                </p:grpSpPr>
                <p:sp>
                  <p:nvSpPr>
                    <p:cNvPr id="181" name="Rectangle 18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 Arrow Callout 18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Diamond 164"/>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6395357" y="4948646"/>
                    <a:ext cx="2080259" cy="1207227"/>
                    <a:chOff x="4551318" y="4950687"/>
                    <a:chExt cx="2080259" cy="1207227"/>
                  </a:xfrm>
                </p:grpSpPr>
                <p:sp>
                  <p:nvSpPr>
                    <p:cNvPr id="175" name="Rectangle 17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Callout 17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Diamond 166"/>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8829284" y="4948646"/>
                    <a:ext cx="2080259" cy="1207227"/>
                    <a:chOff x="4551318" y="4950687"/>
                    <a:chExt cx="2080259" cy="1207227"/>
                  </a:xfrm>
                </p:grpSpPr>
                <p:sp>
                  <p:nvSpPr>
                    <p:cNvPr id="169" name="Rectangle 16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Callout 17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5098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0-#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1+#ppt_w/2"/>
                                          </p:val>
                                        </p:tav>
                                        <p:tav tm="100000">
                                          <p:val>
                                            <p:strVal val="#ppt_x"/>
                                          </p:val>
                                        </p:tav>
                                      </p:tavLst>
                                    </p:anim>
                                    <p:anim calcmode="lin" valueType="num">
                                      <p:cBhvr additive="base">
                                        <p:cTn id="1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2" presetClass="entr" presetSubtype="1" fill="hold" nodeType="withEffect">
                                  <p:stCondLst>
                                    <p:cond delay="0"/>
                                  </p:stCondLst>
                                  <p:childTnLst>
                                    <p:set>
                                      <p:cBhvr>
                                        <p:cTn id="24" dur="1" fill="hold">
                                          <p:stCondLst>
                                            <p:cond delay="0"/>
                                          </p:stCondLst>
                                        </p:cTn>
                                        <p:tgtEl>
                                          <p:spTgt spid="288"/>
                                        </p:tgtEl>
                                        <p:attrNameLst>
                                          <p:attrName>style.visibility</p:attrName>
                                        </p:attrNameLst>
                                      </p:cBhvr>
                                      <p:to>
                                        <p:strVal val="visible"/>
                                      </p:to>
                                    </p:set>
                                    <p:anim calcmode="lin" valueType="num">
                                      <p:cBhvr additive="base">
                                        <p:cTn id="25" dur="500" fill="hold"/>
                                        <p:tgtEl>
                                          <p:spTgt spid="288"/>
                                        </p:tgtEl>
                                        <p:attrNameLst>
                                          <p:attrName>ppt_x</p:attrName>
                                        </p:attrNameLst>
                                      </p:cBhvr>
                                      <p:tavLst>
                                        <p:tav tm="0">
                                          <p:val>
                                            <p:strVal val="#ppt_x"/>
                                          </p:val>
                                        </p:tav>
                                        <p:tav tm="100000">
                                          <p:val>
                                            <p:strVal val="#ppt_x"/>
                                          </p:val>
                                        </p:tav>
                                      </p:tavLst>
                                    </p:anim>
                                    <p:anim calcmode="lin" valueType="num">
                                      <p:cBhvr additive="base">
                                        <p:cTn id="26" dur="500" fill="hold"/>
                                        <p:tgtEl>
                                          <p:spTgt spid="28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262"/>
                                        </p:tgtEl>
                                        <p:attrNameLst>
                                          <p:attrName>style.visibility</p:attrName>
                                        </p:attrNameLst>
                                      </p:cBhvr>
                                      <p:to>
                                        <p:strVal val="visible"/>
                                      </p:to>
                                    </p:set>
                                    <p:anim calcmode="lin" valueType="num">
                                      <p:cBhvr additive="base">
                                        <p:cTn id="29" dur="500" fill="hold"/>
                                        <p:tgtEl>
                                          <p:spTgt spid="262"/>
                                        </p:tgtEl>
                                        <p:attrNameLst>
                                          <p:attrName>ppt_x</p:attrName>
                                        </p:attrNameLst>
                                      </p:cBhvr>
                                      <p:tavLst>
                                        <p:tav tm="0">
                                          <p:val>
                                            <p:strVal val="#ppt_x"/>
                                          </p:val>
                                        </p:tav>
                                        <p:tav tm="100000">
                                          <p:val>
                                            <p:strVal val="#ppt_x"/>
                                          </p:val>
                                        </p:tav>
                                      </p:tavLst>
                                    </p:anim>
                                    <p:anim calcmode="lin" valueType="num">
                                      <p:cBhvr additive="base">
                                        <p:cTn id="30" dur="500" fill="hold"/>
                                        <p:tgtEl>
                                          <p:spTgt spid="262"/>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additive="base">
                                        <p:cTn id="33" dur="500" fill="hold"/>
                                        <p:tgtEl>
                                          <p:spTgt spid="140"/>
                                        </p:tgtEl>
                                        <p:attrNameLst>
                                          <p:attrName>ppt_x</p:attrName>
                                        </p:attrNameLst>
                                      </p:cBhvr>
                                      <p:tavLst>
                                        <p:tav tm="0">
                                          <p:val>
                                            <p:strVal val="#ppt_x"/>
                                          </p:val>
                                        </p:tav>
                                        <p:tav tm="100000">
                                          <p:val>
                                            <p:strVal val="#ppt_x"/>
                                          </p:val>
                                        </p:tav>
                                      </p:tavLst>
                                    </p:anim>
                                    <p:anim calcmode="lin" valueType="num">
                                      <p:cBhvr additive="base">
                                        <p:cTn id="34"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198914" cy="369332"/>
          </a:xfrm>
          <a:prstGeom prst="rect">
            <a:avLst/>
          </a:prstGeom>
          <a:noFill/>
        </p:spPr>
        <p:txBody>
          <a:bodyPr wrap="square" rtlCol="0">
            <a:spAutoFit/>
          </a:bodyPr>
          <a:lstStyle/>
          <a:p>
            <a:r>
              <a:rPr lang="en-US" dirty="0"/>
              <a:t>Genesis 31:1-13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Wages</a:t>
            </a:r>
          </a:p>
        </p:txBody>
      </p:sp>
      <p:sp>
        <p:nvSpPr>
          <p:cNvPr id="8" name="Rectangle 7"/>
          <p:cNvSpPr/>
          <p:nvPr/>
        </p:nvSpPr>
        <p:spPr>
          <a:xfrm>
            <a:off x="331962" y="1088182"/>
            <a:ext cx="6096000" cy="646331"/>
          </a:xfrm>
          <a:prstGeom prst="rect">
            <a:avLst/>
          </a:prstGeom>
        </p:spPr>
        <p:txBody>
          <a:bodyPr>
            <a:spAutoFit/>
          </a:bodyPr>
          <a:lstStyle/>
          <a:p>
            <a:r>
              <a:rPr lang="en-US" i="1" dirty="0">
                <a:solidFill>
                  <a:srgbClr val="333333"/>
                </a:solidFill>
                <a:latin typeface="Palatino"/>
              </a:rPr>
              <a:t>And your father hath deceived me, and changed my wages ten times; but God suffered him not to hurt me.</a:t>
            </a:r>
            <a:endParaRPr lang="en-US" i="1" dirty="0"/>
          </a:p>
        </p:txBody>
      </p:sp>
      <p:sp>
        <p:nvSpPr>
          <p:cNvPr id="9" name="Rectangle 8"/>
          <p:cNvSpPr/>
          <p:nvPr/>
        </p:nvSpPr>
        <p:spPr>
          <a:xfrm>
            <a:off x="5603017" y="3251372"/>
            <a:ext cx="6096000" cy="2308324"/>
          </a:xfrm>
          <a:prstGeom prst="rect">
            <a:avLst/>
          </a:prstGeom>
        </p:spPr>
        <p:txBody>
          <a:bodyPr>
            <a:spAutoFit/>
          </a:bodyPr>
          <a:lstStyle/>
          <a:p>
            <a:r>
              <a:rPr lang="en-US" dirty="0">
                <a:solidFill>
                  <a:srgbClr val="333333"/>
                </a:solidFill>
                <a:latin typeface="Calibri" panose="020F0502020204030204" pitchFamily="34" charset="0"/>
              </a:rPr>
              <a:t>Jacob’s comment that Laban changed his wages ten times cannot be documented in the record—that is, ten times cannot be counted.</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But the nature of Laban makes it not unlikely that once Jacob began to prosper, Laban kept changing the terms of their agreement. Nevertheless, the Lord continued to bless Jacob temporally.</a:t>
            </a:r>
            <a:endParaRPr lang="en-US" dirty="0"/>
          </a:p>
        </p:txBody>
      </p:sp>
      <p:pic>
        <p:nvPicPr>
          <p:cNvPr id="10" name="Picture 4" descr="http://www.1st-art-gallery.com/thumbnail/203258/1/An-Arab-Resting-In-The-Desert,-Title-Page-From-The-Valley-Of-The-Nile,-Engraved-By-Lemoine,-Pub.-By-Lemercier,-1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10902" t="2304" r="27316" b="14371"/>
          <a:stretch/>
        </p:blipFill>
        <p:spPr bwMode="auto">
          <a:xfrm flipH="1">
            <a:off x="1099457" y="2177425"/>
            <a:ext cx="3530853" cy="36032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42191" y="2031277"/>
            <a:ext cx="6096000" cy="646331"/>
          </a:xfrm>
          <a:prstGeom prst="rect">
            <a:avLst/>
          </a:prstGeom>
        </p:spPr>
        <p:txBody>
          <a:bodyPr>
            <a:spAutoFit/>
          </a:bodyPr>
          <a:lstStyle/>
          <a:p>
            <a:r>
              <a:rPr lang="en-US" dirty="0">
                <a:solidFill>
                  <a:srgbClr val="333333"/>
                </a:solidFill>
                <a:latin typeface="Calibri" panose="020F0502020204030204" pitchFamily="34" charset="0"/>
              </a:rPr>
              <a:t>Jacob had good reason therefore to be suspicious when Laban tried to persuade him to stay and work for him further…</a:t>
            </a:r>
            <a:endParaRPr lang="en-US" dirty="0"/>
          </a:p>
        </p:txBody>
      </p:sp>
    </p:spTree>
    <p:extLst>
      <p:ext uri="{BB962C8B-B14F-4D97-AF65-F5344CB8AC3E}">
        <p14:creationId xmlns:p14="http://schemas.microsoft.com/office/powerpoint/2010/main" val="48896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30:25-43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The Agreement Gone Sour</a:t>
            </a:r>
          </a:p>
        </p:txBody>
      </p:sp>
      <p:sp>
        <p:nvSpPr>
          <p:cNvPr id="6" name="Rectangle 5"/>
          <p:cNvSpPr/>
          <p:nvPr/>
        </p:nvSpPr>
        <p:spPr>
          <a:xfrm>
            <a:off x="5987143" y="1380402"/>
            <a:ext cx="6096000" cy="4247317"/>
          </a:xfrm>
          <a:prstGeom prst="rect">
            <a:avLst/>
          </a:prstGeom>
        </p:spPr>
        <p:txBody>
          <a:bodyPr>
            <a:spAutoFit/>
          </a:bodyPr>
          <a:lstStyle/>
          <a:p>
            <a:pPr fontAlgn="base"/>
            <a:r>
              <a:rPr lang="en-US" dirty="0">
                <a:latin typeface="Calibri" panose="020F0502020204030204" pitchFamily="34" charset="0"/>
              </a:rPr>
              <a:t>“Jacob does not cheat Laban. He carries through exactly the terms of an agreement which he had proposed to Laban, and which Laban explicitly accepted…</a:t>
            </a:r>
          </a:p>
          <a:p>
            <a:pPr fontAlgn="base"/>
            <a:endParaRPr lang="en-US" dirty="0">
              <a:latin typeface="Calibri" panose="020F0502020204030204" pitchFamily="34" charset="0"/>
            </a:endParaRPr>
          </a:p>
          <a:p>
            <a:pPr fontAlgn="base"/>
            <a:r>
              <a:rPr lang="en-US" dirty="0">
                <a:latin typeface="Calibri" panose="020F0502020204030204" pitchFamily="34" charset="0"/>
              </a:rPr>
              <a:t>When he had proposed to Laban that all he asked in the way of wages was that little fraction of the flock which might be odd in color, that seemed to Laban a highly desirable bargain, especially since he, Laban, took the opportunity then and there to remove from the flock all the sheep and goats that might breed the type that would belong to Jacob.  </a:t>
            </a:r>
          </a:p>
          <a:p>
            <a:pPr fontAlgn="base"/>
            <a:endParaRPr lang="en-US" dirty="0">
              <a:latin typeface="Calibri" panose="020F0502020204030204" pitchFamily="34" charset="0"/>
            </a:endParaRPr>
          </a:p>
          <a:p>
            <a:pPr fontAlgn="base"/>
            <a:r>
              <a:rPr lang="en-US" dirty="0">
                <a:latin typeface="Calibri" panose="020F0502020204030204" pitchFamily="34" charset="0"/>
              </a:rPr>
              <a:t>The trouble was that he did not foresee the extraordinary device by which Jacob would be able to make the flock breed according to his interest—a device not ruled out by the bargain. (2)</a:t>
            </a:r>
          </a:p>
        </p:txBody>
      </p:sp>
      <p:sp>
        <p:nvSpPr>
          <p:cNvPr id="12" name="Rectangle 11"/>
          <p:cNvSpPr/>
          <p:nvPr/>
        </p:nvSpPr>
        <p:spPr>
          <a:xfrm>
            <a:off x="0" y="1015663"/>
            <a:ext cx="5878286" cy="1200329"/>
          </a:xfrm>
          <a:prstGeom prst="rect">
            <a:avLst/>
          </a:prstGeom>
        </p:spPr>
        <p:txBody>
          <a:bodyPr wrap="square">
            <a:spAutoFit/>
          </a:bodyPr>
          <a:lstStyle/>
          <a:p>
            <a:r>
              <a:rPr lang="en-US" dirty="0">
                <a:latin typeface="Calibri" panose="020F0502020204030204" pitchFamily="34" charset="0"/>
              </a:rPr>
              <a:t>Jacob had worked for Laban for 14 years and all he had to show for it was 4 wives, 11 sons, and 1 daughter.</a:t>
            </a:r>
          </a:p>
          <a:p>
            <a:r>
              <a:rPr lang="en-US" dirty="0">
                <a:latin typeface="Calibri" panose="020F0502020204030204" pitchFamily="34" charset="0"/>
              </a:rPr>
              <a:t>Jacob agreed to work for Laban in payment of cattle, goats, and sheep.</a:t>
            </a:r>
          </a:p>
        </p:txBody>
      </p:sp>
      <p:sp>
        <p:nvSpPr>
          <p:cNvPr id="10" name="Rectangle 9"/>
          <p:cNvSpPr/>
          <p:nvPr/>
        </p:nvSpPr>
        <p:spPr>
          <a:xfrm>
            <a:off x="261258" y="5665266"/>
            <a:ext cx="6096000" cy="646331"/>
          </a:xfrm>
          <a:prstGeom prst="rect">
            <a:avLst/>
          </a:prstGeom>
        </p:spPr>
        <p:txBody>
          <a:bodyPr>
            <a:spAutoFit/>
          </a:bodyPr>
          <a:lstStyle/>
          <a:p>
            <a:r>
              <a:rPr lang="en-US" i="1" dirty="0">
                <a:solidFill>
                  <a:srgbClr val="333333"/>
                </a:solidFill>
                <a:latin typeface="Calibri" panose="020F0502020204030204" pitchFamily="34" charset="0"/>
              </a:rPr>
              <a:t> “let God between me and thee, and reward thee according to thy deeds” (D&amp;C 64:11).</a:t>
            </a:r>
            <a:endParaRPr lang="en-US" i="1" dirty="0"/>
          </a:p>
        </p:txBody>
      </p:sp>
      <p:pic>
        <p:nvPicPr>
          <p:cNvPr id="3078" name="Picture 6" descr="http://3.bp.blogspot.com/-obNmhFVaMNc/UAMQcf2QSjI/AAAAAAAARIs/Ks-_wBqV1Rk/s320/0+jac.jpg"/>
          <p:cNvPicPr>
            <a:picLocks noChangeAspect="1" noChangeArrowheads="1"/>
          </p:cNvPicPr>
          <p:nvPr/>
        </p:nvPicPr>
        <p:blipFill rotWithShape="1">
          <a:blip r:embed="rId3">
            <a:extLst>
              <a:ext uri="{28A0092B-C50C-407E-A947-70E740481C1C}">
                <a14:useLocalDpi xmlns:a14="http://schemas.microsoft.com/office/drawing/2010/main" val="0"/>
              </a:ext>
            </a:extLst>
          </a:blip>
          <a:srcRect t="18939" r="14999" b="19633"/>
          <a:stretch/>
        </p:blipFill>
        <p:spPr bwMode="auto">
          <a:xfrm>
            <a:off x="925287" y="2612572"/>
            <a:ext cx="3800578" cy="205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31:13</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Faith and Patience</a:t>
            </a:r>
          </a:p>
        </p:txBody>
      </p:sp>
      <p:sp>
        <p:nvSpPr>
          <p:cNvPr id="12" name="Rectangle 11"/>
          <p:cNvSpPr/>
          <p:nvPr/>
        </p:nvSpPr>
        <p:spPr>
          <a:xfrm>
            <a:off x="424543" y="1668806"/>
            <a:ext cx="5878286" cy="3847207"/>
          </a:xfrm>
          <a:prstGeom prst="rect">
            <a:avLst/>
          </a:prstGeom>
        </p:spPr>
        <p:txBody>
          <a:bodyPr wrap="square">
            <a:spAutoFit/>
          </a:bodyPr>
          <a:lstStyle/>
          <a:p>
            <a:pPr fontAlgn="base"/>
            <a:r>
              <a:rPr lang="en-US" dirty="0">
                <a:latin typeface="Calibri" panose="020F0502020204030204" pitchFamily="34" charset="0"/>
              </a:rPr>
              <a:t>Faith also includes trust in God’s timing, for He has said, “All things must come to pass in their time.”</a:t>
            </a:r>
          </a:p>
          <a:p>
            <a:pPr fontAlgn="base"/>
            <a:r>
              <a:rPr lang="en-US" sz="1000" dirty="0">
                <a:latin typeface="Calibri" panose="020F0502020204030204" pitchFamily="34" charset="0"/>
              </a:rPr>
              <a:t>(D&amp;C 64:32.) </a:t>
            </a:r>
          </a:p>
          <a:p>
            <a:pPr fontAlgn="base"/>
            <a:endParaRPr lang="en-US" dirty="0">
              <a:latin typeface="Calibri" panose="020F0502020204030204" pitchFamily="34" charset="0"/>
            </a:endParaRPr>
          </a:p>
          <a:p>
            <a:pPr fontAlgn="base"/>
            <a:r>
              <a:rPr lang="en-US" dirty="0">
                <a:latin typeface="Calibri" panose="020F0502020204030204" pitchFamily="34" charset="0"/>
              </a:rPr>
              <a:t>Ironically, some who acknowledge God are tried by His timing, globally and personally!</a:t>
            </a:r>
          </a:p>
          <a:p>
            <a:pPr fontAlgn="base"/>
            <a:endParaRPr lang="en-US" dirty="0">
              <a:latin typeface="Calibri" panose="020F0502020204030204" pitchFamily="34" charset="0"/>
            </a:endParaRPr>
          </a:p>
          <a:p>
            <a:pPr fontAlgn="base"/>
            <a:endParaRPr lang="en-US" dirty="0">
              <a:latin typeface="Calibri" panose="020F0502020204030204" pitchFamily="34" charset="0"/>
            </a:endParaRPr>
          </a:p>
          <a:p>
            <a:pPr fontAlgn="base"/>
            <a:r>
              <a:rPr lang="en-US" dirty="0">
                <a:latin typeface="Calibri" panose="020F0502020204030204" pitchFamily="34" charset="0"/>
              </a:rPr>
              <a:t>Faith likewise includes faith in God’s developmental purposes, for “the Lord </a:t>
            </a:r>
            <a:r>
              <a:rPr lang="en-US" dirty="0" err="1">
                <a:latin typeface="Calibri" panose="020F0502020204030204" pitchFamily="34" charset="0"/>
              </a:rPr>
              <a:t>seeth</a:t>
            </a:r>
            <a:r>
              <a:rPr lang="en-US" dirty="0">
                <a:latin typeface="Calibri" panose="020F0502020204030204" pitchFamily="34" charset="0"/>
              </a:rPr>
              <a:t> fit to chasten his people; yea, he </a:t>
            </a:r>
            <a:r>
              <a:rPr lang="en-US" dirty="0" err="1">
                <a:latin typeface="Calibri" panose="020F0502020204030204" pitchFamily="34" charset="0"/>
              </a:rPr>
              <a:t>trieth</a:t>
            </a:r>
            <a:r>
              <a:rPr lang="en-US" dirty="0">
                <a:latin typeface="Calibri" panose="020F0502020204030204" pitchFamily="34" charset="0"/>
              </a:rPr>
              <a:t> their patience and their faith</a:t>
            </a:r>
            <a:r>
              <a:rPr lang="en-US" sz="1000" dirty="0">
                <a:latin typeface="Calibri" panose="020F0502020204030204" pitchFamily="34" charset="0"/>
              </a:rPr>
              <a:t>.” (Mosiah 23:21.) </a:t>
            </a:r>
          </a:p>
          <a:p>
            <a:pPr fontAlgn="base"/>
            <a:endParaRPr lang="en-US" dirty="0">
              <a:latin typeface="Calibri" panose="020F0502020204030204" pitchFamily="34" charset="0"/>
            </a:endParaRPr>
          </a:p>
          <a:p>
            <a:pPr fontAlgn="base"/>
            <a:r>
              <a:rPr lang="en-US" dirty="0">
                <a:latin typeface="Calibri" panose="020F0502020204030204" pitchFamily="34" charset="0"/>
              </a:rPr>
              <a:t>Still, some of us have trouble when God’s tutoring is applied to us!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9" y="2094622"/>
            <a:ext cx="2144797" cy="2684207"/>
          </a:xfrm>
          <a:prstGeom prst="rect">
            <a:avLst/>
          </a:prstGeom>
        </p:spPr>
      </p:pic>
    </p:spTree>
    <p:extLst>
      <p:ext uri="{BB962C8B-B14F-4D97-AF65-F5344CB8AC3E}">
        <p14:creationId xmlns:p14="http://schemas.microsoft.com/office/powerpoint/2010/main" val="5960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31:14</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Inheritance For Us?</a:t>
            </a:r>
          </a:p>
        </p:txBody>
      </p:sp>
      <p:sp>
        <p:nvSpPr>
          <p:cNvPr id="12" name="Rectangle 11"/>
          <p:cNvSpPr/>
          <p:nvPr/>
        </p:nvSpPr>
        <p:spPr>
          <a:xfrm>
            <a:off x="337456" y="1451092"/>
            <a:ext cx="6346371" cy="1200329"/>
          </a:xfrm>
          <a:prstGeom prst="rect">
            <a:avLst/>
          </a:prstGeom>
        </p:spPr>
        <p:txBody>
          <a:bodyPr wrap="square">
            <a:spAutoFit/>
          </a:bodyPr>
          <a:lstStyle/>
          <a:p>
            <a:pPr fontAlgn="base"/>
            <a:r>
              <a:rPr lang="en-US" dirty="0">
                <a:latin typeface="Calibri" panose="020F0502020204030204" pitchFamily="34" charset="0"/>
              </a:rPr>
              <a:t>According to ancient custom, the groom would pay the bride’s father a “bride-price.”  Jacob knew this well, having paid 20 years of devoted labor—a huge payment, much more than ancient custom normally required. </a:t>
            </a:r>
          </a:p>
        </p:txBody>
      </p:sp>
      <p:sp>
        <p:nvSpPr>
          <p:cNvPr id="6" name="Rectangle 5"/>
          <p:cNvSpPr/>
          <p:nvPr/>
        </p:nvSpPr>
        <p:spPr>
          <a:xfrm>
            <a:off x="5453741" y="3630191"/>
            <a:ext cx="6581421" cy="1754326"/>
          </a:xfrm>
          <a:prstGeom prst="rect">
            <a:avLst/>
          </a:prstGeom>
        </p:spPr>
        <p:txBody>
          <a:bodyPr wrap="square">
            <a:spAutoFit/>
          </a:bodyPr>
          <a:lstStyle/>
          <a:p>
            <a:r>
              <a:rPr lang="en-US" dirty="0">
                <a:solidFill>
                  <a:srgbClr val="333333"/>
                </a:solidFill>
                <a:latin typeface="Calibri" panose="020F0502020204030204" pitchFamily="34" charset="0"/>
              </a:rPr>
              <a:t>Conversely, the bride’s father was to provide his daughter with a </a:t>
            </a:r>
            <a:r>
              <a:rPr lang="en-US" i="1" dirty="0">
                <a:solidFill>
                  <a:srgbClr val="333333"/>
                </a:solidFill>
                <a:latin typeface="Calibri" panose="020F0502020204030204" pitchFamily="34" charset="0"/>
              </a:rPr>
              <a:t>dowry</a:t>
            </a:r>
            <a:r>
              <a:rPr lang="en-US" dirty="0">
                <a:solidFill>
                  <a:srgbClr val="333333"/>
                </a:solidFill>
                <a:latin typeface="Calibri" panose="020F0502020204030204" pitchFamily="34" charset="0"/>
              </a:rPr>
              <a:t>, a sum of money or property often approximating a tenth of the father’s wealth, which would support the new couple and was to be returned to the wife in case of divorce.  Often the dowry included the original bride-price.  This is what Rachel and Leah are asking about, “is there yet any portion or inheritance for us?” </a:t>
            </a:r>
            <a:endParaRPr lang="en-US" dirty="0">
              <a:latin typeface="Calibri" panose="020F0502020204030204" pitchFamily="34" charset="0"/>
            </a:endParaRPr>
          </a:p>
        </p:txBody>
      </p:sp>
      <p:sp>
        <p:nvSpPr>
          <p:cNvPr id="7" name="Rectangle 6"/>
          <p:cNvSpPr/>
          <p:nvPr/>
        </p:nvSpPr>
        <p:spPr>
          <a:xfrm>
            <a:off x="11568368" y="6455620"/>
            <a:ext cx="442750" cy="369332"/>
          </a:xfrm>
          <a:prstGeom prst="rect">
            <a:avLst/>
          </a:prstGeom>
        </p:spPr>
        <p:txBody>
          <a:bodyPr wrap="none">
            <a:spAutoFit/>
          </a:bodyPr>
          <a:lstStyle/>
          <a:p>
            <a:r>
              <a:rPr lang="en-US" dirty="0">
                <a:solidFill>
                  <a:srgbClr val="333333"/>
                </a:solidFill>
                <a:latin typeface="Calibri" panose="020F0502020204030204" pitchFamily="34" charset="0"/>
              </a:rPr>
              <a:t>(4)</a:t>
            </a:r>
            <a:endParaRPr lang="en-US" dirty="0"/>
          </a:p>
        </p:txBody>
      </p:sp>
      <p:pic>
        <p:nvPicPr>
          <p:cNvPr id="4098" name="Picture 2" descr="http://www.jewishomaha.org/jewish-press/wp-content/uploads/2014/12/red-tent-2-1024x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04" y="3282214"/>
            <a:ext cx="4428299" cy="29449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kentuckianacoinandjewelry.com/uploads/4/1/5/7/4157742/6121817.jpg?3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146" y="1254856"/>
            <a:ext cx="34099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luxedb.com/wp-content/uploads/2012/05/The-Magical-Qasr-al-Arab-Desert-Resort-in-the-Liwa-Desert-6.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36" b="44665"/>
          <a:stretch/>
        </p:blipFill>
        <p:spPr bwMode="auto">
          <a:xfrm>
            <a:off x="-16598" y="0"/>
            <a:ext cx="122085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99554"/>
            <a:ext cx="2634343" cy="369332"/>
          </a:xfrm>
          <a:prstGeom prst="rect">
            <a:avLst/>
          </a:prstGeom>
          <a:noFill/>
        </p:spPr>
        <p:txBody>
          <a:bodyPr wrap="square" rtlCol="0">
            <a:spAutoFit/>
          </a:bodyPr>
          <a:lstStyle/>
          <a:p>
            <a:r>
              <a:rPr lang="en-US" dirty="0"/>
              <a:t>Genesis 31:19</a:t>
            </a:r>
          </a:p>
        </p:txBody>
      </p:sp>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latin typeface="AR BLANCA" panose="02000000000000000000" pitchFamily="2" charset="0"/>
              </a:rPr>
              <a:t>Rachel Takes An Image</a:t>
            </a:r>
          </a:p>
        </p:txBody>
      </p:sp>
      <p:sp>
        <p:nvSpPr>
          <p:cNvPr id="12" name="Rectangle 11"/>
          <p:cNvSpPr/>
          <p:nvPr/>
        </p:nvSpPr>
        <p:spPr>
          <a:xfrm>
            <a:off x="477981" y="1004777"/>
            <a:ext cx="5878286" cy="923330"/>
          </a:xfrm>
          <a:prstGeom prst="rect">
            <a:avLst/>
          </a:prstGeom>
        </p:spPr>
        <p:txBody>
          <a:bodyPr wrap="square">
            <a:spAutoFit/>
          </a:bodyPr>
          <a:lstStyle/>
          <a:p>
            <a:r>
              <a:rPr lang="en-US" dirty="0">
                <a:latin typeface="Calibri" panose="020F0502020204030204" pitchFamily="34" charset="0"/>
              </a:rPr>
              <a:t>They began their journey to the land of Canaan while Laban was away shearing his sheep. As they left, Rachel took some of Laban’s “images”</a:t>
            </a:r>
          </a:p>
        </p:txBody>
      </p:sp>
      <p:sp>
        <p:nvSpPr>
          <p:cNvPr id="2" name="Rectangle 1"/>
          <p:cNvSpPr/>
          <p:nvPr/>
        </p:nvSpPr>
        <p:spPr>
          <a:xfrm>
            <a:off x="4579756" y="1938993"/>
            <a:ext cx="5127172" cy="646331"/>
          </a:xfrm>
          <a:prstGeom prst="rect">
            <a:avLst/>
          </a:prstGeom>
        </p:spPr>
        <p:txBody>
          <a:bodyPr wrap="square">
            <a:spAutoFit/>
          </a:bodyPr>
          <a:lstStyle/>
          <a:p>
            <a:r>
              <a:rPr lang="en-US" i="1" dirty="0">
                <a:solidFill>
                  <a:srgbClr val="333333"/>
                </a:solidFill>
                <a:latin typeface="Calibri" panose="020F0502020204030204" pitchFamily="34" charset="0"/>
              </a:rPr>
              <a:t>Images</a:t>
            </a:r>
            <a:r>
              <a:rPr lang="en-US" dirty="0">
                <a:solidFill>
                  <a:srgbClr val="333333"/>
                </a:solidFill>
                <a:latin typeface="Calibri" panose="020F0502020204030204" pitchFamily="34" charset="0"/>
              </a:rPr>
              <a:t> could refer to household idols and that some believe the images could represent Rachel’s dowry.</a:t>
            </a:r>
            <a:endParaRPr lang="en-US" dirty="0"/>
          </a:p>
        </p:txBody>
      </p:sp>
      <p:sp>
        <p:nvSpPr>
          <p:cNvPr id="9" name="Rectangle 8"/>
          <p:cNvSpPr/>
          <p:nvPr/>
        </p:nvSpPr>
        <p:spPr>
          <a:xfrm>
            <a:off x="1317171" y="3251538"/>
            <a:ext cx="6096000" cy="3416320"/>
          </a:xfrm>
          <a:prstGeom prst="rect">
            <a:avLst/>
          </a:prstGeom>
        </p:spPr>
        <p:txBody>
          <a:bodyPr>
            <a:spAutoFit/>
          </a:bodyPr>
          <a:lstStyle/>
          <a:p>
            <a:r>
              <a:rPr lang="en-US" dirty="0">
                <a:solidFill>
                  <a:srgbClr val="333333"/>
                </a:solidFill>
                <a:latin typeface="Calibri" panose="020F0502020204030204" pitchFamily="34" charset="0"/>
              </a:rPr>
              <a:t> The Hebrew word which is sometimes used for small images of false gods is </a:t>
            </a:r>
            <a:r>
              <a:rPr lang="en-US" i="1" dirty="0" err="1">
                <a:solidFill>
                  <a:srgbClr val="333333"/>
                </a:solidFill>
                <a:latin typeface="Calibri" panose="020F0502020204030204" pitchFamily="34" charset="0"/>
              </a:rPr>
              <a:t>teraphim</a:t>
            </a:r>
            <a:r>
              <a:rPr lang="en-US" i="1" dirty="0">
                <a:solidFill>
                  <a:srgbClr val="333333"/>
                </a:solidFill>
                <a:latin typeface="Calibri" panose="020F0502020204030204" pitchFamily="34" charset="0"/>
              </a:rPr>
              <a:t>. </a:t>
            </a:r>
            <a:r>
              <a:rPr lang="en-US" dirty="0">
                <a:latin typeface="Calibri" panose="020F0502020204030204" pitchFamily="34" charset="0"/>
              </a:rPr>
              <a:t> Some translators render the word as “household gods.”</a:t>
            </a:r>
            <a:endParaRPr lang="en-US" i="1" dirty="0">
              <a:solidFill>
                <a:srgbClr val="333333"/>
              </a:solidFill>
              <a:latin typeface="Calibri" panose="020F0502020204030204" pitchFamily="34" charset="0"/>
            </a:endParaRPr>
          </a:p>
          <a:p>
            <a:endParaRPr lang="en-US" i="1" dirty="0">
              <a:solidFill>
                <a:srgbClr val="333333"/>
              </a:solidFill>
              <a:latin typeface="Calibri" panose="020F0502020204030204" pitchFamily="34" charset="0"/>
            </a:endParaRPr>
          </a:p>
          <a:p>
            <a:r>
              <a:rPr lang="en-US" dirty="0">
                <a:latin typeface="Calibri" panose="020F0502020204030204" pitchFamily="34" charset="0"/>
              </a:rPr>
              <a:t>Others believe they were astrological devices used for telling the future.</a:t>
            </a:r>
          </a:p>
          <a:p>
            <a:endParaRPr lang="en-US" dirty="0">
              <a:latin typeface="Calibri" panose="020F0502020204030204" pitchFamily="34" charset="0"/>
            </a:endParaRPr>
          </a:p>
          <a:p>
            <a:r>
              <a:rPr lang="en-US" dirty="0">
                <a:latin typeface="Calibri" panose="020F0502020204030204" pitchFamily="34" charset="0"/>
              </a:rPr>
              <a:t>One scholar theorized that these images were somehow tied in with the legal rights of inheritance (5)</a:t>
            </a:r>
          </a:p>
          <a:p>
            <a:endParaRPr lang="en-US" dirty="0">
              <a:latin typeface="Calibri" panose="020F0502020204030204" pitchFamily="34" charset="0"/>
            </a:endParaRPr>
          </a:p>
          <a:p>
            <a:r>
              <a:rPr lang="en-US" dirty="0">
                <a:latin typeface="Calibri" panose="020F0502020204030204" pitchFamily="34" charset="0"/>
              </a:rPr>
              <a:t>If this theory is correct, the possessor of the </a:t>
            </a:r>
            <a:r>
              <a:rPr lang="en-US" dirty="0" err="1">
                <a:latin typeface="Calibri" panose="020F0502020204030204" pitchFamily="34" charset="0"/>
              </a:rPr>
              <a:t>teraphim</a:t>
            </a:r>
            <a:r>
              <a:rPr lang="en-US" dirty="0">
                <a:latin typeface="Calibri" panose="020F0502020204030204" pitchFamily="34" charset="0"/>
              </a:rPr>
              <a:t> had the right to inherit the father’s property (1)</a:t>
            </a:r>
          </a:p>
        </p:txBody>
      </p:sp>
      <p:sp>
        <p:nvSpPr>
          <p:cNvPr id="13" name="Rectangle 12"/>
          <p:cNvSpPr/>
          <p:nvPr/>
        </p:nvSpPr>
        <p:spPr>
          <a:xfrm>
            <a:off x="903514" y="2769990"/>
            <a:ext cx="6096000" cy="369332"/>
          </a:xfrm>
          <a:prstGeom prst="rect">
            <a:avLst/>
          </a:prstGeom>
        </p:spPr>
        <p:txBody>
          <a:bodyPr>
            <a:spAutoFit/>
          </a:bodyPr>
          <a:lstStyle/>
          <a:p>
            <a:r>
              <a:rPr lang="en-US" dirty="0">
                <a:solidFill>
                  <a:srgbClr val="333333"/>
                </a:solidFill>
                <a:latin typeface="Calibri" panose="020F0502020204030204" pitchFamily="34" charset="0"/>
              </a:rPr>
              <a:t> The debate:</a:t>
            </a:r>
            <a:endParaRPr lang="en-US" dirty="0"/>
          </a:p>
        </p:txBody>
      </p:sp>
      <p:pic>
        <p:nvPicPr>
          <p:cNvPr id="6146" name="Picture 2" descr="http://photos1.blogger.com/blogger/6232/2721/1600/teraphi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6886" y="507831"/>
            <a:ext cx="1815196" cy="29611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4.bp.blogspot.com/-vLBRHQAiH_U/UBuHHo5HnSI/AAAAAAAAL2w/ZJempDdIaVg/s1600/5+-+Lands+of+Bible+Museum+(3)+teraphim.JPG"/>
          <p:cNvPicPr>
            <a:picLocks noChangeAspect="1" noChangeArrowheads="1"/>
          </p:cNvPicPr>
          <p:nvPr/>
        </p:nvPicPr>
        <p:blipFill rotWithShape="1">
          <a:blip r:embed="rId4">
            <a:extLst>
              <a:ext uri="{28A0092B-C50C-407E-A947-70E740481C1C}">
                <a14:useLocalDpi xmlns:a14="http://schemas.microsoft.com/office/drawing/2010/main" val="0"/>
              </a:ext>
            </a:extLst>
          </a:blip>
          <a:srcRect l="12183" t="50941" r="48383" b="9300"/>
          <a:stretch/>
        </p:blipFill>
        <p:spPr bwMode="auto">
          <a:xfrm>
            <a:off x="8026855" y="3639373"/>
            <a:ext cx="3080658" cy="23295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39054" y="5979802"/>
            <a:ext cx="4093028" cy="923330"/>
          </a:xfrm>
          <a:prstGeom prst="rect">
            <a:avLst/>
          </a:prstGeom>
        </p:spPr>
        <p:txBody>
          <a:bodyPr wrap="square">
            <a:spAutoFit/>
          </a:bodyPr>
          <a:lstStyle/>
          <a:p>
            <a:r>
              <a:rPr lang="en-US" dirty="0">
                <a:solidFill>
                  <a:srgbClr val="333333"/>
                </a:solidFill>
                <a:latin typeface="Calibri" panose="020F0502020204030204" pitchFamily="34" charset="0"/>
              </a:rPr>
              <a:t>We do not know why Rachel took the images or why Laban later referred to them as “my gods” </a:t>
            </a:r>
            <a:endParaRPr lang="en-US" dirty="0"/>
          </a:p>
        </p:txBody>
      </p:sp>
    </p:spTree>
    <p:extLst>
      <p:ext uri="{BB962C8B-B14F-4D97-AF65-F5344CB8AC3E}">
        <p14:creationId xmlns:p14="http://schemas.microsoft.com/office/powerpoint/2010/main" val="36442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500"/>
                                        <p:tgtEl>
                                          <p:spTgt spid="61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3"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3137</Words>
  <Application>Microsoft Office PowerPoint</Application>
  <PresentationFormat>Widescreen</PresentationFormat>
  <Paragraphs>181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 BLANCA</vt:lpstr>
      <vt:lpstr>arial</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2015-09-03T14:32:43Z</dcterms:created>
  <dcterms:modified xsi:type="dcterms:W3CDTF">2020-11-13T18:58:36Z</dcterms:modified>
</cp:coreProperties>
</file>