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58" r:id="rId15"/>
    <p:sldId id="259" r:id="rId16"/>
    <p:sldId id="271"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Georgia" panose="02040502050405020303" pitchFamily="18" charset="0"/>
      <p:regular r:id="rId24"/>
      <p:bold r:id="rId25"/>
      <p:italic r:id="rId26"/>
      <p:bold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AD703B-3D84-4607-9317-CF56879C45A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20448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416785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3756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AD703B-3D84-4607-9317-CF56879C45A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39755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D703B-3D84-4607-9317-CF56879C45A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87008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AD703B-3D84-4607-9317-CF56879C45A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5051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AD703B-3D84-4607-9317-CF56879C45AA}"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72063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AD703B-3D84-4607-9317-CF56879C45AA}"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3216771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D703B-3D84-4607-9317-CF56879C45AA}"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103877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D703B-3D84-4607-9317-CF56879C45A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23783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AD703B-3D84-4607-9317-CF56879C45A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D0EFF-1DD4-4F37-96E7-9990057F8D72}" type="slidenum">
              <a:rPr lang="en-US" smtClean="0"/>
              <a:t>‹#›</a:t>
            </a:fld>
            <a:endParaRPr lang="en-US"/>
          </a:p>
        </p:txBody>
      </p:sp>
    </p:spTree>
    <p:extLst>
      <p:ext uri="{BB962C8B-B14F-4D97-AF65-F5344CB8AC3E}">
        <p14:creationId xmlns:p14="http://schemas.microsoft.com/office/powerpoint/2010/main" val="264278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AD703B-3D84-4607-9317-CF56879C45AA}"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D0EFF-1DD4-4F37-96E7-9990057F8D72}" type="slidenum">
              <a:rPr lang="en-US" smtClean="0"/>
              <a:t>‹#›</a:t>
            </a:fld>
            <a:endParaRPr lang="en-US"/>
          </a:p>
        </p:txBody>
      </p:sp>
    </p:spTree>
    <p:extLst>
      <p:ext uri="{BB962C8B-B14F-4D97-AF65-F5344CB8AC3E}">
        <p14:creationId xmlns:p14="http://schemas.microsoft.com/office/powerpoint/2010/main" val="3521917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gif"/><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14521927-2181-4D72-A502-B08A115E1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720158" cy="369332"/>
          </a:xfrm>
          <a:prstGeom prst="rect">
            <a:avLst/>
          </a:prstGeom>
          <a:noFill/>
        </p:spPr>
        <p:txBody>
          <a:bodyPr wrap="square" rtlCol="0">
            <a:spAutoFit/>
          </a:bodyPr>
          <a:lstStyle/>
          <a:p>
            <a:r>
              <a:rPr lang="en-US" dirty="0">
                <a:solidFill>
                  <a:schemeClr val="bg1"/>
                </a:solidFill>
              </a:rPr>
              <a:t>Lesson 36</a:t>
            </a:r>
          </a:p>
        </p:txBody>
      </p:sp>
      <p:sp>
        <p:nvSpPr>
          <p:cNvPr id="7" name="TextBox 6"/>
          <p:cNvSpPr txBox="1"/>
          <p:nvPr/>
        </p:nvSpPr>
        <p:spPr>
          <a:xfrm>
            <a:off x="50352" y="660109"/>
            <a:ext cx="12141648" cy="2000548"/>
          </a:xfrm>
          <a:prstGeom prst="rect">
            <a:avLst/>
          </a:prstGeom>
          <a:noFill/>
        </p:spPr>
        <p:txBody>
          <a:bodyPr wrap="square" rtlCol="0">
            <a:spAutoFit/>
          </a:bodyPr>
          <a:lstStyle/>
          <a:p>
            <a:pPr algn="ctr"/>
            <a:r>
              <a:rPr lang="en-US" sz="8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To Forgive</a:t>
            </a:r>
          </a:p>
          <a:p>
            <a:pPr algn="ctr"/>
            <a:r>
              <a:rPr lang="en-US" sz="44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Genesis 33-34</a:t>
            </a:r>
          </a:p>
        </p:txBody>
      </p:sp>
      <p:grpSp>
        <p:nvGrpSpPr>
          <p:cNvPr id="5" name="Group 4"/>
          <p:cNvGrpSpPr/>
          <p:nvPr/>
        </p:nvGrpSpPr>
        <p:grpSpPr>
          <a:xfrm>
            <a:off x="1561310" y="2245149"/>
            <a:ext cx="1650816" cy="4113088"/>
            <a:chOff x="1133802" y="686440"/>
            <a:chExt cx="1650816" cy="4113088"/>
          </a:xfrm>
        </p:grpSpPr>
        <p:sp>
          <p:nvSpPr>
            <p:cNvPr id="6" name="Oval 5"/>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rapezoid 10"/>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p:cNvGrpSpPr/>
            <p:nvPr/>
          </p:nvGrpSpPr>
          <p:grpSpPr>
            <a:xfrm rot="576583">
              <a:off x="1476405" y="3166501"/>
              <a:ext cx="148442" cy="1203961"/>
              <a:chOff x="4038599" y="3983576"/>
              <a:chExt cx="217257" cy="1331328"/>
            </a:xfrm>
          </p:grpSpPr>
          <p:sp>
            <p:nvSpPr>
              <p:cNvPr id="103" name="Pentagon 102"/>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rot="5400000" flipV="1">
                <a:off x="3549760" y="4476730"/>
                <a:ext cx="1194934" cy="208625"/>
                <a:chOff x="3970020" y="4948646"/>
                <a:chExt cx="6939523" cy="1211581"/>
              </a:xfrm>
            </p:grpSpPr>
            <p:grpSp>
              <p:nvGrpSpPr>
                <p:cNvPr id="105" name="Group 104"/>
                <p:cNvGrpSpPr/>
                <p:nvPr/>
              </p:nvGrpSpPr>
              <p:grpSpPr>
                <a:xfrm>
                  <a:off x="3970020" y="4953000"/>
                  <a:ext cx="2080259" cy="1207227"/>
                  <a:chOff x="4551318" y="4950687"/>
                  <a:chExt cx="2080259" cy="1207227"/>
                </a:xfrm>
              </p:grpSpPr>
              <p:sp>
                <p:nvSpPr>
                  <p:cNvPr id="122" name="Rectangle 12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Left-Right Arrow Callout 12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Diamond 10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6395357" y="4948646"/>
                  <a:ext cx="2080259" cy="1207227"/>
                  <a:chOff x="4551318" y="4950687"/>
                  <a:chExt cx="2080259" cy="1207227"/>
                </a:xfrm>
              </p:grpSpPr>
              <p:sp>
                <p:nvSpPr>
                  <p:cNvPr id="116" name="Rectangle 11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 Arrow Callout 11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8829284" y="4948646"/>
                  <a:ext cx="2080259" cy="1207227"/>
                  <a:chOff x="4551318" y="4950687"/>
                  <a:chExt cx="2080259" cy="1207227"/>
                </a:xfrm>
              </p:grpSpPr>
              <p:sp>
                <p:nvSpPr>
                  <p:cNvPr id="110" name="Rectangle 10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Callout 11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 name="Group 14"/>
            <p:cNvGrpSpPr/>
            <p:nvPr/>
          </p:nvGrpSpPr>
          <p:grpSpPr>
            <a:xfrm rot="21023417" flipH="1">
              <a:off x="1680724" y="3197449"/>
              <a:ext cx="148442" cy="1203961"/>
              <a:chOff x="4038599" y="3983576"/>
              <a:chExt cx="217257" cy="1331328"/>
            </a:xfrm>
          </p:grpSpPr>
          <p:sp>
            <p:nvSpPr>
              <p:cNvPr id="78" name="Pentagon 77"/>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rot="5400000" flipV="1">
                <a:off x="3549760" y="4476730"/>
                <a:ext cx="1194934" cy="208625"/>
                <a:chOff x="3970020" y="4948646"/>
                <a:chExt cx="6939523" cy="1211581"/>
              </a:xfrm>
            </p:grpSpPr>
            <p:grpSp>
              <p:nvGrpSpPr>
                <p:cNvPr id="80" name="Group 79"/>
                <p:cNvGrpSpPr/>
                <p:nvPr/>
              </p:nvGrpSpPr>
              <p:grpSpPr>
                <a:xfrm>
                  <a:off x="3970020" y="4953000"/>
                  <a:ext cx="2080259" cy="1207227"/>
                  <a:chOff x="4551318" y="4950687"/>
                  <a:chExt cx="2080259" cy="1207227"/>
                </a:xfrm>
              </p:grpSpPr>
              <p:sp>
                <p:nvSpPr>
                  <p:cNvPr id="97" name="Rectangle 9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eft-Right Arrow Callout 9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395357" y="4948646"/>
                  <a:ext cx="2080259" cy="1207227"/>
                  <a:chOff x="4551318" y="4950687"/>
                  <a:chExt cx="2080259" cy="1207227"/>
                </a:xfrm>
              </p:grpSpPr>
              <p:sp>
                <p:nvSpPr>
                  <p:cNvPr id="91" name="Rectangle 9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eft-Right Arrow Callout 9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iamond 8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829284" y="4948646"/>
                  <a:ext cx="2080259" cy="1207227"/>
                  <a:chOff x="4551318" y="4950687"/>
                  <a:chExt cx="2080259" cy="1207227"/>
                </a:xfrm>
              </p:grpSpPr>
              <p:sp>
                <p:nvSpPr>
                  <p:cNvPr id="85" name="Rectangle 8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Callout 8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 name="Group 15"/>
            <p:cNvGrpSpPr/>
            <p:nvPr/>
          </p:nvGrpSpPr>
          <p:grpSpPr>
            <a:xfrm>
              <a:off x="1553983" y="3036996"/>
              <a:ext cx="779810" cy="220840"/>
              <a:chOff x="3431377" y="2577520"/>
              <a:chExt cx="2319927" cy="361305"/>
            </a:xfrm>
          </p:grpSpPr>
          <p:sp>
            <p:nvSpPr>
              <p:cNvPr id="53" name="Rounded Rectangle 5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3657600" y="2599731"/>
                <a:ext cx="1892332" cy="330385"/>
                <a:chOff x="3970020" y="4948646"/>
                <a:chExt cx="6939523" cy="1211581"/>
              </a:xfrm>
            </p:grpSpPr>
            <p:grpSp>
              <p:nvGrpSpPr>
                <p:cNvPr id="55" name="Group 54"/>
                <p:cNvGrpSpPr/>
                <p:nvPr/>
              </p:nvGrpSpPr>
              <p:grpSpPr>
                <a:xfrm>
                  <a:off x="3970020" y="4953000"/>
                  <a:ext cx="2080259" cy="1207227"/>
                  <a:chOff x="4551318" y="4950687"/>
                  <a:chExt cx="2080259" cy="1207227"/>
                </a:xfrm>
              </p:grpSpPr>
              <p:sp>
                <p:nvSpPr>
                  <p:cNvPr id="72" name="Rectangle 7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Left-Right Arrow Callout 7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Diamond 5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395357" y="4948646"/>
                  <a:ext cx="2080259" cy="1207227"/>
                  <a:chOff x="4551318" y="4950687"/>
                  <a:chExt cx="2080259" cy="1207227"/>
                </a:xfrm>
              </p:grpSpPr>
              <p:sp>
                <p:nvSpPr>
                  <p:cNvPr id="66" name="Rectangle 6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 Arrow Callout 6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Diamond 5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8829284" y="4948646"/>
                  <a:ext cx="2080259" cy="1207227"/>
                  <a:chOff x="4551318" y="4950687"/>
                  <a:chExt cx="2080259" cy="1207227"/>
                </a:xfrm>
              </p:grpSpPr>
              <p:sp>
                <p:nvSpPr>
                  <p:cNvPr id="60" name="Rectangle 5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Callout 6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 name="Isosceles Triangle 16"/>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238801" y="686440"/>
              <a:ext cx="1515213" cy="1532853"/>
              <a:chOff x="1238801" y="686440"/>
              <a:chExt cx="1515213" cy="1532853"/>
            </a:xfrm>
          </p:grpSpPr>
          <p:sp>
            <p:nvSpPr>
              <p:cNvPr id="19" name="Round Diagonal Corner Rectangle 18"/>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 Diagonal Corner Rectangle 19"/>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ound Diagonal Corner Rectangle 21"/>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ound Diagonal Corner Rectangle 22"/>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7" name="Group 26"/>
              <p:cNvGrpSpPr/>
              <p:nvPr/>
            </p:nvGrpSpPr>
            <p:grpSpPr>
              <a:xfrm>
                <a:off x="1361620" y="1073300"/>
                <a:ext cx="1251291" cy="220840"/>
                <a:chOff x="3431377" y="2577520"/>
                <a:chExt cx="2319927" cy="361305"/>
              </a:xfrm>
            </p:grpSpPr>
            <p:sp>
              <p:nvSpPr>
                <p:cNvPr id="28" name="Rounded Rectangle 27"/>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57600" y="2599731"/>
                  <a:ext cx="1892332" cy="330385"/>
                  <a:chOff x="3970020" y="4948646"/>
                  <a:chExt cx="6939523" cy="1211581"/>
                </a:xfrm>
              </p:grpSpPr>
              <p:grpSp>
                <p:nvGrpSpPr>
                  <p:cNvPr id="30" name="Group 29"/>
                  <p:cNvGrpSpPr/>
                  <p:nvPr/>
                </p:nvGrpSpPr>
                <p:grpSpPr>
                  <a:xfrm>
                    <a:off x="3970020" y="4953000"/>
                    <a:ext cx="2080259" cy="1207227"/>
                    <a:chOff x="4551318" y="4950687"/>
                    <a:chExt cx="2080259" cy="1207227"/>
                  </a:xfrm>
                </p:grpSpPr>
                <p:sp>
                  <p:nvSpPr>
                    <p:cNvPr id="47" name="Rectangle 4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Callout 4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Diamond 30"/>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395357" y="4948646"/>
                    <a:ext cx="2080259" cy="1207227"/>
                    <a:chOff x="4551318" y="4950687"/>
                    <a:chExt cx="2080259" cy="1207227"/>
                  </a:xfrm>
                </p:grpSpPr>
                <p:sp>
                  <p:nvSpPr>
                    <p:cNvPr id="41" name="Rectangle 40"/>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Callout 42"/>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829284" y="4948646"/>
                    <a:ext cx="2080259" cy="1207227"/>
                    <a:chOff x="4551318" y="4950687"/>
                    <a:chExt cx="2080259" cy="1207227"/>
                  </a:xfrm>
                </p:grpSpPr>
                <p:sp>
                  <p:nvSpPr>
                    <p:cNvPr id="35" name="Rectangle 34"/>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Callout 36"/>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28" name="Group 127"/>
          <p:cNvGrpSpPr/>
          <p:nvPr/>
        </p:nvGrpSpPr>
        <p:grpSpPr>
          <a:xfrm>
            <a:off x="8398473" y="2391001"/>
            <a:ext cx="2198457" cy="3992443"/>
            <a:chOff x="6931994" y="670255"/>
            <a:chExt cx="1661334" cy="3017017"/>
          </a:xfrm>
        </p:grpSpPr>
        <p:grpSp>
          <p:nvGrpSpPr>
            <p:cNvPr id="129" name="Group 128"/>
            <p:cNvGrpSpPr/>
            <p:nvPr/>
          </p:nvGrpSpPr>
          <p:grpSpPr>
            <a:xfrm>
              <a:off x="6931994" y="670255"/>
              <a:ext cx="1661334" cy="3017017"/>
              <a:chOff x="5659340" y="3383783"/>
              <a:chExt cx="1661334" cy="3017017"/>
            </a:xfrm>
          </p:grpSpPr>
          <p:sp>
            <p:nvSpPr>
              <p:cNvPr id="202" name="Cloud 201"/>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659340" y="3383783"/>
                <a:ext cx="1661334" cy="3017017"/>
                <a:chOff x="5659340" y="3383783"/>
                <a:chExt cx="1661334" cy="3017017"/>
              </a:xfrm>
            </p:grpSpPr>
            <p:sp>
              <p:nvSpPr>
                <p:cNvPr id="204" name="Oval 203"/>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 name="Group 129"/>
            <p:cNvGrpSpPr/>
            <p:nvPr/>
          </p:nvGrpSpPr>
          <p:grpSpPr>
            <a:xfrm rot="997471">
              <a:off x="7341147" y="2622182"/>
              <a:ext cx="142507" cy="584080"/>
              <a:chOff x="7091698" y="1740618"/>
              <a:chExt cx="217257" cy="890452"/>
            </a:xfrm>
          </p:grpSpPr>
          <p:sp>
            <p:nvSpPr>
              <p:cNvPr id="180" name="Pentagon 179"/>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p:cNvGrpSpPr/>
              <p:nvPr/>
            </p:nvGrpSpPr>
            <p:grpSpPr>
              <a:xfrm rot="5400000">
                <a:off x="6833381" y="2050526"/>
                <a:ext cx="715875" cy="153178"/>
                <a:chOff x="5881772" y="938753"/>
                <a:chExt cx="715875" cy="153178"/>
              </a:xfrm>
            </p:grpSpPr>
            <p:grpSp>
              <p:nvGrpSpPr>
                <p:cNvPr id="182" name="Group 181"/>
                <p:cNvGrpSpPr/>
                <p:nvPr/>
              </p:nvGrpSpPr>
              <p:grpSpPr>
                <a:xfrm rot="2670115">
                  <a:off x="5881772" y="940897"/>
                  <a:ext cx="152122" cy="148890"/>
                  <a:chOff x="5757466" y="974350"/>
                  <a:chExt cx="1743980" cy="1706926"/>
                </a:xfrm>
              </p:grpSpPr>
              <p:sp>
                <p:nvSpPr>
                  <p:cNvPr id="198" name="Donut 19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onut 19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3" name="Group 182"/>
                <p:cNvGrpSpPr/>
                <p:nvPr/>
              </p:nvGrpSpPr>
              <p:grpSpPr>
                <a:xfrm rot="2670115">
                  <a:off x="6072548" y="943041"/>
                  <a:ext cx="152122" cy="148890"/>
                  <a:chOff x="5757466" y="974350"/>
                  <a:chExt cx="1743980" cy="1706926"/>
                </a:xfrm>
              </p:grpSpPr>
              <p:sp>
                <p:nvSpPr>
                  <p:cNvPr id="194" name="Donut 19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rot="2670115">
                  <a:off x="6256892" y="943040"/>
                  <a:ext cx="152122" cy="148890"/>
                  <a:chOff x="5757466" y="974350"/>
                  <a:chExt cx="1743980" cy="1706926"/>
                </a:xfrm>
              </p:grpSpPr>
              <p:sp>
                <p:nvSpPr>
                  <p:cNvPr id="190" name="Donut 18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Donut 19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5" name="Group 184"/>
                <p:cNvGrpSpPr/>
                <p:nvPr/>
              </p:nvGrpSpPr>
              <p:grpSpPr>
                <a:xfrm rot="2670115">
                  <a:off x="6445525" y="938753"/>
                  <a:ext cx="152122" cy="148890"/>
                  <a:chOff x="5757466" y="974350"/>
                  <a:chExt cx="1743980" cy="1706926"/>
                </a:xfrm>
              </p:grpSpPr>
              <p:sp>
                <p:nvSpPr>
                  <p:cNvPr id="186" name="Donut 18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8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1" name="Group 130"/>
            <p:cNvGrpSpPr/>
            <p:nvPr/>
          </p:nvGrpSpPr>
          <p:grpSpPr>
            <a:xfrm rot="20602529" flipH="1">
              <a:off x="7524934" y="2558582"/>
              <a:ext cx="142507" cy="584080"/>
              <a:chOff x="7091698" y="1740618"/>
              <a:chExt cx="217257" cy="890452"/>
            </a:xfrm>
          </p:grpSpPr>
          <p:sp>
            <p:nvSpPr>
              <p:cNvPr id="158" name="Pentagon 157"/>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p:cNvGrpSpPr/>
              <p:nvPr/>
            </p:nvGrpSpPr>
            <p:grpSpPr>
              <a:xfrm rot="5400000">
                <a:off x="6833381" y="2050526"/>
                <a:ext cx="715875" cy="153178"/>
                <a:chOff x="5881772" y="938753"/>
                <a:chExt cx="715875" cy="153178"/>
              </a:xfrm>
            </p:grpSpPr>
            <p:grpSp>
              <p:nvGrpSpPr>
                <p:cNvPr id="160" name="Group 159"/>
                <p:cNvGrpSpPr/>
                <p:nvPr/>
              </p:nvGrpSpPr>
              <p:grpSpPr>
                <a:xfrm rot="2670115">
                  <a:off x="5881772" y="940897"/>
                  <a:ext cx="152122" cy="148890"/>
                  <a:chOff x="5757466" y="974350"/>
                  <a:chExt cx="1743980" cy="1706926"/>
                </a:xfrm>
              </p:grpSpPr>
              <p:sp>
                <p:nvSpPr>
                  <p:cNvPr id="176" name="Donut 17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Donut 17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60"/>
                <p:cNvGrpSpPr/>
                <p:nvPr/>
              </p:nvGrpSpPr>
              <p:grpSpPr>
                <a:xfrm rot="2670115">
                  <a:off x="6072548" y="943041"/>
                  <a:ext cx="152122" cy="148890"/>
                  <a:chOff x="5757466" y="974350"/>
                  <a:chExt cx="1743980" cy="1706926"/>
                </a:xfrm>
              </p:grpSpPr>
              <p:sp>
                <p:nvSpPr>
                  <p:cNvPr id="172" name="Donut 17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 name="Group 161"/>
                <p:cNvGrpSpPr/>
                <p:nvPr/>
              </p:nvGrpSpPr>
              <p:grpSpPr>
                <a:xfrm rot="2670115">
                  <a:off x="6256892" y="943040"/>
                  <a:ext cx="152122" cy="148890"/>
                  <a:chOff x="5757466" y="974350"/>
                  <a:chExt cx="1743980" cy="1706926"/>
                </a:xfrm>
              </p:grpSpPr>
              <p:sp>
                <p:nvSpPr>
                  <p:cNvPr id="168" name="Donut 16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Donut 17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 name="Group 162"/>
                <p:cNvGrpSpPr/>
                <p:nvPr/>
              </p:nvGrpSpPr>
              <p:grpSpPr>
                <a:xfrm rot="2670115">
                  <a:off x="6445525" y="938753"/>
                  <a:ext cx="152122" cy="148890"/>
                  <a:chOff x="5757466" y="974350"/>
                  <a:chExt cx="1743980" cy="1706926"/>
                </a:xfrm>
              </p:grpSpPr>
              <p:sp>
                <p:nvSpPr>
                  <p:cNvPr id="164" name="Donut 16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Donut 16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Donut 16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2" name="Group 131"/>
            <p:cNvGrpSpPr/>
            <p:nvPr/>
          </p:nvGrpSpPr>
          <p:grpSpPr>
            <a:xfrm>
              <a:off x="7394133" y="2400116"/>
              <a:ext cx="795354" cy="173794"/>
              <a:chOff x="5757466" y="264089"/>
              <a:chExt cx="1615640" cy="353036"/>
            </a:xfrm>
          </p:grpSpPr>
          <p:sp>
            <p:nvSpPr>
              <p:cNvPr id="137" name="Rounded Rectangle 136"/>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p:cNvGrpSpPr/>
              <p:nvPr/>
            </p:nvGrpSpPr>
            <p:grpSpPr>
              <a:xfrm rot="2670115">
                <a:off x="5867287" y="296724"/>
                <a:ext cx="309012" cy="302447"/>
                <a:chOff x="5757466" y="974350"/>
                <a:chExt cx="1743980" cy="1706926"/>
              </a:xfrm>
            </p:grpSpPr>
            <p:sp>
              <p:nvSpPr>
                <p:cNvPr id="154" name="Donut 15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5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138"/>
              <p:cNvGrpSpPr/>
              <p:nvPr/>
            </p:nvGrpSpPr>
            <p:grpSpPr>
              <a:xfrm rot="2670115">
                <a:off x="6254818" y="301079"/>
                <a:ext cx="309012" cy="302447"/>
                <a:chOff x="5757466" y="974350"/>
                <a:chExt cx="1743980" cy="1706926"/>
              </a:xfrm>
            </p:grpSpPr>
            <p:sp>
              <p:nvSpPr>
                <p:cNvPr id="150" name="Donut 14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0" name="Group 139"/>
              <p:cNvGrpSpPr/>
              <p:nvPr/>
            </p:nvGrpSpPr>
            <p:grpSpPr>
              <a:xfrm rot="2670115">
                <a:off x="6629286" y="301078"/>
                <a:ext cx="309012" cy="302447"/>
                <a:chOff x="5757466" y="974350"/>
                <a:chExt cx="1743980" cy="1706926"/>
              </a:xfrm>
            </p:grpSpPr>
            <p:sp>
              <p:nvSpPr>
                <p:cNvPr id="146" name="Donut 14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Donut 14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Donut 14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40"/>
              <p:cNvGrpSpPr/>
              <p:nvPr/>
            </p:nvGrpSpPr>
            <p:grpSpPr>
              <a:xfrm rot="2670115">
                <a:off x="7012464" y="292369"/>
                <a:ext cx="309012" cy="302447"/>
                <a:chOff x="5757466" y="974350"/>
                <a:chExt cx="1743980" cy="1706926"/>
              </a:xfrm>
            </p:grpSpPr>
            <p:sp>
              <p:nvSpPr>
                <p:cNvPr id="142" name="Donut 14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Donut 14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33" name="Oval 132"/>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loud 134"/>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43857" y="3194745"/>
            <a:ext cx="4042181" cy="1200329"/>
          </a:xfrm>
          <a:prstGeom prst="rect">
            <a:avLst/>
          </a:prstGeom>
        </p:spPr>
        <p:txBody>
          <a:bodyPr wrap="square">
            <a:spAutoFit/>
          </a:bodyPr>
          <a:lstStyle/>
          <a:p>
            <a:r>
              <a:rPr lang="en-US" dirty="0">
                <a:solidFill>
                  <a:schemeClr val="bg1"/>
                </a:solidFill>
                <a:latin typeface="Palatino"/>
              </a:rPr>
              <a:t>And Esau ran to meet him, and embraced him, and fell on his neck, and kissed him: and they wept.</a:t>
            </a:r>
          </a:p>
          <a:p>
            <a:pPr algn="ctr"/>
            <a:r>
              <a:rPr lang="en-US" dirty="0">
                <a:solidFill>
                  <a:schemeClr val="bg1"/>
                </a:solidFill>
                <a:latin typeface="Palatino"/>
              </a:rPr>
              <a:t>Genesis 33:4</a:t>
            </a:r>
            <a:endParaRPr lang="en-US" dirty="0">
              <a:solidFill>
                <a:schemeClr val="bg1"/>
              </a:solidFill>
            </a:endParaRPr>
          </a:p>
        </p:txBody>
      </p:sp>
    </p:spTree>
    <p:extLst>
      <p:ext uri="{BB962C8B-B14F-4D97-AF65-F5344CB8AC3E}">
        <p14:creationId xmlns:p14="http://schemas.microsoft.com/office/powerpoint/2010/main" val="401119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Shechem</a:t>
            </a: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 and Dinah</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34:1-2</a:t>
            </a:r>
          </a:p>
        </p:txBody>
      </p:sp>
      <p:sp>
        <p:nvSpPr>
          <p:cNvPr id="3" name="Rectangle 2"/>
          <p:cNvSpPr/>
          <p:nvPr/>
        </p:nvSpPr>
        <p:spPr>
          <a:xfrm>
            <a:off x="370115" y="1413042"/>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Even though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claimed that he loved Dinah, what did he do that showed that he lusted after her rather than truly loved her?</a:t>
            </a:r>
            <a:endParaRPr lang="en-US" dirty="0">
              <a:solidFill>
                <a:schemeClr val="bg1"/>
              </a:solidFill>
            </a:endParaRPr>
          </a:p>
        </p:txBody>
      </p:sp>
      <p:sp>
        <p:nvSpPr>
          <p:cNvPr id="7" name="Rectangle 6"/>
          <p:cNvSpPr/>
          <p:nvPr/>
        </p:nvSpPr>
        <p:spPr>
          <a:xfrm>
            <a:off x="5388429" y="540506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He took her, and lay with her, and defiled her”, which means that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violated and dishonored Dinah by forcing her to engage in sexual relations with him</a:t>
            </a:r>
            <a:endParaRPr lang="en-US" dirty="0">
              <a:solidFill>
                <a:schemeClr val="bg1"/>
              </a:solidFill>
            </a:endParaRPr>
          </a:p>
        </p:txBody>
      </p:sp>
      <p:pic>
        <p:nvPicPr>
          <p:cNvPr id="11266" name="Picture 2" descr="http://robincohn.net/wp-content/uploads/2011/01/Dina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36" y="2365346"/>
            <a:ext cx="2447436" cy="30359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9186" y="755409"/>
            <a:ext cx="8323871" cy="369332"/>
          </a:xfrm>
          <a:prstGeom prst="rect">
            <a:avLst/>
          </a:prstGeom>
        </p:spPr>
        <p:txBody>
          <a:bodyPr wrap="square">
            <a:spAutoFit/>
          </a:bodyPr>
          <a:lstStyle/>
          <a:p>
            <a:r>
              <a:rPr lang="en-US" b="0" i="0" dirty="0">
                <a:solidFill>
                  <a:schemeClr val="bg1"/>
                </a:solidFill>
                <a:effectLst/>
                <a:latin typeface="Arial" panose="020B0604020202020204" pitchFamily="34" charset="0"/>
              </a:rPr>
              <a:t>The </a:t>
            </a:r>
            <a:r>
              <a:rPr lang="en-US" b="1" i="0" dirty="0" err="1">
                <a:solidFill>
                  <a:schemeClr val="bg1"/>
                </a:solidFill>
                <a:effectLst/>
                <a:latin typeface="Arial" panose="020B0604020202020204" pitchFamily="34" charset="0"/>
              </a:rPr>
              <a:t>Hivites</a:t>
            </a:r>
            <a:r>
              <a:rPr lang="en-US" b="0" i="0" dirty="0">
                <a:solidFill>
                  <a:schemeClr val="bg1"/>
                </a:solidFill>
                <a:effectLst/>
                <a:latin typeface="Arial" panose="020B0604020202020204" pitchFamily="34" charset="0"/>
              </a:rPr>
              <a:t> were one group of descendants of </a:t>
            </a:r>
            <a:r>
              <a:rPr lang="en-US" b="0" i="0" u="none" strike="noStrike" dirty="0">
                <a:solidFill>
                  <a:schemeClr val="bg1"/>
                </a:solidFill>
                <a:effectLst/>
                <a:latin typeface="Arial" panose="020B0604020202020204" pitchFamily="34" charset="0"/>
              </a:rPr>
              <a:t>Canaan</a:t>
            </a:r>
            <a:r>
              <a:rPr lang="en-US" b="0" i="0" dirty="0">
                <a:solidFill>
                  <a:schemeClr val="bg1"/>
                </a:solidFill>
                <a:effectLst/>
                <a:latin typeface="Arial" panose="020B0604020202020204" pitchFamily="34" charset="0"/>
              </a:rPr>
              <a:t>, son of </a:t>
            </a:r>
            <a:r>
              <a:rPr lang="en-US" b="0" i="0" u="none" strike="noStrike" dirty="0">
                <a:solidFill>
                  <a:schemeClr val="bg1"/>
                </a:solidFill>
                <a:effectLst/>
                <a:latin typeface="Arial" panose="020B0604020202020204" pitchFamily="34" charset="0"/>
              </a:rPr>
              <a:t>Ham</a:t>
            </a:r>
            <a:endParaRPr lang="en-US" dirty="0">
              <a:solidFill>
                <a:schemeClr val="bg1"/>
              </a:solidFill>
            </a:endParaRPr>
          </a:p>
        </p:txBody>
      </p:sp>
      <p:pic>
        <p:nvPicPr>
          <p:cNvPr id="11268" name="Picture 4" descr="https://thesongofsongsblog.files.wordpress.com/2015/01/alexandre-cabanel-rape-of-dinah.jpg"/>
          <p:cNvPicPr>
            <a:picLocks noChangeAspect="1" noChangeArrowheads="1"/>
          </p:cNvPicPr>
          <p:nvPr/>
        </p:nvPicPr>
        <p:blipFill rotWithShape="1">
          <a:blip r:embed="rId4">
            <a:extLst>
              <a:ext uri="{28A0092B-C50C-407E-A947-70E740481C1C}">
                <a14:useLocalDpi xmlns:a14="http://schemas.microsoft.com/office/drawing/2010/main" val="0"/>
              </a:ext>
            </a:extLst>
          </a:blip>
          <a:srcRect l="23693" t="3142" r="52677" b="56321"/>
          <a:stretch/>
        </p:blipFill>
        <p:spPr bwMode="auto">
          <a:xfrm>
            <a:off x="7075715" y="1365246"/>
            <a:ext cx="2862942" cy="361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8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26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Love VS Lust</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34:1-2</a:t>
            </a:r>
          </a:p>
        </p:txBody>
      </p:sp>
      <p:sp>
        <p:nvSpPr>
          <p:cNvPr id="7" name="Rectangle 6"/>
          <p:cNvSpPr/>
          <p:nvPr/>
        </p:nvSpPr>
        <p:spPr>
          <a:xfrm>
            <a:off x="2652665" y="1383864"/>
            <a:ext cx="4532826" cy="2554545"/>
          </a:xfrm>
          <a:prstGeom prst="rect">
            <a:avLst/>
          </a:prstGeom>
        </p:spPr>
        <p:txBody>
          <a:bodyPr wrap="square">
            <a:spAutoFit/>
          </a:bodyPr>
          <a:lstStyle/>
          <a:p>
            <a:r>
              <a:rPr lang="en-US" sz="2000" dirty="0">
                <a:solidFill>
                  <a:schemeClr val="bg1"/>
                </a:solidFill>
                <a:latin typeface="Calibri" panose="020F0502020204030204" pitchFamily="34" charset="0"/>
              </a:rPr>
              <a:t>“Never do anything that could lead to sexual transgression. Treat others with respect, not as objects used to satisfy lustful and selfish desires. … Do not participate in discussions or any media that arouse sexual feelings. Do not participate in any type of pornography.” (6)</a:t>
            </a:r>
          </a:p>
        </p:txBody>
      </p:sp>
      <p:sp>
        <p:nvSpPr>
          <p:cNvPr id="4" name="Rectangle 3"/>
          <p:cNvSpPr/>
          <p:nvPr/>
        </p:nvSpPr>
        <p:spPr>
          <a:xfrm>
            <a:off x="5809307" y="4833310"/>
            <a:ext cx="6096000" cy="1631216"/>
          </a:xfrm>
          <a:prstGeom prst="rect">
            <a:avLst/>
          </a:prstGeom>
        </p:spPr>
        <p:txBody>
          <a:bodyPr>
            <a:spAutoFit/>
          </a:bodyPr>
          <a:lstStyle/>
          <a:p>
            <a:r>
              <a:rPr lang="en-US" sz="2000" dirty="0">
                <a:solidFill>
                  <a:schemeClr val="bg1"/>
                </a:solidFill>
                <a:latin typeface="Calibri" panose="020F0502020204030204" pitchFamily="34" charset="0"/>
              </a:rPr>
              <a:t>“Love makes us instinctively reach out to God and other people. Lust, on the other hand, is anything but godly and celebrates self-indulgence. Love comes with open hands and open heart; lust comes with only an open appetite” (7)</a:t>
            </a:r>
          </a:p>
        </p:txBody>
      </p:sp>
      <p:pic>
        <p:nvPicPr>
          <p:cNvPr id="6" name="Picture 2" descr="https://ymspringfield.files.wordpress.com/2011/11/for-the-strength-of-you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177" y="1383864"/>
            <a:ext cx="1113144" cy="16404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776" y="4675991"/>
            <a:ext cx="1369302" cy="1710356"/>
          </a:xfrm>
          <a:prstGeom prst="rect">
            <a:avLst/>
          </a:prstGeom>
        </p:spPr>
      </p:pic>
      <p:pic>
        <p:nvPicPr>
          <p:cNvPr id="1028" name="Picture 4" descr="https://www.colourbox.com/preview/8104921-silhouettes-of-loving-coup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9920" y="966848"/>
            <a:ext cx="2877650" cy="287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up 9">
            <a:extLst>
              <a:ext uri="{FF2B5EF4-FFF2-40B4-BE49-F238E27FC236}">
                <a16:creationId xmlns:a16="http://schemas.microsoft.com/office/drawing/2014/main" id="{40CF4E9C-C4EB-40BC-854B-79728D9F24BD}"/>
              </a:ext>
            </a:extLst>
          </p:cNvPr>
          <p:cNvGrpSpPr/>
          <p:nvPr/>
        </p:nvGrpSpPr>
        <p:grpSpPr>
          <a:xfrm>
            <a:off x="370870" y="4193057"/>
            <a:ext cx="2902677" cy="2071611"/>
            <a:chOff x="228600" y="381000"/>
            <a:chExt cx="3505068" cy="2501531"/>
          </a:xfrm>
        </p:grpSpPr>
        <p:grpSp>
          <p:nvGrpSpPr>
            <p:cNvPr id="11" name="Group 10">
              <a:extLst>
                <a:ext uri="{FF2B5EF4-FFF2-40B4-BE49-F238E27FC236}">
                  <a16:creationId xmlns:a16="http://schemas.microsoft.com/office/drawing/2014/main" id="{499FC8B8-B395-4219-AE8B-AB0F8C2B53C2}"/>
                </a:ext>
              </a:extLst>
            </p:cNvPr>
            <p:cNvGrpSpPr/>
            <p:nvPr/>
          </p:nvGrpSpPr>
          <p:grpSpPr>
            <a:xfrm>
              <a:off x="228600" y="381000"/>
              <a:ext cx="3505068" cy="2501531"/>
              <a:chOff x="534986" y="381000"/>
              <a:chExt cx="2637111" cy="2501531"/>
            </a:xfrm>
          </p:grpSpPr>
          <p:sp>
            <p:nvSpPr>
              <p:cNvPr id="13" name="Rectangle 12">
                <a:extLst>
                  <a:ext uri="{FF2B5EF4-FFF2-40B4-BE49-F238E27FC236}">
                    <a16:creationId xmlns:a16="http://schemas.microsoft.com/office/drawing/2014/main" id="{14077D57-452F-426D-8F9C-C0EF4BBA72E6}"/>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67E54B-C47E-4A17-87CB-E92B29C7C5B0}"/>
                  </a:ext>
                </a:extLst>
              </p:cNvPr>
              <p:cNvGrpSpPr/>
              <p:nvPr/>
            </p:nvGrpSpPr>
            <p:grpSpPr>
              <a:xfrm>
                <a:off x="534986" y="384805"/>
                <a:ext cx="457200" cy="2497726"/>
                <a:chOff x="533400" y="381000"/>
                <a:chExt cx="457200" cy="2497726"/>
              </a:xfrm>
            </p:grpSpPr>
            <p:sp>
              <p:nvSpPr>
                <p:cNvPr id="20" name="Oval 19">
                  <a:extLst>
                    <a:ext uri="{FF2B5EF4-FFF2-40B4-BE49-F238E27FC236}">
                      <a16:creationId xmlns:a16="http://schemas.microsoft.com/office/drawing/2014/main" id="{AEEF060B-D740-40E0-8670-C0741E254F59}"/>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6">
                  <a:extLst>
                    <a:ext uri="{FF2B5EF4-FFF2-40B4-BE49-F238E27FC236}">
                      <a16:creationId xmlns:a16="http://schemas.microsoft.com/office/drawing/2014/main" id="{1E468342-C8A1-40F7-808B-3CA0C8BE1A61}"/>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939738-1717-4EDA-9384-B09095296D47}"/>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A18450A-78CA-4E52-B8BF-51DD625DF154}"/>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8BC1863-262D-46D0-A87C-B2526C214E6A}"/>
                  </a:ext>
                </a:extLst>
              </p:cNvPr>
              <p:cNvGrpSpPr/>
              <p:nvPr/>
            </p:nvGrpSpPr>
            <p:grpSpPr>
              <a:xfrm>
                <a:off x="2714897" y="381000"/>
                <a:ext cx="457200" cy="2497726"/>
                <a:chOff x="2714897" y="457200"/>
                <a:chExt cx="457200" cy="2497726"/>
              </a:xfrm>
            </p:grpSpPr>
            <p:sp>
              <p:nvSpPr>
                <p:cNvPr id="16" name="Oval 15">
                  <a:extLst>
                    <a:ext uri="{FF2B5EF4-FFF2-40B4-BE49-F238E27FC236}">
                      <a16:creationId xmlns:a16="http://schemas.microsoft.com/office/drawing/2014/main" id="{CBC334A9-7B4C-46F0-9CA6-D9AB363E6055}"/>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2">
                  <a:extLst>
                    <a:ext uri="{FF2B5EF4-FFF2-40B4-BE49-F238E27FC236}">
                      <a16:creationId xmlns:a16="http://schemas.microsoft.com/office/drawing/2014/main" id="{322F8D45-3FCC-47C2-BFEE-8506F76EC22D}"/>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82CA823-7490-48F8-BF41-C46B225C57C9}"/>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8CCC3A1-3E79-43DB-8038-A96281025252}"/>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a:extLst>
                <a:ext uri="{FF2B5EF4-FFF2-40B4-BE49-F238E27FC236}">
                  <a16:creationId xmlns:a16="http://schemas.microsoft.com/office/drawing/2014/main" id="{0218638B-48FA-42BE-B845-79DD44EAFE67}"/>
                </a:ext>
              </a:extLst>
            </p:cNvPr>
            <p:cNvSpPr/>
            <p:nvPr/>
          </p:nvSpPr>
          <p:spPr>
            <a:xfrm>
              <a:off x="791318" y="1023435"/>
              <a:ext cx="2371313" cy="923330"/>
            </a:xfrm>
            <a:prstGeom prst="rect">
              <a:avLst/>
            </a:prstGeom>
          </p:spPr>
          <p:txBody>
            <a:bodyPr wrap="square">
              <a:spAutoFit/>
            </a:bodyPr>
            <a:lstStyle/>
            <a:p>
              <a:pPr algn="ctr"/>
              <a:r>
                <a:rPr lang="en-US" b="1" dirty="0"/>
                <a:t>Lusting after others shows a lack of love and respect for them</a:t>
              </a:r>
              <a:endParaRPr lang="en-US" sz="1600" i="1" dirty="0"/>
            </a:p>
          </p:txBody>
        </p:sp>
      </p:grpSp>
    </p:spTree>
    <p:extLst>
      <p:ext uri="{BB962C8B-B14F-4D97-AF65-F5344CB8AC3E}">
        <p14:creationId xmlns:p14="http://schemas.microsoft.com/office/powerpoint/2010/main" val="232206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Desires</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34:5-24</a:t>
            </a:r>
          </a:p>
        </p:txBody>
      </p:sp>
      <p:sp>
        <p:nvSpPr>
          <p:cNvPr id="7" name="Rectangle 6"/>
          <p:cNvSpPr/>
          <p:nvPr/>
        </p:nvSpPr>
        <p:spPr>
          <a:xfrm>
            <a:off x="627766" y="944191"/>
            <a:ext cx="5412426" cy="2308324"/>
          </a:xfrm>
          <a:prstGeom prst="rect">
            <a:avLst/>
          </a:prstGeom>
        </p:spPr>
        <p:txBody>
          <a:bodyPr wrap="square">
            <a:spAutoFit/>
          </a:bodyPr>
          <a:lstStyle/>
          <a:p>
            <a:r>
              <a:rPr lang="en-US" dirty="0">
                <a:solidFill>
                  <a:schemeClr val="bg1"/>
                </a:solidFill>
                <a:latin typeface="Calibri" panose="020F0502020204030204" pitchFamily="34" charset="0"/>
              </a:rPr>
              <a:t>After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took Dinah and defiled her,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desired to marry her.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Shechem’s</a:t>
            </a:r>
            <a:r>
              <a:rPr lang="en-US" dirty="0">
                <a:solidFill>
                  <a:schemeClr val="bg1"/>
                </a:solidFill>
                <a:latin typeface="Calibri" panose="020F0502020204030204" pitchFamily="34" charset="0"/>
              </a:rPr>
              <a:t> father approached Jacob and proposed that Dinah be allowed to marry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suggested that their people engage in trade relations with each other and further intermarry.</a:t>
            </a:r>
          </a:p>
        </p:txBody>
      </p:sp>
      <p:sp>
        <p:nvSpPr>
          <p:cNvPr id="4" name="Rectangle 3"/>
          <p:cNvSpPr/>
          <p:nvPr/>
        </p:nvSpPr>
        <p:spPr>
          <a:xfrm>
            <a:off x="5540249" y="4447355"/>
            <a:ext cx="6096000" cy="1631216"/>
          </a:xfrm>
          <a:prstGeom prst="rect">
            <a:avLst/>
          </a:prstGeom>
        </p:spPr>
        <p:txBody>
          <a:bodyPr>
            <a:spAutoFit/>
          </a:bodyPr>
          <a:lstStyle/>
          <a:p>
            <a:r>
              <a:rPr lang="en-US" sz="2000" dirty="0">
                <a:solidFill>
                  <a:schemeClr val="bg1"/>
                </a:solidFill>
                <a:latin typeface="Calibri" panose="020F0502020204030204" pitchFamily="34" charset="0"/>
              </a:rPr>
              <a:t>The sons of Jacob were angry about what </a:t>
            </a:r>
            <a:r>
              <a:rPr lang="en-US" sz="2000" dirty="0" err="1">
                <a:solidFill>
                  <a:schemeClr val="bg1"/>
                </a:solidFill>
                <a:latin typeface="Calibri" panose="020F0502020204030204" pitchFamily="34" charset="0"/>
              </a:rPr>
              <a:t>Shechem</a:t>
            </a:r>
            <a:r>
              <a:rPr lang="en-US" sz="2000" dirty="0">
                <a:solidFill>
                  <a:schemeClr val="bg1"/>
                </a:solidFill>
                <a:latin typeface="Calibri" panose="020F0502020204030204" pitchFamily="34" charset="0"/>
              </a:rPr>
              <a:t> had done and deceitfully suggested that they should agree to the proposed arrangement only if all of the men in </a:t>
            </a:r>
            <a:r>
              <a:rPr lang="en-US" sz="2000" dirty="0" err="1">
                <a:solidFill>
                  <a:schemeClr val="bg1"/>
                </a:solidFill>
                <a:latin typeface="Calibri" panose="020F0502020204030204" pitchFamily="34" charset="0"/>
              </a:rPr>
              <a:t>Shechem’s</a:t>
            </a:r>
            <a:r>
              <a:rPr lang="en-US" sz="2000" dirty="0">
                <a:solidFill>
                  <a:schemeClr val="bg1"/>
                </a:solidFill>
                <a:latin typeface="Calibri" panose="020F0502020204030204" pitchFamily="34" charset="0"/>
              </a:rPr>
              <a:t> city agreed to be circumcised, which was symbolic of entering into the Abrahamic covenant. </a:t>
            </a:r>
          </a:p>
        </p:txBody>
      </p:sp>
      <p:pic>
        <p:nvPicPr>
          <p:cNvPr id="2050" name="Picture 2" descr="https://literarytreats.files.wordpress.com/2014/12/gallery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076" y="1183705"/>
            <a:ext cx="4246778" cy="27024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bible-chat.net/images/JesusChildren2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9092" y="3725315"/>
            <a:ext cx="2333838" cy="300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4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Destruction On the City</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34:25-31</a:t>
            </a:r>
          </a:p>
        </p:txBody>
      </p:sp>
      <p:sp>
        <p:nvSpPr>
          <p:cNvPr id="7" name="Rectangle 6"/>
          <p:cNvSpPr/>
          <p:nvPr/>
        </p:nvSpPr>
        <p:spPr>
          <a:xfrm>
            <a:off x="627766" y="1390533"/>
            <a:ext cx="5006782" cy="3139321"/>
          </a:xfrm>
          <a:prstGeom prst="rect">
            <a:avLst/>
          </a:prstGeom>
        </p:spPr>
        <p:txBody>
          <a:bodyPr wrap="square">
            <a:spAutoFit/>
          </a:bodyPr>
          <a:lstStyle/>
          <a:p>
            <a:r>
              <a:rPr lang="en-US" dirty="0">
                <a:solidFill>
                  <a:schemeClr val="bg1"/>
                </a:solidFill>
                <a:latin typeface="Calibri" panose="020F0502020204030204" pitchFamily="34" charset="0"/>
              </a:rPr>
              <a:t>The men agreed to this proposal, and all were circumcised.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While the men of the city were recovering from being circumcised, Simeon and Levi entered the city, killed all of the males, and rescued their sister Dinah from </a:t>
            </a:r>
            <a:r>
              <a:rPr lang="en-US" dirty="0" err="1">
                <a:solidFill>
                  <a:schemeClr val="bg1"/>
                </a:solidFill>
                <a:latin typeface="Calibri" panose="020F0502020204030204" pitchFamily="34" charset="0"/>
              </a:rPr>
              <a:t>Shechem’s</a:t>
            </a:r>
            <a:r>
              <a:rPr lang="en-US" dirty="0">
                <a:solidFill>
                  <a:schemeClr val="bg1"/>
                </a:solidFill>
                <a:latin typeface="Calibri" panose="020F0502020204030204" pitchFamily="34" charset="0"/>
              </a:rPr>
              <a:t> house.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Jacob was greatly distressed by what Simeon and Levi had done and worried that surrounding tribes would gather together to destroy his household.</a:t>
            </a:r>
          </a:p>
        </p:txBody>
      </p:sp>
      <p:pic>
        <p:nvPicPr>
          <p:cNvPr id="4098" name="Picture 2" descr="http://bibleencyclopedia.com/picturesjpeg/Dinah's_brothers_slay_Shechem_1153-58-Vol_2_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716" y="1183705"/>
            <a:ext cx="4095470" cy="3092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68915" y="4689730"/>
            <a:ext cx="6473072" cy="1754326"/>
          </a:xfrm>
          <a:prstGeom prst="rect">
            <a:avLst/>
          </a:prstGeom>
        </p:spPr>
        <p:txBody>
          <a:bodyPr wrap="square">
            <a:spAutoFit/>
          </a:bodyPr>
          <a:lstStyle/>
          <a:p>
            <a:r>
              <a:rPr lang="en-US" dirty="0">
                <a:solidFill>
                  <a:schemeClr val="bg1"/>
                </a:solidFill>
                <a:latin typeface="Georgia" panose="02040502050405020303" pitchFamily="18" charset="0"/>
              </a:rPr>
              <a:t>Possible Consequences of Simeon and Levi’s Actions:</a:t>
            </a:r>
          </a:p>
          <a:p>
            <a:endParaRPr lang="en-US" dirty="0">
              <a:solidFill>
                <a:schemeClr val="bg1"/>
              </a:solidFill>
              <a:latin typeface="Georgia" panose="02040502050405020303" pitchFamily="18" charset="0"/>
            </a:endParaRPr>
          </a:p>
          <a:p>
            <a:r>
              <a:rPr lang="en-US" dirty="0">
                <a:solidFill>
                  <a:schemeClr val="bg1"/>
                </a:solidFill>
                <a:latin typeface="Georgia" panose="02040502050405020303" pitchFamily="18" charset="0"/>
              </a:rPr>
              <a:t>Simeon wasn’t given land of their own, rather they got some area inside of Judah (and were later spread out all over as a nomadic tribe) and the Levites were also not given any land of their own and were spread all over Israel. </a:t>
            </a:r>
            <a:r>
              <a:rPr lang="en-US" dirty="0">
                <a:solidFill>
                  <a:srgbClr val="FFFF00"/>
                </a:solidFill>
                <a:latin typeface="Georgia" panose="02040502050405020303" pitchFamily="18" charset="0"/>
              </a:rPr>
              <a:t>See Comment</a:t>
            </a:r>
            <a:endParaRPr lang="en-US" dirty="0">
              <a:solidFill>
                <a:srgbClr val="FFFF00"/>
              </a:solidFill>
            </a:endParaRPr>
          </a:p>
        </p:txBody>
      </p:sp>
    </p:spTree>
    <p:extLst>
      <p:ext uri="{BB962C8B-B14F-4D97-AF65-F5344CB8AC3E}">
        <p14:creationId xmlns:p14="http://schemas.microsoft.com/office/powerpoint/2010/main" val="348114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7294305"/>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#308 </a:t>
            </a:r>
            <a:r>
              <a:rPr lang="en-US" i="1" dirty="0">
                <a:solidFill>
                  <a:schemeClr val="bg1"/>
                </a:solidFill>
                <a:latin typeface="Calibri" panose="020F0502020204030204" pitchFamily="34" charset="0"/>
              </a:rPr>
              <a:t>Love One Another</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 </a:t>
            </a:r>
            <a:r>
              <a:rPr lang="en-US" i="1" dirty="0">
                <a:solidFill>
                  <a:schemeClr val="bg1"/>
                </a:solidFill>
                <a:latin typeface="Calibri" panose="020F0502020204030204" pitchFamily="34" charset="0"/>
              </a:rPr>
              <a:t>Two Brothers Apart </a:t>
            </a:r>
            <a:r>
              <a:rPr lang="en-US" dirty="0">
                <a:solidFill>
                  <a:schemeClr val="bg1"/>
                </a:solidFill>
                <a:latin typeface="Calibri" panose="020F0502020204030204" pitchFamily="34" charset="0"/>
              </a:rPr>
              <a:t> (6:12)</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1. President Thomas S. Monson (“School Thy Feelings, O My Brother,”</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2009, 68–69).</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a:t>
            </a:r>
            <a:r>
              <a:rPr lang="en-US" b="0" i="0" dirty="0">
                <a:solidFill>
                  <a:schemeClr val="bg1"/>
                </a:solidFill>
                <a:effectLst/>
                <a:latin typeface="Calibri" panose="020F0502020204030204" pitchFamily="34" charset="0"/>
              </a:rPr>
              <a:t>. </a:t>
            </a:r>
            <a:r>
              <a:rPr lang="en-US" b="0" i="1" dirty="0">
                <a:solidFill>
                  <a:schemeClr val="bg1"/>
                </a:solidFill>
                <a:effectLst/>
                <a:latin typeface="Calibri" panose="020F0502020204030204" pitchFamily="34" charset="0"/>
              </a:rPr>
              <a:t>Teachings of Gordon B. Hinckley</a:t>
            </a:r>
            <a:r>
              <a:rPr lang="en-US" b="0" i="0" dirty="0">
                <a:solidFill>
                  <a:schemeClr val="bg1"/>
                </a:solidFill>
                <a:effectLst/>
                <a:latin typeface="Calibri" panose="020F0502020204030204" pitchFamily="34" charset="0"/>
              </a:rPr>
              <a:t> [Salt Lake City: Deseret Book Co., 1997], 229</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3. Elder Marion D. Hanks (“Forgiveness: The Ultimate Form of Love,”</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Jan. 1974, 20, 21).</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4. Elder Neal A. Maxwell (</a:t>
            </a:r>
            <a:r>
              <a:rPr lang="en-US" b="0" i="1" dirty="0">
                <a:solidFill>
                  <a:schemeClr val="bg1"/>
                </a:solidFill>
                <a:effectLst/>
                <a:latin typeface="Calibri" panose="020F0502020204030204" pitchFamily="34" charset="0"/>
              </a:rPr>
              <a:t>Sermons Not Spoken</a:t>
            </a:r>
            <a:r>
              <a:rPr lang="en-US" b="0" i="0" dirty="0">
                <a:solidFill>
                  <a:schemeClr val="bg1"/>
                </a:solidFill>
                <a:effectLst/>
                <a:latin typeface="Calibri" panose="020F0502020204030204" pitchFamily="34" charset="0"/>
              </a:rPr>
              <a:t> [Salt Lake City: </a:t>
            </a:r>
            <a:r>
              <a:rPr lang="en-US" b="0" i="0" dirty="0" err="1">
                <a:solidFill>
                  <a:schemeClr val="bg1"/>
                </a:solidFill>
                <a:effectLst/>
                <a:latin typeface="Calibri" panose="020F0502020204030204" pitchFamily="34" charset="0"/>
              </a:rPr>
              <a:t>Bookcraft</a:t>
            </a:r>
            <a:r>
              <a:rPr lang="en-US" b="0" i="0" dirty="0">
                <a:solidFill>
                  <a:schemeClr val="bg1"/>
                </a:solidFill>
                <a:effectLst/>
                <a:latin typeface="Calibri" panose="020F0502020204030204" pitchFamily="34" charset="0"/>
              </a:rPr>
              <a:t>, 1985], 12)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5. </a:t>
            </a:r>
            <a:r>
              <a:rPr lang="en-US" i="1" dirty="0">
                <a:solidFill>
                  <a:schemeClr val="bg1"/>
                </a:solidFill>
                <a:latin typeface="Calibri" panose="020F0502020204030204" pitchFamily="34" charset="0"/>
              </a:rPr>
              <a:t>Old Testament Who’s Who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pgs. 40-41, 172</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6. </a:t>
            </a:r>
            <a:r>
              <a:rPr lang="en-US" i="1" dirty="0">
                <a:solidFill>
                  <a:schemeClr val="bg1"/>
                </a:solidFill>
                <a:latin typeface="Calibri" panose="020F0502020204030204" pitchFamily="34" charset="0"/>
              </a:rPr>
              <a:t>For the Strength of Youth</a:t>
            </a:r>
            <a:r>
              <a:rPr lang="en-US" dirty="0">
                <a:solidFill>
                  <a:schemeClr val="bg1"/>
                </a:solidFill>
                <a:latin typeface="Calibri" panose="020F0502020204030204" pitchFamily="34" charset="0"/>
              </a:rPr>
              <a:t>[booklet, 2011], 36.</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7. Jeffrey R. Holland, “Place No More for the Enemy of My Soul,”</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2010, 45.</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b="0" i="0" dirty="0">
              <a:solidFill>
                <a:schemeClr val="bg1"/>
              </a:solidFill>
              <a:effectLst/>
              <a:latin typeface="Calibri" panose="020F0502020204030204" pitchFamily="34" charset="0"/>
            </a:endParaRPr>
          </a:p>
          <a:p>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p:txBody>
      </p:sp>
      <p:grpSp>
        <p:nvGrpSpPr>
          <p:cNvPr id="5" name="Group 4"/>
          <p:cNvGrpSpPr/>
          <p:nvPr/>
        </p:nvGrpSpPr>
        <p:grpSpPr>
          <a:xfrm>
            <a:off x="3580326" y="998532"/>
            <a:ext cx="818566" cy="103685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7CA01463-10F8-46BD-9DDB-5621F24B7F56}"/>
              </a:ext>
            </a:extLst>
          </p:cNvPr>
          <p:cNvSpPr>
            <a:spLocks noGrp="1"/>
          </p:cNvSpPr>
          <p:nvPr/>
        </p:nvSpPr>
        <p:spPr>
          <a:xfrm>
            <a:off x="95972" y="64669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1578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021286" cy="6555641"/>
          </a:xfrm>
          <a:prstGeom prst="rect">
            <a:avLst/>
          </a:prstGeom>
          <a:ln>
            <a:solidFill>
              <a:schemeClr val="tx1"/>
            </a:solidFill>
          </a:ln>
        </p:spPr>
        <p:txBody>
          <a:bodyPr wrap="square">
            <a:spAutoFit/>
          </a:bodyPr>
          <a:lstStyle/>
          <a:p>
            <a:pPr fontAlgn="base"/>
            <a:r>
              <a:rPr lang="en-US" sz="1200" b="1" i="0" dirty="0">
                <a:solidFill>
                  <a:srgbClr val="333333"/>
                </a:solidFill>
                <a:effectLst/>
              </a:rPr>
              <a:t>The </a:t>
            </a:r>
            <a:r>
              <a:rPr lang="en-US" sz="1200" b="1" dirty="0">
                <a:solidFill>
                  <a:srgbClr val="333333"/>
                </a:solidFill>
              </a:rPr>
              <a:t>Gifts:</a:t>
            </a:r>
          </a:p>
          <a:p>
            <a:pPr fontAlgn="base"/>
            <a:r>
              <a:rPr lang="en-US" sz="1200" b="0" i="0" dirty="0">
                <a:solidFill>
                  <a:srgbClr val="333333"/>
                </a:solidFill>
                <a:effectLst/>
              </a:rPr>
              <a:t>Jacob is anxious and assembles many gifts, but he had no reason to fear, for “Esau ran to meet him, and embraced him, and fell on his neck, and kissed him: and they wept” (Gen. 33:4).</a:t>
            </a:r>
          </a:p>
          <a:p>
            <a:pPr fontAlgn="base"/>
            <a:r>
              <a:rPr lang="en-US" sz="1200" b="0" i="0" dirty="0">
                <a:solidFill>
                  <a:srgbClr val="333333"/>
                </a:solidFill>
                <a:effectLst/>
              </a:rPr>
              <a:t> </a:t>
            </a:r>
          </a:p>
          <a:p>
            <a:pPr fontAlgn="base"/>
            <a:r>
              <a:rPr lang="en-US" sz="1200" b="0" i="0" dirty="0">
                <a:solidFill>
                  <a:srgbClr val="333333"/>
                </a:solidFill>
                <a:effectLst/>
              </a:rPr>
              <a:t>The gifts were offered, but “Esau said, I have enough, my brother; keep that thou hast unto thyself” (Gen. 33:9).</a:t>
            </a:r>
          </a:p>
          <a:p>
            <a:pPr fontAlgn="base"/>
            <a:r>
              <a:rPr lang="en-US" sz="1200" b="0" i="0" dirty="0">
                <a:solidFill>
                  <a:srgbClr val="333333"/>
                </a:solidFill>
                <a:effectLst/>
              </a:rPr>
              <a:t> </a:t>
            </a:r>
          </a:p>
          <a:p>
            <a:pPr fontAlgn="base"/>
            <a:r>
              <a:rPr lang="en-US" sz="1200" b="0" i="0" dirty="0">
                <a:solidFill>
                  <a:srgbClr val="333333"/>
                </a:solidFill>
                <a:effectLst/>
              </a:rPr>
              <a:t>Notice how not only Jacob but Esau has grown. Though Jacob’s anxiety was understandable, generous Esau soon relieved him of his concern. Neal A. Maxwell (</a:t>
            </a:r>
            <a:r>
              <a:rPr lang="en-US" sz="1200" b="0" i="1" dirty="0">
                <a:solidFill>
                  <a:srgbClr val="333333"/>
                </a:solidFill>
                <a:effectLst/>
              </a:rPr>
              <a:t>Ensign</a:t>
            </a:r>
            <a:r>
              <a:rPr lang="en-US" sz="1200" b="0" i="0" dirty="0">
                <a:solidFill>
                  <a:srgbClr val="333333"/>
                </a:solidFill>
                <a:effectLst/>
              </a:rPr>
              <a:t>, Apr. 1981, 59)</a:t>
            </a:r>
          </a:p>
          <a:p>
            <a:pPr fontAlgn="base"/>
            <a:endParaRPr lang="en-US" sz="1200" b="1" dirty="0">
              <a:solidFill>
                <a:srgbClr val="333333"/>
              </a:solidFill>
            </a:endParaRPr>
          </a:p>
          <a:p>
            <a:pPr fontAlgn="base"/>
            <a:r>
              <a:rPr lang="en-US" sz="1200" b="1" i="0" dirty="0">
                <a:solidFill>
                  <a:srgbClr val="333333"/>
                </a:solidFill>
                <a:effectLst/>
              </a:rPr>
              <a:t>And the Wealth:</a:t>
            </a:r>
          </a:p>
          <a:p>
            <a:pPr fontAlgn="base"/>
            <a:r>
              <a:rPr lang="en-US" sz="1200" dirty="0"/>
              <a:t>Esau and Jacob are both wealthy but they are not greedy. Esau declares, “I have enough, my brother” (v. 9). Jacob also says, “I have enough” (v. 11). Ironically, it is the wealthy that sometimes have a hard time admitting that they “have enough.” Wealth breeds a love of wealth. Comfort seeks to be more comfortable. Rich is good, but more is better. Is happiness having everything you want or being happy with everything you have? Neither Esau nor Jacob made the mistake of falling into Satan’s greed trap. They were smart enough to say, “I have enough.”</a:t>
            </a:r>
          </a:p>
          <a:p>
            <a:pPr fontAlgn="base"/>
            <a:r>
              <a:rPr lang="en-US" sz="1200" dirty="0"/>
              <a:t> </a:t>
            </a:r>
          </a:p>
          <a:p>
            <a:pPr fontAlgn="base"/>
            <a:r>
              <a:rPr lang="en-US" sz="1200" dirty="0"/>
              <a:t>“My wife and I learned a valuable lesson about this several years ago when we had the opportunity finally to build a new home. During the months of planning and building, an interesting phenomenon occurred. Even though we were blessed to have a nicer home with more comforts than we had ever had before, rather than being content, we began looking for ways to acquire more. We had to have new furniture for the upstairs family room so that we could put the old furniture downstairs. But the old entertainment center, a large piece of furniture that held our stereo and TV equipment, didn’t go well with the new furniture, so we had to have a new one. And instead of our antiquated stereo system, we now needed a new CD player with the latest technology. Then we had to accumulate a whole new library of expensive CDs to go with it. Whether it was the desire for new furniture, draperies, or landscaping for the house, we easily rationalized our covetousness by saying they were legitimate needs or ‘just wants.’</a:t>
            </a:r>
          </a:p>
          <a:p>
            <a:pPr fontAlgn="base"/>
            <a:r>
              <a:rPr lang="en-US" sz="1200" dirty="0"/>
              <a:t> </a:t>
            </a:r>
          </a:p>
          <a:p>
            <a:pPr fontAlgn="base"/>
            <a:r>
              <a:rPr lang="en-US" sz="1200" dirty="0"/>
              <a:t>“Finally, we came to a stark realization about two things that we previously felt would never be a source of temptation for us: first, Satan can help us rationalize any desire for worldly gain so that it appears justifiable, even noble; and second, striving to acquire the things of the world not only does not bring lasting happiness and peace, but it drives us to seek more. When “all we’ve ever wanted” is grounded in the temporal trappings of this world, it is never enough!” (Brent L. Top, “Thou Shalt Not Covet,” </a:t>
            </a:r>
            <a:r>
              <a:rPr lang="en-US" sz="1200" i="1" dirty="0"/>
              <a:t>Ensign</a:t>
            </a:r>
            <a:r>
              <a:rPr lang="en-US" sz="1200" dirty="0"/>
              <a:t>, Dec. 1994, 25)</a:t>
            </a:r>
          </a:p>
          <a:p>
            <a:pPr fontAlgn="base"/>
            <a:endParaRPr lang="en-US" sz="1200" b="0" i="0" dirty="0">
              <a:solidFill>
                <a:srgbClr val="333333"/>
              </a:solidFill>
              <a:effectLst/>
            </a:endParaRPr>
          </a:p>
        </p:txBody>
      </p:sp>
      <p:sp>
        <p:nvSpPr>
          <p:cNvPr id="2" name="Rectangle 1"/>
          <p:cNvSpPr/>
          <p:nvPr/>
        </p:nvSpPr>
        <p:spPr>
          <a:xfrm>
            <a:off x="7021286" y="3919990"/>
            <a:ext cx="5170713" cy="2677656"/>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Possible Consequences of Simeon’s and Levi’s Actions:</a:t>
            </a:r>
          </a:p>
          <a:p>
            <a:endParaRPr lang="en-US" sz="1200" b="1"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Levi—was given no land inheritance per se. Instead, the Levites were allotted </a:t>
            </a:r>
            <a:r>
              <a:rPr lang="en-US" sz="1200" i="1" dirty="0">
                <a:solidFill>
                  <a:srgbClr val="333333"/>
                </a:solidFill>
                <a:latin typeface="Calibri" panose="020F0502020204030204" pitchFamily="34" charset="0"/>
              </a:rPr>
              <a:t>cities </a:t>
            </a:r>
            <a:r>
              <a:rPr lang="en-US" sz="1200" dirty="0">
                <a:solidFill>
                  <a:srgbClr val="333333"/>
                </a:solidFill>
                <a:latin typeface="Calibri" panose="020F0502020204030204" pitchFamily="34" charset="0"/>
              </a:rPr>
              <a:t>throughout all of the various tribes, in order that they might serve the nation through the Aaronic Priesthood which they held. </a:t>
            </a:r>
          </a:p>
          <a:p>
            <a:r>
              <a:rPr lang="en-US" sz="1200" dirty="0"/>
              <a:t> Jacob had prophesied of the people of Simeon (and Levi as well) that the Lord would “scatter them in Israel.” (Gen. 49:7.) Moses, too, when he blessed the tribes of Israel (Deut. 33), omitted the name of Simeon; and after the time of the initial settlement of the promised land, there are no further historical records concerning the land group of Simeon…Simeon was the only tribe of Israel to be completely surrounded by one other tribe—by Judah.</a:t>
            </a:r>
          </a:p>
          <a:p>
            <a:pPr fontAlgn="base"/>
            <a:r>
              <a:rPr lang="en-US" sz="1200" dirty="0"/>
              <a:t>The “Other Tribes”: Which Are They? January 1982 Ensign</a:t>
            </a:r>
          </a:p>
          <a:p>
            <a:pPr fontAlgn="base"/>
            <a:r>
              <a:rPr lang="en-US" sz="1200" dirty="0"/>
              <a:t>By John A. </a:t>
            </a:r>
            <a:r>
              <a:rPr lang="en-US" sz="1200" dirty="0" err="1"/>
              <a:t>Tvedtnes</a:t>
            </a:r>
            <a:endParaRPr lang="en-US" sz="1200" dirty="0"/>
          </a:p>
          <a:p>
            <a:endParaRPr lang="en-US" sz="1200" dirty="0"/>
          </a:p>
        </p:txBody>
      </p:sp>
      <p:grpSp>
        <p:nvGrpSpPr>
          <p:cNvPr id="5" name="Group 4"/>
          <p:cNvGrpSpPr/>
          <p:nvPr/>
        </p:nvGrpSpPr>
        <p:grpSpPr>
          <a:xfrm>
            <a:off x="7271657" y="0"/>
            <a:ext cx="4408714" cy="3919990"/>
            <a:chOff x="7271657" y="0"/>
            <a:chExt cx="4408714" cy="3919990"/>
          </a:xfrm>
        </p:grpSpPr>
        <p:pic>
          <p:nvPicPr>
            <p:cNvPr id="4100" name="Picture 4" descr="http://www.creationism.org/books/CooperAfterFlood/CooperAFa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657" y="0"/>
              <a:ext cx="4408714" cy="391999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4" name="5-Point Star 3"/>
            <p:cNvSpPr/>
            <p:nvPr/>
          </p:nvSpPr>
          <p:spPr>
            <a:xfrm>
              <a:off x="9308588" y="3593205"/>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1122363" y="281188"/>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9224875" y="0"/>
              <a:ext cx="167426" cy="23663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9229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993228" cy="101566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“Victims of sexual abuse </a:t>
            </a:r>
            <a:r>
              <a:rPr lang="en-US" sz="1200" dirty="0">
                <a:solidFill>
                  <a:srgbClr val="333333"/>
                </a:solidFill>
                <a:latin typeface="Calibri" panose="020F0502020204030204" pitchFamily="34" charset="0"/>
              </a:rPr>
              <a:t>are not guilty of sin and do not need to repent. If you have been a victim of abuse, know that you are innocent and that God loves you. Talk to your parents or another trusted adult, and seek your bishop’s counsel immediately. They can support you spiritually and assist you in getting the protection and help you need. The process of healing may take time. Trust in the Savior. He will heal you and give you peace” (</a:t>
            </a:r>
            <a:r>
              <a:rPr lang="en-US" sz="1200" i="1" dirty="0">
                <a:solidFill>
                  <a:srgbClr val="333333"/>
                </a:solidFill>
                <a:latin typeface="Calibri" panose="020F0502020204030204" pitchFamily="34" charset="0"/>
              </a:rPr>
              <a:t>For the Strength of Youth</a:t>
            </a:r>
            <a:r>
              <a:rPr lang="en-US" sz="1200" dirty="0">
                <a:solidFill>
                  <a:srgbClr val="333333"/>
                </a:solidFill>
                <a:latin typeface="Calibri" panose="020F0502020204030204" pitchFamily="34" charset="0"/>
              </a:rPr>
              <a:t> [booklet, 2011], 36–37).</a:t>
            </a:r>
            <a:endParaRPr lang="en-US" sz="1200" dirty="0"/>
          </a:p>
        </p:txBody>
      </p:sp>
      <p:sp>
        <p:nvSpPr>
          <p:cNvPr id="3" name="Rectangle 2"/>
          <p:cNvSpPr/>
          <p:nvPr/>
        </p:nvSpPr>
        <p:spPr>
          <a:xfrm>
            <a:off x="0" y="1015663"/>
            <a:ext cx="6993228" cy="2893100"/>
          </a:xfrm>
          <a:prstGeom prst="rect">
            <a:avLst/>
          </a:prstGeom>
          <a:ln>
            <a:solidFill>
              <a:schemeClr val="tx1"/>
            </a:solidFill>
          </a:ln>
        </p:spPr>
        <p:txBody>
          <a:bodyPr wrap="square">
            <a:spAutoFit/>
          </a:bodyPr>
          <a:lstStyle/>
          <a:p>
            <a:pPr fontAlgn="base"/>
            <a:r>
              <a:rPr lang="en-US" sz="1400" b="1" dirty="0"/>
              <a:t>Lust</a:t>
            </a:r>
          </a:p>
          <a:p>
            <a:pPr fontAlgn="base"/>
            <a:r>
              <a:rPr lang="en-US" sz="1400" dirty="0"/>
              <a:t>Elder Jeffrey R. Holland of the Quorum of the Twelve Apostles explained why lust is a sin:</a:t>
            </a:r>
          </a:p>
          <a:p>
            <a:pPr fontAlgn="base"/>
            <a:r>
              <a:rPr lang="en-US" sz="1400" dirty="0"/>
              <a:t>“Why is lust such a deadly sin? 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Someone said once that true love must include the idea of permanence. True love endures. But lust changes as quickly as it can turn a pornographic page or glance at yet another potential object for gratification walking by, male or female. True love we are absolutely giddy about—as I am about Sister Holland; we shout it from the housetops. But lust is characterized by shame and stealth and is almost pathologically clandestine—the later and darker the hour the better, with a double-bolted door just in case” (“Place No More for the Enemy of My Soul,”</a:t>
            </a:r>
            <a:r>
              <a:rPr lang="en-US" sz="1400" i="1" dirty="0"/>
              <a:t> Ensign</a:t>
            </a:r>
            <a:r>
              <a:rPr lang="en-US" sz="1400" dirty="0"/>
              <a:t> or </a:t>
            </a:r>
            <a:r>
              <a:rPr lang="en-US" sz="1400" i="1" dirty="0"/>
              <a:t>Liahona,</a:t>
            </a:r>
            <a:r>
              <a:rPr lang="en-US" sz="1400" dirty="0"/>
              <a:t> May 2010, 44–45).</a:t>
            </a:r>
          </a:p>
        </p:txBody>
      </p:sp>
    </p:spTree>
    <p:extLst>
      <p:ext uri="{BB962C8B-B14F-4D97-AF65-F5344CB8AC3E}">
        <p14:creationId xmlns:p14="http://schemas.microsoft.com/office/powerpoint/2010/main" val="428071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936" y="1182975"/>
            <a:ext cx="4282015" cy="4247317"/>
          </a:xfrm>
          <a:prstGeom prst="rect">
            <a:avLst/>
          </a:prstGeom>
        </p:spPr>
        <p:txBody>
          <a:bodyPr wrap="square">
            <a:spAutoFit/>
          </a:bodyPr>
          <a:lstStyle/>
          <a:p>
            <a:pPr fontAlgn="base"/>
            <a:r>
              <a:rPr lang="en-US" dirty="0">
                <a:solidFill>
                  <a:schemeClr val="bg1"/>
                </a:solidFill>
                <a:latin typeface="Calibri" panose="020F0502020204030204" pitchFamily="34" charset="0"/>
              </a:rPr>
              <a:t>“Many years ago I read the following Associated Press dispatch which appeared in the newspaper: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An elderly man disclosed at the funeral of his brother, with whom he had shared, from early manhood, a small, one-room cabin near Canisteo, New York, that following a quarrel, they had divided the room in half with a chalk line, and neither had crossed the line or spoken a word to the other since that day—62 years before.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Just think of the consequence of that anger. What a tragedy!” (1)</a:t>
            </a:r>
            <a:endParaRPr lang="en-US" b="0" i="0" dirty="0">
              <a:solidFill>
                <a:schemeClr val="bg1"/>
              </a:solidFill>
              <a:effectLst/>
              <a:latin typeface="Calibri" panose="020F0502020204030204" pitchFamily="34" charset="0"/>
            </a:endParaRPr>
          </a:p>
        </p:txBody>
      </p:sp>
      <p:pic>
        <p:nvPicPr>
          <p:cNvPr id="3080" name="Picture 8" descr="http://www.parkrec.nd.gov/parks/crsp/images/col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107" y="1093437"/>
            <a:ext cx="38100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awardenreclaim.co.uk/media/catalog/product/cache/1/image/9df78eab33525d08d6e5fb8d27136e95/o/a/oak_flooring_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408" y="3984336"/>
            <a:ext cx="3177421" cy="238306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c0573862.cdn.cloudfiles.rackspacecloud.com/1/1/42923/905266/2OldMen_post_2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029" y="3885951"/>
            <a:ext cx="3323318" cy="2342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32650" y="165840"/>
            <a:ext cx="1022821" cy="1269709"/>
          </a:xfrm>
          <a:prstGeom prst="rect">
            <a:avLst/>
          </a:prstGeom>
        </p:spPr>
      </p:pic>
      <p:sp>
        <p:nvSpPr>
          <p:cNvPr id="14" name="TextBox 1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Divided</a:t>
            </a:r>
          </a:p>
        </p:txBody>
      </p:sp>
    </p:spTree>
    <p:extLst>
      <p:ext uri="{BB962C8B-B14F-4D97-AF65-F5344CB8AC3E}">
        <p14:creationId xmlns:p14="http://schemas.microsoft.com/office/powerpoint/2010/main" val="42126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80"/>
                                        </p:tgtEl>
                                        <p:attrNameLst>
                                          <p:attrName>style.visibility</p:attrName>
                                        </p:attrNameLst>
                                      </p:cBhvr>
                                      <p:to>
                                        <p:strVal val="visible"/>
                                      </p:to>
                                    </p:set>
                                    <p:animEffect transition="in" filter="fade">
                                      <p:cBhvr>
                                        <p:cTn id="9" dur="500"/>
                                        <p:tgtEl>
                                          <p:spTgt spid="3080"/>
                                        </p:tgtEl>
                                      </p:cBhvr>
                                    </p:animEffect>
                                  </p:childTnLst>
                                </p:cTn>
                              </p:par>
                              <p:par>
                                <p:cTn id="10" presetID="10" presetClass="entr" presetSubtype="0"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fade">
                                      <p:cBhvr>
                                        <p:cTn id="12" dur="500"/>
                                        <p:tgtEl>
                                          <p:spTgt spid="3082"/>
                                        </p:tgtEl>
                                      </p:cBhvr>
                                    </p:animEffect>
                                  </p:childTnLst>
                                </p:cTn>
                              </p:par>
                              <p:par>
                                <p:cTn id="13" presetID="10" presetClass="entr" presetSubtype="0" fill="hold" nodeType="withEffect">
                                  <p:stCondLst>
                                    <p:cond delay="0"/>
                                  </p:stCondLst>
                                  <p:childTnLst>
                                    <p:set>
                                      <p:cBhvr>
                                        <p:cTn id="14" dur="1" fill="hold">
                                          <p:stCondLst>
                                            <p:cond delay="0"/>
                                          </p:stCondLst>
                                        </p:cTn>
                                        <p:tgtEl>
                                          <p:spTgt spid="3084"/>
                                        </p:tgtEl>
                                        <p:attrNameLst>
                                          <p:attrName>style.visibility</p:attrName>
                                        </p:attrNameLst>
                                      </p:cBhvr>
                                      <p:to>
                                        <p:strVal val="visible"/>
                                      </p:to>
                                    </p:set>
                                    <p:animEffect transition="in" filter="fade">
                                      <p:cBhvr>
                                        <p:cTn id="15" dur="500"/>
                                        <p:tgtEl>
                                          <p:spTgt spid="308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To Forgive</a:t>
            </a:r>
          </a:p>
        </p:txBody>
      </p:sp>
      <p:sp>
        <p:nvSpPr>
          <p:cNvPr id="2" name="Rectangle 1"/>
          <p:cNvSpPr/>
          <p:nvPr/>
        </p:nvSpPr>
        <p:spPr>
          <a:xfrm>
            <a:off x="1813985" y="1259175"/>
            <a:ext cx="6096000" cy="4801314"/>
          </a:xfrm>
          <a:prstGeom prst="rect">
            <a:avLst/>
          </a:prstGeom>
        </p:spPr>
        <p:txBody>
          <a:bodyPr>
            <a:spAutoFit/>
          </a:bodyPr>
          <a:lstStyle/>
          <a:p>
            <a:pPr fontAlgn="base"/>
            <a:r>
              <a:rPr lang="en-US" b="0" i="0" dirty="0">
                <a:solidFill>
                  <a:schemeClr val="bg1"/>
                </a:solidFill>
                <a:effectLst/>
                <a:latin typeface="Calibri" panose="020F0502020204030204" pitchFamily="34" charset="0"/>
              </a:rPr>
              <a:t>How difficult it is for any of us to forgive those who have injured us. We are all prone to brood on the evil done us. That brooding becomes as a gnawing and destructive canker.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Is there a virtue more in need of application in our time than the virtue of forgiving and forgetting?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There are those who would look upon this as a sign of weakness.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Is it? I submit that it takes neither strength nor intelligence to brood in anger over wrongs suffered, to go through life with a spirit of vindictiveness, to dissipate one's abilities in planning retribution. </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There is no peace in the nursing of a grudge. There is no happiness in living for the day when you can "get even." (2)  </a:t>
            </a:r>
          </a:p>
        </p:txBody>
      </p:sp>
      <p:pic>
        <p:nvPicPr>
          <p:cNvPr id="3076" name="Picture 4" descr="http://f.tqn.com/y/quotations/1/W/4/B/sb10064450d-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984" y="1015663"/>
            <a:ext cx="2925475" cy="1945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huffpost.com/gen/1622621/images/o-CONTEMPLATIVE-TEEN-BOY-faceboo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12" t="-317"/>
          <a:stretch/>
        </p:blipFill>
        <p:spPr bwMode="auto">
          <a:xfrm>
            <a:off x="8909282" y="3682848"/>
            <a:ext cx="2843092" cy="23536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085" y="304883"/>
            <a:ext cx="1140063" cy="1421560"/>
          </a:xfrm>
          <a:prstGeom prst="rect">
            <a:avLst/>
          </a:prstGeom>
        </p:spPr>
      </p:pic>
    </p:spTree>
    <p:extLst>
      <p:ext uri="{BB962C8B-B14F-4D97-AF65-F5344CB8AC3E}">
        <p14:creationId xmlns:p14="http://schemas.microsoft.com/office/powerpoint/2010/main" val="7832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Reunited</a:t>
            </a:r>
          </a:p>
        </p:txBody>
      </p:sp>
      <p:sp>
        <p:nvSpPr>
          <p:cNvPr id="2" name="Rectangle 1"/>
          <p:cNvSpPr/>
          <p:nvPr/>
        </p:nvSpPr>
        <p:spPr>
          <a:xfrm>
            <a:off x="13215" y="6495442"/>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33:1-11</a:t>
            </a:r>
          </a:p>
        </p:txBody>
      </p:sp>
      <p:grpSp>
        <p:nvGrpSpPr>
          <p:cNvPr id="12" name="Group 11"/>
          <p:cNvGrpSpPr/>
          <p:nvPr/>
        </p:nvGrpSpPr>
        <p:grpSpPr>
          <a:xfrm>
            <a:off x="386421" y="1211575"/>
            <a:ext cx="4071800" cy="3185835"/>
            <a:chOff x="507709" y="1015662"/>
            <a:chExt cx="4071800" cy="318583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09" y="1015662"/>
              <a:ext cx="4071800" cy="2955003"/>
            </a:xfrm>
            <a:prstGeom prst="rect">
              <a:avLst/>
            </a:prstGeom>
          </p:spPr>
        </p:pic>
        <p:sp>
          <p:nvSpPr>
            <p:cNvPr id="10" name="Rectangle 9"/>
            <p:cNvSpPr/>
            <p:nvPr/>
          </p:nvSpPr>
          <p:spPr>
            <a:xfrm>
              <a:off x="507709" y="3970665"/>
              <a:ext cx="2431434" cy="230832"/>
            </a:xfrm>
            <a:prstGeom prst="rect">
              <a:avLst/>
            </a:prstGeom>
          </p:spPr>
          <p:txBody>
            <a:bodyPr wrap="square">
              <a:spAutoFit/>
            </a:bodyPr>
            <a:lstStyle/>
            <a:p>
              <a:pPr fontAlgn="base"/>
              <a:r>
                <a:rPr lang="en-US" sz="900" b="0" i="0" dirty="0">
                  <a:solidFill>
                    <a:schemeClr val="bg1"/>
                  </a:solidFill>
                  <a:effectLst/>
                  <a:latin typeface="Calibri" panose="020F0502020204030204" pitchFamily="34" charset="0"/>
                </a:rPr>
                <a:t>Artist: Francesco </a:t>
              </a:r>
              <a:r>
                <a:rPr lang="en-US" sz="900" b="0" i="0" dirty="0" err="1">
                  <a:solidFill>
                    <a:schemeClr val="bg1"/>
                  </a:solidFill>
                  <a:effectLst/>
                  <a:latin typeface="Calibri" panose="020F0502020204030204" pitchFamily="34" charset="0"/>
                </a:rPr>
                <a:t>Hayez</a:t>
              </a:r>
              <a:endParaRPr lang="en-US" sz="900" b="0" i="0" dirty="0">
                <a:solidFill>
                  <a:schemeClr val="bg1"/>
                </a:solidFill>
                <a:effectLst/>
                <a:latin typeface="Calibri" panose="020F0502020204030204" pitchFamily="34" charset="0"/>
              </a:endParaRPr>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477" y="1235312"/>
            <a:ext cx="3662059" cy="2436297"/>
          </a:xfrm>
          <a:prstGeom prst="rect">
            <a:avLst/>
          </a:prstGeom>
        </p:spPr>
      </p:pic>
      <p:sp>
        <p:nvSpPr>
          <p:cNvPr id="8" name="Rectangle 7"/>
          <p:cNvSpPr/>
          <p:nvPr/>
        </p:nvSpPr>
        <p:spPr>
          <a:xfrm>
            <a:off x="4964328" y="1337829"/>
            <a:ext cx="2628163" cy="923330"/>
          </a:xfrm>
          <a:prstGeom prst="rect">
            <a:avLst/>
          </a:prstGeom>
        </p:spPr>
        <p:txBody>
          <a:bodyPr wrap="square">
            <a:spAutoFit/>
          </a:bodyPr>
          <a:lstStyle/>
          <a:p>
            <a:r>
              <a:rPr lang="en-US" b="0" i="0" dirty="0">
                <a:solidFill>
                  <a:schemeClr val="bg1"/>
                </a:solidFill>
                <a:effectLst/>
                <a:latin typeface="Calibri" panose="020F0502020204030204" pitchFamily="34" charset="0"/>
              </a:rPr>
              <a:t>What did Jacob do to restore peace to his relationship with Esau? </a:t>
            </a:r>
            <a:endParaRPr lang="en-US" dirty="0">
              <a:solidFill>
                <a:schemeClr val="bg1"/>
              </a:solidFill>
            </a:endParaRPr>
          </a:p>
        </p:txBody>
      </p:sp>
      <p:sp>
        <p:nvSpPr>
          <p:cNvPr id="9" name="Rectangle 8"/>
          <p:cNvSpPr/>
          <p:nvPr/>
        </p:nvSpPr>
        <p:spPr>
          <a:xfrm>
            <a:off x="4664410" y="2668305"/>
            <a:ext cx="2824960" cy="923330"/>
          </a:xfrm>
          <a:prstGeom prst="rect">
            <a:avLst/>
          </a:prstGeom>
        </p:spPr>
        <p:txBody>
          <a:bodyPr wrap="square">
            <a:spAutoFit/>
          </a:bodyPr>
          <a:lstStyle/>
          <a:p>
            <a:pPr algn="ctr"/>
            <a:r>
              <a:rPr lang="en-US" b="0" i="0" dirty="0">
                <a:solidFill>
                  <a:srgbClr val="FFFF00"/>
                </a:solidFill>
                <a:effectLst/>
                <a:latin typeface="Palatino"/>
              </a:rPr>
              <a:t>Jacob addressed him as my lord Esau—showing respect and honor</a:t>
            </a:r>
            <a:endParaRPr lang="en-US" dirty="0">
              <a:solidFill>
                <a:srgbClr val="FFFF00"/>
              </a:solidFill>
            </a:endParaRPr>
          </a:p>
        </p:txBody>
      </p:sp>
      <p:sp>
        <p:nvSpPr>
          <p:cNvPr id="11" name="Rectangle 10"/>
          <p:cNvSpPr/>
          <p:nvPr/>
        </p:nvSpPr>
        <p:spPr>
          <a:xfrm>
            <a:off x="4361241" y="4819651"/>
            <a:ext cx="4086073" cy="369332"/>
          </a:xfrm>
          <a:prstGeom prst="rect">
            <a:avLst/>
          </a:prstGeom>
        </p:spPr>
        <p:txBody>
          <a:bodyPr wrap="square">
            <a:spAutoFit/>
          </a:bodyPr>
          <a:lstStyle/>
          <a:p>
            <a:r>
              <a:rPr lang="en-US" b="0" dirty="0">
                <a:solidFill>
                  <a:srgbClr val="FFFF00"/>
                </a:solidFill>
                <a:effectLst/>
                <a:latin typeface="Palatino"/>
              </a:rPr>
              <a:t>Jacob offered generous gifts to Esau</a:t>
            </a:r>
            <a:endParaRPr lang="en-US" dirty="0">
              <a:solidFill>
                <a:srgbClr val="FFFF00"/>
              </a:solidFill>
            </a:endParaRPr>
          </a:p>
        </p:txBody>
      </p:sp>
      <p:sp>
        <p:nvSpPr>
          <p:cNvPr id="15" name="Rectangle 14"/>
          <p:cNvSpPr/>
          <p:nvPr/>
        </p:nvSpPr>
        <p:spPr>
          <a:xfrm>
            <a:off x="4696735" y="3970666"/>
            <a:ext cx="2824960" cy="646331"/>
          </a:xfrm>
          <a:prstGeom prst="rect">
            <a:avLst/>
          </a:prstGeom>
        </p:spPr>
        <p:txBody>
          <a:bodyPr wrap="square">
            <a:spAutoFit/>
          </a:bodyPr>
          <a:lstStyle/>
          <a:p>
            <a:pPr algn="ctr"/>
            <a:r>
              <a:rPr lang="en-US" b="0" i="0" dirty="0">
                <a:solidFill>
                  <a:srgbClr val="FFFF00"/>
                </a:solidFill>
                <a:effectLst/>
                <a:latin typeface="Palatino"/>
              </a:rPr>
              <a:t>Jacob showed humility and courtesy</a:t>
            </a:r>
            <a:endParaRPr lang="en-US" dirty="0">
              <a:solidFill>
                <a:srgbClr val="FFFF00"/>
              </a:solidFill>
            </a:endParaRPr>
          </a:p>
        </p:txBody>
      </p:sp>
      <p:grpSp>
        <p:nvGrpSpPr>
          <p:cNvPr id="16" name="Group 15"/>
          <p:cNvGrpSpPr/>
          <p:nvPr/>
        </p:nvGrpSpPr>
        <p:grpSpPr>
          <a:xfrm>
            <a:off x="8235479" y="4069482"/>
            <a:ext cx="3505068" cy="2501531"/>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91318" y="1023435"/>
              <a:ext cx="2371313" cy="1323439"/>
            </a:xfrm>
            <a:prstGeom prst="rect">
              <a:avLst/>
            </a:prstGeom>
          </p:spPr>
          <p:txBody>
            <a:bodyPr wrap="square">
              <a:spAutoFit/>
            </a:bodyPr>
            <a:lstStyle/>
            <a:p>
              <a:pPr algn="ctr"/>
              <a:r>
                <a:rPr lang="en-US" sz="1600" dirty="0"/>
                <a:t> </a:t>
              </a:r>
              <a:r>
                <a:rPr lang="en-US" sz="1600" b="1" dirty="0"/>
                <a:t>If we make the effort to settle conflicts in the Lord’s way, then we can help restore peace to troubled relationships</a:t>
              </a:r>
              <a:endParaRPr lang="en-US" sz="1600" i="1" dirty="0"/>
            </a:p>
          </p:txBody>
        </p:sp>
      </p:grpSp>
      <p:sp>
        <p:nvSpPr>
          <p:cNvPr id="13" name="Rectangle 12"/>
          <p:cNvSpPr/>
          <p:nvPr/>
        </p:nvSpPr>
        <p:spPr>
          <a:xfrm>
            <a:off x="1654795" y="5619857"/>
            <a:ext cx="6580684" cy="830997"/>
          </a:xfrm>
          <a:prstGeom prst="rect">
            <a:avLst/>
          </a:prstGeom>
        </p:spPr>
        <p:txBody>
          <a:bodyPr wrap="square">
            <a:spAutoFit/>
          </a:bodyPr>
          <a:lstStyle/>
          <a:p>
            <a:r>
              <a:rPr lang="en-US" sz="1600" b="0" i="0" dirty="0">
                <a:solidFill>
                  <a:schemeClr val="bg1"/>
                </a:solidFill>
                <a:effectLst/>
                <a:latin typeface="Calibri" panose="020F0502020204030204" pitchFamily="34" charset="0"/>
              </a:rPr>
              <a:t>“…how gracious Esau grew to be, as evidenced when his and Jacob's caravans met in the desert many years later! </a:t>
            </a:r>
          </a:p>
          <a:p>
            <a:r>
              <a:rPr lang="en-US" sz="1600" b="0" i="0" dirty="0">
                <a:solidFill>
                  <a:schemeClr val="bg1"/>
                </a:solidFill>
                <a:effectLst/>
                <a:latin typeface="Calibri" panose="020F0502020204030204" pitchFamily="34" charset="0"/>
              </a:rPr>
              <a:t>(4)</a:t>
            </a:r>
            <a:endParaRPr lang="en-US" sz="1600"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72" y="5296485"/>
            <a:ext cx="814771" cy="1019683"/>
          </a:xfrm>
          <a:prstGeom prst="rect">
            <a:avLst/>
          </a:prstGeom>
        </p:spPr>
      </p:pic>
    </p:spTree>
    <p:extLst>
      <p:ext uri="{BB962C8B-B14F-4D97-AF65-F5344CB8AC3E}">
        <p14:creationId xmlns:p14="http://schemas.microsoft.com/office/powerpoint/2010/main" val="195947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72" y="2486396"/>
            <a:ext cx="4105163" cy="3416320"/>
          </a:xfrm>
          <a:prstGeom prst="rect">
            <a:avLst/>
          </a:prstGeom>
        </p:spPr>
        <p:txBody>
          <a:bodyPr wrap="square">
            <a:spAutoFit/>
          </a:bodyPr>
          <a:lstStyle/>
          <a:p>
            <a:r>
              <a:rPr lang="en-US" dirty="0">
                <a:solidFill>
                  <a:schemeClr val="bg1"/>
                </a:solidFill>
                <a:latin typeface="Calibri" panose="020F0502020204030204" pitchFamily="34" charset="0"/>
              </a:rPr>
              <a:t>“What is our response when we are offended, misunderstood, unfairly or unkindly treated, or sinned against, made an offender for a word, falsely accused, passed over, hurt by those we love, our offerings rejected?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Do we resent, become bitter, hold a grudge?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Or do we resolve the problem if we can, forgive, and rid ourselves of the burden?</a:t>
            </a:r>
          </a:p>
        </p:txBody>
      </p:sp>
      <p:grpSp>
        <p:nvGrpSpPr>
          <p:cNvPr id="30" name="Group 29"/>
          <p:cNvGrpSpPr/>
          <p:nvPr/>
        </p:nvGrpSpPr>
        <p:grpSpPr>
          <a:xfrm>
            <a:off x="4343466" y="96197"/>
            <a:ext cx="3505068" cy="2501531"/>
            <a:chOff x="228600" y="381000"/>
            <a:chExt cx="3505068" cy="2501531"/>
          </a:xfrm>
        </p:grpSpPr>
        <p:grpSp>
          <p:nvGrpSpPr>
            <p:cNvPr id="31" name="Group 30"/>
            <p:cNvGrpSpPr/>
            <p:nvPr/>
          </p:nvGrpSpPr>
          <p:grpSpPr>
            <a:xfrm>
              <a:off x="228600" y="381000"/>
              <a:ext cx="3505068" cy="2501531"/>
              <a:chOff x="534986" y="381000"/>
              <a:chExt cx="2637111" cy="2501531"/>
            </a:xfrm>
          </p:grpSpPr>
          <p:sp>
            <p:nvSpPr>
              <p:cNvPr id="33" name="Rectangle 3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534986" y="384805"/>
                <a:ext cx="457200" cy="2497726"/>
                <a:chOff x="533400" y="381000"/>
                <a:chExt cx="457200" cy="2497726"/>
              </a:xfrm>
            </p:grpSpPr>
            <p:sp>
              <p:nvSpPr>
                <p:cNvPr id="40" name="Oval 3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ounded Rectangle 4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714897" y="381000"/>
                <a:ext cx="457200" cy="2497726"/>
                <a:chOff x="2714897" y="457200"/>
                <a:chExt cx="457200" cy="2497726"/>
              </a:xfrm>
            </p:grpSpPr>
            <p:sp>
              <p:nvSpPr>
                <p:cNvPr id="36" name="Oval 3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Rectangle 31"/>
            <p:cNvSpPr/>
            <p:nvPr/>
          </p:nvSpPr>
          <p:spPr>
            <a:xfrm>
              <a:off x="791318" y="1023435"/>
              <a:ext cx="2371313" cy="1323439"/>
            </a:xfrm>
            <a:prstGeom prst="rect">
              <a:avLst/>
            </a:prstGeom>
          </p:spPr>
          <p:txBody>
            <a:bodyPr wrap="square">
              <a:spAutoFit/>
            </a:bodyPr>
            <a:lstStyle/>
            <a:p>
              <a:pPr algn="ctr"/>
              <a:r>
                <a:rPr lang="en-US" sz="1600" b="1" dirty="0"/>
                <a:t>If we overcome hatred and forgive others, then we can help restore peace to troubled relationships</a:t>
              </a:r>
              <a:endParaRPr lang="en-US" sz="1600" i="1" dirty="0"/>
            </a:p>
          </p:txBody>
        </p:sp>
      </p:grpSp>
      <p:sp>
        <p:nvSpPr>
          <p:cNvPr id="3" name="Rectangle 2"/>
          <p:cNvSpPr/>
          <p:nvPr/>
        </p:nvSpPr>
        <p:spPr>
          <a:xfrm>
            <a:off x="7240854" y="3317393"/>
            <a:ext cx="4711659" cy="2585323"/>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nature of our response to such situations may well determine the nature and quality of our lives, here and eternally. …</a:t>
            </a:r>
          </a:p>
          <a:p>
            <a:pPr fontAlgn="base"/>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 Even if it appears that another may be deserving of our resentment or hatred, none of us can afford to pay the price of resenting or hating, because of what it does to us.” (3)</a:t>
            </a:r>
          </a:p>
        </p:txBody>
      </p:sp>
      <p:pic>
        <p:nvPicPr>
          <p:cNvPr id="6146" name="Picture 2" descr="http://photos2.demandstudios.com/DM-Resize/photos.demandstudios.com/getty/article/178/248/78459354_XS.jpg?w=1200&amp;h=630&amp;crop_min=1&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425" y="977129"/>
            <a:ext cx="2964089" cy="19785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recognizetrauma.org/images/c-h-sad-teen-b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065" y="2827870"/>
            <a:ext cx="2237199" cy="33518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bestldsconferencetalks.files.wordpress.com/2011/09/elder-marion-d-hank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618" y="910931"/>
            <a:ext cx="1081554" cy="140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68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500"/>
                                        <p:tgtEl>
                                          <p:spTgt spid="61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500"/>
                                        <p:tgtEl>
                                          <p:spTgt spid="614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6146"/>
                                        </p:tgtEl>
                                        <p:attrNameLst>
                                          <p:attrName>style.visibility</p:attrName>
                                        </p:attrNameLst>
                                      </p:cBhvr>
                                      <p:to>
                                        <p:strVal val="visible"/>
                                      </p:to>
                                    </p:set>
                                    <p:animEffect transition="in" filter="fade">
                                      <p:cBhvr>
                                        <p:cTn id="27" dur="500"/>
                                        <p:tgtEl>
                                          <p:spTgt spid="614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The Value of Forgiving One Another</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D&amp;C 64:9-11</a:t>
            </a:r>
          </a:p>
        </p:txBody>
      </p:sp>
      <p:sp>
        <p:nvSpPr>
          <p:cNvPr id="8" name="Rectangle 7"/>
          <p:cNvSpPr/>
          <p:nvPr/>
        </p:nvSpPr>
        <p:spPr>
          <a:xfrm>
            <a:off x="793408" y="1755616"/>
            <a:ext cx="4322878" cy="3416320"/>
          </a:xfrm>
          <a:prstGeom prst="rect">
            <a:avLst/>
          </a:prstGeom>
        </p:spPr>
        <p:txBody>
          <a:bodyPr wrap="square">
            <a:spAutoFit/>
          </a:bodyPr>
          <a:lstStyle/>
          <a:p>
            <a:pPr fontAlgn="base"/>
            <a:r>
              <a:rPr lang="en-US" i="1" dirty="0">
                <a:solidFill>
                  <a:srgbClr val="FFFF00"/>
                </a:solidFill>
                <a:latin typeface="Calibri" panose="020F0502020204030204" pitchFamily="34" charset="0"/>
              </a:rPr>
              <a:t>Wherefore, I say unto you, that ye ought to forgive one another; for he that </a:t>
            </a:r>
            <a:r>
              <a:rPr lang="en-US" i="1" dirty="0" err="1">
                <a:solidFill>
                  <a:srgbClr val="FFFF00"/>
                </a:solidFill>
                <a:latin typeface="Calibri" panose="020F0502020204030204" pitchFamily="34" charset="0"/>
              </a:rPr>
              <a:t>forgiveth</a:t>
            </a:r>
            <a:r>
              <a:rPr lang="en-US" i="1" dirty="0">
                <a:solidFill>
                  <a:srgbClr val="FFFF00"/>
                </a:solidFill>
                <a:latin typeface="Calibri" panose="020F0502020204030204" pitchFamily="34" charset="0"/>
              </a:rPr>
              <a:t> not his brother his trespasses </a:t>
            </a:r>
            <a:r>
              <a:rPr lang="en-US" i="1" dirty="0" err="1">
                <a:solidFill>
                  <a:srgbClr val="FFFF00"/>
                </a:solidFill>
                <a:latin typeface="Calibri" panose="020F0502020204030204" pitchFamily="34" charset="0"/>
              </a:rPr>
              <a:t>standeth</a:t>
            </a:r>
            <a:r>
              <a:rPr lang="en-US" i="1" dirty="0">
                <a:solidFill>
                  <a:srgbClr val="FFFF00"/>
                </a:solidFill>
                <a:latin typeface="Calibri" panose="020F0502020204030204" pitchFamily="34" charset="0"/>
              </a:rPr>
              <a:t> condemned before the Lord; for there </a:t>
            </a:r>
            <a:r>
              <a:rPr lang="en-US" i="1" dirty="0" err="1">
                <a:solidFill>
                  <a:srgbClr val="FFFF00"/>
                </a:solidFill>
                <a:latin typeface="Calibri" panose="020F0502020204030204" pitchFamily="34" charset="0"/>
              </a:rPr>
              <a:t>remaineth</a:t>
            </a:r>
            <a:r>
              <a:rPr lang="en-US" i="1" dirty="0">
                <a:solidFill>
                  <a:srgbClr val="FFFF00"/>
                </a:solidFill>
                <a:latin typeface="Calibri" panose="020F0502020204030204" pitchFamily="34" charset="0"/>
              </a:rPr>
              <a:t> in him the greater sin.</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 I, the Lord, will forgive whom I will forgive, but of you it is required to forgive all men.</a:t>
            </a:r>
          </a:p>
          <a:p>
            <a:pPr fontAlgn="base"/>
            <a:endParaRPr lang="en-US" i="1" dirty="0">
              <a:solidFill>
                <a:srgbClr val="FFFF00"/>
              </a:solidFill>
              <a:latin typeface="Calibri" panose="020F0502020204030204" pitchFamily="34" charset="0"/>
            </a:endParaRPr>
          </a:p>
          <a:p>
            <a:pPr fontAlgn="base"/>
            <a:r>
              <a:rPr lang="en-US" i="1" dirty="0">
                <a:solidFill>
                  <a:srgbClr val="FFFF00"/>
                </a:solidFill>
                <a:latin typeface="Calibri" panose="020F0502020204030204" pitchFamily="34" charset="0"/>
              </a:rPr>
              <a:t>And ye ought to say in your hearts—let God judge between me and thee, and reward thee according to thy deeds.</a:t>
            </a:r>
          </a:p>
        </p:txBody>
      </p:sp>
      <p:pic>
        <p:nvPicPr>
          <p:cNvPr id="8194" name="Picture 2" descr="http://4.bp.blogspot.com/-fLksz4pV7VI/T7Zj0RtWmXI/AAAAAAAAIz0/1Qy0QYMSv4s/s1600/forg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057" y="1214411"/>
            <a:ext cx="2075543" cy="26971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fathers.com/wp39/wp-content/uploads/2014/07/dad-teen-son-hugging-football.jpg"/>
          <p:cNvPicPr>
            <a:picLocks noChangeAspect="1" noChangeArrowheads="1"/>
          </p:cNvPicPr>
          <p:nvPr/>
        </p:nvPicPr>
        <p:blipFill rotWithShape="1">
          <a:blip r:embed="rId4">
            <a:extLst>
              <a:ext uri="{28A0092B-C50C-407E-A947-70E740481C1C}">
                <a14:useLocalDpi xmlns:a14="http://schemas.microsoft.com/office/drawing/2010/main" val="0"/>
              </a:ext>
            </a:extLst>
          </a:blip>
          <a:srcRect r="598" b="35973"/>
          <a:stretch/>
        </p:blipFill>
        <p:spPr bwMode="auto">
          <a:xfrm>
            <a:off x="8167573" y="3240541"/>
            <a:ext cx="2914084" cy="25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1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animEffect transition="in" filter="fade">
                                      <p:cBhvr>
                                        <p:cTn id="9" dur="500"/>
                                        <p:tgtEl>
                                          <p:spTgt spid="8194"/>
                                        </p:tgtEl>
                                      </p:cBhvr>
                                    </p:animEffect>
                                  </p:childTnLst>
                                </p:cTn>
                              </p:par>
                              <p:par>
                                <p:cTn id="10" presetID="10"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Seir</a:t>
            </a: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 and Canaan</a:t>
            </a:r>
          </a:p>
        </p:txBody>
      </p:sp>
      <p:sp>
        <p:nvSpPr>
          <p:cNvPr id="2" name="Rectangle 1"/>
          <p:cNvSpPr/>
          <p:nvPr/>
        </p:nvSpPr>
        <p:spPr>
          <a:xfrm>
            <a:off x="83157" y="6386347"/>
            <a:ext cx="6096000" cy="369332"/>
          </a:xfrm>
          <a:prstGeom prst="rect">
            <a:avLst/>
          </a:prstGeom>
        </p:spPr>
        <p:txBody>
          <a:bodyPr>
            <a:spAutoFit/>
          </a:bodyPr>
          <a:lstStyle/>
          <a:p>
            <a:pPr fontAlgn="base"/>
            <a:r>
              <a:rPr lang="en-US" b="0" i="0" dirty="0">
                <a:solidFill>
                  <a:schemeClr val="bg1"/>
                </a:solidFill>
                <a:effectLst/>
                <a:latin typeface="Calibri" panose="020F0502020204030204" pitchFamily="34" charset="0"/>
              </a:rPr>
              <a:t>Genesis 33:12-20</a:t>
            </a:r>
          </a:p>
        </p:txBody>
      </p:sp>
      <p:grpSp>
        <p:nvGrpSpPr>
          <p:cNvPr id="6" name="Group 5"/>
          <p:cNvGrpSpPr/>
          <p:nvPr/>
        </p:nvGrpSpPr>
        <p:grpSpPr>
          <a:xfrm>
            <a:off x="4130260" y="1409757"/>
            <a:ext cx="3931479" cy="4397829"/>
            <a:chOff x="4130260" y="1409757"/>
            <a:chExt cx="3931479" cy="4397829"/>
          </a:xfrm>
        </p:grpSpPr>
        <p:pic>
          <p:nvPicPr>
            <p:cNvPr id="10244" name="Picture 4" descr="https://newgracebaptistchurch.files.wordpress.com/2013/11/jacob-ma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09" b="16594"/>
            <a:stretch/>
          </p:blipFill>
          <p:spPr bwMode="auto">
            <a:xfrm>
              <a:off x="4130260" y="1409757"/>
              <a:ext cx="3931479" cy="43978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7313221">
              <a:off x="4438313" y="2885460"/>
              <a:ext cx="1381304" cy="461665"/>
            </a:xfrm>
            <a:prstGeom prst="rect">
              <a:avLst/>
            </a:prstGeom>
            <a:solidFill>
              <a:schemeClr val="tx1"/>
            </a:solidFill>
          </p:spPr>
          <p:txBody>
            <a:bodyPr wrap="square" rtlCol="0">
              <a:spAutoFit/>
            </a:bodyPr>
            <a:lstStyle/>
            <a:p>
              <a:r>
                <a:rPr lang="en-US" sz="2400" b="1" dirty="0">
                  <a:solidFill>
                    <a:srgbClr val="FF0000"/>
                  </a:solidFill>
                  <a:latin typeface="Calibri" panose="020F0502020204030204" pitchFamily="34" charset="0"/>
                </a:rPr>
                <a:t>Canaan</a:t>
              </a:r>
            </a:p>
          </p:txBody>
        </p:sp>
        <p:sp>
          <p:nvSpPr>
            <p:cNvPr id="11" name="TextBox 10"/>
            <p:cNvSpPr txBox="1"/>
            <p:nvPr/>
          </p:nvSpPr>
          <p:spPr>
            <a:xfrm>
              <a:off x="6179157" y="5089130"/>
              <a:ext cx="776814" cy="461665"/>
            </a:xfrm>
            <a:prstGeom prst="rect">
              <a:avLst/>
            </a:prstGeom>
            <a:solidFill>
              <a:schemeClr val="tx1"/>
            </a:solidFill>
          </p:spPr>
          <p:txBody>
            <a:bodyPr wrap="square" rtlCol="0">
              <a:spAutoFit/>
            </a:bodyPr>
            <a:lstStyle/>
            <a:p>
              <a:r>
                <a:rPr lang="en-US" sz="2400" b="1" dirty="0" err="1">
                  <a:solidFill>
                    <a:srgbClr val="FF0000"/>
                  </a:solidFill>
                  <a:latin typeface="Calibri" panose="020F0502020204030204" pitchFamily="34" charset="0"/>
                </a:rPr>
                <a:t>Seir</a:t>
              </a:r>
              <a:endParaRPr lang="en-US" sz="2400" b="1" dirty="0">
                <a:solidFill>
                  <a:srgbClr val="FF0000"/>
                </a:solidFill>
                <a:latin typeface="Calibri" panose="020F0502020204030204" pitchFamily="34" charset="0"/>
              </a:endParaRPr>
            </a:p>
          </p:txBody>
        </p:sp>
      </p:grpSp>
      <p:grpSp>
        <p:nvGrpSpPr>
          <p:cNvPr id="13" name="Group 12"/>
          <p:cNvGrpSpPr/>
          <p:nvPr/>
        </p:nvGrpSpPr>
        <p:grpSpPr>
          <a:xfrm>
            <a:off x="3039553" y="1519652"/>
            <a:ext cx="1650816" cy="4113088"/>
            <a:chOff x="1133802" y="686440"/>
            <a:chExt cx="1650816" cy="4113088"/>
          </a:xfrm>
        </p:grpSpPr>
        <p:sp>
          <p:nvSpPr>
            <p:cNvPr id="14" name="Oval 1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rapezoid 1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rapezoid 1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 name="Group 20"/>
            <p:cNvGrpSpPr/>
            <p:nvPr/>
          </p:nvGrpSpPr>
          <p:grpSpPr>
            <a:xfrm rot="576583">
              <a:off x="1476405" y="3166501"/>
              <a:ext cx="148442" cy="1203961"/>
              <a:chOff x="4038599" y="3983576"/>
              <a:chExt cx="217257" cy="1331328"/>
            </a:xfrm>
          </p:grpSpPr>
          <p:sp>
            <p:nvSpPr>
              <p:cNvPr id="110" name="Pentagon 10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rot="5400000" flipV="1">
                <a:off x="3549760" y="4476730"/>
                <a:ext cx="1194934" cy="208625"/>
                <a:chOff x="3970020" y="4948646"/>
                <a:chExt cx="6939523" cy="1211581"/>
              </a:xfrm>
            </p:grpSpPr>
            <p:grpSp>
              <p:nvGrpSpPr>
                <p:cNvPr id="112" name="Group 111"/>
                <p:cNvGrpSpPr/>
                <p:nvPr/>
              </p:nvGrpSpPr>
              <p:grpSpPr>
                <a:xfrm>
                  <a:off x="3970020" y="4953000"/>
                  <a:ext cx="2080259" cy="1207227"/>
                  <a:chOff x="4551318" y="4950687"/>
                  <a:chExt cx="2080259" cy="1207227"/>
                </a:xfrm>
              </p:grpSpPr>
              <p:sp>
                <p:nvSpPr>
                  <p:cNvPr id="129" name="Rectangle 12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 Arrow Callout 13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Diamond 11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6395357" y="4948646"/>
                  <a:ext cx="2080259" cy="1207227"/>
                  <a:chOff x="4551318" y="4950687"/>
                  <a:chExt cx="2080259" cy="1207227"/>
                </a:xfrm>
              </p:grpSpPr>
              <p:sp>
                <p:nvSpPr>
                  <p:cNvPr id="123" name="Rectangle 12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 Arrow Callout 12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Diamond 11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8829284" y="4948646"/>
                  <a:ext cx="2080259" cy="1207227"/>
                  <a:chOff x="4551318" y="4950687"/>
                  <a:chExt cx="2080259" cy="1207227"/>
                </a:xfrm>
              </p:grpSpPr>
              <p:sp>
                <p:nvSpPr>
                  <p:cNvPr id="117" name="Rectangle 11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 Arrow Callout 11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rot="21023417" flipH="1">
              <a:off x="1680724" y="3197449"/>
              <a:ext cx="148442" cy="1203961"/>
              <a:chOff x="4038599" y="3983576"/>
              <a:chExt cx="217257" cy="1331328"/>
            </a:xfrm>
          </p:grpSpPr>
          <p:sp>
            <p:nvSpPr>
              <p:cNvPr id="85" name="Pentagon 8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rot="5400000" flipV="1">
                <a:off x="3549760" y="4476730"/>
                <a:ext cx="1194934" cy="208625"/>
                <a:chOff x="3970020" y="4948646"/>
                <a:chExt cx="6939523" cy="1211581"/>
              </a:xfrm>
            </p:grpSpPr>
            <p:grpSp>
              <p:nvGrpSpPr>
                <p:cNvPr id="87" name="Group 86"/>
                <p:cNvGrpSpPr/>
                <p:nvPr/>
              </p:nvGrpSpPr>
              <p:grpSpPr>
                <a:xfrm>
                  <a:off x="3970020" y="4953000"/>
                  <a:ext cx="2080259" cy="1207227"/>
                  <a:chOff x="4551318" y="4950687"/>
                  <a:chExt cx="2080259" cy="1207227"/>
                </a:xfrm>
              </p:grpSpPr>
              <p:sp>
                <p:nvSpPr>
                  <p:cNvPr id="104" name="Rectangle 10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Callout 10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6395357" y="4948646"/>
                  <a:ext cx="2080259" cy="1207227"/>
                  <a:chOff x="4551318" y="4950687"/>
                  <a:chExt cx="2080259" cy="1207227"/>
                </a:xfrm>
              </p:grpSpPr>
              <p:sp>
                <p:nvSpPr>
                  <p:cNvPr id="98" name="Rectangle 9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Callout 9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Diamond 8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8829284" y="4948646"/>
                  <a:ext cx="2080259" cy="1207227"/>
                  <a:chOff x="4551318" y="4950687"/>
                  <a:chExt cx="2080259" cy="1207227"/>
                </a:xfrm>
              </p:grpSpPr>
              <p:sp>
                <p:nvSpPr>
                  <p:cNvPr id="92" name="Rectangle 9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Callout 9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2"/>
            <p:cNvGrpSpPr/>
            <p:nvPr/>
          </p:nvGrpSpPr>
          <p:grpSpPr>
            <a:xfrm>
              <a:off x="1553983" y="3036996"/>
              <a:ext cx="779810" cy="220840"/>
              <a:chOff x="3431377" y="2577520"/>
              <a:chExt cx="2319927" cy="361305"/>
            </a:xfrm>
          </p:grpSpPr>
          <p:sp>
            <p:nvSpPr>
              <p:cNvPr id="60" name="Rounded Rectangle 5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657600" y="2599731"/>
                <a:ext cx="1892332" cy="330385"/>
                <a:chOff x="3970020" y="4948646"/>
                <a:chExt cx="6939523" cy="1211581"/>
              </a:xfrm>
            </p:grpSpPr>
            <p:grpSp>
              <p:nvGrpSpPr>
                <p:cNvPr id="62" name="Group 61"/>
                <p:cNvGrpSpPr/>
                <p:nvPr/>
              </p:nvGrpSpPr>
              <p:grpSpPr>
                <a:xfrm>
                  <a:off x="3970020" y="4953000"/>
                  <a:ext cx="2080259" cy="1207227"/>
                  <a:chOff x="4551318" y="4950687"/>
                  <a:chExt cx="2080259" cy="1207227"/>
                </a:xfrm>
              </p:grpSpPr>
              <p:sp>
                <p:nvSpPr>
                  <p:cNvPr id="79" name="Rectangle 7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Callout 8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395357" y="4948646"/>
                  <a:ext cx="2080259" cy="1207227"/>
                  <a:chOff x="4551318" y="4950687"/>
                  <a:chExt cx="2080259" cy="1207227"/>
                </a:xfrm>
              </p:grpSpPr>
              <p:sp>
                <p:nvSpPr>
                  <p:cNvPr id="73" name="Rectangle 7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Callout 7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Diamond 6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8829284" y="4948646"/>
                  <a:ext cx="2080259" cy="1207227"/>
                  <a:chOff x="4551318" y="4950687"/>
                  <a:chExt cx="2080259" cy="1207227"/>
                </a:xfrm>
              </p:grpSpPr>
              <p:sp>
                <p:nvSpPr>
                  <p:cNvPr id="67" name="Rectangle 6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Callout 6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4" name="Isosceles Triangle 2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238801" y="686440"/>
              <a:ext cx="1515213" cy="1532853"/>
              <a:chOff x="1238801" y="686440"/>
              <a:chExt cx="1515213" cy="1532853"/>
            </a:xfrm>
          </p:grpSpPr>
          <p:sp>
            <p:nvSpPr>
              <p:cNvPr id="26" name="Round Diagonal Corner Rectangle 25"/>
              <p:cNvSpPr/>
              <p:nvPr/>
            </p:nvSpPr>
            <p:spPr>
              <a:xfrm rot="3691160" flipH="1">
                <a:off x="2088645" y="1270630"/>
                <a:ext cx="712151" cy="618586"/>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ound Diagonal Corner Rectangle 26"/>
              <p:cNvSpPr/>
              <p:nvPr/>
            </p:nvSpPr>
            <p:spPr>
              <a:xfrm rot="13069477" flipH="1">
                <a:off x="1238801" y="1302790"/>
                <a:ext cx="608934" cy="6221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ound Diagonal Corner Rectangle 28"/>
              <p:cNvSpPr/>
              <p:nvPr/>
            </p:nvSpPr>
            <p:spPr>
              <a:xfrm rot="20363465" flipH="1">
                <a:off x="1966746" y="686440"/>
                <a:ext cx="564930" cy="739503"/>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ound Diagonal Corner Rectangle 29"/>
              <p:cNvSpPr/>
              <p:nvPr/>
            </p:nvSpPr>
            <p:spPr>
              <a:xfrm rot="16523337" flipH="1">
                <a:off x="1390766" y="808506"/>
                <a:ext cx="640667" cy="651227"/>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flipH="1">
                <a:off x="1771000" y="786154"/>
                <a:ext cx="492812" cy="468111"/>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1"/>
              <p:cNvSpPr/>
              <p:nvPr/>
            </p:nvSpPr>
            <p:spPr>
              <a:xfrm rot="3657975" flipH="1">
                <a:off x="2233148" y="1103431"/>
                <a:ext cx="492812" cy="180896"/>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p:cNvSpPr/>
              <p:nvPr/>
            </p:nvSpPr>
            <p:spPr>
              <a:xfrm rot="17249456" flipH="1">
                <a:off x="1184821" y="1234739"/>
                <a:ext cx="492812" cy="9180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Group 33"/>
              <p:cNvGrpSpPr/>
              <p:nvPr/>
            </p:nvGrpSpPr>
            <p:grpSpPr>
              <a:xfrm>
                <a:off x="1361620" y="1073300"/>
                <a:ext cx="1251291" cy="220840"/>
                <a:chOff x="3431377" y="2577520"/>
                <a:chExt cx="2319927" cy="361305"/>
              </a:xfrm>
            </p:grpSpPr>
            <p:sp>
              <p:nvSpPr>
                <p:cNvPr id="35" name="Rounded Rectangle 3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657600" y="2599731"/>
                  <a:ext cx="1892332" cy="330385"/>
                  <a:chOff x="3970020" y="4948646"/>
                  <a:chExt cx="6939523" cy="1211581"/>
                </a:xfrm>
              </p:grpSpPr>
              <p:grpSp>
                <p:nvGrpSpPr>
                  <p:cNvPr id="37" name="Group 36"/>
                  <p:cNvGrpSpPr/>
                  <p:nvPr/>
                </p:nvGrpSpPr>
                <p:grpSpPr>
                  <a:xfrm>
                    <a:off x="3970020" y="4953000"/>
                    <a:ext cx="2080259" cy="1207227"/>
                    <a:chOff x="4551318" y="4950687"/>
                    <a:chExt cx="2080259" cy="1207227"/>
                  </a:xfrm>
                </p:grpSpPr>
                <p:sp>
                  <p:nvSpPr>
                    <p:cNvPr id="54" name="Rectangle 5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Callout 5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6395357" y="4948646"/>
                    <a:ext cx="2080259" cy="1207227"/>
                    <a:chOff x="4551318" y="4950687"/>
                    <a:chExt cx="2080259" cy="1207227"/>
                  </a:xfrm>
                </p:grpSpPr>
                <p:sp>
                  <p:nvSpPr>
                    <p:cNvPr id="48" name="Rectangle 4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Left-Right Arrow Callout 4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Diamond 3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29284" y="4948646"/>
                    <a:ext cx="2080259" cy="1207227"/>
                    <a:chOff x="4551318" y="4950687"/>
                    <a:chExt cx="2080259" cy="1207227"/>
                  </a:xfrm>
                </p:grpSpPr>
                <p:sp>
                  <p:nvSpPr>
                    <p:cNvPr id="42" name="Rectangle 4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Callout 4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35" name="Group 134"/>
          <p:cNvGrpSpPr/>
          <p:nvPr/>
        </p:nvGrpSpPr>
        <p:grpSpPr>
          <a:xfrm>
            <a:off x="7233701" y="1591835"/>
            <a:ext cx="2198457" cy="3992443"/>
            <a:chOff x="6931994" y="670255"/>
            <a:chExt cx="1661334" cy="3017017"/>
          </a:xfrm>
        </p:grpSpPr>
        <p:grpSp>
          <p:nvGrpSpPr>
            <p:cNvPr id="136" name="Group 135"/>
            <p:cNvGrpSpPr/>
            <p:nvPr/>
          </p:nvGrpSpPr>
          <p:grpSpPr>
            <a:xfrm>
              <a:off x="6931994" y="670255"/>
              <a:ext cx="1661334" cy="3017017"/>
              <a:chOff x="5659340" y="3383783"/>
              <a:chExt cx="1661334" cy="3017017"/>
            </a:xfrm>
          </p:grpSpPr>
          <p:sp>
            <p:nvSpPr>
              <p:cNvPr id="209" name="Cloud 208"/>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p:cNvGrpSpPr/>
              <p:nvPr/>
            </p:nvGrpSpPr>
            <p:grpSpPr>
              <a:xfrm>
                <a:off x="5659340" y="3383783"/>
                <a:ext cx="1661334" cy="3017017"/>
                <a:chOff x="5659340" y="3383783"/>
                <a:chExt cx="1661334" cy="3017017"/>
              </a:xfrm>
            </p:grpSpPr>
            <p:sp>
              <p:nvSpPr>
                <p:cNvPr id="211" name="Oval 210"/>
                <p:cNvSpPr/>
                <p:nvPr/>
              </p:nvSpPr>
              <p:spPr>
                <a:xfrm rot="19671902">
                  <a:off x="6963520" y="4954366"/>
                  <a:ext cx="357154"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5659340" y="4881366"/>
                  <a:ext cx="337159"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rot="997471">
              <a:off x="7341147" y="2622182"/>
              <a:ext cx="142507" cy="584080"/>
              <a:chOff x="7091698" y="1740618"/>
              <a:chExt cx="217257" cy="890452"/>
            </a:xfrm>
          </p:grpSpPr>
          <p:sp>
            <p:nvSpPr>
              <p:cNvPr id="187" name="Pentagon 186"/>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187"/>
              <p:cNvGrpSpPr/>
              <p:nvPr/>
            </p:nvGrpSpPr>
            <p:grpSpPr>
              <a:xfrm rot="5400000">
                <a:off x="6833381" y="2050526"/>
                <a:ext cx="715875" cy="153178"/>
                <a:chOff x="5881772" y="938753"/>
                <a:chExt cx="715875" cy="153178"/>
              </a:xfrm>
            </p:grpSpPr>
            <p:grpSp>
              <p:nvGrpSpPr>
                <p:cNvPr id="189" name="Group 188"/>
                <p:cNvGrpSpPr/>
                <p:nvPr/>
              </p:nvGrpSpPr>
              <p:grpSpPr>
                <a:xfrm rot="2670115">
                  <a:off x="5881772" y="940897"/>
                  <a:ext cx="152122" cy="148890"/>
                  <a:chOff x="5757466" y="974350"/>
                  <a:chExt cx="1743980" cy="1706926"/>
                </a:xfrm>
              </p:grpSpPr>
              <p:sp>
                <p:nvSpPr>
                  <p:cNvPr id="205" name="Donut 20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onut 20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0" name="Group 189"/>
                <p:cNvGrpSpPr/>
                <p:nvPr/>
              </p:nvGrpSpPr>
              <p:grpSpPr>
                <a:xfrm rot="2670115">
                  <a:off x="6072548" y="943041"/>
                  <a:ext cx="152122" cy="148890"/>
                  <a:chOff x="5757466" y="974350"/>
                  <a:chExt cx="1743980" cy="1706926"/>
                </a:xfrm>
              </p:grpSpPr>
              <p:sp>
                <p:nvSpPr>
                  <p:cNvPr id="201" name="Donut 20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Donut 20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Donut 20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1" name="Group 190"/>
                <p:cNvGrpSpPr/>
                <p:nvPr/>
              </p:nvGrpSpPr>
              <p:grpSpPr>
                <a:xfrm rot="2670115">
                  <a:off x="6256892" y="943040"/>
                  <a:ext cx="152122" cy="148890"/>
                  <a:chOff x="5757466" y="974350"/>
                  <a:chExt cx="1743980" cy="1706926"/>
                </a:xfrm>
              </p:grpSpPr>
              <p:sp>
                <p:nvSpPr>
                  <p:cNvPr id="197" name="Donut 19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onut 19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Donut 19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2" name="Group 191"/>
                <p:cNvGrpSpPr/>
                <p:nvPr/>
              </p:nvGrpSpPr>
              <p:grpSpPr>
                <a:xfrm rot="2670115">
                  <a:off x="6445525" y="938753"/>
                  <a:ext cx="152122" cy="148890"/>
                  <a:chOff x="5757466" y="974350"/>
                  <a:chExt cx="1743980" cy="1706926"/>
                </a:xfrm>
              </p:grpSpPr>
              <p:sp>
                <p:nvSpPr>
                  <p:cNvPr id="193" name="Donut 19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onut 19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8" name="Group 137"/>
            <p:cNvGrpSpPr/>
            <p:nvPr/>
          </p:nvGrpSpPr>
          <p:grpSpPr>
            <a:xfrm rot="20602529" flipH="1">
              <a:off x="7524934" y="2558582"/>
              <a:ext cx="142507" cy="584080"/>
              <a:chOff x="7091698" y="1740618"/>
              <a:chExt cx="217257" cy="890452"/>
            </a:xfrm>
          </p:grpSpPr>
          <p:sp>
            <p:nvSpPr>
              <p:cNvPr id="165" name="Pentagon 164"/>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rot="5400000">
                <a:off x="6833381" y="2050526"/>
                <a:ext cx="715875" cy="153178"/>
                <a:chOff x="5881772" y="938753"/>
                <a:chExt cx="715875" cy="153178"/>
              </a:xfrm>
            </p:grpSpPr>
            <p:grpSp>
              <p:nvGrpSpPr>
                <p:cNvPr id="167" name="Group 166"/>
                <p:cNvGrpSpPr/>
                <p:nvPr/>
              </p:nvGrpSpPr>
              <p:grpSpPr>
                <a:xfrm rot="2670115">
                  <a:off x="5881772" y="940897"/>
                  <a:ext cx="152122" cy="148890"/>
                  <a:chOff x="5757466" y="974350"/>
                  <a:chExt cx="1743980" cy="1706926"/>
                </a:xfrm>
              </p:grpSpPr>
              <p:sp>
                <p:nvSpPr>
                  <p:cNvPr id="183" name="Donut 18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8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onut 18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 name="Group 167"/>
                <p:cNvGrpSpPr/>
                <p:nvPr/>
              </p:nvGrpSpPr>
              <p:grpSpPr>
                <a:xfrm rot="2670115">
                  <a:off x="6072548" y="943041"/>
                  <a:ext cx="152122" cy="148890"/>
                  <a:chOff x="5757466" y="974350"/>
                  <a:chExt cx="1743980" cy="1706926"/>
                </a:xfrm>
              </p:grpSpPr>
              <p:sp>
                <p:nvSpPr>
                  <p:cNvPr id="179" name="Donut 17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68"/>
                <p:cNvGrpSpPr/>
                <p:nvPr/>
              </p:nvGrpSpPr>
              <p:grpSpPr>
                <a:xfrm rot="2670115">
                  <a:off x="6256892" y="943040"/>
                  <a:ext cx="152122" cy="148890"/>
                  <a:chOff x="5757466" y="974350"/>
                  <a:chExt cx="1743980" cy="1706926"/>
                </a:xfrm>
              </p:grpSpPr>
              <p:sp>
                <p:nvSpPr>
                  <p:cNvPr id="175" name="Donut 174"/>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177"/>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0" name="Group 169"/>
                <p:cNvGrpSpPr/>
                <p:nvPr/>
              </p:nvGrpSpPr>
              <p:grpSpPr>
                <a:xfrm rot="2670115">
                  <a:off x="6445525" y="938753"/>
                  <a:ext cx="152122" cy="148890"/>
                  <a:chOff x="5757466" y="974350"/>
                  <a:chExt cx="1743980" cy="1706926"/>
                </a:xfrm>
              </p:grpSpPr>
              <p:sp>
                <p:nvSpPr>
                  <p:cNvPr id="171" name="Donut 17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onut 17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9" name="Group 138"/>
            <p:cNvGrpSpPr/>
            <p:nvPr/>
          </p:nvGrpSpPr>
          <p:grpSpPr>
            <a:xfrm>
              <a:off x="7394133" y="2400116"/>
              <a:ext cx="795354" cy="173794"/>
              <a:chOff x="5757466" y="264089"/>
              <a:chExt cx="1615640" cy="353036"/>
            </a:xfrm>
          </p:grpSpPr>
          <p:sp>
            <p:nvSpPr>
              <p:cNvPr id="144" name="Rounded Rectangle 143"/>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144"/>
              <p:cNvGrpSpPr/>
              <p:nvPr/>
            </p:nvGrpSpPr>
            <p:grpSpPr>
              <a:xfrm rot="2670115">
                <a:off x="5867287" y="296724"/>
                <a:ext cx="309012" cy="302447"/>
                <a:chOff x="5757466" y="974350"/>
                <a:chExt cx="1743980" cy="1706926"/>
              </a:xfrm>
            </p:grpSpPr>
            <p:sp>
              <p:nvSpPr>
                <p:cNvPr id="161" name="Donut 160"/>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Donut 161"/>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145"/>
              <p:cNvGrpSpPr/>
              <p:nvPr/>
            </p:nvGrpSpPr>
            <p:grpSpPr>
              <a:xfrm rot="2670115">
                <a:off x="6254818" y="301079"/>
                <a:ext cx="309012" cy="302447"/>
                <a:chOff x="5757466" y="974350"/>
                <a:chExt cx="1743980" cy="1706926"/>
              </a:xfrm>
            </p:grpSpPr>
            <p:sp>
              <p:nvSpPr>
                <p:cNvPr id="157" name="Donut 156"/>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Donut 158"/>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rot="2670115">
                <a:off x="6629286" y="301078"/>
                <a:ext cx="309012" cy="302447"/>
                <a:chOff x="5757466" y="974350"/>
                <a:chExt cx="1743980" cy="1706926"/>
              </a:xfrm>
            </p:grpSpPr>
            <p:sp>
              <p:nvSpPr>
                <p:cNvPr id="153" name="Donut 152"/>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Donut 153"/>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Donut 154"/>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47"/>
              <p:cNvGrpSpPr/>
              <p:nvPr/>
            </p:nvGrpSpPr>
            <p:grpSpPr>
              <a:xfrm rot="2670115">
                <a:off x="7012464" y="292369"/>
                <a:ext cx="309012" cy="302447"/>
                <a:chOff x="5757466" y="974350"/>
                <a:chExt cx="1743980" cy="1706926"/>
              </a:xfrm>
            </p:grpSpPr>
            <p:sp>
              <p:nvSpPr>
                <p:cNvPr id="149" name="Donut 148"/>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Donut 149"/>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onut 151"/>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0" name="Oval 139"/>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833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1+#ppt_w/2"/>
                                          </p:val>
                                        </p:tav>
                                        <p:tav tm="100000">
                                          <p:val>
                                            <p:strVal val="#ppt_x"/>
                                          </p:val>
                                        </p:tav>
                                      </p:tavLst>
                                    </p:anim>
                                    <p:anim calcmode="lin" valueType="num">
                                      <p:cBhvr additive="base">
                                        <p:cTn id="12"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ea typeface="Arial Unicode MS" panose="020B0604020202020204" pitchFamily="34" charset="-128"/>
                <a:cs typeface="Calibri" panose="020F0502020204030204" pitchFamily="34" charset="0"/>
              </a:rPr>
              <a:t>Shechem</a:t>
            </a:r>
            <a:endPar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2" name="Rectangle 1"/>
          <p:cNvSpPr/>
          <p:nvPr/>
        </p:nvSpPr>
        <p:spPr>
          <a:xfrm>
            <a:off x="793969" y="1072210"/>
            <a:ext cx="6096000" cy="5016758"/>
          </a:xfrm>
          <a:prstGeom prst="rect">
            <a:avLst/>
          </a:prstGeom>
        </p:spPr>
        <p:txBody>
          <a:bodyPr>
            <a:spAutoFit/>
          </a:bodyPr>
          <a:lstStyle/>
          <a:p>
            <a:pPr fontAlgn="base"/>
            <a:r>
              <a:rPr lang="en-US" sz="2000" b="0" i="0" dirty="0">
                <a:solidFill>
                  <a:schemeClr val="bg1"/>
                </a:solidFill>
                <a:effectLst/>
                <a:latin typeface="Calibri" panose="020F0502020204030204" pitchFamily="34" charset="0"/>
              </a:rPr>
              <a:t>He was the son of </a:t>
            </a:r>
            <a:r>
              <a:rPr lang="en-US" sz="2000" b="0" i="0" dirty="0" err="1">
                <a:solidFill>
                  <a:schemeClr val="bg1"/>
                </a:solidFill>
                <a:effectLst/>
                <a:latin typeface="Calibri" panose="020F0502020204030204" pitchFamily="34" charset="0"/>
              </a:rPr>
              <a:t>Hamor</a:t>
            </a:r>
            <a:r>
              <a:rPr lang="en-US" sz="2000" b="0" i="0" dirty="0">
                <a:solidFill>
                  <a:schemeClr val="bg1"/>
                </a:solidFill>
                <a:effectLst/>
                <a:latin typeface="Calibri" panose="020F0502020204030204" pitchFamily="34" charset="0"/>
              </a:rPr>
              <a:t>, who was a </a:t>
            </a:r>
            <a:r>
              <a:rPr lang="en-US" sz="2000" b="0" i="0" dirty="0" err="1">
                <a:solidFill>
                  <a:schemeClr val="bg1"/>
                </a:solidFill>
                <a:effectLst/>
                <a:latin typeface="Calibri" panose="020F0502020204030204" pitchFamily="34" charset="0"/>
              </a:rPr>
              <a:t>Hivite</a:t>
            </a:r>
            <a:endParaRPr lang="en-US" sz="2000" b="0" i="0" dirty="0">
              <a:solidFill>
                <a:schemeClr val="bg1"/>
              </a:solidFill>
              <a:effectLst/>
              <a:latin typeface="Calibri" panose="020F0502020204030204" pitchFamily="34" charset="0"/>
            </a:endParaRPr>
          </a:p>
          <a:p>
            <a:pPr fontAlgn="base"/>
            <a:endParaRPr lang="en-US" sz="2000" dirty="0">
              <a:solidFill>
                <a:schemeClr val="bg1"/>
              </a:solidFill>
              <a:latin typeface="Calibri" panose="020F0502020204030204" pitchFamily="34" charset="0"/>
            </a:endParaRPr>
          </a:p>
          <a:p>
            <a:pPr fontAlgn="base"/>
            <a:r>
              <a:rPr lang="en-US" sz="2000" b="0" i="0" dirty="0">
                <a:solidFill>
                  <a:schemeClr val="bg1"/>
                </a:solidFill>
                <a:effectLst/>
                <a:latin typeface="Calibri" panose="020F0502020204030204" pitchFamily="34" charset="0"/>
              </a:rPr>
              <a:t>He fell in love with Dinah, the daughter of Jacob and Leah</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Dinah was defiled and Levi and Simeon (sons of Jacob) removed her and initiated a campaign of vengeance </a:t>
            </a:r>
            <a:r>
              <a:rPr lang="en-US" sz="2000" dirty="0" err="1">
                <a:solidFill>
                  <a:schemeClr val="bg1"/>
                </a:solidFill>
                <a:latin typeface="Calibri" panose="020F0502020204030204" pitchFamily="34" charset="0"/>
              </a:rPr>
              <a:t>agast</a:t>
            </a:r>
            <a:r>
              <a:rPr lang="en-US" sz="2000" dirty="0">
                <a:solidFill>
                  <a:schemeClr val="bg1"/>
                </a:solidFill>
                <a:latin typeface="Calibri" panose="020F0502020204030204" pitchFamily="34" charset="0"/>
              </a:rPr>
              <a:t> the </a:t>
            </a:r>
            <a:r>
              <a:rPr lang="en-US" sz="2000" dirty="0" err="1">
                <a:solidFill>
                  <a:schemeClr val="bg1"/>
                </a:solidFill>
                <a:latin typeface="Calibri" panose="020F0502020204030204" pitchFamily="34" charset="0"/>
              </a:rPr>
              <a:t>Hivite</a:t>
            </a:r>
            <a:r>
              <a:rPr lang="en-US" sz="2000" dirty="0">
                <a:solidFill>
                  <a:schemeClr val="bg1"/>
                </a:solidFill>
                <a:latin typeface="Calibri" panose="020F0502020204030204" pitchFamily="34" charset="0"/>
              </a:rPr>
              <a:t> community by killing all the males and despoiling the city</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died at the hands of Levi and Simeon along with his father </a:t>
            </a:r>
            <a:r>
              <a:rPr lang="en-US" sz="2000" dirty="0" err="1">
                <a:solidFill>
                  <a:schemeClr val="bg1"/>
                </a:solidFill>
                <a:latin typeface="Calibri" panose="020F0502020204030204" pitchFamily="34" charset="0"/>
              </a:rPr>
              <a:t>Hamor</a:t>
            </a:r>
            <a:endParaRPr lang="en-US" sz="2000" dirty="0">
              <a:solidFill>
                <a:schemeClr val="bg1"/>
              </a:solidFill>
              <a:latin typeface="Calibri" panose="020F0502020204030204" pitchFamily="34" charset="0"/>
            </a:endParaRPr>
          </a:p>
          <a:p>
            <a:pPr fontAlgn="base"/>
            <a:endParaRPr lang="en-US" sz="2000" b="0" i="0" dirty="0">
              <a:solidFill>
                <a:schemeClr val="bg1"/>
              </a:solidFill>
              <a:effectLst/>
              <a:latin typeface="Calibri" panose="020F0502020204030204" pitchFamily="34" charset="0"/>
            </a:endParaRPr>
          </a:p>
          <a:p>
            <a:pPr fontAlgn="base"/>
            <a:r>
              <a:rPr lang="en-US" sz="2000" dirty="0">
                <a:solidFill>
                  <a:schemeClr val="bg1"/>
                </a:solidFill>
                <a:latin typeface="Calibri" panose="020F0502020204030204" pitchFamily="34" charset="0"/>
              </a:rPr>
              <a:t>When Jacob heard of his son’s actions he was distressed and gathered his family and moved away to Bethel at the command of God</a:t>
            </a:r>
            <a:endParaRPr lang="en-US" sz="2000" b="0" i="0" dirty="0">
              <a:solidFill>
                <a:schemeClr val="bg1"/>
              </a:solidFill>
              <a:effectLst/>
              <a:latin typeface="Calibri" panose="020F0502020204030204" pitchFamily="34" charset="0"/>
            </a:endParaRPr>
          </a:p>
        </p:txBody>
      </p:sp>
      <p:sp>
        <p:nvSpPr>
          <p:cNvPr id="221" name="Rectangle 220"/>
          <p:cNvSpPr/>
          <p:nvPr/>
        </p:nvSpPr>
        <p:spPr>
          <a:xfrm>
            <a:off x="9608157" y="6441892"/>
            <a:ext cx="2431443" cy="369332"/>
          </a:xfrm>
          <a:prstGeom prst="rect">
            <a:avLst/>
          </a:prstGeom>
        </p:spPr>
        <p:txBody>
          <a:bodyPr wrap="square">
            <a:spAutoFit/>
          </a:bodyPr>
          <a:lstStyle/>
          <a:p>
            <a:pPr algn="r" fontAlgn="base"/>
            <a:r>
              <a:rPr lang="en-US" dirty="0">
                <a:solidFill>
                  <a:schemeClr val="bg1"/>
                </a:solidFill>
                <a:latin typeface="Calibri" panose="020F0502020204030204" pitchFamily="34" charset="0"/>
              </a:rPr>
              <a:t>(5)</a:t>
            </a:r>
            <a:endParaRPr lang="en-US" b="0" i="0" dirty="0">
              <a:solidFill>
                <a:schemeClr val="bg1"/>
              </a:solidFill>
              <a:effectLst/>
              <a:latin typeface="Calibri" panose="020F0502020204030204" pitchFamily="34" charset="0"/>
            </a:endParaRPr>
          </a:p>
        </p:txBody>
      </p:sp>
      <p:grpSp>
        <p:nvGrpSpPr>
          <p:cNvPr id="222" name="Group 221"/>
          <p:cNvGrpSpPr/>
          <p:nvPr/>
        </p:nvGrpSpPr>
        <p:grpSpPr>
          <a:xfrm>
            <a:off x="8040729" y="1104446"/>
            <a:ext cx="2262829" cy="4649108"/>
            <a:chOff x="932051" y="1946129"/>
            <a:chExt cx="1695163" cy="3482807"/>
          </a:xfrm>
        </p:grpSpPr>
        <p:sp>
          <p:nvSpPr>
            <p:cNvPr id="223" name="Oval 222"/>
            <p:cNvSpPr/>
            <p:nvPr/>
          </p:nvSpPr>
          <p:spPr>
            <a:xfrm>
              <a:off x="1313707" y="1946129"/>
              <a:ext cx="1008259" cy="672086"/>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loud 223"/>
            <p:cNvSpPr/>
            <p:nvPr/>
          </p:nvSpPr>
          <p:spPr>
            <a:xfrm rot="9591401">
              <a:off x="1840353" y="2421875"/>
              <a:ext cx="647614" cy="910083"/>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rot="12122868">
              <a:off x="1277501" y="2365497"/>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18905227">
              <a:off x="932051" y="4214329"/>
              <a:ext cx="506272" cy="36733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rot="3325804" flipH="1">
              <a:off x="2221240" y="4242000"/>
              <a:ext cx="491549" cy="320399"/>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217087" flipH="1">
              <a:off x="1121270" y="3244541"/>
              <a:ext cx="564421" cy="1224816"/>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rot="20105976">
              <a:off x="1950660" y="3249007"/>
              <a:ext cx="599243" cy="123055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1448824" y="5218578"/>
              <a:ext cx="774383" cy="210358"/>
              <a:chOff x="5980439" y="5455677"/>
              <a:chExt cx="1091373" cy="415108"/>
            </a:xfrm>
          </p:grpSpPr>
          <p:sp>
            <p:nvSpPr>
              <p:cNvPr id="304" name="Oval 303"/>
              <p:cNvSpPr/>
              <p:nvPr/>
            </p:nvSpPr>
            <p:spPr>
              <a:xfrm rot="649721" flipH="1">
                <a:off x="6457935"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rot="649721" flipH="1">
                <a:off x="5980439" y="5455677"/>
                <a:ext cx="613877" cy="41510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Trapezoid 230"/>
            <p:cNvSpPr/>
            <p:nvPr/>
          </p:nvSpPr>
          <p:spPr>
            <a:xfrm flipH="1">
              <a:off x="1420714" y="4059144"/>
              <a:ext cx="806148" cy="1274856"/>
            </a:xfrm>
            <a:prstGeom prst="trapezoid">
              <a:avLst>
                <a:gd name="adj" fmla="val 8553"/>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flipH="1">
              <a:off x="1427784" y="3208253"/>
              <a:ext cx="799077" cy="1487209"/>
            </a:xfrm>
            <a:prstGeom prst="trapezoid">
              <a:avLst>
                <a:gd name="adj" fmla="val 18523"/>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1453850" y="3294336"/>
              <a:ext cx="903675" cy="880951"/>
              <a:chOff x="3352800" y="3208253"/>
              <a:chExt cx="2024250" cy="1973347"/>
            </a:xfrm>
          </p:grpSpPr>
          <p:grpSp>
            <p:nvGrpSpPr>
              <p:cNvPr id="291" name="Group 290"/>
              <p:cNvGrpSpPr/>
              <p:nvPr/>
            </p:nvGrpSpPr>
            <p:grpSpPr>
              <a:xfrm>
                <a:off x="3352800" y="3208253"/>
                <a:ext cx="819077" cy="1482199"/>
                <a:chOff x="3352800" y="3208253"/>
                <a:chExt cx="819077" cy="1482199"/>
              </a:xfrm>
            </p:grpSpPr>
            <p:sp>
              <p:nvSpPr>
                <p:cNvPr id="302" name="Donut 301"/>
                <p:cNvSpPr/>
                <p:nvPr/>
              </p:nvSpPr>
              <p:spPr>
                <a:xfrm rot="19973257">
                  <a:off x="3352800" y="3208253"/>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Donut 302"/>
                <p:cNvSpPr/>
                <p:nvPr/>
              </p:nvSpPr>
              <p:spPr>
                <a:xfrm rot="19973257">
                  <a:off x="3714677" y="3764552"/>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2" name="Group 291"/>
              <p:cNvGrpSpPr/>
              <p:nvPr/>
            </p:nvGrpSpPr>
            <p:grpSpPr>
              <a:xfrm rot="3677313">
                <a:off x="4226412" y="3239153"/>
                <a:ext cx="819077" cy="1482199"/>
                <a:chOff x="3352800" y="3208253"/>
                <a:chExt cx="819077" cy="1482199"/>
              </a:xfrm>
            </p:grpSpPr>
            <p:sp>
              <p:nvSpPr>
                <p:cNvPr id="300" name="Donut 299"/>
                <p:cNvSpPr/>
                <p:nvPr/>
              </p:nvSpPr>
              <p:spPr>
                <a:xfrm rot="19973257">
                  <a:off x="3352800" y="3208253"/>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rot="19973257">
                  <a:off x="3714677" y="3764552"/>
                  <a:ext cx="457200" cy="925900"/>
                </a:xfrm>
                <a:prstGeom prst="donut">
                  <a:avLst>
                    <a:gd name="adj" fmla="val 1738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3" name="Oval 292"/>
              <p:cNvSpPr/>
              <p:nvPr/>
            </p:nvSpPr>
            <p:spPr>
              <a:xfrm>
                <a:off x="3810000" y="4343400"/>
                <a:ext cx="762000" cy="8382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3873609" y="4489035"/>
                <a:ext cx="628723" cy="543906"/>
                <a:chOff x="3148218" y="1139462"/>
                <a:chExt cx="1365404" cy="1181206"/>
              </a:xfrm>
            </p:grpSpPr>
            <p:sp>
              <p:nvSpPr>
                <p:cNvPr id="295" name="Flowchart: Collate 294"/>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Flowchart: Collate 295"/>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Flowchart: Collate 296"/>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Flowchart: Collate 297"/>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Flowchart: Collate 298"/>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4" name="Regular Pentagon 233"/>
            <p:cNvSpPr/>
            <p:nvPr/>
          </p:nvSpPr>
          <p:spPr>
            <a:xfrm rot="10800000">
              <a:off x="1403480" y="2490929"/>
              <a:ext cx="879804" cy="1220312"/>
            </a:xfrm>
            <a:prstGeom prst="pentagon">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rot="14589242">
              <a:off x="1551061" y="2064399"/>
              <a:ext cx="647614" cy="84487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1403480" y="2486838"/>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2130095" y="2456204"/>
              <a:ext cx="197828" cy="24145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1420714" y="4862794"/>
              <a:ext cx="826472" cy="239596"/>
              <a:chOff x="3183274" y="4854704"/>
              <a:chExt cx="2476528" cy="561523"/>
            </a:xfrm>
          </p:grpSpPr>
          <p:grpSp>
            <p:nvGrpSpPr>
              <p:cNvPr id="267" name="Group 266"/>
              <p:cNvGrpSpPr/>
              <p:nvPr/>
            </p:nvGrpSpPr>
            <p:grpSpPr>
              <a:xfrm>
                <a:off x="3805937" y="4859059"/>
                <a:ext cx="639019" cy="552813"/>
                <a:chOff x="3148218" y="1139462"/>
                <a:chExt cx="1365404" cy="1181206"/>
              </a:xfrm>
            </p:grpSpPr>
            <p:sp>
              <p:nvSpPr>
                <p:cNvPr id="286" name="Flowchart: Collate 285"/>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Flowchart: Collate 286"/>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Flowchart: Collate 287"/>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Flowchart: Collate 288"/>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Flowchart: Collate 289"/>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8" name="Group 267"/>
              <p:cNvGrpSpPr/>
              <p:nvPr/>
            </p:nvGrpSpPr>
            <p:grpSpPr>
              <a:xfrm>
                <a:off x="4419892" y="4863413"/>
                <a:ext cx="639019" cy="552813"/>
                <a:chOff x="3148218" y="1139462"/>
                <a:chExt cx="1365404" cy="1181206"/>
              </a:xfrm>
            </p:grpSpPr>
            <p:sp>
              <p:nvSpPr>
                <p:cNvPr id="281" name="Flowchart: Collate 280"/>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Flowchart: Collate 281"/>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Flowchart: Collate 282"/>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Flowchart: Collate 283"/>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Flowchart: Collate 284"/>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268"/>
              <p:cNvGrpSpPr/>
              <p:nvPr/>
            </p:nvGrpSpPr>
            <p:grpSpPr>
              <a:xfrm>
                <a:off x="3183274" y="4854704"/>
                <a:ext cx="639019" cy="552813"/>
                <a:chOff x="3148218" y="1139462"/>
                <a:chExt cx="1365404" cy="1181206"/>
              </a:xfrm>
            </p:grpSpPr>
            <p:sp>
              <p:nvSpPr>
                <p:cNvPr id="276" name="Flowchart: Collate 275"/>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Flowchart: Collate 276"/>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Flowchart: Collate 277"/>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Flowchart: Collate 278"/>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Flowchart: Collate 279"/>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69"/>
              <p:cNvGrpSpPr/>
              <p:nvPr/>
            </p:nvGrpSpPr>
            <p:grpSpPr>
              <a:xfrm>
                <a:off x="5020783" y="4863414"/>
                <a:ext cx="639019" cy="552813"/>
                <a:chOff x="3148218" y="1139462"/>
                <a:chExt cx="1365404" cy="1181206"/>
              </a:xfrm>
            </p:grpSpPr>
            <p:sp>
              <p:nvSpPr>
                <p:cNvPr id="271" name="Flowchart: Collate 270"/>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Flowchart: Collate 271"/>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Flowchart: Collate 272"/>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Flowchart: Collate 273"/>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Flowchart: Collate 274"/>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9" name="Oval 238"/>
            <p:cNvSpPr/>
            <p:nvPr/>
          </p:nvSpPr>
          <p:spPr>
            <a:xfrm>
              <a:off x="1351728" y="2037892"/>
              <a:ext cx="1008259" cy="672086"/>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239"/>
            <p:cNvGrpSpPr/>
            <p:nvPr/>
          </p:nvGrpSpPr>
          <p:grpSpPr>
            <a:xfrm>
              <a:off x="1327249" y="2429577"/>
              <a:ext cx="1046280" cy="302845"/>
              <a:chOff x="4863436" y="2425449"/>
              <a:chExt cx="1046280" cy="302845"/>
            </a:xfrm>
          </p:grpSpPr>
          <p:sp>
            <p:nvSpPr>
              <p:cNvPr id="241" name="Rounded Rectangle 240"/>
              <p:cNvSpPr/>
              <p:nvPr/>
            </p:nvSpPr>
            <p:spPr>
              <a:xfrm>
                <a:off x="4863436" y="2425449"/>
                <a:ext cx="1046280" cy="302845"/>
              </a:xfrm>
              <a:prstGeom prst="roundRect">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4953000" y="2425450"/>
                <a:ext cx="826472" cy="239596"/>
                <a:chOff x="3183274" y="4854704"/>
                <a:chExt cx="2476528" cy="561523"/>
              </a:xfrm>
            </p:grpSpPr>
            <p:grpSp>
              <p:nvGrpSpPr>
                <p:cNvPr id="243" name="Group 242"/>
                <p:cNvGrpSpPr/>
                <p:nvPr/>
              </p:nvGrpSpPr>
              <p:grpSpPr>
                <a:xfrm>
                  <a:off x="3805937" y="4859059"/>
                  <a:ext cx="639019" cy="552813"/>
                  <a:chOff x="3148218" y="1139462"/>
                  <a:chExt cx="1365404" cy="1181206"/>
                </a:xfrm>
              </p:grpSpPr>
              <p:sp>
                <p:nvSpPr>
                  <p:cNvPr id="262" name="Flowchart: Collate 261"/>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Flowchart: Collate 262"/>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Flowchart: Collate 263"/>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Flowchart: Collate 264"/>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Flowchart: Collate 265"/>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4" name="Group 243"/>
                <p:cNvGrpSpPr/>
                <p:nvPr/>
              </p:nvGrpSpPr>
              <p:grpSpPr>
                <a:xfrm>
                  <a:off x="4419892" y="4863413"/>
                  <a:ext cx="639019" cy="552813"/>
                  <a:chOff x="3148218" y="1139462"/>
                  <a:chExt cx="1365404" cy="1181206"/>
                </a:xfrm>
              </p:grpSpPr>
              <p:sp>
                <p:nvSpPr>
                  <p:cNvPr id="257" name="Flowchart: Collate 256"/>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Flowchart: Collate 257"/>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Flowchart: Collate 258"/>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Flowchart: Collate 259"/>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244"/>
                <p:cNvGrpSpPr/>
                <p:nvPr/>
              </p:nvGrpSpPr>
              <p:grpSpPr>
                <a:xfrm>
                  <a:off x="3183274" y="4854704"/>
                  <a:ext cx="639019" cy="552813"/>
                  <a:chOff x="3148218" y="1139462"/>
                  <a:chExt cx="1365404" cy="1181206"/>
                </a:xfrm>
              </p:grpSpPr>
              <p:sp>
                <p:nvSpPr>
                  <p:cNvPr id="252" name="Flowchart: Collate 251"/>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Flowchart: Collate 252"/>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Flowchart: Collate 253"/>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Flowchart: Collate 254"/>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Flowchart: Collate 255"/>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245"/>
                <p:cNvGrpSpPr/>
                <p:nvPr/>
              </p:nvGrpSpPr>
              <p:grpSpPr>
                <a:xfrm>
                  <a:off x="5020783" y="4863414"/>
                  <a:ext cx="639019" cy="552813"/>
                  <a:chOff x="3148218" y="1139462"/>
                  <a:chExt cx="1365404" cy="1181206"/>
                </a:xfrm>
              </p:grpSpPr>
              <p:sp>
                <p:nvSpPr>
                  <p:cNvPr id="247" name="Flowchart: Collate 246"/>
                  <p:cNvSpPr/>
                  <p:nvPr/>
                </p:nvSpPr>
                <p:spPr>
                  <a:xfrm>
                    <a:off x="3563647" y="1295400"/>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Flowchart: Collate 247"/>
                  <p:cNvSpPr/>
                  <p:nvPr/>
                </p:nvSpPr>
                <p:spPr>
                  <a:xfrm rot="16200000">
                    <a:off x="3551841" y="1051456"/>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Flowchart: Collate 248"/>
                  <p:cNvSpPr/>
                  <p:nvPr/>
                </p:nvSpPr>
                <p:spPr>
                  <a:xfrm rot="16200000">
                    <a:off x="3568923" y="164667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0" name="Flowchart: Collate 249"/>
                  <p:cNvSpPr/>
                  <p:nvPr/>
                </p:nvSpPr>
                <p:spPr>
                  <a:xfrm>
                    <a:off x="3927635" y="1362115"/>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Flowchart: Collate 250"/>
                  <p:cNvSpPr/>
                  <p:nvPr/>
                </p:nvSpPr>
                <p:spPr>
                  <a:xfrm>
                    <a:off x="3148218" y="1349052"/>
                    <a:ext cx="585987" cy="762000"/>
                  </a:xfrm>
                  <a:prstGeom prst="flowChartCollat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Tree>
    <p:extLst>
      <p:ext uri="{BB962C8B-B14F-4D97-AF65-F5344CB8AC3E}">
        <p14:creationId xmlns:p14="http://schemas.microsoft.com/office/powerpoint/2010/main" val="24474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animEffect transition="in" filter="wipe(down)">
                                      <p:cBhvr>
                                        <p:cTn id="9" dur="580">
                                          <p:stCondLst>
                                            <p:cond delay="0"/>
                                          </p:stCondLst>
                                        </p:cTn>
                                        <p:tgtEl>
                                          <p:spTgt spid="222"/>
                                        </p:tgtEl>
                                      </p:cBhvr>
                                    </p:animEffect>
                                    <p:anim calcmode="lin" valueType="num">
                                      <p:cBhvr>
                                        <p:cTn id="10" dur="1822" tmFilter="0,0; 0.14,0.36; 0.43,0.73; 0.71,0.91; 1.0,1.0">
                                          <p:stCondLst>
                                            <p:cond delay="0"/>
                                          </p:stCondLst>
                                        </p:cTn>
                                        <p:tgtEl>
                                          <p:spTgt spid="22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2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2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2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22"/>
                                        </p:tgtEl>
                                        <p:attrNameLst>
                                          <p:attrName>ppt_y</p:attrName>
                                        </p:attrNameLst>
                                      </p:cBhvr>
                                      <p:tavLst>
                                        <p:tav tm="0" fmla="#ppt_y-sin(pi*$)/81">
                                          <p:val>
                                            <p:fltVal val="0"/>
                                          </p:val>
                                        </p:tav>
                                        <p:tav tm="100000">
                                          <p:val>
                                            <p:fltVal val="1"/>
                                          </p:val>
                                        </p:tav>
                                      </p:tavLst>
                                    </p:anim>
                                    <p:animScale>
                                      <p:cBhvr>
                                        <p:cTn id="15" dur="26">
                                          <p:stCondLst>
                                            <p:cond delay="650"/>
                                          </p:stCondLst>
                                        </p:cTn>
                                        <p:tgtEl>
                                          <p:spTgt spid="222"/>
                                        </p:tgtEl>
                                      </p:cBhvr>
                                      <p:to x="100000" y="60000"/>
                                    </p:animScale>
                                    <p:animScale>
                                      <p:cBhvr>
                                        <p:cTn id="16" dur="166" decel="50000">
                                          <p:stCondLst>
                                            <p:cond delay="676"/>
                                          </p:stCondLst>
                                        </p:cTn>
                                        <p:tgtEl>
                                          <p:spTgt spid="222"/>
                                        </p:tgtEl>
                                      </p:cBhvr>
                                      <p:to x="100000" y="100000"/>
                                    </p:animScale>
                                    <p:animScale>
                                      <p:cBhvr>
                                        <p:cTn id="17" dur="26">
                                          <p:stCondLst>
                                            <p:cond delay="1312"/>
                                          </p:stCondLst>
                                        </p:cTn>
                                        <p:tgtEl>
                                          <p:spTgt spid="222"/>
                                        </p:tgtEl>
                                      </p:cBhvr>
                                      <p:to x="100000" y="80000"/>
                                    </p:animScale>
                                    <p:animScale>
                                      <p:cBhvr>
                                        <p:cTn id="18" dur="166" decel="50000">
                                          <p:stCondLst>
                                            <p:cond delay="1338"/>
                                          </p:stCondLst>
                                        </p:cTn>
                                        <p:tgtEl>
                                          <p:spTgt spid="222"/>
                                        </p:tgtEl>
                                      </p:cBhvr>
                                      <p:to x="100000" y="100000"/>
                                    </p:animScale>
                                    <p:animScale>
                                      <p:cBhvr>
                                        <p:cTn id="19" dur="26">
                                          <p:stCondLst>
                                            <p:cond delay="1642"/>
                                          </p:stCondLst>
                                        </p:cTn>
                                        <p:tgtEl>
                                          <p:spTgt spid="222"/>
                                        </p:tgtEl>
                                      </p:cBhvr>
                                      <p:to x="100000" y="90000"/>
                                    </p:animScale>
                                    <p:animScale>
                                      <p:cBhvr>
                                        <p:cTn id="20" dur="166" decel="50000">
                                          <p:stCondLst>
                                            <p:cond delay="1668"/>
                                          </p:stCondLst>
                                        </p:cTn>
                                        <p:tgtEl>
                                          <p:spTgt spid="222"/>
                                        </p:tgtEl>
                                      </p:cBhvr>
                                      <p:to x="100000" y="100000"/>
                                    </p:animScale>
                                    <p:animScale>
                                      <p:cBhvr>
                                        <p:cTn id="21" dur="26">
                                          <p:stCondLst>
                                            <p:cond delay="1808"/>
                                          </p:stCondLst>
                                        </p:cTn>
                                        <p:tgtEl>
                                          <p:spTgt spid="222"/>
                                        </p:tgtEl>
                                      </p:cBhvr>
                                      <p:to x="100000" y="95000"/>
                                    </p:animScale>
                                    <p:animScale>
                                      <p:cBhvr>
                                        <p:cTn id="22" dur="166" decel="50000">
                                          <p:stCondLst>
                                            <p:cond delay="1834"/>
                                          </p:stCondLst>
                                        </p:cTn>
                                        <p:tgtEl>
                                          <p:spTgt spid="22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2.artfire.com/uploads/product/8/338/65338/7865338/7865338/large/1_2_yard_quilt_fabric_navy_blue_tonal_mini_crosshatch_cotton_7fe8e147.jpg"/>
          <p:cNvPicPr>
            <a:picLocks noChangeAspect="1" noChangeArrowheads="1"/>
          </p:cNvPicPr>
          <p:nvPr/>
        </p:nvPicPr>
        <p:blipFill rotWithShape="1">
          <a:blip r:embed="rId2">
            <a:extLst>
              <a:ext uri="{28A0092B-C50C-407E-A947-70E740481C1C}">
                <a14:useLocalDpi xmlns:a14="http://schemas.microsoft.com/office/drawing/2010/main" val="0"/>
              </a:ext>
            </a:extLst>
          </a:blip>
          <a:srcRect t="522" r="14455" b="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ea typeface="Arial Unicode MS" panose="020B0604020202020204" pitchFamily="34" charset="-128"/>
                <a:cs typeface="Calibri" panose="020F0502020204030204" pitchFamily="34" charset="0"/>
              </a:rPr>
              <a:t>Dinah</a:t>
            </a:r>
          </a:p>
        </p:txBody>
      </p:sp>
      <p:sp>
        <p:nvSpPr>
          <p:cNvPr id="2" name="Rectangle 1"/>
          <p:cNvSpPr/>
          <p:nvPr/>
        </p:nvSpPr>
        <p:spPr>
          <a:xfrm>
            <a:off x="869810" y="1328753"/>
            <a:ext cx="6096000" cy="5078313"/>
          </a:xfrm>
          <a:prstGeom prst="rect">
            <a:avLst/>
          </a:prstGeom>
        </p:spPr>
        <p:txBody>
          <a:bodyPr>
            <a:spAutoFit/>
          </a:bodyPr>
          <a:lstStyle/>
          <a:p>
            <a:pPr fontAlgn="base"/>
            <a:r>
              <a:rPr lang="en-US" b="0" i="0" dirty="0">
                <a:solidFill>
                  <a:schemeClr val="bg1"/>
                </a:solidFill>
                <a:effectLst/>
                <a:latin typeface="Calibri" panose="020F0502020204030204" pitchFamily="34" charset="0"/>
              </a:rPr>
              <a:t>She was the daughter of Jacob and Leah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name means judged and vindicated</a:t>
            </a:r>
          </a:p>
          <a:p>
            <a:pPr fontAlgn="base"/>
            <a:endParaRPr lang="en-US" dirty="0">
              <a:solidFill>
                <a:schemeClr val="bg1"/>
              </a:solidFill>
              <a:latin typeface="Calibri" panose="020F0502020204030204" pitchFamily="34" charset="0"/>
            </a:endParaRPr>
          </a:p>
          <a:p>
            <a:pPr fontAlgn="base"/>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the son of </a:t>
            </a:r>
            <a:r>
              <a:rPr lang="en-US" b="0" i="0" dirty="0" err="1">
                <a:solidFill>
                  <a:schemeClr val="bg1"/>
                </a:solidFill>
                <a:effectLst/>
                <a:latin typeface="Calibri" panose="020F0502020204030204" pitchFamily="34" charset="0"/>
              </a:rPr>
              <a:t>Hamor</a:t>
            </a:r>
            <a:r>
              <a:rPr lang="en-US" b="0" i="0" dirty="0">
                <a:solidFill>
                  <a:schemeClr val="bg1"/>
                </a:solidFill>
                <a:effectLst/>
                <a:latin typeface="Calibri" panose="020F0502020204030204" pitchFamily="34" charset="0"/>
              </a:rPr>
              <a:t> the </a:t>
            </a:r>
            <a:r>
              <a:rPr lang="en-US" b="0" i="0" dirty="0" err="1">
                <a:solidFill>
                  <a:schemeClr val="bg1"/>
                </a:solidFill>
                <a:effectLst/>
                <a:latin typeface="Calibri" panose="020F0502020204030204" pitchFamily="34" charset="0"/>
              </a:rPr>
              <a:t>Hivite</a:t>
            </a:r>
            <a:r>
              <a:rPr lang="en-US" b="0" i="0" dirty="0">
                <a:solidFill>
                  <a:schemeClr val="bg1"/>
                </a:solidFill>
                <a:effectLst/>
                <a:latin typeface="Calibri" panose="020F0502020204030204" pitchFamily="34" charset="0"/>
              </a:rPr>
              <a:t>, fell in love with her and defiled her</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Her brothers, Levi and Simeon, was angered with </a:t>
            </a:r>
            <a:r>
              <a:rPr lang="en-US" b="0" i="0" dirty="0" err="1">
                <a:solidFill>
                  <a:schemeClr val="bg1"/>
                </a:solidFill>
                <a:effectLst/>
                <a:latin typeface="Calibri" panose="020F0502020204030204" pitchFamily="34" charset="0"/>
              </a:rPr>
              <a:t>Shechem</a:t>
            </a:r>
            <a:r>
              <a:rPr lang="en-US" b="0" i="0" dirty="0">
                <a:solidFill>
                  <a:schemeClr val="bg1"/>
                </a:solidFill>
                <a:effectLst/>
                <a:latin typeface="Calibri" panose="020F0502020204030204" pitchFamily="34" charset="0"/>
              </a:rPr>
              <a:t> and pretended to accept the peace overtures of </a:t>
            </a:r>
            <a:r>
              <a:rPr lang="en-US" b="0" i="0" dirty="0" err="1">
                <a:solidFill>
                  <a:schemeClr val="bg1"/>
                </a:solidFill>
                <a:effectLst/>
                <a:latin typeface="Calibri" panose="020F0502020204030204" pitchFamily="34" charset="0"/>
              </a:rPr>
              <a:t>Hamor</a:t>
            </a:r>
            <a:r>
              <a:rPr lang="en-US" b="0" i="0" dirty="0">
                <a:solidFill>
                  <a:schemeClr val="bg1"/>
                </a:solidFill>
                <a:effectLst/>
                <a:latin typeface="Calibri" panose="020F0502020204030204" pitchFamily="34" charset="0"/>
              </a:rPr>
              <a:t> by requiring the males of the </a:t>
            </a:r>
            <a:r>
              <a:rPr lang="en-US" b="0" i="0" dirty="0" err="1">
                <a:solidFill>
                  <a:schemeClr val="bg1"/>
                </a:solidFill>
                <a:effectLst/>
                <a:latin typeface="Calibri" panose="020F0502020204030204" pitchFamily="34" charset="0"/>
              </a:rPr>
              <a:t>Hivites</a:t>
            </a:r>
            <a:r>
              <a:rPr lang="en-US" b="0" i="0" dirty="0">
                <a:solidFill>
                  <a:schemeClr val="bg1"/>
                </a:solidFill>
                <a:effectLst/>
                <a:latin typeface="Calibri" panose="020F0502020204030204" pitchFamily="34" charset="0"/>
              </a:rPr>
              <a:t> to be circumcised in exchange for the hand of Dinah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However, the sons fell upon the </a:t>
            </a:r>
            <a:r>
              <a:rPr lang="en-US" b="0" i="0" dirty="0" err="1">
                <a:solidFill>
                  <a:schemeClr val="bg1"/>
                </a:solidFill>
                <a:effectLst/>
                <a:latin typeface="Calibri" panose="020F0502020204030204" pitchFamily="34" charset="0"/>
              </a:rPr>
              <a:t>Hivite</a:t>
            </a:r>
            <a:r>
              <a:rPr lang="en-US" b="0" i="0" dirty="0">
                <a:solidFill>
                  <a:schemeClr val="bg1"/>
                </a:solidFill>
                <a:effectLst/>
                <a:latin typeface="Calibri" panose="020F0502020204030204" pitchFamily="34" charset="0"/>
              </a:rPr>
              <a:t> community and killed all of the males and took Dinah</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She later journeyed to Egypt with Jacob’s family circle</a:t>
            </a:r>
          </a:p>
          <a:p>
            <a:pPr fontAlgn="base"/>
            <a:endParaRPr lang="en-US" dirty="0">
              <a:solidFill>
                <a:schemeClr val="bg1"/>
              </a:solidFill>
              <a:latin typeface="Calibri" panose="020F0502020204030204" pitchFamily="34" charset="0"/>
            </a:endParaRPr>
          </a:p>
          <a:p>
            <a:pPr fontAlgn="base"/>
            <a:endParaRPr lang="en-US" b="0" i="0" dirty="0">
              <a:solidFill>
                <a:schemeClr val="bg1"/>
              </a:solidFill>
              <a:effectLst/>
              <a:latin typeface="Calibri" panose="020F0502020204030204" pitchFamily="34" charset="0"/>
            </a:endParaRPr>
          </a:p>
        </p:txBody>
      </p:sp>
      <p:sp>
        <p:nvSpPr>
          <p:cNvPr id="221" name="Rectangle 220"/>
          <p:cNvSpPr/>
          <p:nvPr/>
        </p:nvSpPr>
        <p:spPr>
          <a:xfrm>
            <a:off x="9608157" y="6441892"/>
            <a:ext cx="2431443" cy="369332"/>
          </a:xfrm>
          <a:prstGeom prst="rect">
            <a:avLst/>
          </a:prstGeom>
        </p:spPr>
        <p:txBody>
          <a:bodyPr wrap="square">
            <a:spAutoFit/>
          </a:bodyPr>
          <a:lstStyle/>
          <a:p>
            <a:pPr algn="r" fontAlgn="base"/>
            <a:r>
              <a:rPr lang="en-US" dirty="0">
                <a:solidFill>
                  <a:schemeClr val="bg1"/>
                </a:solidFill>
                <a:latin typeface="Calibri" panose="020F0502020204030204" pitchFamily="34" charset="0"/>
              </a:rPr>
              <a:t>(5)</a:t>
            </a:r>
            <a:endParaRPr lang="en-US" b="0" i="0" dirty="0">
              <a:solidFill>
                <a:schemeClr val="bg1"/>
              </a:solidFill>
              <a:effectLst/>
              <a:latin typeface="Calibri" panose="020F0502020204030204" pitchFamily="34" charset="0"/>
            </a:endParaRPr>
          </a:p>
        </p:txBody>
      </p:sp>
      <p:grpSp>
        <p:nvGrpSpPr>
          <p:cNvPr id="6" name="Group 98"/>
          <p:cNvGrpSpPr/>
          <p:nvPr/>
        </p:nvGrpSpPr>
        <p:grpSpPr>
          <a:xfrm>
            <a:off x="8406345" y="1604826"/>
            <a:ext cx="1989511" cy="4082211"/>
            <a:chOff x="4724400" y="533400"/>
            <a:chExt cx="2743199" cy="5206585"/>
          </a:xfrm>
        </p:grpSpPr>
        <p:grpSp>
          <p:nvGrpSpPr>
            <p:cNvPr id="7" name="Group 91"/>
            <p:cNvGrpSpPr/>
            <p:nvPr/>
          </p:nvGrpSpPr>
          <p:grpSpPr>
            <a:xfrm>
              <a:off x="4724400" y="533400"/>
              <a:ext cx="2743199" cy="5206585"/>
              <a:chOff x="4724400" y="533400"/>
              <a:chExt cx="2743199" cy="5206585"/>
            </a:xfrm>
          </p:grpSpPr>
          <p:sp>
            <p:nvSpPr>
              <p:cNvPr id="17" name="Oval 16"/>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 Arc 29"/>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lock Arc 30"/>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Wave 31"/>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Wave 33"/>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17"/>
              <p:cNvSpPr/>
              <p:nvPr/>
            </p:nvSpPr>
            <p:spPr>
              <a:xfrm>
                <a:off x="5105400" y="838200"/>
                <a:ext cx="381000" cy="533400"/>
              </a:xfrm>
              <a:prstGeom prst="ellipse">
                <a:avLst/>
              </a:prstGeom>
              <a:solidFill>
                <a:srgbClr val="CE9F2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72"/>
              <p:cNvGrpSpPr/>
              <p:nvPr/>
            </p:nvGrpSpPr>
            <p:grpSpPr>
              <a:xfrm>
                <a:off x="5486400" y="2286000"/>
                <a:ext cx="1143000" cy="1167870"/>
                <a:chOff x="7620000" y="1792574"/>
                <a:chExt cx="1377846" cy="1407826"/>
              </a:xfrm>
            </p:grpSpPr>
            <p:grpSp>
              <p:nvGrpSpPr>
                <p:cNvPr id="50" name="Group 64"/>
                <p:cNvGrpSpPr/>
                <p:nvPr/>
              </p:nvGrpSpPr>
              <p:grpSpPr>
                <a:xfrm>
                  <a:off x="7772400" y="2057400"/>
                  <a:ext cx="1066800" cy="1143000"/>
                  <a:chOff x="7772400" y="2057400"/>
                  <a:chExt cx="1066800" cy="1143000"/>
                </a:xfrm>
              </p:grpSpPr>
              <p:sp>
                <p:nvSpPr>
                  <p:cNvPr id="57" name="Quad Arrow 56"/>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5"/>
                <p:cNvGrpSpPr/>
                <p:nvPr/>
              </p:nvGrpSpPr>
              <p:grpSpPr>
                <a:xfrm>
                  <a:off x="7620000" y="1828800"/>
                  <a:ext cx="609600" cy="653143"/>
                  <a:chOff x="7772400" y="2057400"/>
                  <a:chExt cx="1066800" cy="1143000"/>
                </a:xfrm>
              </p:grpSpPr>
              <p:sp>
                <p:nvSpPr>
                  <p:cNvPr id="55" name="Quad Arrow 5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68"/>
                <p:cNvGrpSpPr/>
                <p:nvPr/>
              </p:nvGrpSpPr>
              <p:grpSpPr>
                <a:xfrm>
                  <a:off x="8388246" y="1792574"/>
                  <a:ext cx="609600" cy="653143"/>
                  <a:chOff x="7772400" y="2057400"/>
                  <a:chExt cx="1066800" cy="1143000"/>
                </a:xfrm>
              </p:grpSpPr>
              <p:sp>
                <p:nvSpPr>
                  <p:cNvPr id="53" name="Quad Arrow 5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 name="Group 82"/>
              <p:cNvGrpSpPr/>
              <p:nvPr/>
            </p:nvGrpSpPr>
            <p:grpSpPr>
              <a:xfrm>
                <a:off x="5029200" y="914400"/>
                <a:ext cx="609600" cy="653143"/>
                <a:chOff x="7772400" y="2057400"/>
                <a:chExt cx="1066800" cy="1143000"/>
              </a:xfrm>
            </p:grpSpPr>
            <p:sp>
              <p:nvSpPr>
                <p:cNvPr id="48" name="Quad Arrow 47"/>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5"/>
              <p:cNvGrpSpPr/>
              <p:nvPr/>
            </p:nvGrpSpPr>
            <p:grpSpPr>
              <a:xfrm>
                <a:off x="6400800" y="914400"/>
                <a:ext cx="609600" cy="653143"/>
                <a:chOff x="7772400" y="2057400"/>
                <a:chExt cx="1066800" cy="1143000"/>
              </a:xfrm>
            </p:grpSpPr>
            <p:sp>
              <p:nvSpPr>
                <p:cNvPr id="46" name="Quad Arrow 4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8"/>
              <p:cNvGrpSpPr/>
              <p:nvPr/>
            </p:nvGrpSpPr>
            <p:grpSpPr>
              <a:xfrm>
                <a:off x="5715000" y="533400"/>
                <a:ext cx="609600" cy="653143"/>
                <a:chOff x="7772400" y="2057400"/>
                <a:chExt cx="1066800" cy="1143000"/>
              </a:xfrm>
            </p:grpSpPr>
            <p:sp>
              <p:nvSpPr>
                <p:cNvPr id="44" name="Quad Arrow 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65"/>
            <p:cNvGrpSpPr/>
            <p:nvPr/>
          </p:nvGrpSpPr>
          <p:grpSpPr>
            <a:xfrm>
              <a:off x="5257800" y="4038600"/>
              <a:ext cx="609600" cy="653143"/>
              <a:chOff x="7772400" y="2057400"/>
              <a:chExt cx="1066800" cy="1143000"/>
            </a:xfrm>
          </p:grpSpPr>
          <p:sp>
            <p:nvSpPr>
              <p:cNvPr id="15" name="Quad Arrow 1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2"/>
            <p:cNvGrpSpPr/>
            <p:nvPr/>
          </p:nvGrpSpPr>
          <p:grpSpPr>
            <a:xfrm>
              <a:off x="5791200" y="4038600"/>
              <a:ext cx="609600" cy="653143"/>
              <a:chOff x="7772400" y="2057400"/>
              <a:chExt cx="1066800" cy="1143000"/>
            </a:xfrm>
          </p:grpSpPr>
          <p:sp>
            <p:nvSpPr>
              <p:cNvPr id="13" name="Quad Arrow 12"/>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5"/>
            <p:cNvGrpSpPr/>
            <p:nvPr/>
          </p:nvGrpSpPr>
          <p:grpSpPr>
            <a:xfrm>
              <a:off x="6324600" y="4038600"/>
              <a:ext cx="609600" cy="653143"/>
              <a:chOff x="7772400" y="2057400"/>
              <a:chExt cx="1066800" cy="1143000"/>
            </a:xfrm>
          </p:grpSpPr>
          <p:sp>
            <p:nvSpPr>
              <p:cNvPr id="11"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707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2482</Words>
  <Application>Microsoft Office PowerPoint</Application>
  <PresentationFormat>Widescreen</PresentationFormat>
  <Paragraphs>152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Palatino</vt:lpstr>
      <vt:lpstr>Georgia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25</cp:revision>
  <dcterms:created xsi:type="dcterms:W3CDTF">2015-09-04T14:05:24Z</dcterms:created>
  <dcterms:modified xsi:type="dcterms:W3CDTF">2020-11-14T01:49:56Z</dcterms:modified>
</cp:coreProperties>
</file>