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62" r:id="rId6"/>
    <p:sldId id="264" r:id="rId7"/>
    <p:sldId id="265" r:id="rId8"/>
    <p:sldId id="266" r:id="rId9"/>
    <p:sldId id="267" r:id="rId10"/>
    <p:sldId id="268" r:id="rId11"/>
    <p:sldId id="269" r:id="rId12"/>
    <p:sldId id="270" r:id="rId13"/>
    <p:sldId id="271" r:id="rId14"/>
    <p:sldId id="273" r:id="rId15"/>
    <p:sldId id="272" r:id="rId16"/>
    <p:sldId id="274" r:id="rId17"/>
    <p:sldId id="275" r:id="rId18"/>
    <p:sldId id="276" r:id="rId19"/>
    <p:sldId id="258" r:id="rId20"/>
    <p:sldId id="259" r:id="rId21"/>
    <p:sldId id="277" r:id="rId22"/>
  </p:sldIdLst>
  <p:sldSz cx="12192000" cy="6858000"/>
  <p:notesSz cx="6858000" cy="9144000"/>
  <p:embeddedFontLst>
    <p:embeddedFont>
      <p:font typeface="Agency FB" panose="020B0503020202020204" pitchFamily="34" charset="0"/>
      <p:regular r:id="rId23"/>
      <p:bold r:id="rId24"/>
    </p:embeddedFont>
    <p:embeddedFont>
      <p:font typeface="AR CHRISTY"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omic Sans MS" panose="030F0702030302020204" pitchFamily="66" charset="0"/>
      <p:regular r:id="rId32"/>
      <p:bold r:id="rId33"/>
      <p:italic r:id="rId34"/>
      <p:boldItalic r:id="rId35"/>
    </p:embeddedFont>
    <p:embeddedFont>
      <p:font typeface="Palatino" pitchFamily="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AE3FA6-7443-4EDE-92C3-5B6DEB0BB447}"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301407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E3FA6-7443-4EDE-92C3-5B6DEB0BB447}"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423656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E3FA6-7443-4EDE-92C3-5B6DEB0BB447}"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63560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E3FA6-7443-4EDE-92C3-5B6DEB0BB447}"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144158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E3FA6-7443-4EDE-92C3-5B6DEB0BB447}"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152340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AE3FA6-7443-4EDE-92C3-5B6DEB0BB447}"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238953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AE3FA6-7443-4EDE-92C3-5B6DEB0BB447}"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53812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AE3FA6-7443-4EDE-92C3-5B6DEB0BB447}"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394869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E3FA6-7443-4EDE-92C3-5B6DEB0BB447}"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358559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AE3FA6-7443-4EDE-92C3-5B6DEB0BB447}"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425142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AE3FA6-7443-4EDE-92C3-5B6DEB0BB447}"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D3B22-A7EE-4353-956A-0A495F9D7F80}" type="slidenum">
              <a:rPr lang="en-US" smtClean="0"/>
              <a:t>‹#›</a:t>
            </a:fld>
            <a:endParaRPr lang="en-US"/>
          </a:p>
        </p:txBody>
      </p:sp>
    </p:spTree>
    <p:extLst>
      <p:ext uri="{BB962C8B-B14F-4D97-AF65-F5344CB8AC3E}">
        <p14:creationId xmlns:p14="http://schemas.microsoft.com/office/powerpoint/2010/main" val="10723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E3FA6-7443-4EDE-92C3-5B6DEB0BB447}"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D3B22-A7EE-4353-956A-0A495F9D7F80}" type="slidenum">
              <a:rPr lang="en-US" smtClean="0"/>
              <a:t>‹#›</a:t>
            </a:fld>
            <a:endParaRPr lang="en-US"/>
          </a:p>
        </p:txBody>
      </p:sp>
    </p:spTree>
    <p:extLst>
      <p:ext uri="{BB962C8B-B14F-4D97-AF65-F5344CB8AC3E}">
        <p14:creationId xmlns:p14="http://schemas.microsoft.com/office/powerpoint/2010/main" val="385085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hyperlink" Target="https://www.lds.org/scriptures/ot/isa/6?lang=eng#6a"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26" Type="http://schemas.openxmlformats.org/officeDocument/2006/relationships/image" Target="../media/image34.jpeg"/><Relationship Id="rId3" Type="http://schemas.openxmlformats.org/officeDocument/2006/relationships/image" Target="../media/image11.jpeg"/><Relationship Id="rId21" Type="http://schemas.openxmlformats.org/officeDocument/2006/relationships/image" Target="../media/image29.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5"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24.gif"/><Relationship Id="rId20"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24" Type="http://schemas.openxmlformats.org/officeDocument/2006/relationships/image" Target="../media/image32.jpeg"/><Relationship Id="rId5" Type="http://schemas.openxmlformats.org/officeDocument/2006/relationships/image" Target="../media/image13.jpeg"/><Relationship Id="rId15" Type="http://schemas.openxmlformats.org/officeDocument/2006/relationships/image" Target="../media/image23.gif"/><Relationship Id="rId23" Type="http://schemas.openxmlformats.org/officeDocument/2006/relationships/image" Target="../media/image31.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5947836" y="3977947"/>
            <a:ext cx="5325967" cy="2662984"/>
            <a:chOff x="2437390" y="3299138"/>
            <a:chExt cx="6858000" cy="3429000"/>
          </a:xfrm>
        </p:grpSpPr>
        <p:sp>
          <p:nvSpPr>
            <p:cNvPr id="75" name="Cube 74"/>
            <p:cNvSpPr/>
            <p:nvPr/>
          </p:nvSpPr>
          <p:spPr>
            <a:xfrm>
              <a:off x="2589790" y="40611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ube 75"/>
            <p:cNvSpPr/>
            <p:nvPr/>
          </p:nvSpPr>
          <p:spPr>
            <a:xfrm>
              <a:off x="7847590" y="39849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ube 76"/>
            <p:cNvSpPr/>
            <p:nvPr/>
          </p:nvSpPr>
          <p:spPr>
            <a:xfrm>
              <a:off x="3351790" y="39087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ube 77"/>
            <p:cNvSpPr/>
            <p:nvPr/>
          </p:nvSpPr>
          <p:spPr>
            <a:xfrm>
              <a:off x="8609590" y="36801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ube 78"/>
            <p:cNvSpPr/>
            <p:nvPr/>
          </p:nvSpPr>
          <p:spPr>
            <a:xfrm>
              <a:off x="2437390" y="3299138"/>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007566" y="3695853"/>
            <a:ext cx="2017708" cy="564187"/>
            <a:chOff x="3260046" y="4814784"/>
            <a:chExt cx="3953841" cy="1105564"/>
          </a:xfrm>
        </p:grpSpPr>
        <p:grpSp>
          <p:nvGrpSpPr>
            <p:cNvPr id="31" name="Group 30"/>
            <p:cNvGrpSpPr/>
            <p:nvPr/>
          </p:nvGrpSpPr>
          <p:grpSpPr>
            <a:xfrm>
              <a:off x="4165887" y="5196422"/>
              <a:ext cx="3048000" cy="572820"/>
              <a:chOff x="4165887" y="5196422"/>
              <a:chExt cx="3048000" cy="572820"/>
            </a:xfrm>
          </p:grpSpPr>
          <p:sp>
            <p:nvSpPr>
              <p:cNvPr id="46" name="Rounded Rectangle 45"/>
              <p:cNvSpPr/>
              <p:nvPr/>
            </p:nvSpPr>
            <p:spPr>
              <a:xfrm>
                <a:off x="4165887" y="5202855"/>
                <a:ext cx="3048000" cy="566387"/>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4572000" y="5200776"/>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24400" y="5205130"/>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18365" y="5196422"/>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657703" y="5196422"/>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4503890" y="4814784"/>
              <a:ext cx="2506510" cy="374334"/>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3260046" y="5510256"/>
              <a:ext cx="3073839" cy="410092"/>
              <a:chOff x="2379074" y="4762968"/>
              <a:chExt cx="3073839" cy="410092"/>
            </a:xfrm>
          </p:grpSpPr>
          <p:sp>
            <p:nvSpPr>
              <p:cNvPr id="36" name="Rectangle 35"/>
              <p:cNvSpPr/>
              <p:nvPr/>
            </p:nvSpPr>
            <p:spPr>
              <a:xfrm>
                <a:off x="2387600" y="5009391"/>
                <a:ext cx="15240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928913" y="5012509"/>
                <a:ext cx="15240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3740892" y="5003800"/>
                <a:ext cx="366564" cy="169260"/>
              </a:xfrm>
              <a:prstGeom prst="flowChartMerg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400000">
                <a:off x="3004258" y="4137784"/>
                <a:ext cx="299576" cy="1549944"/>
              </a:xfrm>
              <a:prstGeom prst="moon">
                <a:avLst>
                  <a:gd name="adj" fmla="val 8362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5400000">
                <a:off x="4523813" y="4142993"/>
                <a:ext cx="299576" cy="1549944"/>
              </a:xfrm>
              <a:prstGeom prst="moon">
                <a:avLst>
                  <a:gd name="adj" fmla="val 8362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erge 40"/>
              <p:cNvSpPr/>
              <p:nvPr/>
            </p:nvSpPr>
            <p:spPr>
              <a:xfrm>
                <a:off x="3740892" y="4979379"/>
                <a:ext cx="366564" cy="169260"/>
              </a:xfrm>
              <a:prstGeom prst="flowChartMer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4606834" y="4868092"/>
              <a:ext cx="2281646" cy="252548"/>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8996430" y="366431"/>
            <a:ext cx="2362200" cy="3897861"/>
            <a:chOff x="1591547" y="1899724"/>
            <a:chExt cx="2362200" cy="3897861"/>
          </a:xfrm>
        </p:grpSpPr>
        <p:sp>
          <p:nvSpPr>
            <p:cNvPr id="81" name="Flowchart: Direct Access Storage 80"/>
            <p:cNvSpPr/>
            <p:nvPr/>
          </p:nvSpPr>
          <p:spPr>
            <a:xfrm rot="16200000">
              <a:off x="2672541" y="5083621"/>
              <a:ext cx="230714" cy="1197214"/>
            </a:xfrm>
            <a:prstGeom prst="flowChartMagneticDrum">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680120" y="2999771"/>
              <a:ext cx="206829" cy="2584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2587852" y="4235590"/>
              <a:ext cx="369592" cy="361563"/>
            </a:xfrm>
            <a:prstGeom prst="roundRect">
              <a:avLst>
                <a:gd name="adj" fmla="val 3062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ardrop 83"/>
            <p:cNvSpPr/>
            <p:nvPr/>
          </p:nvSpPr>
          <p:spPr>
            <a:xfrm rot="19023543">
              <a:off x="2491490" y="2695538"/>
              <a:ext cx="598715" cy="608466"/>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hord 84"/>
            <p:cNvSpPr/>
            <p:nvPr/>
          </p:nvSpPr>
          <p:spPr>
            <a:xfrm rot="8150654">
              <a:off x="1591547" y="1899724"/>
              <a:ext cx="2362200" cy="2394857"/>
            </a:xfrm>
            <a:prstGeom prst="chord">
              <a:avLst>
                <a:gd name="adj1" fmla="val 2700000"/>
                <a:gd name="adj2" fmla="val 13476701"/>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flipH="1">
              <a:off x="3091544" y="3097629"/>
              <a:ext cx="10885" cy="92528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3005259" y="3685896"/>
              <a:ext cx="194340" cy="468086"/>
              <a:chOff x="5040086" y="1872343"/>
              <a:chExt cx="468085" cy="1127428"/>
            </a:xfrm>
          </p:grpSpPr>
          <p:sp>
            <p:nvSpPr>
              <p:cNvPr id="89" name="Oval 88"/>
              <p:cNvSpPr/>
              <p:nvPr/>
            </p:nvSpPr>
            <p:spPr>
              <a:xfrm>
                <a:off x="5138057" y="2684085"/>
                <a:ext cx="272142" cy="31568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5040086" y="1872343"/>
                <a:ext cx="468085" cy="870857"/>
              </a:xfrm>
              <a:prstGeom prst="roundRect">
                <a:avLst>
                  <a:gd name="adj" fmla="val 3062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ounded Rectangle 87"/>
            <p:cNvSpPr/>
            <p:nvPr/>
          </p:nvSpPr>
          <p:spPr>
            <a:xfrm>
              <a:off x="2607389" y="5538718"/>
              <a:ext cx="369592" cy="100083"/>
            </a:xfrm>
            <a:prstGeom prst="roundRect">
              <a:avLst>
                <a:gd name="adj" fmla="val 500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0" y="0"/>
            <a:ext cx="1055915" cy="369332"/>
          </a:xfrm>
          <a:prstGeom prst="rect">
            <a:avLst/>
          </a:prstGeom>
          <a:noFill/>
        </p:spPr>
        <p:txBody>
          <a:bodyPr wrap="square" rtlCol="0">
            <a:spAutoFit/>
          </a:bodyPr>
          <a:lstStyle/>
          <a:p>
            <a:r>
              <a:rPr lang="en-US" dirty="0">
                <a:solidFill>
                  <a:schemeClr val="bg1"/>
                </a:solidFill>
              </a:rPr>
              <a:t>Lesson 4</a:t>
            </a:r>
          </a:p>
        </p:txBody>
      </p:sp>
      <p:sp>
        <p:nvSpPr>
          <p:cNvPr id="92" name="TextBox 91"/>
          <p:cNvSpPr txBox="1"/>
          <p:nvPr/>
        </p:nvSpPr>
        <p:spPr>
          <a:xfrm>
            <a:off x="0" y="855160"/>
            <a:ext cx="8741444"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Studying the Scriptures</a:t>
            </a:r>
          </a:p>
        </p:txBody>
      </p:sp>
      <p:sp>
        <p:nvSpPr>
          <p:cNvPr id="93" name="Rectangle 92"/>
          <p:cNvSpPr/>
          <p:nvPr/>
        </p:nvSpPr>
        <p:spPr>
          <a:xfrm>
            <a:off x="1021100" y="2598002"/>
            <a:ext cx="4535420" cy="830997"/>
          </a:xfrm>
          <a:prstGeom prst="rect">
            <a:avLst/>
          </a:prstGeom>
        </p:spPr>
        <p:txBody>
          <a:bodyPr wrap="square">
            <a:spAutoFit/>
          </a:bodyPr>
          <a:lstStyle/>
          <a:p>
            <a:pPr algn="ctr"/>
            <a:r>
              <a:rPr lang="en-US" b="0" i="1" dirty="0">
                <a:solidFill>
                  <a:schemeClr val="bg1"/>
                </a:solidFill>
                <a:effectLst/>
                <a:latin typeface="Palatino"/>
              </a:rPr>
              <a:t>Thy word is a lamp unto my feet, and a light unto my path.</a:t>
            </a:r>
          </a:p>
          <a:p>
            <a:pPr algn="ctr"/>
            <a:r>
              <a:rPr lang="en-US" sz="1200" i="1" dirty="0">
                <a:solidFill>
                  <a:schemeClr val="bg1"/>
                </a:solidFill>
                <a:latin typeface="Palatino"/>
              </a:rPr>
              <a:t>Psalms 119:105</a:t>
            </a:r>
            <a:endParaRPr lang="en-US" sz="1200" i="1" dirty="0">
              <a:solidFill>
                <a:schemeClr val="bg1"/>
              </a:solidFill>
            </a:endParaRPr>
          </a:p>
        </p:txBody>
      </p:sp>
      <p:sp>
        <p:nvSpPr>
          <p:cNvPr id="42" name="Footer Placeholder 14">
            <a:extLst>
              <a:ext uri="{FF2B5EF4-FFF2-40B4-BE49-F238E27FC236}">
                <a16:creationId xmlns:a16="http://schemas.microsoft.com/office/drawing/2014/main" id="{FF6D466F-FCA9-4D8C-9362-FCD2C07C0BE7}"/>
              </a:ext>
            </a:extLst>
          </p:cNvPr>
          <p:cNvSpPr>
            <a:spLocks noGrp="1"/>
          </p:cNvSpPr>
          <p:nvPr/>
        </p:nvSpPr>
        <p:spPr>
          <a:xfrm>
            <a:off x="0" y="645836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8763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Scripture Study Aids</a:t>
            </a:r>
          </a:p>
        </p:txBody>
      </p:sp>
      <p:sp>
        <p:nvSpPr>
          <p:cNvPr id="40" name="Rectangle 39"/>
          <p:cNvSpPr/>
          <p:nvPr/>
        </p:nvSpPr>
        <p:spPr>
          <a:xfrm>
            <a:off x="8665605" y="620623"/>
            <a:ext cx="2026538" cy="369332"/>
          </a:xfrm>
          <a:prstGeom prst="rect">
            <a:avLst/>
          </a:prstGeom>
        </p:spPr>
        <p:txBody>
          <a:bodyPr wrap="square">
            <a:spAutoFit/>
          </a:bodyPr>
          <a:lstStyle/>
          <a:p>
            <a:r>
              <a:rPr lang="en-US" dirty="0">
                <a:solidFill>
                  <a:schemeClr val="bg1"/>
                </a:solidFill>
                <a:latin typeface="Calibri" panose="020F0502020204030204" pitchFamily="34" charset="0"/>
              </a:rPr>
              <a:t>Chapter headings</a:t>
            </a:r>
            <a:endParaRPr lang="en-US" dirty="0">
              <a:solidFill>
                <a:schemeClr val="bg1"/>
              </a:solidFill>
            </a:endParaRPr>
          </a:p>
        </p:txBody>
      </p:sp>
      <p:sp>
        <p:nvSpPr>
          <p:cNvPr id="48" name="Rectangle 47"/>
          <p:cNvSpPr/>
          <p:nvPr/>
        </p:nvSpPr>
        <p:spPr>
          <a:xfrm>
            <a:off x="8225282" y="6225768"/>
            <a:ext cx="1610404" cy="369332"/>
          </a:xfrm>
          <a:prstGeom prst="rect">
            <a:avLst/>
          </a:prstGeom>
        </p:spPr>
        <p:txBody>
          <a:bodyPr wrap="square">
            <a:spAutoFit/>
          </a:bodyPr>
          <a:lstStyle/>
          <a:p>
            <a:r>
              <a:rPr lang="en-US" dirty="0">
                <a:solidFill>
                  <a:schemeClr val="bg1"/>
                </a:solidFill>
                <a:latin typeface="Calibri" panose="020F0502020204030204" pitchFamily="34" charset="0"/>
              </a:rPr>
              <a:t>Footnotes</a:t>
            </a:r>
            <a:endParaRPr lang="en-US" dirty="0">
              <a:solidFill>
                <a:schemeClr val="bg1"/>
              </a:solidFill>
            </a:endParaRPr>
          </a:p>
        </p:txBody>
      </p:sp>
      <p:pic>
        <p:nvPicPr>
          <p:cNvPr id="5" name="Picture 2" descr="https://www.lds.org/bc/content/shared/content/images/gospel-library/magazine/ensignlp.nfo:o:3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489" y="1020860"/>
            <a:ext cx="4696485" cy="503590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8840631" y="5523914"/>
            <a:ext cx="76200" cy="7018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931095" y="962578"/>
            <a:ext cx="99389" cy="23197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146615" y="4716855"/>
            <a:ext cx="761179" cy="8070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163701" y="5555198"/>
            <a:ext cx="1610404" cy="646331"/>
          </a:xfrm>
          <a:prstGeom prst="rect">
            <a:avLst/>
          </a:prstGeom>
        </p:spPr>
        <p:txBody>
          <a:bodyPr wrap="square">
            <a:spAutoFit/>
          </a:bodyPr>
          <a:lstStyle/>
          <a:p>
            <a:r>
              <a:rPr lang="en-US" dirty="0">
                <a:solidFill>
                  <a:schemeClr val="bg1"/>
                </a:solidFill>
                <a:latin typeface="Calibri" panose="020F0502020204030204" pitchFamily="34" charset="0"/>
              </a:rPr>
              <a:t>TG-Topical Guide</a:t>
            </a:r>
            <a:endParaRPr lang="en-US" dirty="0">
              <a:solidFill>
                <a:schemeClr val="bg1"/>
              </a:solidFill>
            </a:endParaRPr>
          </a:p>
        </p:txBody>
      </p:sp>
      <p:pic>
        <p:nvPicPr>
          <p:cNvPr id="1028" name="Picture 4" descr="http://exmormon.org.uk/tol_arch/atozelph/adam/bible_dictionary.jpg"/>
          <p:cNvPicPr>
            <a:picLocks noChangeAspect="1" noChangeArrowheads="1"/>
          </p:cNvPicPr>
          <p:nvPr/>
        </p:nvPicPr>
        <p:blipFill rotWithShape="1">
          <a:blip r:embed="rId4">
            <a:extLst>
              <a:ext uri="{28A0092B-C50C-407E-A947-70E740481C1C}">
                <a14:useLocalDpi xmlns:a14="http://schemas.microsoft.com/office/drawing/2010/main" val="0"/>
              </a:ext>
            </a:extLst>
          </a:blip>
          <a:srcRect r="69703" b="63313"/>
          <a:stretch/>
        </p:blipFill>
        <p:spPr bwMode="auto">
          <a:xfrm>
            <a:off x="2818080" y="1713915"/>
            <a:ext cx="2951499" cy="260586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535490" y="2733270"/>
            <a:ext cx="1974915" cy="3141571"/>
            <a:chOff x="313167" y="1713915"/>
            <a:chExt cx="1974915" cy="3141571"/>
          </a:xfrm>
        </p:grpSpPr>
        <p:pic>
          <p:nvPicPr>
            <p:cNvPr id="1030" name="Picture 6" descr="https://www.lds.org/scriptures/bc/images/03990_000_bible-map-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67" y="2122470"/>
              <a:ext cx="1862500" cy="273301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77678" y="1713915"/>
              <a:ext cx="1610404" cy="369332"/>
            </a:xfrm>
            <a:prstGeom prst="rect">
              <a:avLst/>
            </a:prstGeom>
          </p:spPr>
          <p:txBody>
            <a:bodyPr wrap="square">
              <a:spAutoFit/>
            </a:bodyPr>
            <a:lstStyle/>
            <a:p>
              <a:r>
                <a:rPr lang="en-US" dirty="0">
                  <a:solidFill>
                    <a:schemeClr val="bg1"/>
                  </a:solidFill>
                  <a:latin typeface="Calibri" panose="020F0502020204030204" pitchFamily="34" charset="0"/>
                </a:rPr>
                <a:t>Maps</a:t>
              </a:r>
              <a:endParaRPr lang="en-US" dirty="0">
                <a:solidFill>
                  <a:schemeClr val="bg1"/>
                </a:solidFill>
              </a:endParaRPr>
            </a:p>
          </p:txBody>
        </p:sp>
      </p:grpSp>
    </p:spTree>
    <p:extLst>
      <p:ext uri="{BB962C8B-B14F-4D97-AF65-F5344CB8AC3E}">
        <p14:creationId xmlns:p14="http://schemas.microsoft.com/office/powerpoint/2010/main" val="15092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Joseph Smith’s Translation</a:t>
            </a:r>
          </a:p>
        </p:txBody>
      </p:sp>
      <p:sp>
        <p:nvSpPr>
          <p:cNvPr id="4" name="Rectangle 3"/>
          <p:cNvSpPr/>
          <p:nvPr/>
        </p:nvSpPr>
        <p:spPr>
          <a:xfrm>
            <a:off x="6226629" y="4811243"/>
            <a:ext cx="6096000" cy="1477328"/>
          </a:xfrm>
          <a:prstGeom prst="rect">
            <a:avLst/>
          </a:prstGeom>
        </p:spPr>
        <p:txBody>
          <a:bodyPr>
            <a:spAutoFit/>
          </a:bodyPr>
          <a:lstStyle/>
          <a:p>
            <a:r>
              <a:rPr lang="en-US" dirty="0">
                <a:solidFill>
                  <a:schemeClr val="bg1"/>
                </a:solidFill>
                <a:latin typeface="Calibri" panose="020F0502020204030204" pitchFamily="34" charset="0"/>
              </a:rPr>
              <a:t>Joseph Smith made inspired revisions to the Bible that restore lost content and clarify certain passages.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Many of these changes can be found in the footnotes or the appendix of the LDS edition of the Bible.</a:t>
            </a:r>
            <a:endParaRPr lang="en-US" dirty="0">
              <a:solidFill>
                <a:schemeClr val="bg1"/>
              </a:solidFill>
            </a:endParaRPr>
          </a:p>
        </p:txBody>
      </p:sp>
      <p:pic>
        <p:nvPicPr>
          <p:cNvPr id="10" name="Picture 2" descr="https://www.lds.org/bc/content/shared/content/images/gospel-library/manual/36481/36481_all_16-01-JosephDicta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461" y="1345846"/>
            <a:ext cx="3225706" cy="28959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06829" y="948690"/>
            <a:ext cx="6019800" cy="4985980"/>
          </a:xfrm>
          <a:prstGeom prst="rect">
            <a:avLst/>
          </a:prstGeom>
        </p:spPr>
        <p:txBody>
          <a:bodyPr wrap="square">
            <a:spAutoFit/>
          </a:bodyPr>
          <a:lstStyle/>
          <a:p>
            <a:pPr fontAlgn="base"/>
            <a:r>
              <a:rPr lang="en-US" dirty="0">
                <a:solidFill>
                  <a:schemeClr val="bg1"/>
                </a:solidFill>
                <a:latin typeface="Calibri" panose="020F0502020204030204" pitchFamily="34" charset="0"/>
              </a:rPr>
              <a:t>A revision or translation of the King James Version of the Bible in English, which the Prophet Joseph Smith began in June 1830. He was commanded by God to make the translation and regarded it as part of his calling as a prophet.</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Although Joseph completed most of the translation by July 1833, he continued until his death in 1844 to make modifications while preparing a manuscript for publication.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Though he published some parts of the translation during his lifetime, it is possible that he would have made additional changes had he lived to publish the entire work.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Reorganized Church of Jesus Christ of Latter Day Saints published the first edition of Joseph Smith’s inspired translation in 1867. They have published several editions since that time.</a:t>
            </a:r>
          </a:p>
          <a:p>
            <a:pPr fontAlgn="base"/>
            <a:r>
              <a:rPr lang="en-US" sz="1200" dirty="0">
                <a:solidFill>
                  <a:schemeClr val="bg1"/>
                </a:solidFill>
                <a:latin typeface="Calibri" panose="020F0502020204030204" pitchFamily="34" charset="0"/>
              </a:rPr>
              <a:t>The Guide to the Scriptures</a:t>
            </a:r>
          </a:p>
        </p:txBody>
      </p:sp>
    </p:spTree>
    <p:extLst>
      <p:ext uri="{BB962C8B-B14F-4D97-AF65-F5344CB8AC3E}">
        <p14:creationId xmlns:p14="http://schemas.microsoft.com/office/powerpoint/2010/main" val="353143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11">
                                            <p:txEl>
                                              <p:pRg st="0" end="0"/>
                                            </p:txEl>
                                          </p:spTgt>
                                        </p:tgtEl>
                                      </p:cBhvr>
                                    </p:animEffect>
                                    <p:set>
                                      <p:cBhvr>
                                        <p:cTn id="23" dur="1" fill="hold">
                                          <p:stCondLst>
                                            <p:cond delay="499"/>
                                          </p:stCondLst>
                                        </p:cTn>
                                        <p:tgtEl>
                                          <p:spTgt spid="11">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1">
                                            <p:txEl>
                                              <p:pRg st="2" end="2"/>
                                            </p:txEl>
                                          </p:spTgt>
                                        </p:tgtEl>
                                      </p:cBhvr>
                                    </p:animEffect>
                                    <p:set>
                                      <p:cBhvr>
                                        <p:cTn id="26" dur="1" fill="hold">
                                          <p:stCondLst>
                                            <p:cond delay="499"/>
                                          </p:stCondLst>
                                        </p:cTn>
                                        <p:tgtEl>
                                          <p:spTgt spid="11">
                                            <p:txEl>
                                              <p:pRg st="2" end="2"/>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1">
                                            <p:txEl>
                                              <p:pRg st="4" end="4"/>
                                            </p:txEl>
                                          </p:spTgt>
                                        </p:tgtEl>
                                      </p:cBhvr>
                                    </p:animEffect>
                                    <p:set>
                                      <p:cBhvr>
                                        <p:cTn id="29" dur="1" fill="hold">
                                          <p:stCondLst>
                                            <p:cond delay="499"/>
                                          </p:stCondLst>
                                        </p:cTn>
                                        <p:tgtEl>
                                          <p:spTgt spid="11">
                                            <p:txEl>
                                              <p:pRg st="4" end="4"/>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1">
                                            <p:txEl>
                                              <p:pRg st="6" end="6"/>
                                            </p:txEl>
                                          </p:spTgt>
                                        </p:tgtEl>
                                      </p:cBhvr>
                                    </p:animEffect>
                                    <p:set>
                                      <p:cBhvr>
                                        <p:cTn id="32" dur="1" fill="hold">
                                          <p:stCondLst>
                                            <p:cond delay="499"/>
                                          </p:stCondLst>
                                        </p:cTn>
                                        <p:tgtEl>
                                          <p:spTgt spid="11">
                                            <p:txEl>
                                              <p:pRg st="6" end="6"/>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1">
                                            <p:txEl>
                                              <p:pRg st="7" end="7"/>
                                            </p:txEl>
                                          </p:spTgt>
                                        </p:tgtEl>
                                      </p:cBhvr>
                                    </p:animEffect>
                                    <p:set>
                                      <p:cBhvr>
                                        <p:cTn id="35" dur="1" fill="hold">
                                          <p:stCondLst>
                                            <p:cond delay="499"/>
                                          </p:stCondLst>
                                        </p:cTn>
                                        <p:tgtEl>
                                          <p:spTgt spid="11">
                                            <p:txEl>
                                              <p:pRg st="7" end="7"/>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The Translation</a:t>
            </a:r>
          </a:p>
        </p:txBody>
      </p:sp>
      <p:sp>
        <p:nvSpPr>
          <p:cNvPr id="4" name="Rectangle 3"/>
          <p:cNvSpPr/>
          <p:nvPr/>
        </p:nvSpPr>
        <p:spPr>
          <a:xfrm>
            <a:off x="4028167" y="2856820"/>
            <a:ext cx="6096000" cy="923330"/>
          </a:xfrm>
          <a:prstGeom prst="rect">
            <a:avLst/>
          </a:prstGeom>
        </p:spPr>
        <p:txBody>
          <a:bodyPr>
            <a:spAutoFit/>
          </a:bodyPr>
          <a:lstStyle/>
          <a:p>
            <a:r>
              <a:rPr lang="en-US" dirty="0">
                <a:solidFill>
                  <a:schemeClr val="bg1"/>
                </a:solidFill>
              </a:rPr>
              <a:t>The Book of Moses and Joseph Smith—Matthew, now included in the Pearl of Great Price, were taken directly from the Joseph Smith Translation.</a:t>
            </a:r>
          </a:p>
        </p:txBody>
      </p:sp>
      <p:sp>
        <p:nvSpPr>
          <p:cNvPr id="11" name="Rectangle 10"/>
          <p:cNvSpPr/>
          <p:nvPr/>
        </p:nvSpPr>
        <p:spPr>
          <a:xfrm>
            <a:off x="206829" y="948690"/>
            <a:ext cx="6019800" cy="923330"/>
          </a:xfrm>
          <a:prstGeom prst="rect">
            <a:avLst/>
          </a:prstGeom>
        </p:spPr>
        <p:txBody>
          <a:bodyPr wrap="square">
            <a:spAutoFit/>
          </a:bodyPr>
          <a:lstStyle/>
          <a:p>
            <a:pPr fontAlgn="base"/>
            <a:r>
              <a:rPr lang="en-US" dirty="0">
                <a:solidFill>
                  <a:schemeClr val="bg1"/>
                </a:solidFill>
              </a:rPr>
              <a:t>The Prophet learned many things during the translation process. Several sections of the Doctrine and Covenants were received because of his translation work </a:t>
            </a:r>
            <a:endParaRPr lang="en-US" sz="1200" dirty="0">
              <a:solidFill>
                <a:schemeClr val="bg1"/>
              </a:solidFill>
            </a:endParaRPr>
          </a:p>
        </p:txBody>
      </p:sp>
      <p:sp>
        <p:nvSpPr>
          <p:cNvPr id="2" name="Rectangle 1"/>
          <p:cNvSpPr/>
          <p:nvPr/>
        </p:nvSpPr>
        <p:spPr>
          <a:xfrm>
            <a:off x="424996" y="4549677"/>
            <a:ext cx="6737804" cy="2308324"/>
          </a:xfrm>
          <a:prstGeom prst="rect">
            <a:avLst/>
          </a:prstGeom>
        </p:spPr>
        <p:txBody>
          <a:bodyPr wrap="square">
            <a:spAutoFit/>
          </a:bodyPr>
          <a:lstStyle/>
          <a:p>
            <a:r>
              <a:rPr lang="en-US" dirty="0">
                <a:solidFill>
                  <a:schemeClr val="bg1"/>
                </a:solidFill>
                <a:latin typeface="Calibri" panose="020F0502020204030204" pitchFamily="34" charset="0"/>
              </a:rPr>
              <a:t>The Joseph Smith Translation has restored some of the plain and precious things that have been lost from the Bible</a:t>
            </a:r>
          </a:p>
          <a:p>
            <a:r>
              <a:rPr lang="en-US" dirty="0">
                <a:solidFill>
                  <a:schemeClr val="bg1"/>
                </a:solidFill>
                <a:latin typeface="Calibri" panose="020F0502020204030204" pitchFamily="34" charset="0"/>
              </a:rPr>
              <a:t>(1 Ne. 13).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Although it is not the official Bible of the Church, this translation does offer many interesting insights and is very valuable in understanding the Bible. It is also a witness for the divine calling and ministry of the Prophet Joseph Smith.</a:t>
            </a:r>
            <a:endParaRPr lang="en-US" dirty="0">
              <a:solidFill>
                <a:schemeClr val="bg1"/>
              </a:solidFill>
            </a:endParaRPr>
          </a:p>
        </p:txBody>
      </p:sp>
      <p:pic>
        <p:nvPicPr>
          <p:cNvPr id="3074" name="Picture 2" descr="http://www.mormonthink.com/img/joseph-transtlating-kilbour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221" y="948690"/>
            <a:ext cx="1624832" cy="18133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rophetjosephsmith.org/files/2008/06/joseph-smith-morm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4220" y="1994794"/>
            <a:ext cx="1847396" cy="24880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879351" y="3600617"/>
            <a:ext cx="3466266" cy="3072717"/>
            <a:chOff x="7879351" y="3600617"/>
            <a:chExt cx="3466266" cy="3072717"/>
          </a:xfrm>
        </p:grpSpPr>
        <p:pic>
          <p:nvPicPr>
            <p:cNvPr id="3078" name="Picture 6" descr="http://www.historytoday.com/sites/default/files/king%20james%20bible%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351" y="3600617"/>
              <a:ext cx="3466266" cy="24263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18714" y="6027003"/>
              <a:ext cx="3023021" cy="646331"/>
            </a:xfrm>
            <a:prstGeom prst="rect">
              <a:avLst/>
            </a:prstGeom>
          </p:spPr>
          <p:txBody>
            <a:bodyPr wrap="square">
              <a:spAutoFit/>
            </a:bodyPr>
            <a:lstStyle/>
            <a:p>
              <a:r>
                <a:rPr lang="en-US" sz="1200" dirty="0">
                  <a:solidFill>
                    <a:schemeClr val="bg1"/>
                  </a:solidFill>
                </a:rPr>
                <a:t>London Library's  collection of early English versions of the Bible, at the heart of which is a copy of the King James Bible of 1611. </a:t>
              </a:r>
            </a:p>
          </p:txBody>
        </p:sp>
      </p:grpSp>
    </p:spTree>
    <p:extLst>
      <p:ext uri="{BB962C8B-B14F-4D97-AF65-F5344CB8AC3E}">
        <p14:creationId xmlns:p14="http://schemas.microsoft.com/office/powerpoint/2010/main" val="240670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49086" y="4735286"/>
            <a:ext cx="3744685" cy="1197428"/>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Symbolism</a:t>
            </a:r>
          </a:p>
        </p:txBody>
      </p:sp>
      <p:sp>
        <p:nvSpPr>
          <p:cNvPr id="2" name="Rectangle 1"/>
          <p:cNvSpPr/>
          <p:nvPr/>
        </p:nvSpPr>
        <p:spPr>
          <a:xfrm>
            <a:off x="4293148" y="1316139"/>
            <a:ext cx="6737804" cy="400110"/>
          </a:xfrm>
          <a:prstGeom prst="rect">
            <a:avLst/>
          </a:prstGeom>
        </p:spPr>
        <p:txBody>
          <a:bodyPr wrap="square">
            <a:spAutoFit/>
          </a:bodyPr>
          <a:lstStyle/>
          <a:p>
            <a:r>
              <a:rPr lang="en-US" sz="2000" dirty="0">
                <a:solidFill>
                  <a:schemeClr val="bg1"/>
                </a:solidFill>
              </a:rPr>
              <a:t>What could fire possibly symbolize in scripture?</a:t>
            </a:r>
          </a:p>
        </p:txBody>
      </p:sp>
      <p:grpSp>
        <p:nvGrpSpPr>
          <p:cNvPr id="12" name="Group 11"/>
          <p:cNvGrpSpPr/>
          <p:nvPr/>
        </p:nvGrpSpPr>
        <p:grpSpPr>
          <a:xfrm>
            <a:off x="1530632" y="424543"/>
            <a:ext cx="2482006" cy="3918857"/>
            <a:chOff x="2693577" y="332956"/>
            <a:chExt cx="3522781" cy="5562143"/>
          </a:xfrm>
        </p:grpSpPr>
        <p:sp>
          <p:nvSpPr>
            <p:cNvPr id="13" name="Freeform 12"/>
            <p:cNvSpPr/>
            <p:nvPr/>
          </p:nvSpPr>
          <p:spPr>
            <a:xfrm>
              <a:off x="2743200" y="3124200"/>
              <a:ext cx="3160001" cy="2137558"/>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38"/>
            <p:cNvGrpSpPr/>
            <p:nvPr/>
          </p:nvGrpSpPr>
          <p:grpSpPr>
            <a:xfrm rot="20759234">
              <a:off x="2693577" y="332956"/>
              <a:ext cx="3369457" cy="5039361"/>
              <a:chOff x="6477000" y="2667000"/>
              <a:chExt cx="2057400" cy="3011575"/>
            </a:xfrm>
          </p:grpSpPr>
          <p:sp>
            <p:nvSpPr>
              <p:cNvPr id="16" name="Wave 15"/>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Wave 17"/>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Wave 18"/>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Wave 19"/>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Wave 20"/>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ave 22"/>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Wave 23"/>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Wave 26"/>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p:nvPr/>
          </p:nvSpPr>
          <p:spPr>
            <a:xfrm>
              <a:off x="4132063" y="4244429"/>
              <a:ext cx="2084295" cy="1650670"/>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5092429" y="3035398"/>
            <a:ext cx="6600742" cy="3416320"/>
          </a:xfrm>
          <a:prstGeom prst="rect">
            <a:avLst/>
          </a:prstGeom>
        </p:spPr>
        <p:txBody>
          <a:bodyPr wrap="square">
            <a:spAutoFit/>
          </a:bodyPr>
          <a:lstStyle/>
          <a:p>
            <a:pPr fontAlgn="base"/>
            <a:r>
              <a:rPr lang="en-US" i="1" dirty="0">
                <a:solidFill>
                  <a:schemeClr val="bg1"/>
                </a:solidFill>
                <a:latin typeface="Palatino"/>
              </a:rPr>
              <a:t>5.Then said I, Woe is me! for I am undone; because I am a man of unclean lips, and I dwell in the midst of a people of unclean lips: for mine eyes have seen the King, the </a:t>
            </a:r>
            <a:r>
              <a:rPr lang="en-US" i="1" cap="small" dirty="0">
                <a:solidFill>
                  <a:schemeClr val="bg1"/>
                </a:solidFill>
                <a:latin typeface="Palatino"/>
              </a:rPr>
              <a:t>Lord </a:t>
            </a:r>
            <a:r>
              <a:rPr lang="en-US" i="1" dirty="0">
                <a:solidFill>
                  <a:schemeClr val="bg1"/>
                </a:solidFill>
                <a:latin typeface="Palatino"/>
              </a:rPr>
              <a:t>of hosts.</a:t>
            </a:r>
          </a:p>
          <a:p>
            <a:pPr fontAlgn="base"/>
            <a:endParaRPr lang="en-US" i="1" dirty="0">
              <a:solidFill>
                <a:schemeClr val="bg1"/>
              </a:solidFill>
              <a:latin typeface="Palatino"/>
            </a:endParaRPr>
          </a:p>
          <a:p>
            <a:pPr fontAlgn="base"/>
            <a:r>
              <a:rPr lang="en-US" i="1" dirty="0">
                <a:solidFill>
                  <a:schemeClr val="bg1"/>
                </a:solidFill>
                <a:latin typeface="Palatino"/>
              </a:rPr>
              <a:t>6.Then flew one of the </a:t>
            </a:r>
            <a:r>
              <a:rPr lang="en-US" i="1" dirty="0" err="1">
                <a:solidFill>
                  <a:schemeClr val="bg1"/>
                </a:solidFill>
                <a:latin typeface="Palatino"/>
              </a:rPr>
              <a:t>seraphims</a:t>
            </a:r>
            <a:r>
              <a:rPr lang="en-US" i="1" dirty="0">
                <a:solidFill>
                  <a:schemeClr val="bg1"/>
                </a:solidFill>
                <a:latin typeface="Palatino"/>
              </a:rPr>
              <a:t> unto me, having a </a:t>
            </a:r>
            <a:r>
              <a:rPr lang="en-US" i="1" dirty="0">
                <a:solidFill>
                  <a:srgbClr val="FFFF00"/>
                </a:solidFill>
                <a:latin typeface="Palatino"/>
              </a:rPr>
              <a:t>live coal</a:t>
            </a:r>
            <a:r>
              <a:rPr lang="en-US" i="1" dirty="0">
                <a:solidFill>
                  <a:schemeClr val="bg1"/>
                </a:solidFill>
                <a:latin typeface="Palatino"/>
              </a:rPr>
              <a:t> in his hand, which he had taken with the tongs from off the altar:</a:t>
            </a:r>
          </a:p>
          <a:p>
            <a:pPr fontAlgn="base"/>
            <a:endParaRPr lang="en-US" i="1" dirty="0">
              <a:solidFill>
                <a:schemeClr val="bg1"/>
              </a:solidFill>
              <a:latin typeface="Palatino"/>
            </a:endParaRPr>
          </a:p>
          <a:p>
            <a:pPr fontAlgn="base"/>
            <a:r>
              <a:rPr lang="en-US" i="1" dirty="0">
                <a:solidFill>
                  <a:schemeClr val="bg1"/>
                </a:solidFill>
                <a:latin typeface="Palatino"/>
              </a:rPr>
              <a:t>7. And he laid it upon my mouth, and said, Lo, this hath touched thy lips; and thine iniquity is taken away, and thy sin purged.</a:t>
            </a:r>
          </a:p>
          <a:p>
            <a:pPr fontAlgn="base"/>
            <a:r>
              <a:rPr lang="en-US" b="0" i="1" dirty="0">
                <a:solidFill>
                  <a:schemeClr val="bg1"/>
                </a:solidFill>
                <a:effectLst/>
                <a:latin typeface="Palatino"/>
              </a:rPr>
              <a:t>Isaiah 6:5-7</a:t>
            </a:r>
          </a:p>
        </p:txBody>
      </p:sp>
      <p:sp>
        <p:nvSpPr>
          <p:cNvPr id="7" name="Rectangle 6"/>
          <p:cNvSpPr/>
          <p:nvPr/>
        </p:nvSpPr>
        <p:spPr>
          <a:xfrm>
            <a:off x="1233048" y="5368539"/>
            <a:ext cx="3070071" cy="369332"/>
          </a:xfrm>
          <a:prstGeom prst="rect">
            <a:avLst/>
          </a:prstGeom>
        </p:spPr>
        <p:txBody>
          <a:bodyPr wrap="none">
            <a:spAutoFit/>
          </a:bodyPr>
          <a:lstStyle/>
          <a:p>
            <a:r>
              <a:rPr lang="en-US" dirty="0">
                <a:latin typeface="Palatino"/>
              </a:rPr>
              <a:t>6a IE a symbol of cleansing.</a:t>
            </a:r>
            <a:endParaRPr lang="en-US" dirty="0"/>
          </a:p>
        </p:txBody>
      </p:sp>
      <p:sp>
        <p:nvSpPr>
          <p:cNvPr id="8" name="Rectangle 7"/>
          <p:cNvSpPr/>
          <p:nvPr/>
        </p:nvSpPr>
        <p:spPr>
          <a:xfrm>
            <a:off x="1094389" y="4976653"/>
            <a:ext cx="3347391" cy="369332"/>
          </a:xfrm>
          <a:prstGeom prst="rect">
            <a:avLst/>
          </a:prstGeom>
        </p:spPr>
        <p:txBody>
          <a:bodyPr wrap="none">
            <a:spAutoFit/>
          </a:bodyPr>
          <a:lstStyle/>
          <a:p>
            <a:r>
              <a:rPr lang="en-US" dirty="0">
                <a:latin typeface="Palatino"/>
              </a:rPr>
              <a:t>having a live </a:t>
            </a:r>
            <a:r>
              <a:rPr lang="en-US" baseline="30000" dirty="0" err="1">
                <a:latin typeface="Palatino"/>
              </a:rPr>
              <a:t>a</a:t>
            </a:r>
            <a:r>
              <a:rPr lang="en-US" dirty="0" err="1">
                <a:latin typeface="Palatino"/>
                <a:hlinkClick r:id="rId3"/>
              </a:rPr>
              <a:t>coal</a:t>
            </a:r>
            <a:r>
              <a:rPr lang="en-US" dirty="0">
                <a:latin typeface="Palatino"/>
              </a:rPr>
              <a:t> in his hand, </a:t>
            </a:r>
            <a:endParaRPr lang="en-US" dirty="0"/>
          </a:p>
        </p:txBody>
      </p:sp>
      <p:cxnSp>
        <p:nvCxnSpPr>
          <p:cNvPr id="29" name="Straight Arrow Connector 28"/>
          <p:cNvCxnSpPr/>
          <p:nvPr/>
        </p:nvCxnSpPr>
        <p:spPr>
          <a:xfrm flipH="1">
            <a:off x="4441780" y="4688180"/>
            <a:ext cx="6162943" cy="576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2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Word Definitions</a:t>
            </a:r>
          </a:p>
        </p:txBody>
      </p:sp>
      <p:sp>
        <p:nvSpPr>
          <p:cNvPr id="2" name="Rectangle 1"/>
          <p:cNvSpPr/>
          <p:nvPr/>
        </p:nvSpPr>
        <p:spPr>
          <a:xfrm>
            <a:off x="3176791" y="1293639"/>
            <a:ext cx="5716838" cy="1015663"/>
          </a:xfrm>
          <a:prstGeom prst="rect">
            <a:avLst/>
          </a:prstGeom>
        </p:spPr>
        <p:txBody>
          <a:bodyPr wrap="square">
            <a:spAutoFit/>
          </a:bodyPr>
          <a:lstStyle/>
          <a:p>
            <a:r>
              <a:rPr lang="en-US" sz="2000" dirty="0">
                <a:solidFill>
                  <a:schemeClr val="bg1"/>
                </a:solidFill>
              </a:rPr>
              <a:t>Therefore thus </a:t>
            </a:r>
            <a:r>
              <a:rPr lang="en-US" sz="2000" dirty="0" err="1">
                <a:solidFill>
                  <a:schemeClr val="bg1"/>
                </a:solidFill>
              </a:rPr>
              <a:t>saith</a:t>
            </a:r>
            <a:r>
              <a:rPr lang="en-US" sz="2000" dirty="0">
                <a:solidFill>
                  <a:schemeClr val="bg1"/>
                </a:solidFill>
              </a:rPr>
              <a:t> the </a:t>
            </a:r>
            <a:r>
              <a:rPr lang="en-US" sz="2000" cap="small" dirty="0">
                <a:solidFill>
                  <a:schemeClr val="bg1"/>
                </a:solidFill>
              </a:rPr>
              <a:t>Lord</a:t>
            </a:r>
            <a:r>
              <a:rPr lang="en-US" sz="2000" dirty="0">
                <a:solidFill>
                  <a:schemeClr val="bg1"/>
                </a:solidFill>
              </a:rPr>
              <a:t> of hosts, the God of Israel; Behold, I will feed them, </a:t>
            </a:r>
            <a:r>
              <a:rPr lang="en-US" sz="2000" i="1" dirty="0">
                <a:solidFill>
                  <a:schemeClr val="bg1"/>
                </a:solidFill>
              </a:rPr>
              <a:t>even</a:t>
            </a:r>
            <a:r>
              <a:rPr lang="en-US" sz="2000" dirty="0">
                <a:solidFill>
                  <a:schemeClr val="bg1"/>
                </a:solidFill>
              </a:rPr>
              <a:t> this people, with </a:t>
            </a:r>
            <a:r>
              <a:rPr lang="en-US" sz="2000" dirty="0">
                <a:solidFill>
                  <a:srgbClr val="FFFF00"/>
                </a:solidFill>
              </a:rPr>
              <a:t>wormwood</a:t>
            </a:r>
            <a:r>
              <a:rPr lang="en-US" sz="2000" dirty="0">
                <a:solidFill>
                  <a:schemeClr val="bg1"/>
                </a:solidFill>
              </a:rPr>
              <a:t>, and give them water of </a:t>
            </a:r>
            <a:r>
              <a:rPr lang="en-US" sz="2000" dirty="0">
                <a:solidFill>
                  <a:srgbClr val="FFFF00"/>
                </a:solidFill>
              </a:rPr>
              <a:t>gall</a:t>
            </a:r>
            <a:r>
              <a:rPr lang="en-US" sz="2000" dirty="0">
                <a:solidFill>
                  <a:schemeClr val="bg1"/>
                </a:solidFill>
              </a:rPr>
              <a:t> to drink.</a:t>
            </a:r>
          </a:p>
        </p:txBody>
      </p:sp>
      <p:cxnSp>
        <p:nvCxnSpPr>
          <p:cNvPr id="29" name="Straight Arrow Connector 28"/>
          <p:cNvCxnSpPr/>
          <p:nvPr/>
        </p:nvCxnSpPr>
        <p:spPr>
          <a:xfrm flipH="1">
            <a:off x="2926363" y="2306508"/>
            <a:ext cx="800520" cy="992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375231" y="3382833"/>
            <a:ext cx="1278940" cy="369332"/>
          </a:xfrm>
          <a:prstGeom prst="rect">
            <a:avLst/>
          </a:prstGeom>
        </p:spPr>
        <p:txBody>
          <a:bodyPr wrap="none">
            <a:spAutoFit/>
          </a:bodyPr>
          <a:lstStyle/>
          <a:p>
            <a:r>
              <a:rPr lang="en-US" i="1" dirty="0">
                <a:solidFill>
                  <a:schemeClr val="bg1"/>
                </a:solidFill>
                <a:latin typeface="Calibri" panose="020F0502020204030204" pitchFamily="34" charset="0"/>
              </a:rPr>
              <a:t>Wormwood</a:t>
            </a:r>
            <a:endParaRPr lang="en-US" dirty="0">
              <a:solidFill>
                <a:schemeClr val="bg1"/>
              </a:solidFill>
            </a:endParaRPr>
          </a:p>
        </p:txBody>
      </p:sp>
      <p:sp>
        <p:nvSpPr>
          <p:cNvPr id="10" name="Rectangle 9"/>
          <p:cNvSpPr/>
          <p:nvPr/>
        </p:nvSpPr>
        <p:spPr>
          <a:xfrm>
            <a:off x="2217331" y="3861576"/>
            <a:ext cx="3367040" cy="923330"/>
          </a:xfrm>
          <a:prstGeom prst="rect">
            <a:avLst/>
          </a:prstGeom>
        </p:spPr>
        <p:txBody>
          <a:bodyPr wrap="square">
            <a:spAutoFit/>
          </a:bodyPr>
          <a:lstStyle/>
          <a:p>
            <a:r>
              <a:rPr lang="en-US" dirty="0">
                <a:solidFill>
                  <a:schemeClr val="bg1"/>
                </a:solidFill>
                <a:latin typeface="Calibri" panose="020F0502020204030204" pitchFamily="34" charset="0"/>
              </a:rPr>
              <a:t>The herb </a:t>
            </a:r>
            <a:r>
              <a:rPr lang="en-US" i="1" dirty="0">
                <a:solidFill>
                  <a:schemeClr val="bg1"/>
                </a:solidFill>
                <a:latin typeface="Calibri" panose="020F0502020204030204" pitchFamily="34" charset="0"/>
              </a:rPr>
              <a:t>Artemisia.</a:t>
            </a:r>
            <a:r>
              <a:rPr lang="en-US" dirty="0">
                <a:solidFill>
                  <a:schemeClr val="bg1"/>
                </a:solidFill>
                <a:latin typeface="Calibri" panose="020F0502020204030204" pitchFamily="34" charset="0"/>
              </a:rPr>
              <a:t> Used metaphorically of bitter calamity or sorrow </a:t>
            </a:r>
            <a:endParaRPr lang="en-US" dirty="0">
              <a:solidFill>
                <a:schemeClr val="bg1"/>
              </a:solidFill>
            </a:endParaRPr>
          </a:p>
        </p:txBody>
      </p:sp>
      <p:sp>
        <p:nvSpPr>
          <p:cNvPr id="11" name="Rectangle 10"/>
          <p:cNvSpPr/>
          <p:nvPr/>
        </p:nvSpPr>
        <p:spPr>
          <a:xfrm>
            <a:off x="5665442" y="3602943"/>
            <a:ext cx="6096000" cy="923330"/>
          </a:xfrm>
          <a:prstGeom prst="rect">
            <a:avLst/>
          </a:prstGeom>
        </p:spPr>
        <p:txBody>
          <a:bodyPr>
            <a:spAutoFit/>
          </a:bodyPr>
          <a:lstStyle/>
          <a:p>
            <a:r>
              <a:rPr lang="en-US" dirty="0">
                <a:solidFill>
                  <a:schemeClr val="bg1"/>
                </a:solidFill>
                <a:latin typeface="Calibri" panose="020F0502020204030204" pitchFamily="34" charset="0"/>
              </a:rPr>
              <a:t>Something bitter; hence the word is applied to bile and to the poison of serpents. More often it denotes the juice of some bitter plant </a:t>
            </a:r>
            <a:endParaRPr lang="en-US" dirty="0">
              <a:solidFill>
                <a:schemeClr val="bg1"/>
              </a:solidFill>
            </a:endParaRPr>
          </a:p>
        </p:txBody>
      </p:sp>
      <p:sp>
        <p:nvSpPr>
          <p:cNvPr id="32" name="Rectangle 31"/>
          <p:cNvSpPr/>
          <p:nvPr/>
        </p:nvSpPr>
        <p:spPr>
          <a:xfrm>
            <a:off x="8508989" y="3198167"/>
            <a:ext cx="554960" cy="369332"/>
          </a:xfrm>
          <a:prstGeom prst="rect">
            <a:avLst/>
          </a:prstGeom>
        </p:spPr>
        <p:txBody>
          <a:bodyPr wrap="none">
            <a:spAutoFit/>
          </a:bodyPr>
          <a:lstStyle/>
          <a:p>
            <a:r>
              <a:rPr lang="en-US" i="1" dirty="0">
                <a:solidFill>
                  <a:schemeClr val="bg1"/>
                </a:solidFill>
                <a:latin typeface="Calibri" panose="020F0502020204030204" pitchFamily="34" charset="0"/>
              </a:rPr>
              <a:t>Gall</a:t>
            </a:r>
            <a:endParaRPr lang="en-US" dirty="0">
              <a:solidFill>
                <a:schemeClr val="bg1"/>
              </a:solidFill>
            </a:endParaRPr>
          </a:p>
        </p:txBody>
      </p:sp>
      <p:pic>
        <p:nvPicPr>
          <p:cNvPr id="5122" name="Picture 2" descr="http://huldaclarkzappers.com/wp-content/themes/kubrick2/images/wormwood_cancer_c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71" y="3211287"/>
            <a:ext cx="1897289" cy="25026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io.brandeis.edu/fieldbio/galls/hackberr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007" y="4462624"/>
            <a:ext cx="3934490" cy="223638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136260" y="5804720"/>
            <a:ext cx="6096000" cy="923330"/>
          </a:xfrm>
          <a:prstGeom prst="rect">
            <a:avLst/>
          </a:prstGeom>
        </p:spPr>
        <p:txBody>
          <a:bodyPr>
            <a:spAutoFit/>
          </a:bodyPr>
          <a:lstStyle/>
          <a:p>
            <a:r>
              <a:rPr lang="en-US" i="1" dirty="0">
                <a:solidFill>
                  <a:srgbClr val="FFFF00"/>
                </a:solidFill>
                <a:latin typeface="Calibri" panose="020F0502020204030204" pitchFamily="34" charset="0"/>
              </a:rPr>
              <a:t>¶They gave him vinegar to drink mingled with gall: and when he had tasted thereof, he would not drink.</a:t>
            </a:r>
          </a:p>
          <a:p>
            <a:r>
              <a:rPr lang="en-US" i="1" dirty="0">
                <a:solidFill>
                  <a:srgbClr val="FFFF00"/>
                </a:solidFill>
                <a:latin typeface="Calibri" panose="020F0502020204030204" pitchFamily="34" charset="0"/>
              </a:rPr>
              <a:t>Matthew 27:34</a:t>
            </a:r>
            <a:endParaRPr lang="en-US" i="1" dirty="0">
              <a:solidFill>
                <a:srgbClr val="FFFF00"/>
              </a:solidFill>
            </a:endParaRPr>
          </a:p>
        </p:txBody>
      </p:sp>
      <p:cxnSp>
        <p:nvCxnSpPr>
          <p:cNvPr id="38" name="Straight Arrow Connector 37"/>
          <p:cNvCxnSpPr/>
          <p:nvPr/>
        </p:nvCxnSpPr>
        <p:spPr>
          <a:xfrm>
            <a:off x="7151914" y="2271520"/>
            <a:ext cx="1357075" cy="9397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0114" y="137837"/>
            <a:ext cx="3338857" cy="1200329"/>
          </a:xfrm>
          <a:prstGeom prst="rect">
            <a:avLst/>
          </a:prstGeom>
        </p:spPr>
        <p:txBody>
          <a:bodyPr wrap="square">
            <a:spAutoFit/>
          </a:bodyPr>
          <a:lstStyle/>
          <a:p>
            <a:r>
              <a:rPr lang="en-US" dirty="0">
                <a:solidFill>
                  <a:srgbClr val="FF0000"/>
                </a:solidFill>
                <a:latin typeface="Calibri" panose="020F0502020204030204" pitchFamily="34" charset="0"/>
              </a:rPr>
              <a:t>Dictionaries, footnotes, and scripture study aids can often help you to understand difficult words and phrases</a:t>
            </a:r>
            <a:endParaRPr lang="en-US" dirty="0">
              <a:solidFill>
                <a:srgbClr val="FF0000"/>
              </a:solidFill>
            </a:endParaRPr>
          </a:p>
        </p:txBody>
      </p:sp>
      <p:pic>
        <p:nvPicPr>
          <p:cNvPr id="7170" name="Picture 2" descr="http://www.uni.edu/becker/anImated%20question%20mark%2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69641" y="207317"/>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5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P spid="32"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Understanding Principles</a:t>
            </a:r>
          </a:p>
        </p:txBody>
      </p:sp>
      <p:sp>
        <p:nvSpPr>
          <p:cNvPr id="2" name="Rectangle 1"/>
          <p:cNvSpPr/>
          <p:nvPr/>
        </p:nvSpPr>
        <p:spPr>
          <a:xfrm>
            <a:off x="139677" y="1097696"/>
            <a:ext cx="5716838" cy="1015663"/>
          </a:xfrm>
          <a:prstGeom prst="rect">
            <a:avLst/>
          </a:prstGeom>
        </p:spPr>
        <p:txBody>
          <a:bodyPr wrap="square">
            <a:spAutoFit/>
          </a:bodyPr>
          <a:lstStyle/>
          <a:p>
            <a:r>
              <a:rPr lang="en-US" sz="2000" dirty="0">
                <a:solidFill>
                  <a:schemeClr val="bg1"/>
                </a:solidFill>
              </a:rPr>
              <a:t>Some principles in the scriptures are clearly stated in the text and are easily identified by words and phrases such as:</a:t>
            </a:r>
          </a:p>
        </p:txBody>
      </p:sp>
      <p:sp>
        <p:nvSpPr>
          <p:cNvPr id="40" name="TextBox 39"/>
          <p:cNvSpPr txBox="1"/>
          <p:nvPr/>
        </p:nvSpPr>
        <p:spPr>
          <a:xfrm>
            <a:off x="1113949" y="2161338"/>
            <a:ext cx="3145972" cy="707886"/>
          </a:xfrm>
          <a:prstGeom prst="rect">
            <a:avLst/>
          </a:prstGeom>
          <a:noFill/>
          <a:effectLst>
            <a:glow rad="101600">
              <a:schemeClr val="accent2">
                <a:satMod val="175000"/>
                <a:alpha val="40000"/>
              </a:schemeClr>
            </a:glow>
          </a:effectLst>
        </p:spPr>
        <p:txBody>
          <a:bodyPr wrap="square" rtlCol="0">
            <a:spAutoFit/>
          </a:bodyPr>
          <a:lstStyle/>
          <a:p>
            <a:r>
              <a:rPr lang="en-US" sz="4000" dirty="0">
                <a:solidFill>
                  <a:srgbClr val="FFFF00"/>
                </a:solidFill>
                <a:effectLst>
                  <a:glow rad="101600">
                    <a:schemeClr val="accent2">
                      <a:satMod val="175000"/>
                      <a:alpha val="40000"/>
                    </a:schemeClr>
                  </a:glow>
                </a:effectLst>
              </a:rPr>
              <a:t>Thus we see</a:t>
            </a:r>
          </a:p>
        </p:txBody>
      </p:sp>
      <p:sp>
        <p:nvSpPr>
          <p:cNvPr id="45" name="TextBox 44"/>
          <p:cNvSpPr txBox="1"/>
          <p:nvPr/>
        </p:nvSpPr>
        <p:spPr>
          <a:xfrm>
            <a:off x="2311378" y="2851208"/>
            <a:ext cx="3145972" cy="707886"/>
          </a:xfrm>
          <a:prstGeom prst="rect">
            <a:avLst/>
          </a:prstGeom>
          <a:noFill/>
          <a:effectLst>
            <a:glow rad="101600">
              <a:schemeClr val="accent2">
                <a:satMod val="175000"/>
                <a:alpha val="40000"/>
              </a:schemeClr>
            </a:glow>
          </a:effectLst>
        </p:spPr>
        <p:txBody>
          <a:bodyPr wrap="square" rtlCol="0">
            <a:spAutoFit/>
          </a:bodyPr>
          <a:lstStyle/>
          <a:p>
            <a:r>
              <a:rPr lang="en-US" sz="4000" dirty="0">
                <a:solidFill>
                  <a:srgbClr val="FFFF00"/>
                </a:solidFill>
                <a:effectLst>
                  <a:glow rad="101600">
                    <a:schemeClr val="accent2">
                      <a:satMod val="175000"/>
                      <a:alpha val="40000"/>
                    </a:schemeClr>
                  </a:glow>
                </a:effectLst>
              </a:rPr>
              <a:t>Therefore</a:t>
            </a:r>
          </a:p>
        </p:txBody>
      </p:sp>
      <p:sp>
        <p:nvSpPr>
          <p:cNvPr id="46" name="TextBox 45"/>
          <p:cNvSpPr txBox="1"/>
          <p:nvPr/>
        </p:nvSpPr>
        <p:spPr>
          <a:xfrm>
            <a:off x="2998096" y="3536620"/>
            <a:ext cx="3145972" cy="707886"/>
          </a:xfrm>
          <a:prstGeom prst="rect">
            <a:avLst/>
          </a:prstGeom>
          <a:noFill/>
          <a:effectLst>
            <a:glow rad="101600">
              <a:schemeClr val="accent2">
                <a:satMod val="175000"/>
                <a:alpha val="40000"/>
              </a:schemeClr>
            </a:glow>
          </a:effectLst>
        </p:spPr>
        <p:txBody>
          <a:bodyPr wrap="square" rtlCol="0">
            <a:spAutoFit/>
          </a:bodyPr>
          <a:lstStyle/>
          <a:p>
            <a:r>
              <a:rPr lang="en-US" sz="4000" dirty="0">
                <a:solidFill>
                  <a:srgbClr val="FFFF00"/>
                </a:solidFill>
                <a:effectLst>
                  <a:glow rad="101600">
                    <a:schemeClr val="accent2">
                      <a:satMod val="175000"/>
                      <a:alpha val="40000"/>
                    </a:schemeClr>
                  </a:glow>
                </a:effectLst>
              </a:rPr>
              <a:t>Wherefore</a:t>
            </a:r>
          </a:p>
        </p:txBody>
      </p:sp>
      <p:sp>
        <p:nvSpPr>
          <p:cNvPr id="47" name="TextBox 46"/>
          <p:cNvSpPr txBox="1"/>
          <p:nvPr/>
        </p:nvSpPr>
        <p:spPr>
          <a:xfrm>
            <a:off x="4405042" y="4157058"/>
            <a:ext cx="3145972" cy="707886"/>
          </a:xfrm>
          <a:prstGeom prst="rect">
            <a:avLst/>
          </a:prstGeom>
          <a:noFill/>
          <a:effectLst>
            <a:glow rad="101600">
              <a:schemeClr val="accent2">
                <a:satMod val="175000"/>
                <a:alpha val="40000"/>
              </a:schemeClr>
            </a:glow>
          </a:effectLst>
        </p:spPr>
        <p:txBody>
          <a:bodyPr wrap="square" rtlCol="0">
            <a:spAutoFit/>
          </a:bodyPr>
          <a:lstStyle/>
          <a:p>
            <a:r>
              <a:rPr lang="en-US" sz="4000" dirty="0">
                <a:solidFill>
                  <a:srgbClr val="FFFF00"/>
                </a:solidFill>
                <a:effectLst>
                  <a:glow rad="101600">
                    <a:schemeClr val="accent2">
                      <a:satMod val="175000"/>
                      <a:alpha val="40000"/>
                    </a:schemeClr>
                  </a:glow>
                </a:effectLst>
              </a:rPr>
              <a:t>Behold</a:t>
            </a:r>
          </a:p>
        </p:txBody>
      </p:sp>
      <p:sp>
        <p:nvSpPr>
          <p:cNvPr id="41" name="Rectangle 40"/>
          <p:cNvSpPr/>
          <p:nvPr/>
        </p:nvSpPr>
        <p:spPr>
          <a:xfrm>
            <a:off x="7016751" y="4416138"/>
            <a:ext cx="4586491" cy="1815882"/>
          </a:xfrm>
          <a:prstGeom prst="rect">
            <a:avLst/>
          </a:prstGeom>
        </p:spPr>
        <p:txBody>
          <a:bodyPr wrap="square">
            <a:spAutoFit/>
          </a:bodyPr>
          <a:lstStyle/>
          <a:p>
            <a:r>
              <a:rPr lang="en-US" sz="2800" dirty="0">
                <a:solidFill>
                  <a:schemeClr val="bg1"/>
                </a:solidFill>
                <a:latin typeface="Calibri" panose="020F0502020204030204" pitchFamily="34" charset="0"/>
              </a:rPr>
              <a:t>Other principles may be contained in the story line, events, parables, or people’s lives.</a:t>
            </a:r>
            <a:endParaRPr lang="en-US" sz="2800" dirty="0">
              <a:solidFill>
                <a:schemeClr val="bg1"/>
              </a:solidFill>
            </a:endParaRPr>
          </a:p>
        </p:txBody>
      </p:sp>
      <p:pic>
        <p:nvPicPr>
          <p:cNvPr id="5128" name="Picture 8" descr="http://www.onestone.com/media/catalog/product/cache/1/image/1959430e9b7c2a6f2bd5f22e7e0e3ff8/f/a/favorite_bible_stories_1_flash-a-card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27" b="5052"/>
          <a:stretch/>
        </p:blipFill>
        <p:spPr bwMode="auto">
          <a:xfrm>
            <a:off x="6482062" y="1037033"/>
            <a:ext cx="4294796" cy="320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p:bldP spid="46" grpId="0"/>
      <p:bldP spid="47"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Applying the Gospel Doctrines and Principles</a:t>
            </a:r>
          </a:p>
        </p:txBody>
      </p:sp>
      <p:pic>
        <p:nvPicPr>
          <p:cNvPr id="5126" name="Picture 6" descr="David and Goli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9" y="1638427"/>
            <a:ext cx="2552678" cy="3156986"/>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2061991" y="902219"/>
            <a:ext cx="5716838" cy="584775"/>
          </a:xfrm>
          <a:prstGeom prst="rect">
            <a:avLst/>
          </a:prstGeom>
        </p:spPr>
        <p:txBody>
          <a:bodyPr wrap="square">
            <a:spAutoFit/>
          </a:bodyPr>
          <a:lstStyle/>
          <a:p>
            <a:r>
              <a:rPr lang="en-US" sz="3200" dirty="0">
                <a:solidFill>
                  <a:srgbClr val="FF0000"/>
                </a:solidFill>
              </a:rPr>
              <a:t>Read 1 Samuel 17:32-37</a:t>
            </a:r>
          </a:p>
        </p:txBody>
      </p:sp>
      <p:sp>
        <p:nvSpPr>
          <p:cNvPr id="42" name="Rectangle 41"/>
          <p:cNvSpPr/>
          <p:nvPr/>
        </p:nvSpPr>
        <p:spPr>
          <a:xfrm>
            <a:off x="2392059" y="5253144"/>
            <a:ext cx="6096000" cy="461665"/>
          </a:xfrm>
          <a:prstGeom prst="rect">
            <a:avLst/>
          </a:prstGeom>
        </p:spPr>
        <p:txBody>
          <a:bodyPr>
            <a:spAutoFit/>
          </a:bodyPr>
          <a:lstStyle/>
          <a:p>
            <a:pPr algn="ctr"/>
            <a:r>
              <a:rPr lang="en-US" sz="2400" b="1" dirty="0">
                <a:solidFill>
                  <a:schemeClr val="bg1"/>
                </a:solidFill>
                <a:latin typeface="Calibri" panose="020F0502020204030204" pitchFamily="34" charset="0"/>
              </a:rPr>
              <a:t>What is the Principle?</a:t>
            </a:r>
          </a:p>
        </p:txBody>
      </p:sp>
      <p:sp>
        <p:nvSpPr>
          <p:cNvPr id="3" name="Rectangle 2"/>
          <p:cNvSpPr/>
          <p:nvPr/>
        </p:nvSpPr>
        <p:spPr>
          <a:xfrm>
            <a:off x="3431711" y="1801492"/>
            <a:ext cx="8469085" cy="2554545"/>
          </a:xfrm>
          <a:prstGeom prst="rect">
            <a:avLst/>
          </a:prstGeom>
        </p:spPr>
        <p:txBody>
          <a:bodyPr wrap="square">
            <a:spAutoFit/>
          </a:bodyPr>
          <a:lstStyle/>
          <a:p>
            <a:pPr fontAlgn="base"/>
            <a:r>
              <a:rPr lang="en-US" sz="3200" dirty="0">
                <a:solidFill>
                  <a:srgbClr val="FFFF00"/>
                </a:solidFill>
                <a:effectLst>
                  <a:glow rad="139700">
                    <a:schemeClr val="accent2">
                      <a:satMod val="175000"/>
                      <a:alpha val="40000"/>
                    </a:schemeClr>
                  </a:glow>
                </a:effectLst>
                <a:latin typeface="Calibri" panose="020F0502020204030204" pitchFamily="34" charset="0"/>
              </a:rPr>
              <a:t>What is the moral or point of this story?</a:t>
            </a:r>
          </a:p>
          <a:p>
            <a:pPr fontAlgn="base"/>
            <a:endParaRPr lang="en-US" sz="3200" dirty="0">
              <a:solidFill>
                <a:srgbClr val="FFFF00"/>
              </a:solidFill>
              <a:effectLst>
                <a:glow rad="139700">
                  <a:schemeClr val="accent2">
                    <a:satMod val="175000"/>
                    <a:alpha val="40000"/>
                  </a:schemeClr>
                </a:glow>
              </a:effectLst>
              <a:latin typeface="Calibri" panose="020F0502020204030204" pitchFamily="34" charset="0"/>
            </a:endParaRPr>
          </a:p>
          <a:p>
            <a:pPr fontAlgn="base"/>
            <a:r>
              <a:rPr lang="en-US" sz="3200" dirty="0">
                <a:solidFill>
                  <a:srgbClr val="FFFF00"/>
                </a:solidFill>
                <a:effectLst>
                  <a:glow rad="139700">
                    <a:schemeClr val="accent2">
                      <a:satMod val="175000"/>
                      <a:alpha val="40000"/>
                    </a:schemeClr>
                  </a:glow>
                </a:effectLst>
                <a:latin typeface="Calibri" panose="020F0502020204030204" pitchFamily="34" charset="0"/>
              </a:rPr>
              <a:t>What can I learn from these passages?</a:t>
            </a:r>
          </a:p>
          <a:p>
            <a:pPr fontAlgn="base"/>
            <a:endParaRPr lang="en-US" sz="3200" dirty="0">
              <a:solidFill>
                <a:srgbClr val="FFFF00"/>
              </a:solidFill>
              <a:effectLst>
                <a:glow rad="139700">
                  <a:schemeClr val="accent2">
                    <a:satMod val="175000"/>
                    <a:alpha val="40000"/>
                  </a:schemeClr>
                </a:glow>
              </a:effectLst>
              <a:latin typeface="Calibri" panose="020F0502020204030204" pitchFamily="34" charset="0"/>
            </a:endParaRPr>
          </a:p>
          <a:p>
            <a:pPr fontAlgn="base"/>
            <a:r>
              <a:rPr lang="en-US" sz="3200" dirty="0">
                <a:solidFill>
                  <a:srgbClr val="FFFF00"/>
                </a:solidFill>
                <a:effectLst>
                  <a:glow rad="139700">
                    <a:schemeClr val="accent2">
                      <a:satMod val="175000"/>
                      <a:alpha val="40000"/>
                    </a:schemeClr>
                  </a:glow>
                </a:effectLst>
                <a:latin typeface="Calibri" panose="020F0502020204030204" pitchFamily="34" charset="0"/>
              </a:rPr>
              <a:t>What gospel truths are taught in this passage?</a:t>
            </a:r>
            <a:endParaRPr lang="en-US" sz="3200" b="0" i="0" dirty="0">
              <a:solidFill>
                <a:srgbClr val="FFFF00"/>
              </a:solidFill>
              <a:effectLst>
                <a:glow rad="139700">
                  <a:schemeClr val="accent2">
                    <a:satMod val="175000"/>
                    <a:alpha val="40000"/>
                  </a:schemeClr>
                </a:glow>
              </a:effectLst>
              <a:latin typeface="Calibri" panose="020F0502020204030204" pitchFamily="34" charset="0"/>
            </a:endParaRPr>
          </a:p>
        </p:txBody>
      </p:sp>
      <p:grpSp>
        <p:nvGrpSpPr>
          <p:cNvPr id="14" name="Group 13"/>
          <p:cNvGrpSpPr/>
          <p:nvPr/>
        </p:nvGrpSpPr>
        <p:grpSpPr>
          <a:xfrm>
            <a:off x="7666253" y="4233210"/>
            <a:ext cx="3505068" cy="2501531"/>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12912" y="1137095"/>
              <a:ext cx="2371313" cy="830997"/>
            </a:xfrm>
            <a:prstGeom prst="rect">
              <a:avLst/>
            </a:prstGeom>
          </p:spPr>
          <p:txBody>
            <a:bodyPr wrap="square">
              <a:spAutoFit/>
            </a:bodyPr>
            <a:lstStyle/>
            <a:p>
              <a:pPr algn="ctr"/>
              <a:r>
                <a:rPr lang="en-US" sz="1600" i="1" dirty="0">
                  <a:latin typeface="Calibri" panose="020F0502020204030204" pitchFamily="34" charset="0"/>
                </a:rPr>
                <a:t>If I exercise faith in the Lord, He will help me overcome life’s challenges</a:t>
              </a:r>
              <a:endParaRPr lang="en-US" sz="1600" i="1" dirty="0"/>
            </a:p>
          </p:txBody>
        </p:sp>
      </p:grpSp>
    </p:spTree>
    <p:extLst>
      <p:ext uri="{BB962C8B-B14F-4D97-AF65-F5344CB8AC3E}">
        <p14:creationId xmlns:p14="http://schemas.microsoft.com/office/powerpoint/2010/main" val="32872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
                                            <p:txEl>
                                              <p:pRg st="2" end="2"/>
                                            </p:txEl>
                                          </p:spTgt>
                                        </p:tgtEl>
                                      </p:cBhvr>
                                    </p:animEffect>
                                    <p:set>
                                      <p:cBhvr>
                                        <p:cTn id="24" dur="1" fill="hold">
                                          <p:stCondLst>
                                            <p:cond delay="499"/>
                                          </p:stCondLst>
                                        </p:cTn>
                                        <p:tgtEl>
                                          <p:spTgt spid="3">
                                            <p:txEl>
                                              <p:pRg st="2" end="2"/>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
                                            <p:txEl>
                                              <p:pRg st="4" end="4"/>
                                            </p:txEl>
                                          </p:spTgt>
                                        </p:tgtEl>
                                      </p:cBhvr>
                                    </p:animEffect>
                                    <p:set>
                                      <p:cBhvr>
                                        <p:cTn id="2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Applying Gospel Doctrine and Principles</a:t>
            </a:r>
          </a:p>
        </p:txBody>
      </p:sp>
      <p:sp>
        <p:nvSpPr>
          <p:cNvPr id="2" name="Rectangle 1"/>
          <p:cNvSpPr/>
          <p:nvPr/>
        </p:nvSpPr>
        <p:spPr>
          <a:xfrm>
            <a:off x="321359" y="1015663"/>
            <a:ext cx="4201886" cy="2862322"/>
          </a:xfrm>
          <a:prstGeom prst="rect">
            <a:avLst/>
          </a:prstGeom>
        </p:spPr>
        <p:txBody>
          <a:bodyPr wrap="square">
            <a:spAutoFit/>
          </a:bodyPr>
          <a:lstStyle/>
          <a:p>
            <a:r>
              <a:rPr lang="en-US" sz="2800" dirty="0">
                <a:solidFill>
                  <a:schemeClr val="bg1"/>
                </a:solidFill>
                <a:latin typeface="Calibri" panose="020F0502020204030204" pitchFamily="34" charset="0"/>
              </a:rPr>
              <a:t>“As you receive counsel and instruction, extract principles that will be eternally important in your lives and then make them part of your lives.” </a:t>
            </a:r>
          </a:p>
          <a:p>
            <a:r>
              <a:rPr lang="en-US" sz="1200" dirty="0">
                <a:solidFill>
                  <a:schemeClr val="bg1"/>
                </a:solidFill>
                <a:latin typeface="Calibri" panose="020F0502020204030204" pitchFamily="34" charset="0"/>
              </a:rPr>
              <a:t>Elder M. Russell Ballard</a:t>
            </a:r>
            <a:endParaRPr lang="en-US" sz="1200" dirty="0">
              <a:solidFill>
                <a:schemeClr val="bg1"/>
              </a:solidFill>
            </a:endParaRPr>
          </a:p>
        </p:txBody>
      </p:sp>
      <p:sp>
        <p:nvSpPr>
          <p:cNvPr id="5" name="Rectangle 4"/>
          <p:cNvSpPr/>
          <p:nvPr/>
        </p:nvSpPr>
        <p:spPr>
          <a:xfrm>
            <a:off x="5691453" y="3374004"/>
            <a:ext cx="6096000" cy="2862322"/>
          </a:xfrm>
          <a:prstGeom prst="rect">
            <a:avLst/>
          </a:prstGeom>
        </p:spPr>
        <p:txBody>
          <a:bodyPr>
            <a:spAutoFit/>
          </a:bodyPr>
          <a:lstStyle/>
          <a:p>
            <a:pPr fontAlgn="base"/>
            <a:r>
              <a:rPr lang="en-US" sz="2400" dirty="0">
                <a:solidFill>
                  <a:schemeClr val="bg1"/>
                </a:solidFill>
                <a:latin typeface="Calibri" panose="020F0502020204030204" pitchFamily="34" charset="0"/>
              </a:rPr>
              <a:t>“The restored gospel of Jesus Christ blesses lives not just when we believe it—but much more when we live it. It is in the application of gospel principles that individuals are uplifted and families are strengthened. It is our privilege and responsibility not just to talk the talk but also to walk the walk.” </a:t>
            </a:r>
          </a:p>
          <a:p>
            <a:pPr fontAlgn="base"/>
            <a:r>
              <a:rPr lang="en-US" sz="1200" dirty="0">
                <a:solidFill>
                  <a:schemeClr val="bg1"/>
                </a:solidFill>
                <a:latin typeface="Calibri" panose="020F0502020204030204" pitchFamily="34" charset="0"/>
              </a:rPr>
              <a:t>President Dieter F. Uchtdorf</a:t>
            </a:r>
            <a:endParaRPr lang="en-US" sz="1200" b="0" i="0" dirty="0">
              <a:solidFill>
                <a:schemeClr val="bg1"/>
              </a:solidFill>
              <a:effectLst/>
              <a:latin typeface="Calibri" panose="020F050202020403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298" t="3230" r="4279" b="7017"/>
          <a:stretch/>
        </p:blipFill>
        <p:spPr>
          <a:xfrm>
            <a:off x="3352799" y="4354285"/>
            <a:ext cx="1728045" cy="2166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844" y="1106350"/>
            <a:ext cx="1510387" cy="1890823"/>
          </a:xfrm>
          <a:prstGeom prst="rect">
            <a:avLst/>
          </a:prstGeom>
        </p:spPr>
      </p:pic>
    </p:spTree>
    <p:extLst>
      <p:ext uri="{BB962C8B-B14F-4D97-AF65-F5344CB8AC3E}">
        <p14:creationId xmlns:p14="http://schemas.microsoft.com/office/powerpoint/2010/main" val="147169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Finding Answers in the Scriptures</a:t>
            </a:r>
          </a:p>
        </p:txBody>
      </p:sp>
      <p:sp>
        <p:nvSpPr>
          <p:cNvPr id="4" name="Rectangle 3"/>
          <p:cNvSpPr/>
          <p:nvPr/>
        </p:nvSpPr>
        <p:spPr>
          <a:xfrm>
            <a:off x="5116286" y="1470467"/>
            <a:ext cx="6096000" cy="4708981"/>
          </a:xfrm>
          <a:prstGeom prst="rect">
            <a:avLst/>
          </a:prstGeom>
        </p:spPr>
        <p:txBody>
          <a:bodyPr>
            <a:spAutoFit/>
          </a:bodyPr>
          <a:lstStyle/>
          <a:p>
            <a:r>
              <a:rPr lang="en-US" sz="2400" dirty="0">
                <a:solidFill>
                  <a:schemeClr val="bg1"/>
                </a:solidFill>
                <a:latin typeface="Calibri" panose="020F0502020204030204" pitchFamily="34" charset="0"/>
              </a:rPr>
              <a:t>“If [you] are acquainted with the revelations, there is no question—personal or social or political or occupational—that need go unanswered.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Therein is contained the </a:t>
            </a:r>
            <a:r>
              <a:rPr lang="en-US" sz="2400" dirty="0" err="1">
                <a:solidFill>
                  <a:schemeClr val="bg1"/>
                </a:solidFill>
                <a:latin typeface="Calibri" panose="020F0502020204030204" pitchFamily="34" charset="0"/>
              </a:rPr>
              <a:t>fulness</a:t>
            </a:r>
            <a:r>
              <a:rPr lang="en-US" sz="2400" dirty="0">
                <a:solidFill>
                  <a:schemeClr val="bg1"/>
                </a:solidFill>
                <a:latin typeface="Calibri" panose="020F0502020204030204" pitchFamily="34" charset="0"/>
              </a:rPr>
              <a:t> of the everlasting gospel.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Therein we find principles of truth that will resolve every confusion and every problem and every dilemma that will face the human family or any individual in it.” </a:t>
            </a:r>
          </a:p>
          <a:p>
            <a:r>
              <a:rPr lang="en-US" sz="1200" dirty="0">
                <a:solidFill>
                  <a:schemeClr val="bg1"/>
                </a:solidFill>
                <a:latin typeface="Calibri" panose="020F0502020204030204" pitchFamily="34" charset="0"/>
              </a:rPr>
              <a:t>President Boyd K. Packer</a:t>
            </a:r>
            <a:endParaRPr lang="en-US" sz="1200" dirty="0">
              <a:solidFill>
                <a:schemeClr val="bg1"/>
              </a:solidFill>
            </a:endParaRPr>
          </a:p>
        </p:txBody>
      </p:sp>
      <p:pic>
        <p:nvPicPr>
          <p:cNvPr id="10242" name="Picture 2" descr="http://4.bp.blogspot.com/-SSWe7MFJZhU/Ta37JyRkXCI/AAAAAAAAACc/FMcMizWifaU/s1600/Speaking-Your-Tr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02" y="4323141"/>
            <a:ext cx="4296683" cy="1446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997" y="1413796"/>
            <a:ext cx="1933575" cy="2409825"/>
          </a:xfrm>
          <a:prstGeom prst="rect">
            <a:avLst/>
          </a:prstGeom>
        </p:spPr>
      </p:pic>
    </p:spTree>
    <p:extLst>
      <p:ext uri="{BB962C8B-B14F-4D97-AF65-F5344CB8AC3E}">
        <p14:creationId xmlns:p14="http://schemas.microsoft.com/office/powerpoint/2010/main" val="384049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fade">
                                      <p:cBhvr>
                                        <p:cTn id="1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#101 </a:t>
            </a:r>
            <a:r>
              <a:rPr lang="en-US" i="1" dirty="0">
                <a:solidFill>
                  <a:schemeClr val="bg1"/>
                </a:solidFill>
              </a:rPr>
              <a:t>Guide Me to Thee</a:t>
            </a:r>
          </a:p>
          <a:p>
            <a:endParaRPr lang="en-US" i="1" dirty="0">
              <a:solidFill>
                <a:schemeClr val="bg1"/>
              </a:solidFill>
            </a:endParaRPr>
          </a:p>
          <a:p>
            <a:r>
              <a:rPr lang="en-US" b="0" i="0" dirty="0">
                <a:solidFill>
                  <a:schemeClr val="bg1"/>
                </a:solidFill>
                <a:effectLst/>
                <a:latin typeface="Calibri" panose="020F0502020204030204" pitchFamily="34" charset="0"/>
              </a:rPr>
              <a:t>Elder Richard G. Scott (</a:t>
            </a:r>
            <a:r>
              <a:rPr lang="en-US" b="0" i="0" u="none" strike="noStrike" dirty="0">
                <a:solidFill>
                  <a:schemeClr val="bg1"/>
                </a:solidFill>
                <a:effectLst/>
                <a:latin typeface="Calibri" panose="020F0502020204030204" pitchFamily="34" charset="0"/>
              </a:rPr>
              <a:t>“The Power of Scripture,”</a:t>
            </a:r>
            <a:r>
              <a:rPr lang="en-US" i="1" dirty="0">
                <a:solidFill>
                  <a:schemeClr val="bg1"/>
                </a:solidFill>
                <a:latin typeface="Calibri" panose="020F0502020204030204" pitchFamily="34" charset="0"/>
              </a:rPr>
              <a: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Liahona,</a:t>
            </a:r>
            <a:r>
              <a:rPr lang="en-US" b="0" i="0" dirty="0">
                <a:solidFill>
                  <a:schemeClr val="bg1"/>
                </a:solidFill>
                <a:effectLst/>
                <a:latin typeface="Calibri" panose="020F0502020204030204" pitchFamily="34" charset="0"/>
              </a:rPr>
              <a:t> Nov. 2011, 6).</a:t>
            </a:r>
          </a:p>
          <a:p>
            <a:r>
              <a:rPr lang="en-US" dirty="0">
                <a:solidFill>
                  <a:schemeClr val="bg1"/>
                </a:solidFill>
                <a:latin typeface="Calibri" panose="020F0502020204030204" pitchFamily="34" charset="0"/>
              </a:rPr>
              <a:t>	</a:t>
            </a:r>
            <a:r>
              <a:rPr lang="en-US" dirty="0">
                <a:solidFill>
                  <a:schemeClr val="bg1"/>
                </a:solidFill>
              </a:rPr>
              <a:t> (“Four Fundamentals for Those Who Teach and Inspire Youth” [Church Educational System symposium address, Aug. 14, 1987], 1; si.lds.org). </a:t>
            </a:r>
          </a:p>
          <a:p>
            <a:endParaRPr lang="en-US" b="0" i="0" dirty="0">
              <a:solidFill>
                <a:schemeClr val="bg1"/>
              </a:solidFill>
              <a:effectLst/>
              <a:latin typeface="Calibri" panose="020F0502020204030204" pitchFamily="34" charset="0"/>
            </a:endParaRP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President Howard W. Hunter (</a:t>
            </a:r>
            <a:r>
              <a:rPr lang="en-US" b="0" i="0" u="none" strike="noStrike" dirty="0">
                <a:solidFill>
                  <a:schemeClr val="bg1"/>
                </a:solidFill>
                <a:effectLst/>
                <a:latin typeface="Calibri" panose="020F0502020204030204" pitchFamily="34" charset="0"/>
              </a:rPr>
              <a:t>“Reading the Scriptures,”</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Nov. 1979, 64).</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Elder M. Russell Ballard (“How to Solve Problems,”</a:t>
            </a:r>
            <a:r>
              <a:rPr lang="en-US" i="1" dirty="0">
                <a:solidFill>
                  <a:schemeClr val="bg1"/>
                </a:solidFill>
                <a:latin typeface="Calibri" panose="020F0502020204030204" pitchFamily="34" charset="0"/>
              </a:rPr>
              <a:t> New Era,</a:t>
            </a:r>
            <a:r>
              <a:rPr lang="en-US" dirty="0">
                <a:solidFill>
                  <a:schemeClr val="bg1"/>
                </a:solidFill>
                <a:latin typeface="Calibri" panose="020F0502020204030204" pitchFamily="34" charset="0"/>
              </a:rPr>
              <a:t> July 2013, 48).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President Boyd K. Packer (“Teach the Scriptures”[address to CES religious educators, Oct. 14, 1977], 3–4;si.lds.org; see also </a:t>
            </a:r>
            <a:r>
              <a:rPr lang="en-US" i="1" dirty="0">
                <a:solidFill>
                  <a:schemeClr val="bg1"/>
                </a:solidFill>
                <a:latin typeface="Calibri" panose="020F0502020204030204" pitchFamily="34" charset="0"/>
              </a:rPr>
              <a:t>Teaching Seminary: </a:t>
            </a:r>
            <a:r>
              <a:rPr lang="en-US" i="1" dirty="0" err="1">
                <a:solidFill>
                  <a:schemeClr val="bg1"/>
                </a:solidFill>
                <a:latin typeface="Calibri" panose="020F0502020204030204" pitchFamily="34" charset="0"/>
              </a:rPr>
              <a:t>Preservice</a:t>
            </a:r>
            <a:r>
              <a:rPr lang="en-US" i="1" dirty="0">
                <a:solidFill>
                  <a:schemeClr val="bg1"/>
                </a:solidFill>
                <a:latin typeface="Calibri" panose="020F0502020204030204" pitchFamily="34" charset="0"/>
              </a:rPr>
              <a:t> Readings</a:t>
            </a:r>
            <a:r>
              <a:rPr lang="en-US" dirty="0">
                <a:solidFill>
                  <a:schemeClr val="bg1"/>
                </a:solidFill>
                <a:latin typeface="Calibri" panose="020F0502020204030204" pitchFamily="34" charset="0"/>
              </a:rPr>
              <a:t> [2004], 74–75).</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President Dieter F. Uchtdorf (“Four Titles,”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2013, 60).</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b="0" i="0" dirty="0">
              <a:solidFill>
                <a:schemeClr val="bg1"/>
              </a:solidFill>
              <a:effectLst/>
              <a:latin typeface="Calibri" panose="020F0502020204030204" pitchFamily="34" charset="0"/>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4F375FB2-F3BB-4511-8E98-BA64CB8AA279}"/>
              </a:ext>
            </a:extLst>
          </p:cNvPr>
          <p:cNvSpPr>
            <a:spLocks noGrp="1"/>
          </p:cNvSpPr>
          <p:nvPr/>
        </p:nvSpPr>
        <p:spPr>
          <a:xfrm>
            <a:off x="0" y="645836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9949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What are the benefits of a good Friend?</a:t>
            </a:r>
          </a:p>
        </p:txBody>
      </p:sp>
      <p:grpSp>
        <p:nvGrpSpPr>
          <p:cNvPr id="42" name="Group 41"/>
          <p:cNvGrpSpPr/>
          <p:nvPr/>
        </p:nvGrpSpPr>
        <p:grpSpPr>
          <a:xfrm>
            <a:off x="914400" y="1883229"/>
            <a:ext cx="10472058" cy="4647386"/>
            <a:chOff x="1083365" y="2590800"/>
            <a:chExt cx="3187148" cy="2320774"/>
          </a:xfrm>
        </p:grpSpPr>
        <p:sp>
          <p:nvSpPr>
            <p:cNvPr id="43" name="Rounded Rectangle 2"/>
            <p:cNvSpPr/>
            <p:nvPr/>
          </p:nvSpPr>
          <p:spPr>
            <a:xfrm>
              <a:off x="1083365" y="2597630"/>
              <a:ext cx="3187148" cy="2313944"/>
            </a:xfrm>
            <a:prstGeom prst="roundRect">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3"/>
            <p:cNvSpPr/>
            <p:nvPr/>
          </p:nvSpPr>
          <p:spPr>
            <a:xfrm>
              <a:off x="2667000" y="2590800"/>
              <a:ext cx="1524000" cy="2313944"/>
            </a:xfrm>
            <a:prstGeom prst="roundRect">
              <a:avLst>
                <a:gd name="adj" fmla="val 619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
            <p:cNvSpPr/>
            <p:nvPr/>
          </p:nvSpPr>
          <p:spPr>
            <a:xfrm>
              <a:off x="1143000" y="2590800"/>
              <a:ext cx="1524000" cy="2313944"/>
            </a:xfrm>
            <a:prstGeom prst="roundRect">
              <a:avLst>
                <a:gd name="adj" fmla="val 428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870200" y="2627118"/>
              <a:ext cx="1301750" cy="210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955967" y="2802020"/>
              <a:ext cx="1063831" cy="553689"/>
            </a:xfrm>
            <a:prstGeom prst="rect">
              <a:avLst/>
            </a:prstGeom>
            <a:noFill/>
          </p:spPr>
          <p:txBody>
            <a:bodyPr wrap="square" rtlCol="0">
              <a:spAutoFit/>
            </a:bodyPr>
            <a:lstStyle/>
            <a:p>
              <a:pPr algn="ctr"/>
              <a:endParaRPr lang="en-US" sz="2800" dirty="0">
                <a:latin typeface="Comic Sans MS" pitchFamily="66" charset="0"/>
              </a:endParaRPr>
            </a:p>
          </p:txBody>
        </p:sp>
        <p:grpSp>
          <p:nvGrpSpPr>
            <p:cNvPr id="54" name="Group 19"/>
            <p:cNvGrpSpPr/>
            <p:nvPr/>
          </p:nvGrpSpPr>
          <p:grpSpPr>
            <a:xfrm>
              <a:off x="2546829" y="2970007"/>
              <a:ext cx="217714" cy="1537165"/>
              <a:chOff x="2489200" y="2992799"/>
              <a:chExt cx="381000" cy="1350209"/>
            </a:xfrm>
          </p:grpSpPr>
          <p:sp>
            <p:nvSpPr>
              <p:cNvPr id="55" name="Frame 12"/>
              <p:cNvSpPr/>
              <p:nvPr/>
            </p:nvSpPr>
            <p:spPr>
              <a:xfrm>
                <a:off x="2489200" y="2992799"/>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8"/>
              <p:cNvSpPr/>
              <p:nvPr/>
            </p:nvSpPr>
            <p:spPr>
              <a:xfrm>
                <a:off x="2489200" y="3527257"/>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ame 56"/>
              <p:cNvSpPr/>
              <p:nvPr/>
            </p:nvSpPr>
            <p:spPr>
              <a:xfrm>
                <a:off x="2489200" y="4033585"/>
                <a:ext cx="381000" cy="309423"/>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3074" name="Picture 2" descr="http://www.scrapedia.com/images/caboodle-paper-2-fro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185" y="1990515"/>
            <a:ext cx="4319147" cy="441913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www.scrapedia.com/images/caboodle-paper-2-fro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4732" y="2004192"/>
            <a:ext cx="4319147" cy="4419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60133">
            <a:off x="1763595" y="3953170"/>
            <a:ext cx="1427113" cy="21406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8717" t="317" r="33678" b="50159"/>
          <a:stretch/>
        </p:blipFill>
        <p:spPr>
          <a:xfrm rot="686124">
            <a:off x="3658494" y="2325683"/>
            <a:ext cx="1537598" cy="2284430"/>
          </a:xfrm>
          <a:prstGeom prst="rect">
            <a:avLst/>
          </a:prstGeom>
        </p:spPr>
      </p:pic>
      <p:grpSp>
        <p:nvGrpSpPr>
          <p:cNvPr id="59" name="Group 58"/>
          <p:cNvGrpSpPr/>
          <p:nvPr/>
        </p:nvGrpSpPr>
        <p:grpSpPr>
          <a:xfrm rot="708844" flipH="1">
            <a:off x="2759826" y="1272213"/>
            <a:ext cx="3355843" cy="4510288"/>
            <a:chOff x="1472747" y="337457"/>
            <a:chExt cx="3722914" cy="3701143"/>
          </a:xfrm>
        </p:grpSpPr>
        <p:pic>
          <p:nvPicPr>
            <p:cNvPr id="60" name="Picture 2" descr="https://d30y9cdsu7xlg0.cloudfront.net/png/12997-200.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1472747" y="126274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https://d30y9cdsu7xlg0.cloudfront.net/png/12997-200.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3290661" y="127362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https://d30y9cdsu7xlg0.cloudfront.net/png/12997-200.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2719" y="2133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s://d30y9cdsu7xlg0.cloudfront.net/png/12997-200.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43604" y="337457"/>
              <a:ext cx="1905000" cy="1905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rot="21147774">
            <a:off x="8220017" y="2196800"/>
            <a:ext cx="1387569" cy="1867483"/>
            <a:chOff x="7827507" y="2142535"/>
            <a:chExt cx="1387569" cy="1867483"/>
          </a:xfrm>
        </p:grpSpPr>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9450" t="7604" r="24008" b="20475"/>
            <a:stretch/>
          </p:blipFill>
          <p:spPr>
            <a:xfrm rot="477715">
              <a:off x="7924801" y="2195932"/>
              <a:ext cx="1197428" cy="1777432"/>
            </a:xfrm>
            <a:prstGeom prst="rect">
              <a:avLst/>
            </a:prstGeom>
          </p:spPr>
        </p:pic>
        <p:sp>
          <p:nvSpPr>
            <p:cNvPr id="10" name="Half Frame 9"/>
            <p:cNvSpPr/>
            <p:nvPr/>
          </p:nvSpPr>
          <p:spPr>
            <a:xfrm rot="520830">
              <a:off x="8016508" y="2142535"/>
              <a:ext cx="400633" cy="386059"/>
            </a:xfrm>
            <a:prstGeom prst="halfFram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Half Frame 63"/>
            <p:cNvSpPr/>
            <p:nvPr/>
          </p:nvSpPr>
          <p:spPr>
            <a:xfrm rot="5915161">
              <a:off x="8829471" y="2254412"/>
              <a:ext cx="385152" cy="386059"/>
            </a:xfrm>
            <a:prstGeom prst="halfFram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Half Frame 64"/>
            <p:cNvSpPr/>
            <p:nvPr/>
          </p:nvSpPr>
          <p:spPr>
            <a:xfrm rot="16620840">
              <a:off x="7827390" y="3514075"/>
              <a:ext cx="386294" cy="386059"/>
            </a:xfrm>
            <a:prstGeom prst="halfFram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Half Frame 65"/>
            <p:cNvSpPr/>
            <p:nvPr/>
          </p:nvSpPr>
          <p:spPr>
            <a:xfrm rot="11097230">
              <a:off x="8621930" y="3623959"/>
              <a:ext cx="398354" cy="386059"/>
            </a:xfrm>
            <a:prstGeom prst="halfFram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10"/>
          <p:cNvGrpSpPr/>
          <p:nvPr/>
        </p:nvGrpSpPr>
        <p:grpSpPr>
          <a:xfrm rot="20495719">
            <a:off x="1549984" y="2363084"/>
            <a:ext cx="1519951" cy="1148203"/>
            <a:chOff x="304800" y="153494"/>
            <a:chExt cx="7924800" cy="5942506"/>
          </a:xfrm>
        </p:grpSpPr>
        <p:sp>
          <p:nvSpPr>
            <p:cNvPr id="68" name="Rounded Rectangle 67"/>
            <p:cNvSpPr/>
            <p:nvPr/>
          </p:nvSpPr>
          <p:spPr>
            <a:xfrm>
              <a:off x="2743200" y="381000"/>
              <a:ext cx="609600"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04800" y="609600"/>
              <a:ext cx="7924800" cy="5486400"/>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996151" y="1279923"/>
              <a:ext cx="4215984" cy="4215982"/>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116741" y="153494"/>
              <a:ext cx="1761067" cy="64488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9"/>
            <p:cNvGrpSpPr/>
            <p:nvPr/>
          </p:nvGrpSpPr>
          <p:grpSpPr>
            <a:xfrm>
              <a:off x="6400800" y="990600"/>
              <a:ext cx="1066800" cy="615361"/>
              <a:chOff x="685800" y="838200"/>
              <a:chExt cx="1552732" cy="895661"/>
            </a:xfrm>
          </p:grpSpPr>
          <p:sp>
            <p:nvSpPr>
              <p:cNvPr id="73" name="Rounded Rectangle 72"/>
              <p:cNvSpPr/>
              <p:nvPr/>
            </p:nvSpPr>
            <p:spPr>
              <a:xfrm>
                <a:off x="685800" y="838200"/>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707036" y="1138003"/>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8"/>
              <p:cNvSpPr/>
              <p:nvPr/>
            </p:nvSpPr>
            <p:spPr>
              <a:xfrm>
                <a:off x="714532" y="1429061"/>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0"/>
          <p:cNvSpPr txBox="1"/>
          <p:nvPr/>
        </p:nvSpPr>
        <p:spPr>
          <a:xfrm rot="20341236">
            <a:off x="1837924" y="2667205"/>
            <a:ext cx="957943" cy="646331"/>
          </a:xfrm>
          <a:prstGeom prst="rect">
            <a:avLst/>
          </a:prstGeom>
          <a:noFill/>
        </p:spPr>
        <p:txBody>
          <a:bodyPr wrap="square" rtlCol="0">
            <a:spAutoFit/>
          </a:bodyPr>
          <a:lstStyle/>
          <a:p>
            <a:pPr algn="ctr"/>
            <a:r>
              <a:rPr lang="en-US" dirty="0">
                <a:latin typeface="AR CHRISTY" panose="02000000000000000000" pitchFamily="2" charset="0"/>
              </a:rPr>
              <a:t>My Friends</a:t>
            </a:r>
          </a:p>
        </p:txBody>
      </p:sp>
      <p:sp>
        <p:nvSpPr>
          <p:cNvPr id="12" name="Rounded Rectangle 11"/>
          <p:cNvSpPr/>
          <p:nvPr/>
        </p:nvSpPr>
        <p:spPr>
          <a:xfrm rot="21301412">
            <a:off x="7359457" y="4219142"/>
            <a:ext cx="3108691" cy="19467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5239" t="22540" r="6190" b="5872"/>
          <a:stretch/>
        </p:blipFill>
        <p:spPr>
          <a:xfrm rot="21286270">
            <a:off x="7535251" y="4329518"/>
            <a:ext cx="2777533" cy="1683693"/>
          </a:xfrm>
          <a:prstGeom prst="rect">
            <a:avLst/>
          </a:prstGeom>
        </p:spPr>
      </p:pic>
    </p:spTree>
    <p:extLst>
      <p:ext uri="{BB962C8B-B14F-4D97-AF65-F5344CB8AC3E}">
        <p14:creationId xmlns:p14="http://schemas.microsoft.com/office/powerpoint/2010/main" val="92556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384995"/>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scriptures] can become stalwart friends that are not limited by geography or calendar. They are always available when needed. … Learning, pondering, searching, and memorizing scriptures is like filling a filing cabinet with friends, values, and truths that can be called upon anytime, anywhere in the world. …</a:t>
            </a:r>
          </a:p>
          <a:p>
            <a:pPr fontAlgn="base"/>
            <a:r>
              <a:rPr lang="en-US" sz="1200" b="0" i="0" dirty="0">
                <a:effectLst/>
                <a:latin typeface="Calibri" panose="020F0502020204030204" pitchFamily="34" charset="0"/>
              </a:rPr>
              <a:t>“… [Memorizing a scripture] is like discovering a new individual who can help in time of need, give inspiration and comfort, and be a source of motivation for needed change.” Elder Richard G. Scott (</a:t>
            </a:r>
            <a:r>
              <a:rPr lang="en-US" sz="1200" b="0" i="0" u="none" strike="noStrike" dirty="0">
                <a:effectLst/>
                <a:latin typeface="Calibri" panose="020F0502020204030204" pitchFamily="34" charset="0"/>
              </a:rPr>
              <a:t>“The Power of Scripture,”</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2011, 6).</a:t>
            </a:r>
          </a:p>
        </p:txBody>
      </p:sp>
      <p:sp>
        <p:nvSpPr>
          <p:cNvPr id="3" name="Rectangle 2"/>
          <p:cNvSpPr/>
          <p:nvPr/>
        </p:nvSpPr>
        <p:spPr>
          <a:xfrm>
            <a:off x="0" y="1384995"/>
            <a:ext cx="6096000" cy="1384995"/>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scriptures] can become stalwart friends that are not limited by geography or calendar. They are always available when needed. … Learning, pondering, searching, and memorizing scriptures is like filling a filing cabinet with friends, values, and truths that can be called upon anytime, anywhere in the world. …</a:t>
            </a:r>
          </a:p>
          <a:p>
            <a:pPr fontAlgn="base"/>
            <a:r>
              <a:rPr lang="en-US" sz="1200" b="0" i="0" dirty="0">
                <a:effectLst/>
                <a:latin typeface="Calibri" panose="020F0502020204030204" pitchFamily="34" charset="0"/>
              </a:rPr>
              <a:t>“… [Memorizing a scripture] is like discovering a new individual who can help in time of need, give inspiration and comfort, and be a source of motivation for needed change.” Elder Richard G. Scott (</a:t>
            </a:r>
            <a:r>
              <a:rPr lang="en-US" sz="1200" b="0" i="0" u="none" strike="noStrike" dirty="0">
                <a:effectLst/>
                <a:latin typeface="Calibri" panose="020F0502020204030204" pitchFamily="34" charset="0"/>
              </a:rPr>
              <a:t>“The Power of Scripture,”</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2011, 6).</a:t>
            </a:r>
          </a:p>
        </p:txBody>
      </p:sp>
      <p:sp>
        <p:nvSpPr>
          <p:cNvPr id="4" name="Rectangle 3"/>
          <p:cNvSpPr/>
          <p:nvPr/>
        </p:nvSpPr>
        <p:spPr>
          <a:xfrm>
            <a:off x="0" y="2769990"/>
            <a:ext cx="6096000" cy="1384995"/>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scriptures] can become stalwart friends that are not limited by geography or calendar. They are always available when needed. … Learning, pondering, searching, and memorizing scriptures is like filling a filing cabinet with friends, values, and truths that can be called upon anytime, anywhere in the world. …</a:t>
            </a:r>
          </a:p>
          <a:p>
            <a:pPr fontAlgn="base"/>
            <a:r>
              <a:rPr lang="en-US" sz="1200" b="0" i="0" dirty="0">
                <a:effectLst/>
                <a:latin typeface="Calibri" panose="020F0502020204030204" pitchFamily="34" charset="0"/>
              </a:rPr>
              <a:t>“… [Memorizing a scripture] is like discovering a new individual who can help in time of need, give inspiration and comfort, and be a source of motivation for needed change.” Elder Richard G. Scott (</a:t>
            </a:r>
            <a:r>
              <a:rPr lang="en-US" sz="1200" b="0" i="0" u="none" strike="noStrike" dirty="0">
                <a:effectLst/>
                <a:latin typeface="Calibri" panose="020F0502020204030204" pitchFamily="34" charset="0"/>
              </a:rPr>
              <a:t>“The Power of Scripture,”</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2011, 6).</a:t>
            </a:r>
          </a:p>
        </p:txBody>
      </p:sp>
      <p:sp>
        <p:nvSpPr>
          <p:cNvPr id="5" name="Rectangle 4"/>
          <p:cNvSpPr/>
          <p:nvPr/>
        </p:nvSpPr>
        <p:spPr>
          <a:xfrm>
            <a:off x="0" y="4154985"/>
            <a:ext cx="6096000" cy="1384995"/>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scriptures] can become stalwart friends that are not limited by geography or calendar. They are always available when needed. … Learning, pondering, searching, and memorizing scriptures is like filling a filing cabinet with friends, values, and truths that can be called upon anytime, anywhere in the world. …</a:t>
            </a:r>
          </a:p>
          <a:p>
            <a:pPr fontAlgn="base"/>
            <a:r>
              <a:rPr lang="en-US" sz="1200" b="0" i="0" dirty="0">
                <a:effectLst/>
                <a:latin typeface="Calibri" panose="020F0502020204030204" pitchFamily="34" charset="0"/>
              </a:rPr>
              <a:t>“… [Memorizing a scripture] is like discovering a new individual who can help in time of need, give inspiration and comfort, and be a source of motivation for needed change.” Elder Richard G. Scott (</a:t>
            </a:r>
            <a:r>
              <a:rPr lang="en-US" sz="1200" b="0" i="0" u="none" strike="noStrike" dirty="0">
                <a:effectLst/>
                <a:latin typeface="Calibri" panose="020F0502020204030204" pitchFamily="34" charset="0"/>
              </a:rPr>
              <a:t>“The Power of Scripture,”</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2011, 6).</a:t>
            </a:r>
          </a:p>
        </p:txBody>
      </p:sp>
      <p:sp>
        <p:nvSpPr>
          <p:cNvPr id="6" name="Rectangle 5"/>
          <p:cNvSpPr/>
          <p:nvPr/>
        </p:nvSpPr>
        <p:spPr>
          <a:xfrm>
            <a:off x="0" y="5539980"/>
            <a:ext cx="6096000" cy="1384995"/>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scriptures] can become stalwart friends that are not limited by geography or calendar. They are always available when needed. … Learning, pondering, searching, and memorizing scriptures is like filling a filing cabinet with friends, values, and truths that can be called upon anytime, anywhere in the world. …</a:t>
            </a:r>
          </a:p>
          <a:p>
            <a:pPr fontAlgn="base"/>
            <a:r>
              <a:rPr lang="en-US" sz="1200" b="0" i="0" dirty="0">
                <a:effectLst/>
                <a:latin typeface="Calibri" panose="020F0502020204030204" pitchFamily="34" charset="0"/>
              </a:rPr>
              <a:t>“… [Memorizing a scripture] is like discovering a new individual who can help in time of need, give inspiration and comfort, and be a source of motivation for needed change.” Elder Richard G. Scott (</a:t>
            </a:r>
            <a:r>
              <a:rPr lang="en-US" sz="1200" b="0" i="0" u="none" strike="noStrike" dirty="0">
                <a:effectLst/>
                <a:latin typeface="Calibri" panose="020F0502020204030204" pitchFamily="34" charset="0"/>
              </a:rPr>
              <a:t>“The Power of Scripture,”</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2011, 6).</a:t>
            </a:r>
          </a:p>
        </p:txBody>
      </p:sp>
      <p:sp>
        <p:nvSpPr>
          <p:cNvPr id="7" name="Rectangle 6"/>
          <p:cNvSpPr/>
          <p:nvPr/>
        </p:nvSpPr>
        <p:spPr>
          <a:xfrm>
            <a:off x="6096000" y="-1"/>
            <a:ext cx="6096000" cy="1384995"/>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scriptures] can become stalwart friends that are not limited by geography or calendar. They are always available when needed. … Learning, pondering, searching, and memorizing scriptures is like filling a filing cabinet with friends, values, and truths that can be called upon anytime, anywhere in the world. …</a:t>
            </a:r>
          </a:p>
          <a:p>
            <a:pPr fontAlgn="base"/>
            <a:r>
              <a:rPr lang="en-US" sz="1200" b="0" i="0" dirty="0">
                <a:effectLst/>
                <a:latin typeface="Calibri" panose="020F0502020204030204" pitchFamily="34" charset="0"/>
              </a:rPr>
              <a:t>“… [Memorizing a scripture] is like discovering a new individual who can help in time of need, give inspiration and comfort, and be a source of motivation for needed change.” Elder Richard G. Scott (</a:t>
            </a:r>
            <a:r>
              <a:rPr lang="en-US" sz="1200" b="0" i="0" u="none" strike="noStrike" dirty="0">
                <a:effectLst/>
                <a:latin typeface="Calibri" panose="020F0502020204030204" pitchFamily="34" charset="0"/>
              </a:rPr>
              <a:t>“The Power of Scripture,”</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2011, 6).</a:t>
            </a:r>
          </a:p>
        </p:txBody>
      </p:sp>
      <p:sp>
        <p:nvSpPr>
          <p:cNvPr id="8" name="Rectangle 7"/>
          <p:cNvSpPr/>
          <p:nvPr/>
        </p:nvSpPr>
        <p:spPr>
          <a:xfrm>
            <a:off x="6096000" y="1384994"/>
            <a:ext cx="6096000" cy="1384995"/>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scriptures] can become stalwart friends that are not limited by geography or calendar. They are always available when needed. … Learning, pondering, searching, and memorizing scriptures is like filling a filing cabinet with friends, values, and truths that can be called upon anytime, anywhere in the world. …</a:t>
            </a:r>
          </a:p>
          <a:p>
            <a:pPr fontAlgn="base"/>
            <a:r>
              <a:rPr lang="en-US" sz="1200" b="0" i="0" dirty="0">
                <a:effectLst/>
                <a:latin typeface="Calibri" panose="020F0502020204030204" pitchFamily="34" charset="0"/>
              </a:rPr>
              <a:t>“… [Memorizing a scripture] is like discovering a new individual who can help in time of need, give inspiration and comfort, and be a source of motivation for needed change.” Elder Richard G. Scott (</a:t>
            </a:r>
            <a:r>
              <a:rPr lang="en-US" sz="1200" b="0" i="0" u="none" strike="noStrike" dirty="0">
                <a:effectLst/>
                <a:latin typeface="Calibri" panose="020F0502020204030204" pitchFamily="34" charset="0"/>
              </a:rPr>
              <a:t>“The Power of Scripture,”</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2011, 6).</a:t>
            </a:r>
          </a:p>
        </p:txBody>
      </p:sp>
      <p:sp>
        <p:nvSpPr>
          <p:cNvPr id="9" name="Rectangle 8"/>
          <p:cNvSpPr/>
          <p:nvPr/>
        </p:nvSpPr>
        <p:spPr>
          <a:xfrm>
            <a:off x="6096000" y="2769989"/>
            <a:ext cx="6096000" cy="1384995"/>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scriptures] can become stalwart friends that are not limited by geography or calendar. They are always available when needed. … Learning, pondering, searching, and memorizing scriptures is like filling a filing cabinet with friends, values, and truths that can be called upon anytime, anywhere in the world. …</a:t>
            </a:r>
          </a:p>
          <a:p>
            <a:pPr fontAlgn="base"/>
            <a:r>
              <a:rPr lang="en-US" sz="1200" b="0" i="0" dirty="0">
                <a:effectLst/>
                <a:latin typeface="Calibri" panose="020F0502020204030204" pitchFamily="34" charset="0"/>
              </a:rPr>
              <a:t>“… [Memorizing a scripture] is like discovering a new individual who can help in time of need, give inspiration and comfort, and be a source of motivation for needed change.” Elder Richard G. Scott (</a:t>
            </a:r>
            <a:r>
              <a:rPr lang="en-US" sz="1200" b="0" i="0" u="none" strike="noStrike" dirty="0">
                <a:effectLst/>
                <a:latin typeface="Calibri" panose="020F0502020204030204" pitchFamily="34" charset="0"/>
              </a:rPr>
              <a:t>“The Power of Scripture,”</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2011, 6).</a:t>
            </a:r>
          </a:p>
        </p:txBody>
      </p:sp>
      <p:sp>
        <p:nvSpPr>
          <p:cNvPr id="10" name="Rectangle 9"/>
          <p:cNvSpPr/>
          <p:nvPr/>
        </p:nvSpPr>
        <p:spPr>
          <a:xfrm>
            <a:off x="6096000" y="4154983"/>
            <a:ext cx="6096000" cy="1384995"/>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scriptures] can become stalwart friends that are not limited by geography or calendar. They are always available when needed. … Learning, pondering, searching, and memorizing scriptures is like filling a filing cabinet with friends, values, and truths that can be called upon anytime, anywhere in the world. …</a:t>
            </a:r>
          </a:p>
          <a:p>
            <a:pPr fontAlgn="base"/>
            <a:r>
              <a:rPr lang="en-US" sz="1200" b="0" i="0" dirty="0">
                <a:effectLst/>
                <a:latin typeface="Calibri" panose="020F0502020204030204" pitchFamily="34" charset="0"/>
              </a:rPr>
              <a:t>“… [Memorizing a scripture] is like discovering a new individual who can help in time of need, give inspiration and comfort, and be a source of motivation for needed change.” Elder Richard G. Scott (</a:t>
            </a:r>
            <a:r>
              <a:rPr lang="en-US" sz="1200" b="0" i="0" u="none" strike="noStrike" dirty="0">
                <a:effectLst/>
                <a:latin typeface="Calibri" panose="020F0502020204030204" pitchFamily="34" charset="0"/>
              </a:rPr>
              <a:t>“The Power of Scripture,”</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2011, 6).</a:t>
            </a:r>
          </a:p>
        </p:txBody>
      </p:sp>
      <p:sp>
        <p:nvSpPr>
          <p:cNvPr id="11" name="Rectangle 10"/>
          <p:cNvSpPr/>
          <p:nvPr/>
        </p:nvSpPr>
        <p:spPr>
          <a:xfrm>
            <a:off x="6096000" y="5539979"/>
            <a:ext cx="6096000" cy="1384995"/>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“[The scriptures] can become stalwart friends that are not limited by geography or calendar. They are always available when needed. … Learning, pondering, searching, and memorizing scriptures is like filling a filing cabinet with friends, values, and truths that can be called upon anytime, anywhere in the world. …</a:t>
            </a:r>
          </a:p>
          <a:p>
            <a:pPr fontAlgn="base"/>
            <a:r>
              <a:rPr lang="en-US" sz="1200" b="0" i="0" dirty="0">
                <a:effectLst/>
                <a:latin typeface="Calibri" panose="020F0502020204030204" pitchFamily="34" charset="0"/>
              </a:rPr>
              <a:t>“… [Memorizing a scripture] is like discovering a new individual who can help in time of need, give inspiration and comfort, and be a source of motivation for needed change.” Elder Richard G. Scott (</a:t>
            </a:r>
            <a:r>
              <a:rPr lang="en-US" sz="1200" b="0" i="0" u="none" strike="noStrike" dirty="0">
                <a:effectLst/>
                <a:latin typeface="Calibri" panose="020F0502020204030204" pitchFamily="34" charset="0"/>
              </a:rPr>
              <a:t>“The Power of Scripture,”</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Nov. 2011, 6).</a:t>
            </a:r>
          </a:p>
        </p:txBody>
      </p:sp>
    </p:spTree>
    <p:extLst>
      <p:ext uri="{BB962C8B-B14F-4D97-AF65-F5344CB8AC3E}">
        <p14:creationId xmlns:p14="http://schemas.microsoft.com/office/powerpoint/2010/main" val="1348962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pPr fontAlgn="base"/>
            <a:r>
              <a:rPr lang="en-US" sz="1200" b="1" dirty="0">
                <a:latin typeface="Calibri" panose="020F0502020204030204" pitchFamily="34" charset="0"/>
              </a:rPr>
              <a:t>Answers from Scriptures:</a:t>
            </a:r>
          </a:p>
          <a:p>
            <a:pPr fontAlgn="base"/>
            <a:r>
              <a:rPr lang="en-US" sz="1200" dirty="0">
                <a:latin typeface="Calibri" panose="020F0502020204030204" pitchFamily="34" charset="0"/>
              </a:rPr>
              <a:t>Elder Dallin H. Oaks of the Quorum of the Twelve Apostles explained:</a:t>
            </a:r>
          </a:p>
          <a:p>
            <a:pPr fontAlgn="base"/>
            <a:r>
              <a:rPr lang="en-US" sz="1200" dirty="0">
                <a:latin typeface="Calibri" panose="020F0502020204030204" pitchFamily="34" charset="0"/>
              </a:rPr>
              <a:t>“We often hear it said that the scriptures have the answers to all of our questions. Why is this so? It is not that the scriptures contain a specific answer to every question—even to every doctrinal question. … We say that the scriptures contain the answers to every question because the scriptures can </a:t>
            </a:r>
            <a:r>
              <a:rPr lang="en-US" sz="1200" i="1" dirty="0">
                <a:latin typeface="Calibri" panose="020F0502020204030204" pitchFamily="34" charset="0"/>
              </a:rPr>
              <a:t>lead</a:t>
            </a:r>
            <a:r>
              <a:rPr lang="en-US" sz="1200" dirty="0">
                <a:latin typeface="Calibri" panose="020F0502020204030204" pitchFamily="34" charset="0"/>
              </a:rPr>
              <a:t> us to every answer. …</a:t>
            </a:r>
          </a:p>
          <a:p>
            <a:pPr fontAlgn="base"/>
            <a:r>
              <a:rPr lang="en-US" sz="1200" dirty="0">
                <a:latin typeface="Calibri" panose="020F0502020204030204" pitchFamily="34" charset="0"/>
              </a:rPr>
              <a:t>“… This is because scripture study will make us susceptible to the inspiration of the Holy Ghost, which, as the scriptures say, will ‘guide [us] into all truth’ (John 16:13), and by whose power we can ‘know the truth of all things’ (Moroni 10:5)” (“Studying the Scriptures” [address given at BYU–Hawaii, Mar. 14, 1986], 18, 19; see also </a:t>
            </a:r>
            <a:r>
              <a:rPr lang="en-US" sz="1200" i="1" dirty="0">
                <a:latin typeface="Calibri" panose="020F0502020204030204" pitchFamily="34" charset="0"/>
              </a:rPr>
              <a:t>Scripture Study—The Power of the Word Teacher Manual </a:t>
            </a:r>
            <a:r>
              <a:rPr lang="en-US" sz="1200" dirty="0">
                <a:latin typeface="Calibri" panose="020F0502020204030204" pitchFamily="34" charset="0"/>
              </a:rPr>
              <a:t>[Church Educational System manual, 2001], 45).</a:t>
            </a:r>
            <a:endParaRPr lang="en-US" sz="1200" b="0" i="0" dirty="0">
              <a:effectLst/>
              <a:latin typeface="Calibri" panose="020F0502020204030204" pitchFamily="34" charset="0"/>
            </a:endParaRPr>
          </a:p>
        </p:txBody>
      </p:sp>
      <p:sp>
        <p:nvSpPr>
          <p:cNvPr id="3" name="Rectangle 2"/>
          <p:cNvSpPr/>
          <p:nvPr/>
        </p:nvSpPr>
        <p:spPr>
          <a:xfrm>
            <a:off x="0" y="2308324"/>
            <a:ext cx="6096000" cy="1569660"/>
          </a:xfrm>
          <a:prstGeom prst="rect">
            <a:avLst/>
          </a:prstGeom>
          <a:ln>
            <a:solidFill>
              <a:schemeClr val="tx1"/>
            </a:solidFill>
          </a:ln>
        </p:spPr>
        <p:txBody>
          <a:bodyPr>
            <a:spAutoFit/>
          </a:bodyPr>
          <a:lstStyle/>
          <a:p>
            <a:pPr fontAlgn="base"/>
            <a:r>
              <a:rPr lang="en-US" sz="1200" b="1" dirty="0">
                <a:latin typeface="Calibri" panose="020F0502020204030204" pitchFamily="34" charset="0"/>
              </a:rPr>
              <a:t>Scriptures require effort:</a:t>
            </a:r>
          </a:p>
          <a:p>
            <a:pPr fontAlgn="base"/>
            <a:r>
              <a:rPr lang="en-US" sz="1200" dirty="0">
                <a:latin typeface="Calibri" panose="020F0502020204030204" pitchFamily="34" charset="0"/>
              </a:rPr>
              <a:t>Elder David A. Bednar of the Quorum of the Twelve Apostles taught:</a:t>
            </a:r>
          </a:p>
          <a:p>
            <a:pPr fontAlgn="base"/>
            <a:r>
              <a:rPr lang="en-US" sz="1200" dirty="0">
                <a:latin typeface="Calibri" panose="020F0502020204030204" pitchFamily="34" charset="0"/>
              </a:rPr>
              <a:t>“The combination that opens the vault door to hidden scriptural treasures includes a great deal of work—simple, old-fashioned, hard work. … We cannot expect to reap a rich scriptural harvest unless we pay the price of regular and diligent study. … The scriptural treasures we seek in our lives cannot be borrowed or loaned or obtained secondhand. We must each learn to open the vault door by applying the principle of work” (“Because We Have Them before Our Eyes,”</a:t>
            </a:r>
            <a:r>
              <a:rPr lang="en-US" sz="1200" i="1" dirty="0">
                <a:latin typeface="Calibri" panose="020F0502020204030204" pitchFamily="34" charset="0"/>
              </a:rPr>
              <a:t> New Era,</a:t>
            </a:r>
            <a:r>
              <a:rPr lang="en-US" sz="1200" dirty="0">
                <a:latin typeface="Calibri" panose="020F0502020204030204" pitchFamily="34" charset="0"/>
              </a:rPr>
              <a:t> Apr. 2006, 6).</a:t>
            </a:r>
            <a:endParaRPr lang="en-US" sz="1200" b="0" i="0" dirty="0">
              <a:effectLst/>
              <a:latin typeface="Calibri" panose="020F0502020204030204" pitchFamily="34" charset="0"/>
            </a:endParaRPr>
          </a:p>
        </p:txBody>
      </p:sp>
      <p:sp>
        <p:nvSpPr>
          <p:cNvPr id="4" name="Rectangle 3"/>
          <p:cNvSpPr/>
          <p:nvPr/>
        </p:nvSpPr>
        <p:spPr>
          <a:xfrm>
            <a:off x="0" y="3877984"/>
            <a:ext cx="6096000" cy="1938992"/>
          </a:xfrm>
          <a:prstGeom prst="rect">
            <a:avLst/>
          </a:prstGeom>
          <a:ln>
            <a:solidFill>
              <a:schemeClr val="tx1"/>
            </a:solidFill>
          </a:ln>
        </p:spPr>
        <p:txBody>
          <a:bodyPr>
            <a:spAutoFit/>
          </a:bodyPr>
          <a:lstStyle/>
          <a:p>
            <a:pPr fontAlgn="base"/>
            <a:r>
              <a:rPr lang="en-US" sz="1200" b="1" dirty="0">
                <a:latin typeface="Calibri" panose="020F0502020204030204" pitchFamily="34" charset="0"/>
              </a:rPr>
              <a:t>Identifying Principles</a:t>
            </a:r>
          </a:p>
          <a:p>
            <a:pPr fontAlgn="base"/>
            <a:r>
              <a:rPr lang="en-US" sz="1200" dirty="0"/>
              <a:t>President Marion G. Romney of the First Presidency taught:</a:t>
            </a:r>
          </a:p>
          <a:p>
            <a:pPr fontAlgn="base"/>
            <a:r>
              <a:rPr lang="en-US" sz="1200" dirty="0"/>
              <a:t>“One cannot honestly study the scriptures without learning gospel principles because the scriptures have been written to preserve principles for our benefit” (“The Message of the Old Testament” [Church Educational System Symposium on the Old Testament, Aug. 17, 1979], 3; si.lds.org).</a:t>
            </a:r>
          </a:p>
          <a:p>
            <a:pPr fontAlgn="base"/>
            <a:r>
              <a:rPr lang="en-US" sz="1200" dirty="0"/>
              <a:t>Elder Richard G. Scott of the Quorum of the Twelve Apostles taught:</a:t>
            </a:r>
          </a:p>
          <a:p>
            <a:pPr fontAlgn="base"/>
            <a:r>
              <a:rPr lang="en-US" sz="1200" dirty="0"/>
              <a:t>“Principles are concentrated truth, packaged for application to a wide variety of circumstances. A true principle makes decisions clear even under the most confusing and compelling circumstances” (“Acquiring Spiritual Knowledge,”</a:t>
            </a:r>
            <a:r>
              <a:rPr lang="en-US" sz="1200" i="1" dirty="0"/>
              <a:t> Ensign,</a:t>
            </a:r>
            <a:r>
              <a:rPr lang="en-US" sz="1200" dirty="0"/>
              <a:t> Nov. 1993, 86).</a:t>
            </a:r>
          </a:p>
        </p:txBody>
      </p:sp>
      <p:sp>
        <p:nvSpPr>
          <p:cNvPr id="5" name="Rectangle 4"/>
          <p:cNvSpPr/>
          <p:nvPr/>
        </p:nvSpPr>
        <p:spPr>
          <a:xfrm>
            <a:off x="6096000" y="0"/>
            <a:ext cx="6096000" cy="1384995"/>
          </a:xfrm>
          <a:prstGeom prst="rect">
            <a:avLst/>
          </a:prstGeom>
          <a:ln>
            <a:solidFill>
              <a:schemeClr val="tx1"/>
            </a:solidFill>
          </a:ln>
        </p:spPr>
        <p:txBody>
          <a:bodyPr>
            <a:spAutoFit/>
          </a:bodyPr>
          <a:lstStyle/>
          <a:p>
            <a:pPr fontAlgn="base"/>
            <a:r>
              <a:rPr lang="en-US" sz="1200" b="1" dirty="0">
                <a:latin typeface="Calibri" panose="020F0502020204030204" pitchFamily="34" charset="0"/>
              </a:rPr>
              <a:t>How to Read the Scriptures:</a:t>
            </a:r>
          </a:p>
          <a:p>
            <a:pPr fontAlgn="base"/>
            <a:r>
              <a:rPr lang="en-US" sz="1200" dirty="0"/>
              <a:t>Elder Jeffrey R. Holland of the Quorum of the Twelve Apostles taught:</a:t>
            </a:r>
          </a:p>
          <a:p>
            <a:pPr fontAlgn="base"/>
            <a:r>
              <a:rPr lang="en-US" sz="1200" dirty="0"/>
              <a:t>“Read more slowly and more carefully and with more questions in mind. … Ponder, … examine every word, every scriptural gem. … Hold it up to the light, and turn it, look and see what’s reflected and refracted there. … Such an examination may unearth a treasure hidden in a field: a pearl of great price; a pearl beyond price” (“Students Need Teachers to Guide Them” [address to CES religious educators, June 20, 1992], 4; si.lds.org).</a:t>
            </a:r>
          </a:p>
        </p:txBody>
      </p:sp>
      <p:sp>
        <p:nvSpPr>
          <p:cNvPr id="6" name="Rectangle 5"/>
          <p:cNvSpPr/>
          <p:nvPr/>
        </p:nvSpPr>
        <p:spPr>
          <a:xfrm>
            <a:off x="6096000" y="1384995"/>
            <a:ext cx="6096000" cy="1015663"/>
          </a:xfrm>
          <a:prstGeom prst="rect">
            <a:avLst/>
          </a:prstGeom>
          <a:ln>
            <a:solidFill>
              <a:schemeClr val="tx1"/>
            </a:solidFill>
          </a:ln>
        </p:spPr>
        <p:txBody>
          <a:bodyPr>
            <a:spAutoFit/>
          </a:bodyPr>
          <a:lstStyle/>
          <a:p>
            <a:pPr fontAlgn="base"/>
            <a:r>
              <a:rPr lang="en-US" sz="1200" b="1" dirty="0">
                <a:latin typeface="Calibri" panose="020F0502020204030204" pitchFamily="34" charset="0"/>
              </a:rPr>
              <a:t>Daily Scripture Reading:</a:t>
            </a:r>
          </a:p>
          <a:p>
            <a:pPr fontAlgn="base"/>
            <a:r>
              <a:rPr lang="en-US" sz="1200" dirty="0"/>
              <a:t>President Harold B. Lee stated:</a:t>
            </a:r>
          </a:p>
          <a:p>
            <a:pPr fontAlgn="base"/>
            <a:r>
              <a:rPr lang="en-US" sz="1200" dirty="0"/>
              <a:t>“If we’re not reading the scriptures daily, our testimonies are growing thinner, our spirituality isn’t increasing in depth. We, ourselves, must be studying the scriptures and have a daily habit” (</a:t>
            </a:r>
            <a:r>
              <a:rPr lang="en-US" sz="1200" i="1" dirty="0"/>
              <a:t>Teachings of Presidents of the Church: Harold B. Lee </a:t>
            </a:r>
            <a:r>
              <a:rPr lang="en-US" sz="1200" dirty="0"/>
              <a:t>[2000], 66).</a:t>
            </a:r>
          </a:p>
        </p:txBody>
      </p:sp>
      <p:sp>
        <p:nvSpPr>
          <p:cNvPr id="8" name="Rectangle 7"/>
          <p:cNvSpPr/>
          <p:nvPr/>
        </p:nvSpPr>
        <p:spPr>
          <a:xfrm>
            <a:off x="6183085" y="2482102"/>
            <a:ext cx="5279571" cy="2492990"/>
          </a:xfrm>
          <a:prstGeom prst="rect">
            <a:avLst/>
          </a:prstGeom>
        </p:spPr>
        <p:txBody>
          <a:bodyPr wrap="square">
            <a:spAutoFit/>
          </a:bodyPr>
          <a:lstStyle/>
          <a:p>
            <a:r>
              <a:rPr lang="en-US" sz="1200" b="0" i="0" dirty="0">
                <a:effectLst/>
                <a:latin typeface="Arial" panose="020B0604020202020204" pitchFamily="34" charset="0"/>
              </a:rPr>
              <a:t>Doc Christensen Artist</a:t>
            </a:r>
          </a:p>
          <a:p>
            <a:r>
              <a:rPr lang="en-US" sz="1200" b="0" i="0" dirty="0">
                <a:effectLst/>
                <a:latin typeface="Arial" panose="020B0604020202020204" pitchFamily="34" charset="0"/>
              </a:rPr>
              <a:t>Doc’s artistic passion is figure and portrait drawing and painting. With no formal education in art and illustration, his skills have been developed around his experience, personal study and what he calls "a set of God given talents." He began his avocation as a religious illustrator and portrait artist in the late 70s when he painted the "</a:t>
            </a:r>
            <a:r>
              <a:rPr lang="en-US" sz="1200" b="0" i="0" u="none" strike="noStrike" dirty="0">
                <a:effectLst/>
                <a:latin typeface="Arial" panose="020B0604020202020204" pitchFamily="34" charset="0"/>
              </a:rPr>
              <a:t>Portrait of the Prophets</a:t>
            </a:r>
            <a:r>
              <a:rPr lang="en-US" sz="1200" b="0" i="0" dirty="0">
                <a:effectLst/>
                <a:latin typeface="Arial" panose="020B0604020202020204" pitchFamily="34" charset="0"/>
              </a:rPr>
              <a:t>"; a depiction of all the presidents of the LDS church dressed is white suits and gathered in the Celestial Room of the Salt Lake Temple. In the past decade he has begun in earnest to establish himself as a religious illustrator with the goal of causing the viewers of his paintings to ponder in depth some of the important fundamentals of the Gospel of Jesus Christ. As he continues to pursue his career as a manufacturing jeweler he is trying to free more time to dedicate to painting.</a:t>
            </a:r>
            <a:endParaRPr lang="en-US" sz="1200" dirty="0"/>
          </a:p>
        </p:txBody>
      </p:sp>
      <p:pic>
        <p:nvPicPr>
          <p:cNvPr id="9" name="Picture 2" descr="Doc Christen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4847480"/>
            <a:ext cx="1509775" cy="182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68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Scriptures Can Be Our Friends</a:t>
            </a:r>
          </a:p>
        </p:txBody>
      </p:sp>
      <p:grpSp>
        <p:nvGrpSpPr>
          <p:cNvPr id="41" name="Group 40"/>
          <p:cNvGrpSpPr/>
          <p:nvPr/>
        </p:nvGrpSpPr>
        <p:grpSpPr>
          <a:xfrm>
            <a:off x="9270428" y="2201916"/>
            <a:ext cx="2516958" cy="4449695"/>
            <a:chOff x="990600" y="1143000"/>
            <a:chExt cx="2057400" cy="4800600"/>
          </a:xfrm>
        </p:grpSpPr>
        <p:sp>
          <p:nvSpPr>
            <p:cNvPr id="46" name="Cube 45"/>
            <p:cNvSpPr/>
            <p:nvPr/>
          </p:nvSpPr>
          <p:spPr>
            <a:xfrm>
              <a:off x="990600" y="1143000"/>
              <a:ext cx="2057400" cy="4800600"/>
            </a:xfrm>
            <a:prstGeom prst="cub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063530" y="1944451"/>
              <a:ext cx="1371600" cy="118120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63531" y="3258287"/>
              <a:ext cx="1371600" cy="118120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063531" y="4584942"/>
              <a:ext cx="1371600" cy="118120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369747" y="2038347"/>
              <a:ext cx="685800" cy="25917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369747" y="3372324"/>
              <a:ext cx="685800" cy="25917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406148" y="4688912"/>
              <a:ext cx="685800" cy="25917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7396" y="1211504"/>
            <a:ext cx="2947804" cy="2440804"/>
            <a:chOff x="557396" y="1211504"/>
            <a:chExt cx="2947804" cy="2440804"/>
          </a:xfrm>
        </p:grpSpPr>
        <p:grpSp>
          <p:nvGrpSpPr>
            <p:cNvPr id="76" name="Group 75"/>
            <p:cNvGrpSpPr/>
            <p:nvPr/>
          </p:nvGrpSpPr>
          <p:grpSpPr>
            <a:xfrm>
              <a:off x="557396" y="1211504"/>
              <a:ext cx="2947804" cy="2440804"/>
              <a:chOff x="228600" y="3856793"/>
              <a:chExt cx="6324600" cy="5287207"/>
            </a:xfrm>
          </p:grpSpPr>
          <p:sp>
            <p:nvSpPr>
              <p:cNvPr id="77" name="Rounded Rectangle 76"/>
              <p:cNvSpPr/>
              <p:nvPr/>
            </p:nvSpPr>
            <p:spPr>
              <a:xfrm>
                <a:off x="661031" y="3856793"/>
                <a:ext cx="2399047" cy="410406"/>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28600" y="4267200"/>
                <a:ext cx="6324600" cy="48768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32735" y="1620983"/>
              <a:ext cx="2872465" cy="1477328"/>
            </a:xfrm>
            <a:prstGeom prst="rect">
              <a:avLst/>
            </a:prstGeom>
          </p:spPr>
          <p:txBody>
            <a:bodyPr wrap="square">
              <a:spAutoFit/>
            </a:bodyPr>
            <a:lstStyle/>
            <a:p>
              <a:r>
                <a:rPr lang="en-US" b="0" i="0" dirty="0">
                  <a:solidFill>
                    <a:srgbClr val="333333"/>
                  </a:solidFill>
                  <a:effectLst/>
                  <a:latin typeface="Calibri" panose="020F0502020204030204" pitchFamily="34" charset="0"/>
                </a:rPr>
                <a:t>“[The scriptures] can become stalwart friends that are not limited by geography or calendar. They are always available when needed. …</a:t>
              </a:r>
              <a:endParaRPr lang="en-US" dirty="0"/>
            </a:p>
          </p:txBody>
        </p:sp>
      </p:grpSp>
      <p:grpSp>
        <p:nvGrpSpPr>
          <p:cNvPr id="7" name="Group 6"/>
          <p:cNvGrpSpPr/>
          <p:nvPr/>
        </p:nvGrpSpPr>
        <p:grpSpPr>
          <a:xfrm>
            <a:off x="6179606" y="1436390"/>
            <a:ext cx="3021544" cy="2475009"/>
            <a:chOff x="2740905" y="3663043"/>
            <a:chExt cx="3021544" cy="2475009"/>
          </a:xfrm>
        </p:grpSpPr>
        <p:grpSp>
          <p:nvGrpSpPr>
            <p:cNvPr id="84" name="Group 83"/>
            <p:cNvGrpSpPr/>
            <p:nvPr/>
          </p:nvGrpSpPr>
          <p:grpSpPr>
            <a:xfrm>
              <a:off x="2740905" y="3663043"/>
              <a:ext cx="2947804" cy="2475009"/>
              <a:chOff x="228600" y="3856793"/>
              <a:chExt cx="6324600" cy="5287207"/>
            </a:xfrm>
          </p:grpSpPr>
          <p:sp>
            <p:nvSpPr>
              <p:cNvPr id="85" name="Rounded Rectangle 84"/>
              <p:cNvSpPr/>
              <p:nvPr/>
            </p:nvSpPr>
            <p:spPr>
              <a:xfrm>
                <a:off x="2115578" y="3856793"/>
                <a:ext cx="2399047" cy="520044"/>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228600" y="4267200"/>
                <a:ext cx="6324600" cy="48768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883922" y="3906482"/>
              <a:ext cx="2878527" cy="2031325"/>
            </a:xfrm>
            <a:prstGeom prst="rect">
              <a:avLst/>
            </a:prstGeom>
          </p:spPr>
          <p:txBody>
            <a:bodyPr wrap="square">
              <a:spAutoFit/>
            </a:bodyPr>
            <a:lstStyle/>
            <a:p>
              <a:r>
                <a:rPr lang="en-US" b="0" i="0" dirty="0">
                  <a:solidFill>
                    <a:srgbClr val="333333"/>
                  </a:solidFill>
                  <a:effectLst/>
                  <a:latin typeface="Calibri" panose="020F0502020204030204" pitchFamily="34" charset="0"/>
                </a:rPr>
                <a:t>Learning, pondering, searching, and memorizing scriptures is like filling a filing cabinet with friends, values, and truths that can be called upon anytime, anywhere in the world. …</a:t>
              </a:r>
              <a:endParaRPr lang="en-US" dirty="0"/>
            </a:p>
          </p:txBody>
        </p:sp>
      </p:grpSp>
      <p:grpSp>
        <p:nvGrpSpPr>
          <p:cNvPr id="14" name="Group 13"/>
          <p:cNvGrpSpPr/>
          <p:nvPr/>
        </p:nvGrpSpPr>
        <p:grpSpPr>
          <a:xfrm>
            <a:off x="3273368" y="4054775"/>
            <a:ext cx="2947804" cy="2471235"/>
            <a:chOff x="5725436" y="1412034"/>
            <a:chExt cx="2947804" cy="2471235"/>
          </a:xfrm>
        </p:grpSpPr>
        <p:grpSp>
          <p:nvGrpSpPr>
            <p:cNvPr id="87" name="Group 86"/>
            <p:cNvGrpSpPr/>
            <p:nvPr/>
          </p:nvGrpSpPr>
          <p:grpSpPr>
            <a:xfrm>
              <a:off x="5725436" y="1412034"/>
              <a:ext cx="2947804" cy="2471235"/>
              <a:chOff x="228600" y="3883835"/>
              <a:chExt cx="6324600" cy="5260165"/>
            </a:xfrm>
          </p:grpSpPr>
          <p:sp>
            <p:nvSpPr>
              <p:cNvPr id="88" name="Rounded Rectangle 87"/>
              <p:cNvSpPr/>
              <p:nvPr/>
            </p:nvSpPr>
            <p:spPr>
              <a:xfrm>
                <a:off x="3758951" y="3883835"/>
                <a:ext cx="2399047" cy="414243"/>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228600" y="4267200"/>
                <a:ext cx="6324600" cy="48768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5754205" y="1592138"/>
              <a:ext cx="2908441" cy="2031325"/>
            </a:xfrm>
            <a:prstGeom prst="rect">
              <a:avLst/>
            </a:prstGeom>
          </p:spPr>
          <p:txBody>
            <a:bodyPr wrap="square">
              <a:spAutoFit/>
            </a:bodyPr>
            <a:lstStyle/>
            <a:p>
              <a:r>
                <a:rPr lang="en-US" b="0" i="0" dirty="0">
                  <a:solidFill>
                    <a:srgbClr val="333333"/>
                  </a:solidFill>
                  <a:effectLst/>
                  <a:latin typeface="Calibri" panose="020F0502020204030204" pitchFamily="34" charset="0"/>
                </a:rPr>
                <a:t>“… [Memorizing a scripture] is like discovering a new individual who can help in time of need, give inspiration and comfort, and be a source of motivation for needed change”</a:t>
              </a:r>
              <a:endParaRPr lang="en-US" dirty="0"/>
            </a:p>
          </p:txBody>
        </p:sp>
      </p:grpSp>
      <p:grpSp>
        <p:nvGrpSpPr>
          <p:cNvPr id="15" name="Group 14"/>
          <p:cNvGrpSpPr/>
          <p:nvPr/>
        </p:nvGrpSpPr>
        <p:grpSpPr>
          <a:xfrm>
            <a:off x="9894921" y="999960"/>
            <a:ext cx="1147645" cy="1540136"/>
            <a:chOff x="9894921" y="999960"/>
            <a:chExt cx="1147645" cy="1540136"/>
          </a:xfrm>
        </p:grpSpPr>
        <p:pic>
          <p:nvPicPr>
            <p:cNvPr id="5122" name="Picture 2" descr="Elder Richard G. S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2985" y="1178461"/>
              <a:ext cx="891520" cy="11940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https://www.scrapbookscrapbook.com/Digital/Frames/silver-leaves-rectang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698676" y="1196205"/>
              <a:ext cx="1540136" cy="114764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p:cNvSpPr/>
          <p:nvPr/>
        </p:nvSpPr>
        <p:spPr>
          <a:xfrm>
            <a:off x="8086" y="6488668"/>
            <a:ext cx="2263440" cy="369332"/>
          </a:xfrm>
          <a:prstGeom prst="rect">
            <a:avLst/>
          </a:prstGeom>
        </p:spPr>
        <p:txBody>
          <a:bodyPr wrap="none">
            <a:spAutoFit/>
          </a:bodyPr>
          <a:lstStyle/>
          <a:p>
            <a:r>
              <a:rPr lang="en-US" b="0" i="0" dirty="0">
                <a:solidFill>
                  <a:schemeClr val="bg1"/>
                </a:solidFill>
                <a:effectLst/>
                <a:latin typeface="Calibri" panose="020F0502020204030204" pitchFamily="34" charset="0"/>
              </a:rPr>
              <a:t>Elder Richard G. Scott </a:t>
            </a:r>
            <a:endParaRPr lang="en-US" dirty="0"/>
          </a:p>
        </p:txBody>
      </p:sp>
    </p:spTree>
    <p:extLst>
      <p:ext uri="{BB962C8B-B14F-4D97-AF65-F5344CB8AC3E}">
        <p14:creationId xmlns:p14="http://schemas.microsoft.com/office/powerpoint/2010/main" val="1876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26115" y="939917"/>
            <a:ext cx="4377948" cy="1938992"/>
            <a:chOff x="326115" y="939917"/>
            <a:chExt cx="4377948" cy="1938992"/>
          </a:xfrm>
        </p:grpSpPr>
        <p:sp>
          <p:nvSpPr>
            <p:cNvPr id="5" name="Rectangle 4"/>
            <p:cNvSpPr/>
            <p:nvPr/>
          </p:nvSpPr>
          <p:spPr>
            <a:xfrm>
              <a:off x="1058187" y="939917"/>
              <a:ext cx="3645876" cy="1938992"/>
            </a:xfrm>
            <a:prstGeom prst="rect">
              <a:avLst/>
            </a:prstGeom>
          </p:spPr>
          <p:txBody>
            <a:bodyPr wrap="square">
              <a:spAutoFit/>
            </a:bodyPr>
            <a:lstStyle/>
            <a:p>
              <a:r>
                <a:rPr lang="en-US" b="0" i="0" dirty="0">
                  <a:solidFill>
                    <a:schemeClr val="bg1"/>
                  </a:solidFill>
                  <a:effectLst/>
                  <a:latin typeface="Palatino"/>
                </a:rPr>
                <a:t>And it shall be with him, and he shall read therein </a:t>
              </a:r>
              <a:r>
                <a:rPr lang="en-US" b="0" i="0" dirty="0">
                  <a:solidFill>
                    <a:srgbClr val="FFFF00"/>
                  </a:solidFill>
                  <a:effectLst/>
                  <a:latin typeface="Palatino"/>
                </a:rPr>
                <a:t>all the days of his life</a:t>
              </a:r>
              <a:r>
                <a:rPr lang="en-US" b="0" i="0" dirty="0">
                  <a:solidFill>
                    <a:schemeClr val="bg1"/>
                  </a:solidFill>
                  <a:effectLst/>
                  <a:latin typeface="Palatino"/>
                </a:rPr>
                <a:t>: that he may learn to fear the </a:t>
              </a:r>
              <a:r>
                <a:rPr lang="en-US" b="0" i="0" cap="small" dirty="0">
                  <a:solidFill>
                    <a:schemeClr val="bg1"/>
                  </a:solidFill>
                  <a:effectLst/>
                  <a:latin typeface="Palatino"/>
                </a:rPr>
                <a:t>Lord</a:t>
              </a:r>
              <a:r>
                <a:rPr lang="en-US" b="0" i="0" dirty="0">
                  <a:solidFill>
                    <a:schemeClr val="bg1"/>
                  </a:solidFill>
                  <a:effectLst/>
                  <a:latin typeface="Palatino"/>
                </a:rPr>
                <a:t> his God, to keep all the words of this law and these statutes, to do them:</a:t>
              </a:r>
            </a:p>
            <a:p>
              <a:r>
                <a:rPr lang="en-US" sz="1200" dirty="0">
                  <a:solidFill>
                    <a:schemeClr val="bg1"/>
                  </a:solidFill>
                  <a:latin typeface="Palatino"/>
                </a:rPr>
                <a:t>Deuteronomy 17:19</a:t>
              </a:r>
              <a:endParaRPr lang="en-US" sz="1200" dirty="0">
                <a:solidFill>
                  <a:schemeClr val="bg1"/>
                </a:solidFill>
              </a:endParaRPr>
            </a:p>
          </p:txBody>
        </p:sp>
        <p:grpSp>
          <p:nvGrpSpPr>
            <p:cNvPr id="36" name="Group 10"/>
            <p:cNvGrpSpPr/>
            <p:nvPr/>
          </p:nvGrpSpPr>
          <p:grpSpPr>
            <a:xfrm>
              <a:off x="326115" y="1093582"/>
              <a:ext cx="732072" cy="652929"/>
              <a:chOff x="6477000" y="5181600"/>
              <a:chExt cx="1676400" cy="1066800"/>
            </a:xfrm>
            <a:solidFill>
              <a:schemeClr val="accent5"/>
            </a:solidFill>
          </p:grpSpPr>
          <p:sp>
            <p:nvSpPr>
              <p:cNvPr id="38" name="Flowchart: Data 37"/>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ata 38"/>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ata 39"/>
              <p:cNvSpPr/>
              <p:nvPr/>
            </p:nvSpPr>
            <p:spPr>
              <a:xfrm rot="16200000">
                <a:off x="6400800" y="5334000"/>
                <a:ext cx="990600" cy="838200"/>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ata 41"/>
              <p:cNvSpPr/>
              <p:nvPr/>
            </p:nvSpPr>
            <p:spPr>
              <a:xfrm rot="16200000" flipV="1">
                <a:off x="7239000" y="5334000"/>
                <a:ext cx="990600" cy="838200"/>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6946302" y="1166842"/>
            <a:ext cx="5104184" cy="2215991"/>
            <a:chOff x="6946302" y="1166842"/>
            <a:chExt cx="5104184" cy="2215991"/>
          </a:xfrm>
        </p:grpSpPr>
        <p:sp>
          <p:nvSpPr>
            <p:cNvPr id="6" name="Rectangle 5"/>
            <p:cNvSpPr/>
            <p:nvPr/>
          </p:nvSpPr>
          <p:spPr>
            <a:xfrm>
              <a:off x="7697872" y="1166842"/>
              <a:ext cx="4352614" cy="2215991"/>
            </a:xfrm>
            <a:prstGeom prst="rect">
              <a:avLst/>
            </a:prstGeom>
          </p:spPr>
          <p:txBody>
            <a:bodyPr wrap="square">
              <a:spAutoFit/>
            </a:bodyPr>
            <a:lstStyle/>
            <a:p>
              <a:r>
                <a:rPr lang="en-US" b="0" i="0" dirty="0">
                  <a:solidFill>
                    <a:schemeClr val="bg1"/>
                  </a:solidFill>
                  <a:effectLst/>
                  <a:latin typeface="Palatino"/>
                </a:rPr>
                <a:t>This book of the law shall not depart out of thy mouth; but thou shalt </a:t>
              </a:r>
              <a:r>
                <a:rPr lang="en-US" b="0" i="0" dirty="0">
                  <a:solidFill>
                    <a:srgbClr val="FFFF00"/>
                  </a:solidFill>
                  <a:effectLst/>
                  <a:latin typeface="Palatino"/>
                </a:rPr>
                <a:t>meditate </a:t>
              </a:r>
              <a:r>
                <a:rPr lang="en-US" b="0" i="0" dirty="0">
                  <a:solidFill>
                    <a:schemeClr val="bg1"/>
                  </a:solidFill>
                  <a:effectLst/>
                  <a:latin typeface="Palatino"/>
                </a:rPr>
                <a:t>therein day and night, that thou </a:t>
              </a:r>
              <a:r>
                <a:rPr lang="en-US" b="0" i="0" dirty="0" err="1">
                  <a:solidFill>
                    <a:schemeClr val="bg1"/>
                  </a:solidFill>
                  <a:effectLst/>
                  <a:latin typeface="Palatino"/>
                </a:rPr>
                <a:t>mayest</a:t>
              </a:r>
              <a:r>
                <a:rPr lang="en-US" b="0" i="0" dirty="0">
                  <a:solidFill>
                    <a:schemeClr val="bg1"/>
                  </a:solidFill>
                  <a:effectLst/>
                  <a:latin typeface="Palatino"/>
                </a:rPr>
                <a:t> observe to do according to all that is written therein: for then thou shalt make thy way prosperous, and then thou shalt have good success.</a:t>
              </a:r>
            </a:p>
            <a:p>
              <a:r>
                <a:rPr lang="en-US" sz="1200" dirty="0">
                  <a:solidFill>
                    <a:schemeClr val="bg1"/>
                  </a:solidFill>
                  <a:latin typeface="Palatino"/>
                </a:rPr>
                <a:t>Joshua 1:8</a:t>
              </a:r>
              <a:endParaRPr lang="en-US" sz="1200" dirty="0">
                <a:solidFill>
                  <a:schemeClr val="bg1"/>
                </a:solidFill>
              </a:endParaRPr>
            </a:p>
          </p:txBody>
        </p:sp>
        <p:grpSp>
          <p:nvGrpSpPr>
            <p:cNvPr id="43" name="Group 10"/>
            <p:cNvGrpSpPr/>
            <p:nvPr/>
          </p:nvGrpSpPr>
          <p:grpSpPr>
            <a:xfrm>
              <a:off x="6946302" y="1198107"/>
              <a:ext cx="732072" cy="652929"/>
              <a:chOff x="6477000" y="5181600"/>
              <a:chExt cx="1676400" cy="1066800"/>
            </a:xfrm>
            <a:solidFill>
              <a:schemeClr val="accent5"/>
            </a:solidFill>
          </p:grpSpPr>
          <p:sp>
            <p:nvSpPr>
              <p:cNvPr id="44" name="Flowchart: Data 43"/>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ata 44"/>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ata 50"/>
              <p:cNvSpPr/>
              <p:nvPr/>
            </p:nvSpPr>
            <p:spPr>
              <a:xfrm rot="16200000">
                <a:off x="6400800" y="5334000"/>
                <a:ext cx="990600" cy="838200"/>
              </a:xfrm>
              <a:prstGeom prst="flowChartInputOutp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ata 51"/>
              <p:cNvSpPr/>
              <p:nvPr/>
            </p:nvSpPr>
            <p:spPr>
              <a:xfrm rot="16200000" flipV="1">
                <a:off x="7239000" y="5334000"/>
                <a:ext cx="990600" cy="838200"/>
              </a:xfrm>
              <a:prstGeom prst="flowChartInputOutp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3667261" y="2553521"/>
            <a:ext cx="3645076" cy="1107996"/>
            <a:chOff x="3667261" y="2553521"/>
            <a:chExt cx="3645076" cy="1107996"/>
          </a:xfrm>
        </p:grpSpPr>
        <p:sp>
          <p:nvSpPr>
            <p:cNvPr id="8" name="Rectangle 7"/>
            <p:cNvSpPr/>
            <p:nvPr/>
          </p:nvSpPr>
          <p:spPr>
            <a:xfrm>
              <a:off x="4560685" y="2553521"/>
              <a:ext cx="2751652" cy="1107996"/>
            </a:xfrm>
            <a:prstGeom prst="rect">
              <a:avLst/>
            </a:prstGeom>
          </p:spPr>
          <p:txBody>
            <a:bodyPr wrap="square">
              <a:spAutoFit/>
            </a:bodyPr>
            <a:lstStyle/>
            <a:p>
              <a:r>
                <a:rPr lang="en-US" b="0" i="0" dirty="0">
                  <a:solidFill>
                    <a:schemeClr val="bg1"/>
                  </a:solidFill>
                  <a:effectLst/>
                  <a:latin typeface="Palatino"/>
                </a:rPr>
                <a:t>Thy word </a:t>
              </a:r>
              <a:r>
                <a:rPr lang="en-US" b="0" i="1" dirty="0">
                  <a:solidFill>
                    <a:schemeClr val="bg1"/>
                  </a:solidFill>
                  <a:effectLst/>
                  <a:latin typeface="Palatino"/>
                </a:rPr>
                <a:t>is</a:t>
              </a:r>
              <a:r>
                <a:rPr lang="en-US" b="0" i="0" dirty="0">
                  <a:solidFill>
                    <a:schemeClr val="bg1"/>
                  </a:solidFill>
                  <a:effectLst/>
                  <a:latin typeface="Palatino"/>
                </a:rPr>
                <a:t> a lamp unto my feet, and a light unto my path.</a:t>
              </a:r>
            </a:p>
            <a:p>
              <a:r>
                <a:rPr lang="en-US" sz="1200" dirty="0">
                  <a:solidFill>
                    <a:schemeClr val="bg1"/>
                  </a:solidFill>
                  <a:latin typeface="Palatino"/>
                </a:rPr>
                <a:t>Psalms 119:105</a:t>
              </a:r>
              <a:endParaRPr lang="en-US" sz="1200" dirty="0">
                <a:solidFill>
                  <a:schemeClr val="bg1"/>
                </a:solidFill>
              </a:endParaRPr>
            </a:p>
          </p:txBody>
        </p:sp>
        <p:grpSp>
          <p:nvGrpSpPr>
            <p:cNvPr id="54" name="Group 10"/>
            <p:cNvGrpSpPr/>
            <p:nvPr/>
          </p:nvGrpSpPr>
          <p:grpSpPr>
            <a:xfrm>
              <a:off x="3667261" y="2694534"/>
              <a:ext cx="732072" cy="652929"/>
              <a:chOff x="6477000" y="5181600"/>
              <a:chExt cx="1676400" cy="1066800"/>
            </a:xfrm>
            <a:solidFill>
              <a:schemeClr val="accent5"/>
            </a:solidFill>
          </p:grpSpPr>
          <p:sp>
            <p:nvSpPr>
              <p:cNvPr id="55" name="Flowchart: Data 54"/>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ata 55"/>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ata 56"/>
              <p:cNvSpPr/>
              <p:nvPr/>
            </p:nvSpPr>
            <p:spPr>
              <a:xfrm rot="16200000">
                <a:off x="6400800" y="5334000"/>
                <a:ext cx="990600" cy="838200"/>
              </a:xfrm>
              <a:prstGeom prst="flowChartInputOutp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ata 57"/>
              <p:cNvSpPr/>
              <p:nvPr/>
            </p:nvSpPr>
            <p:spPr>
              <a:xfrm rot="16200000" flipV="1">
                <a:off x="7239000" y="5334000"/>
                <a:ext cx="990600" cy="838200"/>
              </a:xfrm>
              <a:prstGeom prst="flowChartInputOutp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29025" y="3775145"/>
            <a:ext cx="3941400" cy="2620248"/>
            <a:chOff x="229025" y="3775145"/>
            <a:chExt cx="3941400" cy="2620248"/>
          </a:xfrm>
        </p:grpSpPr>
        <p:sp>
          <p:nvSpPr>
            <p:cNvPr id="9" name="Rectangle 8"/>
            <p:cNvSpPr/>
            <p:nvPr/>
          </p:nvSpPr>
          <p:spPr>
            <a:xfrm>
              <a:off x="908447" y="3810070"/>
              <a:ext cx="3261978" cy="2585323"/>
            </a:xfrm>
            <a:prstGeom prst="rect">
              <a:avLst/>
            </a:prstGeom>
          </p:spPr>
          <p:txBody>
            <a:bodyPr wrap="square">
              <a:spAutoFit/>
            </a:bodyPr>
            <a:lstStyle/>
            <a:p>
              <a:r>
                <a:rPr lang="en-US" b="0" i="0" dirty="0">
                  <a:solidFill>
                    <a:schemeClr val="bg1"/>
                  </a:solidFill>
                  <a:effectLst/>
                  <a:latin typeface="Palatino"/>
                </a:rPr>
                <a:t>Angels speak by the power of the Holy Ghost; wherefore, they speak the words of Christ. Wherefore, I said unto you, </a:t>
              </a:r>
              <a:r>
                <a:rPr lang="en-US" b="0" i="0" dirty="0">
                  <a:solidFill>
                    <a:srgbClr val="FFFF00"/>
                  </a:solidFill>
                  <a:effectLst/>
                  <a:latin typeface="Palatino"/>
                </a:rPr>
                <a:t>feast upon the words</a:t>
              </a:r>
              <a:r>
                <a:rPr lang="en-US" b="0" i="0" dirty="0">
                  <a:solidFill>
                    <a:schemeClr val="bg1"/>
                  </a:solidFill>
                  <a:effectLst/>
                  <a:latin typeface="Palatino"/>
                </a:rPr>
                <a:t> of Christ; for behold, the words of Christ will tell you all things what ye should do.</a:t>
              </a:r>
            </a:p>
            <a:p>
              <a:r>
                <a:rPr lang="en-US" sz="1200" dirty="0">
                  <a:solidFill>
                    <a:schemeClr val="bg1"/>
                  </a:solidFill>
                  <a:latin typeface="Palatino"/>
                </a:rPr>
                <a:t>2 Nephi 32:3</a:t>
              </a:r>
              <a:endParaRPr lang="en-US" sz="1200" dirty="0">
                <a:solidFill>
                  <a:schemeClr val="bg1"/>
                </a:solidFill>
              </a:endParaRPr>
            </a:p>
          </p:txBody>
        </p:sp>
        <p:grpSp>
          <p:nvGrpSpPr>
            <p:cNvPr id="59" name="Group 10"/>
            <p:cNvGrpSpPr/>
            <p:nvPr/>
          </p:nvGrpSpPr>
          <p:grpSpPr>
            <a:xfrm>
              <a:off x="229025" y="3775145"/>
              <a:ext cx="646143" cy="652929"/>
              <a:chOff x="6477000" y="5181600"/>
              <a:chExt cx="1676400" cy="1066800"/>
            </a:xfrm>
            <a:solidFill>
              <a:schemeClr val="accent5"/>
            </a:solidFill>
          </p:grpSpPr>
          <p:sp>
            <p:nvSpPr>
              <p:cNvPr id="60" name="Flowchart: Data 59"/>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ata 60"/>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ata 61"/>
              <p:cNvSpPr/>
              <p:nvPr/>
            </p:nvSpPr>
            <p:spPr>
              <a:xfrm rot="16200000">
                <a:off x="6400800" y="5334000"/>
                <a:ext cx="990600" cy="838200"/>
              </a:xfrm>
              <a:prstGeom prst="flowChartInputOutp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ata 62"/>
              <p:cNvSpPr/>
              <p:nvPr/>
            </p:nvSpPr>
            <p:spPr>
              <a:xfrm rot="16200000" flipV="1">
                <a:off x="7239000" y="5334000"/>
                <a:ext cx="990600" cy="838200"/>
              </a:xfrm>
              <a:prstGeom prst="flowChartInputOutp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6746645" y="3945660"/>
            <a:ext cx="5287109" cy="2862322"/>
            <a:chOff x="6746645" y="3945660"/>
            <a:chExt cx="5287109" cy="2862322"/>
          </a:xfrm>
        </p:grpSpPr>
        <p:sp>
          <p:nvSpPr>
            <p:cNvPr id="10" name="Rectangle 9"/>
            <p:cNvSpPr/>
            <p:nvPr/>
          </p:nvSpPr>
          <p:spPr>
            <a:xfrm>
              <a:off x="7520128" y="3945660"/>
              <a:ext cx="4513626" cy="2862322"/>
            </a:xfrm>
            <a:prstGeom prst="rect">
              <a:avLst/>
            </a:prstGeom>
          </p:spPr>
          <p:txBody>
            <a:bodyPr wrap="square">
              <a:spAutoFit/>
            </a:bodyPr>
            <a:lstStyle/>
            <a:p>
              <a:r>
                <a:rPr lang="en-US" b="0" i="0" dirty="0">
                  <a:solidFill>
                    <a:schemeClr val="bg1"/>
                  </a:solidFill>
                  <a:effectLst/>
                  <a:latin typeface="Palatino"/>
                </a:rPr>
                <a:t>And now, as the preaching of the word had a great tendency to lead the people to do that which was just—yea, it had had more powerful effect upon the minds of the people than the sword, or anything else, which had happened unto them—therefore Alma thought it was expedient </a:t>
              </a:r>
              <a:r>
                <a:rPr lang="en-US" b="0" i="0" dirty="0">
                  <a:solidFill>
                    <a:srgbClr val="FFFF00"/>
                  </a:solidFill>
                  <a:effectLst/>
                  <a:latin typeface="Palatino"/>
                </a:rPr>
                <a:t>that they should try the virtue of the word of God</a:t>
              </a:r>
              <a:r>
                <a:rPr lang="en-US" b="0" i="0" dirty="0">
                  <a:solidFill>
                    <a:schemeClr val="bg1"/>
                  </a:solidFill>
                  <a:effectLst/>
                  <a:latin typeface="Palatino"/>
                </a:rPr>
                <a:t>.</a:t>
              </a:r>
            </a:p>
            <a:p>
              <a:r>
                <a:rPr lang="en-US" sz="1200" dirty="0">
                  <a:solidFill>
                    <a:schemeClr val="bg1"/>
                  </a:solidFill>
                  <a:latin typeface="Palatino"/>
                </a:rPr>
                <a:t>Alma 31:5</a:t>
              </a:r>
              <a:endParaRPr lang="en-US" sz="1200" dirty="0">
                <a:solidFill>
                  <a:schemeClr val="bg1"/>
                </a:solidFill>
              </a:endParaRPr>
            </a:p>
          </p:txBody>
        </p:sp>
        <p:grpSp>
          <p:nvGrpSpPr>
            <p:cNvPr id="64" name="Group 10"/>
            <p:cNvGrpSpPr/>
            <p:nvPr/>
          </p:nvGrpSpPr>
          <p:grpSpPr>
            <a:xfrm>
              <a:off x="6746645" y="4054971"/>
              <a:ext cx="732072" cy="652929"/>
              <a:chOff x="6477000" y="5181600"/>
              <a:chExt cx="1676400" cy="1066800"/>
            </a:xfrm>
            <a:solidFill>
              <a:schemeClr val="accent5"/>
            </a:solidFill>
          </p:grpSpPr>
          <p:sp>
            <p:nvSpPr>
              <p:cNvPr id="65" name="Flowchart: Data 64"/>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ata 65"/>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ata 66"/>
              <p:cNvSpPr/>
              <p:nvPr/>
            </p:nvSpPr>
            <p:spPr>
              <a:xfrm rot="16200000">
                <a:off x="6400800" y="5334000"/>
                <a:ext cx="990600" cy="838200"/>
              </a:xfrm>
              <a:prstGeom prst="flowChartInputOutpu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ata 67"/>
              <p:cNvSpPr/>
              <p:nvPr/>
            </p:nvSpPr>
            <p:spPr>
              <a:xfrm rot="16200000" flipV="1">
                <a:off x="7239000" y="5334000"/>
                <a:ext cx="990600" cy="838200"/>
              </a:xfrm>
              <a:prstGeom prst="flowChartInputOutpu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507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If We Study the Scriptures…</a:t>
            </a:r>
          </a:p>
        </p:txBody>
      </p:sp>
      <p:grpSp>
        <p:nvGrpSpPr>
          <p:cNvPr id="3" name="Group 2"/>
          <p:cNvGrpSpPr/>
          <p:nvPr/>
        </p:nvGrpSpPr>
        <p:grpSpPr>
          <a:xfrm>
            <a:off x="1316845" y="973816"/>
            <a:ext cx="4234356" cy="1275917"/>
            <a:chOff x="1807029" y="985318"/>
            <a:chExt cx="4234356" cy="1275917"/>
          </a:xfrm>
        </p:grpSpPr>
        <p:sp>
          <p:nvSpPr>
            <p:cNvPr id="5" name="Rectangle 4"/>
            <p:cNvSpPr/>
            <p:nvPr/>
          </p:nvSpPr>
          <p:spPr>
            <a:xfrm>
              <a:off x="1807029" y="1614904"/>
              <a:ext cx="4234356" cy="646331"/>
            </a:xfrm>
            <a:prstGeom prst="rect">
              <a:avLst/>
            </a:prstGeom>
          </p:spPr>
          <p:txBody>
            <a:bodyPr wrap="square">
              <a:spAutoFit/>
            </a:bodyPr>
            <a:lstStyle/>
            <a:p>
              <a:pPr fontAlgn="base"/>
              <a:r>
                <a:rPr lang="en-US" b="1" dirty="0">
                  <a:solidFill>
                    <a:schemeClr val="bg1"/>
                  </a:solidFill>
                </a:rPr>
                <a:t>… they will help us learn to fear (respect) God and keep His commandments.</a:t>
              </a:r>
            </a:p>
          </p:txBody>
        </p:sp>
        <p:grpSp>
          <p:nvGrpSpPr>
            <p:cNvPr id="36" name="Group 10"/>
            <p:cNvGrpSpPr/>
            <p:nvPr/>
          </p:nvGrpSpPr>
          <p:grpSpPr>
            <a:xfrm>
              <a:off x="3338599" y="985318"/>
              <a:ext cx="732072" cy="652929"/>
              <a:chOff x="6477000" y="5181600"/>
              <a:chExt cx="1676400" cy="1066800"/>
            </a:xfrm>
            <a:solidFill>
              <a:schemeClr val="accent5"/>
            </a:solidFill>
          </p:grpSpPr>
          <p:sp>
            <p:nvSpPr>
              <p:cNvPr id="38" name="Flowchart: Data 37"/>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ata 38"/>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ata 39"/>
              <p:cNvSpPr/>
              <p:nvPr/>
            </p:nvSpPr>
            <p:spPr>
              <a:xfrm rot="16200000">
                <a:off x="6400800" y="5334000"/>
                <a:ext cx="990600" cy="838200"/>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ata 41"/>
              <p:cNvSpPr/>
              <p:nvPr/>
            </p:nvSpPr>
            <p:spPr>
              <a:xfrm rot="16200000" flipV="1">
                <a:off x="7239000" y="5334000"/>
                <a:ext cx="990600" cy="838200"/>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7293754" y="1062016"/>
            <a:ext cx="3645876" cy="1295206"/>
            <a:chOff x="6552195" y="1338957"/>
            <a:chExt cx="3645876" cy="1295206"/>
          </a:xfrm>
        </p:grpSpPr>
        <p:grpSp>
          <p:nvGrpSpPr>
            <p:cNvPr id="43" name="Group 10"/>
            <p:cNvGrpSpPr/>
            <p:nvPr/>
          </p:nvGrpSpPr>
          <p:grpSpPr>
            <a:xfrm>
              <a:off x="7747368" y="1338957"/>
              <a:ext cx="732072" cy="652929"/>
              <a:chOff x="6477000" y="5181600"/>
              <a:chExt cx="1676400" cy="1066800"/>
            </a:xfrm>
            <a:solidFill>
              <a:schemeClr val="accent5"/>
            </a:solidFill>
          </p:grpSpPr>
          <p:sp>
            <p:nvSpPr>
              <p:cNvPr id="44" name="Flowchart: Data 43"/>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ata 44"/>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ata 50"/>
              <p:cNvSpPr/>
              <p:nvPr/>
            </p:nvSpPr>
            <p:spPr>
              <a:xfrm rot="16200000">
                <a:off x="6400800" y="5334000"/>
                <a:ext cx="990600" cy="838200"/>
              </a:xfrm>
              <a:prstGeom prst="flowChartInputOutp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ata 51"/>
              <p:cNvSpPr/>
              <p:nvPr/>
            </p:nvSpPr>
            <p:spPr>
              <a:xfrm rot="16200000" flipV="1">
                <a:off x="7239000" y="5334000"/>
                <a:ext cx="990600" cy="838200"/>
              </a:xfrm>
              <a:prstGeom prst="flowChartInputOutp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6552195" y="1987832"/>
              <a:ext cx="3645876" cy="646331"/>
            </a:xfrm>
            <a:prstGeom prst="rect">
              <a:avLst/>
            </a:prstGeom>
          </p:spPr>
          <p:txBody>
            <a:bodyPr wrap="square">
              <a:spAutoFit/>
            </a:bodyPr>
            <a:lstStyle/>
            <a:p>
              <a:pPr fontAlgn="base"/>
              <a:r>
                <a:rPr lang="en-US" b="1" dirty="0">
                  <a:solidFill>
                    <a:schemeClr val="bg1"/>
                  </a:solidFill>
                </a:rPr>
                <a:t>… they will tell us what to do to be prosperous and successful.</a:t>
              </a:r>
            </a:p>
          </p:txBody>
        </p:sp>
      </p:grpSp>
      <p:grpSp>
        <p:nvGrpSpPr>
          <p:cNvPr id="7" name="Group 6"/>
          <p:cNvGrpSpPr/>
          <p:nvPr/>
        </p:nvGrpSpPr>
        <p:grpSpPr>
          <a:xfrm>
            <a:off x="8522202" y="2847954"/>
            <a:ext cx="2624759" cy="1076381"/>
            <a:chOff x="8118229" y="3049867"/>
            <a:chExt cx="2510036" cy="1076381"/>
          </a:xfrm>
        </p:grpSpPr>
        <p:grpSp>
          <p:nvGrpSpPr>
            <p:cNvPr id="54" name="Group 10"/>
            <p:cNvGrpSpPr/>
            <p:nvPr/>
          </p:nvGrpSpPr>
          <p:grpSpPr>
            <a:xfrm>
              <a:off x="9116692" y="3049867"/>
              <a:ext cx="732072" cy="652929"/>
              <a:chOff x="6477000" y="5181600"/>
              <a:chExt cx="1676400" cy="1066800"/>
            </a:xfrm>
            <a:solidFill>
              <a:schemeClr val="accent5"/>
            </a:solidFill>
          </p:grpSpPr>
          <p:sp>
            <p:nvSpPr>
              <p:cNvPr id="55" name="Flowchart: Data 54"/>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ata 55"/>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ata 56"/>
              <p:cNvSpPr/>
              <p:nvPr/>
            </p:nvSpPr>
            <p:spPr>
              <a:xfrm rot="16200000">
                <a:off x="6400800" y="5334000"/>
                <a:ext cx="990600" cy="838200"/>
              </a:xfrm>
              <a:prstGeom prst="flowChartInputOutp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ata 57"/>
              <p:cNvSpPr/>
              <p:nvPr/>
            </p:nvSpPr>
            <p:spPr>
              <a:xfrm rot="16200000" flipV="1">
                <a:off x="7239000" y="5334000"/>
                <a:ext cx="990600" cy="838200"/>
              </a:xfrm>
              <a:prstGeom prst="flowChartInputOutp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8118229" y="3756916"/>
              <a:ext cx="2510036" cy="369332"/>
            </a:xfrm>
            <a:prstGeom prst="rect">
              <a:avLst/>
            </a:prstGeom>
          </p:spPr>
          <p:txBody>
            <a:bodyPr wrap="square">
              <a:spAutoFit/>
            </a:bodyPr>
            <a:lstStyle/>
            <a:p>
              <a:pPr fontAlgn="base"/>
              <a:r>
                <a:rPr lang="en-US" b="1" dirty="0">
                  <a:solidFill>
                    <a:schemeClr val="bg1"/>
                  </a:solidFill>
                </a:rPr>
                <a:t>… they will light our path.</a:t>
              </a:r>
              <a:endParaRPr lang="en-US" dirty="0">
                <a:solidFill>
                  <a:schemeClr val="bg1"/>
                </a:solidFill>
              </a:endParaRPr>
            </a:p>
          </p:txBody>
        </p:sp>
      </p:grpSp>
      <p:grpSp>
        <p:nvGrpSpPr>
          <p:cNvPr id="11" name="Group 10"/>
          <p:cNvGrpSpPr/>
          <p:nvPr/>
        </p:nvGrpSpPr>
        <p:grpSpPr>
          <a:xfrm>
            <a:off x="7821379" y="4775549"/>
            <a:ext cx="2732688" cy="1349198"/>
            <a:chOff x="7488617" y="4797219"/>
            <a:chExt cx="2732688" cy="1349198"/>
          </a:xfrm>
        </p:grpSpPr>
        <p:grpSp>
          <p:nvGrpSpPr>
            <p:cNvPr id="64" name="Group 10"/>
            <p:cNvGrpSpPr/>
            <p:nvPr/>
          </p:nvGrpSpPr>
          <p:grpSpPr>
            <a:xfrm>
              <a:off x="8322546" y="4797219"/>
              <a:ext cx="732072" cy="652929"/>
              <a:chOff x="6477000" y="5181600"/>
              <a:chExt cx="1676400" cy="1066800"/>
            </a:xfrm>
            <a:solidFill>
              <a:schemeClr val="accent5"/>
            </a:solidFill>
          </p:grpSpPr>
          <p:sp>
            <p:nvSpPr>
              <p:cNvPr id="65" name="Flowchart: Data 64"/>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ata 65"/>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ata 66"/>
              <p:cNvSpPr/>
              <p:nvPr/>
            </p:nvSpPr>
            <p:spPr>
              <a:xfrm rot="16200000">
                <a:off x="6400800" y="5334000"/>
                <a:ext cx="990600" cy="838200"/>
              </a:xfrm>
              <a:prstGeom prst="flowChartInputOutpu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ata 67"/>
              <p:cNvSpPr/>
              <p:nvPr/>
            </p:nvSpPr>
            <p:spPr>
              <a:xfrm rot="16200000" flipV="1">
                <a:off x="7239000" y="5334000"/>
                <a:ext cx="990600" cy="838200"/>
              </a:xfrm>
              <a:prstGeom prst="flowChartInputOutpu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7488617" y="5500086"/>
              <a:ext cx="2732688" cy="646331"/>
            </a:xfrm>
            <a:prstGeom prst="rect">
              <a:avLst/>
            </a:prstGeom>
          </p:spPr>
          <p:txBody>
            <a:bodyPr wrap="square">
              <a:spAutoFit/>
            </a:bodyPr>
            <a:lstStyle/>
            <a:p>
              <a:pPr fontAlgn="base"/>
              <a:r>
                <a:rPr lang="en-US" b="1" dirty="0">
                  <a:solidFill>
                    <a:schemeClr val="bg1"/>
                  </a:solidFill>
                </a:rPr>
                <a:t>… they will tell us all things that we should do.</a:t>
              </a:r>
              <a:endParaRPr lang="en-US" dirty="0">
                <a:solidFill>
                  <a:schemeClr val="bg1"/>
                </a:solidFill>
              </a:endParaRPr>
            </a:p>
          </p:txBody>
        </p:sp>
      </p:grpSp>
      <p:grpSp>
        <p:nvGrpSpPr>
          <p:cNvPr id="12" name="Group 11"/>
          <p:cNvGrpSpPr/>
          <p:nvPr/>
        </p:nvGrpSpPr>
        <p:grpSpPr>
          <a:xfrm>
            <a:off x="1236310" y="5261251"/>
            <a:ext cx="3645876" cy="1048582"/>
            <a:chOff x="1236310" y="5261251"/>
            <a:chExt cx="3645876" cy="1048582"/>
          </a:xfrm>
        </p:grpSpPr>
        <p:grpSp>
          <p:nvGrpSpPr>
            <p:cNvPr id="59" name="Group 10"/>
            <p:cNvGrpSpPr/>
            <p:nvPr/>
          </p:nvGrpSpPr>
          <p:grpSpPr>
            <a:xfrm>
              <a:off x="2582085" y="5261251"/>
              <a:ext cx="804499" cy="652929"/>
              <a:chOff x="6477000" y="5181600"/>
              <a:chExt cx="1676400" cy="1066800"/>
            </a:xfrm>
            <a:solidFill>
              <a:schemeClr val="accent5"/>
            </a:solidFill>
          </p:grpSpPr>
          <p:sp>
            <p:nvSpPr>
              <p:cNvPr id="60" name="Flowchart: Data 59"/>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ata 60"/>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ata 61"/>
              <p:cNvSpPr/>
              <p:nvPr/>
            </p:nvSpPr>
            <p:spPr>
              <a:xfrm rot="16200000">
                <a:off x="6400800" y="5334000"/>
                <a:ext cx="990600" cy="838200"/>
              </a:xfrm>
              <a:prstGeom prst="flowChartInputOutp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ata 62"/>
              <p:cNvSpPr/>
              <p:nvPr/>
            </p:nvSpPr>
            <p:spPr>
              <a:xfrm rot="16200000" flipV="1">
                <a:off x="7239000" y="5334000"/>
                <a:ext cx="990600" cy="838200"/>
              </a:xfrm>
              <a:prstGeom prst="flowChartInputOutp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1236310" y="5940501"/>
              <a:ext cx="3645876" cy="369332"/>
            </a:xfrm>
            <a:prstGeom prst="rect">
              <a:avLst/>
            </a:prstGeom>
          </p:spPr>
          <p:txBody>
            <a:bodyPr wrap="square">
              <a:spAutoFit/>
            </a:bodyPr>
            <a:lstStyle/>
            <a:p>
              <a:pPr fontAlgn="base"/>
              <a:r>
                <a:rPr lang="en-US" b="1" dirty="0">
                  <a:solidFill>
                    <a:schemeClr val="bg1"/>
                  </a:solidFill>
                </a:rPr>
                <a:t>… they will heal our wounded souls.</a:t>
              </a:r>
            </a:p>
          </p:txBody>
        </p:sp>
      </p:grpSp>
      <p:grpSp>
        <p:nvGrpSpPr>
          <p:cNvPr id="13" name="Group 12"/>
          <p:cNvGrpSpPr/>
          <p:nvPr/>
        </p:nvGrpSpPr>
        <p:grpSpPr>
          <a:xfrm>
            <a:off x="970703" y="3037390"/>
            <a:ext cx="3020004" cy="1389566"/>
            <a:chOff x="1474332" y="3018336"/>
            <a:chExt cx="3020004" cy="1389566"/>
          </a:xfrm>
        </p:grpSpPr>
        <p:sp>
          <p:nvSpPr>
            <p:cNvPr id="47" name="Rectangle 46"/>
            <p:cNvSpPr/>
            <p:nvPr/>
          </p:nvSpPr>
          <p:spPr>
            <a:xfrm>
              <a:off x="1474332" y="3761571"/>
              <a:ext cx="3020004" cy="646331"/>
            </a:xfrm>
            <a:prstGeom prst="rect">
              <a:avLst/>
            </a:prstGeom>
          </p:spPr>
          <p:txBody>
            <a:bodyPr wrap="square">
              <a:spAutoFit/>
            </a:bodyPr>
            <a:lstStyle/>
            <a:p>
              <a:pPr fontAlgn="base"/>
              <a:r>
                <a:rPr lang="en-US" b="1" dirty="0">
                  <a:solidFill>
                    <a:schemeClr val="bg1"/>
                  </a:solidFill>
                </a:rPr>
                <a:t>… they will lead us to do that which is just (righteous).</a:t>
              </a:r>
              <a:endParaRPr lang="en-US" dirty="0">
                <a:solidFill>
                  <a:schemeClr val="bg1"/>
                </a:solidFill>
              </a:endParaRPr>
            </a:p>
          </p:txBody>
        </p:sp>
        <p:grpSp>
          <p:nvGrpSpPr>
            <p:cNvPr id="48" name="Group 10"/>
            <p:cNvGrpSpPr/>
            <p:nvPr/>
          </p:nvGrpSpPr>
          <p:grpSpPr>
            <a:xfrm>
              <a:off x="2528028" y="3018336"/>
              <a:ext cx="804499" cy="652929"/>
              <a:chOff x="6477000" y="5181600"/>
              <a:chExt cx="1676400" cy="1066800"/>
            </a:xfrm>
            <a:solidFill>
              <a:schemeClr val="accent5"/>
            </a:solidFill>
          </p:grpSpPr>
          <p:sp>
            <p:nvSpPr>
              <p:cNvPr id="49" name="Flowchart: Data 48"/>
              <p:cNvSpPr/>
              <p:nvPr/>
            </p:nvSpPr>
            <p:spPr>
              <a:xfrm rot="16200000">
                <a:off x="6477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ata 49"/>
              <p:cNvSpPr/>
              <p:nvPr/>
            </p:nvSpPr>
            <p:spPr>
              <a:xfrm rot="16200000" flipV="1">
                <a:off x="7239000" y="5257800"/>
                <a:ext cx="914400" cy="762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ata 52"/>
              <p:cNvSpPr/>
              <p:nvPr/>
            </p:nvSpPr>
            <p:spPr>
              <a:xfrm rot="16200000">
                <a:off x="6400800" y="5334000"/>
                <a:ext cx="990600" cy="838200"/>
              </a:xfrm>
              <a:prstGeom prst="flowChartInputOutp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ata 68"/>
              <p:cNvSpPr/>
              <p:nvPr/>
            </p:nvSpPr>
            <p:spPr>
              <a:xfrm rot="16200000" flipV="1">
                <a:off x="7239000" y="5334000"/>
                <a:ext cx="990600" cy="838200"/>
              </a:xfrm>
              <a:prstGeom prst="flowChartInputOutp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4169202" y="2328270"/>
            <a:ext cx="3803322" cy="3092595"/>
            <a:chOff x="4169202" y="2328270"/>
            <a:chExt cx="3803322" cy="3092595"/>
          </a:xfrm>
        </p:grpSpPr>
        <p:pic>
          <p:nvPicPr>
            <p:cNvPr id="6146" name="Picture 2" descr="http://mormonbible.org/files/2013/03/scripture-study-mor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202" y="2328270"/>
              <a:ext cx="3803322" cy="3042657"/>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6885406" y="5174644"/>
              <a:ext cx="1063791" cy="246221"/>
            </a:xfrm>
            <a:prstGeom prst="rect">
              <a:avLst/>
            </a:prstGeom>
          </p:spPr>
          <p:txBody>
            <a:bodyPr wrap="square">
              <a:spAutoFit/>
            </a:bodyPr>
            <a:lstStyle/>
            <a:p>
              <a:pPr fontAlgn="base"/>
              <a:r>
                <a:rPr lang="en-US" sz="1000" dirty="0">
                  <a:solidFill>
                    <a:schemeClr val="bg1"/>
                  </a:solidFill>
                </a:rPr>
                <a:t>Doc Christensen</a:t>
              </a:r>
            </a:p>
          </p:txBody>
        </p:sp>
      </p:grpSp>
    </p:spTree>
    <p:extLst>
      <p:ext uri="{BB962C8B-B14F-4D97-AF65-F5344CB8AC3E}">
        <p14:creationId xmlns:p14="http://schemas.microsoft.com/office/powerpoint/2010/main" val="40435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Changing Your Routine</a:t>
            </a:r>
          </a:p>
        </p:txBody>
      </p:sp>
      <p:grpSp>
        <p:nvGrpSpPr>
          <p:cNvPr id="71" name="Group 70"/>
          <p:cNvGrpSpPr/>
          <p:nvPr/>
        </p:nvGrpSpPr>
        <p:grpSpPr>
          <a:xfrm rot="3072370">
            <a:off x="1382485" y="1027909"/>
            <a:ext cx="1219200" cy="2478741"/>
            <a:chOff x="914400" y="1102659"/>
            <a:chExt cx="1219200" cy="2478741"/>
          </a:xfrm>
        </p:grpSpPr>
        <p:sp>
          <p:nvSpPr>
            <p:cNvPr id="72" name="Trapezoid 71"/>
            <p:cNvSpPr/>
            <p:nvPr/>
          </p:nvSpPr>
          <p:spPr>
            <a:xfrm>
              <a:off x="914400" y="1600200"/>
              <a:ext cx="1219200" cy="19812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Wave 72"/>
            <p:cNvSpPr/>
            <p:nvPr/>
          </p:nvSpPr>
          <p:spPr>
            <a:xfrm rot="5400000">
              <a:off x="963706" y="2415988"/>
              <a:ext cx="1120588" cy="502024"/>
            </a:xfrm>
            <a:prstGeom prst="wav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143000" y="1676400"/>
              <a:ext cx="762000" cy="304800"/>
            </a:xfrm>
            <a:prstGeom prst="trapezoid">
              <a:avLst>
                <a:gd name="adj" fmla="val 1776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1398493" y="1488140"/>
              <a:ext cx="291353" cy="112059"/>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1335740" y="1102659"/>
              <a:ext cx="412377" cy="407894"/>
            </a:xfrm>
            <a:prstGeom prst="trapezoid">
              <a:avLst>
                <a:gd name="adj" fmla="val 177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914400" y="3352800"/>
              <a:ext cx="1219200" cy="152400"/>
            </a:xfrm>
            <a:prstGeom prst="trapezoid">
              <a:avLst>
                <a:gd name="adj" fmla="val 1776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rot="16200000">
            <a:off x="3362632" y="1775979"/>
            <a:ext cx="520521" cy="2268335"/>
            <a:chOff x="1907841" y="4648200"/>
            <a:chExt cx="520521" cy="2268335"/>
          </a:xfrm>
        </p:grpSpPr>
        <p:grpSp>
          <p:nvGrpSpPr>
            <p:cNvPr id="79" name="Group 78"/>
            <p:cNvGrpSpPr/>
            <p:nvPr/>
          </p:nvGrpSpPr>
          <p:grpSpPr>
            <a:xfrm>
              <a:off x="1987205" y="4648200"/>
              <a:ext cx="441157" cy="762000"/>
              <a:chOff x="4004312" y="4648200"/>
              <a:chExt cx="886276" cy="1447800"/>
            </a:xfrm>
          </p:grpSpPr>
          <p:grpSp>
            <p:nvGrpSpPr>
              <p:cNvPr id="81" name="Group 80"/>
              <p:cNvGrpSpPr/>
              <p:nvPr/>
            </p:nvGrpSpPr>
            <p:grpSpPr>
              <a:xfrm>
                <a:off x="4004312" y="4648200"/>
                <a:ext cx="886276" cy="1447800"/>
                <a:chOff x="2707622" y="4188054"/>
                <a:chExt cx="390503" cy="1223685"/>
              </a:xfrm>
            </p:grpSpPr>
            <p:sp>
              <p:nvSpPr>
                <p:cNvPr id="85" name="Rectangle 84"/>
                <p:cNvSpPr/>
                <p:nvPr/>
              </p:nvSpPr>
              <p:spPr>
                <a:xfrm>
                  <a:off x="2707622" y="4191000"/>
                  <a:ext cx="197708" cy="12207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5400000">
                  <a:off x="2792706" y="4300677"/>
                  <a:ext cx="410071" cy="184826"/>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5400000">
                  <a:off x="2800676" y="4710749"/>
                  <a:ext cx="410071" cy="184826"/>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5400000">
                  <a:off x="2792706" y="5107551"/>
                  <a:ext cx="410071" cy="184826"/>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Isosceles Triangle 81"/>
              <p:cNvSpPr/>
              <p:nvPr/>
            </p:nvSpPr>
            <p:spPr>
              <a:xfrm rot="5400000">
                <a:off x="4384133" y="5156756"/>
                <a:ext cx="485175" cy="41947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5400000">
                <a:off x="4348088" y="4685783"/>
                <a:ext cx="485175" cy="41947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rot="5400000">
                <a:off x="4364402" y="5627729"/>
                <a:ext cx="485175" cy="41947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ounded Rectangle 79"/>
            <p:cNvSpPr/>
            <p:nvPr/>
          </p:nvSpPr>
          <p:spPr>
            <a:xfrm>
              <a:off x="1907841" y="4648201"/>
              <a:ext cx="149558" cy="22683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391538" y="1693079"/>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Instead of brushing for a couple of minutes every day, you’ve decided to brush for 15 minutes once a week.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 will also use seven times the usual amount of toothpaste so that your teeth will be thoroughly clean.</a:t>
            </a:r>
            <a:endParaRPr lang="en-US" dirty="0">
              <a:solidFill>
                <a:schemeClr val="bg1"/>
              </a:solidFill>
            </a:endParaRPr>
          </a:p>
        </p:txBody>
      </p:sp>
      <p:sp>
        <p:nvSpPr>
          <p:cNvPr id="6" name="Rectangle 5"/>
          <p:cNvSpPr/>
          <p:nvPr/>
        </p:nvSpPr>
        <p:spPr>
          <a:xfrm>
            <a:off x="2332762" y="3981395"/>
            <a:ext cx="7739743" cy="2554545"/>
          </a:xfrm>
          <a:prstGeom prst="rect">
            <a:avLst/>
          </a:prstGeom>
        </p:spPr>
        <p:txBody>
          <a:bodyPr wrap="square">
            <a:spAutoFit/>
          </a:bodyPr>
          <a:lstStyle/>
          <a:p>
            <a:pPr fontAlgn="base"/>
            <a:r>
              <a:rPr lang="en-US" sz="3200" b="0" i="0" dirty="0">
                <a:solidFill>
                  <a:srgbClr val="FFFF00"/>
                </a:solidFill>
                <a:effectLst/>
                <a:latin typeface="Calibri" panose="020F0502020204030204" pitchFamily="34" charset="0"/>
              </a:rPr>
              <a:t>Why would this new plan not be a wise way to care for your teeth?</a:t>
            </a:r>
          </a:p>
          <a:p>
            <a:pPr fontAlgn="base"/>
            <a:endParaRPr lang="en-US" sz="3200" b="0" i="0" dirty="0">
              <a:solidFill>
                <a:srgbClr val="FFFF00"/>
              </a:solidFill>
              <a:effectLst/>
              <a:latin typeface="Calibri" panose="020F0502020204030204" pitchFamily="34" charset="0"/>
            </a:endParaRPr>
          </a:p>
          <a:p>
            <a:pPr fontAlgn="base"/>
            <a:r>
              <a:rPr lang="en-US" sz="3200" b="0" i="0" dirty="0">
                <a:solidFill>
                  <a:srgbClr val="FFFF00"/>
                </a:solidFill>
                <a:effectLst/>
                <a:latin typeface="Calibri" panose="020F0502020204030204" pitchFamily="34" charset="0"/>
              </a:rPr>
              <a:t>How can this example relate to our study of the scriptures?</a:t>
            </a:r>
          </a:p>
        </p:txBody>
      </p:sp>
    </p:spTree>
    <p:extLst>
      <p:ext uri="{BB962C8B-B14F-4D97-AF65-F5344CB8AC3E}">
        <p14:creationId xmlns:p14="http://schemas.microsoft.com/office/powerpoint/2010/main" val="6440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Every Day</a:t>
            </a:r>
          </a:p>
        </p:txBody>
      </p:sp>
      <p:sp>
        <p:nvSpPr>
          <p:cNvPr id="3" name="Rectangle 2"/>
          <p:cNvSpPr/>
          <p:nvPr/>
        </p:nvSpPr>
        <p:spPr>
          <a:xfrm>
            <a:off x="8205537" y="1351507"/>
            <a:ext cx="3592285" cy="4154984"/>
          </a:xfrm>
          <a:prstGeom prst="rect">
            <a:avLst/>
          </a:prstGeom>
        </p:spPr>
        <p:txBody>
          <a:bodyPr wrap="square">
            <a:spAutoFit/>
          </a:bodyPr>
          <a:lstStyle/>
          <a:p>
            <a:r>
              <a:rPr lang="en-US" sz="2800" b="0" i="0" dirty="0">
                <a:solidFill>
                  <a:schemeClr val="bg1"/>
                </a:solidFill>
                <a:effectLst/>
                <a:latin typeface="Calibri" panose="020F0502020204030204" pitchFamily="34" charset="0"/>
              </a:rPr>
              <a:t>“It is certain that one who studies the scriptures every day accomplishes far more than one who devotes considerable time one day and then lets days go by before continuing.”</a:t>
            </a:r>
          </a:p>
          <a:p>
            <a:r>
              <a:rPr lang="en-US" sz="1200" b="0" i="0" dirty="0">
                <a:solidFill>
                  <a:schemeClr val="bg1"/>
                </a:solidFill>
                <a:effectLst/>
                <a:latin typeface="Calibri" panose="020F0502020204030204" pitchFamily="34" charset="0"/>
              </a:rPr>
              <a:t> President Howard W. Hunter</a:t>
            </a:r>
            <a:endParaRPr lang="en-US" sz="1200" dirty="0">
              <a:solidFill>
                <a:schemeClr val="bg1"/>
              </a:solidFill>
            </a:endParaRPr>
          </a:p>
        </p:txBody>
      </p:sp>
      <p:grpSp>
        <p:nvGrpSpPr>
          <p:cNvPr id="25" name="Group 24"/>
          <p:cNvGrpSpPr/>
          <p:nvPr/>
        </p:nvGrpSpPr>
        <p:grpSpPr>
          <a:xfrm>
            <a:off x="315686" y="1306285"/>
            <a:ext cx="7565571" cy="4963885"/>
            <a:chOff x="381000" y="1143000"/>
            <a:chExt cx="7495675" cy="4191000"/>
          </a:xfrm>
          <a:solidFill>
            <a:schemeClr val="bg1"/>
          </a:solidFill>
        </p:grpSpPr>
        <p:grpSp>
          <p:nvGrpSpPr>
            <p:cNvPr id="26" name="Group 34"/>
            <p:cNvGrpSpPr/>
            <p:nvPr/>
          </p:nvGrpSpPr>
          <p:grpSpPr>
            <a:xfrm>
              <a:off x="381000" y="1143000"/>
              <a:ext cx="1094875" cy="4191000"/>
              <a:chOff x="6906126" y="1078832"/>
              <a:chExt cx="1094875" cy="4191000"/>
            </a:xfrm>
            <a:grpFill/>
          </p:grpSpPr>
          <p:sp>
            <p:nvSpPr>
              <p:cNvPr id="63" name="Rectangle 62"/>
              <p:cNvSpPr/>
              <p:nvPr/>
            </p:nvSpPr>
            <p:spPr>
              <a:xfrm>
                <a:off x="6906127" y="1078832"/>
                <a:ext cx="1094874"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Sunday</a:t>
                </a:r>
              </a:p>
            </p:txBody>
          </p:sp>
          <p:sp>
            <p:nvSpPr>
              <p:cNvPr id="64" name="Rectangle 63"/>
              <p:cNvSpPr/>
              <p:nvPr/>
            </p:nvSpPr>
            <p:spPr>
              <a:xfrm>
                <a:off x="6906127" y="16122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906126" y="25266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906126" y="34410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906126" y="43554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5"/>
            <p:cNvGrpSpPr/>
            <p:nvPr/>
          </p:nvGrpSpPr>
          <p:grpSpPr>
            <a:xfrm>
              <a:off x="1447800" y="1143000"/>
              <a:ext cx="1094875" cy="4191000"/>
              <a:chOff x="6906126" y="1078832"/>
              <a:chExt cx="1094875" cy="4191000"/>
            </a:xfrm>
            <a:grpFill/>
          </p:grpSpPr>
          <p:sp>
            <p:nvSpPr>
              <p:cNvPr id="58" name="Rectangle 57"/>
              <p:cNvSpPr/>
              <p:nvPr/>
            </p:nvSpPr>
            <p:spPr>
              <a:xfrm>
                <a:off x="6906127" y="1078832"/>
                <a:ext cx="1094874"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Monday</a:t>
                </a:r>
              </a:p>
            </p:txBody>
          </p:sp>
          <p:sp>
            <p:nvSpPr>
              <p:cNvPr id="59" name="Rectangle 58"/>
              <p:cNvSpPr/>
              <p:nvPr/>
            </p:nvSpPr>
            <p:spPr>
              <a:xfrm>
                <a:off x="6906127" y="16122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906126" y="25266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906126" y="34410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906126" y="43554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1"/>
            <p:cNvGrpSpPr/>
            <p:nvPr/>
          </p:nvGrpSpPr>
          <p:grpSpPr>
            <a:xfrm>
              <a:off x="2514600" y="1143000"/>
              <a:ext cx="1094875" cy="4191000"/>
              <a:chOff x="6906126" y="1078832"/>
              <a:chExt cx="1094875" cy="4191000"/>
            </a:xfrm>
            <a:grpFill/>
          </p:grpSpPr>
          <p:sp>
            <p:nvSpPr>
              <p:cNvPr id="53" name="Rectangle 52"/>
              <p:cNvSpPr/>
              <p:nvPr/>
            </p:nvSpPr>
            <p:spPr>
              <a:xfrm>
                <a:off x="6906127" y="1078832"/>
                <a:ext cx="1094874"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Tuesday</a:t>
                </a:r>
              </a:p>
            </p:txBody>
          </p:sp>
          <p:sp>
            <p:nvSpPr>
              <p:cNvPr id="54" name="Rectangle 53"/>
              <p:cNvSpPr/>
              <p:nvPr/>
            </p:nvSpPr>
            <p:spPr>
              <a:xfrm>
                <a:off x="6906127" y="16122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06126" y="25266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06126" y="34410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906126" y="43554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47"/>
            <p:cNvGrpSpPr/>
            <p:nvPr/>
          </p:nvGrpSpPr>
          <p:grpSpPr>
            <a:xfrm>
              <a:off x="3581400" y="1143000"/>
              <a:ext cx="1094875" cy="4191000"/>
              <a:chOff x="6906126" y="1078832"/>
              <a:chExt cx="1094875" cy="4191000"/>
            </a:xfrm>
            <a:grpFill/>
          </p:grpSpPr>
          <p:sp>
            <p:nvSpPr>
              <p:cNvPr id="48" name="Rectangle 47"/>
              <p:cNvSpPr/>
              <p:nvPr/>
            </p:nvSpPr>
            <p:spPr>
              <a:xfrm>
                <a:off x="6906127" y="1078832"/>
                <a:ext cx="1094874"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Wednesday</a:t>
                </a:r>
              </a:p>
            </p:txBody>
          </p:sp>
          <p:sp>
            <p:nvSpPr>
              <p:cNvPr id="49" name="Rectangle 48"/>
              <p:cNvSpPr/>
              <p:nvPr/>
            </p:nvSpPr>
            <p:spPr>
              <a:xfrm>
                <a:off x="6906127" y="16122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06126" y="25266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906126" y="34410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906126" y="43554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53"/>
            <p:cNvGrpSpPr/>
            <p:nvPr/>
          </p:nvGrpSpPr>
          <p:grpSpPr>
            <a:xfrm>
              <a:off x="4648200" y="1143000"/>
              <a:ext cx="1094875" cy="4191000"/>
              <a:chOff x="6906126" y="1078832"/>
              <a:chExt cx="1094875" cy="4191000"/>
            </a:xfrm>
            <a:grpFill/>
          </p:grpSpPr>
          <p:sp>
            <p:nvSpPr>
              <p:cNvPr id="43" name="Rectangle 42"/>
              <p:cNvSpPr/>
              <p:nvPr/>
            </p:nvSpPr>
            <p:spPr>
              <a:xfrm>
                <a:off x="6906127" y="1078832"/>
                <a:ext cx="1094874"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Thursday</a:t>
                </a:r>
              </a:p>
            </p:txBody>
          </p:sp>
          <p:sp>
            <p:nvSpPr>
              <p:cNvPr id="44" name="Rectangle 43"/>
              <p:cNvSpPr/>
              <p:nvPr/>
            </p:nvSpPr>
            <p:spPr>
              <a:xfrm>
                <a:off x="6906127" y="16122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906126" y="25266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906126" y="34410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906126" y="43554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59"/>
            <p:cNvGrpSpPr/>
            <p:nvPr/>
          </p:nvGrpSpPr>
          <p:grpSpPr>
            <a:xfrm>
              <a:off x="5715000" y="1143000"/>
              <a:ext cx="1094875" cy="4191000"/>
              <a:chOff x="6906126" y="1078832"/>
              <a:chExt cx="1094875" cy="4191000"/>
            </a:xfrm>
            <a:grpFill/>
          </p:grpSpPr>
          <p:sp>
            <p:nvSpPr>
              <p:cNvPr id="38" name="Rectangle 37"/>
              <p:cNvSpPr/>
              <p:nvPr/>
            </p:nvSpPr>
            <p:spPr>
              <a:xfrm>
                <a:off x="6906127" y="1078832"/>
                <a:ext cx="1094874"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Friday</a:t>
                </a:r>
              </a:p>
            </p:txBody>
          </p:sp>
          <p:sp>
            <p:nvSpPr>
              <p:cNvPr id="39" name="Rectangle 38"/>
              <p:cNvSpPr/>
              <p:nvPr/>
            </p:nvSpPr>
            <p:spPr>
              <a:xfrm>
                <a:off x="6906127" y="16122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06126" y="25266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906126" y="34410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906126" y="43554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5"/>
            <p:cNvGrpSpPr/>
            <p:nvPr/>
          </p:nvGrpSpPr>
          <p:grpSpPr>
            <a:xfrm>
              <a:off x="6781800" y="1143000"/>
              <a:ext cx="1094875" cy="4191000"/>
              <a:chOff x="6906126" y="1078832"/>
              <a:chExt cx="1094875" cy="4191000"/>
            </a:xfrm>
            <a:grpFill/>
          </p:grpSpPr>
          <p:sp>
            <p:nvSpPr>
              <p:cNvPr id="33" name="Rectangle 32"/>
              <p:cNvSpPr/>
              <p:nvPr/>
            </p:nvSpPr>
            <p:spPr>
              <a:xfrm>
                <a:off x="6906127" y="1078832"/>
                <a:ext cx="1094874" cy="533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Saturday</a:t>
                </a:r>
              </a:p>
            </p:txBody>
          </p:sp>
          <p:sp>
            <p:nvSpPr>
              <p:cNvPr id="34" name="Rectangle 33"/>
              <p:cNvSpPr/>
              <p:nvPr/>
            </p:nvSpPr>
            <p:spPr>
              <a:xfrm>
                <a:off x="6906127" y="16122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906126" y="25266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06126" y="34410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906126" y="4355432"/>
                <a:ext cx="1094874"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218" name="Picture 2" descr="President Howard W. Hu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6" y="2068716"/>
            <a:ext cx="1459179" cy="19369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lds.org/youth/bc/youth/learn/ss/priesthood-keys/learn/images/priesthood-how-can-using-scrip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0735" y="2019162"/>
            <a:ext cx="922389" cy="92238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aboutmormons.org/files/2013/04/mormon-teenager-scripture-stud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1664" y="1977817"/>
            <a:ext cx="802799" cy="100349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bookofmormononline.com/files/2011/12/scripture-study-462668-prin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2" t="16528"/>
          <a:stretch/>
        </p:blipFill>
        <p:spPr bwMode="auto">
          <a:xfrm>
            <a:off x="5817581" y="3021081"/>
            <a:ext cx="868772" cy="110057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media.ldscdn.org/images/media-library/scripture-study/scripture-study-428836-gallery.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118" t="2451" r="17427" b="-1"/>
          <a:stretch/>
        </p:blipFill>
        <p:spPr bwMode="auto">
          <a:xfrm>
            <a:off x="3639108" y="1993072"/>
            <a:ext cx="893749" cy="1028009"/>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mormonbible.org/files/2012/02/mormon-scriptures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9814" y="1964469"/>
            <a:ext cx="838470" cy="1048088"/>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media.ldscdn.org/images/media-library/scripture-study/scripture-study-359271-wallpape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9509" t="16767" r="20610" b="18358"/>
          <a:stretch/>
        </p:blipFill>
        <p:spPr bwMode="auto">
          <a:xfrm>
            <a:off x="2546790" y="3040965"/>
            <a:ext cx="980330" cy="10631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lds.org/bc/content/shared/content/images/magazines/new-era/2012/08/ne12aug48-ALL-how-to-be-a-disciple-of-Christ-AV120410_cah0002.jpg"/>
          <p:cNvPicPr>
            <a:picLocks noChangeAspect="1" noChangeArrowheads="1"/>
          </p:cNvPicPr>
          <p:nvPr/>
        </p:nvPicPr>
        <p:blipFill rotWithShape="1">
          <a:blip r:embed="rId10">
            <a:extLst>
              <a:ext uri="{28A0092B-C50C-407E-A947-70E740481C1C}">
                <a14:useLocalDpi xmlns:a14="http://schemas.microsoft.com/office/drawing/2010/main" val="0"/>
              </a:ext>
            </a:extLst>
          </a:blip>
          <a:srcRect l="21425" t="573" r="33810" b="-222"/>
          <a:stretch/>
        </p:blipFill>
        <p:spPr bwMode="auto">
          <a:xfrm>
            <a:off x="421631" y="4104110"/>
            <a:ext cx="928417" cy="11022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ds.org/bc/content/shared/content/images/gospel-library/manual/32495/32495_all_006_17-readin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9726" t="6494" r="25902" b="7769"/>
          <a:stretch/>
        </p:blipFill>
        <p:spPr bwMode="auto">
          <a:xfrm>
            <a:off x="5848538" y="1993072"/>
            <a:ext cx="764661" cy="9849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dsimages.org/files/2013/09/mormon-reading-scriptures-fire-2-620x496.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657" r="37786"/>
          <a:stretch/>
        </p:blipFill>
        <p:spPr bwMode="auto">
          <a:xfrm flipH="1">
            <a:off x="4757170" y="3057559"/>
            <a:ext cx="836098" cy="10465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ormonchurch.com/files/2015/01/book-of-mormon-student.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30" b="12146"/>
          <a:stretch/>
        </p:blipFill>
        <p:spPr bwMode="auto">
          <a:xfrm>
            <a:off x="3616651" y="3029852"/>
            <a:ext cx="985909" cy="10830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archives.religionnews.com/images/uploads/blogs/jana-riess/Praying_the_Scriptures.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1787" t="22147" r="3654" b="5616"/>
          <a:stretch/>
        </p:blipFill>
        <p:spPr bwMode="auto">
          <a:xfrm>
            <a:off x="6780979" y="5187140"/>
            <a:ext cx="1095470" cy="10878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lds.org/bc/content/shared/content/images/gospel-library/manual/34187/p-003-3.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34370" y="3084886"/>
            <a:ext cx="970096" cy="94314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hefamily.com/wp-content/uploads/2012/01/read-scriptures.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46681" y="4180928"/>
            <a:ext cx="946169" cy="92939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www.lds.org/bc/content/shared/content/images/magazines/new-era/2012/10/ne12oct10-ALL-6-tips-for-scripture-study-AV120530_cah0001alt.jpg"/>
          <p:cNvPicPr>
            <a:picLocks noChangeAspect="1" noChangeArrowheads="1"/>
          </p:cNvPicPr>
          <p:nvPr/>
        </p:nvPicPr>
        <p:blipFill rotWithShape="1">
          <a:blip r:embed="rId17">
            <a:extLst>
              <a:ext uri="{28A0092B-C50C-407E-A947-70E740481C1C}">
                <a14:useLocalDpi xmlns:a14="http://schemas.microsoft.com/office/drawing/2010/main" val="0"/>
              </a:ext>
            </a:extLst>
          </a:blip>
          <a:srcRect l="9761" t="239" r="52833" b="13526"/>
          <a:stretch/>
        </p:blipFill>
        <p:spPr bwMode="auto">
          <a:xfrm>
            <a:off x="1539287" y="4136344"/>
            <a:ext cx="839425" cy="103208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6" descr="https://www.lds.org/bc/content/shared/content/images/magazines/new-era/2012/10/ne12oct10-ALL-6-tips-for-scripture-study-AV120530_cah0001alt.jpg"/>
          <p:cNvPicPr>
            <a:picLocks noChangeAspect="1" noChangeArrowheads="1"/>
          </p:cNvPicPr>
          <p:nvPr/>
        </p:nvPicPr>
        <p:blipFill rotWithShape="1">
          <a:blip r:embed="rId17">
            <a:extLst>
              <a:ext uri="{28A0092B-C50C-407E-A947-70E740481C1C}">
                <a14:useLocalDpi xmlns:a14="http://schemas.microsoft.com/office/drawing/2010/main" val="0"/>
              </a:ext>
            </a:extLst>
          </a:blip>
          <a:srcRect l="49514" t="833" r="11444" b="10633"/>
          <a:stretch/>
        </p:blipFill>
        <p:spPr bwMode="auto">
          <a:xfrm>
            <a:off x="4726439" y="4136344"/>
            <a:ext cx="887323" cy="10731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media.ldscdn.org/images/media-library/scripture-study/scripture-study-258662-gallery.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 r="1723" b="14309"/>
          <a:stretch/>
        </p:blipFill>
        <p:spPr bwMode="auto">
          <a:xfrm>
            <a:off x="3694307" y="4166989"/>
            <a:ext cx="779992" cy="10201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ldsliving.com/images/stories/general/16484.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6387" y="4180928"/>
            <a:ext cx="956662" cy="9739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20" cstate="print">
            <a:extLst>
              <a:ext uri="{28A0092B-C50C-407E-A947-70E740481C1C}">
                <a14:useLocalDpi xmlns:a14="http://schemas.microsoft.com/office/drawing/2010/main" val="0"/>
              </a:ext>
            </a:extLst>
          </a:blip>
          <a:srcRect l="12765" t="11370" r="7216" b="30715"/>
          <a:stretch/>
        </p:blipFill>
        <p:spPr>
          <a:xfrm>
            <a:off x="6797689" y="4136344"/>
            <a:ext cx="1041881" cy="1004374"/>
          </a:xfrm>
          <a:prstGeom prst="rect">
            <a:avLst/>
          </a:prstGeom>
        </p:spPr>
      </p:pic>
      <p:pic>
        <p:nvPicPr>
          <p:cNvPr id="1046" name="Picture 22" descr="http://i1.wp.com/www.mormonwomenstand.com/wp-content/uploads/2014/11/young-woman-studying-scriptures-919086-gallery.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7203" y="5227437"/>
            <a:ext cx="668290" cy="100243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media.ldscdn.org/images/media-library/scripture-study/scripture-study-382890-mobile.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31269" t="321" r="17841" b="3590"/>
          <a:stretch/>
        </p:blipFill>
        <p:spPr bwMode="auto">
          <a:xfrm flipH="1">
            <a:off x="1518314" y="5227437"/>
            <a:ext cx="810625" cy="102037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img.deseretnews.com/images/article/midres/1291508/1291508.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22331" t="2760" r="20021" b="6423"/>
          <a:stretch/>
        </p:blipFill>
        <p:spPr bwMode="auto">
          <a:xfrm>
            <a:off x="2642550" y="5239685"/>
            <a:ext cx="837209" cy="8770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bloximages.chicago2.vip.townnews.com/heraldextra.com/content/tncms/assets/v3/editorial/4/8c/48c24726-83be-54ae-b8f3-82baecea8662/48c24726-83be-54ae-b8f3-82baecea8662.image.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5642" r="7494" b="10878"/>
          <a:stretch/>
        </p:blipFill>
        <p:spPr bwMode="auto">
          <a:xfrm>
            <a:off x="3574315" y="5335431"/>
            <a:ext cx="995881" cy="68558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lh3.googleusercontent.com/VnYVh-h-Lap-OGa8_Ts7c5iMEikCgKmux13v-L_OkKd7uT-1m4rA035tGZwbAHcyv2zKo9ilU89EtH57gTMDKEdiSSHPjImArxWRvXzYYRHeWiySJ-UU1vDrdw"/>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18297" t="12051" r="20151"/>
          <a:stretch/>
        </p:blipFill>
        <p:spPr bwMode="auto">
          <a:xfrm>
            <a:off x="5775046" y="5281942"/>
            <a:ext cx="939344" cy="89342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ldsstudyjournal.com/wp-content/uploads/2013/12/Scriptures-about-Faith-by-Matthew.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775718" y="5261559"/>
            <a:ext cx="712421" cy="9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77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Catching Something Worth While</a:t>
            </a:r>
          </a:p>
        </p:txBody>
      </p:sp>
      <p:sp>
        <p:nvSpPr>
          <p:cNvPr id="2" name="Rectangle 1"/>
          <p:cNvSpPr/>
          <p:nvPr/>
        </p:nvSpPr>
        <p:spPr>
          <a:xfrm>
            <a:off x="4780186" y="1378800"/>
            <a:ext cx="6096000" cy="1015663"/>
          </a:xfrm>
          <a:prstGeom prst="rect">
            <a:avLst/>
          </a:prstGeom>
        </p:spPr>
        <p:txBody>
          <a:bodyPr>
            <a:spAutoFit/>
          </a:bodyPr>
          <a:lstStyle/>
          <a:p>
            <a:r>
              <a:rPr lang="en-US" sz="2400" dirty="0">
                <a:solidFill>
                  <a:schemeClr val="bg1"/>
                </a:solidFill>
              </a:rPr>
              <a:t>“diamonds of truth that … must be carefully mined from the pages of the Old Testament” </a:t>
            </a:r>
            <a:r>
              <a:rPr lang="en-US" sz="1200" dirty="0">
                <a:solidFill>
                  <a:schemeClr val="bg1"/>
                </a:solidFill>
              </a:rPr>
              <a:t>Elder Richard G. Scott</a:t>
            </a:r>
          </a:p>
        </p:txBody>
      </p:sp>
      <p:grpSp>
        <p:nvGrpSpPr>
          <p:cNvPr id="24" name="Group 23"/>
          <p:cNvGrpSpPr/>
          <p:nvPr/>
        </p:nvGrpSpPr>
        <p:grpSpPr>
          <a:xfrm>
            <a:off x="823773" y="1662387"/>
            <a:ext cx="3429000" cy="3124200"/>
            <a:chOff x="228600" y="228600"/>
            <a:chExt cx="3429000" cy="3124200"/>
          </a:xfrm>
          <a:solidFill>
            <a:schemeClr val="bg1"/>
          </a:solidFill>
        </p:grpSpPr>
        <p:sp>
          <p:nvSpPr>
            <p:cNvPr id="25" name="Trapezoid 24"/>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5364142" y="2937851"/>
            <a:ext cx="2049755" cy="646331"/>
          </a:xfrm>
          <a:prstGeom prst="rect">
            <a:avLst/>
          </a:prstGeom>
        </p:spPr>
        <p:txBody>
          <a:bodyPr wrap="square">
            <a:spAutoFit/>
          </a:bodyPr>
          <a:lstStyle/>
          <a:p>
            <a:r>
              <a:rPr lang="en-US" sz="3600" dirty="0">
                <a:solidFill>
                  <a:schemeClr val="bg1"/>
                </a:solidFill>
              </a:rPr>
              <a:t>Doctrines</a:t>
            </a:r>
          </a:p>
        </p:txBody>
      </p:sp>
      <p:grpSp>
        <p:nvGrpSpPr>
          <p:cNvPr id="33" name="Group 32"/>
          <p:cNvGrpSpPr/>
          <p:nvPr/>
        </p:nvGrpSpPr>
        <p:grpSpPr>
          <a:xfrm>
            <a:off x="5549020" y="3598631"/>
            <a:ext cx="1447800" cy="1319107"/>
            <a:chOff x="228600" y="228600"/>
            <a:chExt cx="3429000" cy="3124200"/>
          </a:xfrm>
          <a:solidFill>
            <a:schemeClr val="bg1"/>
          </a:solidFill>
        </p:grpSpPr>
        <p:sp>
          <p:nvSpPr>
            <p:cNvPr id="34" name="Trapezoid 33"/>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4820836" y="5083066"/>
            <a:ext cx="2936340" cy="646331"/>
          </a:xfrm>
          <a:prstGeom prst="rect">
            <a:avLst/>
          </a:prstGeom>
        </p:spPr>
        <p:txBody>
          <a:bodyPr wrap="square">
            <a:spAutoFit/>
          </a:bodyPr>
          <a:lstStyle/>
          <a:p>
            <a:pPr algn="ctr"/>
            <a:r>
              <a:rPr lang="en-US" dirty="0">
                <a:solidFill>
                  <a:schemeClr val="bg1"/>
                </a:solidFill>
              </a:rPr>
              <a:t>Fundamental, unchanging truths of the gospel</a:t>
            </a:r>
          </a:p>
        </p:txBody>
      </p:sp>
      <p:grpSp>
        <p:nvGrpSpPr>
          <p:cNvPr id="41" name="Group 40"/>
          <p:cNvGrpSpPr/>
          <p:nvPr/>
        </p:nvGrpSpPr>
        <p:grpSpPr>
          <a:xfrm>
            <a:off x="9028225" y="3584182"/>
            <a:ext cx="1447800" cy="1319107"/>
            <a:chOff x="228600" y="228600"/>
            <a:chExt cx="3429000" cy="3124200"/>
          </a:xfrm>
          <a:solidFill>
            <a:schemeClr val="bg1"/>
          </a:solidFill>
        </p:grpSpPr>
        <p:sp>
          <p:nvSpPr>
            <p:cNvPr id="42" name="Trapezoid 41"/>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p:nvSpPr>
        <p:spPr>
          <a:xfrm>
            <a:off x="8805022" y="2944099"/>
            <a:ext cx="2049755" cy="646331"/>
          </a:xfrm>
          <a:prstGeom prst="rect">
            <a:avLst/>
          </a:prstGeom>
        </p:spPr>
        <p:txBody>
          <a:bodyPr wrap="square">
            <a:spAutoFit/>
          </a:bodyPr>
          <a:lstStyle/>
          <a:p>
            <a:r>
              <a:rPr lang="en-US" sz="3600">
                <a:solidFill>
                  <a:schemeClr val="bg1"/>
                </a:solidFill>
              </a:rPr>
              <a:t>Principles</a:t>
            </a:r>
            <a:endParaRPr lang="en-US" sz="3600" dirty="0">
              <a:solidFill>
                <a:schemeClr val="bg1"/>
              </a:solidFill>
            </a:endParaRPr>
          </a:p>
        </p:txBody>
      </p:sp>
      <p:sp>
        <p:nvSpPr>
          <p:cNvPr id="49" name="Rectangle 48"/>
          <p:cNvSpPr/>
          <p:nvPr/>
        </p:nvSpPr>
        <p:spPr>
          <a:xfrm>
            <a:off x="8902880" y="5054168"/>
            <a:ext cx="1854040" cy="646331"/>
          </a:xfrm>
          <a:prstGeom prst="rect">
            <a:avLst/>
          </a:prstGeom>
        </p:spPr>
        <p:txBody>
          <a:bodyPr wrap="square">
            <a:spAutoFit/>
          </a:bodyPr>
          <a:lstStyle/>
          <a:p>
            <a:pPr algn="ctr"/>
            <a:r>
              <a:rPr lang="en-US" dirty="0">
                <a:solidFill>
                  <a:schemeClr val="bg1"/>
                </a:solidFill>
              </a:rPr>
              <a:t>Guide us in making decisions</a:t>
            </a:r>
          </a:p>
        </p:txBody>
      </p:sp>
      <p:sp>
        <p:nvSpPr>
          <p:cNvPr id="4" name="Rectangle 3"/>
          <p:cNvSpPr/>
          <p:nvPr/>
        </p:nvSpPr>
        <p:spPr>
          <a:xfrm>
            <a:off x="190122" y="5024622"/>
            <a:ext cx="3775296" cy="1200329"/>
          </a:xfrm>
          <a:prstGeom prst="rect">
            <a:avLst/>
          </a:prstGeom>
        </p:spPr>
        <p:txBody>
          <a:bodyPr wrap="square">
            <a:spAutoFit/>
          </a:bodyPr>
          <a:lstStyle/>
          <a:p>
            <a:pPr fontAlgn="base"/>
            <a:r>
              <a:rPr lang="en-US" dirty="0">
                <a:solidFill>
                  <a:srgbClr val="FFFF00"/>
                </a:solidFill>
                <a:latin typeface="Calibri" panose="020F0502020204030204" pitchFamily="34" charset="0"/>
              </a:rPr>
              <a:t> Jewelers often display diamonds on dark backgrounds. </a:t>
            </a:r>
          </a:p>
          <a:p>
            <a:pPr fontAlgn="base"/>
            <a:endParaRPr lang="en-US" dirty="0">
              <a:solidFill>
                <a:srgbClr val="FFFF00"/>
              </a:solidFill>
              <a:latin typeface="Calibri" panose="020F0502020204030204" pitchFamily="34" charset="0"/>
            </a:endParaRPr>
          </a:p>
          <a:p>
            <a:pPr fontAlgn="base"/>
            <a:r>
              <a:rPr lang="en-US" dirty="0">
                <a:solidFill>
                  <a:srgbClr val="FFFF00"/>
                </a:solidFill>
                <a:latin typeface="Calibri" panose="020F0502020204030204" pitchFamily="34" charset="0"/>
              </a:rPr>
              <a:t>Why do you think they do this?</a:t>
            </a:r>
            <a:endParaRPr lang="en-US" b="0" i="0" dirty="0">
              <a:solidFill>
                <a:srgbClr val="FFFF00"/>
              </a:solidFill>
              <a:effectLst/>
              <a:latin typeface="Calibri" panose="020F0502020204030204" pitchFamily="34" charset="0"/>
            </a:endParaRPr>
          </a:p>
        </p:txBody>
      </p:sp>
      <p:sp>
        <p:nvSpPr>
          <p:cNvPr id="5" name="Rectangle 4"/>
          <p:cNvSpPr/>
          <p:nvPr/>
        </p:nvSpPr>
        <p:spPr>
          <a:xfrm>
            <a:off x="884252" y="6293213"/>
            <a:ext cx="4698081" cy="369332"/>
          </a:xfrm>
          <a:prstGeom prst="rect">
            <a:avLst/>
          </a:prstGeom>
        </p:spPr>
        <p:txBody>
          <a:bodyPr wrap="none">
            <a:spAutoFit/>
          </a:bodyPr>
          <a:lstStyle/>
          <a:p>
            <a:r>
              <a:rPr lang="en-US" dirty="0">
                <a:solidFill>
                  <a:srgbClr val="FF0000"/>
                </a:solidFill>
                <a:latin typeface="Calibri" panose="020F0502020204030204" pitchFamily="34" charset="0"/>
              </a:rPr>
              <a:t>A dark background helps the diamond stand out</a:t>
            </a:r>
            <a:endParaRPr lang="en-US" dirty="0">
              <a:solidFill>
                <a:srgbClr val="FF0000"/>
              </a:solidFill>
            </a:endParaRPr>
          </a:p>
        </p:txBody>
      </p:sp>
    </p:spTree>
    <p:extLst>
      <p:ext uri="{BB962C8B-B14F-4D97-AF65-F5344CB8AC3E}">
        <p14:creationId xmlns:p14="http://schemas.microsoft.com/office/powerpoint/2010/main" val="265912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heel(1)">
                                      <p:cBhvr>
                                        <p:cTn id="13" dur="2000"/>
                                        <p:tgtEl>
                                          <p:spTgt spid="3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heel(1)">
                                      <p:cBhvr>
                                        <p:cTn id="16" dur="2000"/>
                                        <p:tgtEl>
                                          <p:spTgt spid="3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heel(1)">
                                      <p:cBhvr>
                                        <p:cTn id="19" dur="2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heel(1)">
                                      <p:cBhvr>
                                        <p:cTn id="24" dur="2000"/>
                                        <p:tgtEl>
                                          <p:spTgt spid="4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heel(1)">
                                      <p:cBhvr>
                                        <p:cTn id="27" dur="2000"/>
                                        <p:tgtEl>
                                          <p:spTgt spid="4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heel(1)">
                                      <p:cBhvr>
                                        <p:cTn id="30" dur="20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40" grpId="0"/>
      <p:bldP spid="48" grpId="0"/>
      <p:bldP spid="4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eresource.com/wallpapers/wallpaper/texture-black-fabric-denim-textures_2292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Identifying Doctrines and Principles</a:t>
            </a:r>
          </a:p>
        </p:txBody>
      </p:sp>
      <p:grpSp>
        <p:nvGrpSpPr>
          <p:cNvPr id="7" name="Group 6"/>
          <p:cNvGrpSpPr/>
          <p:nvPr/>
        </p:nvGrpSpPr>
        <p:grpSpPr>
          <a:xfrm>
            <a:off x="2247733" y="3318055"/>
            <a:ext cx="7696533" cy="720331"/>
            <a:chOff x="1501787" y="2307517"/>
            <a:chExt cx="7696533" cy="720331"/>
          </a:xfrm>
        </p:grpSpPr>
        <p:sp>
          <p:nvSpPr>
            <p:cNvPr id="2" name="Rectangle 1"/>
            <p:cNvSpPr/>
            <p:nvPr/>
          </p:nvSpPr>
          <p:spPr>
            <a:xfrm>
              <a:off x="2226168" y="2319962"/>
              <a:ext cx="6972152" cy="707886"/>
            </a:xfrm>
            <a:prstGeom prst="rect">
              <a:avLst/>
            </a:prstGeom>
          </p:spPr>
          <p:txBody>
            <a:bodyPr wrap="square">
              <a:spAutoFit/>
            </a:bodyPr>
            <a:lstStyle/>
            <a:p>
              <a:r>
                <a:rPr lang="en-US" sz="2000" i="1" dirty="0">
                  <a:solidFill>
                    <a:srgbClr val="FFFF00"/>
                  </a:solidFill>
                </a:rPr>
                <a:t>Including historical and literary background, story line, people, events, and sermons in the scriptural text..</a:t>
              </a:r>
            </a:p>
          </p:txBody>
        </p:sp>
        <p:grpSp>
          <p:nvGrpSpPr>
            <p:cNvPr id="33" name="Group 32"/>
            <p:cNvGrpSpPr/>
            <p:nvPr/>
          </p:nvGrpSpPr>
          <p:grpSpPr>
            <a:xfrm>
              <a:off x="1501787" y="2307517"/>
              <a:ext cx="706735" cy="643914"/>
              <a:chOff x="228600" y="228600"/>
              <a:chExt cx="3429000" cy="3124200"/>
            </a:xfrm>
            <a:solidFill>
              <a:schemeClr val="bg1"/>
            </a:solidFill>
          </p:grpSpPr>
          <p:sp>
            <p:nvSpPr>
              <p:cNvPr id="34" name="Trapezoid 33"/>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697025" y="1608066"/>
            <a:ext cx="7752062" cy="626987"/>
            <a:chOff x="697025" y="1608066"/>
            <a:chExt cx="7752062" cy="626987"/>
          </a:xfrm>
        </p:grpSpPr>
        <p:grpSp>
          <p:nvGrpSpPr>
            <p:cNvPr id="24" name="Group 23"/>
            <p:cNvGrpSpPr/>
            <p:nvPr/>
          </p:nvGrpSpPr>
          <p:grpSpPr>
            <a:xfrm>
              <a:off x="697025" y="1608066"/>
              <a:ext cx="688156" cy="626987"/>
              <a:chOff x="228600" y="228600"/>
              <a:chExt cx="3429000" cy="3124200"/>
            </a:xfrm>
            <a:solidFill>
              <a:schemeClr val="bg1"/>
            </a:solidFill>
          </p:grpSpPr>
          <p:sp>
            <p:nvSpPr>
              <p:cNvPr id="25" name="Trapezoid 24"/>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1476935" y="1684528"/>
              <a:ext cx="6972152" cy="461665"/>
            </a:xfrm>
            <a:prstGeom prst="rect">
              <a:avLst/>
            </a:prstGeom>
          </p:spPr>
          <p:txBody>
            <a:bodyPr wrap="square">
              <a:spAutoFit/>
            </a:bodyPr>
            <a:lstStyle/>
            <a:p>
              <a:r>
                <a:rPr lang="en-US" sz="2400" i="1" dirty="0">
                  <a:solidFill>
                    <a:schemeClr val="bg1"/>
                  </a:solidFill>
                </a:rPr>
                <a:t>Understand the context and content of the scriptures.</a:t>
              </a:r>
              <a:endParaRPr lang="en-US" sz="2400" dirty="0">
                <a:solidFill>
                  <a:schemeClr val="bg1"/>
                </a:solidFill>
              </a:endParaRPr>
            </a:p>
          </p:txBody>
        </p:sp>
      </p:grpSp>
      <p:grpSp>
        <p:nvGrpSpPr>
          <p:cNvPr id="6" name="Group 5"/>
          <p:cNvGrpSpPr/>
          <p:nvPr/>
        </p:nvGrpSpPr>
        <p:grpSpPr>
          <a:xfrm>
            <a:off x="3947312" y="5085292"/>
            <a:ext cx="6999872" cy="940315"/>
            <a:chOff x="2697933" y="3220278"/>
            <a:chExt cx="6999872" cy="940315"/>
          </a:xfrm>
        </p:grpSpPr>
        <p:grpSp>
          <p:nvGrpSpPr>
            <p:cNvPr id="41" name="Group 40"/>
            <p:cNvGrpSpPr/>
            <p:nvPr/>
          </p:nvGrpSpPr>
          <p:grpSpPr>
            <a:xfrm>
              <a:off x="2697933" y="3220278"/>
              <a:ext cx="824047" cy="750799"/>
              <a:chOff x="228600" y="228600"/>
              <a:chExt cx="3429000" cy="3124200"/>
            </a:xfrm>
            <a:solidFill>
              <a:schemeClr val="bg1"/>
            </a:solidFill>
          </p:grpSpPr>
          <p:sp>
            <p:nvSpPr>
              <p:cNvPr id="42" name="Trapezoid 41"/>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601805" y="3237263"/>
              <a:ext cx="6096000" cy="923330"/>
            </a:xfrm>
            <a:prstGeom prst="rect">
              <a:avLst/>
            </a:prstGeom>
          </p:spPr>
          <p:txBody>
            <a:bodyPr>
              <a:spAutoFit/>
            </a:bodyPr>
            <a:lstStyle/>
            <a:p>
              <a:r>
                <a:rPr lang="en-US" i="1" dirty="0">
                  <a:solidFill>
                    <a:srgbClr val="00B0F0"/>
                  </a:solidFill>
                  <a:latin typeface="Calibri" panose="020F0502020204030204" pitchFamily="34" charset="0"/>
                </a:rPr>
                <a:t>The context and content of the scriptures provide the background that helps doctrines and principles stand out more clearly</a:t>
              </a:r>
              <a:endParaRPr lang="en-US" i="1" dirty="0">
                <a:solidFill>
                  <a:srgbClr val="00B0F0"/>
                </a:solidFill>
              </a:endParaRPr>
            </a:p>
          </p:txBody>
        </p:sp>
      </p:grpSp>
      <p:pic>
        <p:nvPicPr>
          <p:cNvPr id="2050" name="Picture 2" descr="http://3.bp.blogspot.com/-6GxbmxM5qfo/TsVVi3Y7m0I/AAAAAAAAKMs/-If4qS8e9og/s1600/lds+scripture+covers+pattern.jpg"/>
          <p:cNvPicPr>
            <a:picLocks noChangeAspect="1" noChangeArrowheads="1"/>
          </p:cNvPicPr>
          <p:nvPr/>
        </p:nvPicPr>
        <p:blipFill rotWithShape="1">
          <a:blip r:embed="rId3">
            <a:extLst>
              <a:ext uri="{28A0092B-C50C-407E-A947-70E740481C1C}">
                <a14:useLocalDpi xmlns:a14="http://schemas.microsoft.com/office/drawing/2010/main" val="0"/>
              </a:ext>
            </a:extLst>
          </a:blip>
          <a:srcRect l="1642" t="7264" r="13407" b="4310"/>
          <a:stretch/>
        </p:blipFill>
        <p:spPr bwMode="auto">
          <a:xfrm>
            <a:off x="8290102" y="928862"/>
            <a:ext cx="3523852" cy="24346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dn.history.com/sites/2/2013/03/BIble-Martha-Magdalene-Disciples-P.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157" y="4239846"/>
            <a:ext cx="3438998" cy="17857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illboardbroker.com/images/Billboard_SIRAL_2.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24587" y="3609304"/>
            <a:ext cx="1485543" cy="148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7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3712</Words>
  <Application>Microsoft Office PowerPoint</Application>
  <PresentationFormat>Widescreen</PresentationFormat>
  <Paragraphs>192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Agency FB</vt:lpstr>
      <vt:lpstr>Comic Sans MS</vt:lpstr>
      <vt:lpstr>AR CHRISTY</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2015-05-25T13:54:58Z</dcterms:created>
  <dcterms:modified xsi:type="dcterms:W3CDTF">2020-11-08T17:25:10Z</dcterms:modified>
</cp:coreProperties>
</file>