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2" r:id="rId5"/>
    <p:sldId id="263" r:id="rId6"/>
    <p:sldId id="264" r:id="rId7"/>
    <p:sldId id="265" r:id="rId8"/>
    <p:sldId id="269" r:id="rId9"/>
    <p:sldId id="266" r:id="rId10"/>
    <p:sldId id="270" r:id="rId11"/>
    <p:sldId id="257" r:id="rId12"/>
    <p:sldId id="267" r:id="rId13"/>
  </p:sldIdLst>
  <p:sldSz cx="12192000" cy="6858000"/>
  <p:notesSz cx="6858000" cy="9144000"/>
  <p:embeddedFontLst>
    <p:embeddedFont>
      <p:font typeface="Arial Rounded MT Bold" panose="020F0704030504030204" pitchFamily="34" charset="0"/>
      <p:regular r:id="rId14"/>
    </p:embeddedFon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Palatino" pitchFamily="2"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7"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F4B28-19E6-40D3-90E6-9EC4BF3EE73D}"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92143-79E6-4317-BF89-62151644F3D5}" type="slidenum">
              <a:rPr lang="en-US" smtClean="0"/>
              <a:t>‹#›</a:t>
            </a:fld>
            <a:endParaRPr lang="en-US"/>
          </a:p>
        </p:txBody>
      </p:sp>
    </p:spTree>
    <p:extLst>
      <p:ext uri="{BB962C8B-B14F-4D97-AF65-F5344CB8AC3E}">
        <p14:creationId xmlns:p14="http://schemas.microsoft.com/office/powerpoint/2010/main" val="2910198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F4B28-19E6-40D3-90E6-9EC4BF3EE73D}"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92143-79E6-4317-BF89-62151644F3D5}" type="slidenum">
              <a:rPr lang="en-US" smtClean="0"/>
              <a:t>‹#›</a:t>
            </a:fld>
            <a:endParaRPr lang="en-US"/>
          </a:p>
        </p:txBody>
      </p:sp>
    </p:spTree>
    <p:extLst>
      <p:ext uri="{BB962C8B-B14F-4D97-AF65-F5344CB8AC3E}">
        <p14:creationId xmlns:p14="http://schemas.microsoft.com/office/powerpoint/2010/main" val="3389189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F4B28-19E6-40D3-90E6-9EC4BF3EE73D}"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92143-79E6-4317-BF89-62151644F3D5}" type="slidenum">
              <a:rPr lang="en-US" smtClean="0"/>
              <a:t>‹#›</a:t>
            </a:fld>
            <a:endParaRPr lang="en-US"/>
          </a:p>
        </p:txBody>
      </p:sp>
    </p:spTree>
    <p:extLst>
      <p:ext uri="{BB962C8B-B14F-4D97-AF65-F5344CB8AC3E}">
        <p14:creationId xmlns:p14="http://schemas.microsoft.com/office/powerpoint/2010/main" val="379803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F4B28-19E6-40D3-90E6-9EC4BF3EE73D}"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92143-79E6-4317-BF89-62151644F3D5}" type="slidenum">
              <a:rPr lang="en-US" smtClean="0"/>
              <a:t>‹#›</a:t>
            </a:fld>
            <a:endParaRPr lang="en-US"/>
          </a:p>
        </p:txBody>
      </p:sp>
    </p:spTree>
    <p:extLst>
      <p:ext uri="{BB962C8B-B14F-4D97-AF65-F5344CB8AC3E}">
        <p14:creationId xmlns:p14="http://schemas.microsoft.com/office/powerpoint/2010/main" val="1615044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F4B28-19E6-40D3-90E6-9EC4BF3EE73D}"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92143-79E6-4317-BF89-62151644F3D5}" type="slidenum">
              <a:rPr lang="en-US" smtClean="0"/>
              <a:t>‹#›</a:t>
            </a:fld>
            <a:endParaRPr lang="en-US"/>
          </a:p>
        </p:txBody>
      </p:sp>
    </p:spTree>
    <p:extLst>
      <p:ext uri="{BB962C8B-B14F-4D97-AF65-F5344CB8AC3E}">
        <p14:creationId xmlns:p14="http://schemas.microsoft.com/office/powerpoint/2010/main" val="193944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F4B28-19E6-40D3-90E6-9EC4BF3EE73D}"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92143-79E6-4317-BF89-62151644F3D5}" type="slidenum">
              <a:rPr lang="en-US" smtClean="0"/>
              <a:t>‹#›</a:t>
            </a:fld>
            <a:endParaRPr lang="en-US"/>
          </a:p>
        </p:txBody>
      </p:sp>
    </p:spTree>
    <p:extLst>
      <p:ext uri="{BB962C8B-B14F-4D97-AF65-F5344CB8AC3E}">
        <p14:creationId xmlns:p14="http://schemas.microsoft.com/office/powerpoint/2010/main" val="3668621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F4B28-19E6-40D3-90E6-9EC4BF3EE73D}" type="datetimeFigureOut">
              <a:rPr lang="en-US" smtClean="0"/>
              <a:t>11/13/2020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292143-79E6-4317-BF89-62151644F3D5}" type="slidenum">
              <a:rPr lang="en-US" smtClean="0"/>
              <a:t>‹#›</a:t>
            </a:fld>
            <a:endParaRPr lang="en-US"/>
          </a:p>
        </p:txBody>
      </p:sp>
    </p:spTree>
    <p:extLst>
      <p:ext uri="{BB962C8B-B14F-4D97-AF65-F5344CB8AC3E}">
        <p14:creationId xmlns:p14="http://schemas.microsoft.com/office/powerpoint/2010/main" val="668780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F4B28-19E6-40D3-90E6-9EC4BF3EE73D}" type="datetimeFigureOut">
              <a:rPr lang="en-US" smtClean="0"/>
              <a:t>11/13/2020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292143-79E6-4317-BF89-62151644F3D5}" type="slidenum">
              <a:rPr lang="en-US" smtClean="0"/>
              <a:t>‹#›</a:t>
            </a:fld>
            <a:endParaRPr lang="en-US"/>
          </a:p>
        </p:txBody>
      </p:sp>
    </p:spTree>
    <p:extLst>
      <p:ext uri="{BB962C8B-B14F-4D97-AF65-F5344CB8AC3E}">
        <p14:creationId xmlns:p14="http://schemas.microsoft.com/office/powerpoint/2010/main" val="179040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F4B28-19E6-40D3-90E6-9EC4BF3EE73D}" type="datetimeFigureOut">
              <a:rPr lang="en-US" smtClean="0"/>
              <a:t>11/13/2020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292143-79E6-4317-BF89-62151644F3D5}" type="slidenum">
              <a:rPr lang="en-US" smtClean="0"/>
              <a:t>‹#›</a:t>
            </a:fld>
            <a:endParaRPr lang="en-US"/>
          </a:p>
        </p:txBody>
      </p:sp>
    </p:spTree>
    <p:extLst>
      <p:ext uri="{BB962C8B-B14F-4D97-AF65-F5344CB8AC3E}">
        <p14:creationId xmlns:p14="http://schemas.microsoft.com/office/powerpoint/2010/main" val="2135030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F4B28-19E6-40D3-90E6-9EC4BF3EE73D}"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92143-79E6-4317-BF89-62151644F3D5}" type="slidenum">
              <a:rPr lang="en-US" smtClean="0"/>
              <a:t>‹#›</a:t>
            </a:fld>
            <a:endParaRPr lang="en-US"/>
          </a:p>
        </p:txBody>
      </p:sp>
    </p:spTree>
    <p:extLst>
      <p:ext uri="{BB962C8B-B14F-4D97-AF65-F5344CB8AC3E}">
        <p14:creationId xmlns:p14="http://schemas.microsoft.com/office/powerpoint/2010/main" val="3199162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F4B28-19E6-40D3-90E6-9EC4BF3EE73D}"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92143-79E6-4317-BF89-62151644F3D5}" type="slidenum">
              <a:rPr lang="en-US" smtClean="0"/>
              <a:t>‹#›</a:t>
            </a:fld>
            <a:endParaRPr lang="en-US"/>
          </a:p>
        </p:txBody>
      </p:sp>
    </p:spTree>
    <p:extLst>
      <p:ext uri="{BB962C8B-B14F-4D97-AF65-F5344CB8AC3E}">
        <p14:creationId xmlns:p14="http://schemas.microsoft.com/office/powerpoint/2010/main" val="2254715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F4B28-19E6-40D3-90E6-9EC4BF3EE73D}" type="datetimeFigureOut">
              <a:rPr lang="en-US" smtClean="0"/>
              <a:t>11/13/2020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92143-79E6-4317-BF89-62151644F3D5}" type="slidenum">
              <a:rPr lang="en-US" smtClean="0"/>
              <a:t>‹#›</a:t>
            </a:fld>
            <a:endParaRPr lang="en-US"/>
          </a:p>
        </p:txBody>
      </p:sp>
    </p:spTree>
    <p:extLst>
      <p:ext uri="{BB962C8B-B14F-4D97-AF65-F5344CB8AC3E}">
        <p14:creationId xmlns:p14="http://schemas.microsoft.com/office/powerpoint/2010/main" val="2427538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4F968D-178A-4566-8501-DCE4EDAB33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46304" y="182880"/>
            <a:ext cx="2286000" cy="369332"/>
          </a:xfrm>
          <a:prstGeom prst="rect">
            <a:avLst/>
          </a:prstGeom>
          <a:noFill/>
        </p:spPr>
        <p:txBody>
          <a:bodyPr wrap="square" rtlCol="0">
            <a:spAutoFit/>
          </a:bodyPr>
          <a:lstStyle/>
          <a:p>
            <a:r>
              <a:rPr lang="en-US" dirty="0">
                <a:solidFill>
                  <a:schemeClr val="bg1"/>
                </a:solidFill>
              </a:rPr>
              <a:t>Lesson 44</a:t>
            </a:r>
          </a:p>
        </p:txBody>
      </p:sp>
      <p:sp>
        <p:nvSpPr>
          <p:cNvPr id="9" name="TextBox 8"/>
          <p:cNvSpPr txBox="1"/>
          <p:nvPr/>
        </p:nvSpPr>
        <p:spPr>
          <a:xfrm>
            <a:off x="0" y="735092"/>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Joseph, The Final Chapter</a:t>
            </a:r>
          </a:p>
        </p:txBody>
      </p:sp>
      <p:sp>
        <p:nvSpPr>
          <p:cNvPr id="10" name="Rectangle 9"/>
          <p:cNvSpPr/>
          <p:nvPr/>
        </p:nvSpPr>
        <p:spPr>
          <a:xfrm>
            <a:off x="6575612" y="4855363"/>
            <a:ext cx="4061012" cy="923330"/>
          </a:xfrm>
          <a:prstGeom prst="rect">
            <a:avLst/>
          </a:prstGeom>
        </p:spPr>
        <p:txBody>
          <a:bodyPr wrap="square">
            <a:spAutoFit/>
          </a:bodyPr>
          <a:lstStyle/>
          <a:p>
            <a:r>
              <a:rPr lang="en-US" i="1" dirty="0">
                <a:solidFill>
                  <a:schemeClr val="bg1"/>
                </a:solidFill>
              </a:rPr>
              <a:t> A seer shall the Lord my God raise up, who shall be a choice seer unto the fruit of my loins. 2 Nephi 3:6</a:t>
            </a:r>
          </a:p>
        </p:txBody>
      </p:sp>
      <p:grpSp>
        <p:nvGrpSpPr>
          <p:cNvPr id="8" name="Group 7"/>
          <p:cNvGrpSpPr/>
          <p:nvPr/>
        </p:nvGrpSpPr>
        <p:grpSpPr>
          <a:xfrm>
            <a:off x="5163671" y="2205317"/>
            <a:ext cx="6098238" cy="1882589"/>
            <a:chOff x="5715000" y="121023"/>
            <a:chExt cx="6098238" cy="1882589"/>
          </a:xfrm>
        </p:grpSpPr>
        <p:pic>
          <p:nvPicPr>
            <p:cNvPr id="11" name="Picture 2" descr="http://farm3.staticflickr.com/2157/2198763383_19332c546f_b.jpg"/>
            <p:cNvPicPr>
              <a:picLocks noChangeAspect="1" noChangeArrowheads="1"/>
            </p:cNvPicPr>
            <p:nvPr/>
          </p:nvPicPr>
          <p:blipFill rotWithShape="1">
            <a:blip r:embed="rId3">
              <a:extLst>
                <a:ext uri="{28A0092B-C50C-407E-A947-70E740481C1C}">
                  <a14:useLocalDpi xmlns:a14="http://schemas.microsoft.com/office/drawing/2010/main" val="0"/>
                </a:ext>
              </a:extLst>
            </a:blip>
            <a:srcRect l="33676" t="67602" r="52301" b="17224"/>
            <a:stretch/>
          </p:blipFill>
          <p:spPr bwMode="auto">
            <a:xfrm>
              <a:off x="8760755" y="1237129"/>
              <a:ext cx="708284" cy="7664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farm3.staticflickr.com/2157/2198763383_19332c546f_b.jpg"/>
            <p:cNvPicPr>
              <a:picLocks noChangeAspect="1" noChangeArrowheads="1"/>
            </p:cNvPicPr>
            <p:nvPr/>
          </p:nvPicPr>
          <p:blipFill rotWithShape="1">
            <a:blip r:embed="rId3">
              <a:extLst>
                <a:ext uri="{28A0092B-C50C-407E-A947-70E740481C1C}">
                  <a14:useLocalDpi xmlns:a14="http://schemas.microsoft.com/office/drawing/2010/main" val="0"/>
                </a:ext>
              </a:extLst>
            </a:blip>
            <a:srcRect l="943" t="17738" r="84147" b="66838"/>
            <a:stretch/>
          </p:blipFill>
          <p:spPr bwMode="auto">
            <a:xfrm>
              <a:off x="5715000" y="121023"/>
              <a:ext cx="779929" cy="8068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farm3.staticflickr.com/2157/2198763383_19332c546f_b.jpg"/>
            <p:cNvPicPr>
              <a:picLocks noChangeAspect="1" noChangeArrowheads="1"/>
            </p:cNvPicPr>
            <p:nvPr/>
          </p:nvPicPr>
          <p:blipFill rotWithShape="1">
            <a:blip r:embed="rId3">
              <a:extLst>
                <a:ext uri="{28A0092B-C50C-407E-A947-70E740481C1C}">
                  <a14:useLocalDpi xmlns:a14="http://schemas.microsoft.com/office/drawing/2010/main" val="0"/>
                </a:ext>
              </a:extLst>
            </a:blip>
            <a:srcRect l="67352" t="513" r="17223" b="84063"/>
            <a:stretch/>
          </p:blipFill>
          <p:spPr bwMode="auto">
            <a:xfrm>
              <a:off x="6575611" y="121023"/>
              <a:ext cx="806823" cy="8068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farm3.staticflickr.com/2157/2198763383_19332c546f_b.jpg"/>
            <p:cNvPicPr>
              <a:picLocks noChangeAspect="1" noChangeArrowheads="1"/>
            </p:cNvPicPr>
            <p:nvPr/>
          </p:nvPicPr>
          <p:blipFill rotWithShape="1">
            <a:blip r:embed="rId3">
              <a:extLst>
                <a:ext uri="{28A0092B-C50C-407E-A947-70E740481C1C}">
                  <a14:useLocalDpi xmlns:a14="http://schemas.microsoft.com/office/drawing/2010/main" val="0"/>
                </a:ext>
              </a:extLst>
            </a:blip>
            <a:srcRect l="17395" t="34876" r="68418" b="50985"/>
            <a:stretch/>
          </p:blipFill>
          <p:spPr bwMode="auto">
            <a:xfrm>
              <a:off x="7463117" y="134469"/>
              <a:ext cx="809544" cy="8068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farm3.staticflickr.com/2157/2198763383_19332c546f_b.jpg"/>
            <p:cNvPicPr>
              <a:picLocks noChangeAspect="1" noChangeArrowheads="1"/>
            </p:cNvPicPr>
            <p:nvPr/>
          </p:nvPicPr>
          <p:blipFill rotWithShape="1">
            <a:blip r:embed="rId3">
              <a:extLst>
                <a:ext uri="{28A0092B-C50C-407E-A947-70E740481C1C}">
                  <a14:useLocalDpi xmlns:a14="http://schemas.microsoft.com/office/drawing/2010/main" val="0"/>
                </a:ext>
              </a:extLst>
            </a:blip>
            <a:srcRect l="67352" t="513" r="17223" b="84063"/>
            <a:stretch/>
          </p:blipFill>
          <p:spPr bwMode="auto">
            <a:xfrm>
              <a:off x="8337173" y="134469"/>
              <a:ext cx="806823" cy="8068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farm3.staticflickr.com/2157/2198763383_19332c546f_b.jpg"/>
            <p:cNvPicPr>
              <a:picLocks noChangeAspect="1" noChangeArrowheads="1"/>
            </p:cNvPicPr>
            <p:nvPr/>
          </p:nvPicPr>
          <p:blipFill rotWithShape="1">
            <a:blip r:embed="rId3">
              <a:extLst>
                <a:ext uri="{28A0092B-C50C-407E-A947-70E740481C1C}">
                  <a14:useLocalDpi xmlns:a14="http://schemas.microsoft.com/office/drawing/2010/main" val="0"/>
                </a:ext>
              </a:extLst>
            </a:blip>
            <a:srcRect l="642" t="50557" r="83677" b="33761"/>
            <a:stretch/>
          </p:blipFill>
          <p:spPr bwMode="auto">
            <a:xfrm>
              <a:off x="9251574" y="134469"/>
              <a:ext cx="820272" cy="82027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farm3.staticflickr.com/2157/2198763383_19332c546f_b.jpg"/>
            <p:cNvPicPr>
              <a:picLocks noChangeAspect="1" noChangeArrowheads="1"/>
            </p:cNvPicPr>
            <p:nvPr/>
          </p:nvPicPr>
          <p:blipFill rotWithShape="1">
            <a:blip r:embed="rId3">
              <a:extLst>
                <a:ext uri="{28A0092B-C50C-407E-A947-70E740481C1C}">
                  <a14:useLocalDpi xmlns:a14="http://schemas.microsoft.com/office/drawing/2010/main" val="0"/>
                </a:ext>
              </a:extLst>
            </a:blip>
            <a:srcRect l="34618" t="17138" r="51500" b="67438"/>
            <a:stretch/>
          </p:blipFill>
          <p:spPr bwMode="auto">
            <a:xfrm>
              <a:off x="10179424" y="147915"/>
              <a:ext cx="726141" cy="80682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farm3.staticflickr.com/2157/2198763383_19332c546f_b.jpg"/>
            <p:cNvPicPr>
              <a:picLocks noChangeAspect="1" noChangeArrowheads="1"/>
            </p:cNvPicPr>
            <p:nvPr/>
          </p:nvPicPr>
          <p:blipFill rotWithShape="1">
            <a:blip r:embed="rId3">
              <a:extLst>
                <a:ext uri="{28A0092B-C50C-407E-A947-70E740481C1C}">
                  <a14:useLocalDpi xmlns:a14="http://schemas.microsoft.com/office/drawing/2010/main" val="0"/>
                </a:ext>
              </a:extLst>
            </a:blip>
            <a:srcRect l="642" t="50557" r="83677" b="33761"/>
            <a:stretch/>
          </p:blipFill>
          <p:spPr bwMode="auto">
            <a:xfrm>
              <a:off x="10992966" y="141192"/>
              <a:ext cx="820272" cy="82027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farm3.staticflickr.com/2157/2198763383_19332c546f_b.jpg"/>
            <p:cNvPicPr>
              <a:picLocks noChangeAspect="1" noChangeArrowheads="1"/>
            </p:cNvPicPr>
            <p:nvPr/>
          </p:nvPicPr>
          <p:blipFill rotWithShape="1">
            <a:blip r:embed="rId3">
              <a:extLst>
                <a:ext uri="{28A0092B-C50C-407E-A947-70E740481C1C}">
                  <a14:useLocalDpi xmlns:a14="http://schemas.microsoft.com/office/drawing/2010/main" val="0"/>
                </a:ext>
              </a:extLst>
            </a:blip>
            <a:srcRect l="17224" t="83719" r="67095" b="1628"/>
            <a:stretch/>
          </p:blipFill>
          <p:spPr bwMode="auto">
            <a:xfrm>
              <a:off x="7789205" y="1237129"/>
              <a:ext cx="820270" cy="766483"/>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a:extLst>
              <a:ext uri="{FF2B5EF4-FFF2-40B4-BE49-F238E27FC236}">
                <a16:creationId xmlns:a16="http://schemas.microsoft.com/office/drawing/2014/main" id="{FF5DEC5E-59EC-4B1B-9381-36C998CEA4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783" y="2608729"/>
            <a:ext cx="4343400" cy="3295650"/>
          </a:xfrm>
          <a:prstGeom prst="rect">
            <a:avLst/>
          </a:prstGeom>
        </p:spPr>
      </p:pic>
    </p:spTree>
    <p:extLst>
      <p:ext uri="{BB962C8B-B14F-4D97-AF65-F5344CB8AC3E}">
        <p14:creationId xmlns:p14="http://schemas.microsoft.com/office/powerpoint/2010/main" val="3424315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7-themes.com/data_images/out/57/6967435-canoe-sunset.jpg"/>
          <p:cNvPicPr>
            <a:picLocks noChangeAspect="1" noChangeArrowheads="1"/>
          </p:cNvPicPr>
          <p:nvPr/>
        </p:nvPicPr>
        <p:blipFill rotWithShape="1">
          <a:blip r:embed="rId2">
            <a:extLst>
              <a:ext uri="{28A0092B-C50C-407E-A947-70E740481C1C}">
                <a14:useLocalDpi xmlns:a14="http://schemas.microsoft.com/office/drawing/2010/main" val="0"/>
              </a:ext>
            </a:extLst>
          </a:blip>
          <a:srcRect l="42974" b="63280"/>
          <a:stretch/>
        </p:blipFill>
        <p:spPr bwMode="auto">
          <a:xfrm>
            <a:off x="0" y="0"/>
            <a:ext cx="1222387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1201" y="6446074"/>
            <a:ext cx="1452078" cy="369332"/>
          </a:xfrm>
          <a:prstGeom prst="rect">
            <a:avLst/>
          </a:prstGeom>
          <a:noFill/>
        </p:spPr>
        <p:txBody>
          <a:bodyPr wrap="square" rtlCol="0">
            <a:spAutoFit/>
          </a:bodyPr>
          <a:lstStyle/>
          <a:p>
            <a:r>
              <a:rPr lang="en-US" dirty="0">
                <a:solidFill>
                  <a:schemeClr val="bg1"/>
                </a:solidFill>
              </a:rPr>
              <a:t>JST 50:31</a:t>
            </a:r>
          </a:p>
        </p:txBody>
      </p:sp>
      <p:sp>
        <p:nvSpPr>
          <p:cNvPr id="9" name="TextBox 8"/>
          <p:cNvSpPr txBox="1"/>
          <p:nvPr/>
        </p:nvSpPr>
        <p:spPr>
          <a:xfrm>
            <a:off x="31879" y="42594"/>
            <a:ext cx="12192000" cy="707886"/>
          </a:xfrm>
          <a:prstGeom prst="rect">
            <a:avLst/>
          </a:prstGeom>
          <a:noFill/>
        </p:spPr>
        <p:txBody>
          <a:bodyPr wrap="square" rtlCol="0">
            <a:spAutoFit/>
          </a:bodyPr>
          <a:lstStyle/>
          <a:p>
            <a:pPr algn="ctr"/>
            <a:r>
              <a:rPr lang="en-US" sz="4000" dirty="0">
                <a:solidFill>
                  <a:schemeClr val="bg1"/>
                </a:solidFill>
                <a:latin typeface="Arial Rounded MT Bold" panose="020F0704030504030204" pitchFamily="34" charset="0"/>
              </a:rPr>
              <a:t>Knowledge of the Book of Mormon and Bible</a:t>
            </a:r>
          </a:p>
        </p:txBody>
      </p:sp>
      <p:grpSp>
        <p:nvGrpSpPr>
          <p:cNvPr id="26" name="Group 25">
            <a:extLst>
              <a:ext uri="{FF2B5EF4-FFF2-40B4-BE49-F238E27FC236}">
                <a16:creationId xmlns:a16="http://schemas.microsoft.com/office/drawing/2014/main" id="{99D7D043-879C-4986-AAA2-FCD3D638CA69}"/>
              </a:ext>
            </a:extLst>
          </p:cNvPr>
          <p:cNvGrpSpPr/>
          <p:nvPr/>
        </p:nvGrpSpPr>
        <p:grpSpPr>
          <a:xfrm>
            <a:off x="4343466" y="793074"/>
            <a:ext cx="3505068" cy="2501531"/>
            <a:chOff x="228600" y="381000"/>
            <a:chExt cx="3505068" cy="2501531"/>
          </a:xfrm>
        </p:grpSpPr>
        <p:grpSp>
          <p:nvGrpSpPr>
            <p:cNvPr id="27" name="Group 26">
              <a:extLst>
                <a:ext uri="{FF2B5EF4-FFF2-40B4-BE49-F238E27FC236}">
                  <a16:creationId xmlns:a16="http://schemas.microsoft.com/office/drawing/2014/main" id="{CEEFB759-22D0-482A-B0C4-AB8D41E3D842}"/>
                </a:ext>
              </a:extLst>
            </p:cNvPr>
            <p:cNvGrpSpPr/>
            <p:nvPr/>
          </p:nvGrpSpPr>
          <p:grpSpPr>
            <a:xfrm>
              <a:off x="228600" y="381000"/>
              <a:ext cx="3505068" cy="2501531"/>
              <a:chOff x="534986" y="381000"/>
              <a:chExt cx="2637111" cy="2501531"/>
            </a:xfrm>
          </p:grpSpPr>
          <p:sp>
            <p:nvSpPr>
              <p:cNvPr id="29" name="Rectangle 28">
                <a:extLst>
                  <a:ext uri="{FF2B5EF4-FFF2-40B4-BE49-F238E27FC236}">
                    <a16:creationId xmlns:a16="http://schemas.microsoft.com/office/drawing/2014/main" id="{22254B9B-1867-4CAA-A860-F5CC7564E71A}"/>
                  </a:ext>
                </a:extLst>
              </p:cNvPr>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8C910D76-762E-484C-B3B0-4F0BD23F54C7}"/>
                  </a:ext>
                </a:extLst>
              </p:cNvPr>
              <p:cNvGrpSpPr/>
              <p:nvPr/>
            </p:nvGrpSpPr>
            <p:grpSpPr>
              <a:xfrm>
                <a:off x="534986" y="384805"/>
                <a:ext cx="457200" cy="2497726"/>
                <a:chOff x="533400" y="381000"/>
                <a:chExt cx="457200" cy="2497726"/>
              </a:xfrm>
            </p:grpSpPr>
            <p:sp>
              <p:nvSpPr>
                <p:cNvPr id="36" name="Oval 35">
                  <a:extLst>
                    <a:ext uri="{FF2B5EF4-FFF2-40B4-BE49-F238E27FC236}">
                      <a16:creationId xmlns:a16="http://schemas.microsoft.com/office/drawing/2014/main" id="{E95231D5-57FC-45C1-9B30-E2136DC77E7A}"/>
                    </a:ext>
                  </a:extLst>
                </p:cNvPr>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22">
                  <a:extLst>
                    <a:ext uri="{FF2B5EF4-FFF2-40B4-BE49-F238E27FC236}">
                      <a16:creationId xmlns:a16="http://schemas.microsoft.com/office/drawing/2014/main" id="{F8F8EBBB-1747-418F-90DB-90A1EB867BC2}"/>
                    </a:ext>
                  </a:extLst>
                </p:cNvPr>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8AE4B78-FC4D-410A-B733-35B3F8F8551F}"/>
                    </a:ext>
                  </a:extLst>
                </p:cNvPr>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5C98879-406C-4DA8-B14C-ABC361D4E88C}"/>
                    </a:ext>
                  </a:extLst>
                </p:cNvPr>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9E37EB56-7F44-47FC-8A31-8CAAAF950CED}"/>
                  </a:ext>
                </a:extLst>
              </p:cNvPr>
              <p:cNvGrpSpPr/>
              <p:nvPr/>
            </p:nvGrpSpPr>
            <p:grpSpPr>
              <a:xfrm>
                <a:off x="2714897" y="381000"/>
                <a:ext cx="457200" cy="2497726"/>
                <a:chOff x="2714897" y="457200"/>
                <a:chExt cx="457200" cy="2497726"/>
              </a:xfrm>
            </p:grpSpPr>
            <p:sp>
              <p:nvSpPr>
                <p:cNvPr id="32" name="Oval 31">
                  <a:extLst>
                    <a:ext uri="{FF2B5EF4-FFF2-40B4-BE49-F238E27FC236}">
                      <a16:creationId xmlns:a16="http://schemas.microsoft.com/office/drawing/2014/main" id="{249635A1-6AE8-48E4-8066-79CD588B481D}"/>
                    </a:ext>
                  </a:extLst>
                </p:cNvPr>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18">
                  <a:extLst>
                    <a:ext uri="{FF2B5EF4-FFF2-40B4-BE49-F238E27FC236}">
                      <a16:creationId xmlns:a16="http://schemas.microsoft.com/office/drawing/2014/main" id="{BD8CD88D-D59B-4AE6-B5E5-C17318B771C2}"/>
                    </a:ext>
                  </a:extLst>
                </p:cNvPr>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68BBFDF6-5CB1-4B80-9BEB-E9215C18A203}"/>
                    </a:ext>
                  </a:extLst>
                </p:cNvPr>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6D29324-15D8-4AE2-8D83-FFB63E479692}"/>
                    </a:ext>
                  </a:extLst>
                </p:cNvPr>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Rectangle 27">
              <a:extLst>
                <a:ext uri="{FF2B5EF4-FFF2-40B4-BE49-F238E27FC236}">
                  <a16:creationId xmlns:a16="http://schemas.microsoft.com/office/drawing/2014/main" id="{71E1C342-8A33-4FC5-86DD-826FFF35B92E}"/>
                </a:ext>
              </a:extLst>
            </p:cNvPr>
            <p:cNvSpPr/>
            <p:nvPr/>
          </p:nvSpPr>
          <p:spPr>
            <a:xfrm>
              <a:off x="823038" y="985227"/>
              <a:ext cx="2371313" cy="1323439"/>
            </a:xfrm>
            <a:prstGeom prst="rect">
              <a:avLst/>
            </a:prstGeom>
          </p:spPr>
          <p:txBody>
            <a:bodyPr wrap="square">
              <a:spAutoFit/>
            </a:bodyPr>
            <a:lstStyle/>
            <a:p>
              <a:pPr algn="ctr"/>
              <a:r>
                <a:rPr lang="en-US" sz="1600" b="1" dirty="0"/>
                <a:t>The Book of Mormon and Bible bring peace, truth, and a knowledge of the gospel of Jesus Christ to the world.</a:t>
              </a:r>
            </a:p>
          </p:txBody>
        </p:sp>
      </p:grpSp>
      <p:sp>
        <p:nvSpPr>
          <p:cNvPr id="3" name="Rectangle 2">
            <a:extLst>
              <a:ext uri="{FF2B5EF4-FFF2-40B4-BE49-F238E27FC236}">
                <a16:creationId xmlns:a16="http://schemas.microsoft.com/office/drawing/2014/main" id="{A2C2138D-AD65-4BF0-807A-09CA1E8D9796}"/>
              </a:ext>
            </a:extLst>
          </p:cNvPr>
          <p:cNvSpPr/>
          <p:nvPr/>
        </p:nvSpPr>
        <p:spPr>
          <a:xfrm>
            <a:off x="403647" y="3347160"/>
            <a:ext cx="4662235" cy="3139321"/>
          </a:xfrm>
          <a:prstGeom prst="rect">
            <a:avLst/>
          </a:prstGeom>
        </p:spPr>
        <p:txBody>
          <a:bodyPr wrap="square">
            <a:spAutoFit/>
          </a:bodyPr>
          <a:lstStyle/>
          <a:p>
            <a:r>
              <a:rPr lang="en-US" i="1" dirty="0">
                <a:solidFill>
                  <a:srgbClr val="FFFF00"/>
                </a:solidFill>
              </a:rPr>
              <a:t>Wherefore the fruit of thy loins shall write, and the fruit of the loins of Judah shall write; and that which shall be written by the fruit of thy loins, and also that which shall be written by the fruit of the loins of Judah, shall grow together unto the confounding of false doctrines, and laying down of contentions, and establishing peace among the fruit of thy loins, and bringing them to a knowledge of their fathers in the latter days; and also to the knowledge of my covenants, saith the Lord.</a:t>
            </a:r>
          </a:p>
        </p:txBody>
      </p:sp>
      <p:pic>
        <p:nvPicPr>
          <p:cNvPr id="1028" name="Picture 4" descr="Image result for lego picture of book of mormon">
            <a:extLst>
              <a:ext uri="{FF2B5EF4-FFF2-40B4-BE49-F238E27FC236}">
                <a16:creationId xmlns:a16="http://schemas.microsoft.com/office/drawing/2014/main" id="{DACE07A9-663B-42F5-86E9-CCBFD1ECB9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5006" y="2859610"/>
            <a:ext cx="3634820" cy="3634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81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7-themes.com/data_images/out/57/6967435-canoe-sunset.jpg"/>
          <p:cNvPicPr>
            <a:picLocks noChangeAspect="1" noChangeArrowheads="1"/>
          </p:cNvPicPr>
          <p:nvPr/>
        </p:nvPicPr>
        <p:blipFill rotWithShape="1">
          <a:blip r:embed="rId2">
            <a:extLst>
              <a:ext uri="{28A0092B-C50C-407E-A947-70E740481C1C}">
                <a14:useLocalDpi xmlns:a14="http://schemas.microsoft.com/office/drawing/2010/main" val="0"/>
              </a:ext>
            </a:extLst>
          </a:blip>
          <a:srcRect l="42974" b="63280"/>
          <a:stretch/>
        </p:blipFill>
        <p:spPr bwMode="auto">
          <a:xfrm>
            <a:off x="0" y="0"/>
            <a:ext cx="1222387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6304" y="182880"/>
            <a:ext cx="11814048" cy="1754326"/>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#308 </a:t>
            </a:r>
            <a:r>
              <a:rPr lang="en-US" i="1" dirty="0">
                <a:solidFill>
                  <a:schemeClr val="bg1"/>
                </a:solidFill>
              </a:rPr>
              <a:t>As I Have Loved You</a:t>
            </a:r>
            <a:endParaRPr lang="en-US" dirty="0">
              <a:solidFill>
                <a:schemeClr val="bg1"/>
              </a:solidFill>
            </a:endParaRPr>
          </a:p>
          <a:p>
            <a:endParaRPr lang="en-US" dirty="0">
              <a:solidFill>
                <a:schemeClr val="bg1"/>
              </a:solidFill>
            </a:endParaRPr>
          </a:p>
          <a:p>
            <a:r>
              <a:rPr lang="en-US" dirty="0">
                <a:solidFill>
                  <a:schemeClr val="bg1"/>
                </a:solidFill>
              </a:rPr>
              <a:t>1. President Dieter F. </a:t>
            </a:r>
            <a:r>
              <a:rPr lang="en-US" dirty="0" err="1">
                <a:solidFill>
                  <a:schemeClr val="bg1"/>
                </a:solidFill>
              </a:rPr>
              <a:t>Uchtdorf</a:t>
            </a:r>
            <a:r>
              <a:rPr lang="en-US" dirty="0">
                <a:solidFill>
                  <a:schemeClr val="bg1"/>
                </a:solidFill>
              </a:rPr>
              <a:t> </a:t>
            </a:r>
            <a:r>
              <a:rPr lang="en-US" b="0" i="0" dirty="0">
                <a:solidFill>
                  <a:schemeClr val="bg1"/>
                </a:solidFill>
                <a:effectLst/>
                <a:latin typeface="Calibri" panose="020F0502020204030204" pitchFamily="34" charset="0"/>
              </a:rPr>
              <a:t>(</a:t>
            </a:r>
            <a:r>
              <a:rPr lang="en-US" b="0" i="0" u="none" strike="noStrike" dirty="0">
                <a:solidFill>
                  <a:schemeClr val="bg1"/>
                </a:solidFill>
                <a:effectLst/>
                <a:latin typeface="Calibri" panose="020F0502020204030204" pitchFamily="34" charset="0"/>
              </a:rPr>
              <a:t>“One Key to a Happy Family,”</a:t>
            </a:r>
            <a:r>
              <a:rPr lang="en-US" b="0" i="1" dirty="0">
                <a:solidFill>
                  <a:schemeClr val="bg1"/>
                </a:solidFill>
                <a:effectLst/>
                <a:latin typeface="Calibri" panose="020F0502020204030204" pitchFamily="34" charset="0"/>
              </a:rPr>
              <a:t> Ensign</a:t>
            </a:r>
            <a:r>
              <a:rPr lang="en-US" b="0" i="0" dirty="0">
                <a:solidFill>
                  <a:schemeClr val="bg1"/>
                </a:solidFill>
                <a:effectLst/>
                <a:latin typeface="Calibri" panose="020F0502020204030204" pitchFamily="34" charset="0"/>
              </a:rPr>
              <a:t> or</a:t>
            </a:r>
            <a:r>
              <a:rPr lang="en-US" b="0" i="1" dirty="0">
                <a:solidFill>
                  <a:schemeClr val="bg1"/>
                </a:solidFill>
                <a:effectLst/>
                <a:latin typeface="Calibri" panose="020F0502020204030204" pitchFamily="34" charset="0"/>
              </a:rPr>
              <a:t> </a:t>
            </a:r>
            <a:r>
              <a:rPr lang="en-US" b="0" i="1" dirty="0" err="1">
                <a:solidFill>
                  <a:schemeClr val="bg1"/>
                </a:solidFill>
                <a:effectLst/>
                <a:latin typeface="Calibri" panose="020F0502020204030204" pitchFamily="34" charset="0"/>
              </a:rPr>
              <a:t>Liahona</a:t>
            </a:r>
            <a:r>
              <a:rPr lang="en-US" b="0" i="1" dirty="0">
                <a:solidFill>
                  <a:schemeClr val="bg1"/>
                </a:solidFill>
                <a:effectLst/>
                <a:latin typeface="Calibri" panose="020F0502020204030204" pitchFamily="34" charset="0"/>
              </a:rPr>
              <a:t>,</a:t>
            </a:r>
            <a:r>
              <a:rPr lang="en-US" b="0" i="0" dirty="0">
                <a:solidFill>
                  <a:schemeClr val="bg1"/>
                </a:solidFill>
                <a:effectLst/>
                <a:latin typeface="Calibri" panose="020F0502020204030204" pitchFamily="34" charset="0"/>
              </a:rPr>
              <a:t> Oct. 2012, 5–6).</a:t>
            </a:r>
            <a:endParaRPr lang="en-US" dirty="0">
              <a:solidFill>
                <a:schemeClr val="bg1"/>
              </a:solidFill>
            </a:endParaRPr>
          </a:p>
          <a:p>
            <a:endParaRPr lang="en-US" dirty="0">
              <a:solidFill>
                <a:schemeClr val="bg1"/>
              </a:solidFill>
            </a:endParaRPr>
          </a:p>
        </p:txBody>
      </p:sp>
      <p:sp>
        <p:nvSpPr>
          <p:cNvPr id="4" name="Footer Placeholder 14">
            <a:extLst>
              <a:ext uri="{FF2B5EF4-FFF2-40B4-BE49-F238E27FC236}">
                <a16:creationId xmlns:a16="http://schemas.microsoft.com/office/drawing/2014/main" id="{79A06B43-B79C-4331-8DB3-576DED78111B}"/>
              </a:ext>
            </a:extLst>
          </p:cNvPr>
          <p:cNvSpPr>
            <a:spLocks noGrp="1"/>
          </p:cNvSpPr>
          <p:nvPr/>
        </p:nvSpPr>
        <p:spPr>
          <a:xfrm>
            <a:off x="84341" y="6492557"/>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pic>
        <p:nvPicPr>
          <p:cNvPr id="5" name="Picture 2" descr="Related image">
            <a:extLst>
              <a:ext uri="{FF2B5EF4-FFF2-40B4-BE49-F238E27FC236}">
                <a16:creationId xmlns:a16="http://schemas.microsoft.com/office/drawing/2014/main" id="{A587E78D-8D37-4551-A9E0-D7B7B0B841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8395" y="2300038"/>
            <a:ext cx="2950944" cy="2950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951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088" y="202936"/>
            <a:ext cx="6096000" cy="2308324"/>
          </a:xfrm>
          <a:prstGeom prst="rect">
            <a:avLst/>
          </a:prstGeom>
          <a:ln>
            <a:solidFill>
              <a:schemeClr val="tx1"/>
            </a:solidFill>
          </a:ln>
        </p:spPr>
        <p:txBody>
          <a:bodyPr>
            <a:spAutoFit/>
          </a:bodyPr>
          <a:lstStyle/>
          <a:p>
            <a:pPr fontAlgn="base"/>
            <a:r>
              <a:rPr lang="en-US" sz="1600" b="1" i="0" dirty="0">
                <a:effectLst/>
                <a:latin typeface="Calibri" panose="020F0502020204030204" pitchFamily="34" charset="0"/>
              </a:rPr>
              <a:t>Joseph of Egypt linked to Joseph Smith:</a:t>
            </a:r>
          </a:p>
          <a:p>
            <a:pPr fontAlgn="base"/>
            <a:r>
              <a:rPr lang="en-US" sz="1600" b="0" i="0" dirty="0">
                <a:effectLst/>
                <a:latin typeface="Calibri" panose="020F0502020204030204" pitchFamily="34" charset="0"/>
              </a:rPr>
              <a:t>“Unsurprisingly, the Prophet [Joseph Smith] was closely linked with previous prophets! … In a December 1834 blessing, [Joseph Smith Sr.] confirmed to his son that ancient Joseph in Egypt ‘looked after his posterity in the last days … [and] sought diligently to know … who should bring forth the word of the Lord [to them] and his eyes beheld thee, my son [Joseph Smith, Jr.]: [and] his heart rejoiced and his soul was satisfied.’ </a:t>
            </a:r>
            <a:r>
              <a:rPr lang="en-US" sz="1600" dirty="0">
                <a:latin typeface="Calibri" panose="020F0502020204030204" pitchFamily="34" charset="0"/>
              </a:rPr>
              <a:t>Elder Neal A. Maxwell (</a:t>
            </a:r>
            <a:r>
              <a:rPr lang="en-US" sz="1600" b="0" i="1" dirty="0">
                <a:effectLst/>
                <a:latin typeface="Calibri" panose="020F0502020204030204" pitchFamily="34" charset="0"/>
              </a:rPr>
              <a:t>Patriarchal Blessings,</a:t>
            </a:r>
            <a:r>
              <a:rPr lang="en-US" sz="1600" b="0" i="0" dirty="0">
                <a:effectLst/>
                <a:latin typeface="Calibri" panose="020F0502020204030204" pitchFamily="34" charset="0"/>
              </a:rPr>
              <a:t> 1:3.)” (</a:t>
            </a:r>
            <a:r>
              <a:rPr lang="en-US" sz="1600" b="0" i="0" u="none" strike="noStrike" dirty="0">
                <a:effectLst/>
                <a:latin typeface="Calibri" panose="020F0502020204030204" pitchFamily="34" charset="0"/>
              </a:rPr>
              <a:t>“My Servant Joseph,”</a:t>
            </a:r>
            <a:r>
              <a:rPr lang="en-US" sz="1600" i="1" dirty="0">
                <a:latin typeface="Calibri" panose="020F0502020204030204" pitchFamily="34" charset="0"/>
              </a:rPr>
              <a:t> </a:t>
            </a:r>
            <a:r>
              <a:rPr lang="en-US" sz="1600" b="0" i="1" dirty="0">
                <a:effectLst/>
                <a:latin typeface="Calibri" panose="020F0502020204030204" pitchFamily="34" charset="0"/>
              </a:rPr>
              <a:t>Ensign,</a:t>
            </a:r>
            <a:r>
              <a:rPr lang="en-US" sz="1600" b="0" i="0" dirty="0">
                <a:effectLst/>
                <a:latin typeface="Calibri" panose="020F0502020204030204" pitchFamily="34" charset="0"/>
              </a:rPr>
              <a:t> May 1992, 39).</a:t>
            </a:r>
          </a:p>
        </p:txBody>
      </p:sp>
      <p:sp>
        <p:nvSpPr>
          <p:cNvPr id="3" name="Rectangle 2"/>
          <p:cNvSpPr/>
          <p:nvPr/>
        </p:nvSpPr>
        <p:spPr>
          <a:xfrm>
            <a:off x="323088" y="2757481"/>
            <a:ext cx="6096000" cy="3293209"/>
          </a:xfrm>
          <a:prstGeom prst="rect">
            <a:avLst/>
          </a:prstGeom>
          <a:ln>
            <a:solidFill>
              <a:schemeClr val="tx1"/>
            </a:solidFill>
          </a:ln>
        </p:spPr>
        <p:txBody>
          <a:bodyPr>
            <a:spAutoFit/>
          </a:bodyPr>
          <a:lstStyle/>
          <a:p>
            <a:pPr fontAlgn="base"/>
            <a:r>
              <a:rPr lang="en-US" sz="1600" b="1" i="0" dirty="0">
                <a:effectLst/>
                <a:latin typeface="Calibri" panose="020F0502020204030204" pitchFamily="34" charset="0"/>
              </a:rPr>
              <a:t>Fore-ordained:</a:t>
            </a:r>
          </a:p>
          <a:p>
            <a:pPr fontAlgn="base"/>
            <a:r>
              <a:rPr lang="en-US" sz="1600" b="0" i="0" dirty="0">
                <a:effectLst/>
                <a:latin typeface="Calibri" panose="020F0502020204030204" pitchFamily="34" charset="0"/>
              </a:rPr>
              <a:t>“It was decreed in the counsels of eternity, long before the foundations of the earth were laid, that he, Joseph Smith, should be the man, in the last dispensation of this world, to bring forth the word of God to the people, and receive the </a:t>
            </a:r>
            <a:r>
              <a:rPr lang="en-US" sz="1600" b="0" i="0" dirty="0" err="1">
                <a:effectLst/>
                <a:latin typeface="Calibri" panose="020F0502020204030204" pitchFamily="34" charset="0"/>
              </a:rPr>
              <a:t>fulness</a:t>
            </a:r>
            <a:r>
              <a:rPr lang="en-US" sz="1600" b="0" i="0" dirty="0">
                <a:effectLst/>
                <a:latin typeface="Calibri" panose="020F0502020204030204" pitchFamily="34" charset="0"/>
              </a:rPr>
              <a:t> of the keys and power of the Priesthood of the Son of God. The Lord had his eyes upon him, and upon his father, and upon his father’s father, and upon their progenitors clear back to Abraham, and from Abraham to the flood, from the flood to Enoch, and from Enoch to Adam. He has watched that family and that blood as it has circulated from its fountain to the birth of that man. He was fore-ordained in eternity to preside over this last dispensation” </a:t>
            </a:r>
            <a:r>
              <a:rPr lang="en-US" sz="1600" dirty="0">
                <a:latin typeface="Calibri" panose="020F0502020204030204" pitchFamily="34" charset="0"/>
              </a:rPr>
              <a:t>President Brigham Young (</a:t>
            </a:r>
            <a:r>
              <a:rPr lang="en-US" sz="1600" b="0" i="1" dirty="0">
                <a:effectLst/>
                <a:latin typeface="Calibri" panose="020F0502020204030204" pitchFamily="34" charset="0"/>
              </a:rPr>
              <a:t>Teachings of Presidents of the Church: Brigham Young</a:t>
            </a:r>
            <a:r>
              <a:rPr lang="en-US" sz="1600" b="0" i="0" dirty="0">
                <a:effectLst/>
                <a:latin typeface="Calibri" panose="020F0502020204030204" pitchFamily="34" charset="0"/>
              </a:rPr>
              <a:t> [1997], </a:t>
            </a:r>
            <a:r>
              <a:rPr lang="en-US" sz="1600" b="0" i="0" u="none" strike="noStrike" dirty="0">
                <a:effectLst/>
                <a:latin typeface="Calibri" panose="020F0502020204030204" pitchFamily="34" charset="0"/>
              </a:rPr>
              <a:t>343</a:t>
            </a:r>
            <a:r>
              <a:rPr lang="en-US" sz="1600" b="0" i="0" dirty="0">
                <a:effectLst/>
                <a:latin typeface="Calibri" panose="020F0502020204030204" pitchFamily="34" charset="0"/>
              </a:rPr>
              <a:t>).</a:t>
            </a:r>
          </a:p>
        </p:txBody>
      </p:sp>
      <p:sp>
        <p:nvSpPr>
          <p:cNvPr id="4" name="Rectangle 3"/>
          <p:cNvSpPr/>
          <p:nvPr/>
        </p:nvSpPr>
        <p:spPr>
          <a:xfrm>
            <a:off x="6419088" y="202936"/>
            <a:ext cx="5469466" cy="5909310"/>
          </a:xfrm>
          <a:prstGeom prst="rect">
            <a:avLst/>
          </a:prstGeom>
          <a:ln>
            <a:solidFill>
              <a:schemeClr val="tx1"/>
            </a:solidFill>
          </a:ln>
        </p:spPr>
        <p:txBody>
          <a:bodyPr wrap="square">
            <a:spAutoFit/>
          </a:bodyPr>
          <a:lstStyle/>
          <a:p>
            <a:r>
              <a:rPr lang="en-US" sz="1400" b="1" dirty="0"/>
              <a:t>Descendant of Jacob:</a:t>
            </a:r>
          </a:p>
          <a:p>
            <a:r>
              <a:rPr lang="en-US" sz="1400" dirty="0"/>
              <a:t>“Nearly every member of the Church is a literal descendant of Jacob who gave </a:t>
            </a:r>
            <a:r>
              <a:rPr lang="en-US" sz="1400" i="1" dirty="0"/>
              <a:t>patriarchal blessings</a:t>
            </a:r>
            <a:r>
              <a:rPr lang="en-US" sz="1400" dirty="0"/>
              <a:t> to his 12 sons, predicting what would happen to them and their posterity after them. (Gen. 49; Teachings, p. 151.) As inheritors of the blessings of Jacob, it is the privilege of the gathered remnant of Jacob to receive their own patriarchal blessings and, by faith, to be blessed equally with the ancients. Patriarchal blessings may be given by </a:t>
            </a:r>
            <a:r>
              <a:rPr lang="en-US" sz="1400" i="1" dirty="0"/>
              <a:t>natural patriarchs,</a:t>
            </a:r>
            <a:r>
              <a:rPr lang="en-US" sz="1400" dirty="0"/>
              <a:t> that is by fathers in Israel who enjoy the blessings of the patriarchal order, or they may be given by </a:t>
            </a:r>
            <a:r>
              <a:rPr lang="en-US" sz="1400" i="1" dirty="0"/>
              <a:t>ordained patriarchs,</a:t>
            </a:r>
            <a:r>
              <a:rPr lang="en-US" sz="1400" dirty="0"/>
              <a:t> specially selected brethren who are appointed to bless worthy church members. </a:t>
            </a:r>
          </a:p>
          <a:p>
            <a:r>
              <a:rPr lang="en-US" sz="1400" dirty="0"/>
              <a:t>“The First Presidency (David O. McKay, Stephen L Richards, J. Reuben Clark, Jr.), in a letter to all stake presidents, dated June 28, 1957, gave the following definition and explanation: ‘Patriarchal blessings contemplate an inspired declaration of the lineage of the recipient, and also where so moved upon by the Spirit, an inspired and prophetic statement of the life mission of the recipient, together with such blessings, cautions, and admonitions as the patriarch may be prompted to give for the accomplishment of such life’s mission, it being always made clear that the realization of all promised blessings is conditioned upon faithfulness to the gospel of our Lord, whose servant the patriarch is. All such blessings are recorded and generally only one such blessing should be adequate for each person’s life. The sacred nature of the patriarchal blessing must of necessity urge all patriarchs to most earnest solicitation of divine guidance for their prophetic utterances and superior wisdom for cautions and admonitions.’” Bruce R. </a:t>
            </a:r>
            <a:r>
              <a:rPr lang="en-US" sz="1400" dirty="0" err="1"/>
              <a:t>McConkie</a:t>
            </a:r>
            <a:r>
              <a:rPr lang="en-US" sz="1400" dirty="0"/>
              <a:t> (Mormon Doctrine, p. 558.)</a:t>
            </a:r>
          </a:p>
        </p:txBody>
      </p:sp>
    </p:spTree>
    <p:extLst>
      <p:ext uri="{BB962C8B-B14F-4D97-AF65-F5344CB8AC3E}">
        <p14:creationId xmlns:p14="http://schemas.microsoft.com/office/powerpoint/2010/main" val="97531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7-themes.com/data_images/out/57/6967435-canoe-sunset.jpg"/>
          <p:cNvPicPr>
            <a:picLocks noChangeAspect="1" noChangeArrowheads="1"/>
          </p:cNvPicPr>
          <p:nvPr/>
        </p:nvPicPr>
        <p:blipFill rotWithShape="1">
          <a:blip r:embed="rId2">
            <a:extLst>
              <a:ext uri="{28A0092B-C50C-407E-A947-70E740481C1C}">
                <a14:useLocalDpi xmlns:a14="http://schemas.microsoft.com/office/drawing/2010/main" val="0"/>
              </a:ext>
            </a:extLst>
          </a:blip>
          <a:srcRect l="42974" b="63280"/>
          <a:stretch/>
        </p:blipFill>
        <p:spPr bwMode="auto">
          <a:xfrm>
            <a:off x="0" y="0"/>
            <a:ext cx="12223879"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86281" y="275439"/>
            <a:ext cx="5018407" cy="954107"/>
          </a:xfrm>
          <a:prstGeom prst="rect">
            <a:avLst/>
          </a:prstGeom>
          <a:noFill/>
        </p:spPr>
        <p:txBody>
          <a:bodyPr wrap="square" rtlCol="0">
            <a:spAutoFit/>
          </a:bodyPr>
          <a:lstStyle/>
          <a:p>
            <a:pPr algn="ctr"/>
            <a:r>
              <a:rPr lang="en-US" sz="2800" dirty="0">
                <a:solidFill>
                  <a:schemeClr val="bg1"/>
                </a:solidFill>
                <a:latin typeface="Arial Rounded MT Bold" panose="020F0704030504030204" pitchFamily="34" charset="0"/>
              </a:rPr>
              <a:t>What might bring a family together?</a:t>
            </a:r>
          </a:p>
        </p:txBody>
      </p:sp>
      <p:sp>
        <p:nvSpPr>
          <p:cNvPr id="8" name="TextBox 7"/>
          <p:cNvSpPr txBox="1"/>
          <p:nvPr/>
        </p:nvSpPr>
        <p:spPr>
          <a:xfrm>
            <a:off x="6540308" y="275439"/>
            <a:ext cx="5018407" cy="523220"/>
          </a:xfrm>
          <a:prstGeom prst="rect">
            <a:avLst/>
          </a:prstGeom>
          <a:noFill/>
        </p:spPr>
        <p:txBody>
          <a:bodyPr wrap="square" rtlCol="0">
            <a:spAutoFit/>
          </a:bodyPr>
          <a:lstStyle/>
          <a:p>
            <a:pPr algn="ctr"/>
            <a:r>
              <a:rPr lang="en-US" sz="2800" dirty="0">
                <a:solidFill>
                  <a:schemeClr val="bg1"/>
                </a:solidFill>
                <a:latin typeface="Arial Rounded MT Bold" panose="020F0704030504030204" pitchFamily="34" charset="0"/>
              </a:rPr>
              <a:t>What might divide a family?</a:t>
            </a:r>
          </a:p>
        </p:txBody>
      </p:sp>
      <p:pic>
        <p:nvPicPr>
          <p:cNvPr id="2052" name="Picture 4" descr="http://images6.fanpop.com/image/photos/34500000/Picnic-Star-Wars-lego-star-wars-34546822-1600-106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08" t="4214" r="4703" b="12290"/>
          <a:stretch/>
        </p:blipFill>
        <p:spPr bwMode="auto">
          <a:xfrm>
            <a:off x="676656" y="2157984"/>
            <a:ext cx="4937760" cy="296265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appetitt.files.wordpress.com/2012/03/josef-i-brc3b8nn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894" y="2157984"/>
            <a:ext cx="3925234" cy="2943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3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7-themes.com/data_images/out/57/6967435-canoe-sunset.jpg"/>
          <p:cNvPicPr>
            <a:picLocks noChangeAspect="1" noChangeArrowheads="1"/>
          </p:cNvPicPr>
          <p:nvPr/>
        </p:nvPicPr>
        <p:blipFill rotWithShape="1">
          <a:blip r:embed="rId2">
            <a:extLst>
              <a:ext uri="{28A0092B-C50C-407E-A947-70E740481C1C}">
                <a14:useLocalDpi xmlns:a14="http://schemas.microsoft.com/office/drawing/2010/main" val="0"/>
              </a:ext>
            </a:extLst>
          </a:blip>
          <a:srcRect l="42974" b="63280"/>
          <a:stretch/>
        </p:blipFill>
        <p:spPr bwMode="auto">
          <a:xfrm>
            <a:off x="0" y="0"/>
            <a:ext cx="1222387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4302" y="6370165"/>
            <a:ext cx="2286000" cy="369332"/>
          </a:xfrm>
          <a:prstGeom prst="rect">
            <a:avLst/>
          </a:prstGeom>
          <a:noFill/>
        </p:spPr>
        <p:txBody>
          <a:bodyPr wrap="square" rtlCol="0">
            <a:spAutoFit/>
          </a:bodyPr>
          <a:lstStyle/>
          <a:p>
            <a:r>
              <a:rPr lang="en-US" dirty="0">
                <a:solidFill>
                  <a:schemeClr val="bg1"/>
                </a:solidFill>
              </a:rPr>
              <a:t>Genesis 50:1-13</a:t>
            </a:r>
          </a:p>
        </p:txBody>
      </p:sp>
      <p:sp>
        <p:nvSpPr>
          <p:cNvPr id="9" name="TextBox 8"/>
          <p:cNvSpPr txBox="1"/>
          <p:nvPr/>
        </p:nvSpPr>
        <p:spPr>
          <a:xfrm>
            <a:off x="31879" y="42594"/>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Jacob Dies</a:t>
            </a:r>
          </a:p>
        </p:txBody>
      </p:sp>
      <p:sp>
        <p:nvSpPr>
          <p:cNvPr id="2" name="Rectangle 1"/>
          <p:cNvSpPr/>
          <p:nvPr/>
        </p:nvSpPr>
        <p:spPr>
          <a:xfrm>
            <a:off x="5645976" y="1372805"/>
            <a:ext cx="6096000" cy="2585323"/>
          </a:xfrm>
          <a:prstGeom prst="rect">
            <a:avLst/>
          </a:prstGeom>
        </p:spPr>
        <p:txBody>
          <a:bodyPr>
            <a:spAutoFit/>
          </a:bodyPr>
          <a:lstStyle/>
          <a:p>
            <a:r>
              <a:rPr lang="en-US" b="1" i="0" dirty="0">
                <a:solidFill>
                  <a:schemeClr val="bg1"/>
                </a:solidFill>
                <a:effectLst/>
                <a:latin typeface="arial" panose="020B0604020202020204" pitchFamily="34" charset="0"/>
              </a:rPr>
              <a:t>Today:</a:t>
            </a:r>
          </a:p>
          <a:p>
            <a:r>
              <a:rPr lang="en-US" b="1" i="0" dirty="0">
                <a:solidFill>
                  <a:schemeClr val="bg1"/>
                </a:solidFill>
                <a:effectLst/>
                <a:latin typeface="arial" panose="020B0604020202020204" pitchFamily="34" charset="0"/>
              </a:rPr>
              <a:t>Embalming</a:t>
            </a:r>
            <a:r>
              <a:rPr lang="en-US" b="0" i="0" dirty="0">
                <a:solidFill>
                  <a:schemeClr val="bg1"/>
                </a:solidFill>
                <a:effectLst/>
                <a:latin typeface="arial" panose="020B0604020202020204" pitchFamily="34" charset="0"/>
              </a:rPr>
              <a:t> is the art and science of preserving human remains by treating them (in its modern form with chemicals) to forestall decomposition. </a:t>
            </a:r>
          </a:p>
          <a:p>
            <a:endParaRPr lang="en-US" dirty="0">
              <a:solidFill>
                <a:schemeClr val="bg1"/>
              </a:solidFill>
              <a:latin typeface="arial" panose="020B0604020202020204" pitchFamily="34" charset="0"/>
            </a:endParaRPr>
          </a:p>
          <a:p>
            <a:r>
              <a:rPr lang="en-US" b="0" i="0" dirty="0">
                <a:solidFill>
                  <a:schemeClr val="bg1"/>
                </a:solidFill>
                <a:effectLst/>
                <a:latin typeface="arial" panose="020B0604020202020204" pitchFamily="34" charset="0"/>
              </a:rPr>
              <a:t>The intention is to keep them suitable for public display at a funeral, for religious reasons, or for medical and scientific purposes such as their use as anatomical specimens.</a:t>
            </a:r>
            <a:endParaRPr lang="en-US" dirty="0">
              <a:solidFill>
                <a:schemeClr val="bg1"/>
              </a:solidFill>
            </a:endParaRPr>
          </a:p>
        </p:txBody>
      </p:sp>
      <p:pic>
        <p:nvPicPr>
          <p:cNvPr id="4098" name="Picture 2" descr="https://encrypted-tbn2.gstatic.com/images?q=tbn:ANd9GcQEq2elWP8C3GyeKcAmFKYO8tpiPgWmUw_V8tATm8kq7650Bhw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854" y="2465464"/>
            <a:ext cx="4720450" cy="261031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129286" y="1167339"/>
            <a:ext cx="3223258" cy="923330"/>
          </a:xfrm>
          <a:prstGeom prst="rect">
            <a:avLst/>
          </a:prstGeom>
          <a:noFill/>
        </p:spPr>
        <p:txBody>
          <a:bodyPr wrap="square" rtlCol="0">
            <a:spAutoFit/>
          </a:bodyPr>
          <a:lstStyle/>
          <a:p>
            <a:r>
              <a:rPr lang="en-US" dirty="0">
                <a:solidFill>
                  <a:schemeClr val="bg1"/>
                </a:solidFill>
              </a:rPr>
              <a:t>Embalm</a:t>
            </a:r>
          </a:p>
          <a:p>
            <a:r>
              <a:rPr lang="en-US" dirty="0">
                <a:solidFill>
                  <a:schemeClr val="bg1"/>
                </a:solidFill>
              </a:rPr>
              <a:t>To treat it with preservatives to protect it from decay.</a:t>
            </a:r>
          </a:p>
        </p:txBody>
      </p:sp>
      <p:grpSp>
        <p:nvGrpSpPr>
          <p:cNvPr id="4" name="Group 3"/>
          <p:cNvGrpSpPr/>
          <p:nvPr/>
        </p:nvGrpSpPr>
        <p:grpSpPr>
          <a:xfrm>
            <a:off x="7319772" y="4020931"/>
            <a:ext cx="3804653" cy="2533900"/>
            <a:chOff x="6887705" y="3198339"/>
            <a:chExt cx="4762500" cy="3171826"/>
          </a:xfrm>
        </p:grpSpPr>
        <p:pic>
          <p:nvPicPr>
            <p:cNvPr id="4100" name="Picture 4" descr="http://images.mocpages.com/user_images/28313/1332007906m_SPLAS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7705" y="3198339"/>
              <a:ext cx="4762500" cy="3171826"/>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8967216" y="4626864"/>
              <a:ext cx="789370" cy="108364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3092526" y="5305803"/>
            <a:ext cx="3196512" cy="1323439"/>
          </a:xfrm>
          <a:prstGeom prst="rect">
            <a:avLst/>
          </a:prstGeom>
        </p:spPr>
        <p:txBody>
          <a:bodyPr wrap="square">
            <a:spAutoFit/>
          </a:bodyPr>
          <a:lstStyle/>
          <a:p>
            <a:r>
              <a:rPr lang="en-US" sz="2000" i="0" dirty="0">
                <a:solidFill>
                  <a:schemeClr val="bg1"/>
                </a:solidFill>
                <a:effectLst/>
              </a:rPr>
              <a:t>Joseph and his brothers take their father’s body to the cave of </a:t>
            </a:r>
            <a:r>
              <a:rPr lang="en-US" sz="2000" dirty="0">
                <a:solidFill>
                  <a:schemeClr val="bg1"/>
                </a:solidFill>
              </a:rPr>
              <a:t>cave of the field of </a:t>
            </a:r>
            <a:r>
              <a:rPr lang="en-US" sz="2000" dirty="0" err="1">
                <a:solidFill>
                  <a:schemeClr val="bg1"/>
                </a:solidFill>
              </a:rPr>
              <a:t>Machpelah</a:t>
            </a:r>
            <a:endParaRPr lang="en-US" sz="2000" dirty="0">
              <a:solidFill>
                <a:schemeClr val="bg1"/>
              </a:solidFill>
            </a:endParaRPr>
          </a:p>
        </p:txBody>
      </p:sp>
    </p:spTree>
    <p:extLst>
      <p:ext uri="{BB962C8B-B14F-4D97-AF65-F5344CB8AC3E}">
        <p14:creationId xmlns:p14="http://schemas.microsoft.com/office/powerpoint/2010/main" val="9015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7-themes.com/data_images/out/57/6967435-canoe-sunset.jpg"/>
          <p:cNvPicPr>
            <a:picLocks noChangeAspect="1" noChangeArrowheads="1"/>
          </p:cNvPicPr>
          <p:nvPr/>
        </p:nvPicPr>
        <p:blipFill rotWithShape="1">
          <a:blip r:embed="rId2">
            <a:extLst>
              <a:ext uri="{28A0092B-C50C-407E-A947-70E740481C1C}">
                <a14:useLocalDpi xmlns:a14="http://schemas.microsoft.com/office/drawing/2010/main" val="0"/>
              </a:ext>
            </a:extLst>
          </a:blip>
          <a:srcRect l="42974" b="63280"/>
          <a:stretch/>
        </p:blipFill>
        <p:spPr bwMode="auto">
          <a:xfrm>
            <a:off x="0" y="0"/>
            <a:ext cx="1222387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4302" y="6370165"/>
            <a:ext cx="2286000" cy="369332"/>
          </a:xfrm>
          <a:prstGeom prst="rect">
            <a:avLst/>
          </a:prstGeom>
          <a:noFill/>
        </p:spPr>
        <p:txBody>
          <a:bodyPr wrap="square" rtlCol="0">
            <a:spAutoFit/>
          </a:bodyPr>
          <a:lstStyle/>
          <a:p>
            <a:r>
              <a:rPr lang="en-US" dirty="0">
                <a:solidFill>
                  <a:schemeClr val="bg1"/>
                </a:solidFill>
              </a:rPr>
              <a:t>Genesis 50:14-21</a:t>
            </a:r>
          </a:p>
        </p:txBody>
      </p:sp>
      <p:sp>
        <p:nvSpPr>
          <p:cNvPr id="9" name="TextBox 8"/>
          <p:cNvSpPr txBox="1"/>
          <p:nvPr/>
        </p:nvSpPr>
        <p:spPr>
          <a:xfrm>
            <a:off x="31879" y="42594"/>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Requite</a:t>
            </a:r>
          </a:p>
        </p:txBody>
      </p:sp>
      <p:sp>
        <p:nvSpPr>
          <p:cNvPr id="2" name="Rectangle 1"/>
          <p:cNvSpPr/>
          <p:nvPr/>
        </p:nvSpPr>
        <p:spPr>
          <a:xfrm>
            <a:off x="5645976" y="1997428"/>
            <a:ext cx="6096000" cy="2062103"/>
          </a:xfrm>
          <a:prstGeom prst="rect">
            <a:avLst/>
          </a:prstGeom>
        </p:spPr>
        <p:txBody>
          <a:bodyPr>
            <a:spAutoFit/>
          </a:bodyPr>
          <a:lstStyle/>
          <a:p>
            <a:r>
              <a:rPr lang="en-US" sz="3200" i="0" dirty="0">
                <a:solidFill>
                  <a:schemeClr val="bg1"/>
                </a:solidFill>
                <a:effectLst/>
              </a:rPr>
              <a:t>The Brothers thought that </a:t>
            </a:r>
            <a:r>
              <a:rPr lang="en-US" sz="3200" dirty="0">
                <a:solidFill>
                  <a:schemeClr val="bg1"/>
                </a:solidFill>
              </a:rPr>
              <a:t>Joseph would hate them and seek revenge on them for mistreating him and selling him as a slave.</a:t>
            </a:r>
          </a:p>
        </p:txBody>
      </p:sp>
      <p:sp>
        <p:nvSpPr>
          <p:cNvPr id="12" name="Rectangle 11"/>
          <p:cNvSpPr/>
          <p:nvPr/>
        </p:nvSpPr>
        <p:spPr>
          <a:xfrm>
            <a:off x="5268798" y="916185"/>
            <a:ext cx="3196512" cy="369332"/>
          </a:xfrm>
          <a:prstGeom prst="rect">
            <a:avLst/>
          </a:prstGeom>
        </p:spPr>
        <p:txBody>
          <a:bodyPr wrap="square">
            <a:spAutoFit/>
          </a:bodyPr>
          <a:lstStyle/>
          <a:p>
            <a:r>
              <a:rPr lang="en-US">
                <a:solidFill>
                  <a:schemeClr val="bg1"/>
                </a:solidFill>
              </a:rPr>
              <a:t>repay or retaliate</a:t>
            </a:r>
            <a:endParaRPr lang="en-US" dirty="0">
              <a:solidFill>
                <a:schemeClr val="bg1"/>
              </a:solidFill>
            </a:endParaRPr>
          </a:p>
        </p:txBody>
      </p:sp>
      <p:pic>
        <p:nvPicPr>
          <p:cNvPr id="13" name="Picture 2" descr="http://3.bp.blogspot.com/-8xLgpJ3d4FE/VSM1S9b_h9I/AAAAAAAAoT0/P3lU7GAnie0/s1600/20150406_1717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988" y="1812410"/>
            <a:ext cx="4572000" cy="3324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762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7-themes.com/data_images/out/57/6967435-canoe-sunset.jpg"/>
          <p:cNvPicPr>
            <a:picLocks noChangeAspect="1" noChangeArrowheads="1"/>
          </p:cNvPicPr>
          <p:nvPr/>
        </p:nvPicPr>
        <p:blipFill rotWithShape="1">
          <a:blip r:embed="rId2">
            <a:extLst>
              <a:ext uri="{28A0092B-C50C-407E-A947-70E740481C1C}">
                <a14:useLocalDpi xmlns:a14="http://schemas.microsoft.com/office/drawing/2010/main" val="0"/>
              </a:ext>
            </a:extLst>
          </a:blip>
          <a:srcRect l="42974" b="63280"/>
          <a:stretch/>
        </p:blipFill>
        <p:spPr bwMode="auto">
          <a:xfrm>
            <a:off x="0" y="0"/>
            <a:ext cx="1222387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4302" y="6370165"/>
            <a:ext cx="2286000" cy="369332"/>
          </a:xfrm>
          <a:prstGeom prst="rect">
            <a:avLst/>
          </a:prstGeom>
          <a:noFill/>
        </p:spPr>
        <p:txBody>
          <a:bodyPr wrap="square" rtlCol="0">
            <a:spAutoFit/>
          </a:bodyPr>
          <a:lstStyle/>
          <a:p>
            <a:r>
              <a:rPr lang="en-US" dirty="0">
                <a:solidFill>
                  <a:schemeClr val="bg1"/>
                </a:solidFill>
              </a:rPr>
              <a:t>Genesis 50:14-21</a:t>
            </a:r>
          </a:p>
        </p:txBody>
      </p:sp>
      <p:sp>
        <p:nvSpPr>
          <p:cNvPr id="9" name="TextBox 8"/>
          <p:cNvSpPr txBox="1"/>
          <p:nvPr/>
        </p:nvSpPr>
        <p:spPr>
          <a:xfrm>
            <a:off x="31879" y="42594"/>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Forgiveness</a:t>
            </a:r>
          </a:p>
        </p:txBody>
      </p:sp>
      <p:sp>
        <p:nvSpPr>
          <p:cNvPr id="2" name="Rectangle 1"/>
          <p:cNvSpPr/>
          <p:nvPr/>
        </p:nvSpPr>
        <p:spPr>
          <a:xfrm>
            <a:off x="5078937" y="2459503"/>
            <a:ext cx="6096000" cy="1815882"/>
          </a:xfrm>
          <a:prstGeom prst="rect">
            <a:avLst/>
          </a:prstGeom>
        </p:spPr>
        <p:txBody>
          <a:bodyPr>
            <a:spAutoFit/>
          </a:bodyPr>
          <a:lstStyle/>
          <a:p>
            <a:r>
              <a:rPr lang="en-US" sz="2800" b="1" dirty="0">
                <a:solidFill>
                  <a:schemeClr val="bg1"/>
                </a:solidFill>
              </a:rPr>
              <a:t>When others sin against us, we should leave judgment to God. If we let go of past offenses, we can bring peace to ourselves and our families.</a:t>
            </a:r>
            <a:endParaRPr lang="en-US" sz="2800" dirty="0">
              <a:solidFill>
                <a:schemeClr val="bg1"/>
              </a:solidFill>
            </a:endParaRPr>
          </a:p>
        </p:txBody>
      </p:sp>
      <p:grpSp>
        <p:nvGrpSpPr>
          <p:cNvPr id="3" name="Group 2"/>
          <p:cNvGrpSpPr/>
          <p:nvPr/>
        </p:nvGrpSpPr>
        <p:grpSpPr>
          <a:xfrm>
            <a:off x="1615980" y="2303578"/>
            <a:ext cx="2414016" cy="3309101"/>
            <a:chOff x="2194560" y="2944368"/>
            <a:chExt cx="1627632" cy="2231136"/>
          </a:xfrm>
        </p:grpSpPr>
        <p:pic>
          <p:nvPicPr>
            <p:cNvPr id="10" name="Picture 8" descr="http://www.thebricktestament.com/genesis/josephs_brothers_in_egypt/gn42_02.jpg"/>
            <p:cNvPicPr>
              <a:picLocks noChangeAspect="1" noChangeArrowheads="1"/>
            </p:cNvPicPr>
            <p:nvPr/>
          </p:nvPicPr>
          <p:blipFill rotWithShape="1">
            <a:blip r:embed="rId3">
              <a:extLst>
                <a:ext uri="{28A0092B-C50C-407E-A947-70E740481C1C}">
                  <a14:useLocalDpi xmlns:a14="http://schemas.microsoft.com/office/drawing/2010/main" val="0"/>
                </a:ext>
              </a:extLst>
            </a:blip>
            <a:srcRect l="27331" t="31705" r="34445" b="-1566"/>
            <a:stretch/>
          </p:blipFill>
          <p:spPr bwMode="auto">
            <a:xfrm>
              <a:off x="2194560" y="2944368"/>
              <a:ext cx="1627632" cy="22311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www.thebricktestament.com/genesis/josephs_brothers_in_egypt/gn42_02.jpg"/>
            <p:cNvPicPr>
              <a:picLocks noChangeAspect="1" noChangeArrowheads="1"/>
            </p:cNvPicPr>
            <p:nvPr/>
          </p:nvPicPr>
          <p:blipFill rotWithShape="1">
            <a:blip r:embed="rId3">
              <a:extLst>
                <a:ext uri="{28A0092B-C50C-407E-A947-70E740481C1C}">
                  <a14:useLocalDpi xmlns:a14="http://schemas.microsoft.com/office/drawing/2010/main" val="0"/>
                </a:ext>
              </a:extLst>
            </a:blip>
            <a:srcRect l="27331" t="31705" r="62459" b="46657"/>
            <a:stretch/>
          </p:blipFill>
          <p:spPr bwMode="auto">
            <a:xfrm>
              <a:off x="3149664" y="2944368"/>
              <a:ext cx="273476" cy="4346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60367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7-themes.com/data_images/out/57/6967435-canoe-sunset.jpg"/>
          <p:cNvPicPr>
            <a:picLocks noChangeAspect="1" noChangeArrowheads="1"/>
          </p:cNvPicPr>
          <p:nvPr/>
        </p:nvPicPr>
        <p:blipFill rotWithShape="1">
          <a:blip r:embed="rId2">
            <a:extLst>
              <a:ext uri="{28A0092B-C50C-407E-A947-70E740481C1C}">
                <a14:useLocalDpi xmlns:a14="http://schemas.microsoft.com/office/drawing/2010/main" val="0"/>
              </a:ext>
            </a:extLst>
          </a:blip>
          <a:srcRect l="42974" b="63280"/>
          <a:stretch/>
        </p:blipFill>
        <p:spPr bwMode="auto">
          <a:xfrm>
            <a:off x="0" y="0"/>
            <a:ext cx="1222387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4302" y="6370165"/>
            <a:ext cx="2286000" cy="369332"/>
          </a:xfrm>
          <a:prstGeom prst="rect">
            <a:avLst/>
          </a:prstGeom>
          <a:noFill/>
        </p:spPr>
        <p:txBody>
          <a:bodyPr wrap="square" rtlCol="0">
            <a:spAutoFit/>
          </a:bodyPr>
          <a:lstStyle/>
          <a:p>
            <a:r>
              <a:rPr lang="en-US" dirty="0">
                <a:solidFill>
                  <a:schemeClr val="bg1"/>
                </a:solidFill>
              </a:rPr>
              <a:t>Genesis 50:14-21</a:t>
            </a:r>
          </a:p>
        </p:txBody>
      </p:sp>
      <p:sp>
        <p:nvSpPr>
          <p:cNvPr id="3" name="Rectangle 2"/>
          <p:cNvSpPr/>
          <p:nvPr/>
        </p:nvSpPr>
        <p:spPr>
          <a:xfrm>
            <a:off x="441870" y="731909"/>
            <a:ext cx="6096000" cy="1754326"/>
          </a:xfrm>
          <a:prstGeom prst="rect">
            <a:avLst/>
          </a:prstGeom>
        </p:spPr>
        <p:txBody>
          <a:bodyPr>
            <a:spAutoFit/>
          </a:bodyPr>
          <a:lstStyle/>
          <a:p>
            <a:pPr fontAlgn="base"/>
            <a:r>
              <a:rPr lang="en-US" b="0" i="0" dirty="0">
                <a:solidFill>
                  <a:schemeClr val="bg1"/>
                </a:solidFill>
                <a:effectLst/>
                <a:latin typeface="Calibri" panose="020F0502020204030204" pitchFamily="34" charset="0"/>
              </a:rPr>
              <a:t>“I have discovered one thing that most [happy families] have in common: they have a way of forgiving and forgetting the imperfections of others and of looking for the good.</a:t>
            </a:r>
          </a:p>
          <a:p>
            <a:pPr fontAlgn="base"/>
            <a:endParaRPr lang="en-US" b="0" i="0" dirty="0">
              <a:solidFill>
                <a:schemeClr val="bg1"/>
              </a:solidFill>
              <a:effectLst/>
              <a:latin typeface="Calibri" panose="020F0502020204030204" pitchFamily="34" charset="0"/>
            </a:endParaRPr>
          </a:p>
          <a:p>
            <a:pPr fontAlgn="base"/>
            <a:r>
              <a:rPr lang="en-US" b="0" i="0" dirty="0">
                <a:solidFill>
                  <a:schemeClr val="bg1"/>
                </a:solidFill>
                <a:effectLst/>
                <a:latin typeface="Calibri" panose="020F0502020204030204" pitchFamily="34" charset="0"/>
              </a:rPr>
              <a:t>“Those in unhappy families, on the other hand, often find fault, hold grudges, and can’t seem to let go of past offenses. …</a:t>
            </a:r>
          </a:p>
        </p:txBody>
      </p:sp>
      <p:sp>
        <p:nvSpPr>
          <p:cNvPr id="4" name="Rectangle 3"/>
          <p:cNvSpPr/>
          <p:nvPr/>
        </p:nvSpPr>
        <p:spPr>
          <a:xfrm>
            <a:off x="4922492" y="3588047"/>
            <a:ext cx="6096000" cy="2308324"/>
          </a:xfrm>
          <a:prstGeom prst="rect">
            <a:avLst/>
          </a:prstGeom>
        </p:spPr>
        <p:txBody>
          <a:bodyPr>
            <a:spAutoFit/>
          </a:bodyPr>
          <a:lstStyle/>
          <a:p>
            <a:r>
              <a:rPr lang="en-US" b="0" i="0" dirty="0">
                <a:solidFill>
                  <a:schemeClr val="bg1"/>
                </a:solidFill>
                <a:effectLst/>
                <a:latin typeface="Calibri" panose="020F0502020204030204" pitchFamily="34" charset="0"/>
              </a:rPr>
              <a:t>“It is through our Savior’s sacrifice that we can gain exaltation and eternal life. As we accept His ways and overcome our pride by softening our hearts, we can bring reconciliation and forgiveness into our families and our personal lives. God will help us to be more forgiving, to be more willing to walk the second mile, to be first to apologize even if something wasn’t our fault, to lay aside old grudges and nurture them no more” </a:t>
            </a:r>
            <a:r>
              <a:rPr lang="en-US" dirty="0">
                <a:solidFill>
                  <a:schemeClr val="bg1"/>
                </a:solidFill>
              </a:rPr>
              <a:t> (1)</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166" y="3379455"/>
            <a:ext cx="2182160" cy="2725509"/>
          </a:xfrm>
          <a:prstGeom prst="rect">
            <a:avLst/>
          </a:prstGeom>
        </p:spPr>
      </p:pic>
      <p:pic>
        <p:nvPicPr>
          <p:cNvPr id="5" name="Picture 2" descr="http://cmclquickpicks.files.wordpress.com/2011/07/soapbox-le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4171" y="500528"/>
            <a:ext cx="3848528" cy="2570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01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7-themes.com/data_images/out/57/6967435-canoe-sunset.jpg"/>
          <p:cNvPicPr>
            <a:picLocks noChangeAspect="1" noChangeArrowheads="1"/>
          </p:cNvPicPr>
          <p:nvPr/>
        </p:nvPicPr>
        <p:blipFill rotWithShape="1">
          <a:blip r:embed="rId2">
            <a:extLst>
              <a:ext uri="{28A0092B-C50C-407E-A947-70E740481C1C}">
                <a14:useLocalDpi xmlns:a14="http://schemas.microsoft.com/office/drawing/2010/main" val="0"/>
              </a:ext>
            </a:extLst>
          </a:blip>
          <a:srcRect l="42974" b="63280"/>
          <a:stretch/>
        </p:blipFill>
        <p:spPr bwMode="auto">
          <a:xfrm>
            <a:off x="0" y="0"/>
            <a:ext cx="1222387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4302" y="6370165"/>
            <a:ext cx="2286000" cy="369332"/>
          </a:xfrm>
          <a:prstGeom prst="rect">
            <a:avLst/>
          </a:prstGeom>
          <a:noFill/>
        </p:spPr>
        <p:txBody>
          <a:bodyPr wrap="square" rtlCol="0">
            <a:spAutoFit/>
          </a:bodyPr>
          <a:lstStyle/>
          <a:p>
            <a:r>
              <a:rPr lang="en-US" dirty="0">
                <a:solidFill>
                  <a:schemeClr val="bg1"/>
                </a:solidFill>
              </a:rPr>
              <a:t>Genesis 50:22-26</a:t>
            </a:r>
          </a:p>
        </p:txBody>
      </p:sp>
      <p:sp>
        <p:nvSpPr>
          <p:cNvPr id="9" name="TextBox 8"/>
          <p:cNvSpPr txBox="1"/>
          <p:nvPr/>
        </p:nvSpPr>
        <p:spPr>
          <a:xfrm>
            <a:off x="31879" y="42594"/>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Joseph Dies at Age 110</a:t>
            </a:r>
          </a:p>
        </p:txBody>
      </p:sp>
      <p:sp>
        <p:nvSpPr>
          <p:cNvPr id="12" name="Rectangle 11"/>
          <p:cNvSpPr/>
          <p:nvPr/>
        </p:nvSpPr>
        <p:spPr>
          <a:xfrm>
            <a:off x="593997" y="1297318"/>
            <a:ext cx="4822026" cy="1938992"/>
          </a:xfrm>
          <a:prstGeom prst="rect">
            <a:avLst/>
          </a:prstGeom>
        </p:spPr>
        <p:txBody>
          <a:bodyPr wrap="square">
            <a:spAutoFit/>
          </a:bodyPr>
          <a:lstStyle/>
          <a:p>
            <a:r>
              <a:rPr lang="en-US" sz="2400" i="1" dirty="0">
                <a:solidFill>
                  <a:srgbClr val="FFFF00"/>
                </a:solidFill>
              </a:rPr>
              <a:t>And Joseph saw Ephraim’s children of the third generation: the children also of Machir the son of Manasseh were brought up upon Joseph’s knees.</a:t>
            </a:r>
          </a:p>
        </p:txBody>
      </p:sp>
      <p:pic>
        <p:nvPicPr>
          <p:cNvPr id="10" name="Picture 2" descr="https://s-media-cache-ak0.pinimg.com/236x/22/82/b4/2282b467cdec5f958bb241bb20143da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156" y="4015114"/>
            <a:ext cx="2678975" cy="27243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416023" y="4273384"/>
            <a:ext cx="6096000" cy="2554545"/>
          </a:xfrm>
          <a:prstGeom prst="rect">
            <a:avLst/>
          </a:prstGeom>
        </p:spPr>
        <p:txBody>
          <a:bodyPr>
            <a:spAutoFit/>
          </a:bodyPr>
          <a:lstStyle/>
          <a:p>
            <a:r>
              <a:rPr lang="en-US" sz="2000" b="0" i="1" dirty="0">
                <a:solidFill>
                  <a:srgbClr val="FFFF00"/>
                </a:solidFill>
                <a:effectLst/>
                <a:latin typeface="Palatino"/>
              </a:rPr>
              <a:t>So Joseph died, being an hundred and ten years old: and they embalmed him, and he was put in a coffin in Egypt.</a:t>
            </a:r>
          </a:p>
          <a:p>
            <a:endParaRPr lang="en-US" sz="2000" i="1" dirty="0">
              <a:solidFill>
                <a:srgbClr val="FFFF00"/>
              </a:solidFill>
              <a:latin typeface="Palatino"/>
            </a:endParaRPr>
          </a:p>
          <a:p>
            <a:r>
              <a:rPr lang="en-US" sz="2000" i="1" dirty="0">
                <a:solidFill>
                  <a:srgbClr val="FFFF00"/>
                </a:solidFill>
              </a:rPr>
              <a:t>and he was kept from burial by the children of Israel, that he might be carried up and laid in the </a:t>
            </a:r>
            <a:r>
              <a:rPr lang="en-US" sz="2000" i="1" dirty="0" err="1">
                <a:solidFill>
                  <a:srgbClr val="FFFF00"/>
                </a:solidFill>
              </a:rPr>
              <a:t>sepulchre</a:t>
            </a:r>
            <a:r>
              <a:rPr lang="en-US" sz="2000" i="1" dirty="0">
                <a:solidFill>
                  <a:srgbClr val="FFFF00"/>
                </a:solidFill>
              </a:rPr>
              <a:t> with his father. And thus they remembered the oath which they </a:t>
            </a:r>
            <a:r>
              <a:rPr lang="en-US" sz="2000" i="1" dirty="0" err="1">
                <a:solidFill>
                  <a:srgbClr val="FFFF00"/>
                </a:solidFill>
              </a:rPr>
              <a:t>sware</a:t>
            </a:r>
            <a:r>
              <a:rPr lang="en-US" sz="2000" i="1" dirty="0">
                <a:solidFill>
                  <a:srgbClr val="FFFF00"/>
                </a:solidFill>
              </a:rPr>
              <a:t> unto him.  JST 40:38</a:t>
            </a:r>
          </a:p>
        </p:txBody>
      </p:sp>
      <p:sp>
        <p:nvSpPr>
          <p:cNvPr id="11" name="Rectangle 10"/>
          <p:cNvSpPr/>
          <p:nvPr/>
        </p:nvSpPr>
        <p:spPr>
          <a:xfrm>
            <a:off x="2279156" y="3200681"/>
            <a:ext cx="4822026" cy="461665"/>
          </a:xfrm>
          <a:prstGeom prst="rect">
            <a:avLst/>
          </a:prstGeom>
        </p:spPr>
        <p:txBody>
          <a:bodyPr wrap="square">
            <a:spAutoFit/>
          </a:bodyPr>
          <a:lstStyle/>
          <a:p>
            <a:r>
              <a:rPr lang="en-US" sz="2400" b="1" i="1" dirty="0">
                <a:solidFill>
                  <a:srgbClr val="FFFF00"/>
                </a:solidFill>
              </a:rPr>
              <a:t>Read JST 40:24-38</a:t>
            </a:r>
          </a:p>
        </p:txBody>
      </p:sp>
      <p:pic>
        <p:nvPicPr>
          <p:cNvPr id="13" name="Picture 4" descr="http://teachthem.files.wordpress.com/2011/10/pharoah-lego.jpg"/>
          <p:cNvPicPr>
            <a:picLocks noChangeAspect="1" noChangeArrowheads="1"/>
          </p:cNvPicPr>
          <p:nvPr/>
        </p:nvPicPr>
        <p:blipFill rotWithShape="1">
          <a:blip r:embed="rId4">
            <a:extLst>
              <a:ext uri="{28A0092B-C50C-407E-A947-70E740481C1C}">
                <a14:useLocalDpi xmlns:a14="http://schemas.microsoft.com/office/drawing/2010/main" val="0"/>
              </a:ext>
            </a:extLst>
          </a:blip>
          <a:srcRect l="14873" t="1986" r="21127"/>
          <a:stretch/>
        </p:blipFill>
        <p:spPr bwMode="auto">
          <a:xfrm>
            <a:off x="7929826" y="1158761"/>
            <a:ext cx="1713030" cy="3014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17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7-themes.com/data_images/out/57/6967435-canoe-sunset.jpg"/>
          <p:cNvPicPr>
            <a:picLocks noChangeAspect="1" noChangeArrowheads="1"/>
          </p:cNvPicPr>
          <p:nvPr/>
        </p:nvPicPr>
        <p:blipFill rotWithShape="1">
          <a:blip r:embed="rId2">
            <a:extLst>
              <a:ext uri="{28A0092B-C50C-407E-A947-70E740481C1C}">
                <a14:useLocalDpi xmlns:a14="http://schemas.microsoft.com/office/drawing/2010/main" val="0"/>
              </a:ext>
            </a:extLst>
          </a:blip>
          <a:srcRect l="42974" b="63280"/>
          <a:stretch/>
        </p:blipFill>
        <p:spPr bwMode="auto">
          <a:xfrm>
            <a:off x="0" y="0"/>
            <a:ext cx="1222387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4302" y="6370165"/>
            <a:ext cx="2286000" cy="369332"/>
          </a:xfrm>
          <a:prstGeom prst="rect">
            <a:avLst/>
          </a:prstGeom>
          <a:noFill/>
        </p:spPr>
        <p:txBody>
          <a:bodyPr wrap="square" rtlCol="0">
            <a:spAutoFit/>
          </a:bodyPr>
          <a:lstStyle/>
          <a:p>
            <a:r>
              <a:rPr lang="en-US" dirty="0">
                <a:solidFill>
                  <a:schemeClr val="bg1"/>
                </a:solidFill>
              </a:rPr>
              <a:t>2 Nephi 3:12</a:t>
            </a:r>
          </a:p>
        </p:txBody>
      </p:sp>
      <p:sp>
        <p:nvSpPr>
          <p:cNvPr id="9" name="TextBox 8"/>
          <p:cNvSpPr txBox="1"/>
          <p:nvPr/>
        </p:nvSpPr>
        <p:spPr>
          <a:xfrm>
            <a:off x="31879" y="42594"/>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Fruit of the Loins of Judah</a:t>
            </a:r>
          </a:p>
        </p:txBody>
      </p:sp>
      <p:sp>
        <p:nvSpPr>
          <p:cNvPr id="12" name="Rectangle 11"/>
          <p:cNvSpPr/>
          <p:nvPr/>
        </p:nvSpPr>
        <p:spPr>
          <a:xfrm>
            <a:off x="439524" y="1458682"/>
            <a:ext cx="6024620" cy="4154984"/>
          </a:xfrm>
          <a:prstGeom prst="rect">
            <a:avLst/>
          </a:prstGeom>
        </p:spPr>
        <p:txBody>
          <a:bodyPr wrap="square">
            <a:spAutoFit/>
          </a:bodyPr>
          <a:lstStyle/>
          <a:p>
            <a:r>
              <a:rPr lang="en-US" sz="2400" dirty="0">
                <a:solidFill>
                  <a:schemeClr val="bg1"/>
                </a:solidFill>
              </a:rPr>
              <a:t>Wherefore, the fruit of thy loins shall write; and the fruit of the loins of Judah shall write; and that which shall be written by the fruit of thy loins, and also that which shall be written by the fruit of the loins of Judah, shall grow together, unto the confounding of false doctrines and laying down of contentions, and establishing peace among the fruit of thy loins, and bringing them to the knowledge of their fathers in the latter days, and also to the knowledge of my covenants, </a:t>
            </a:r>
            <a:r>
              <a:rPr lang="en-US" sz="2400" dirty="0" err="1">
                <a:solidFill>
                  <a:schemeClr val="bg1"/>
                </a:solidFill>
              </a:rPr>
              <a:t>saith</a:t>
            </a:r>
            <a:r>
              <a:rPr lang="en-US" sz="2400" dirty="0">
                <a:solidFill>
                  <a:schemeClr val="bg1"/>
                </a:solidFill>
              </a:rPr>
              <a:t> the Lord.</a:t>
            </a:r>
            <a:endParaRPr lang="en-US" sz="2400" i="1" dirty="0">
              <a:solidFill>
                <a:schemeClr val="bg1"/>
              </a:solidFill>
            </a:endParaRPr>
          </a:p>
        </p:txBody>
      </p:sp>
      <p:pic>
        <p:nvPicPr>
          <p:cNvPr id="5122" name="Picture 2" descr="http://storiesof.us/bcmedia/01%20BC%20Logos/sermon%20series/The%20Story/00%20The%20Brick%20Testament%20(lego%20bible)/genesis/joseph's%20brother%20in%20egypt/gn42_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3667" y="2194114"/>
            <a:ext cx="5035161" cy="377637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4897266" y="870018"/>
            <a:ext cx="3133755" cy="461665"/>
          </a:xfrm>
          <a:prstGeom prst="rect">
            <a:avLst/>
          </a:prstGeom>
        </p:spPr>
        <p:txBody>
          <a:bodyPr wrap="square">
            <a:spAutoFit/>
          </a:bodyPr>
          <a:lstStyle/>
          <a:p>
            <a:r>
              <a:rPr lang="en-US" sz="2400" dirty="0">
                <a:solidFill>
                  <a:schemeClr val="bg1"/>
                </a:solidFill>
              </a:rPr>
              <a:t>The Bible</a:t>
            </a:r>
            <a:endParaRPr lang="en-US" sz="2400" i="1" dirty="0">
              <a:solidFill>
                <a:schemeClr val="bg1"/>
              </a:solidFill>
            </a:endParaRPr>
          </a:p>
        </p:txBody>
      </p:sp>
    </p:spTree>
    <p:extLst>
      <p:ext uri="{BB962C8B-B14F-4D97-AF65-F5344CB8AC3E}">
        <p14:creationId xmlns:p14="http://schemas.microsoft.com/office/powerpoint/2010/main" val="1868942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7-themes.com/data_images/out/57/6967435-canoe-sunset.jpg"/>
          <p:cNvPicPr>
            <a:picLocks noChangeAspect="1" noChangeArrowheads="1"/>
          </p:cNvPicPr>
          <p:nvPr/>
        </p:nvPicPr>
        <p:blipFill rotWithShape="1">
          <a:blip r:embed="rId2">
            <a:extLst>
              <a:ext uri="{28A0092B-C50C-407E-A947-70E740481C1C}">
                <a14:useLocalDpi xmlns:a14="http://schemas.microsoft.com/office/drawing/2010/main" val="0"/>
              </a:ext>
            </a:extLst>
          </a:blip>
          <a:srcRect l="42974" b="63280"/>
          <a:stretch/>
        </p:blipFill>
        <p:spPr bwMode="auto">
          <a:xfrm>
            <a:off x="0" y="0"/>
            <a:ext cx="1222387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4302" y="6370165"/>
            <a:ext cx="2286000" cy="369332"/>
          </a:xfrm>
          <a:prstGeom prst="rect">
            <a:avLst/>
          </a:prstGeom>
          <a:noFill/>
        </p:spPr>
        <p:txBody>
          <a:bodyPr wrap="square" rtlCol="0">
            <a:spAutoFit/>
          </a:bodyPr>
          <a:lstStyle/>
          <a:p>
            <a:r>
              <a:rPr lang="en-US" dirty="0">
                <a:solidFill>
                  <a:schemeClr val="bg1"/>
                </a:solidFill>
              </a:rPr>
              <a:t>JST 50:25-27</a:t>
            </a:r>
          </a:p>
        </p:txBody>
      </p:sp>
      <p:sp>
        <p:nvSpPr>
          <p:cNvPr id="9" name="TextBox 8"/>
          <p:cNvSpPr txBox="1"/>
          <p:nvPr/>
        </p:nvSpPr>
        <p:spPr>
          <a:xfrm>
            <a:off x="31879" y="42594"/>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Promises to Joseph</a:t>
            </a:r>
          </a:p>
        </p:txBody>
      </p:sp>
      <p:sp>
        <p:nvSpPr>
          <p:cNvPr id="12" name="Rectangle 11"/>
          <p:cNvSpPr/>
          <p:nvPr/>
        </p:nvSpPr>
        <p:spPr>
          <a:xfrm>
            <a:off x="626194" y="1501384"/>
            <a:ext cx="8004138" cy="1754326"/>
          </a:xfrm>
          <a:prstGeom prst="rect">
            <a:avLst/>
          </a:prstGeom>
        </p:spPr>
        <p:txBody>
          <a:bodyPr wrap="square">
            <a:spAutoFit/>
          </a:bodyPr>
          <a:lstStyle/>
          <a:p>
            <a:r>
              <a:rPr lang="en-US" sz="3600" dirty="0">
                <a:solidFill>
                  <a:schemeClr val="bg1"/>
                </a:solidFill>
              </a:rPr>
              <a:t>In order to bring His people out of spiritual darkness and captivity, the Lord raised up a “choice seer” </a:t>
            </a:r>
            <a:endParaRPr lang="en-US" sz="3600" i="1" dirty="0">
              <a:solidFill>
                <a:schemeClr val="bg1"/>
              </a:solidFill>
            </a:endParaRPr>
          </a:p>
        </p:txBody>
      </p:sp>
      <p:pic>
        <p:nvPicPr>
          <p:cNvPr id="7170" name="Picture 2" descr="https://d3ewd3ysu1dfsj.cloudfront.net/images/stories/large/21243.jpg"/>
          <p:cNvPicPr>
            <a:picLocks noChangeAspect="1" noChangeArrowheads="1"/>
          </p:cNvPicPr>
          <p:nvPr/>
        </p:nvPicPr>
        <p:blipFill rotWithShape="1">
          <a:blip r:embed="rId3">
            <a:extLst>
              <a:ext uri="{28A0092B-C50C-407E-A947-70E740481C1C}">
                <a14:useLocalDpi xmlns:a14="http://schemas.microsoft.com/office/drawing/2010/main" val="0"/>
              </a:ext>
            </a:extLst>
          </a:blip>
          <a:srcRect l="13129" t="9587" r="56913"/>
          <a:stretch/>
        </p:blipFill>
        <p:spPr bwMode="auto">
          <a:xfrm>
            <a:off x="8796528" y="2184816"/>
            <a:ext cx="2816352" cy="418534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235921" y="3300640"/>
            <a:ext cx="2711292" cy="646331"/>
          </a:xfrm>
          <a:prstGeom prst="rect">
            <a:avLst/>
          </a:prstGeom>
        </p:spPr>
        <p:txBody>
          <a:bodyPr wrap="square">
            <a:spAutoFit/>
          </a:bodyPr>
          <a:lstStyle/>
          <a:p>
            <a:r>
              <a:rPr lang="en-US" sz="3600" dirty="0">
                <a:solidFill>
                  <a:schemeClr val="bg1"/>
                </a:solidFill>
              </a:rPr>
              <a:t>A choice seer</a:t>
            </a:r>
            <a:endParaRPr lang="en-US" sz="3600" i="1" dirty="0">
              <a:solidFill>
                <a:schemeClr val="bg1"/>
              </a:solidFill>
            </a:endParaRPr>
          </a:p>
        </p:txBody>
      </p:sp>
      <p:grpSp>
        <p:nvGrpSpPr>
          <p:cNvPr id="10" name="Group 9"/>
          <p:cNvGrpSpPr/>
          <p:nvPr/>
        </p:nvGrpSpPr>
        <p:grpSpPr>
          <a:xfrm>
            <a:off x="1004096" y="3429000"/>
            <a:ext cx="3505068" cy="2501531"/>
            <a:chOff x="228600" y="381000"/>
            <a:chExt cx="3505068" cy="2501531"/>
          </a:xfrm>
        </p:grpSpPr>
        <p:grpSp>
          <p:nvGrpSpPr>
            <p:cNvPr id="13" name="Group 12"/>
            <p:cNvGrpSpPr/>
            <p:nvPr/>
          </p:nvGrpSpPr>
          <p:grpSpPr>
            <a:xfrm>
              <a:off x="228600" y="381000"/>
              <a:ext cx="3505068" cy="2501531"/>
              <a:chOff x="534986" y="381000"/>
              <a:chExt cx="2637111" cy="2501531"/>
            </a:xfrm>
          </p:grpSpPr>
          <p:sp>
            <p:nvSpPr>
              <p:cNvPr id="15" name="Rectangle 1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34986" y="384805"/>
                <a:ext cx="457200" cy="2497726"/>
                <a:chOff x="533400" y="381000"/>
                <a:chExt cx="457200" cy="2497726"/>
              </a:xfrm>
            </p:grpSpPr>
            <p:sp>
              <p:nvSpPr>
                <p:cNvPr id="22" name="Oval 2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714897" y="381000"/>
                <a:ext cx="457200" cy="2497726"/>
                <a:chOff x="2714897" y="457200"/>
                <a:chExt cx="457200" cy="2497726"/>
              </a:xfrm>
            </p:grpSpPr>
            <p:sp>
              <p:nvSpPr>
                <p:cNvPr id="18" name="Oval 1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849427" y="1060939"/>
              <a:ext cx="2371313" cy="1077218"/>
            </a:xfrm>
            <a:prstGeom prst="rect">
              <a:avLst/>
            </a:prstGeom>
          </p:spPr>
          <p:txBody>
            <a:bodyPr wrap="square">
              <a:spAutoFit/>
            </a:bodyPr>
            <a:lstStyle/>
            <a:p>
              <a:r>
                <a:rPr lang="en-US" sz="1600" b="1" dirty="0">
                  <a:latin typeface="Calibri" panose="020F0502020204030204" pitchFamily="34" charset="0"/>
                </a:rPr>
                <a:t>Through the Prophet Joseph Smith, the Lord restored His gospel to the earth</a:t>
              </a:r>
              <a:endParaRPr lang="en-US" sz="1600" b="1" dirty="0"/>
            </a:p>
          </p:txBody>
        </p:sp>
      </p:grpSp>
      <p:sp>
        <p:nvSpPr>
          <p:cNvPr id="2" name="Rectangle 1">
            <a:extLst>
              <a:ext uri="{FF2B5EF4-FFF2-40B4-BE49-F238E27FC236}">
                <a16:creationId xmlns:a16="http://schemas.microsoft.com/office/drawing/2014/main" id="{6A342EFB-E58E-4271-A48F-BE9B774AFFEC}"/>
              </a:ext>
            </a:extLst>
          </p:cNvPr>
          <p:cNvSpPr/>
          <p:nvPr/>
        </p:nvSpPr>
        <p:spPr>
          <a:xfrm>
            <a:off x="1967023" y="5875343"/>
            <a:ext cx="6775446" cy="923330"/>
          </a:xfrm>
          <a:prstGeom prst="rect">
            <a:avLst/>
          </a:prstGeom>
        </p:spPr>
        <p:txBody>
          <a:bodyPr wrap="square">
            <a:spAutoFit/>
          </a:bodyPr>
          <a:lstStyle/>
          <a:p>
            <a:r>
              <a:rPr lang="en-US" i="1" dirty="0">
                <a:solidFill>
                  <a:srgbClr val="FFFF00"/>
                </a:solidFill>
                <a:latin typeface="Calibri" panose="020F0502020204030204" pitchFamily="34" charset="0"/>
              </a:rPr>
              <a:t>A seer</a:t>
            </a:r>
            <a:r>
              <a:rPr lang="en-US" dirty="0">
                <a:solidFill>
                  <a:srgbClr val="FFFF00"/>
                </a:solidFill>
                <a:latin typeface="Calibri" panose="020F0502020204030204" pitchFamily="34" charset="0"/>
              </a:rPr>
              <a:t> is “a person authorized of God to see with spiritual eyes things that God has hidden from the world. </a:t>
            </a:r>
          </a:p>
          <a:p>
            <a:r>
              <a:rPr lang="en-US" dirty="0">
                <a:solidFill>
                  <a:srgbClr val="FFFF00"/>
                </a:solidFill>
                <a:latin typeface="Calibri" panose="020F0502020204030204" pitchFamily="34" charset="0"/>
              </a:rPr>
              <a:t>(Moses 6:35-38) </a:t>
            </a:r>
            <a:endParaRPr lang="en-US" dirty="0">
              <a:solidFill>
                <a:srgbClr val="FFFF00"/>
              </a:solidFill>
            </a:endParaRPr>
          </a:p>
        </p:txBody>
      </p:sp>
    </p:spTree>
    <p:extLst>
      <p:ext uri="{BB962C8B-B14F-4D97-AF65-F5344CB8AC3E}">
        <p14:creationId xmlns:p14="http://schemas.microsoft.com/office/powerpoint/2010/main" val="265274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out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TotalTime>
  <Words>1452</Words>
  <Application>Microsoft Office PowerPoint</Application>
  <PresentationFormat>Widescreen</PresentationFormat>
  <Paragraphs>61</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 Rounded MT Bold</vt:lpstr>
      <vt:lpstr>Palatino</vt:lpstr>
      <vt:lpstr>Calibri Light</vt:lpstr>
      <vt:lpstr>Calibri</vt:lpstr>
      <vt:lpstr>Arial</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lynda blau</cp:lastModifiedBy>
  <cp:revision>23</cp:revision>
  <dcterms:created xsi:type="dcterms:W3CDTF">2015-09-19T01:01:11Z</dcterms:created>
  <dcterms:modified xsi:type="dcterms:W3CDTF">2020-11-14T02:12:49Z</dcterms:modified>
</cp:coreProperties>
</file>