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65" r:id="rId6"/>
    <p:sldId id="266" r:id="rId7"/>
    <p:sldId id="267" r:id="rId8"/>
    <p:sldId id="268" r:id="rId9"/>
    <p:sldId id="261" r:id="rId10"/>
    <p:sldId id="269" r:id="rId11"/>
    <p:sldId id="270" r:id="rId12"/>
    <p:sldId id="271" r:id="rId13"/>
    <p:sldId id="272" r:id="rId14"/>
    <p:sldId id="274" r:id="rId15"/>
    <p:sldId id="275" r:id="rId16"/>
    <p:sldId id="257" r:id="rId17"/>
    <p:sldId id="264" r:id="rId18"/>
    <p:sldId id="260" r:id="rId19"/>
    <p:sldId id="273" r:id="rId20"/>
    <p:sldId id="279" r:id="rId21"/>
  </p:sldIdLst>
  <p:sldSz cx="12192000" cy="6858000"/>
  <p:notesSz cx="6858000" cy="9144000"/>
  <p:embeddedFontLst>
    <p:embeddedFont>
      <p:font typeface="Baskerville Old Face" panose="02020602080505020303" pitchFamily="18" charset="0"/>
      <p:regular r:id="rId22"/>
    </p:embeddedFon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DEA5A5-1082-4CE3-BFD8-A727B264B92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258028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19352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34461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A5A5-1082-4CE3-BFD8-A727B264B92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412762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EA5A5-1082-4CE3-BFD8-A727B264B924}"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92727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EA5A5-1082-4CE3-BFD8-A727B264B92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273655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DEA5A5-1082-4CE3-BFD8-A727B264B924}"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306443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DEA5A5-1082-4CE3-BFD8-A727B264B924}"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49490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EA5A5-1082-4CE3-BFD8-A727B264B924}"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63688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EA5A5-1082-4CE3-BFD8-A727B264B92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146510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EA5A5-1082-4CE3-BFD8-A727B264B924}"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EDF3-B732-49AF-AA2D-0A69D198C14F}" type="slidenum">
              <a:rPr lang="en-US" smtClean="0"/>
              <a:t>‹#›</a:t>
            </a:fld>
            <a:endParaRPr lang="en-US"/>
          </a:p>
        </p:txBody>
      </p:sp>
    </p:spTree>
    <p:extLst>
      <p:ext uri="{BB962C8B-B14F-4D97-AF65-F5344CB8AC3E}">
        <p14:creationId xmlns:p14="http://schemas.microsoft.com/office/powerpoint/2010/main" val="362417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EA5A5-1082-4CE3-BFD8-A727B264B924}"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EDF3-B732-49AF-AA2D-0A69D198C14F}" type="slidenum">
              <a:rPr lang="en-US" smtClean="0"/>
              <a:t>‹#›</a:t>
            </a:fld>
            <a:endParaRPr lang="en-US"/>
          </a:p>
        </p:txBody>
      </p:sp>
    </p:spTree>
    <p:extLst>
      <p:ext uri="{BB962C8B-B14F-4D97-AF65-F5344CB8AC3E}">
        <p14:creationId xmlns:p14="http://schemas.microsoft.com/office/powerpoint/2010/main" val="26628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0331E-EEFE-4975-9991-3B90F9289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 y="0"/>
            <a:ext cx="2059807" cy="369332"/>
          </a:xfrm>
          <a:prstGeom prst="rect">
            <a:avLst/>
          </a:prstGeom>
          <a:noFill/>
        </p:spPr>
        <p:txBody>
          <a:bodyPr wrap="square" rtlCol="0">
            <a:spAutoFit/>
          </a:bodyPr>
          <a:lstStyle/>
          <a:p>
            <a:r>
              <a:rPr lang="en-US" dirty="0">
                <a:solidFill>
                  <a:schemeClr val="bg1"/>
                </a:solidFill>
              </a:rPr>
              <a:t>Lesson 45 Part 1</a:t>
            </a:r>
          </a:p>
        </p:txBody>
      </p:sp>
      <p:sp>
        <p:nvSpPr>
          <p:cNvPr id="6" name="TextBox 5"/>
          <p:cNvSpPr txBox="1"/>
          <p:nvPr/>
        </p:nvSpPr>
        <p:spPr>
          <a:xfrm>
            <a:off x="0" y="999565"/>
            <a:ext cx="12304058" cy="193899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Book of Exodus</a:t>
            </a:r>
          </a:p>
          <a:p>
            <a:pPr algn="ctr"/>
            <a:r>
              <a:rPr lang="en-US" sz="6000" dirty="0">
                <a:solidFill>
                  <a:schemeClr val="bg1"/>
                </a:solidFill>
                <a:latin typeface="Bookman Old Style" panose="02050604050505020204" pitchFamily="18" charset="0"/>
              </a:rPr>
              <a:t>Exodus 1-2</a:t>
            </a:r>
          </a:p>
        </p:txBody>
      </p:sp>
      <p:sp>
        <p:nvSpPr>
          <p:cNvPr id="7" name="Rectangle 6"/>
          <p:cNvSpPr/>
          <p:nvPr/>
        </p:nvSpPr>
        <p:spPr>
          <a:xfrm>
            <a:off x="860636" y="3960195"/>
            <a:ext cx="6096000" cy="923330"/>
          </a:xfrm>
          <a:prstGeom prst="rect">
            <a:avLst/>
          </a:prstGeom>
        </p:spPr>
        <p:txBody>
          <a:bodyPr>
            <a:spAutoFit/>
          </a:bodyPr>
          <a:lstStyle/>
          <a:p>
            <a:r>
              <a:rPr lang="en-US" b="0" i="0" dirty="0">
                <a:solidFill>
                  <a:schemeClr val="bg1"/>
                </a:solidFill>
                <a:effectLst/>
                <a:latin typeface="Palatino"/>
              </a:rPr>
              <a:t>Choosing rather to suffer affliction with the people of God, than to enjoy the pleasures of sin for a season;</a:t>
            </a:r>
          </a:p>
          <a:p>
            <a:r>
              <a:rPr lang="en-US" dirty="0">
                <a:solidFill>
                  <a:schemeClr val="bg1"/>
                </a:solidFill>
                <a:latin typeface="Palatino"/>
              </a:rPr>
              <a:t>Hebrews 11:25</a:t>
            </a:r>
            <a:endParaRPr lang="en-US" dirty="0">
              <a:solidFill>
                <a:schemeClr val="bg1"/>
              </a:solidFill>
            </a:endParaRPr>
          </a:p>
        </p:txBody>
      </p:sp>
      <p:grpSp>
        <p:nvGrpSpPr>
          <p:cNvPr id="8" name="Group 290"/>
          <p:cNvGrpSpPr/>
          <p:nvPr/>
        </p:nvGrpSpPr>
        <p:grpSpPr>
          <a:xfrm>
            <a:off x="7243802" y="3105835"/>
            <a:ext cx="4426857" cy="3320143"/>
            <a:chOff x="0" y="0"/>
            <a:chExt cx="9144000" cy="6858000"/>
          </a:xfrm>
        </p:grpSpPr>
        <p:sp>
          <p:nvSpPr>
            <p:cNvPr id="9" name="Rectangle 8"/>
            <p:cNvSpPr/>
            <p:nvPr/>
          </p:nvSpPr>
          <p:spPr>
            <a:xfrm>
              <a:off x="0" y="0"/>
              <a:ext cx="9144000" cy="2971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895600"/>
              <a:ext cx="9144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0" y="3200400"/>
              <a:ext cx="9144000" cy="12954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5562600" y="762000"/>
              <a:ext cx="2362200" cy="21336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2667000"/>
              <a:ext cx="7391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2438400"/>
              <a:ext cx="60198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78"/>
            <p:cNvGrpSpPr/>
            <p:nvPr/>
          </p:nvGrpSpPr>
          <p:grpSpPr>
            <a:xfrm>
              <a:off x="228600" y="0"/>
              <a:ext cx="1295400" cy="2895600"/>
              <a:chOff x="457200" y="0"/>
              <a:chExt cx="1295400" cy="2895600"/>
            </a:xfrm>
          </p:grpSpPr>
          <p:sp>
            <p:nvSpPr>
              <p:cNvPr id="221" name="Rectangle 220"/>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79"/>
            <p:cNvGrpSpPr/>
            <p:nvPr/>
          </p:nvGrpSpPr>
          <p:grpSpPr>
            <a:xfrm>
              <a:off x="7391400" y="0"/>
              <a:ext cx="1295400" cy="2895600"/>
              <a:chOff x="457200" y="0"/>
              <a:chExt cx="1295400" cy="2895600"/>
            </a:xfrm>
          </p:grpSpPr>
          <p:sp>
            <p:nvSpPr>
              <p:cNvPr id="215" name="Rectangle 214"/>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6"/>
            <p:cNvGrpSpPr/>
            <p:nvPr/>
          </p:nvGrpSpPr>
          <p:grpSpPr>
            <a:xfrm>
              <a:off x="2743200" y="0"/>
              <a:ext cx="990600" cy="2438400"/>
              <a:chOff x="457200" y="0"/>
              <a:chExt cx="1295400" cy="2895600"/>
            </a:xfrm>
          </p:grpSpPr>
          <p:sp>
            <p:nvSpPr>
              <p:cNvPr id="209" name="Rectangle 208"/>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93"/>
            <p:cNvGrpSpPr/>
            <p:nvPr/>
          </p:nvGrpSpPr>
          <p:grpSpPr>
            <a:xfrm>
              <a:off x="5105400" y="0"/>
              <a:ext cx="990600" cy="2438400"/>
              <a:chOff x="457200" y="0"/>
              <a:chExt cx="1295400" cy="2895600"/>
            </a:xfrm>
          </p:grpSpPr>
          <p:sp>
            <p:nvSpPr>
              <p:cNvPr id="203" name="Rectangle 202"/>
              <p:cNvSpPr/>
              <p:nvPr/>
            </p:nvSpPr>
            <p:spPr>
              <a:xfrm rot="16200000">
                <a:off x="0" y="1371600"/>
                <a:ext cx="2209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0800000">
                <a:off x="457200" y="0"/>
                <a:ext cx="1295400" cy="616857"/>
              </a:xfrm>
              <a:prstGeom prst="trapezoid">
                <a:avLst>
                  <a:gd name="adj" fmla="val 45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685800" y="2438400"/>
                <a:ext cx="838200" cy="457200"/>
              </a:xfrm>
              <a:prstGeom prst="trapezoid">
                <a:avLst>
                  <a:gd name="adj" fmla="val 132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9144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10668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1219200" y="762000"/>
                <a:ext cx="45719" cy="1524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97"/>
            <p:cNvGrpSpPr/>
            <p:nvPr/>
          </p:nvGrpSpPr>
          <p:grpSpPr>
            <a:xfrm>
              <a:off x="1600200" y="838200"/>
              <a:ext cx="1131405" cy="2438400"/>
              <a:chOff x="349037" y="609600"/>
              <a:chExt cx="2506235" cy="5401432"/>
            </a:xfrm>
          </p:grpSpPr>
          <p:grpSp>
            <p:nvGrpSpPr>
              <p:cNvPr id="140" name="Group 74"/>
              <p:cNvGrpSpPr/>
              <p:nvPr/>
            </p:nvGrpSpPr>
            <p:grpSpPr>
              <a:xfrm rot="5400000" flipH="1">
                <a:off x="1033084" y="5367716"/>
                <a:ext cx="524632" cy="762000"/>
                <a:chOff x="4073016" y="5073073"/>
                <a:chExt cx="677032" cy="834266"/>
              </a:xfrm>
            </p:grpSpPr>
            <p:sp>
              <p:nvSpPr>
                <p:cNvPr id="201" name="Oval 200"/>
                <p:cNvSpPr/>
                <p:nvPr/>
              </p:nvSpPr>
              <p:spPr>
                <a:xfrm rot="2332152">
                  <a:off x="4073016" y="5073073"/>
                  <a:ext cx="677032" cy="834266"/>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332152">
                  <a:off x="4245222" y="5192854"/>
                  <a:ext cx="485866" cy="587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72"/>
              <p:cNvGrpSpPr/>
              <p:nvPr/>
            </p:nvGrpSpPr>
            <p:grpSpPr>
              <a:xfrm rot="16200000">
                <a:off x="1718884" y="5367716"/>
                <a:ext cx="524632" cy="762000"/>
                <a:chOff x="4073016" y="5073073"/>
                <a:chExt cx="677032" cy="834266"/>
              </a:xfrm>
            </p:grpSpPr>
            <p:sp>
              <p:nvSpPr>
                <p:cNvPr id="199" name="Oval 198"/>
                <p:cNvSpPr/>
                <p:nvPr/>
              </p:nvSpPr>
              <p:spPr>
                <a:xfrm rot="2332152">
                  <a:off x="4073016" y="5073073"/>
                  <a:ext cx="677032" cy="834266"/>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332152">
                  <a:off x="4245222" y="5192854"/>
                  <a:ext cx="485866" cy="587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ounded Rectangle 141"/>
              <p:cNvSpPr/>
              <p:nvPr/>
            </p:nvSpPr>
            <p:spPr>
              <a:xfrm>
                <a:off x="533400" y="762000"/>
                <a:ext cx="2133600" cy="1905000"/>
              </a:xfrm>
              <a:prstGeom prst="roundRect">
                <a:avLst>
                  <a:gd name="adj" fmla="val 257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102736" y="3186809"/>
                <a:ext cx="677032" cy="83426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10157" y="3186809"/>
                <a:ext cx="677032" cy="83426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733689" flipH="1">
                <a:off x="596526" y="2282409"/>
                <a:ext cx="1184805" cy="159268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866311">
                <a:off x="1448047" y="2226868"/>
                <a:ext cx="1100778" cy="159268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p:cNvSpPr/>
              <p:nvPr/>
            </p:nvSpPr>
            <p:spPr>
              <a:xfrm rot="10800000">
                <a:off x="609598" y="1821645"/>
                <a:ext cx="1905001" cy="3817154"/>
              </a:xfrm>
              <a:prstGeom prst="flowChartMerg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lowchart: Merge 147"/>
              <p:cNvSpPr/>
              <p:nvPr/>
            </p:nvSpPr>
            <p:spPr>
              <a:xfrm>
                <a:off x="1289155" y="2233695"/>
                <a:ext cx="620842" cy="464535"/>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917931" y="835696"/>
                <a:ext cx="1354063" cy="15168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838200" y="838200"/>
                <a:ext cx="1600200" cy="609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797285" flipH="1">
                <a:off x="465237" y="747652"/>
                <a:ext cx="720808" cy="15678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0802715">
                <a:off x="2075927" y="823803"/>
                <a:ext cx="720808" cy="1571261"/>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85800" y="685800"/>
                <a:ext cx="1828800" cy="457200"/>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54"/>
              <p:cNvGrpSpPr/>
              <p:nvPr/>
            </p:nvGrpSpPr>
            <p:grpSpPr>
              <a:xfrm>
                <a:off x="762000" y="609600"/>
                <a:ext cx="1650357" cy="531471"/>
                <a:chOff x="3124200" y="4800600"/>
                <a:chExt cx="4495800" cy="1447800"/>
              </a:xfrm>
            </p:grpSpPr>
            <p:grpSp>
              <p:nvGrpSpPr>
                <p:cNvPr id="190" name="Group 44"/>
                <p:cNvGrpSpPr/>
                <p:nvPr/>
              </p:nvGrpSpPr>
              <p:grpSpPr>
                <a:xfrm>
                  <a:off x="3124200" y="4800600"/>
                  <a:ext cx="1524000" cy="1447800"/>
                  <a:chOff x="3124200" y="4800600"/>
                  <a:chExt cx="1524000" cy="1447800"/>
                </a:xfrm>
              </p:grpSpPr>
              <p:sp>
                <p:nvSpPr>
                  <p:cNvPr id="197" name="6-Point Star 196"/>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6-Point Star 43"/>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45"/>
                <p:cNvGrpSpPr/>
                <p:nvPr/>
              </p:nvGrpSpPr>
              <p:grpSpPr>
                <a:xfrm>
                  <a:off x="4648200" y="4800600"/>
                  <a:ext cx="1524000" cy="1447800"/>
                  <a:chOff x="3124200" y="4800600"/>
                  <a:chExt cx="1524000" cy="1447800"/>
                </a:xfrm>
              </p:grpSpPr>
              <p:sp>
                <p:nvSpPr>
                  <p:cNvPr id="195" name="6-Point Star 194"/>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6-Point Star 195"/>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8"/>
                <p:cNvGrpSpPr/>
                <p:nvPr/>
              </p:nvGrpSpPr>
              <p:grpSpPr>
                <a:xfrm>
                  <a:off x="6096000" y="4800600"/>
                  <a:ext cx="1524000" cy="1447800"/>
                  <a:chOff x="3124200" y="4800600"/>
                  <a:chExt cx="1524000" cy="1447800"/>
                </a:xfrm>
              </p:grpSpPr>
              <p:sp>
                <p:nvSpPr>
                  <p:cNvPr id="193" name="6-Point Star 192"/>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6-Point Star 193"/>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61"/>
              <p:cNvGrpSpPr/>
              <p:nvPr/>
            </p:nvGrpSpPr>
            <p:grpSpPr>
              <a:xfrm>
                <a:off x="685800" y="5257800"/>
                <a:ext cx="1752600" cy="392624"/>
                <a:chOff x="3124200" y="4800600"/>
                <a:chExt cx="4495800" cy="1447800"/>
              </a:xfrm>
            </p:grpSpPr>
            <p:grpSp>
              <p:nvGrpSpPr>
                <p:cNvPr id="181" name="Group 44"/>
                <p:cNvGrpSpPr/>
                <p:nvPr/>
              </p:nvGrpSpPr>
              <p:grpSpPr>
                <a:xfrm>
                  <a:off x="3124200" y="4800600"/>
                  <a:ext cx="1524000" cy="1447800"/>
                  <a:chOff x="3124200" y="4800600"/>
                  <a:chExt cx="1524000" cy="1447800"/>
                </a:xfrm>
              </p:grpSpPr>
              <p:sp>
                <p:nvSpPr>
                  <p:cNvPr id="188" name="6-Point Star 187"/>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6-Point Star 188"/>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45"/>
                <p:cNvGrpSpPr/>
                <p:nvPr/>
              </p:nvGrpSpPr>
              <p:grpSpPr>
                <a:xfrm>
                  <a:off x="4648200" y="4800600"/>
                  <a:ext cx="1524000" cy="1447800"/>
                  <a:chOff x="3124200" y="4800600"/>
                  <a:chExt cx="1524000" cy="1447800"/>
                </a:xfrm>
              </p:grpSpPr>
              <p:sp>
                <p:nvSpPr>
                  <p:cNvPr id="186" name="6-Point Star 185"/>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Point Star 186"/>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48"/>
                <p:cNvGrpSpPr/>
                <p:nvPr/>
              </p:nvGrpSpPr>
              <p:grpSpPr>
                <a:xfrm>
                  <a:off x="6096000" y="4800600"/>
                  <a:ext cx="1524000" cy="1447800"/>
                  <a:chOff x="3124200" y="4800600"/>
                  <a:chExt cx="1524000" cy="1447800"/>
                </a:xfrm>
              </p:grpSpPr>
              <p:sp>
                <p:nvSpPr>
                  <p:cNvPr id="184" name="6-Point Star 183"/>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Point Star 184"/>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 name="Group 77"/>
              <p:cNvGrpSpPr/>
              <p:nvPr/>
            </p:nvGrpSpPr>
            <p:grpSpPr>
              <a:xfrm rot="19566376">
                <a:off x="2026686" y="3383412"/>
                <a:ext cx="828586" cy="245034"/>
                <a:chOff x="3124200" y="4800600"/>
                <a:chExt cx="4495800" cy="1447800"/>
              </a:xfrm>
            </p:grpSpPr>
            <p:grpSp>
              <p:nvGrpSpPr>
                <p:cNvPr id="172" name="Group 44"/>
                <p:cNvGrpSpPr/>
                <p:nvPr/>
              </p:nvGrpSpPr>
              <p:grpSpPr>
                <a:xfrm>
                  <a:off x="3124200" y="4800600"/>
                  <a:ext cx="1524000" cy="1447800"/>
                  <a:chOff x="3124200" y="4800600"/>
                  <a:chExt cx="1524000" cy="1447800"/>
                </a:xfrm>
              </p:grpSpPr>
              <p:sp>
                <p:nvSpPr>
                  <p:cNvPr id="179" name="6-Point Star 178"/>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6-Point Star 179"/>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45"/>
                <p:cNvGrpSpPr/>
                <p:nvPr/>
              </p:nvGrpSpPr>
              <p:grpSpPr>
                <a:xfrm>
                  <a:off x="4648200" y="4800600"/>
                  <a:ext cx="1524000" cy="1447800"/>
                  <a:chOff x="3124200" y="4800600"/>
                  <a:chExt cx="1524000" cy="1447800"/>
                </a:xfrm>
              </p:grpSpPr>
              <p:sp>
                <p:nvSpPr>
                  <p:cNvPr id="177" name="6-Point Star 176"/>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48"/>
                <p:cNvGrpSpPr/>
                <p:nvPr/>
              </p:nvGrpSpPr>
              <p:grpSpPr>
                <a:xfrm>
                  <a:off x="6096000" y="4800600"/>
                  <a:ext cx="1524000" cy="1447800"/>
                  <a:chOff x="3124200" y="4800600"/>
                  <a:chExt cx="1524000" cy="1447800"/>
                </a:xfrm>
              </p:grpSpPr>
              <p:sp>
                <p:nvSpPr>
                  <p:cNvPr id="175" name="6-Point Star 174"/>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Point Star 175"/>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87"/>
              <p:cNvGrpSpPr/>
              <p:nvPr/>
            </p:nvGrpSpPr>
            <p:grpSpPr>
              <a:xfrm rot="1995662">
                <a:off x="349037" y="3458363"/>
                <a:ext cx="828586" cy="245034"/>
                <a:chOff x="3124200" y="4800600"/>
                <a:chExt cx="4495800" cy="1447800"/>
              </a:xfrm>
            </p:grpSpPr>
            <p:grpSp>
              <p:nvGrpSpPr>
                <p:cNvPr id="163" name="Group 44"/>
                <p:cNvGrpSpPr/>
                <p:nvPr/>
              </p:nvGrpSpPr>
              <p:grpSpPr>
                <a:xfrm>
                  <a:off x="3124200" y="4800600"/>
                  <a:ext cx="1524000" cy="1447800"/>
                  <a:chOff x="3124200" y="4800600"/>
                  <a:chExt cx="1524000" cy="1447800"/>
                </a:xfrm>
              </p:grpSpPr>
              <p:sp>
                <p:nvSpPr>
                  <p:cNvPr id="170" name="6-Point Star 169"/>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6-Point Star 170"/>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45"/>
                <p:cNvGrpSpPr/>
                <p:nvPr/>
              </p:nvGrpSpPr>
              <p:grpSpPr>
                <a:xfrm>
                  <a:off x="4648200" y="4800600"/>
                  <a:ext cx="1524000" cy="1447800"/>
                  <a:chOff x="3124200" y="4800600"/>
                  <a:chExt cx="1524000" cy="1447800"/>
                </a:xfrm>
              </p:grpSpPr>
              <p:sp>
                <p:nvSpPr>
                  <p:cNvPr id="168" name="6-Point Star 167"/>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6-Point Star 168"/>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48"/>
                <p:cNvGrpSpPr/>
                <p:nvPr/>
              </p:nvGrpSpPr>
              <p:grpSpPr>
                <a:xfrm>
                  <a:off x="6096000" y="4800600"/>
                  <a:ext cx="1524000" cy="1447800"/>
                  <a:chOff x="3124200" y="4800600"/>
                  <a:chExt cx="1524000" cy="1447800"/>
                </a:xfrm>
              </p:grpSpPr>
              <p:sp>
                <p:nvSpPr>
                  <p:cNvPr id="166" name="6-Point Star 165"/>
                  <p:cNvSpPr/>
                  <p:nvPr/>
                </p:nvSpPr>
                <p:spPr>
                  <a:xfrm>
                    <a:off x="3124200" y="4800600"/>
                    <a:ext cx="1524000" cy="1447800"/>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3124200" y="4800600"/>
                    <a:ext cx="1524000" cy="1447800"/>
                  </a:xfrm>
                  <a:prstGeom prst="star6">
                    <a:avLst>
                      <a:gd name="adj" fmla="val 10231"/>
                      <a:gd name="hf" fmla="val 115470"/>
                    </a:avLst>
                  </a:prstGeom>
                  <a:solidFill>
                    <a:srgbClr val="FFD8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59"/>
              <p:cNvGrpSpPr/>
              <p:nvPr/>
            </p:nvGrpSpPr>
            <p:grpSpPr>
              <a:xfrm rot="20341678">
                <a:off x="923712" y="2270343"/>
                <a:ext cx="970172" cy="2796501"/>
                <a:chOff x="3429000" y="3048000"/>
                <a:chExt cx="1143000" cy="2514600"/>
              </a:xfrm>
            </p:grpSpPr>
            <p:sp>
              <p:nvSpPr>
                <p:cNvPr id="160" name="Moon 159"/>
                <p:cNvSpPr/>
                <p:nvPr/>
              </p:nvSpPr>
              <p:spPr>
                <a:xfrm>
                  <a:off x="3429000" y="3048000"/>
                  <a:ext cx="990600" cy="2438400"/>
                </a:xfrm>
                <a:prstGeom prst="moon">
                  <a:avLst>
                    <a:gd name="adj" fmla="val 46643"/>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a:off x="3657600" y="3124200"/>
                  <a:ext cx="762000" cy="2438400"/>
                </a:xfrm>
                <a:prstGeom prst="moon">
                  <a:avLst>
                    <a:gd name="adj" fmla="val 87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a:off x="4114800" y="3124200"/>
                  <a:ext cx="457200" cy="2438400"/>
                </a:xfrm>
                <a:prstGeom prst="moon">
                  <a:avLst>
                    <a:gd name="adj" fmla="val 87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6-Point Star 158"/>
              <p:cNvSpPr/>
              <p:nvPr/>
            </p:nvSpPr>
            <p:spPr>
              <a:xfrm>
                <a:off x="990600" y="2209800"/>
                <a:ext cx="559443" cy="531471"/>
              </a:xfrm>
              <a:prstGeom prst="star6">
                <a:avLst>
                  <a:gd name="adj" fmla="val 25762"/>
                  <a:gd name="hf" fmla="val 11547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62"/>
            <p:cNvGrpSpPr/>
            <p:nvPr/>
          </p:nvGrpSpPr>
          <p:grpSpPr>
            <a:xfrm rot="15530422">
              <a:off x="6467124" y="3369738"/>
              <a:ext cx="3132337" cy="1311954"/>
              <a:chOff x="3429000" y="2133600"/>
              <a:chExt cx="6464410" cy="2362200"/>
            </a:xfrm>
          </p:grpSpPr>
          <p:grpSp>
            <p:nvGrpSpPr>
              <p:cNvPr id="126" name="Group 104"/>
              <p:cNvGrpSpPr/>
              <p:nvPr/>
            </p:nvGrpSpPr>
            <p:grpSpPr>
              <a:xfrm rot="265445" flipH="1">
                <a:off x="3581399" y="2133600"/>
                <a:ext cx="5562599" cy="1219200"/>
                <a:chOff x="3581401" y="3733800"/>
                <a:chExt cx="4213615" cy="993370"/>
              </a:xfrm>
            </p:grpSpPr>
            <p:sp>
              <p:nvSpPr>
                <p:cNvPr id="134" name="Moon 133"/>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04"/>
              <p:cNvGrpSpPr/>
              <p:nvPr/>
            </p:nvGrpSpPr>
            <p:grpSpPr>
              <a:xfrm>
                <a:off x="3429000" y="2971800"/>
                <a:ext cx="6464410" cy="1524000"/>
                <a:chOff x="3581400" y="3733800"/>
                <a:chExt cx="4213616" cy="993370"/>
              </a:xfrm>
            </p:grpSpPr>
            <p:sp>
              <p:nvSpPr>
                <p:cNvPr id="128" name="Moon 127"/>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08"/>
            <p:cNvGrpSpPr/>
            <p:nvPr/>
          </p:nvGrpSpPr>
          <p:grpSpPr>
            <a:xfrm rot="5400000">
              <a:off x="4381500" y="3238500"/>
              <a:ext cx="3048000" cy="1143000"/>
              <a:chOff x="3429000" y="2133600"/>
              <a:chExt cx="6464410" cy="2362200"/>
            </a:xfrm>
          </p:grpSpPr>
          <p:grpSp>
            <p:nvGrpSpPr>
              <p:cNvPr id="112" name="Group 104"/>
              <p:cNvGrpSpPr/>
              <p:nvPr/>
            </p:nvGrpSpPr>
            <p:grpSpPr>
              <a:xfrm rot="265445" flipH="1">
                <a:off x="3581399" y="2133600"/>
                <a:ext cx="5562599" cy="1219200"/>
                <a:chOff x="3581401" y="3733800"/>
                <a:chExt cx="4213615" cy="993370"/>
              </a:xfrm>
            </p:grpSpPr>
            <p:sp>
              <p:nvSpPr>
                <p:cNvPr id="120" name="Moon 119"/>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04"/>
              <p:cNvGrpSpPr/>
              <p:nvPr/>
            </p:nvGrpSpPr>
            <p:grpSpPr>
              <a:xfrm>
                <a:off x="3429000" y="2971800"/>
                <a:ext cx="6464410" cy="1524000"/>
                <a:chOff x="3581400" y="3733800"/>
                <a:chExt cx="4213616" cy="993370"/>
              </a:xfrm>
            </p:grpSpPr>
            <p:sp>
              <p:nvSpPr>
                <p:cNvPr id="114" name="Moon 113"/>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09"/>
            <p:cNvGrpSpPr/>
            <p:nvPr/>
          </p:nvGrpSpPr>
          <p:grpSpPr>
            <a:xfrm>
              <a:off x="2819400" y="2971800"/>
              <a:ext cx="2743200" cy="1700969"/>
              <a:chOff x="1676400" y="2819400"/>
              <a:chExt cx="4191000" cy="2783403"/>
            </a:xfrm>
          </p:grpSpPr>
          <p:grpSp>
            <p:nvGrpSpPr>
              <p:cNvPr id="60" name="Group 43"/>
              <p:cNvGrpSpPr/>
              <p:nvPr/>
            </p:nvGrpSpPr>
            <p:grpSpPr>
              <a:xfrm>
                <a:off x="2041283" y="3435094"/>
                <a:ext cx="3778164" cy="1365500"/>
                <a:chOff x="4185613" y="2144107"/>
                <a:chExt cx="5526201" cy="2351694"/>
              </a:xfrm>
            </p:grpSpPr>
            <p:grpSp>
              <p:nvGrpSpPr>
                <p:cNvPr id="97" name="Group 104"/>
                <p:cNvGrpSpPr/>
                <p:nvPr/>
              </p:nvGrpSpPr>
              <p:grpSpPr>
                <a:xfrm rot="265445" flipH="1">
                  <a:off x="4889215" y="2941591"/>
                  <a:ext cx="3696972" cy="638170"/>
                  <a:chOff x="3974547" y="4367303"/>
                  <a:chExt cx="2800421" cy="519963"/>
                </a:xfrm>
              </p:grpSpPr>
              <p:sp>
                <p:nvSpPr>
                  <p:cNvPr id="110" name="Moon 109"/>
                  <p:cNvSpPr/>
                  <p:nvPr/>
                </p:nvSpPr>
                <p:spPr>
                  <a:xfrm rot="16007375">
                    <a:off x="5184980" y="3245533"/>
                    <a:ext cx="468217" cy="271175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6829966">
                    <a:off x="5096319" y="3297278"/>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04"/>
                <p:cNvGrpSpPr/>
                <p:nvPr/>
              </p:nvGrpSpPr>
              <p:grpSpPr>
                <a:xfrm>
                  <a:off x="4185613" y="3274967"/>
                  <a:ext cx="5526201" cy="1220834"/>
                  <a:chOff x="4074574" y="3931409"/>
                  <a:chExt cx="3602075" cy="795761"/>
                </a:xfrm>
              </p:grpSpPr>
              <p:sp>
                <p:nvSpPr>
                  <p:cNvPr id="107" name="Moon 106"/>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3"/>
                <p:cNvGrpSpPr/>
                <p:nvPr/>
              </p:nvGrpSpPr>
              <p:grpSpPr>
                <a:xfrm rot="6039374">
                  <a:off x="5718502" y="1655324"/>
                  <a:ext cx="2070436" cy="3048001"/>
                  <a:chOff x="1219200" y="1323203"/>
                  <a:chExt cx="1821984" cy="2286001"/>
                </a:xfrm>
              </p:grpSpPr>
              <p:sp>
                <p:nvSpPr>
                  <p:cNvPr id="100" name="Oval 99"/>
                  <p:cNvSpPr/>
                  <p:nvPr/>
                </p:nvSpPr>
                <p:spPr>
                  <a:xfrm rot="20960626">
                    <a:off x="1440983" y="1323203"/>
                    <a:ext cx="1600201" cy="228600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Oval 60"/>
              <p:cNvSpPr/>
              <p:nvPr/>
            </p:nvSpPr>
            <p:spPr>
              <a:xfrm rot="5160308" flipH="1">
                <a:off x="4744382" y="3691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439692">
                <a:off x="2322591" y="3691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719538">
                <a:off x="1981200" y="4267200"/>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1412897">
                <a:off x="3028081" y="4380004"/>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20899586">
                <a:off x="4322395" y="4313545"/>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1"/>
              <p:cNvGrpSpPr/>
              <p:nvPr/>
            </p:nvGrpSpPr>
            <p:grpSpPr>
              <a:xfrm>
                <a:off x="1828800" y="3962401"/>
                <a:ext cx="3962400" cy="630621"/>
                <a:chOff x="1676400" y="3810000"/>
                <a:chExt cx="4419600" cy="703385"/>
              </a:xfrm>
            </p:grpSpPr>
            <p:sp>
              <p:nvSpPr>
                <p:cNvPr id="92" name="Oval 91"/>
                <p:cNvSpPr/>
                <p:nvPr/>
              </p:nvSpPr>
              <p:spPr>
                <a:xfrm rot="724855">
                  <a:off x="1676400" y="38100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66687">
                  <a:off x="2057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2"/>
                <p:cNvSpPr/>
                <p:nvPr/>
              </p:nvSpPr>
              <p:spPr>
                <a:xfrm>
                  <a:off x="28956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716215" y="3979985"/>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1142245">
                  <a:off x="4724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rot="719538">
                <a:off x="1828800" y="4648200"/>
                <a:ext cx="1371600"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1412897">
                <a:off x="2986236" y="4765877"/>
                <a:ext cx="1261177" cy="565113"/>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0899586">
                <a:off x="4695558" y="4593669"/>
                <a:ext cx="1025972"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21165820">
                <a:off x="4116011" y="4675076"/>
                <a:ext cx="1003686" cy="572996"/>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719538">
                <a:off x="1856704" y="5108331"/>
                <a:ext cx="1371600" cy="304401"/>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667000" y="5181600"/>
                <a:ext cx="1371600" cy="304800"/>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0899586">
                <a:off x="4438816" y="5088348"/>
                <a:ext cx="1371600" cy="330139"/>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1425915">
                <a:off x="3803309" y="5181770"/>
                <a:ext cx="1371600" cy="308634"/>
              </a:xfrm>
              <a:prstGeom prst="roundRect">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2"/>
              <p:cNvGrpSpPr/>
              <p:nvPr/>
            </p:nvGrpSpPr>
            <p:grpSpPr>
              <a:xfrm>
                <a:off x="1676400" y="5105398"/>
                <a:ext cx="4191000" cy="497405"/>
                <a:chOff x="1676400" y="3810000"/>
                <a:chExt cx="4419600" cy="746108"/>
              </a:xfrm>
            </p:grpSpPr>
            <p:sp>
              <p:nvSpPr>
                <p:cNvPr id="86" name="Oval 85"/>
                <p:cNvSpPr/>
                <p:nvPr/>
              </p:nvSpPr>
              <p:spPr>
                <a:xfrm rot="724855">
                  <a:off x="1676400" y="38100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814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566687">
                  <a:off x="2057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142245">
                  <a:off x="4724400" y="38862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14800" y="3962400"/>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026833" y="4022708"/>
                  <a:ext cx="1371600" cy="533400"/>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rot="16439692">
                <a:off x="1772583" y="375335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439692">
                <a:off x="1789191" y="3310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538004">
                <a:off x="1914682" y="2951817"/>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4273093">
                <a:off x="2202392" y="295680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439692">
                <a:off x="2322591" y="3310515"/>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160308" flipH="1">
                <a:off x="5294390" y="375335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5160308" flipH="1">
                <a:off x="5277782" y="331051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061996" flipH="1">
                <a:off x="5152291" y="2951817"/>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7326907" flipH="1">
                <a:off x="4864581" y="2956804"/>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5160308" flipH="1">
                <a:off x="4744382" y="3310515"/>
                <a:ext cx="568208" cy="303373"/>
              </a:xfrm>
              <a:prstGeom prst="ellipse">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ouble Wave 22"/>
            <p:cNvSpPr/>
            <p:nvPr/>
          </p:nvSpPr>
          <p:spPr>
            <a:xfrm>
              <a:off x="0" y="4343400"/>
              <a:ext cx="9144000" cy="1295400"/>
            </a:xfrm>
            <a:prstGeom prst="doubleWav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8"/>
            <p:cNvGrpSpPr/>
            <p:nvPr/>
          </p:nvGrpSpPr>
          <p:grpSpPr>
            <a:xfrm rot="5400000">
              <a:off x="5372100" y="4533900"/>
              <a:ext cx="3048000" cy="1143000"/>
              <a:chOff x="3429000" y="2133600"/>
              <a:chExt cx="6464410" cy="2362200"/>
            </a:xfrm>
          </p:grpSpPr>
          <p:grpSp>
            <p:nvGrpSpPr>
              <p:cNvPr id="46" name="Group 104"/>
              <p:cNvGrpSpPr/>
              <p:nvPr/>
            </p:nvGrpSpPr>
            <p:grpSpPr>
              <a:xfrm rot="265445" flipH="1">
                <a:off x="3581399" y="2133600"/>
                <a:ext cx="5562599" cy="1219200"/>
                <a:chOff x="3581401" y="3733800"/>
                <a:chExt cx="4213615" cy="993370"/>
              </a:xfrm>
            </p:grpSpPr>
            <p:sp>
              <p:nvSpPr>
                <p:cNvPr id="54" name="Moon 53"/>
                <p:cNvSpPr/>
                <p:nvPr/>
              </p:nvSpPr>
              <p:spPr>
                <a:xfrm rot="15931803">
                  <a:off x="5133415"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04"/>
              <p:cNvGrpSpPr/>
              <p:nvPr/>
            </p:nvGrpSpPr>
            <p:grpSpPr>
              <a:xfrm>
                <a:off x="3429000" y="2971800"/>
                <a:ext cx="6464410" cy="1524000"/>
                <a:chOff x="3581400" y="3733800"/>
                <a:chExt cx="4213616" cy="993370"/>
              </a:xfrm>
            </p:grpSpPr>
            <p:sp>
              <p:nvSpPr>
                <p:cNvPr id="48" name="Moon 47"/>
                <p:cNvSpPr/>
                <p:nvPr/>
              </p:nvSpPr>
              <p:spPr>
                <a:xfrm rot="16200000">
                  <a:off x="5133414" y="2181786"/>
                  <a:ext cx="381000" cy="3485028"/>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007375">
                  <a:off x="5043946" y="29847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829966">
                  <a:off x="5196346" y="3137182"/>
                  <a:ext cx="468216" cy="2711759"/>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007375">
                  <a:off x="5972755" y="2946324"/>
                  <a:ext cx="466285" cy="2941502"/>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7042829">
                  <a:off x="5593617" y="2693801"/>
                  <a:ext cx="466285" cy="2941502"/>
                </a:xfrm>
                <a:prstGeom prst="moon">
                  <a:avLst>
                    <a:gd name="adj" fmla="val 50851"/>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5401624">
                  <a:off x="6137013" y="2582531"/>
                  <a:ext cx="264975" cy="3051030"/>
                </a:xfrm>
                <a:prstGeom prst="moon">
                  <a:avLst>
                    <a:gd name="adj" fmla="val 87500"/>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764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528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292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05600" y="64008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82000" y="64008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962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484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006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146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66800" y="5943600"/>
              <a:ext cx="1447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5943600"/>
              <a:ext cx="10668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62400" y="5943600"/>
              <a:ext cx="914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818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054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4290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752600" y="5486400"/>
              <a:ext cx="1676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7200" y="5486400"/>
              <a:ext cx="12954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54864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82000" y="5486400"/>
              <a:ext cx="7620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0" y="5410200"/>
              <a:ext cx="9144000" cy="152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Similitude</a:t>
            </a:r>
          </a:p>
        </p:txBody>
      </p:sp>
      <p:sp>
        <p:nvSpPr>
          <p:cNvPr id="2" name="Rectangle 1"/>
          <p:cNvSpPr/>
          <p:nvPr/>
        </p:nvSpPr>
        <p:spPr>
          <a:xfrm>
            <a:off x="1352267" y="1370777"/>
            <a:ext cx="3552409" cy="1200329"/>
          </a:xfrm>
          <a:prstGeom prst="rect">
            <a:avLst/>
          </a:prstGeom>
        </p:spPr>
        <p:txBody>
          <a:bodyPr wrap="square">
            <a:spAutoFit/>
          </a:bodyPr>
          <a:lstStyle/>
          <a:p>
            <a:r>
              <a:rPr lang="en-US" dirty="0">
                <a:solidFill>
                  <a:schemeClr val="bg1"/>
                </a:solidFill>
                <a:latin typeface="Calibri" panose="020F0502020204030204" pitchFamily="34" charset="0"/>
              </a:rPr>
              <a:t>Both Jesus Christ and Moses were in danger of being killed in infancy and were preserved through the power of God</a:t>
            </a:r>
            <a:endParaRPr lang="en-US" b="0" i="0" dirty="0">
              <a:solidFill>
                <a:schemeClr val="bg1"/>
              </a:solidFill>
              <a:effectLst/>
              <a:latin typeface="Calibri" panose="020F0502020204030204" pitchFamily="34" charset="0"/>
            </a:endParaRPr>
          </a:p>
        </p:txBody>
      </p:sp>
      <p:sp>
        <p:nvSpPr>
          <p:cNvPr id="3" name="Rectangle 2"/>
          <p:cNvSpPr/>
          <p:nvPr/>
        </p:nvSpPr>
        <p:spPr>
          <a:xfrm>
            <a:off x="5812971" y="4120959"/>
            <a:ext cx="6096000" cy="1200329"/>
          </a:xfrm>
          <a:prstGeom prst="rect">
            <a:avLst/>
          </a:prstGeom>
        </p:spPr>
        <p:txBody>
          <a:bodyPr>
            <a:spAutoFit/>
          </a:bodyPr>
          <a:lstStyle/>
          <a:p>
            <a:r>
              <a:rPr lang="en-US" dirty="0">
                <a:solidFill>
                  <a:schemeClr val="bg1"/>
                </a:solidFill>
                <a:latin typeface="Calibri" panose="020F0502020204030204" pitchFamily="34" charset="0"/>
              </a:rPr>
              <a:t>Pharaoh’s decree to kill the newborn males and Moses’s miraculous survival foreshadowed (was a type of) Herod’s decree to kill the infant children in Bethlehem and surrounding areas and Jesus’s survival through divine intervention. (6) </a:t>
            </a: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2:1-10</a:t>
            </a:r>
            <a:endParaRPr lang="en-US" dirty="0">
              <a:solidFill>
                <a:schemeClr val="bg1"/>
              </a:solidFill>
            </a:endParaRPr>
          </a:p>
        </p:txBody>
      </p:sp>
      <p:pic>
        <p:nvPicPr>
          <p:cNvPr id="1026" name="Picture 2" descr="https://asqfish.files.wordpress.com/2011/12/moses_nile_baby-w-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80" y="2886486"/>
            <a:ext cx="4112182" cy="315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queerlychristian.files.wordpress.com/2014/12/flight_egy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943" y="1221884"/>
            <a:ext cx="3900911" cy="27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Smote—Beat Down</a:t>
            </a:r>
          </a:p>
        </p:txBody>
      </p:sp>
      <p:sp>
        <p:nvSpPr>
          <p:cNvPr id="2" name="Rectangle 1"/>
          <p:cNvSpPr/>
          <p:nvPr/>
        </p:nvSpPr>
        <p:spPr>
          <a:xfrm>
            <a:off x="312689" y="1146477"/>
            <a:ext cx="4962850" cy="646331"/>
          </a:xfrm>
          <a:prstGeom prst="rect">
            <a:avLst/>
          </a:prstGeom>
        </p:spPr>
        <p:txBody>
          <a:bodyPr wrap="square">
            <a:spAutoFit/>
          </a:bodyPr>
          <a:lstStyle/>
          <a:p>
            <a:r>
              <a:rPr lang="en-US" dirty="0">
                <a:solidFill>
                  <a:schemeClr val="bg1"/>
                </a:solidFill>
                <a:latin typeface="Calibri" panose="020F0502020204030204" pitchFamily="34" charset="0"/>
              </a:rPr>
              <a:t>It is the word used in describing the action taken by soldiers in combat against each other. </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2:11-14</a:t>
            </a:r>
            <a:endParaRPr lang="en-US" dirty="0">
              <a:solidFill>
                <a:schemeClr val="bg1"/>
              </a:solidFill>
            </a:endParaRPr>
          </a:p>
        </p:txBody>
      </p:sp>
      <p:sp>
        <p:nvSpPr>
          <p:cNvPr id="5" name="Rectangle 4"/>
          <p:cNvSpPr/>
          <p:nvPr/>
        </p:nvSpPr>
        <p:spPr>
          <a:xfrm>
            <a:off x="5275540" y="910467"/>
            <a:ext cx="1672894" cy="369332"/>
          </a:xfrm>
          <a:prstGeom prst="rect">
            <a:avLst/>
          </a:prstGeom>
        </p:spPr>
        <p:txBody>
          <a:bodyPr wrap="none">
            <a:spAutoFit/>
          </a:bodyPr>
          <a:lstStyle/>
          <a:p>
            <a:r>
              <a:rPr lang="en-US" dirty="0">
                <a:solidFill>
                  <a:schemeClr val="bg1"/>
                </a:solidFill>
                <a:latin typeface="Calibri" panose="020F0502020204030204" pitchFamily="34" charset="0"/>
              </a:rPr>
              <a:t>Hebrew </a:t>
            </a:r>
            <a:r>
              <a:rPr lang="en-US" i="1" dirty="0" err="1">
                <a:solidFill>
                  <a:schemeClr val="bg1"/>
                </a:solidFill>
                <a:latin typeface="Calibri" panose="020F0502020204030204" pitchFamily="34" charset="0"/>
              </a:rPr>
              <a:t>nakhah</a:t>
            </a:r>
            <a:endParaRPr lang="en-US" dirty="0"/>
          </a:p>
        </p:txBody>
      </p:sp>
      <p:pic>
        <p:nvPicPr>
          <p:cNvPr id="3074" name="Picture 2" descr="https://s-media-cache-ak0.pinimg.com/236x/18/91/3d/18913da865001c0dc687e7c4089e28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99" y="2102154"/>
            <a:ext cx="3080677" cy="37333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alrandall.files.wordpress.com/2013/05/moses-kills-the-egypt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540" y="3207434"/>
            <a:ext cx="3930045" cy="294753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591673" y="1630733"/>
            <a:ext cx="4466809" cy="923330"/>
          </a:xfrm>
          <a:prstGeom prst="rect">
            <a:avLst/>
          </a:prstGeom>
        </p:spPr>
        <p:txBody>
          <a:bodyPr wrap="square">
            <a:spAutoFit/>
          </a:bodyPr>
          <a:lstStyle/>
          <a:p>
            <a:r>
              <a:rPr lang="en-US" dirty="0">
                <a:solidFill>
                  <a:schemeClr val="bg1"/>
                </a:solidFill>
                <a:latin typeface="Calibri" panose="020F0502020204030204" pitchFamily="34" charset="0"/>
              </a:rPr>
              <a:t>It would be correct to say that Moses </a:t>
            </a:r>
            <a:r>
              <a:rPr lang="en-US" i="1" dirty="0">
                <a:solidFill>
                  <a:schemeClr val="bg1"/>
                </a:solidFill>
                <a:latin typeface="Calibri" panose="020F0502020204030204" pitchFamily="34" charset="0"/>
              </a:rPr>
              <a:t>slew</a:t>
            </a:r>
            <a:r>
              <a:rPr lang="en-US" dirty="0">
                <a:solidFill>
                  <a:schemeClr val="bg1"/>
                </a:solidFill>
                <a:latin typeface="Calibri" panose="020F0502020204030204" pitchFamily="34" charset="0"/>
              </a:rPr>
              <a:t> a man who was </a:t>
            </a:r>
            <a:r>
              <a:rPr lang="en-US" i="1" dirty="0">
                <a:solidFill>
                  <a:schemeClr val="bg1"/>
                </a:solidFill>
                <a:latin typeface="Calibri" panose="020F0502020204030204" pitchFamily="34" charset="0"/>
              </a:rPr>
              <a:t>slaying</a:t>
            </a:r>
            <a:r>
              <a:rPr lang="en-US" dirty="0">
                <a:solidFill>
                  <a:schemeClr val="bg1"/>
                </a:solidFill>
                <a:latin typeface="Calibri" panose="020F0502020204030204" pitchFamily="34" charset="0"/>
              </a:rPr>
              <a:t> another, or took a life in saving a life. </a:t>
            </a:r>
            <a:endParaRPr lang="en-US" b="0" i="0" dirty="0">
              <a:solidFill>
                <a:schemeClr val="bg1"/>
              </a:solidFill>
              <a:effectLst/>
              <a:latin typeface="Calibri" panose="020F0502020204030204" pitchFamily="34" charset="0"/>
            </a:endParaRPr>
          </a:p>
        </p:txBody>
      </p:sp>
      <p:sp>
        <p:nvSpPr>
          <p:cNvPr id="34" name="Rectangle 33"/>
          <p:cNvSpPr/>
          <p:nvPr/>
        </p:nvSpPr>
        <p:spPr>
          <a:xfrm>
            <a:off x="4079837" y="3869316"/>
            <a:ext cx="3725220" cy="1200329"/>
          </a:xfrm>
          <a:prstGeom prst="rect">
            <a:avLst/>
          </a:prstGeom>
        </p:spPr>
        <p:txBody>
          <a:bodyPr wrap="square">
            <a:spAutoFit/>
          </a:bodyPr>
          <a:lstStyle/>
          <a:p>
            <a:r>
              <a:rPr lang="en-US" dirty="0">
                <a:solidFill>
                  <a:schemeClr val="bg1"/>
                </a:solidFill>
                <a:latin typeface="Calibri" panose="020F0502020204030204" pitchFamily="34" charset="0"/>
              </a:rPr>
              <a:t>His looking ‘this way and that’ before doing so, simply indicates that he was aware that the Egyptians would not condone his defense of a slave.” </a:t>
            </a:r>
            <a:endParaRPr lang="en-US" b="0" i="0" dirty="0">
              <a:solidFill>
                <a:schemeClr val="bg1"/>
              </a:solidFill>
              <a:effectLst/>
              <a:latin typeface="Calibri" panose="020F0502020204030204" pitchFamily="34" charset="0"/>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(4)</a:t>
            </a:r>
            <a:endParaRPr lang="en-US" dirty="0">
              <a:solidFill>
                <a:schemeClr val="bg1"/>
              </a:solidFill>
            </a:endParaRPr>
          </a:p>
        </p:txBody>
      </p:sp>
    </p:spTree>
    <p:extLst>
      <p:ext uri="{BB962C8B-B14F-4D97-AF65-F5344CB8AC3E}">
        <p14:creationId xmlns:p14="http://schemas.microsoft.com/office/powerpoint/2010/main" val="25918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Fleeing to Midian</a:t>
            </a:r>
          </a:p>
        </p:txBody>
      </p:sp>
      <p:sp>
        <p:nvSpPr>
          <p:cNvPr id="2" name="Rectangle 1"/>
          <p:cNvSpPr/>
          <p:nvPr/>
        </p:nvSpPr>
        <p:spPr>
          <a:xfrm>
            <a:off x="312689" y="1146477"/>
            <a:ext cx="4962850" cy="369332"/>
          </a:xfrm>
          <a:prstGeom prst="rect">
            <a:avLst/>
          </a:prstGeom>
        </p:spPr>
        <p:txBody>
          <a:bodyPr wrap="square">
            <a:spAutoFit/>
          </a:bodyPr>
          <a:lstStyle/>
          <a:p>
            <a:r>
              <a:rPr lang="en-US" dirty="0">
                <a:solidFill>
                  <a:schemeClr val="bg1"/>
                </a:solidFill>
                <a:latin typeface="Calibri" panose="020F0502020204030204" pitchFamily="34" charset="0"/>
              </a:rPr>
              <a:t>Pharaoh sought to slay Moses</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3" name="Rectangle 32"/>
          <p:cNvSpPr/>
          <p:nvPr/>
        </p:nvSpPr>
        <p:spPr>
          <a:xfrm>
            <a:off x="312688" y="1533383"/>
            <a:ext cx="4466809" cy="369332"/>
          </a:xfrm>
          <a:prstGeom prst="rect">
            <a:avLst/>
          </a:prstGeom>
        </p:spPr>
        <p:txBody>
          <a:bodyPr wrap="square">
            <a:spAutoFit/>
          </a:bodyPr>
          <a:lstStyle/>
          <a:p>
            <a:r>
              <a:rPr lang="en-US" dirty="0">
                <a:solidFill>
                  <a:schemeClr val="bg1"/>
                </a:solidFill>
                <a:latin typeface="Calibri" panose="020F0502020204030204" pitchFamily="34" charset="0"/>
              </a:rPr>
              <a:t>Moses flees to the land of Midian</a:t>
            </a:r>
            <a:endParaRPr lang="en-US" b="0" i="0" dirty="0">
              <a:solidFill>
                <a:schemeClr val="bg1"/>
              </a:solidFill>
              <a:effectLst/>
              <a:latin typeface="Calibri" panose="020F0502020204030204" pitchFamily="34" charset="0"/>
            </a:endParaRPr>
          </a:p>
        </p:txBody>
      </p:sp>
      <p:sp>
        <p:nvSpPr>
          <p:cNvPr id="34" name="Rectangle 33"/>
          <p:cNvSpPr/>
          <p:nvPr/>
        </p:nvSpPr>
        <p:spPr>
          <a:xfrm>
            <a:off x="2230073" y="5180464"/>
            <a:ext cx="3725220" cy="923330"/>
          </a:xfrm>
          <a:prstGeom prst="rect">
            <a:avLst/>
          </a:prstGeom>
        </p:spPr>
        <p:txBody>
          <a:bodyPr wrap="square">
            <a:spAutoFit/>
          </a:bodyPr>
          <a:lstStyle/>
          <a:p>
            <a:r>
              <a:rPr lang="en-US" dirty="0">
                <a:solidFill>
                  <a:schemeClr val="bg1"/>
                </a:solidFill>
                <a:latin typeface="Calibri" panose="020F0502020204030204" pitchFamily="34" charset="0"/>
              </a:rPr>
              <a:t>Moses marries Zipporah, one of seven daughters of </a:t>
            </a:r>
            <a:r>
              <a:rPr lang="en-US" dirty="0" err="1">
                <a:solidFill>
                  <a:schemeClr val="bg1"/>
                </a:solidFill>
                <a:latin typeface="Calibri" panose="020F0502020204030204" pitchFamily="34" charset="0"/>
              </a:rPr>
              <a:t>Reuel</a:t>
            </a:r>
            <a:r>
              <a:rPr lang="en-US" dirty="0">
                <a:solidFill>
                  <a:schemeClr val="bg1"/>
                </a:solidFill>
                <a:latin typeface="Calibri" panose="020F0502020204030204" pitchFamily="34" charset="0"/>
              </a:rPr>
              <a:t> (Jethro) and they had a son, Gershom </a:t>
            </a:r>
            <a:endParaRPr lang="en-US" b="0" i="0" dirty="0">
              <a:solidFill>
                <a:schemeClr val="bg1"/>
              </a:solidFill>
              <a:effectLst/>
              <a:latin typeface="Calibri" panose="020F0502020204030204" pitchFamily="34" charset="0"/>
            </a:endParaRPr>
          </a:p>
        </p:txBody>
      </p:sp>
      <p:grpSp>
        <p:nvGrpSpPr>
          <p:cNvPr id="9" name="Group 8"/>
          <p:cNvGrpSpPr/>
          <p:nvPr/>
        </p:nvGrpSpPr>
        <p:grpSpPr>
          <a:xfrm>
            <a:off x="312689" y="1826676"/>
            <a:ext cx="3834768" cy="2881169"/>
            <a:chOff x="3263153" y="1678223"/>
            <a:chExt cx="4731295" cy="3727209"/>
          </a:xfrm>
        </p:grpSpPr>
        <p:pic>
          <p:nvPicPr>
            <p:cNvPr id="6148" name="Picture 4" descr="http://www.jesuswalk.com/moses/images/map-egypt-midian-900x70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53" y="1678223"/>
              <a:ext cx="4731295" cy="37272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613936" y="3106399"/>
              <a:ext cx="1912371" cy="870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582409" y="1426221"/>
            <a:ext cx="6105278" cy="5155934"/>
            <a:chOff x="1150173" y="1552517"/>
            <a:chExt cx="6105278" cy="5155934"/>
          </a:xfrm>
        </p:grpSpPr>
        <p:grpSp>
          <p:nvGrpSpPr>
            <p:cNvPr id="19" name="Group 18"/>
            <p:cNvGrpSpPr/>
            <p:nvPr/>
          </p:nvGrpSpPr>
          <p:grpSpPr>
            <a:xfrm>
              <a:off x="1150173" y="1552517"/>
              <a:ext cx="6105278" cy="4358338"/>
              <a:chOff x="317254" y="1900041"/>
              <a:chExt cx="6105278" cy="4358338"/>
            </a:xfrm>
          </p:grpSpPr>
          <p:sp>
            <p:nvSpPr>
              <p:cNvPr id="22" name="Rectangle 21"/>
              <p:cNvSpPr/>
              <p:nvPr/>
            </p:nvSpPr>
            <p:spPr>
              <a:xfrm>
                <a:off x="5253847" y="191792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23" name="Rectangle 22"/>
              <p:cNvSpPr/>
              <p:nvPr/>
            </p:nvSpPr>
            <p:spPr>
              <a:xfrm>
                <a:off x="5343466" y="27783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24" name="Rectangle 23"/>
              <p:cNvSpPr/>
              <p:nvPr/>
            </p:nvSpPr>
            <p:spPr>
              <a:xfrm>
                <a:off x="5343465" y="326273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25" name="Rectangle 24"/>
              <p:cNvSpPr/>
              <p:nvPr/>
            </p:nvSpPr>
            <p:spPr>
              <a:xfrm>
                <a:off x="1583945" y="258132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6" name="Straight Arrow Connector 25"/>
              <p:cNvCxnSpPr/>
              <p:nvPr/>
            </p:nvCxnSpPr>
            <p:spPr>
              <a:xfrm>
                <a:off x="5849623" y="2300077"/>
                <a:ext cx="10289" cy="384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05933" y="190610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28" name="Rectangle 27"/>
              <p:cNvSpPr/>
              <p:nvPr/>
            </p:nvSpPr>
            <p:spPr>
              <a:xfrm>
                <a:off x="5343465" y="37470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29" name="Rectangle 28"/>
              <p:cNvSpPr/>
              <p:nvPr/>
            </p:nvSpPr>
            <p:spPr>
              <a:xfrm>
                <a:off x="2718150" y="25830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30" name="Straight Arrow Connector 29"/>
              <p:cNvCxnSpPr/>
              <p:nvPr/>
            </p:nvCxnSpPr>
            <p:spPr>
              <a:xfrm flipH="1">
                <a:off x="3327308" y="226050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557441" y="2072794"/>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43465" y="424558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37" name="Rectangle 36"/>
              <p:cNvSpPr/>
              <p:nvPr/>
            </p:nvSpPr>
            <p:spPr>
              <a:xfrm>
                <a:off x="5352775" y="471054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38" name="Rectangle 37"/>
              <p:cNvSpPr/>
              <p:nvPr/>
            </p:nvSpPr>
            <p:spPr>
              <a:xfrm>
                <a:off x="5352775" y="514848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cxnSp>
            <p:nvCxnSpPr>
              <p:cNvPr id="39" name="Straight Arrow Connector 38"/>
              <p:cNvCxnSpPr/>
              <p:nvPr/>
            </p:nvCxnSpPr>
            <p:spPr>
              <a:xfrm flipH="1">
                <a:off x="4948967" y="4412803"/>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6963" y="421482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41" name="Rectangle 40"/>
              <p:cNvSpPr/>
              <p:nvPr/>
            </p:nvSpPr>
            <p:spPr>
              <a:xfrm>
                <a:off x="3816962" y="462316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42" name="Rectangle 41"/>
              <p:cNvSpPr/>
              <p:nvPr/>
            </p:nvSpPr>
            <p:spPr>
              <a:xfrm>
                <a:off x="3816962" y="50551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43" name="Rectangle 42"/>
              <p:cNvSpPr/>
              <p:nvPr/>
            </p:nvSpPr>
            <p:spPr>
              <a:xfrm>
                <a:off x="3816962" y="548706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44" name="Rectangle 43"/>
              <p:cNvSpPr/>
              <p:nvPr/>
            </p:nvSpPr>
            <p:spPr>
              <a:xfrm>
                <a:off x="3816962" y="59239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5" name="Rectangle 44"/>
              <p:cNvSpPr/>
              <p:nvPr/>
            </p:nvSpPr>
            <p:spPr>
              <a:xfrm>
                <a:off x="332506" y="190004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46" name="Straight Arrow Connector 45"/>
              <p:cNvCxnSpPr>
                <a:stCxn id="27" idx="1"/>
              </p:cNvCxnSpPr>
              <p:nvPr/>
            </p:nvCxnSpPr>
            <p:spPr>
              <a:xfrm flipH="1">
                <a:off x="1552696" y="2073322"/>
                <a:ext cx="1853237" cy="9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17254" y="2601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48" name="Straight Arrow Connector 47"/>
              <p:cNvCxnSpPr/>
              <p:nvPr/>
            </p:nvCxnSpPr>
            <p:spPr>
              <a:xfrm flipH="1">
                <a:off x="867384" y="227704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145670" y="1906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grpSp>
        <p:sp>
          <p:nvSpPr>
            <p:cNvPr id="20" name="Rectangle 19"/>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21" name="Right Brace 20"/>
            <p:cNvSpPr/>
            <p:nvPr/>
          </p:nvSpPr>
          <p:spPr>
            <a:xfrm rot="5400000">
              <a:off x="5059354" y="5460506"/>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6080820" y="3257921"/>
            <a:ext cx="1161288" cy="2626491"/>
            <a:chOff x="4741298" y="661615"/>
            <a:chExt cx="1665148" cy="3785316"/>
          </a:xfrm>
        </p:grpSpPr>
        <p:sp>
          <p:nvSpPr>
            <p:cNvPr id="51" name="Rounded Rectangle 50"/>
            <p:cNvSpPr/>
            <p:nvPr/>
          </p:nvSpPr>
          <p:spPr>
            <a:xfrm>
              <a:off x="4842058" y="661615"/>
              <a:ext cx="1460500" cy="2185115"/>
            </a:xfrm>
            <a:prstGeom prst="roundRect">
              <a:avLst>
                <a:gd name="adj" fmla="val 3927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2" name="Oval 51"/>
            <p:cNvSpPr/>
            <p:nvPr/>
          </p:nvSpPr>
          <p:spPr>
            <a:xfrm>
              <a:off x="4996269" y="950945"/>
              <a:ext cx="1155135" cy="156502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671902">
              <a:off x="6040336" y="2508403"/>
              <a:ext cx="366110"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4741298" y="2529819"/>
              <a:ext cx="374956"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5671903" y="3795666"/>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5304745" y="3782784"/>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5634914" y="1845873"/>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4890461" y="1807811"/>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5091112" y="1995364"/>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91112" y="885287"/>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236535">
              <a:off x="5100323" y="936565"/>
              <a:ext cx="490742" cy="448137"/>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5076663">
              <a:off x="5578367" y="837698"/>
              <a:ext cx="487589" cy="64079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966653" y="830701"/>
              <a:ext cx="1260515" cy="322562"/>
              <a:chOff x="1559695" y="1336770"/>
              <a:chExt cx="1260515" cy="322562"/>
            </a:xfrm>
          </p:grpSpPr>
          <p:sp>
            <p:nvSpPr>
              <p:cNvPr id="129" name="Rounded Rectangle 128"/>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1597391" y="1382358"/>
                <a:ext cx="1104292" cy="168984"/>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4859489" y="809898"/>
              <a:ext cx="1452531" cy="390761"/>
            </a:xfrm>
            <a:prstGeom prst="roundRect">
              <a:avLst>
                <a:gd name="adj" fmla="val 28478"/>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4917669" y="2807740"/>
              <a:ext cx="1080696" cy="681033"/>
              <a:chOff x="3352800" y="2487123"/>
              <a:chExt cx="2022718" cy="1301537"/>
            </a:xfrm>
          </p:grpSpPr>
          <p:sp>
            <p:nvSpPr>
              <p:cNvPr id="124" name="Diagonal Stripe 123"/>
              <p:cNvSpPr/>
              <p:nvPr/>
            </p:nvSpPr>
            <p:spPr>
              <a:xfrm rot="8272995">
                <a:off x="3352800" y="27550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124"/>
              <p:cNvGrpSpPr/>
              <p:nvPr/>
            </p:nvGrpSpPr>
            <p:grpSpPr>
              <a:xfrm>
                <a:off x="3690767" y="2487123"/>
                <a:ext cx="1684751" cy="1301537"/>
                <a:chOff x="3690767" y="2487123"/>
                <a:chExt cx="1684751" cy="1301537"/>
              </a:xfrm>
            </p:grpSpPr>
            <p:sp>
              <p:nvSpPr>
                <p:cNvPr id="126" name="Diagonal Stripe 125"/>
                <p:cNvSpPr/>
                <p:nvPr/>
              </p:nvSpPr>
              <p:spPr>
                <a:xfrm rot="7627695">
                  <a:off x="3505200" y="29074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3956267" y="2501433"/>
                  <a:ext cx="1419251" cy="4717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886200" y="2487123"/>
                  <a:ext cx="533400" cy="5334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4940844" y="833900"/>
              <a:ext cx="1312131" cy="332384"/>
              <a:chOff x="6748700" y="1942885"/>
              <a:chExt cx="4125609" cy="1043137"/>
            </a:xfrm>
          </p:grpSpPr>
          <p:grpSp>
            <p:nvGrpSpPr>
              <p:cNvPr id="96" name="Group 95"/>
              <p:cNvGrpSpPr/>
              <p:nvPr/>
            </p:nvGrpSpPr>
            <p:grpSpPr>
              <a:xfrm>
                <a:off x="6748700" y="1942885"/>
                <a:ext cx="1073255" cy="1012657"/>
                <a:chOff x="6748700" y="1942885"/>
                <a:chExt cx="1073255" cy="1012657"/>
              </a:xfrm>
            </p:grpSpPr>
            <p:sp>
              <p:nvSpPr>
                <p:cNvPr id="118" name="Quad Arrow 117"/>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hevron 118"/>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hevron 120"/>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121"/>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Quad Arrow 122"/>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780179" y="1954466"/>
                <a:ext cx="1073255" cy="1012657"/>
                <a:chOff x="6748700" y="1942885"/>
                <a:chExt cx="1073255" cy="1012657"/>
              </a:xfrm>
            </p:grpSpPr>
            <p:sp>
              <p:nvSpPr>
                <p:cNvPr id="112" name="Quad Arrow 111"/>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hevron 112"/>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Quad Arrow 116"/>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796550" y="1971384"/>
                <a:ext cx="1073255" cy="1012657"/>
                <a:chOff x="6748700" y="1942885"/>
                <a:chExt cx="1073255" cy="1012657"/>
              </a:xfrm>
            </p:grpSpPr>
            <p:sp>
              <p:nvSpPr>
                <p:cNvPr id="106" name="Quad Arrow 105"/>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hevron 106"/>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Quad Arrow 110"/>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9801054" y="1973365"/>
                <a:ext cx="1073255" cy="1012657"/>
                <a:chOff x="6748700" y="1942885"/>
                <a:chExt cx="1073255" cy="1012657"/>
              </a:xfrm>
            </p:grpSpPr>
            <p:sp>
              <p:nvSpPr>
                <p:cNvPr id="100" name="Quad Arrow 99"/>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hevron 100"/>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hevron 102"/>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Chevron 103"/>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ad Arrow 104"/>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5114157" y="3825606"/>
              <a:ext cx="938301" cy="284839"/>
              <a:chOff x="6748700" y="1942885"/>
              <a:chExt cx="4125609" cy="1043137"/>
            </a:xfrm>
          </p:grpSpPr>
          <p:grpSp>
            <p:nvGrpSpPr>
              <p:cNvPr id="68" name="Group 67"/>
              <p:cNvGrpSpPr/>
              <p:nvPr/>
            </p:nvGrpSpPr>
            <p:grpSpPr>
              <a:xfrm>
                <a:off x="6748700" y="1942885"/>
                <a:ext cx="1073255" cy="1012657"/>
                <a:chOff x="6748700" y="1942885"/>
                <a:chExt cx="1073255" cy="1012657"/>
              </a:xfrm>
            </p:grpSpPr>
            <p:sp>
              <p:nvSpPr>
                <p:cNvPr id="90" name="Quad Arrow 89"/>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hevron 90"/>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91"/>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93"/>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Quad Arrow 94"/>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780179" y="1954466"/>
                <a:ext cx="1073255" cy="1012657"/>
                <a:chOff x="6748700" y="1942885"/>
                <a:chExt cx="1073255" cy="1012657"/>
              </a:xfrm>
            </p:grpSpPr>
            <p:sp>
              <p:nvSpPr>
                <p:cNvPr id="84" name="Quad Arrow 83"/>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evron 84"/>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Quad Arrow 88"/>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796550" y="1971384"/>
                <a:ext cx="1073255" cy="1012657"/>
                <a:chOff x="6748700" y="1942885"/>
                <a:chExt cx="1073255" cy="1012657"/>
              </a:xfrm>
            </p:grpSpPr>
            <p:sp>
              <p:nvSpPr>
                <p:cNvPr id="78" name="Quad Arrow 77"/>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Quad Arrow 82"/>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9801054" y="1973365"/>
                <a:ext cx="1073255" cy="1012657"/>
                <a:chOff x="6748700" y="1942885"/>
                <a:chExt cx="1073255" cy="1012657"/>
              </a:xfrm>
            </p:grpSpPr>
            <p:sp>
              <p:nvSpPr>
                <p:cNvPr id="72" name="Quad Arrow 71"/>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evron 72"/>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73"/>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74"/>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Quad Arrow 76"/>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1" name="Group 326"/>
          <p:cNvGrpSpPr/>
          <p:nvPr/>
        </p:nvGrpSpPr>
        <p:grpSpPr>
          <a:xfrm>
            <a:off x="7306156" y="3123358"/>
            <a:ext cx="1354648" cy="2737055"/>
            <a:chOff x="3937483" y="513080"/>
            <a:chExt cx="681026" cy="1754293"/>
          </a:xfrm>
        </p:grpSpPr>
        <p:sp>
          <p:nvSpPr>
            <p:cNvPr id="13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36"/>
            <p:cNvSpPr/>
            <p:nvPr/>
          </p:nvSpPr>
          <p:spPr>
            <a:xfrm>
              <a:off x="4069905" y="536787"/>
              <a:ext cx="151339" cy="47413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37"/>
            <p:cNvSpPr/>
            <p:nvPr/>
          </p:nvSpPr>
          <p:spPr>
            <a:xfrm rot="21175570">
              <a:off x="4320263" y="548065"/>
              <a:ext cx="170257" cy="488412"/>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3"/>
            <p:cNvGrpSpPr/>
            <p:nvPr/>
          </p:nvGrpSpPr>
          <p:grpSpPr>
            <a:xfrm>
              <a:off x="4342580" y="1037026"/>
              <a:ext cx="275929" cy="637681"/>
              <a:chOff x="4755948" y="2903312"/>
              <a:chExt cx="1111452" cy="2049688"/>
            </a:xfrm>
          </p:grpSpPr>
          <p:sp>
            <p:nvSpPr>
              <p:cNvPr id="15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42"/>
            <p:cNvSpPr/>
            <p:nvPr/>
          </p:nvSpPr>
          <p:spPr>
            <a:xfrm rot="21175570">
              <a:off x="4126218" y="818008"/>
              <a:ext cx="284639" cy="39812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43"/>
            <p:cNvSpPr/>
            <p:nvPr/>
          </p:nvSpPr>
          <p:spPr>
            <a:xfrm rot="5225831">
              <a:off x="4234536" y="874055"/>
              <a:ext cx="68041" cy="1108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93"/>
          <p:cNvGrpSpPr/>
          <p:nvPr/>
        </p:nvGrpSpPr>
        <p:grpSpPr>
          <a:xfrm rot="5400000">
            <a:off x="7094600" y="4225824"/>
            <a:ext cx="579621" cy="944568"/>
            <a:chOff x="1219200" y="1371600"/>
            <a:chExt cx="1676400" cy="2286000"/>
          </a:xfrm>
        </p:grpSpPr>
        <p:sp>
          <p:nvSpPr>
            <p:cNvPr id="155" name="Oval 154"/>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err="1">
                <a:solidFill>
                  <a:schemeClr val="bg1"/>
                </a:solidFill>
                <a:latin typeface="Bookman Old Style" panose="02050604050505020204" pitchFamily="18" charset="0"/>
              </a:rPr>
              <a:t>Reuel</a:t>
            </a:r>
            <a:r>
              <a:rPr lang="en-US" sz="6000" dirty="0">
                <a:solidFill>
                  <a:schemeClr val="bg1"/>
                </a:solidFill>
                <a:latin typeface="Bookman Old Style" panose="02050604050505020204" pitchFamily="18" charset="0"/>
              </a:rPr>
              <a:t>--Jethro</a:t>
            </a:r>
          </a:p>
        </p:txBody>
      </p:sp>
      <p:sp>
        <p:nvSpPr>
          <p:cNvPr id="2" name="Rectangle 1"/>
          <p:cNvSpPr/>
          <p:nvPr/>
        </p:nvSpPr>
        <p:spPr>
          <a:xfrm>
            <a:off x="312689" y="1146477"/>
            <a:ext cx="7590340" cy="4524315"/>
          </a:xfrm>
          <a:prstGeom prst="rect">
            <a:avLst/>
          </a:prstGeom>
        </p:spPr>
        <p:txBody>
          <a:bodyPr wrap="square">
            <a:spAutoFit/>
          </a:bodyPr>
          <a:lstStyle/>
          <a:p>
            <a:r>
              <a:rPr lang="en-US" dirty="0">
                <a:solidFill>
                  <a:schemeClr val="bg1"/>
                </a:solidFill>
                <a:latin typeface="Calibri" panose="020F0502020204030204" pitchFamily="34" charset="0"/>
              </a:rPr>
              <a:t>He was a descendant of Midian who was a son of Abraham and </a:t>
            </a:r>
            <a:r>
              <a:rPr lang="en-US" dirty="0" err="1">
                <a:solidFill>
                  <a:schemeClr val="bg1"/>
                </a:solidFill>
                <a:latin typeface="Calibri" panose="020F0502020204030204" pitchFamily="34" charset="0"/>
              </a:rPr>
              <a:t>Keturah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‘his excellence’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priest in the land of Midian (Exodus 3:1)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seven daughters and was a shepherd and later when Moses took his daughter, Zipporah, to marriage he turned over the responsibility of caring for the flock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acted as counselor to Moses regarding how to manage the heavy administrative burden of acting as judge over the house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taught Moses principles of delegation and leadership development</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gave Moses the Melchizedek Priesthood (D&amp;C 84:6-7)</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(5)</a:t>
            </a:r>
            <a:endParaRPr lang="en-US" dirty="0">
              <a:solidFill>
                <a:schemeClr val="bg1"/>
              </a:solidFill>
            </a:endParaRPr>
          </a:p>
        </p:txBody>
      </p:sp>
      <p:grpSp>
        <p:nvGrpSpPr>
          <p:cNvPr id="12" name="Group 68"/>
          <p:cNvGrpSpPr/>
          <p:nvPr/>
        </p:nvGrpSpPr>
        <p:grpSpPr>
          <a:xfrm>
            <a:off x="9052775" y="1492262"/>
            <a:ext cx="1887368" cy="4138897"/>
            <a:chOff x="651395" y="381000"/>
            <a:chExt cx="1711972" cy="3810000"/>
          </a:xfrm>
        </p:grpSpPr>
        <p:grpSp>
          <p:nvGrpSpPr>
            <p:cNvPr id="13" name="Group 27"/>
            <p:cNvGrpSpPr/>
            <p:nvPr/>
          </p:nvGrpSpPr>
          <p:grpSpPr>
            <a:xfrm>
              <a:off x="651395" y="381000"/>
              <a:ext cx="1711972" cy="3810000"/>
              <a:chOff x="298500" y="1905000"/>
              <a:chExt cx="1683848" cy="3657600"/>
            </a:xfrm>
          </p:grpSpPr>
          <p:sp>
            <p:nvSpPr>
              <p:cNvPr id="18" name="Oval 17"/>
              <p:cNvSpPr/>
              <p:nvPr/>
            </p:nvSpPr>
            <p:spPr>
              <a:xfrm rot="6128217">
                <a:off x="1213418" y="5132464"/>
                <a:ext cx="362002" cy="47399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773717" y="5144601"/>
                <a:ext cx="362002" cy="47399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901859">
                <a:off x="383346" y="3834959"/>
                <a:ext cx="292192" cy="4618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226769">
                <a:off x="1656061" y="3791293"/>
                <a:ext cx="326287" cy="434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177571"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731865"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33772" y="3072231"/>
                <a:ext cx="1287595" cy="2034216"/>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2341" y="3887592"/>
                <a:ext cx="990458" cy="16307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979479" y="3072231"/>
                <a:ext cx="396183" cy="22265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442139">
                <a:off x="484049" y="2956231"/>
                <a:ext cx="447514"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249249">
                <a:off x="1419935" y="2949175"/>
                <a:ext cx="408238"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2341" y="1985081"/>
                <a:ext cx="940936" cy="1250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600599">
                <a:off x="712682" y="1905000"/>
                <a:ext cx="911362" cy="51874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8382183">
                <a:off x="418114" y="2222224"/>
                <a:ext cx="616956" cy="3758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5749123">
                <a:off x="1304537" y="2264017"/>
                <a:ext cx="568652" cy="3758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83296" y="2093796"/>
                <a:ext cx="1089504" cy="217430"/>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682341"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0800000">
                <a:off x="880433"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1078525"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1276616"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474708"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0"/>
              <p:cNvGrpSpPr/>
              <p:nvPr/>
            </p:nvGrpSpPr>
            <p:grpSpPr>
              <a:xfrm>
                <a:off x="533400" y="4786313"/>
                <a:ext cx="1295400" cy="287677"/>
                <a:chOff x="3352800" y="5486400"/>
                <a:chExt cx="1219200" cy="654390"/>
              </a:xfrm>
            </p:grpSpPr>
            <p:grpSp>
              <p:nvGrpSpPr>
                <p:cNvPr id="44" name="Group 172"/>
                <p:cNvGrpSpPr/>
                <p:nvPr/>
              </p:nvGrpSpPr>
              <p:grpSpPr>
                <a:xfrm>
                  <a:off x="3352800" y="5867400"/>
                  <a:ext cx="1188550" cy="273390"/>
                  <a:chOff x="583296" y="4539882"/>
                  <a:chExt cx="1188550" cy="273390"/>
                </a:xfrm>
              </p:grpSpPr>
              <p:sp>
                <p:nvSpPr>
                  <p:cNvPr id="52" name="Trapezoid 51"/>
                  <p:cNvSpPr/>
                  <p:nvPr/>
                </p:nvSpPr>
                <p:spPr>
                  <a:xfrm rot="10800000">
                    <a:off x="583296"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83091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1061520" y="4541485"/>
                    <a:ext cx="247614"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326140"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152423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3"/>
                <p:cNvGrpSpPr/>
                <p:nvPr/>
              </p:nvGrpSpPr>
              <p:grpSpPr>
                <a:xfrm rot="10800000">
                  <a:off x="3352800" y="5486400"/>
                  <a:ext cx="1188550" cy="273390"/>
                  <a:chOff x="583296" y="4539882"/>
                  <a:chExt cx="1188550" cy="273390"/>
                </a:xfrm>
              </p:grpSpPr>
              <p:sp>
                <p:nvSpPr>
                  <p:cNvPr id="47" name="Trapezoid 46"/>
                  <p:cNvSpPr/>
                  <p:nvPr/>
                </p:nvSpPr>
                <p:spPr>
                  <a:xfrm rot="10800000">
                    <a:off x="583296"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83091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1061520" y="4541485"/>
                    <a:ext cx="247614"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1326140"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152423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a:off x="3352800" y="5715001"/>
                  <a:ext cx="1219200" cy="1524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Cloud 13"/>
            <p:cNvSpPr/>
            <p:nvPr/>
          </p:nvSpPr>
          <p:spPr>
            <a:xfrm rot="985445">
              <a:off x="1185887" y="1347104"/>
              <a:ext cx="582373" cy="55472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566761">
              <a:off x="1387703" y="1397300"/>
              <a:ext cx="201333" cy="2845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985445">
              <a:off x="1211778" y="1723908"/>
              <a:ext cx="412809" cy="53192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566761">
              <a:off x="1357034" y="1665980"/>
              <a:ext cx="201333" cy="2845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0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Zipporah</a:t>
            </a:r>
          </a:p>
        </p:txBody>
      </p:sp>
      <p:sp>
        <p:nvSpPr>
          <p:cNvPr id="2" name="Rectangle 1"/>
          <p:cNvSpPr/>
          <p:nvPr/>
        </p:nvSpPr>
        <p:spPr>
          <a:xfrm>
            <a:off x="312689" y="1146477"/>
            <a:ext cx="7590340" cy="2585323"/>
          </a:xfrm>
          <a:prstGeom prst="rect">
            <a:avLst/>
          </a:prstGeom>
        </p:spPr>
        <p:txBody>
          <a:bodyPr wrap="square">
            <a:spAutoFit/>
          </a:bodyPr>
          <a:lstStyle/>
          <a:p>
            <a:r>
              <a:rPr lang="en-US" dirty="0">
                <a:solidFill>
                  <a:schemeClr val="bg1"/>
                </a:solidFill>
                <a:latin typeface="Calibri" panose="020F0502020204030204" pitchFamily="34" charset="0"/>
              </a:rPr>
              <a:t>She was the daughter of Jethro (</a:t>
            </a:r>
            <a:r>
              <a:rPr lang="en-US" dirty="0" err="1">
                <a:solidFill>
                  <a:schemeClr val="bg1"/>
                </a:solidFill>
                <a:latin typeface="Calibri" panose="020F0502020204030204" pitchFamily="34" charset="0"/>
              </a:rPr>
              <a:t>Reuel</a:t>
            </a:r>
            <a:r>
              <a:rPr lang="en-US" dirty="0">
                <a:solidFill>
                  <a:schemeClr val="bg1"/>
                </a:solidFill>
                <a:latin typeface="Calibri" panose="020F0502020204030204" pitchFamily="34" charset="0"/>
              </a:rPr>
              <a:t>)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Her father was the priest in the land of Midian</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and Moses were married and they had two sons, </a:t>
            </a:r>
            <a:r>
              <a:rPr lang="en-US" dirty="0" err="1">
                <a:solidFill>
                  <a:schemeClr val="bg1"/>
                </a:solidFill>
                <a:latin typeface="Calibri" panose="020F0502020204030204" pitchFamily="34" charset="0"/>
              </a:rPr>
              <a:t>Geshon</a:t>
            </a:r>
            <a:r>
              <a:rPr lang="en-US" dirty="0">
                <a:solidFill>
                  <a:schemeClr val="bg1"/>
                </a:solidFill>
                <a:latin typeface="Calibri" panose="020F0502020204030204" pitchFamily="34" charset="0"/>
              </a:rPr>
              <a:t> and Eliezer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intervened when the Lord was angry with Moses for failing to circumcise his son as commanded and she accomplished the circumcision herself (JST Exodus 4:24-27)</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(5)</a:t>
            </a:r>
            <a:endParaRPr lang="en-US" dirty="0">
              <a:solidFill>
                <a:schemeClr val="bg1"/>
              </a:solidFill>
            </a:endParaRPr>
          </a:p>
        </p:txBody>
      </p:sp>
      <p:grpSp>
        <p:nvGrpSpPr>
          <p:cNvPr id="57" name="Group 56"/>
          <p:cNvGrpSpPr/>
          <p:nvPr/>
        </p:nvGrpSpPr>
        <p:grpSpPr>
          <a:xfrm>
            <a:off x="8699812" y="1146477"/>
            <a:ext cx="2055274" cy="4672174"/>
            <a:chOff x="4741298" y="661615"/>
            <a:chExt cx="1665148" cy="3785316"/>
          </a:xfrm>
        </p:grpSpPr>
        <p:sp>
          <p:nvSpPr>
            <p:cNvPr id="58" name="Rounded Rectangle 57"/>
            <p:cNvSpPr/>
            <p:nvPr/>
          </p:nvSpPr>
          <p:spPr>
            <a:xfrm>
              <a:off x="4842058" y="661615"/>
              <a:ext cx="1460500" cy="2185115"/>
            </a:xfrm>
            <a:prstGeom prst="roundRect">
              <a:avLst>
                <a:gd name="adj" fmla="val 3927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9" name="Oval 58"/>
            <p:cNvSpPr/>
            <p:nvPr/>
          </p:nvSpPr>
          <p:spPr>
            <a:xfrm>
              <a:off x="4996269" y="950945"/>
              <a:ext cx="1155135" cy="156502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671902">
              <a:off x="6040336" y="2508403"/>
              <a:ext cx="366110"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647766">
              <a:off x="4741298" y="2529819"/>
              <a:ext cx="374956"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52409">
              <a:off x="5671903" y="3795666"/>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5304745" y="3782784"/>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69292">
              <a:off x="5634914" y="1845873"/>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90291">
              <a:off x="4890461" y="1807811"/>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5091112" y="1995364"/>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91112" y="885287"/>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236535">
              <a:off x="5100323" y="936565"/>
              <a:ext cx="490742" cy="448137"/>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076663">
              <a:off x="5578367" y="837698"/>
              <a:ext cx="487589" cy="64079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4966653" y="830701"/>
              <a:ext cx="1260515" cy="322562"/>
              <a:chOff x="1559695" y="1336770"/>
              <a:chExt cx="1260515" cy="322562"/>
            </a:xfrm>
          </p:grpSpPr>
          <p:sp>
            <p:nvSpPr>
              <p:cNvPr id="136" name="Rounded Rectangle 135"/>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597391" y="1382358"/>
                <a:ext cx="1104292" cy="168984"/>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4859489" y="809898"/>
              <a:ext cx="1452531" cy="390761"/>
            </a:xfrm>
            <a:prstGeom prst="roundRect">
              <a:avLst>
                <a:gd name="adj" fmla="val 28478"/>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917669" y="2807740"/>
              <a:ext cx="1080696" cy="681033"/>
              <a:chOff x="3352800" y="2487123"/>
              <a:chExt cx="2022718" cy="1301537"/>
            </a:xfrm>
          </p:grpSpPr>
          <p:sp>
            <p:nvSpPr>
              <p:cNvPr id="131" name="Diagonal Stripe 130"/>
              <p:cNvSpPr/>
              <p:nvPr/>
            </p:nvSpPr>
            <p:spPr>
              <a:xfrm rot="8272995">
                <a:off x="3352800" y="27550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2" name="Group 131"/>
              <p:cNvGrpSpPr/>
              <p:nvPr/>
            </p:nvGrpSpPr>
            <p:grpSpPr>
              <a:xfrm>
                <a:off x="3690767" y="2487123"/>
                <a:ext cx="1684751" cy="1301537"/>
                <a:chOff x="3690767" y="2487123"/>
                <a:chExt cx="1684751" cy="1301537"/>
              </a:xfrm>
            </p:grpSpPr>
            <p:sp>
              <p:nvSpPr>
                <p:cNvPr id="133" name="Diagonal Stripe 132"/>
                <p:cNvSpPr/>
                <p:nvPr/>
              </p:nvSpPr>
              <p:spPr>
                <a:xfrm rot="7627695">
                  <a:off x="3505200" y="29074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3956267" y="2501433"/>
                  <a:ext cx="1419251" cy="4717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3886200" y="2487123"/>
                  <a:ext cx="533400" cy="5334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4940844" y="833900"/>
              <a:ext cx="1312131" cy="332384"/>
              <a:chOff x="6748700" y="1942885"/>
              <a:chExt cx="4125609" cy="1043137"/>
            </a:xfrm>
          </p:grpSpPr>
          <p:grpSp>
            <p:nvGrpSpPr>
              <p:cNvPr id="103" name="Group 102"/>
              <p:cNvGrpSpPr/>
              <p:nvPr/>
            </p:nvGrpSpPr>
            <p:grpSpPr>
              <a:xfrm>
                <a:off x="6748700" y="1942885"/>
                <a:ext cx="1073255" cy="1012657"/>
                <a:chOff x="6748700" y="1942885"/>
                <a:chExt cx="1073255" cy="1012657"/>
              </a:xfrm>
            </p:grpSpPr>
            <p:sp>
              <p:nvSpPr>
                <p:cNvPr id="125" name="Quad Arrow 124"/>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hevron 125"/>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Chevron 126"/>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Quad Arrow 129"/>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780179" y="1954466"/>
                <a:ext cx="1073255" cy="1012657"/>
                <a:chOff x="6748700" y="1942885"/>
                <a:chExt cx="1073255" cy="1012657"/>
              </a:xfrm>
            </p:grpSpPr>
            <p:sp>
              <p:nvSpPr>
                <p:cNvPr id="119" name="Quad Arrow 118"/>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hevron 119"/>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hevron 120"/>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121"/>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Chevron 122"/>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Quad Arrow 123"/>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796550" y="1971384"/>
                <a:ext cx="1073255" cy="1012657"/>
                <a:chOff x="6748700" y="1942885"/>
                <a:chExt cx="1073255" cy="1012657"/>
              </a:xfrm>
            </p:grpSpPr>
            <p:sp>
              <p:nvSpPr>
                <p:cNvPr id="113" name="Quad Arrow 112"/>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hevron 113"/>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Quad Arrow 117"/>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801054" y="1973365"/>
                <a:ext cx="1073255" cy="1012657"/>
                <a:chOff x="6748700" y="1942885"/>
                <a:chExt cx="1073255" cy="1012657"/>
              </a:xfrm>
            </p:grpSpPr>
            <p:sp>
              <p:nvSpPr>
                <p:cNvPr id="107" name="Quad Arrow 106"/>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hevron 107"/>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Quad Arrow 111"/>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5114157" y="3825606"/>
              <a:ext cx="938301" cy="284839"/>
              <a:chOff x="6748700" y="1942885"/>
              <a:chExt cx="4125609" cy="1043137"/>
            </a:xfrm>
          </p:grpSpPr>
          <p:grpSp>
            <p:nvGrpSpPr>
              <p:cNvPr id="75" name="Group 74"/>
              <p:cNvGrpSpPr/>
              <p:nvPr/>
            </p:nvGrpSpPr>
            <p:grpSpPr>
              <a:xfrm>
                <a:off x="6748700" y="1942885"/>
                <a:ext cx="1073255" cy="1012657"/>
                <a:chOff x="6748700" y="1942885"/>
                <a:chExt cx="1073255" cy="1012657"/>
              </a:xfrm>
            </p:grpSpPr>
            <p:sp>
              <p:nvSpPr>
                <p:cNvPr id="97" name="Quad Arrow 96"/>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evron 97"/>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98"/>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Chevron 100"/>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Quad Arrow 101"/>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780179" y="1954466"/>
                <a:ext cx="1073255" cy="1012657"/>
                <a:chOff x="6748700" y="1942885"/>
                <a:chExt cx="1073255" cy="1012657"/>
              </a:xfrm>
            </p:grpSpPr>
            <p:sp>
              <p:nvSpPr>
                <p:cNvPr id="91" name="Quad Arrow 90"/>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hevron 91"/>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93"/>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Quad Arrow 95"/>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8796550" y="1971384"/>
                <a:ext cx="1073255" cy="1012657"/>
                <a:chOff x="6748700" y="1942885"/>
                <a:chExt cx="1073255" cy="1012657"/>
              </a:xfrm>
            </p:grpSpPr>
            <p:sp>
              <p:nvSpPr>
                <p:cNvPr id="85" name="Quad Arrow 84"/>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evron 85"/>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Quad Arrow 89"/>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9801054" y="1973365"/>
                <a:ext cx="1073255" cy="1012657"/>
                <a:chOff x="6748700" y="1942885"/>
                <a:chExt cx="1073255" cy="1012657"/>
              </a:xfrm>
            </p:grpSpPr>
            <p:sp>
              <p:nvSpPr>
                <p:cNvPr id="79" name="Quad Arrow 78"/>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evron 79"/>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82"/>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Quad Arrow 83"/>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9459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Children in Bondage</a:t>
            </a:r>
          </a:p>
        </p:txBody>
      </p:sp>
      <p:sp>
        <p:nvSpPr>
          <p:cNvPr id="2" name="Rectangle 1"/>
          <p:cNvSpPr/>
          <p:nvPr/>
        </p:nvSpPr>
        <p:spPr>
          <a:xfrm>
            <a:off x="4090835" y="1106779"/>
            <a:ext cx="4953548" cy="646331"/>
          </a:xfrm>
          <a:prstGeom prst="rect">
            <a:avLst/>
          </a:prstGeom>
        </p:spPr>
        <p:txBody>
          <a:bodyPr wrap="square">
            <a:spAutoFit/>
          </a:bodyPr>
          <a:lstStyle/>
          <a:p>
            <a:r>
              <a:rPr lang="en-US" dirty="0">
                <a:solidFill>
                  <a:schemeClr val="bg1"/>
                </a:solidFill>
                <a:latin typeface="Calibri" panose="020F0502020204030204" pitchFamily="34" charset="0"/>
              </a:rPr>
              <a:t>While Moses was in Midian, the children of Israel remained in bondage in Egypt</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2:23-25</a:t>
            </a:r>
            <a:endParaRPr lang="en-US" dirty="0">
              <a:solidFill>
                <a:schemeClr val="bg1"/>
              </a:solidFill>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(5)</a:t>
            </a:r>
            <a:endParaRPr lang="en-US" dirty="0">
              <a:solidFill>
                <a:schemeClr val="bg1"/>
              </a:solidFill>
            </a:endParaRPr>
          </a:p>
        </p:txBody>
      </p:sp>
      <p:grpSp>
        <p:nvGrpSpPr>
          <p:cNvPr id="141" name="Group 140"/>
          <p:cNvGrpSpPr/>
          <p:nvPr/>
        </p:nvGrpSpPr>
        <p:grpSpPr>
          <a:xfrm>
            <a:off x="8824499" y="3117607"/>
            <a:ext cx="2831539" cy="3213630"/>
            <a:chOff x="489230" y="3415770"/>
            <a:chExt cx="2831539" cy="3213630"/>
          </a:xfrm>
        </p:grpSpPr>
        <p:sp>
          <p:nvSpPr>
            <p:cNvPr id="142" name="Rounded Rectangle 141"/>
            <p:cNvSpPr/>
            <p:nvPr/>
          </p:nvSpPr>
          <p:spPr>
            <a:xfrm rot="5400000">
              <a:off x="419100" y="4914900"/>
              <a:ext cx="2895600" cy="533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uble Wave 142"/>
            <p:cNvSpPr/>
            <p:nvPr/>
          </p:nvSpPr>
          <p:spPr>
            <a:xfrm rot="5245216">
              <a:off x="1161481" y="2743519"/>
              <a:ext cx="1487037" cy="2831539"/>
            </a:xfrm>
            <a:prstGeom prst="doubleWave">
              <a:avLst>
                <a:gd name="adj1" fmla="val 1888"/>
                <a:gd name="adj2" fmla="val 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31614" y="1329013"/>
            <a:ext cx="2831539" cy="3213630"/>
            <a:chOff x="431614" y="1329013"/>
            <a:chExt cx="2831539" cy="3213630"/>
          </a:xfrm>
        </p:grpSpPr>
        <p:grpSp>
          <p:nvGrpSpPr>
            <p:cNvPr id="138" name="Group 137"/>
            <p:cNvGrpSpPr/>
            <p:nvPr/>
          </p:nvGrpSpPr>
          <p:grpSpPr>
            <a:xfrm>
              <a:off x="431614" y="1329013"/>
              <a:ext cx="2831539" cy="3213630"/>
              <a:chOff x="489230" y="3415770"/>
              <a:chExt cx="2831539" cy="3213630"/>
            </a:xfrm>
          </p:grpSpPr>
          <p:sp>
            <p:nvSpPr>
              <p:cNvPr id="139" name="Rounded Rectangle 138"/>
              <p:cNvSpPr/>
              <p:nvPr/>
            </p:nvSpPr>
            <p:spPr>
              <a:xfrm rot="5400000">
                <a:off x="419100" y="4914900"/>
                <a:ext cx="2895600" cy="533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p:cNvSpPr/>
              <p:nvPr/>
            </p:nvSpPr>
            <p:spPr>
              <a:xfrm rot="5245216">
                <a:off x="1161481" y="2743519"/>
                <a:ext cx="1487037" cy="2831539"/>
              </a:xfrm>
              <a:prstGeom prst="doubleWave">
                <a:avLst>
                  <a:gd name="adj1" fmla="val 1888"/>
                  <a:gd name="adj2" fmla="val 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sosceles Triangle 2"/>
            <p:cNvSpPr/>
            <p:nvPr/>
          </p:nvSpPr>
          <p:spPr>
            <a:xfrm>
              <a:off x="1001487" y="1632332"/>
              <a:ext cx="1328718" cy="718982"/>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1542584" y="1828871"/>
              <a:ext cx="1057688" cy="572325"/>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9324035" y="3939402"/>
            <a:ext cx="1832465" cy="470825"/>
            <a:chOff x="5867400" y="2362200"/>
            <a:chExt cx="2444000" cy="627950"/>
          </a:xfrm>
        </p:grpSpPr>
        <p:sp>
          <p:nvSpPr>
            <p:cNvPr id="146" name="Freeform 145"/>
            <p:cNvSpPr/>
            <p:nvPr/>
          </p:nvSpPr>
          <p:spPr>
            <a:xfrm>
              <a:off x="5867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6629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7391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5867400" y="2590800"/>
              <a:ext cx="4572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63246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71628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98"/>
          <p:cNvGrpSpPr/>
          <p:nvPr/>
        </p:nvGrpSpPr>
        <p:grpSpPr>
          <a:xfrm flipH="1">
            <a:off x="9288046" y="3266074"/>
            <a:ext cx="1044337" cy="737179"/>
            <a:chOff x="2319294" y="653116"/>
            <a:chExt cx="2938504" cy="2013886"/>
          </a:xfrm>
        </p:grpSpPr>
        <p:sp>
          <p:nvSpPr>
            <p:cNvPr id="153" name="Trapezoid 152"/>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8"/>
            <p:cNvGrpSpPr/>
            <p:nvPr/>
          </p:nvGrpSpPr>
          <p:grpSpPr>
            <a:xfrm rot="1902884" flipH="1">
              <a:off x="3529432" y="653116"/>
              <a:ext cx="298158" cy="466806"/>
              <a:chOff x="1044598" y="6722113"/>
              <a:chExt cx="445225" cy="456261"/>
            </a:xfrm>
          </p:grpSpPr>
          <p:sp>
            <p:nvSpPr>
              <p:cNvPr id="171" name="Flowchart: Delay 17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Delay 17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54"/>
            <p:cNvGrpSpPr/>
            <p:nvPr/>
          </p:nvGrpSpPr>
          <p:grpSpPr>
            <a:xfrm rot="19697116">
              <a:off x="2319294" y="690270"/>
              <a:ext cx="298158" cy="466806"/>
              <a:chOff x="1044598" y="6722113"/>
              <a:chExt cx="445225" cy="456261"/>
            </a:xfrm>
          </p:grpSpPr>
          <p:sp>
            <p:nvSpPr>
              <p:cNvPr id="169" name="Flowchart: Delay 16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16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4"/>
            <p:cNvGrpSpPr/>
            <p:nvPr/>
          </p:nvGrpSpPr>
          <p:grpSpPr>
            <a:xfrm>
              <a:off x="2819401" y="1447803"/>
              <a:ext cx="533400" cy="761999"/>
              <a:chOff x="6829254" y="1008723"/>
              <a:chExt cx="1066800" cy="1585897"/>
            </a:xfrm>
          </p:grpSpPr>
          <p:sp>
            <p:nvSpPr>
              <p:cNvPr id="164" name="Pie 163"/>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Cloud 162"/>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398"/>
          <p:cNvGrpSpPr/>
          <p:nvPr/>
        </p:nvGrpSpPr>
        <p:grpSpPr>
          <a:xfrm rot="21440940" flipH="1">
            <a:off x="9766697" y="3864260"/>
            <a:ext cx="639863" cy="451668"/>
            <a:chOff x="2319294" y="653116"/>
            <a:chExt cx="2938504" cy="2013886"/>
          </a:xfrm>
        </p:grpSpPr>
        <p:sp>
          <p:nvSpPr>
            <p:cNvPr id="195" name="Trapezoid 194"/>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58"/>
            <p:cNvGrpSpPr/>
            <p:nvPr/>
          </p:nvGrpSpPr>
          <p:grpSpPr>
            <a:xfrm rot="1902884" flipH="1">
              <a:off x="3529432" y="653116"/>
              <a:ext cx="298158" cy="466806"/>
              <a:chOff x="1044598" y="6722113"/>
              <a:chExt cx="445225" cy="456261"/>
            </a:xfrm>
          </p:grpSpPr>
          <p:sp>
            <p:nvSpPr>
              <p:cNvPr id="213" name="Flowchart: Delay 21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Delay 21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54"/>
            <p:cNvGrpSpPr/>
            <p:nvPr/>
          </p:nvGrpSpPr>
          <p:grpSpPr>
            <a:xfrm rot="19697116">
              <a:off x="2319294" y="690270"/>
              <a:ext cx="298158" cy="466806"/>
              <a:chOff x="1044598" y="6722113"/>
              <a:chExt cx="445225" cy="456261"/>
            </a:xfrm>
          </p:grpSpPr>
          <p:sp>
            <p:nvSpPr>
              <p:cNvPr id="211" name="Flowchart: Delay 21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Delay 21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4"/>
            <p:cNvGrpSpPr/>
            <p:nvPr/>
          </p:nvGrpSpPr>
          <p:grpSpPr>
            <a:xfrm>
              <a:off x="2819401" y="1447803"/>
              <a:ext cx="533400" cy="761999"/>
              <a:chOff x="6829254" y="1008723"/>
              <a:chExt cx="1066800" cy="1585897"/>
            </a:xfrm>
          </p:grpSpPr>
          <p:sp>
            <p:nvSpPr>
              <p:cNvPr id="206" name="Pie 20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Oval 20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Cloud 204"/>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398"/>
          <p:cNvGrpSpPr/>
          <p:nvPr/>
        </p:nvGrpSpPr>
        <p:grpSpPr>
          <a:xfrm>
            <a:off x="10492969" y="3682651"/>
            <a:ext cx="1044337" cy="737179"/>
            <a:chOff x="2319294" y="653116"/>
            <a:chExt cx="2938504" cy="2013886"/>
          </a:xfrm>
        </p:grpSpPr>
        <p:sp>
          <p:nvSpPr>
            <p:cNvPr id="174" name="Trapezoid 173"/>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58"/>
            <p:cNvGrpSpPr/>
            <p:nvPr/>
          </p:nvGrpSpPr>
          <p:grpSpPr>
            <a:xfrm rot="1902884" flipH="1">
              <a:off x="3529432" y="653116"/>
              <a:ext cx="298158" cy="466806"/>
              <a:chOff x="1044598" y="6722113"/>
              <a:chExt cx="445225" cy="456261"/>
            </a:xfrm>
          </p:grpSpPr>
          <p:sp>
            <p:nvSpPr>
              <p:cNvPr id="192" name="Flowchart: Delay 191"/>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92"/>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54"/>
            <p:cNvGrpSpPr/>
            <p:nvPr/>
          </p:nvGrpSpPr>
          <p:grpSpPr>
            <a:xfrm rot="19697116">
              <a:off x="2319294" y="690270"/>
              <a:ext cx="298158" cy="466806"/>
              <a:chOff x="1044598" y="6722113"/>
              <a:chExt cx="445225" cy="456261"/>
            </a:xfrm>
          </p:grpSpPr>
          <p:sp>
            <p:nvSpPr>
              <p:cNvPr id="190" name="Flowchart: Delay 189"/>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4"/>
            <p:cNvGrpSpPr/>
            <p:nvPr/>
          </p:nvGrpSpPr>
          <p:grpSpPr>
            <a:xfrm>
              <a:off x="2819401" y="1447803"/>
              <a:ext cx="533400" cy="761999"/>
              <a:chOff x="6829254" y="1008723"/>
              <a:chExt cx="1066800" cy="1585897"/>
            </a:xfrm>
          </p:grpSpPr>
          <p:sp>
            <p:nvSpPr>
              <p:cNvPr id="185" name="Pie 184"/>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Cloud 183"/>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4270201" y="3019003"/>
            <a:ext cx="3505068" cy="2501531"/>
            <a:chOff x="228600" y="381000"/>
            <a:chExt cx="3505068" cy="2501531"/>
          </a:xfrm>
        </p:grpSpPr>
        <p:grpSp>
          <p:nvGrpSpPr>
            <p:cNvPr id="216" name="Group 215"/>
            <p:cNvGrpSpPr/>
            <p:nvPr/>
          </p:nvGrpSpPr>
          <p:grpSpPr>
            <a:xfrm>
              <a:off x="228600" y="381000"/>
              <a:ext cx="3505068" cy="2501531"/>
              <a:chOff x="534986" y="381000"/>
              <a:chExt cx="2637111" cy="2501531"/>
            </a:xfrm>
          </p:grpSpPr>
          <p:sp>
            <p:nvSpPr>
              <p:cNvPr id="218" name="Rectangle 2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534986" y="384805"/>
                <a:ext cx="457200" cy="2497726"/>
                <a:chOff x="533400" y="381000"/>
                <a:chExt cx="457200" cy="2497726"/>
              </a:xfrm>
            </p:grpSpPr>
            <p:sp>
              <p:nvSpPr>
                <p:cNvPr id="225" name="Oval 2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ounded Rectangle 2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2714897" y="381000"/>
                <a:ext cx="457200" cy="2497726"/>
                <a:chOff x="2714897" y="457200"/>
                <a:chExt cx="457200" cy="2497726"/>
              </a:xfrm>
            </p:grpSpPr>
            <p:sp>
              <p:nvSpPr>
                <p:cNvPr id="221" name="Oval 2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 name="Rectangle 216"/>
            <p:cNvSpPr/>
            <p:nvPr/>
          </p:nvSpPr>
          <p:spPr>
            <a:xfrm>
              <a:off x="839365" y="951151"/>
              <a:ext cx="2371313" cy="1477328"/>
            </a:xfrm>
            <a:prstGeom prst="rect">
              <a:avLst/>
            </a:prstGeom>
          </p:spPr>
          <p:txBody>
            <a:bodyPr wrap="square">
              <a:spAutoFit/>
            </a:bodyPr>
            <a:lstStyle/>
            <a:p>
              <a:pPr algn="ctr"/>
              <a:r>
                <a:rPr lang="en-US" b="1" dirty="0"/>
                <a:t>God hears and answers our prayers and God keeps His covenants with His people</a:t>
              </a:r>
              <a:endParaRPr lang="en-US" b="1" i="1" dirty="0"/>
            </a:p>
          </p:txBody>
        </p:sp>
      </p:grpSp>
      <p:grpSp>
        <p:nvGrpSpPr>
          <p:cNvPr id="229" name="Group 228"/>
          <p:cNvGrpSpPr/>
          <p:nvPr/>
        </p:nvGrpSpPr>
        <p:grpSpPr>
          <a:xfrm>
            <a:off x="2387860" y="1838545"/>
            <a:ext cx="639039" cy="830541"/>
            <a:chOff x="8784892" y="1793823"/>
            <a:chExt cx="1420625" cy="2121644"/>
          </a:xfrm>
          <a:solidFill>
            <a:srgbClr val="CC9900"/>
          </a:solidFill>
        </p:grpSpPr>
        <p:grpSp>
          <p:nvGrpSpPr>
            <p:cNvPr id="230" name="Group 229"/>
            <p:cNvGrpSpPr/>
            <p:nvPr/>
          </p:nvGrpSpPr>
          <p:grpSpPr>
            <a:xfrm>
              <a:off x="8784892" y="1835224"/>
              <a:ext cx="1420625" cy="1421055"/>
              <a:chOff x="4131632" y="1030352"/>
              <a:chExt cx="1179889" cy="1039235"/>
            </a:xfrm>
            <a:grpFill/>
          </p:grpSpPr>
          <p:sp>
            <p:nvSpPr>
              <p:cNvPr id="263" name="Trapezoid 262"/>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1" name="Oval 230"/>
            <p:cNvSpPr/>
            <p:nvPr/>
          </p:nvSpPr>
          <p:spPr>
            <a:xfrm>
              <a:off x="9304930" y="3053579"/>
              <a:ext cx="408872" cy="49554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8896642" y="2717236"/>
              <a:ext cx="1219200" cy="1198231"/>
              <a:chOff x="4572000" y="2404134"/>
              <a:chExt cx="2438400" cy="2396462"/>
            </a:xfrm>
            <a:grpFill/>
          </p:grpSpPr>
          <p:grpSp>
            <p:nvGrpSpPr>
              <p:cNvPr id="250" name="Group 249"/>
              <p:cNvGrpSpPr/>
              <p:nvPr/>
            </p:nvGrpSpPr>
            <p:grpSpPr>
              <a:xfrm>
                <a:off x="4572000" y="2404134"/>
                <a:ext cx="2438400" cy="2396462"/>
                <a:chOff x="3660114" y="4532531"/>
                <a:chExt cx="800936" cy="825686"/>
              </a:xfrm>
              <a:grpFill/>
            </p:grpSpPr>
            <p:sp>
              <p:nvSpPr>
                <p:cNvPr id="259" name="Block Arc 258"/>
                <p:cNvSpPr/>
                <p:nvPr/>
              </p:nvSpPr>
              <p:spPr>
                <a:xfrm rot="10800000">
                  <a:off x="3660114" y="4532531"/>
                  <a:ext cx="800936" cy="825686"/>
                </a:xfrm>
                <a:prstGeom prst="blockArc">
                  <a:avLst>
                    <a:gd name="adj1" fmla="val 10800000"/>
                    <a:gd name="adj2" fmla="val 10"/>
                    <a:gd name="adj3" fmla="val 3349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Diamond 259"/>
                <p:cNvSpPr/>
                <p:nvPr/>
              </p:nvSpPr>
              <p:spPr>
                <a:xfrm>
                  <a:off x="4022170" y="5098176"/>
                  <a:ext cx="76823" cy="252818"/>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rot="18845998">
                  <a:off x="4237170" y="5012384"/>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rot="3043014">
                  <a:off x="3802440" y="4998491"/>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Diamond 250"/>
              <p:cNvSpPr/>
              <p:nvPr/>
            </p:nvSpPr>
            <p:spPr>
              <a:xfrm rot="20288921">
                <a:off x="6122532" y="4267200"/>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rot="1589692">
                <a:off x="5235365" y="4233084"/>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rot="17042312">
                <a:off x="6630457" y="3567501"/>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rot="4413290">
                <a:off x="4715807" y="3544606"/>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exagon 254"/>
              <p:cNvSpPr/>
              <p:nvPr/>
            </p:nvSpPr>
            <p:spPr>
              <a:xfrm rot="1434975">
                <a:off x="5394531" y="3979329"/>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Hexagon 255"/>
              <p:cNvSpPr/>
              <p:nvPr/>
            </p:nvSpPr>
            <p:spPr>
              <a:xfrm rot="19383674">
                <a:off x="5930109" y="3992392"/>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p:cNvSpPr/>
              <p:nvPr/>
            </p:nvSpPr>
            <p:spPr>
              <a:xfrm rot="5176697">
                <a:off x="5111503" y="3600506"/>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6760392">
                <a:off x="6217491" y="3600505"/>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ounded Rectangle 232"/>
            <p:cNvSpPr/>
            <p:nvPr/>
          </p:nvSpPr>
          <p:spPr>
            <a:xfrm>
              <a:off x="8984595" y="2298999"/>
              <a:ext cx="220897"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9825315" y="2303613"/>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gular Pentagon 234"/>
            <p:cNvSpPr/>
            <p:nvPr/>
          </p:nvSpPr>
          <p:spPr>
            <a:xfrm rot="10800000">
              <a:off x="9057162" y="2396773"/>
              <a:ext cx="915806" cy="1099749"/>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Delay 235"/>
            <p:cNvSpPr/>
            <p:nvPr/>
          </p:nvSpPr>
          <p:spPr>
            <a:xfrm rot="5400000">
              <a:off x="9392263" y="2000085"/>
              <a:ext cx="197786" cy="855102"/>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a:off x="9029603" y="1793823"/>
              <a:ext cx="943365" cy="400788"/>
              <a:chOff x="5956171" y="626664"/>
              <a:chExt cx="990609" cy="400788"/>
            </a:xfrm>
            <a:grpFill/>
          </p:grpSpPr>
          <p:sp>
            <p:nvSpPr>
              <p:cNvPr id="245" name="Flowchart: Delay 244"/>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9001738" y="2171930"/>
              <a:ext cx="1009373" cy="212891"/>
              <a:chOff x="1326756" y="752481"/>
              <a:chExt cx="1009373" cy="212891"/>
            </a:xfrm>
            <a:grpFill/>
          </p:grpSpPr>
          <p:sp>
            <p:nvSpPr>
              <p:cNvPr id="239" name="Rounded Rectangle 238"/>
              <p:cNvSpPr/>
              <p:nvPr/>
            </p:nvSpPr>
            <p:spPr>
              <a:xfrm>
                <a:off x="1326756" y="785152"/>
                <a:ext cx="1009373" cy="180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1779914" y="753052"/>
                <a:ext cx="84954" cy="20243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2038820" y="77258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1495603" y="75559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a:off x="1870628" y="752481"/>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a:off x="1622434" y="765544"/>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8" name="Rectangle 267"/>
          <p:cNvSpPr/>
          <p:nvPr/>
        </p:nvSpPr>
        <p:spPr>
          <a:xfrm>
            <a:off x="2286732" y="2918463"/>
            <a:ext cx="1781558" cy="646331"/>
          </a:xfrm>
          <a:prstGeom prst="rect">
            <a:avLst/>
          </a:prstGeom>
        </p:spPr>
        <p:txBody>
          <a:bodyPr wrap="square">
            <a:spAutoFit/>
          </a:bodyPr>
          <a:lstStyle/>
          <a:p>
            <a:r>
              <a:rPr lang="en-US" dirty="0">
                <a:solidFill>
                  <a:schemeClr val="bg1"/>
                </a:solidFill>
                <a:latin typeface="Calibri" panose="020F0502020204030204" pitchFamily="34" charset="0"/>
              </a:rPr>
              <a:t>Meanwhile the king dies</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15"/>
                                        </p:tgtEl>
                                        <p:attrNameLst>
                                          <p:attrName>style.visibility</p:attrName>
                                        </p:attrNameLst>
                                      </p:cBhvr>
                                      <p:to>
                                        <p:strVal val="visible"/>
                                      </p:to>
                                    </p:set>
                                    <p:animEffect transition="in" filter="barn(outVertical)">
                                      <p:cBhvr>
                                        <p:cTn id="11"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5" name="TextBox 4"/>
          <p:cNvSpPr txBox="1"/>
          <p:nvPr/>
        </p:nvSpPr>
        <p:spPr>
          <a:xfrm>
            <a:off x="-2" y="0"/>
            <a:ext cx="12304059"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a:t>
            </a:r>
            <a:r>
              <a:rPr lang="en-US" i="1" dirty="0">
                <a:solidFill>
                  <a:schemeClr val="bg1"/>
                </a:solidFill>
                <a:latin typeface="Calibri" panose="020F0502020204030204" pitchFamily="34" charset="0"/>
              </a:rPr>
              <a:t>Putting the Lord First </a:t>
            </a:r>
            <a:r>
              <a:rPr lang="en-US" dirty="0">
                <a:solidFill>
                  <a:schemeClr val="bg1"/>
                </a:solidFill>
                <a:latin typeface="Calibri" panose="020F0502020204030204" pitchFamily="34" charset="0"/>
              </a:rPr>
              <a:t>(2:25) Howard W. Hunter</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Gospel Doctrine.com Exodus 1:1-22</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Bishop Gary E. Stevenson, Presiding Bishop of the Church(“Be Valiant in Courage, Strength, and Activity,”</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2012, 52).</a:t>
            </a:r>
          </a:p>
          <a:p>
            <a:pPr marL="342900" indent="-342900">
              <a:buFontTx/>
              <a:buAutoNum type="arabicPeriod"/>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President Ezra Taft Benson </a:t>
            </a:r>
            <a:r>
              <a:rPr lang="en-US" i="1" dirty="0">
                <a:solidFill>
                  <a:schemeClr val="bg1"/>
                </a:solidFill>
                <a:latin typeface="Calibri" panose="020F0502020204030204" pitchFamily="34" charset="0"/>
              </a:rPr>
              <a:t>The Great Commandment—Love the Lord  </a:t>
            </a:r>
            <a:r>
              <a:rPr lang="en-US" dirty="0">
                <a:solidFill>
                  <a:schemeClr val="bg1"/>
                </a:solidFill>
                <a:latin typeface="Calibri" panose="020F0502020204030204" pitchFamily="34" charset="0"/>
              </a:rPr>
              <a:t>May 1988 Ensign Gen. Conf.</a:t>
            </a:r>
          </a:p>
          <a:p>
            <a:pPr marL="342900" indent="-342900" fontAlgn="base">
              <a:buAutoNum type="arabicPeriod" startAt="3"/>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(Ellis T. Rasmussen, </a:t>
            </a:r>
            <a:r>
              <a:rPr lang="en-US" i="1" dirty="0">
                <a:solidFill>
                  <a:schemeClr val="bg1"/>
                </a:solidFill>
                <a:latin typeface="Calibri" panose="020F0502020204030204" pitchFamily="34" charset="0"/>
              </a:rPr>
              <a:t>An Introduction to the Old Testament and Its Teachings,</a:t>
            </a:r>
            <a:r>
              <a:rPr lang="en-US" dirty="0">
                <a:solidFill>
                  <a:schemeClr val="bg1"/>
                </a:solidFill>
                <a:latin typeface="Calibri" panose="020F0502020204030204" pitchFamily="34" charset="0"/>
              </a:rPr>
              <a:t> 2 vols., 2nd ed. [1972], 1:74).</a:t>
            </a:r>
          </a:p>
          <a:p>
            <a:pPr marL="342900" indent="-342900" fontAlgn="base">
              <a:buAutoNum type="arabicPeriod" startAt="3"/>
            </a:pPr>
            <a:endParaRPr lang="en-US" dirty="0">
              <a:solidFill>
                <a:schemeClr val="bg1"/>
              </a:solidFill>
              <a:latin typeface="Calibri" panose="020F0502020204030204" pitchFamily="34" charset="0"/>
            </a:endParaRPr>
          </a:p>
          <a:p>
            <a:pPr marL="342900" indent="-342900" fontAlgn="base">
              <a:buAutoNum type="arabicPeriod" startAt="3"/>
            </a:pPr>
            <a:r>
              <a:rPr lang="en-US" i="1" dirty="0">
                <a:solidFill>
                  <a:schemeClr val="bg1"/>
                </a:solidFill>
                <a:latin typeface="Calibri" panose="020F0502020204030204" pitchFamily="34" charset="0"/>
              </a:rPr>
              <a:t>Old Testament Who’s Who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pgs. 99-100</a:t>
            </a:r>
          </a:p>
          <a:p>
            <a:pPr marL="342900" indent="-342900" fontAlgn="base">
              <a:buAutoNum type="arabicPeriod" startAt="3"/>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Bruce R. McConkie, </a:t>
            </a:r>
            <a:r>
              <a:rPr lang="en-US" i="1" dirty="0">
                <a:solidFill>
                  <a:schemeClr val="bg1"/>
                </a:solidFill>
                <a:latin typeface="Calibri" panose="020F0502020204030204" pitchFamily="34" charset="0"/>
              </a:rPr>
              <a:t>The Promised Messiah: The First Coming of Christ</a:t>
            </a:r>
            <a:r>
              <a:rPr lang="en-US" dirty="0">
                <a:solidFill>
                  <a:schemeClr val="bg1"/>
                </a:solidFill>
                <a:latin typeface="Calibri" panose="020F0502020204030204" pitchFamily="34" charset="0"/>
              </a:rPr>
              <a:t> [1978], 446.</a:t>
            </a:r>
          </a:p>
          <a:p>
            <a:pPr marL="342900" indent="-342900">
              <a:buAutoNum type="arabicPeriod"/>
            </a:pPr>
            <a:endParaRPr lang="en-US" dirty="0">
              <a:solidFill>
                <a:schemeClr val="bg1"/>
              </a:solidFill>
              <a:latin typeface="Calibri" panose="020F0502020204030204" pitchFamily="34" charset="0"/>
            </a:endParaRPr>
          </a:p>
        </p:txBody>
      </p:sp>
      <p:grpSp>
        <p:nvGrpSpPr>
          <p:cNvPr id="6" name="Group 5"/>
          <p:cNvGrpSpPr/>
          <p:nvPr/>
        </p:nvGrpSpPr>
        <p:grpSpPr>
          <a:xfrm>
            <a:off x="5704113" y="305065"/>
            <a:ext cx="627529" cy="79487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185ED77-DBDA-4941-9D0C-8D4B76E38BBE}"/>
              </a:ext>
            </a:extLst>
          </p:cNvPr>
          <p:cNvSpPr>
            <a:spLocks noGrp="1"/>
          </p:cNvSpPr>
          <p:nvPr/>
        </p:nvSpPr>
        <p:spPr>
          <a:xfrm>
            <a:off x="146575" y="64182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099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00818692"/>
              </p:ext>
            </p:extLst>
          </p:nvPr>
        </p:nvGraphicFramePr>
        <p:xfrm>
          <a:off x="0" y="0"/>
          <a:ext cx="12192000" cy="6712123"/>
        </p:xfrm>
        <a:graphic>
          <a:graphicData uri="http://schemas.openxmlformats.org/drawingml/2006/table">
            <a:tbl>
              <a:tblPr firstRow="1" bandRow="1">
                <a:tableStyleId>{FABFCF23-3B69-468F-B69F-88F6DE6A72F2}</a:tableStyleId>
              </a:tblPr>
              <a:tblGrid>
                <a:gridCol w="1600200">
                  <a:extLst>
                    <a:ext uri="{9D8B030D-6E8A-4147-A177-3AD203B41FA5}">
                      <a16:colId xmlns:a16="http://schemas.microsoft.com/office/drawing/2014/main" val="20000"/>
                    </a:ext>
                  </a:extLst>
                </a:gridCol>
                <a:gridCol w="10591800">
                  <a:extLst>
                    <a:ext uri="{9D8B030D-6E8A-4147-A177-3AD203B41FA5}">
                      <a16:colId xmlns:a16="http://schemas.microsoft.com/office/drawing/2014/main" val="20001"/>
                    </a:ext>
                  </a:extLst>
                </a:gridCol>
              </a:tblGrid>
              <a:tr h="349007">
                <a:tc>
                  <a:txBody>
                    <a:bodyPr/>
                    <a:lstStyle/>
                    <a:p>
                      <a:endParaRPr lang="en-US" sz="1600" dirty="0">
                        <a:latin typeface="Calibri" panose="020F0502020204030204" pitchFamily="34" charset="0"/>
                      </a:endParaRPr>
                    </a:p>
                  </a:txBody>
                  <a:tcPr/>
                </a:tc>
                <a:tc>
                  <a:txBody>
                    <a:bodyPr/>
                    <a:lstStyle/>
                    <a:p>
                      <a:pPr algn="ctr"/>
                      <a:endParaRPr lang="en-US" sz="1600" dirty="0">
                        <a:latin typeface="Calibri" panose="020F0502020204030204" pitchFamily="34" charset="0"/>
                      </a:endParaRPr>
                    </a:p>
                  </a:txBody>
                  <a:tcPr/>
                </a:tc>
                <a:extLst>
                  <a:ext uri="{0D108BD9-81ED-4DB2-BD59-A6C34878D82A}">
                    <a16:rowId xmlns:a16="http://schemas.microsoft.com/office/drawing/2014/main" val="10000"/>
                  </a:ext>
                </a:extLst>
              </a:tr>
              <a:tr h="349007">
                <a:tc>
                  <a:txBody>
                    <a:bodyPr/>
                    <a:lstStyle/>
                    <a:p>
                      <a:r>
                        <a:rPr lang="en-US" sz="1600" dirty="0">
                          <a:latin typeface="Calibri" panose="020F0502020204030204" pitchFamily="34" charset="0"/>
                        </a:rPr>
                        <a:t>Exodus 1-4</a:t>
                      </a:r>
                    </a:p>
                  </a:txBody>
                  <a:tcPr/>
                </a:tc>
                <a:tc>
                  <a:txBody>
                    <a:bodyPr/>
                    <a:lstStyle/>
                    <a:p>
                      <a:r>
                        <a:rPr lang="en-US" sz="1600" dirty="0">
                          <a:effectLst/>
                          <a:latin typeface="Calibri" panose="020F0502020204030204" pitchFamily="34" charset="0"/>
                        </a:rPr>
                        <a:t>The Lord answers Israel’s cries by raising up Moses to deliver them from bondage in Egypt</a:t>
                      </a:r>
                    </a:p>
                    <a:p>
                      <a:endParaRPr lang="en-US" sz="1600" dirty="0">
                        <a:latin typeface="Calibri" panose="020F0502020204030204" pitchFamily="34" charset="0"/>
                      </a:endParaRPr>
                    </a:p>
                  </a:txBody>
                  <a:tcPr/>
                </a:tc>
                <a:extLst>
                  <a:ext uri="{0D108BD9-81ED-4DB2-BD59-A6C34878D82A}">
                    <a16:rowId xmlns:a16="http://schemas.microsoft.com/office/drawing/2014/main" val="10001"/>
                  </a:ext>
                </a:extLst>
              </a:tr>
              <a:tr h="673586">
                <a:tc>
                  <a:txBody>
                    <a:bodyPr/>
                    <a:lstStyle/>
                    <a:p>
                      <a:r>
                        <a:rPr lang="en-US" sz="1600" dirty="0">
                          <a:latin typeface="Calibri" panose="020F0502020204030204" pitchFamily="34" charset="0"/>
                        </a:rPr>
                        <a:t>Exodus</a:t>
                      </a:r>
                      <a:r>
                        <a:rPr lang="en-US" sz="1600" baseline="0" dirty="0">
                          <a:latin typeface="Calibri" panose="020F0502020204030204" pitchFamily="34" charset="0"/>
                        </a:rPr>
                        <a:t> 5-12</a:t>
                      </a:r>
                      <a:endParaRPr lang="en-US"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Moses and Aaron ask Pharaoh to set the children of Israel free. Pharaoh refuses, and the Lord sends plagues upon Egypt. The Feast of the Passover is established among Israel to commemorate the passing over of the houses of the Israelites when God smote the firstborn of the Egyptians.</a:t>
                      </a:r>
                    </a:p>
                    <a:p>
                      <a:endParaRPr lang="en-US" sz="1600" dirty="0">
                        <a:latin typeface="Calibri" panose="020F0502020204030204" pitchFamily="34" charset="0"/>
                      </a:endParaRPr>
                    </a:p>
                  </a:txBody>
                  <a:tcPr/>
                </a:tc>
                <a:extLst>
                  <a:ext uri="{0D108BD9-81ED-4DB2-BD59-A6C34878D82A}">
                    <a16:rowId xmlns:a16="http://schemas.microsoft.com/office/drawing/2014/main" val="10002"/>
                  </a:ext>
                </a:extLst>
              </a:tr>
              <a:tr h="600972">
                <a:tc>
                  <a:txBody>
                    <a:bodyPr/>
                    <a:lstStyle/>
                    <a:p>
                      <a:r>
                        <a:rPr lang="en-US" sz="1600" dirty="0">
                          <a:latin typeface="Calibri" panose="020F0502020204030204" pitchFamily="34" charset="0"/>
                        </a:rPr>
                        <a:t>Exodus 13-15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The children of Israel leave Egypt. Pharaoh and his army pursue Israel. The Lord parts the Red Sea for Israel, and Pharaoh’s army is drowned. Israel praises the Lord for their deliverance.</a:t>
                      </a:r>
                    </a:p>
                    <a:p>
                      <a:endParaRPr lang="en-US" sz="1600" dirty="0">
                        <a:latin typeface="Calibri" panose="020F0502020204030204" pitchFamily="34" charset="0"/>
                      </a:endParaRPr>
                    </a:p>
                  </a:txBody>
                  <a:tcPr/>
                </a:tc>
                <a:extLst>
                  <a:ext uri="{0D108BD9-81ED-4DB2-BD59-A6C34878D82A}">
                    <a16:rowId xmlns:a16="http://schemas.microsoft.com/office/drawing/2014/main" val="10003"/>
                  </a:ext>
                </a:extLst>
              </a:tr>
              <a:tr h="649381">
                <a:tc>
                  <a:txBody>
                    <a:bodyPr/>
                    <a:lstStyle/>
                    <a:p>
                      <a:r>
                        <a:rPr lang="en-US" sz="1600" dirty="0">
                          <a:latin typeface="Calibri" panose="020F0502020204030204" pitchFamily="34" charset="0"/>
                        </a:rPr>
                        <a:t>Exodus 16-18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murmurs about the lack of food and water in the wilderness. The Lord sends manna and quail for Israel to eat and commands Moses to bring forth water from a rock. Israel defeats the armies of Amalek. Moses establishes rulers among Israel.</a:t>
                      </a:r>
                    </a:p>
                    <a:p>
                      <a:endParaRPr lang="en-US" sz="1600" dirty="0">
                        <a:latin typeface="Calibri" panose="020F0502020204030204" pitchFamily="34" charset="0"/>
                      </a:endParaRPr>
                    </a:p>
                  </a:txBody>
                  <a:tcPr/>
                </a:tc>
                <a:extLst>
                  <a:ext uri="{0D108BD9-81ED-4DB2-BD59-A6C34878D82A}">
                    <a16:rowId xmlns:a16="http://schemas.microsoft.com/office/drawing/2014/main" val="10004"/>
                  </a:ext>
                </a:extLst>
              </a:tr>
              <a:tr h="496085">
                <a:tc>
                  <a:txBody>
                    <a:bodyPr/>
                    <a:lstStyle/>
                    <a:p>
                      <a:r>
                        <a:rPr lang="en-US" sz="1600" dirty="0">
                          <a:latin typeface="Calibri" panose="020F0502020204030204" pitchFamily="34" charset="0"/>
                        </a:rPr>
                        <a:t>Exodus 19-24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At Mount Sinai the Lord reveals the conditions of His covenant, and Israel covenants to obey the Lord.</a:t>
                      </a:r>
                    </a:p>
                    <a:p>
                      <a:endParaRPr lang="en-US" sz="1600" dirty="0">
                        <a:latin typeface="Calibri" panose="020F0502020204030204" pitchFamily="34" charset="0"/>
                      </a:endParaRPr>
                    </a:p>
                  </a:txBody>
                  <a:tcPr/>
                </a:tc>
                <a:extLst>
                  <a:ext uri="{0D108BD9-81ED-4DB2-BD59-A6C34878D82A}">
                    <a16:rowId xmlns:a16="http://schemas.microsoft.com/office/drawing/2014/main" val="10005"/>
                  </a:ext>
                </a:extLst>
              </a:tr>
              <a:tr h="717513">
                <a:tc>
                  <a:txBody>
                    <a:bodyPr/>
                    <a:lstStyle/>
                    <a:p>
                      <a:r>
                        <a:rPr lang="en-US" sz="1600" dirty="0">
                          <a:latin typeface="Calibri" panose="020F0502020204030204" pitchFamily="34" charset="0"/>
                        </a:rPr>
                        <a:t>Exodus 25-31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Moses receives instructions concerning the construction of the tabernacle, the consecration of priests, and the performance of sacrifices. Moses is given two stone tables containing the Lord’s covenant with Israel.</a:t>
                      </a:r>
                    </a:p>
                    <a:p>
                      <a:endParaRPr lang="en-US" sz="1600" dirty="0">
                        <a:latin typeface="Calibri" panose="020F0502020204030204" pitchFamily="34" charset="0"/>
                      </a:endParaRPr>
                    </a:p>
                  </a:txBody>
                  <a:tcPr/>
                </a:tc>
                <a:extLst>
                  <a:ext uri="{0D108BD9-81ED-4DB2-BD59-A6C34878D82A}">
                    <a16:rowId xmlns:a16="http://schemas.microsoft.com/office/drawing/2014/main" val="10006"/>
                  </a:ext>
                </a:extLst>
              </a:tr>
              <a:tr h="739028">
                <a:tc>
                  <a:txBody>
                    <a:bodyPr/>
                    <a:lstStyle/>
                    <a:p>
                      <a:r>
                        <a:rPr lang="en-US" sz="1600" dirty="0">
                          <a:latin typeface="Calibri" panose="020F0502020204030204" pitchFamily="34" charset="0"/>
                        </a:rPr>
                        <a:t>Exodus 32-34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worships a golden calf. Moses breaks the stone tables and pleads with the Lord for Israel. After the people repent, the Lord makes another covenant with Israel and writes it on two new tables of stone.</a:t>
                      </a:r>
                    </a:p>
                    <a:p>
                      <a:endParaRPr lang="en-US" sz="1600" dirty="0">
                        <a:latin typeface="Calibri" panose="020F0502020204030204" pitchFamily="34" charset="0"/>
                      </a:endParaRPr>
                    </a:p>
                  </a:txBody>
                  <a:tcPr/>
                </a:tc>
                <a:extLst>
                  <a:ext uri="{0D108BD9-81ED-4DB2-BD59-A6C34878D82A}">
                    <a16:rowId xmlns:a16="http://schemas.microsoft.com/office/drawing/2014/main" val="10007"/>
                  </a:ext>
                </a:extLst>
              </a:tr>
              <a:tr h="602396">
                <a:tc>
                  <a:txBody>
                    <a:bodyPr/>
                    <a:lstStyle/>
                    <a:p>
                      <a:r>
                        <a:rPr lang="en-US" sz="1600" dirty="0">
                          <a:latin typeface="Calibri" panose="020F0502020204030204" pitchFamily="34" charset="0"/>
                        </a:rPr>
                        <a:t>Exodus 35-40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Skilled workmen construct the tabernacle, and the glory of the Lord rests upon it.</a:t>
                      </a:r>
                    </a:p>
                    <a:p>
                      <a:endParaRPr lang="en-US" sz="16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5338481" y="-107576"/>
            <a:ext cx="1479177" cy="523220"/>
          </a:xfrm>
          <a:prstGeom prst="rect">
            <a:avLst/>
          </a:prstGeom>
          <a:noFill/>
        </p:spPr>
        <p:txBody>
          <a:bodyPr wrap="square" rtlCol="0">
            <a:spAutoFit/>
          </a:bodyPr>
          <a:lstStyle/>
          <a:p>
            <a:r>
              <a:rPr lang="en-US" sz="2800" b="1" dirty="0">
                <a:solidFill>
                  <a:schemeClr val="bg1"/>
                </a:solidFill>
              </a:rPr>
              <a:t>EXODUS</a:t>
            </a:r>
          </a:p>
        </p:txBody>
      </p:sp>
    </p:spTree>
    <p:extLst>
      <p:ext uri="{BB962C8B-B14F-4D97-AF65-F5344CB8AC3E}">
        <p14:creationId xmlns:p14="http://schemas.microsoft.com/office/powerpoint/2010/main" val="419945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954107"/>
          </a:xfrm>
          <a:prstGeom prst="rect">
            <a:avLst/>
          </a:prstGeom>
          <a:ln>
            <a:solidFill>
              <a:schemeClr val="tx1"/>
            </a:solidFill>
          </a:ln>
        </p:spPr>
        <p:txBody>
          <a:bodyPr>
            <a:spAutoFit/>
          </a:bodyPr>
          <a:lstStyle/>
          <a:p>
            <a:r>
              <a:rPr lang="en-US" sz="1400" b="1" i="0" dirty="0">
                <a:solidFill>
                  <a:srgbClr val="212121"/>
                </a:solidFill>
                <a:effectLst/>
                <a:latin typeface="Calibri" panose="020F0502020204030204" pitchFamily="34" charset="0"/>
              </a:rPr>
              <a:t>Jerry Anderson Sculpture:</a:t>
            </a:r>
          </a:p>
          <a:p>
            <a:r>
              <a:rPr lang="en-US" sz="1400" b="0" i="0" dirty="0">
                <a:solidFill>
                  <a:srgbClr val="212121"/>
                </a:solidFill>
                <a:effectLst/>
                <a:latin typeface="Calibri" panose="020F0502020204030204" pitchFamily="34" charset="0"/>
              </a:rPr>
              <a:t>unveiled in 2000 as a life-sized bronze sculpture and is resides in the </a:t>
            </a:r>
            <a:r>
              <a:rPr lang="en-US" sz="1400" b="0" i="0" dirty="0" err="1">
                <a:solidFill>
                  <a:srgbClr val="212121"/>
                </a:solidFill>
                <a:effectLst/>
                <a:latin typeface="Calibri" panose="020F0502020204030204" pitchFamily="34" charset="0"/>
              </a:rPr>
              <a:t>Spilsbury</a:t>
            </a:r>
            <a:r>
              <a:rPr lang="en-US" sz="1400" b="0" i="0" dirty="0">
                <a:solidFill>
                  <a:srgbClr val="212121"/>
                </a:solidFill>
                <a:effectLst/>
                <a:latin typeface="Calibri" panose="020F0502020204030204" pitchFamily="34" charset="0"/>
              </a:rPr>
              <a:t> Mortuary in St George, Utah. It portrays the spiritual journey from mortality to immortality.</a:t>
            </a:r>
            <a:endParaRPr lang="en-US" sz="1400" dirty="0"/>
          </a:p>
        </p:txBody>
      </p:sp>
      <p:sp>
        <p:nvSpPr>
          <p:cNvPr id="3" name="Rectangle 2"/>
          <p:cNvSpPr/>
          <p:nvPr/>
        </p:nvSpPr>
        <p:spPr>
          <a:xfrm>
            <a:off x="0" y="954107"/>
            <a:ext cx="6096000" cy="341632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Why Stay in Egypt?</a:t>
            </a:r>
          </a:p>
          <a:p>
            <a:pPr fontAlgn="base"/>
            <a:r>
              <a:rPr lang="en-US" sz="1200" b="0" i="0" dirty="0">
                <a:effectLst/>
                <a:latin typeface="Calibri" panose="020F0502020204030204" pitchFamily="34" charset="0"/>
              </a:rPr>
              <a:t>“The fulfillment of God’s promises to Abraham required that Israel should become numerous. To accomplish this, the little family, numbering only 70 persons (</a:t>
            </a:r>
            <a:r>
              <a:rPr lang="en-US" sz="1200" b="0" i="0" u="none" strike="noStrike" dirty="0">
                <a:effectLst/>
                <a:latin typeface="Calibri" panose="020F0502020204030204" pitchFamily="34" charset="0"/>
              </a:rPr>
              <a:t>Genesis 46:26–27</a:t>
            </a:r>
            <a:r>
              <a:rPr lang="en-US" sz="1200" b="0" i="0" dirty="0">
                <a:effectLst/>
                <a:latin typeface="Calibri" panose="020F0502020204030204" pitchFamily="34" charset="0"/>
              </a:rPr>
              <a:t>), needed sufficient time and a peaceful place in which to grow. Egypt was that place. …</a:t>
            </a:r>
          </a:p>
          <a:p>
            <a:pPr fontAlgn="base"/>
            <a:r>
              <a:rPr lang="en-US" sz="1200" b="0" i="0" dirty="0">
                <a:effectLst/>
                <a:latin typeface="Calibri" panose="020F0502020204030204" pitchFamily="34" charset="0"/>
              </a:rPr>
              <a:t>“… Palestine was a battleground for warring nations that moved back and forth in their conquests between the Nile and the Euphrates. Israel would have found no peace there. They required stable conditions for their eventual growth and development. …</a:t>
            </a:r>
          </a:p>
          <a:p>
            <a:pPr fontAlgn="base"/>
            <a:r>
              <a:rPr lang="en-US" sz="1200" b="0" i="0" dirty="0">
                <a:effectLst/>
                <a:latin typeface="Calibri" panose="020F0502020204030204" pitchFamily="34" charset="0"/>
              </a:rPr>
              <a:t>“Their bondage certainly was not all on the negative side. It too served a good purpose. The cruelty of the taskmasters, the hatred that existed between the Hebrews and the Egyptians, and the length of their trying servitude fused Jacob’s children into a united people. …</a:t>
            </a:r>
          </a:p>
          <a:p>
            <a:pPr fontAlgn="base"/>
            <a:r>
              <a:rPr lang="en-US" sz="1200" b="0" i="0" dirty="0">
                <a:effectLst/>
                <a:latin typeface="Calibri" panose="020F0502020204030204" pitchFamily="34" charset="0"/>
              </a:rPr>
              <a:t>“The hatred they felt toward the Egyptians </a:t>
            </a:r>
            <a:r>
              <a:rPr lang="en-US" sz="1200" dirty="0">
                <a:latin typeface="Calibri" panose="020F0502020204030204" pitchFamily="34" charset="0"/>
              </a:rPr>
              <a:t>prevented intermarriage between the Hebrews and their neighbors. To reap the benefits of the Abrahamic promises, Israel had to remain a pure race, and the Lord used this means to achieve it. …</a:t>
            </a:r>
          </a:p>
          <a:p>
            <a:pPr fontAlgn="base"/>
            <a:r>
              <a:rPr lang="en-US" sz="1200" dirty="0">
                <a:latin typeface="Calibri" panose="020F0502020204030204" pitchFamily="34" charset="0"/>
              </a:rPr>
              <a:t>“Yes, Egypt had her role in the Lord’s mighty drama, and she played it well.</a:t>
            </a:r>
          </a:p>
          <a:p>
            <a:pPr fontAlgn="base"/>
            <a:r>
              <a:rPr lang="en-US" sz="1200" dirty="0">
                <a:latin typeface="Calibri" panose="020F0502020204030204" pitchFamily="34" charset="0"/>
              </a:rPr>
              <a:t>“At the end of 430 years, the Lord now decreed that the time had arrived for Israel to occupy her own land and there become that ‘peculiar people’ who would await the coming of their Messiah.” (Petersen, Moses, pp. 27–30.)</a:t>
            </a:r>
          </a:p>
          <a:p>
            <a:pPr fontAlgn="base"/>
            <a:r>
              <a:rPr lang="en-US" sz="1200" b="0" i="0" dirty="0">
                <a:effectLst/>
                <a:latin typeface="Calibri" panose="020F0502020204030204" pitchFamily="34" charset="0"/>
              </a:rPr>
              <a:t> </a:t>
            </a:r>
          </a:p>
        </p:txBody>
      </p:sp>
      <p:sp>
        <p:nvSpPr>
          <p:cNvPr id="4" name="Rectangle 1"/>
          <p:cNvSpPr>
            <a:spLocks noChangeArrowheads="1"/>
          </p:cNvSpPr>
          <p:nvPr/>
        </p:nvSpPr>
        <p:spPr bwMode="auto">
          <a:xfrm>
            <a:off x="0" y="5025249"/>
            <a:ext cx="4805082"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7200" b="0" i="0" u="none" strike="noStrike" cap="none" normalizeH="0" baseline="0" dirty="0">
                <a:ln>
                  <a:noFill/>
                </a:ln>
                <a:solidFill>
                  <a:srgbClr val="212121"/>
                </a:solidFill>
                <a:effectLst/>
                <a:latin typeface="inherit"/>
                <a:cs typeface="Arial" panose="020B0604020202020204" pitchFamily="34" charset="0"/>
              </a:rPr>
              <a:t>أخبار المصري</a:t>
            </a:r>
            <a:r>
              <a:rPr kumimoji="0" lang="en-US" altLang="en-US" sz="7200" b="0" i="0" u="none" strike="noStrike" cap="none" normalizeH="0" baseline="0" dirty="0">
                <a:ln>
                  <a:noFill/>
                </a:ln>
                <a:solidFill>
                  <a:schemeClr val="tx1"/>
                </a:solidFill>
                <a:effectLst/>
              </a:rPr>
              <a:t> </a:t>
            </a:r>
            <a:endParaRPr kumimoji="0" lang="en-US" altLang="en-US" sz="72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6096000" y="0"/>
            <a:ext cx="6096000" cy="2492990"/>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Spiritually Lost:</a:t>
            </a:r>
          </a:p>
          <a:p>
            <a:pPr fontAlgn="base"/>
            <a:r>
              <a:rPr lang="en-US" sz="1200" dirty="0">
                <a:solidFill>
                  <a:srgbClr val="333333"/>
                </a:solidFill>
                <a:latin typeface="Calibri" panose="020F0502020204030204" pitchFamily="34" charset="0"/>
              </a:rPr>
              <a:t>"The children of Israel had been in the land of Egypt 430 years by the time the Lord called Moses to lead them out of bondage. (See Ex. 12:40) During their long years under the Egyptian yoke, they became not only physically enslaved but also spiritually sick. Having gone for generations without a prophet to counsel and guide them, the greater part of the children of Israel drifted into apostasy.</a:t>
            </a:r>
          </a:p>
          <a:p>
            <a:pPr fontAlgn="base"/>
            <a:r>
              <a:rPr lang="en-US" sz="1200" dirty="0">
                <a:solidFill>
                  <a:srgbClr val="333333"/>
                </a:solidFill>
                <a:latin typeface="Calibri" panose="020F0502020204030204" pitchFamily="34" charset="0"/>
              </a:rPr>
              <a:t> </a:t>
            </a:r>
          </a:p>
          <a:p>
            <a:pPr fontAlgn="base"/>
            <a:r>
              <a:rPr lang="en-US" sz="1200" dirty="0">
                <a:solidFill>
                  <a:srgbClr val="333333"/>
                </a:solidFill>
                <a:latin typeface="Calibri" panose="020F0502020204030204" pitchFamily="34" charset="0"/>
              </a:rPr>
              <a:t>"Before they were ready to enter the land of promise, they had a long way to go-not only in the geographical distance to be covered but also in spiritual progression to be accomplished. Some scholars and students of the Old Testament say, 'It was harder for Moses to get Egypt out of the children of Israel than to get the children of Israel out of Egypt.' At times, the children of Israel placed more trust in the gods of Egypt than in the God of Israel." (</a:t>
            </a:r>
            <a:r>
              <a:rPr lang="en-US" sz="1200" i="1" dirty="0">
                <a:solidFill>
                  <a:srgbClr val="333333"/>
                </a:solidFill>
                <a:latin typeface="inherit"/>
              </a:rPr>
              <a:t>LDS Church News</a:t>
            </a:r>
            <a:r>
              <a:rPr lang="en-US" sz="1200" dirty="0">
                <a:solidFill>
                  <a:srgbClr val="333333"/>
                </a:solidFill>
                <a:latin typeface="Calibri" panose="020F0502020204030204" pitchFamily="34" charset="0"/>
              </a:rPr>
              <a:t>, 1994, 02/26/94)</a:t>
            </a:r>
            <a:endParaRPr lang="en-US" sz="1200" b="0" i="0" dirty="0">
              <a:solidFill>
                <a:srgbClr val="333333"/>
              </a:solidFill>
              <a:effectLst/>
              <a:latin typeface="Calibri" panose="020F0502020204030204" pitchFamily="34" charset="0"/>
            </a:endParaRPr>
          </a:p>
        </p:txBody>
      </p:sp>
      <p:sp>
        <p:nvSpPr>
          <p:cNvPr id="6" name="Rectangle 5"/>
          <p:cNvSpPr/>
          <p:nvPr/>
        </p:nvSpPr>
        <p:spPr>
          <a:xfrm>
            <a:off x="1757082" y="6280235"/>
            <a:ext cx="2063804" cy="461665"/>
          </a:xfrm>
          <a:prstGeom prst="rect">
            <a:avLst/>
          </a:prstGeom>
        </p:spPr>
        <p:txBody>
          <a:bodyPr wrap="square">
            <a:spAutoFit/>
          </a:bodyPr>
          <a:lstStyle/>
          <a:p>
            <a:pPr fontAlgn="base"/>
            <a:r>
              <a:rPr lang="en-US" sz="1200" b="1" dirty="0">
                <a:solidFill>
                  <a:srgbClr val="333333"/>
                </a:solidFill>
                <a:latin typeface="Calibri" panose="020F0502020204030204" pitchFamily="34" charset="0"/>
              </a:rPr>
              <a:t>Arabic—Egyptian News—goggle translate</a:t>
            </a:r>
            <a:endParaRPr lang="en-US" sz="1200" b="0" i="0" dirty="0">
              <a:solidFill>
                <a:srgbClr val="333333"/>
              </a:solidFill>
              <a:effectLst/>
              <a:latin typeface="Calibri" panose="020F0502020204030204" pitchFamily="34" charset="0"/>
            </a:endParaRPr>
          </a:p>
        </p:txBody>
      </p:sp>
      <p:sp>
        <p:nvSpPr>
          <p:cNvPr id="7" name="Rectangle 6"/>
          <p:cNvSpPr/>
          <p:nvPr/>
        </p:nvSpPr>
        <p:spPr>
          <a:xfrm>
            <a:off x="6096000" y="2492990"/>
            <a:ext cx="6096000" cy="1569660"/>
          </a:xfrm>
          <a:prstGeom prst="rect">
            <a:avLst/>
          </a:prstGeom>
          <a:ln>
            <a:solidFill>
              <a:schemeClr val="tx1"/>
            </a:solidFill>
          </a:ln>
        </p:spPr>
        <p:txBody>
          <a:bodyPr>
            <a:spAutoFit/>
          </a:bodyPr>
          <a:lstStyle/>
          <a:p>
            <a:pPr fontAlgn="base"/>
            <a:r>
              <a:rPr lang="en-US" sz="1200" b="1" dirty="0"/>
              <a:t>Placed under Aaronic Priesthood:</a:t>
            </a:r>
          </a:p>
          <a:p>
            <a:pPr fontAlgn="base"/>
            <a:r>
              <a:rPr lang="en-US" sz="1200" dirty="0"/>
              <a:t>For the next forty plus years Moses will have to lead the children of Israel. Their rebellion, faithlessness, reliance on signs, and hardened hearts are the product of a people who had lost the Spirit of God. The Aaronic Priesthood and Law of Moses that they would be placed under was not for a righteous people but for a wicked people-a people with little understanding, quick to forget God, oblivious to the difference between clean and unclean, holy and unholy. At this point, the children of Israel are the descendants of Abraham, Isaac, and Jacob in name but not in spirit.</a:t>
            </a:r>
            <a:endParaRPr lang="en-US" sz="1200" b="0" i="0" dirty="0">
              <a:solidFill>
                <a:srgbClr val="333333"/>
              </a:solidFill>
              <a:effectLst/>
              <a:latin typeface="Calibri" panose="020F0502020204030204" pitchFamily="34" charset="0"/>
            </a:endParaRPr>
          </a:p>
        </p:txBody>
      </p:sp>
      <p:sp>
        <p:nvSpPr>
          <p:cNvPr id="8" name="Rectangle 7"/>
          <p:cNvSpPr/>
          <p:nvPr/>
        </p:nvSpPr>
        <p:spPr>
          <a:xfrm>
            <a:off x="6096000" y="4062650"/>
            <a:ext cx="6096000" cy="2308324"/>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Slaying:</a:t>
            </a:r>
          </a:p>
          <a:p>
            <a:pPr fontAlgn="base"/>
            <a:r>
              <a:rPr lang="en-US" sz="1200" dirty="0">
                <a:solidFill>
                  <a:srgbClr val="333333"/>
                </a:solidFill>
                <a:latin typeface="Calibri" panose="020F0502020204030204" pitchFamily="34" charset="0"/>
              </a:rPr>
              <a:t>“The historian Eusebius says that the slaying was the result of a court intrigue in which certain men plotted to assassinate Moses. In the encounter it is said that Moses successfully warded off the attacker and killed him. (Eusebius IX:27.)</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“In the Midrash </a:t>
            </a:r>
            <a:r>
              <a:rPr lang="en-US" sz="1200" dirty="0" err="1">
                <a:solidFill>
                  <a:srgbClr val="333333"/>
                </a:solidFill>
                <a:latin typeface="Calibri" panose="020F0502020204030204" pitchFamily="34" charset="0"/>
              </a:rPr>
              <a:t>Rabbah</a:t>
            </a:r>
            <a:r>
              <a:rPr lang="en-US" sz="1200" dirty="0">
                <a:solidFill>
                  <a:srgbClr val="333333"/>
                </a:solidFill>
                <a:latin typeface="Calibri" panose="020F0502020204030204" pitchFamily="34" charset="0"/>
              </a:rPr>
              <a:t>, the traditional Jewish commentary on the Old Testament, it is asserted that Moses, with his bare fists, killed an Egyptian taskmaster who was in the act of seducing a Hebrew woman. This is confirmed in the Koran.</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“Certainly there must have been good reason for Moses’ act, and most assuredly the Lord would not have called a murderer to the high office of prophet and liberator for his people Israel” (Mark E. Petersen, </a:t>
            </a:r>
            <a:r>
              <a:rPr lang="en-US" sz="1200" i="1" dirty="0">
                <a:solidFill>
                  <a:srgbClr val="333333"/>
                </a:solidFill>
                <a:latin typeface="Calibri" panose="020F0502020204030204" pitchFamily="34" charset="0"/>
              </a:rPr>
              <a:t>Moses: Man of Miracles</a:t>
            </a:r>
            <a:r>
              <a:rPr lang="en-US" sz="1200" dirty="0">
                <a:solidFill>
                  <a:srgbClr val="333333"/>
                </a:solidFill>
                <a:latin typeface="Calibri" panose="020F0502020204030204" pitchFamily="34" charset="0"/>
              </a:rPr>
              <a:t> [1977], 42).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90280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0" y="0"/>
            <a:ext cx="4299857" cy="470898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rPr>
              <a:t>Jethro (</a:t>
            </a:r>
            <a:r>
              <a:rPr kumimoji="0" lang="en-US" altLang="en-US" sz="1200" b="1" i="0" u="none" strike="noStrike" cap="none" normalizeH="0" baseline="0" dirty="0" err="1">
                <a:ln>
                  <a:noFill/>
                </a:ln>
                <a:effectLst/>
              </a:rPr>
              <a:t>Reuel</a:t>
            </a:r>
            <a:r>
              <a:rPr kumimoji="0" lang="en-US" altLang="en-US" sz="1200" b="1" i="0" u="none" strike="noStrike" cap="none" normalizeH="0" baseline="0" dirty="0">
                <a:ln>
                  <a:noFill/>
                </a:ln>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rPr>
              <a:t>According to the </a:t>
            </a:r>
            <a:r>
              <a:rPr kumimoji="0" lang="en-US" altLang="en-US" sz="1200" b="0" i="0" u="none" strike="noStrike" cap="none" normalizeH="0" baseline="0" dirty="0">
                <a:ln>
                  <a:noFill/>
                </a:ln>
                <a:effectLst/>
                <a:cs typeface="Arial" panose="020B0604020202020204" pitchFamily="34" charset="0"/>
              </a:rPr>
              <a:t>Hebrew Bible, the </a:t>
            </a:r>
            <a:r>
              <a:rPr kumimoji="0" lang="en-US" altLang="en-US" sz="1200" b="1"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(/ˈ</a:t>
            </a:r>
            <a:r>
              <a:rPr kumimoji="0" lang="en-US" altLang="en-US" sz="1200" b="0" i="0" u="none" strike="noStrike" cap="none" normalizeH="0" baseline="0" dirty="0" err="1">
                <a:ln>
                  <a:noFill/>
                </a:ln>
                <a:effectLst/>
                <a:cs typeface="Arial" panose="020B0604020202020204" pitchFamily="34" charset="0"/>
              </a:rPr>
              <a:t>kiːnaɪt</a:t>
            </a:r>
            <a:r>
              <a:rPr kumimoji="0" lang="en-US" altLang="en-US" sz="1200" b="0" i="0" u="none" strike="noStrike" cap="none" normalizeH="0" baseline="0" dirty="0">
                <a:ln>
                  <a:noFill/>
                </a:ln>
                <a:effectLst/>
                <a:cs typeface="Arial" panose="020B0604020202020204" pitchFamily="34" charset="0"/>
              </a:rPr>
              <a:t>/; Hebrew: </a:t>
            </a:r>
            <a:r>
              <a:rPr kumimoji="0" lang="he-IL" altLang="en-US" sz="1200" b="0" i="0" u="none" strike="noStrike" cap="none" normalizeH="0" baseline="0" dirty="0">
                <a:ln>
                  <a:noFill/>
                </a:ln>
                <a:effectLst/>
                <a:cs typeface="Arial" panose="020B0604020202020204" pitchFamily="34" charset="0"/>
              </a:rPr>
              <a:t>קינים</a:t>
            </a:r>
            <a:r>
              <a:rPr kumimoji="0" lang="en-US" altLang="en-US" sz="1200" b="0" i="0" u="none" strike="noStrike" cap="none" normalizeH="0" baseline="0" dirty="0">
                <a:ln>
                  <a:noFill/>
                </a:ln>
                <a:effectLst/>
                <a:cs typeface="Arial" panose="020B0604020202020204" pitchFamily="34" charset="0"/>
              </a:rPr>
              <a:t>, Hebrew pronunciation: [</a:t>
            </a:r>
            <a:r>
              <a:rPr kumimoji="0" lang="en-US" altLang="en-US" sz="1200" b="0" i="0" u="none" strike="noStrike" cap="none" normalizeH="0" baseline="0" dirty="0" err="1">
                <a:ln>
                  <a:noFill/>
                </a:ln>
                <a:effectLst/>
                <a:cs typeface="Arial" panose="020B0604020202020204" pitchFamily="34" charset="0"/>
              </a:rPr>
              <a:t>qeˈnim</a:t>
            </a:r>
            <a:r>
              <a:rPr kumimoji="0" lang="en-US" altLang="en-US" sz="1200" b="0" i="0" u="none" strike="noStrike" cap="none" normalizeH="0" baseline="0" dirty="0">
                <a:ln>
                  <a:noFill/>
                </a:ln>
                <a:effectLst/>
                <a:cs typeface="Arial" panose="020B0604020202020204" pitchFamily="34" charset="0"/>
              </a:rPr>
              <a:t>]) were a nomadic clan in the ancient Levant. One of the most recognized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is Jethro, a priest in the land of Midian.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They played an important role in the history of ancient Israel.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were coppersmiths and metalworkers.</a:t>
            </a:r>
            <a:r>
              <a:rPr kumimoji="0" lang="en-US" altLang="en-US" sz="1200" b="0" i="0" u="none" strike="noStrike" cap="none" normalizeH="0" baseline="30000" dirty="0">
                <a:ln>
                  <a:noFill/>
                </a:ln>
                <a:effectLst/>
                <a:cs typeface="Arial" panose="020B0604020202020204" pitchFamily="34" charset="0"/>
              </a:rPr>
              <a:t>[</a:t>
            </a:r>
            <a:r>
              <a:rPr kumimoji="0" lang="en-US" altLang="en-US" sz="1200" b="0" i="0" u="none" strike="noStrike" cap="none" normalizeH="0" baseline="0" dirty="0">
                <a:ln>
                  <a:noFill/>
                </a:ln>
                <a:effectLst/>
                <a:cs typeface="Arial" panose="020B0604020202020204" pitchFamily="34" charset="0"/>
              </a:rPr>
              <a:t>Moses' father-in-law, Jethro, was a shepherd and a priest in the land of Midian. Judges 1:16 says that Moses had a father-in-law who was a </a:t>
            </a:r>
            <a:r>
              <a:rPr kumimoji="0" lang="en-US" altLang="en-US" sz="1200" b="0" i="0" u="none" strike="noStrike" cap="none" normalizeH="0" baseline="0" dirty="0" err="1">
                <a:ln>
                  <a:noFill/>
                </a:ln>
                <a:effectLst/>
                <a:cs typeface="Arial" panose="020B0604020202020204" pitchFamily="34" charset="0"/>
              </a:rPr>
              <a:t>Kenite</a:t>
            </a:r>
            <a:r>
              <a:rPr kumimoji="0" lang="en-US" altLang="en-US" sz="1200" b="0" i="0" u="none" strike="noStrike" cap="none" normalizeH="0" baseline="0" dirty="0">
                <a:ln>
                  <a:noFill/>
                </a:ln>
                <a:effectLst/>
                <a:cs typeface="Arial" panose="020B0604020202020204" pitchFamily="34" charset="0"/>
              </a:rPr>
              <a:t>, but it is not clear from the passage if this refers to Jethro. Certain groups of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settled among the Israelite population, including the descendants of Moses' brother-in-law, although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descended from </a:t>
            </a:r>
            <a:r>
              <a:rPr kumimoji="0" lang="en-US" altLang="en-US" sz="1200" b="0" i="0" u="none" strike="noStrike" cap="none" normalizeH="0" baseline="0" dirty="0" err="1">
                <a:ln>
                  <a:noFill/>
                </a:ln>
                <a:effectLst/>
                <a:cs typeface="Arial" panose="020B0604020202020204" pitchFamily="34" charset="0"/>
              </a:rPr>
              <a:t>Rechab</a:t>
            </a:r>
            <a:r>
              <a:rPr kumimoji="0" lang="en-US" altLang="en-US" sz="1200" b="0" i="0" u="none" strike="noStrike" cap="none" normalizeH="0" baseline="0" dirty="0">
                <a:ln>
                  <a:noFill/>
                </a:ln>
                <a:effectLst/>
                <a:cs typeface="Arial" panose="020B0604020202020204" pitchFamily="34" charset="0"/>
              </a:rPr>
              <a:t> maintained a distinct, nomadic lifestyle for some time.</a:t>
            </a:r>
            <a:r>
              <a:rPr kumimoji="0" lang="en-US" altLang="en-US" sz="1200" b="0" i="0" u="none" strike="noStrike" cap="none" normalizeH="0" baseline="0" dirty="0">
                <a:ln>
                  <a:noFill/>
                </a:ln>
                <a:effectLst/>
              </a:rPr>
              <a:t> </a:t>
            </a:r>
          </a:p>
          <a:p>
            <a:pPr lvl="0"/>
            <a:r>
              <a:rPr lang="en-US" sz="1200" dirty="0"/>
              <a:t>Moses’ father-in-law, Jethro, was a </a:t>
            </a:r>
            <a:r>
              <a:rPr lang="en-US" sz="1200" dirty="0" err="1"/>
              <a:t>Kenite</a:t>
            </a:r>
            <a:r>
              <a:rPr lang="en-US" sz="1200" dirty="0"/>
              <a:t> (Judges 1:16) resident in the land of Midian. Judges 1:16 says that his descendants "went up from the City of Palms [i.e. Jericho] with the men of Judah to live among the people of the Desert of Judah in the Negev near Arad.</a:t>
            </a:r>
          </a:p>
          <a:p>
            <a:pPr lvl="0"/>
            <a:r>
              <a:rPr lang="en-US" sz="1200" dirty="0"/>
              <a:t>However, in Exodus 3:1 Jethro is said to have been a "priest in the land of Midian" and a resident of Midian (Numbers 10:29</a:t>
            </a:r>
          </a:p>
          <a:p>
            <a:pPr lvl="0"/>
            <a:r>
              <a:rPr kumimoji="0" lang="en-US" altLang="en-US" sz="1200" b="0" i="0" u="none" strike="noStrike" cap="none" normalizeH="0" baseline="0" dirty="0">
                <a:ln>
                  <a:noFill/>
                </a:ln>
                <a:effectLst/>
              </a:rPr>
              <a:t>Wikipedia</a:t>
            </a:r>
          </a:p>
        </p:txBody>
      </p:sp>
      <p:sp>
        <p:nvSpPr>
          <p:cNvPr id="3" name="Rectangle 2"/>
          <p:cNvSpPr/>
          <p:nvPr/>
        </p:nvSpPr>
        <p:spPr>
          <a:xfrm>
            <a:off x="4299857" y="0"/>
            <a:ext cx="6096000" cy="2308324"/>
          </a:xfrm>
          <a:prstGeom prst="rect">
            <a:avLst/>
          </a:prstGeom>
          <a:ln>
            <a:solidFill>
              <a:schemeClr val="tx1"/>
            </a:solidFill>
          </a:ln>
        </p:spPr>
        <p:txBody>
          <a:bodyPr>
            <a:spAutoFit/>
          </a:bodyPr>
          <a:lstStyle/>
          <a:p>
            <a:r>
              <a:rPr lang="en-US" b="1" dirty="0">
                <a:solidFill>
                  <a:srgbClr val="333333"/>
                </a:solidFill>
                <a:latin typeface="Calibri" panose="020F0502020204030204" pitchFamily="34" charset="0"/>
              </a:rPr>
              <a:t>Pharaoh:</a:t>
            </a:r>
          </a:p>
          <a:p>
            <a:r>
              <a:rPr lang="en-US" dirty="0">
                <a:solidFill>
                  <a:srgbClr val="333333"/>
                </a:solidFill>
                <a:latin typeface="Calibri" panose="020F0502020204030204" pitchFamily="34" charset="0"/>
              </a:rPr>
              <a:t>Both the ancient Jewish historian Josephus and Jonathan ben </a:t>
            </a:r>
            <a:r>
              <a:rPr lang="en-US" dirty="0" err="1">
                <a:solidFill>
                  <a:srgbClr val="333333"/>
                </a:solidFill>
                <a:latin typeface="Calibri" panose="020F0502020204030204" pitchFamily="34" charset="0"/>
              </a:rPr>
              <a:t>Uzziel</a:t>
            </a:r>
            <a:r>
              <a:rPr lang="en-US" dirty="0">
                <a:solidFill>
                  <a:srgbClr val="333333"/>
                </a:solidFill>
                <a:latin typeface="Calibri" panose="020F0502020204030204" pitchFamily="34" charset="0"/>
              </a:rPr>
              <a:t>, another ancient Jewish writer, recorded that the pharaoh had a dream wherein he was shown that a man soon to be born would deliver Israel from bondage, and this dream motivated the royal decree to drown the male children (see Josephus, Antiquities of the Jews, bk. 2, chap. 9, par. 2; Clarke, Bible Commentary, 1:294).</a:t>
            </a:r>
            <a:endParaRPr lang="en-US" dirty="0"/>
          </a:p>
        </p:txBody>
      </p:sp>
      <p:pic>
        <p:nvPicPr>
          <p:cNvPr id="4" name="Picture 2" descr="Moses’s line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77" y="2760997"/>
            <a:ext cx="3956903" cy="3446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C157FD-A06F-41F3-90F8-509F38870FE2}"/>
              </a:ext>
            </a:extLst>
          </p:cNvPr>
          <p:cNvSpPr/>
          <p:nvPr/>
        </p:nvSpPr>
        <p:spPr>
          <a:xfrm>
            <a:off x="0" y="4708982"/>
            <a:ext cx="4299857" cy="1938992"/>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Putting the Lord First: (Exodus 1:20-21)</a:t>
            </a:r>
          </a:p>
          <a:p>
            <a:pPr fontAlgn="base"/>
            <a:r>
              <a:rPr lang="en-US" sz="1200" dirty="0">
                <a:latin typeface="Calibri" panose="020F0502020204030204" pitchFamily="34" charset="0"/>
              </a:rPr>
              <a:t>“There will be times when you … will have to demonstrate your righteous courage in plain view of your peers, the consequence of which may be ridicule and embarrassment. …</a:t>
            </a:r>
          </a:p>
          <a:p>
            <a:pPr fontAlgn="base"/>
            <a:r>
              <a:rPr lang="en-US" sz="1200" dirty="0">
                <a:latin typeface="Calibri" panose="020F0502020204030204" pitchFamily="34" charset="0"/>
              </a:rPr>
              <a:t>“… He will reward you for your courage and righteous behavior—with happiness and joy. Such courage will be a byproduct of your faith in Jesus Christ and His Atonement, your prayers, and your obedience to commandments” (Gary E. Stevenson, “Be Valiant in Courage, Strength, and Activity,” </a:t>
            </a:r>
            <a:r>
              <a:rPr lang="en-US" sz="1200" dirty="0">
                <a:latin typeface="Georgia" panose="02040502050405020303" pitchFamily="18" charset="0"/>
              </a:rPr>
              <a:t>Ensign</a:t>
            </a:r>
            <a:r>
              <a:rPr lang="en-US" sz="1200" dirty="0">
                <a:latin typeface="Calibri" panose="020F0502020204030204" pitchFamily="34" charset="0"/>
              </a:rPr>
              <a:t> or </a:t>
            </a:r>
            <a:r>
              <a:rPr lang="en-US" sz="1200" dirty="0">
                <a:latin typeface="Georgia" panose="02040502050405020303" pitchFamily="18" charset="0"/>
              </a:rPr>
              <a:t>Liahona,</a:t>
            </a:r>
            <a:r>
              <a:rPr lang="en-US" sz="1200" dirty="0">
                <a:latin typeface="Calibri" panose="020F0502020204030204" pitchFamily="34" charset="0"/>
              </a:rPr>
              <a:t> Nov. 2012, 52).</a:t>
            </a:r>
            <a:endParaRPr lang="en-US" sz="1200" b="0" dirty="0">
              <a:effectLst/>
              <a:latin typeface="Calibri" panose="020F0502020204030204" pitchFamily="34" charset="0"/>
            </a:endParaRPr>
          </a:p>
        </p:txBody>
      </p:sp>
    </p:spTree>
    <p:extLst>
      <p:ext uri="{BB962C8B-B14F-4D97-AF65-F5344CB8AC3E}">
        <p14:creationId xmlns:p14="http://schemas.microsoft.com/office/powerpoint/2010/main" val="259446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Exodus—Exit or Departure</a:t>
            </a:r>
          </a:p>
        </p:txBody>
      </p:sp>
      <p:sp>
        <p:nvSpPr>
          <p:cNvPr id="2" name="Rectangle 1"/>
          <p:cNvSpPr/>
          <p:nvPr/>
        </p:nvSpPr>
        <p:spPr>
          <a:xfrm>
            <a:off x="517308" y="1380937"/>
            <a:ext cx="6872320" cy="646331"/>
          </a:xfrm>
          <a:prstGeom prst="rect">
            <a:avLst/>
          </a:prstGeom>
        </p:spPr>
        <p:txBody>
          <a:bodyPr wrap="square">
            <a:spAutoFit/>
          </a:bodyPr>
          <a:lstStyle/>
          <a:p>
            <a:r>
              <a:rPr lang="en-US" b="0" i="0" dirty="0">
                <a:solidFill>
                  <a:schemeClr val="bg1"/>
                </a:solidFill>
                <a:effectLst/>
                <a:latin typeface="Calibri" panose="020F0502020204030204" pitchFamily="34" charset="0"/>
              </a:rPr>
              <a:t>An account of Israel’s departure from bondage in Egypt and their preparation to inherit the promised land as the Lord’s covenant people.</a:t>
            </a:r>
          </a:p>
        </p:txBody>
      </p:sp>
      <p:sp>
        <p:nvSpPr>
          <p:cNvPr id="7" name="Rectangle 6"/>
          <p:cNvSpPr/>
          <p:nvPr/>
        </p:nvSpPr>
        <p:spPr>
          <a:xfrm>
            <a:off x="5203966" y="5600947"/>
            <a:ext cx="6526307" cy="923330"/>
          </a:xfrm>
          <a:prstGeom prst="rect">
            <a:avLst/>
          </a:prstGeom>
        </p:spPr>
        <p:txBody>
          <a:bodyPr wrap="square">
            <a:spAutoFit/>
          </a:bodyPr>
          <a:lstStyle/>
          <a:p>
            <a:r>
              <a:rPr lang="en-US" b="0" i="0" dirty="0">
                <a:solidFill>
                  <a:schemeClr val="bg1"/>
                </a:solidFill>
                <a:effectLst/>
                <a:latin typeface="Calibri" panose="020F0502020204030204" pitchFamily="34" charset="0"/>
              </a:rPr>
              <a:t>Israel’s departure from bondage and journey through the wilderness can symbolize our journey through a fallen world and back to the presence of God.</a:t>
            </a:r>
            <a:endParaRPr lang="en-US" dirty="0">
              <a:solidFill>
                <a:schemeClr val="bg1"/>
              </a:solidFill>
            </a:endParaRPr>
          </a:p>
        </p:txBody>
      </p:sp>
      <p:pic>
        <p:nvPicPr>
          <p:cNvPr id="1026" name="Picture 2" descr="http://ichef.bbci.co.uk/arts/yourpaintings/images/paintings/croy/large/lsw_croy_m_1993_1809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21" y="2200599"/>
            <a:ext cx="6310132" cy="32753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17308" y="3441137"/>
            <a:ext cx="3979403" cy="3083140"/>
            <a:chOff x="517308" y="3441137"/>
            <a:chExt cx="3979403" cy="3083140"/>
          </a:xfrm>
        </p:grpSpPr>
        <p:pic>
          <p:nvPicPr>
            <p:cNvPr id="1028" name="Picture 4" descr="http://curiousandcozy.com/wp-content/uploads/2015/08/statu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09" y="3441137"/>
              <a:ext cx="3979402" cy="30831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7308" y="6247278"/>
              <a:ext cx="2443394" cy="276999"/>
            </a:xfrm>
            <a:prstGeom prst="rect">
              <a:avLst/>
            </a:prstGeom>
          </p:spPr>
          <p:txBody>
            <a:bodyPr wrap="square">
              <a:spAutoFit/>
            </a:bodyPr>
            <a:lstStyle/>
            <a:p>
              <a:r>
                <a:rPr lang="en-US" sz="1200" b="0" i="0" dirty="0">
                  <a:solidFill>
                    <a:schemeClr val="bg1"/>
                  </a:solidFill>
                  <a:effectLst/>
                  <a:latin typeface="Calibri" panose="020F0502020204030204" pitchFamily="34" charset="0"/>
                </a:rPr>
                <a:t>Jerry Anderson</a:t>
              </a:r>
              <a:endParaRPr lang="en-US" sz="1200" dirty="0">
                <a:solidFill>
                  <a:schemeClr val="bg1"/>
                </a:solidFill>
              </a:endParaRPr>
            </a:p>
          </p:txBody>
        </p:sp>
      </p:grpSp>
    </p:spTree>
    <p:extLst>
      <p:ext uri="{BB962C8B-B14F-4D97-AF65-F5344CB8AC3E}">
        <p14:creationId xmlns:p14="http://schemas.microsoft.com/office/powerpoint/2010/main" val="14720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6005497"/>
              </p:ext>
            </p:extLst>
          </p:nvPr>
        </p:nvGraphicFramePr>
        <p:xfrm>
          <a:off x="144852" y="51560"/>
          <a:ext cx="11887204" cy="6742821"/>
        </p:xfrm>
        <a:graphic>
          <a:graphicData uri="http://schemas.openxmlformats.org/drawingml/2006/table">
            <a:tbl>
              <a:tblPr firstRow="1" bandRow="1">
                <a:tableStyleId>{5940675A-B579-460E-94D1-54222C63F5DA}</a:tableStyleId>
              </a:tblPr>
              <a:tblGrid>
                <a:gridCol w="4427147">
                  <a:extLst>
                    <a:ext uri="{9D8B030D-6E8A-4147-A177-3AD203B41FA5}">
                      <a16:colId xmlns:a16="http://schemas.microsoft.com/office/drawing/2014/main" val="20000"/>
                    </a:ext>
                  </a:extLst>
                </a:gridCol>
                <a:gridCol w="1502876">
                  <a:extLst>
                    <a:ext uri="{9D8B030D-6E8A-4147-A177-3AD203B41FA5}">
                      <a16:colId xmlns:a16="http://schemas.microsoft.com/office/drawing/2014/main" val="20001"/>
                    </a:ext>
                  </a:extLst>
                </a:gridCol>
                <a:gridCol w="4463358">
                  <a:extLst>
                    <a:ext uri="{9D8B030D-6E8A-4147-A177-3AD203B41FA5}">
                      <a16:colId xmlns:a16="http://schemas.microsoft.com/office/drawing/2014/main" val="20002"/>
                    </a:ext>
                  </a:extLst>
                </a:gridCol>
                <a:gridCol w="1493823">
                  <a:extLst>
                    <a:ext uri="{9D8B030D-6E8A-4147-A177-3AD203B41FA5}">
                      <a16:colId xmlns:a16="http://schemas.microsoft.com/office/drawing/2014/main" val="20003"/>
                    </a:ext>
                  </a:extLst>
                </a:gridCol>
              </a:tblGrid>
              <a:tr h="352784">
                <a:tc>
                  <a:txBody>
                    <a:bodyPr/>
                    <a:lstStyle/>
                    <a:p>
                      <a:pPr algn="ctr"/>
                      <a:r>
                        <a:rPr lang="en-US" sz="3200" dirty="0"/>
                        <a:t>Moses</a:t>
                      </a:r>
                    </a:p>
                  </a:txBody>
                  <a:tcPr/>
                </a:tc>
                <a:tc>
                  <a:txBody>
                    <a:bodyPr/>
                    <a:lstStyle/>
                    <a:p>
                      <a:pPr algn="ctr"/>
                      <a:endParaRPr lang="en-US" sz="1600" dirty="0"/>
                    </a:p>
                  </a:txBody>
                  <a:tcPr/>
                </a:tc>
                <a:tc>
                  <a:txBody>
                    <a:bodyPr/>
                    <a:lstStyle/>
                    <a:p>
                      <a:pPr algn="ctr"/>
                      <a:r>
                        <a:rPr lang="en-US" sz="3200" dirty="0"/>
                        <a:t>Jesus</a:t>
                      </a:r>
                    </a:p>
                  </a:txBody>
                  <a:tcPr/>
                </a:tc>
                <a:tc>
                  <a:txBody>
                    <a:bodyPr/>
                    <a:lstStyle/>
                    <a:p>
                      <a:pPr algn="ctr"/>
                      <a:endParaRPr lang="en-US" sz="3200" dirty="0"/>
                    </a:p>
                  </a:txBody>
                  <a:tcPr/>
                </a:tc>
                <a:extLst>
                  <a:ext uri="{0D108BD9-81ED-4DB2-BD59-A6C34878D82A}">
                    <a16:rowId xmlns:a16="http://schemas.microsoft.com/office/drawing/2014/main" val="10000"/>
                  </a:ext>
                </a:extLst>
              </a:tr>
              <a:tr h="434868">
                <a:tc>
                  <a:txBody>
                    <a:bodyPr/>
                    <a:lstStyle/>
                    <a:p>
                      <a:r>
                        <a:rPr lang="en-US" sz="1200" dirty="0"/>
                        <a:t>Moses was in danger of being killed in infancy and was preserved through the power of God</a:t>
                      </a:r>
                    </a:p>
                    <a:p>
                      <a:endParaRPr lang="en-US" sz="1200" dirty="0"/>
                    </a:p>
                  </a:txBody>
                  <a:tcPr/>
                </a:tc>
                <a:tc>
                  <a:txBody>
                    <a:bodyPr/>
                    <a:lstStyle/>
                    <a:p>
                      <a:r>
                        <a:rPr lang="en-US" sz="1200" dirty="0"/>
                        <a:t>Exodus 1:22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Jesus was in danger of being killed in infancy and was preserved through the power of God</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2:20-21</a:t>
                      </a:r>
                    </a:p>
                    <a:p>
                      <a:endParaRPr lang="en-US" sz="1200" dirty="0"/>
                    </a:p>
                  </a:txBody>
                  <a:tcPr/>
                </a:tc>
                <a:extLst>
                  <a:ext uri="{0D108BD9-81ED-4DB2-BD59-A6C34878D82A}">
                    <a16:rowId xmlns:a16="http://schemas.microsoft.com/office/drawing/2014/main" val="10001"/>
                  </a:ext>
                </a:extLst>
              </a:tr>
              <a:tr h="455691">
                <a:tc>
                  <a:txBody>
                    <a:bodyPr/>
                    <a:lstStyle/>
                    <a:p>
                      <a:r>
                        <a:rPr lang="en-US" sz="1200" dirty="0"/>
                        <a:t>The Lord promised to raise up a Prophet like Moses</a:t>
                      </a:r>
                    </a:p>
                    <a:p>
                      <a:endParaRPr lang="en-US" sz="1200" dirty="0"/>
                    </a:p>
                  </a:txBody>
                  <a:tcPr/>
                </a:tc>
                <a:tc>
                  <a:txBody>
                    <a:bodyPr/>
                    <a:lstStyle/>
                    <a:p>
                      <a:r>
                        <a:rPr lang="en-US" sz="1200" dirty="0"/>
                        <a:t>Deuteronomy 18:15-18</a:t>
                      </a:r>
                    </a:p>
                  </a:txBody>
                  <a:tcPr/>
                </a:tc>
                <a:tc>
                  <a:txBody>
                    <a:bodyPr/>
                    <a:lstStyle/>
                    <a:p>
                      <a:r>
                        <a:rPr lang="en-US" sz="1200" dirty="0"/>
                        <a:t>The multitude recognized that Jesus was “that prophet”</a:t>
                      </a:r>
                    </a:p>
                    <a:p>
                      <a:endParaRPr lang="en-US" sz="1200" dirty="0"/>
                    </a:p>
                  </a:txBody>
                  <a:tcPr/>
                </a:tc>
                <a:tc>
                  <a:txBody>
                    <a:bodyPr/>
                    <a:lstStyle/>
                    <a:p>
                      <a:r>
                        <a:rPr lang="en-US" sz="1200" dirty="0"/>
                        <a:t>John 6:14</a:t>
                      </a:r>
                    </a:p>
                  </a:txBody>
                  <a:tcPr/>
                </a:tc>
                <a:extLst>
                  <a:ext uri="{0D108BD9-81ED-4DB2-BD59-A6C34878D82A}">
                    <a16:rowId xmlns:a16="http://schemas.microsoft.com/office/drawing/2014/main" val="10002"/>
                  </a:ext>
                </a:extLst>
              </a:tr>
              <a:tr h="378737">
                <a:tc>
                  <a:txBody>
                    <a:bodyPr/>
                    <a:lstStyle/>
                    <a:p>
                      <a:r>
                        <a:rPr lang="en-US" sz="1200" dirty="0"/>
                        <a:t>Moses overcame confrontations with Satan</a:t>
                      </a:r>
                    </a:p>
                  </a:txBody>
                  <a:tcPr/>
                </a:tc>
                <a:tc>
                  <a:txBody>
                    <a:bodyPr/>
                    <a:lstStyle/>
                    <a:p>
                      <a:r>
                        <a:rPr lang="en-US" sz="1200" dirty="0"/>
                        <a:t>Moses 1:12-22</a:t>
                      </a:r>
                    </a:p>
                  </a:txBody>
                  <a:tcPr/>
                </a:tc>
                <a:tc>
                  <a:txBody>
                    <a:bodyPr/>
                    <a:lstStyle/>
                    <a:p>
                      <a:r>
                        <a:rPr lang="en-US" sz="1200" dirty="0"/>
                        <a:t>Jesus overcame</a:t>
                      </a:r>
                      <a:r>
                        <a:rPr lang="en-US" sz="1200" baseline="0" dirty="0"/>
                        <a:t> confrontations with Satan</a:t>
                      </a:r>
                      <a:endParaRPr lang="en-US" sz="1200" dirty="0"/>
                    </a:p>
                  </a:txBody>
                  <a:tcPr/>
                </a:tc>
                <a:tc>
                  <a:txBody>
                    <a:bodyPr/>
                    <a:lstStyle/>
                    <a:p>
                      <a:r>
                        <a:rPr lang="en-US" sz="1200" dirty="0"/>
                        <a:t>Matthew 4:3-11</a:t>
                      </a:r>
                    </a:p>
                  </a:txBody>
                  <a:tcPr/>
                </a:tc>
                <a:extLst>
                  <a:ext uri="{0D108BD9-81ED-4DB2-BD59-A6C34878D82A}">
                    <a16:rowId xmlns:a16="http://schemas.microsoft.com/office/drawing/2014/main" val="10003"/>
                  </a:ext>
                </a:extLst>
              </a:tr>
              <a:tr h="506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Lord saved the Israelites by parting the Red Sea; they walked through on dry ground. </a:t>
                      </a:r>
                    </a:p>
                    <a:p>
                      <a:endParaRPr lang="en-US" sz="1200" dirty="0"/>
                    </a:p>
                  </a:txBody>
                  <a:tcPr/>
                </a:tc>
                <a:tc>
                  <a:txBody>
                    <a:bodyPr/>
                    <a:lstStyle/>
                    <a:p>
                      <a:r>
                        <a:rPr lang="en-US" sz="1200" dirty="0"/>
                        <a:t>Exodus 14</a:t>
                      </a:r>
                    </a:p>
                  </a:txBody>
                  <a:tcPr/>
                </a:tc>
                <a:tc>
                  <a:txBody>
                    <a:bodyPr/>
                    <a:lstStyle/>
                    <a:p>
                      <a:r>
                        <a:rPr lang="en-US" sz="1200" dirty="0"/>
                        <a:t>Jesus walked across the Sea of Galilee and saved the disciples from the storm </a:t>
                      </a:r>
                    </a:p>
                    <a:p>
                      <a:endParaRPr lang="en-US" sz="1200" dirty="0"/>
                    </a:p>
                  </a:txBody>
                  <a:tcPr/>
                </a:tc>
                <a:tc>
                  <a:txBody>
                    <a:bodyPr/>
                    <a:lstStyle/>
                    <a:p>
                      <a:r>
                        <a:rPr lang="en-US" sz="1200" dirty="0"/>
                        <a:t>John 6:16-21</a:t>
                      </a:r>
                    </a:p>
                  </a:txBody>
                  <a:tcPr/>
                </a:tc>
                <a:extLst>
                  <a:ext uri="{0D108BD9-81ED-4DB2-BD59-A6C34878D82A}">
                    <a16:rowId xmlns:a16="http://schemas.microsoft.com/office/drawing/2014/main" val="10004"/>
                  </a:ext>
                </a:extLst>
              </a:tr>
              <a:tr h="364855">
                <a:tc>
                  <a:txBody>
                    <a:bodyPr/>
                    <a:lstStyle/>
                    <a:p>
                      <a:r>
                        <a:rPr lang="en-US" sz="1200" dirty="0"/>
                        <a:t>The Lord instituted the Feast of the Passover</a:t>
                      </a:r>
                    </a:p>
                    <a:p>
                      <a:endParaRPr lang="en-US" sz="1200" dirty="0"/>
                    </a:p>
                  </a:txBody>
                  <a:tcPr/>
                </a:tc>
                <a:tc>
                  <a:txBody>
                    <a:bodyPr/>
                    <a:lstStyle/>
                    <a:p>
                      <a:r>
                        <a:rPr lang="en-US" sz="1200" dirty="0"/>
                        <a:t>Exodus 12</a:t>
                      </a:r>
                    </a:p>
                  </a:txBody>
                  <a:tcPr/>
                </a:tc>
                <a:tc>
                  <a:txBody>
                    <a:bodyPr/>
                    <a:lstStyle/>
                    <a:p>
                      <a:r>
                        <a:rPr lang="en-US" sz="1200" dirty="0"/>
                        <a:t>Jesus observes the Passover and</a:t>
                      </a:r>
                      <a:r>
                        <a:rPr lang="en-US" sz="1200" baseline="0" dirty="0"/>
                        <a:t> introduces the sacrament</a:t>
                      </a:r>
                      <a:endParaRPr lang="en-US" sz="1200" dirty="0"/>
                    </a:p>
                    <a:p>
                      <a:endParaRPr lang="en-US" sz="1200" dirty="0"/>
                    </a:p>
                    <a:p>
                      <a:endParaRPr lang="en-US" sz="1200" dirty="0"/>
                    </a:p>
                  </a:txBody>
                  <a:tcPr/>
                </a:tc>
                <a:tc>
                  <a:txBody>
                    <a:bodyPr/>
                    <a:lstStyle/>
                    <a:p>
                      <a:r>
                        <a:rPr lang="en-US" sz="1200" dirty="0"/>
                        <a:t>John 6:4</a:t>
                      </a:r>
                    </a:p>
                    <a:p>
                      <a:r>
                        <a:rPr lang="en-US" sz="1200" dirty="0"/>
                        <a:t>Mark 14</a:t>
                      </a:r>
                    </a:p>
                  </a:txBody>
                  <a:tcPr/>
                </a:tc>
                <a:extLst>
                  <a:ext uri="{0D108BD9-81ED-4DB2-BD59-A6C34878D82A}">
                    <a16:rowId xmlns:a16="http://schemas.microsoft.com/office/drawing/2014/main" val="10005"/>
                  </a:ext>
                </a:extLst>
              </a:tr>
              <a:tr h="612014">
                <a:tc>
                  <a:txBody>
                    <a:bodyPr/>
                    <a:lstStyle/>
                    <a:p>
                      <a:r>
                        <a:rPr lang="en-US" sz="1200" dirty="0"/>
                        <a:t>The Lord told the people to gather only what they needed each day so nothing was wasted and provided bread when needed and provided lifesaving</a:t>
                      </a:r>
                      <a:r>
                        <a:rPr lang="en-US" sz="1200" baseline="0" dirty="0"/>
                        <a:t> water</a:t>
                      </a:r>
                      <a:endParaRPr lang="en-US" sz="1200" dirty="0"/>
                    </a:p>
                    <a:p>
                      <a:endParaRPr lang="en-US" sz="1200" dirty="0"/>
                    </a:p>
                  </a:txBody>
                  <a:tcPr/>
                </a:tc>
                <a:tc>
                  <a:txBody>
                    <a:bodyPr/>
                    <a:lstStyle/>
                    <a:p>
                      <a:r>
                        <a:rPr lang="en-US" sz="1200" dirty="0"/>
                        <a:t>Exodus 16:16-30</a:t>
                      </a:r>
                    </a:p>
                    <a:p>
                      <a:r>
                        <a:rPr lang="en-US" sz="1200" dirty="0"/>
                        <a:t>Exodus 17:5-6</a:t>
                      </a:r>
                    </a:p>
                  </a:txBody>
                  <a:tcPr/>
                </a:tc>
                <a:tc>
                  <a:txBody>
                    <a:bodyPr/>
                    <a:lstStyle/>
                    <a:p>
                      <a:r>
                        <a:rPr lang="en-US" sz="1200" dirty="0"/>
                        <a:t>Jesus told the disciples to gather the fragments so that nothing was lost (gathering the Bread)</a:t>
                      </a:r>
                    </a:p>
                    <a:p>
                      <a:r>
                        <a:rPr lang="en-US" sz="1200" dirty="0"/>
                        <a:t>He is the living water</a:t>
                      </a:r>
                    </a:p>
                    <a:p>
                      <a:endParaRPr lang="en-US" sz="1200" dirty="0"/>
                    </a:p>
                  </a:txBody>
                  <a:tcPr/>
                </a:tc>
                <a:tc>
                  <a:txBody>
                    <a:bodyPr/>
                    <a:lstStyle/>
                    <a:p>
                      <a:r>
                        <a:rPr lang="en-US" sz="1200" dirty="0"/>
                        <a:t>John 6:5-35</a:t>
                      </a:r>
                    </a:p>
                    <a:p>
                      <a:r>
                        <a:rPr lang="en-US" sz="1200" dirty="0"/>
                        <a:t>John 4:10-14</a:t>
                      </a:r>
                    </a:p>
                  </a:txBody>
                  <a:tcPr/>
                </a:tc>
                <a:extLst>
                  <a:ext uri="{0D108BD9-81ED-4DB2-BD59-A6C34878D82A}">
                    <a16:rowId xmlns:a16="http://schemas.microsoft.com/office/drawing/2014/main" val="10006"/>
                  </a:ext>
                </a:extLst>
              </a:tr>
              <a:tr h="377529">
                <a:tc>
                  <a:txBody>
                    <a:bodyPr/>
                    <a:lstStyle/>
                    <a:p>
                      <a:r>
                        <a:rPr lang="en-US" sz="1200" dirty="0"/>
                        <a:t>God led the children of Israel through the wilderness by the Red Sea</a:t>
                      </a:r>
                    </a:p>
                    <a:p>
                      <a:endParaRPr lang="en-US" sz="1200" dirty="0"/>
                    </a:p>
                  </a:txBody>
                  <a:tcPr/>
                </a:tc>
                <a:tc>
                  <a:txBody>
                    <a:bodyPr/>
                    <a:lstStyle/>
                    <a:p>
                      <a:r>
                        <a:rPr lang="en-US" sz="1200" dirty="0"/>
                        <a:t>Exodus 13:18</a:t>
                      </a:r>
                    </a:p>
                  </a:txBody>
                  <a:tcPr/>
                </a:tc>
                <a:tc>
                  <a:txBody>
                    <a:bodyPr/>
                    <a:lstStyle/>
                    <a:p>
                      <a:r>
                        <a:rPr lang="en-US" sz="1200" dirty="0"/>
                        <a:t>A multitude followed Jesus across the Sea of Galilee</a:t>
                      </a:r>
                    </a:p>
                    <a:p>
                      <a:endParaRPr lang="en-US" sz="1200" dirty="0"/>
                    </a:p>
                  </a:txBody>
                  <a:tcPr/>
                </a:tc>
                <a:tc>
                  <a:txBody>
                    <a:bodyPr/>
                    <a:lstStyle/>
                    <a:p>
                      <a:r>
                        <a:rPr lang="en-US" sz="1200" dirty="0"/>
                        <a:t>John 6:1-2</a:t>
                      </a:r>
                    </a:p>
                  </a:txBody>
                  <a:tcPr/>
                </a:tc>
                <a:extLst>
                  <a:ext uri="{0D108BD9-81ED-4DB2-BD59-A6C34878D82A}">
                    <a16:rowId xmlns:a16="http://schemas.microsoft.com/office/drawing/2014/main" val="10007"/>
                  </a:ext>
                </a:extLst>
              </a:tr>
              <a:tr h="363949">
                <a:tc>
                  <a:txBody>
                    <a:bodyPr/>
                    <a:lstStyle/>
                    <a:p>
                      <a:r>
                        <a:rPr lang="en-US" sz="1200" dirty="0"/>
                        <a:t>Moses controlled the winds and the sea</a:t>
                      </a:r>
                    </a:p>
                  </a:txBody>
                  <a:tcPr/>
                </a:tc>
                <a:tc>
                  <a:txBody>
                    <a:bodyPr/>
                    <a:lstStyle/>
                    <a:p>
                      <a:r>
                        <a:rPr lang="en-US" sz="1200" dirty="0"/>
                        <a:t>Exodus 14:21</a:t>
                      </a:r>
                    </a:p>
                  </a:txBody>
                  <a:tcPr/>
                </a:tc>
                <a:tc>
                  <a:txBody>
                    <a:bodyPr/>
                    <a:lstStyle/>
                    <a:p>
                      <a:r>
                        <a:rPr lang="en-US" sz="1200" dirty="0"/>
                        <a:t>Jesus calmed the sea and walked on water</a:t>
                      </a:r>
                    </a:p>
                  </a:txBody>
                  <a:tcPr/>
                </a:tc>
                <a:tc>
                  <a:txBody>
                    <a:bodyPr/>
                    <a:lstStyle/>
                    <a:p>
                      <a:r>
                        <a:rPr lang="en-US" sz="1200" dirty="0"/>
                        <a:t>Mark 4:37-39</a:t>
                      </a:r>
                    </a:p>
                  </a:txBody>
                  <a:tcPr/>
                </a:tc>
                <a:extLst>
                  <a:ext uri="{0D108BD9-81ED-4DB2-BD59-A6C34878D82A}">
                    <a16:rowId xmlns:a16="http://schemas.microsoft.com/office/drawing/2014/main" val="10008"/>
                  </a:ext>
                </a:extLst>
              </a:tr>
              <a:tr h="704159">
                <a:tc>
                  <a:txBody>
                    <a:bodyPr/>
                    <a:lstStyle/>
                    <a:p>
                      <a:r>
                        <a:rPr lang="en-US" sz="1200" dirty="0"/>
                        <a:t>Moses “Came to the mountain of God” and shown the kingdoms of the world</a:t>
                      </a:r>
                    </a:p>
                    <a:p>
                      <a:endParaRPr lang="en-US" sz="1200" dirty="0"/>
                    </a:p>
                  </a:txBody>
                  <a:tcPr/>
                </a:tc>
                <a:tc>
                  <a:txBody>
                    <a:bodyPr/>
                    <a:lstStyle/>
                    <a:p>
                      <a:r>
                        <a:rPr lang="en-US" sz="1200" dirty="0"/>
                        <a:t>Exodus 3:1, 12</a:t>
                      </a:r>
                    </a:p>
                    <a:p>
                      <a:r>
                        <a:rPr lang="en-US" sz="1200" dirty="0"/>
                        <a:t>Exodus 19:1-3</a:t>
                      </a:r>
                    </a:p>
                    <a:p>
                      <a:r>
                        <a:rPr lang="en-US" sz="1200" dirty="0"/>
                        <a:t>Moses 1:1, 8, 11</a:t>
                      </a:r>
                    </a:p>
                  </a:txBody>
                  <a:tcPr/>
                </a:tc>
                <a:tc>
                  <a:txBody>
                    <a:bodyPr/>
                    <a:lstStyle/>
                    <a:p>
                      <a:r>
                        <a:rPr lang="en-US" sz="1200" dirty="0"/>
                        <a:t>Jesus went into a mountain and shown the kingdoms of the world</a:t>
                      </a:r>
                    </a:p>
                    <a:p>
                      <a:endParaRPr lang="en-US" sz="1200" dirty="0"/>
                    </a:p>
                  </a:txBody>
                  <a:tcPr/>
                </a:tc>
                <a:tc>
                  <a:txBody>
                    <a:bodyPr/>
                    <a:lstStyle/>
                    <a:p>
                      <a:r>
                        <a:rPr lang="en-US" sz="1200" dirty="0"/>
                        <a:t>John 6:3, 15</a:t>
                      </a:r>
                    </a:p>
                    <a:p>
                      <a:r>
                        <a:rPr lang="en-US" sz="1200" dirty="0"/>
                        <a:t>(JST)</a:t>
                      </a:r>
                      <a:r>
                        <a:rPr lang="en-US" sz="1200" baseline="0" dirty="0"/>
                        <a:t> Matthew 4:8</a:t>
                      </a:r>
                      <a:endParaRPr lang="en-US" sz="1200" dirty="0"/>
                    </a:p>
                  </a:txBody>
                  <a:tcPr/>
                </a:tc>
                <a:extLst>
                  <a:ext uri="{0D108BD9-81ED-4DB2-BD59-A6C34878D82A}">
                    <a16:rowId xmlns:a16="http://schemas.microsoft.com/office/drawing/2014/main" val="10009"/>
                  </a:ext>
                </a:extLst>
              </a:tr>
              <a:tr h="355097">
                <a:tc>
                  <a:txBody>
                    <a:bodyPr/>
                    <a:lstStyle/>
                    <a:p>
                      <a:r>
                        <a:rPr lang="en-US" sz="1200" dirty="0"/>
                        <a:t>Moses</a:t>
                      </a:r>
                      <a:r>
                        <a:rPr lang="en-US" sz="1200" baseline="0" dirty="0"/>
                        <a:t> was called to deliver Israel</a:t>
                      </a:r>
                      <a:endParaRPr lang="en-US" sz="1200" dirty="0"/>
                    </a:p>
                  </a:txBody>
                  <a:tcPr/>
                </a:tc>
                <a:tc>
                  <a:txBody>
                    <a:bodyPr/>
                    <a:lstStyle/>
                    <a:p>
                      <a:r>
                        <a:rPr lang="en-US" sz="1200" dirty="0"/>
                        <a:t>Exodus 3:7-10</a:t>
                      </a:r>
                    </a:p>
                  </a:txBody>
                  <a:tcPr/>
                </a:tc>
                <a:tc>
                  <a:txBody>
                    <a:bodyPr/>
                    <a:lstStyle/>
                    <a:p>
                      <a:r>
                        <a:rPr lang="en-US" sz="1200" dirty="0"/>
                        <a:t>Jesus was called to deliver Israel</a:t>
                      </a:r>
                    </a:p>
                  </a:txBody>
                  <a:tcPr/>
                </a:tc>
                <a:tc>
                  <a:txBody>
                    <a:bodyPr/>
                    <a:lstStyle/>
                    <a:p>
                      <a:r>
                        <a:rPr lang="en-US" sz="1200" dirty="0"/>
                        <a:t>2 Nephi 6:17</a:t>
                      </a:r>
                    </a:p>
                  </a:txBody>
                  <a:tcPr/>
                </a:tc>
                <a:extLst>
                  <a:ext uri="{0D108BD9-81ED-4DB2-BD59-A6C34878D82A}">
                    <a16:rowId xmlns:a16="http://schemas.microsoft.com/office/drawing/2014/main" val="10010"/>
                  </a:ext>
                </a:extLst>
              </a:tr>
              <a:tr h="704159">
                <a:tc>
                  <a:txBody>
                    <a:bodyPr/>
                    <a:lstStyle/>
                    <a:p>
                      <a:r>
                        <a:rPr lang="en-US" sz="1200" dirty="0"/>
                        <a:t>Moses was a mediator between God and his</a:t>
                      </a:r>
                      <a:r>
                        <a:rPr lang="en-US" sz="1200" baseline="0" dirty="0"/>
                        <a:t> people</a:t>
                      </a:r>
                      <a:endParaRPr lang="en-US" sz="1200" dirty="0"/>
                    </a:p>
                  </a:txBody>
                  <a:tcPr/>
                </a:tc>
                <a:tc>
                  <a:txBody>
                    <a:bodyPr/>
                    <a:lstStyle/>
                    <a:p>
                      <a:r>
                        <a:rPr lang="en-US" sz="1200" dirty="0"/>
                        <a:t>Deuteronomy 9:16-20, 23-26</a:t>
                      </a:r>
                    </a:p>
                  </a:txBody>
                  <a:tcPr/>
                </a:tc>
                <a:tc>
                  <a:txBody>
                    <a:bodyPr/>
                    <a:lstStyle/>
                    <a:p>
                      <a:r>
                        <a:rPr lang="en-US" sz="1200" dirty="0"/>
                        <a:t>Jesus is the mediator between us and God</a:t>
                      </a:r>
                    </a:p>
                  </a:txBody>
                  <a:tcPr/>
                </a:tc>
                <a:tc>
                  <a:txBody>
                    <a:bodyPr/>
                    <a:lstStyle/>
                    <a:p>
                      <a:r>
                        <a:rPr lang="en-US" sz="1200" dirty="0"/>
                        <a:t>1 Timothy 2:5</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5931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Moses—The Author</a:t>
            </a:r>
          </a:p>
        </p:txBody>
      </p:sp>
      <p:sp>
        <p:nvSpPr>
          <p:cNvPr id="2" name="Rectangle 1"/>
          <p:cNvSpPr/>
          <p:nvPr/>
        </p:nvSpPr>
        <p:spPr>
          <a:xfrm>
            <a:off x="466163" y="1518208"/>
            <a:ext cx="6526307" cy="923330"/>
          </a:xfrm>
          <a:prstGeom prst="rect">
            <a:avLst/>
          </a:prstGeom>
        </p:spPr>
        <p:txBody>
          <a:bodyPr wrap="square">
            <a:spAutoFit/>
          </a:bodyPr>
          <a:lstStyle/>
          <a:p>
            <a:r>
              <a:rPr lang="en-US" dirty="0">
                <a:solidFill>
                  <a:schemeClr val="bg1"/>
                </a:solidFill>
                <a:latin typeface="Calibri" panose="020F0502020204030204" pitchFamily="34" charset="0"/>
              </a:rPr>
              <a:t>The events recorded in Exodus became an important part of Israel’s historical identity and have been cited by Jesus Christ and His prophets to teach a variety of gospel principles</a:t>
            </a:r>
            <a:endParaRPr lang="en-US" b="0" i="0" dirty="0">
              <a:solidFill>
                <a:schemeClr val="bg1"/>
              </a:solidFill>
              <a:effectLst/>
              <a:latin typeface="Calibri" panose="020F0502020204030204" pitchFamily="34" charset="0"/>
            </a:endParaRPr>
          </a:p>
        </p:txBody>
      </p:sp>
      <p:pic>
        <p:nvPicPr>
          <p:cNvPr id="2050" name="Picture 2" descr="diagram, Exodus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732" y="2956930"/>
            <a:ext cx="4286250" cy="34099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02144" y="3886392"/>
            <a:ext cx="4376826" cy="2262158"/>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Exodus provides details about Moses’s upbringing and calling as a prophet, </a:t>
            </a:r>
            <a:r>
              <a:rPr lang="en-US" sz="1100" b="0" i="0" dirty="0">
                <a:solidFill>
                  <a:schemeClr val="bg1"/>
                </a:solidFill>
                <a:effectLst/>
                <a:latin typeface="Calibri" panose="020F0502020204030204" pitchFamily="34" charset="0"/>
              </a:rPr>
              <a:t>(</a:t>
            </a:r>
            <a:r>
              <a:rPr lang="en-US" sz="1100" b="0" i="0" u="none" strike="noStrike" dirty="0">
                <a:solidFill>
                  <a:schemeClr val="bg1"/>
                </a:solidFill>
                <a:effectLst/>
                <a:latin typeface="Calibri" panose="020F0502020204030204" pitchFamily="34" charset="0"/>
              </a:rPr>
              <a:t>Exodus 1–4</a:t>
            </a:r>
            <a:r>
              <a:rPr lang="en-US" sz="1100" b="0" i="0" dirty="0">
                <a:solidFill>
                  <a:schemeClr val="bg1"/>
                </a:solidFill>
                <a:effectLst/>
                <a:latin typeface="Calibri" panose="020F0502020204030204" pitchFamily="34" charset="0"/>
              </a:rPr>
              <a:t>),</a:t>
            </a:r>
          </a:p>
          <a:p>
            <a:endParaRPr lang="en-US" sz="1100"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the institution of the Passover, </a:t>
            </a:r>
            <a:r>
              <a:rPr lang="en-US" sz="1100" b="0" i="0" dirty="0">
                <a:solidFill>
                  <a:schemeClr val="bg1"/>
                </a:solidFill>
                <a:effectLst/>
                <a:latin typeface="Calibri" panose="020F0502020204030204" pitchFamily="34" charset="0"/>
              </a:rPr>
              <a:t>(</a:t>
            </a:r>
            <a:r>
              <a:rPr lang="en-US" sz="1100" b="0" i="0" u="none" strike="noStrike" dirty="0">
                <a:solidFill>
                  <a:schemeClr val="bg1"/>
                </a:solidFill>
                <a:effectLst/>
                <a:latin typeface="Calibri" panose="020F0502020204030204" pitchFamily="34" charset="0"/>
              </a:rPr>
              <a:t>Exodus 11–12</a:t>
            </a:r>
            <a:r>
              <a:rPr lang="en-US" sz="1100" b="0" i="0" dirty="0">
                <a:solidFill>
                  <a:schemeClr val="bg1"/>
                </a:solidFill>
                <a:effectLst/>
                <a:latin typeface="Calibri" panose="020F0502020204030204" pitchFamily="34" charset="0"/>
              </a:rPr>
              <a:t>)</a:t>
            </a:r>
          </a:p>
          <a:p>
            <a:endParaRPr lang="en-US" sz="1100"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and the Lord’s covenant with Israel at Sinai—including His declaration of the </a:t>
            </a:r>
            <a:r>
              <a:rPr lang="en-US" b="0" i="0" u="none" strike="noStrike" dirty="0">
                <a:solidFill>
                  <a:schemeClr val="bg1"/>
                </a:solidFill>
                <a:effectLst/>
                <a:latin typeface="Calibri" panose="020F0502020204030204" pitchFamily="34" charset="0"/>
              </a:rPr>
              <a:t>Ten Commandments </a:t>
            </a:r>
            <a:r>
              <a:rPr lang="en-US" sz="1100" dirty="0">
                <a:solidFill>
                  <a:schemeClr val="bg1"/>
                </a:solidFill>
                <a:latin typeface="Calibri" panose="020F0502020204030204" pitchFamily="34" charset="0"/>
              </a:rPr>
              <a:t>(Exodus 19-24)</a:t>
            </a:r>
            <a:endParaRPr lang="en-US" sz="1100" dirty="0">
              <a:solidFill>
                <a:schemeClr val="bg1"/>
              </a:solidFill>
            </a:endParaRPr>
          </a:p>
        </p:txBody>
      </p:sp>
      <p:pic>
        <p:nvPicPr>
          <p:cNvPr id="2052" name="Picture 4" descr="https://encrypted-tbn2.gstatic.com/images?q=tbn:ANd9GcTNGmrU09rMGSbZy2miZzxtAllRkoCm8ofHYhTOLLarDMgKeYgH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822" y="1054184"/>
            <a:ext cx="2802778" cy="231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Egypt During Joseph’s Time</a:t>
            </a:r>
          </a:p>
        </p:txBody>
      </p:sp>
      <p:sp>
        <p:nvSpPr>
          <p:cNvPr id="2" name="Rectangle 1"/>
          <p:cNvSpPr/>
          <p:nvPr/>
        </p:nvSpPr>
        <p:spPr>
          <a:xfrm>
            <a:off x="466163" y="1518208"/>
            <a:ext cx="4226861" cy="1384995"/>
          </a:xfrm>
          <a:prstGeom prst="rect">
            <a:avLst/>
          </a:prstGeom>
        </p:spPr>
        <p:txBody>
          <a:bodyPr wrap="square">
            <a:spAutoFit/>
          </a:bodyPr>
          <a:lstStyle/>
          <a:p>
            <a:r>
              <a:rPr lang="en-US" sz="2800" dirty="0">
                <a:solidFill>
                  <a:srgbClr val="FFFF00"/>
                </a:solidFill>
              </a:rPr>
              <a:t>What were the circumstances that led Jacob’s children into Egypt?</a:t>
            </a:r>
            <a:endParaRPr lang="en-US" sz="2800" b="0" i="0" dirty="0">
              <a:solidFill>
                <a:srgbClr val="FFFF00"/>
              </a:solidFill>
              <a:effectLst/>
              <a:latin typeface="Calibri" panose="020F0502020204030204" pitchFamily="34" charset="0"/>
            </a:endParaRPr>
          </a:p>
        </p:txBody>
      </p:sp>
      <p:sp>
        <p:nvSpPr>
          <p:cNvPr id="8" name="Rectangle 7"/>
          <p:cNvSpPr/>
          <p:nvPr/>
        </p:nvSpPr>
        <p:spPr>
          <a:xfrm>
            <a:off x="7839635" y="1518207"/>
            <a:ext cx="3854826" cy="1384995"/>
          </a:xfrm>
          <a:prstGeom prst="rect">
            <a:avLst/>
          </a:prstGeom>
        </p:spPr>
        <p:txBody>
          <a:bodyPr wrap="square">
            <a:spAutoFit/>
          </a:bodyPr>
          <a:lstStyle/>
          <a:p>
            <a:r>
              <a:rPr lang="en-US" sz="2800" dirty="0">
                <a:solidFill>
                  <a:srgbClr val="FFFF00"/>
                </a:solidFill>
              </a:rPr>
              <a:t>How accepting was the Pharaoh towards Joseph’s family?</a:t>
            </a:r>
            <a:endParaRPr lang="en-US" sz="2800" b="0" i="0" dirty="0">
              <a:solidFill>
                <a:srgbClr val="FFFF00"/>
              </a:solidFill>
              <a:effectLst/>
              <a:latin typeface="Calibri" panose="020F0502020204030204" pitchFamily="34" charset="0"/>
            </a:endParaRPr>
          </a:p>
        </p:txBody>
      </p:sp>
      <p:pic>
        <p:nvPicPr>
          <p:cNvPr id="9"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97012" y="105539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79593" y="4640863"/>
            <a:ext cx="6754285" cy="461665"/>
          </a:xfrm>
          <a:prstGeom prst="rect">
            <a:avLst/>
          </a:prstGeom>
        </p:spPr>
        <p:txBody>
          <a:bodyPr wrap="none">
            <a:spAutoFit/>
          </a:bodyPr>
          <a:lstStyle/>
          <a:p>
            <a:r>
              <a:rPr lang="en-US" sz="2400" b="0" i="0" dirty="0">
                <a:solidFill>
                  <a:srgbClr val="FFFF00"/>
                </a:solidFill>
                <a:effectLst/>
                <a:latin typeface="Calibri" panose="020F0502020204030204" pitchFamily="34" charset="0"/>
              </a:rPr>
              <a:t>How did the pharaoh in Joseph’s day regard Joseph? </a:t>
            </a:r>
            <a:endParaRPr lang="en-US" sz="2400" dirty="0">
              <a:solidFill>
                <a:srgbClr val="FFFF00"/>
              </a:solidFill>
            </a:endParaRPr>
          </a:p>
        </p:txBody>
      </p:sp>
      <p:grpSp>
        <p:nvGrpSpPr>
          <p:cNvPr id="10" name="Group 9"/>
          <p:cNvGrpSpPr/>
          <p:nvPr/>
        </p:nvGrpSpPr>
        <p:grpSpPr>
          <a:xfrm>
            <a:off x="10295845" y="2465957"/>
            <a:ext cx="1835244" cy="4349812"/>
            <a:chOff x="932491" y="374588"/>
            <a:chExt cx="1835244" cy="4349812"/>
          </a:xfrm>
        </p:grpSpPr>
        <p:grpSp>
          <p:nvGrpSpPr>
            <p:cNvPr id="11" name="Group 10"/>
            <p:cNvGrpSpPr/>
            <p:nvPr/>
          </p:nvGrpSpPr>
          <p:grpSpPr>
            <a:xfrm>
              <a:off x="1149724" y="505041"/>
              <a:ext cx="1420625" cy="1421055"/>
              <a:chOff x="4131632" y="1030352"/>
              <a:chExt cx="1179889" cy="1039235"/>
            </a:xfrm>
          </p:grpSpPr>
          <p:sp>
            <p:nvSpPr>
              <p:cNvPr id="104" name="Trapezoid 103"/>
              <p:cNvSpPr/>
              <p:nvPr/>
            </p:nvSpPr>
            <p:spPr>
              <a:xfrm>
                <a:off x="4131632" y="1030352"/>
                <a:ext cx="1179889" cy="1039235"/>
              </a:xfrm>
              <a:prstGeom prst="trapezoid">
                <a:avLst>
                  <a:gd name="adj" fmla="val 138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4191000" y="1752311"/>
                <a:ext cx="1077686" cy="682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32731" y="1463464"/>
                <a:ext cx="983702" cy="1699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153988" y="1958576"/>
                <a:ext cx="1140823" cy="85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263630" y="1229578"/>
                <a:ext cx="935387" cy="7039"/>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ounded Rectangle 11"/>
            <p:cNvSpPr/>
            <p:nvPr/>
          </p:nvSpPr>
          <p:spPr>
            <a:xfrm rot="4312957">
              <a:off x="1889964" y="335504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671902">
              <a:off x="2248767" y="261998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973201" y="2611428"/>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1884905" y="395689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1539113" y="396565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1842951" y="1854104"/>
              <a:ext cx="71887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1173596" y="1852172"/>
              <a:ext cx="664298" cy="135340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313947" y="1883237"/>
              <a:ext cx="1072453" cy="247284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29948" y="163413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13947" y="589953"/>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50606" y="303447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21205" y="1341683"/>
              <a:ext cx="1219200" cy="1198231"/>
              <a:chOff x="4572000" y="2404134"/>
              <a:chExt cx="2438400" cy="2396462"/>
            </a:xfrm>
          </p:grpSpPr>
          <p:grpSp>
            <p:nvGrpSpPr>
              <p:cNvPr id="91" name="Group 90"/>
              <p:cNvGrpSpPr/>
              <p:nvPr/>
            </p:nvGrpSpPr>
            <p:grpSpPr>
              <a:xfrm>
                <a:off x="4572000" y="2404134"/>
                <a:ext cx="2438400" cy="2396462"/>
                <a:chOff x="3660114" y="4532531"/>
                <a:chExt cx="800936" cy="825686"/>
              </a:xfrm>
            </p:grpSpPr>
            <p:sp>
              <p:nvSpPr>
                <p:cNvPr id="100" name="Block Arc 99"/>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iamond 100"/>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392762" y="374588"/>
              <a:ext cx="943365" cy="400788"/>
              <a:chOff x="5956171" y="626664"/>
              <a:chExt cx="990609" cy="400788"/>
            </a:xfrm>
          </p:grpSpPr>
          <p:sp>
            <p:nvSpPr>
              <p:cNvPr id="86" name="Flowchart: Delay 85"/>
              <p:cNvSpPr/>
              <p:nvPr/>
            </p:nvSpPr>
            <p:spPr>
              <a:xfrm rot="16200000">
                <a:off x="6253259" y="329576"/>
                <a:ext cx="396434" cy="990609"/>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6106623" y="672914"/>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311274"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555115" y="651142"/>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772828" y="677268"/>
                <a:ext cx="0" cy="350184"/>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Flowchart: Delay 24"/>
            <p:cNvSpPr/>
            <p:nvPr/>
          </p:nvSpPr>
          <p:spPr>
            <a:xfrm rot="5400000">
              <a:off x="1717281" y="58063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309613" y="87955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150333" y="88416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326756" y="752481"/>
              <a:ext cx="1009373" cy="212891"/>
              <a:chOff x="1326756" y="752481"/>
              <a:chExt cx="1009373" cy="212891"/>
            </a:xfrm>
          </p:grpSpPr>
          <p:sp>
            <p:nvSpPr>
              <p:cNvPr id="80" name="Rounded Rectangle 79"/>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47118" y="4094243"/>
              <a:ext cx="986054" cy="271902"/>
              <a:chOff x="3505200" y="3548280"/>
              <a:chExt cx="2446486" cy="764432"/>
            </a:xfrm>
          </p:grpSpPr>
          <p:grpSp>
            <p:nvGrpSpPr>
              <p:cNvPr id="64" name="Group 63"/>
              <p:cNvGrpSpPr/>
              <p:nvPr/>
            </p:nvGrpSpPr>
            <p:grpSpPr>
              <a:xfrm>
                <a:off x="3505200" y="3548280"/>
                <a:ext cx="680060" cy="751369"/>
                <a:chOff x="3505200" y="3548280"/>
                <a:chExt cx="680060" cy="751369"/>
              </a:xfrm>
            </p:grpSpPr>
            <p:sp>
              <p:nvSpPr>
                <p:cNvPr id="76" name="Diamond 7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180114" y="3561343"/>
                <a:ext cx="680060" cy="751369"/>
                <a:chOff x="3505200" y="3548280"/>
                <a:chExt cx="680060" cy="751369"/>
              </a:xfrm>
            </p:grpSpPr>
            <p:sp>
              <p:nvSpPr>
                <p:cNvPr id="72" name="Diamond 71"/>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841966" y="3552634"/>
                <a:ext cx="680060" cy="751369"/>
                <a:chOff x="3505200" y="3548280"/>
                <a:chExt cx="680060" cy="751369"/>
              </a:xfrm>
            </p:grpSpPr>
            <p:sp>
              <p:nvSpPr>
                <p:cNvPr id="68" name="Diamond 67"/>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iamond 66"/>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20051028">
              <a:off x="2243131" y="2950360"/>
              <a:ext cx="524604" cy="155121"/>
              <a:chOff x="3505200" y="3548280"/>
              <a:chExt cx="2446486" cy="764432"/>
            </a:xfrm>
          </p:grpSpPr>
          <p:grpSp>
            <p:nvGrpSpPr>
              <p:cNvPr id="48" name="Group 47"/>
              <p:cNvGrpSpPr/>
              <p:nvPr/>
            </p:nvGrpSpPr>
            <p:grpSpPr>
              <a:xfrm>
                <a:off x="3505200" y="3548280"/>
                <a:ext cx="680060" cy="751369"/>
                <a:chOff x="3505200" y="3548280"/>
                <a:chExt cx="680060" cy="751369"/>
              </a:xfrm>
            </p:grpSpPr>
            <p:sp>
              <p:nvSpPr>
                <p:cNvPr id="60" name="Diamond 5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180114" y="3561343"/>
                <a:ext cx="680060" cy="751369"/>
                <a:chOff x="3505200" y="3548280"/>
                <a:chExt cx="680060" cy="751369"/>
              </a:xfrm>
            </p:grpSpPr>
            <p:sp>
              <p:nvSpPr>
                <p:cNvPr id="56" name="Diamond 5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841966" y="3552634"/>
                <a:ext cx="680060" cy="751369"/>
                <a:chOff x="3505200" y="3548280"/>
                <a:chExt cx="680060" cy="751369"/>
              </a:xfrm>
            </p:grpSpPr>
            <p:sp>
              <p:nvSpPr>
                <p:cNvPr id="52" name="Diamond 51"/>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iamond 50"/>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947216">
              <a:off x="932491" y="2946006"/>
              <a:ext cx="524604" cy="155121"/>
              <a:chOff x="3505200" y="3548280"/>
              <a:chExt cx="2446486" cy="764432"/>
            </a:xfrm>
          </p:grpSpPr>
          <p:grpSp>
            <p:nvGrpSpPr>
              <p:cNvPr id="32" name="Group 31"/>
              <p:cNvGrpSpPr/>
              <p:nvPr/>
            </p:nvGrpSpPr>
            <p:grpSpPr>
              <a:xfrm>
                <a:off x="3505200" y="3548280"/>
                <a:ext cx="680060" cy="751369"/>
                <a:chOff x="3505200" y="3548280"/>
                <a:chExt cx="680060" cy="751369"/>
              </a:xfrm>
            </p:grpSpPr>
            <p:sp>
              <p:nvSpPr>
                <p:cNvPr id="44" name="Diamond 43"/>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180114" y="3561343"/>
                <a:ext cx="680060" cy="751369"/>
                <a:chOff x="3505200" y="3548280"/>
                <a:chExt cx="680060" cy="751369"/>
              </a:xfrm>
            </p:grpSpPr>
            <p:sp>
              <p:nvSpPr>
                <p:cNvPr id="40" name="Diamond 39"/>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841966" y="3552634"/>
                <a:ext cx="680060" cy="751369"/>
                <a:chOff x="3505200" y="3548280"/>
                <a:chExt cx="680060" cy="751369"/>
              </a:xfrm>
            </p:grpSpPr>
            <p:sp>
              <p:nvSpPr>
                <p:cNvPr id="36" name="Diamond 35"/>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971982" y="3046857"/>
            <a:ext cx="1355617" cy="3588273"/>
            <a:chOff x="1161752" y="976190"/>
            <a:chExt cx="1828340" cy="4947022"/>
          </a:xfrm>
        </p:grpSpPr>
        <p:sp>
          <p:nvSpPr>
            <p:cNvPr id="110" name="Rounded Rectangle 109"/>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
            <p:cNvGrpSpPr/>
            <p:nvPr/>
          </p:nvGrpSpPr>
          <p:grpSpPr>
            <a:xfrm rot="2754858">
              <a:off x="1446639" y="5211653"/>
              <a:ext cx="435949" cy="697518"/>
              <a:chOff x="1676400" y="2133600"/>
              <a:chExt cx="1447800" cy="2088845"/>
            </a:xfrm>
          </p:grpSpPr>
          <p:sp>
            <p:nvSpPr>
              <p:cNvPr id="169" name="Oval 16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
            <p:cNvGrpSpPr/>
            <p:nvPr/>
          </p:nvGrpSpPr>
          <p:grpSpPr>
            <a:xfrm rot="19182012">
              <a:off x="2180075" y="5225694"/>
              <a:ext cx="435949" cy="697518"/>
              <a:chOff x="1676400" y="2133600"/>
              <a:chExt cx="1447800" cy="2088845"/>
            </a:xfrm>
          </p:grpSpPr>
          <p:sp>
            <p:nvSpPr>
              <p:cNvPr id="166" name="Oval 16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12"/>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354953" y="1117548"/>
              <a:ext cx="1371702" cy="331018"/>
              <a:chOff x="4535146" y="1712458"/>
              <a:chExt cx="1791466" cy="517311"/>
            </a:xfrm>
          </p:grpSpPr>
          <p:sp>
            <p:nvSpPr>
              <p:cNvPr id="152" name="Rounded Rectangle 15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4697711" y="1712458"/>
                <a:ext cx="1466335" cy="514778"/>
                <a:chOff x="3690551" y="2714454"/>
                <a:chExt cx="3343942" cy="1425213"/>
              </a:xfrm>
            </p:grpSpPr>
            <p:grpSp>
              <p:nvGrpSpPr>
                <p:cNvPr id="154" name="Group 153"/>
                <p:cNvGrpSpPr/>
                <p:nvPr/>
              </p:nvGrpSpPr>
              <p:grpSpPr>
                <a:xfrm>
                  <a:off x="3690551" y="2718486"/>
                  <a:ext cx="1112108" cy="1421181"/>
                  <a:chOff x="3690551" y="2718486"/>
                  <a:chExt cx="1112108" cy="1421181"/>
                </a:xfrm>
              </p:grpSpPr>
              <p:sp>
                <p:nvSpPr>
                  <p:cNvPr id="163" name="6-Point Star 16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4802659" y="2718486"/>
                  <a:ext cx="1112108" cy="1421181"/>
                  <a:chOff x="3690551" y="2718486"/>
                  <a:chExt cx="1112108" cy="1421181"/>
                </a:xfrm>
              </p:grpSpPr>
              <p:sp>
                <p:nvSpPr>
                  <p:cNvPr id="160" name="6-Point Star 15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6-Point Star 16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922385" y="2714454"/>
                  <a:ext cx="1112108" cy="1421181"/>
                  <a:chOff x="3690551" y="2718486"/>
                  <a:chExt cx="1112108" cy="1421181"/>
                </a:xfrm>
              </p:grpSpPr>
              <p:sp>
                <p:nvSpPr>
                  <p:cNvPr id="157" name="6-Point Star 15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Point Star 15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2" name="Group 121"/>
            <p:cNvGrpSpPr/>
            <p:nvPr/>
          </p:nvGrpSpPr>
          <p:grpSpPr>
            <a:xfrm>
              <a:off x="1585923" y="3463714"/>
              <a:ext cx="973421" cy="277729"/>
              <a:chOff x="4535146" y="1712458"/>
              <a:chExt cx="1791466" cy="517311"/>
            </a:xfrm>
          </p:grpSpPr>
          <p:sp>
            <p:nvSpPr>
              <p:cNvPr id="138" name="Rounded Rectangle 137"/>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4697711" y="1712458"/>
                <a:ext cx="1466335" cy="514778"/>
                <a:chOff x="3690551" y="2714454"/>
                <a:chExt cx="3343942" cy="1425213"/>
              </a:xfrm>
            </p:grpSpPr>
            <p:grpSp>
              <p:nvGrpSpPr>
                <p:cNvPr id="140" name="Group 139"/>
                <p:cNvGrpSpPr/>
                <p:nvPr/>
              </p:nvGrpSpPr>
              <p:grpSpPr>
                <a:xfrm>
                  <a:off x="3690551" y="2718486"/>
                  <a:ext cx="1112108" cy="1421181"/>
                  <a:chOff x="3690551" y="2718486"/>
                  <a:chExt cx="1112108" cy="1421181"/>
                </a:xfrm>
              </p:grpSpPr>
              <p:sp>
                <p:nvSpPr>
                  <p:cNvPr id="149" name="6-Point Star 14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6-Point Star 14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4802659" y="2718486"/>
                  <a:ext cx="1112108" cy="1421181"/>
                  <a:chOff x="3690551" y="2718486"/>
                  <a:chExt cx="1112108" cy="1421181"/>
                </a:xfrm>
              </p:grpSpPr>
              <p:sp>
                <p:nvSpPr>
                  <p:cNvPr id="146" name="6-Point Star 14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6-Point Star 14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5922385" y="2714454"/>
                  <a:ext cx="1112108" cy="1421181"/>
                  <a:chOff x="3690551" y="2718486"/>
                  <a:chExt cx="1112108" cy="1421181"/>
                </a:xfrm>
              </p:grpSpPr>
              <p:sp>
                <p:nvSpPr>
                  <p:cNvPr id="143" name="6-Point Star 14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6-Point Star 14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p:cNvGrpSpPr/>
            <p:nvPr/>
          </p:nvGrpSpPr>
          <p:grpSpPr>
            <a:xfrm>
              <a:off x="1521863" y="2103140"/>
              <a:ext cx="1050658" cy="1057884"/>
              <a:chOff x="4223111" y="2758126"/>
              <a:chExt cx="1421326" cy="1376033"/>
            </a:xfrm>
          </p:grpSpPr>
          <p:sp>
            <p:nvSpPr>
              <p:cNvPr id="124" name="Pie 123"/>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124"/>
              <p:cNvGrpSpPr/>
              <p:nvPr/>
            </p:nvGrpSpPr>
            <p:grpSpPr>
              <a:xfrm>
                <a:off x="4282291" y="3188043"/>
                <a:ext cx="1290606" cy="901366"/>
                <a:chOff x="4282291" y="3188043"/>
                <a:chExt cx="1290606" cy="901366"/>
              </a:xfrm>
            </p:grpSpPr>
            <p:grpSp>
              <p:nvGrpSpPr>
                <p:cNvPr id="126" name="Group 125"/>
                <p:cNvGrpSpPr/>
                <p:nvPr/>
              </p:nvGrpSpPr>
              <p:grpSpPr>
                <a:xfrm>
                  <a:off x="4282291" y="3188043"/>
                  <a:ext cx="520368" cy="551258"/>
                  <a:chOff x="3690551" y="2718486"/>
                  <a:chExt cx="1112108" cy="1421181"/>
                </a:xfrm>
              </p:grpSpPr>
              <p:sp>
                <p:nvSpPr>
                  <p:cNvPr id="135" name="6-Point Star 13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6-Point Star 13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5052529" y="3192162"/>
                  <a:ext cx="520368" cy="551258"/>
                  <a:chOff x="3690551" y="2718486"/>
                  <a:chExt cx="1112108" cy="1421181"/>
                </a:xfrm>
              </p:grpSpPr>
              <p:sp>
                <p:nvSpPr>
                  <p:cNvPr id="132" name="6-Point Star 13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128" name="Group 127"/>
                <p:cNvGrpSpPr/>
                <p:nvPr/>
              </p:nvGrpSpPr>
              <p:grpSpPr>
                <a:xfrm>
                  <a:off x="4673588" y="3538151"/>
                  <a:ext cx="520368" cy="551258"/>
                  <a:chOff x="3690551" y="2718486"/>
                  <a:chExt cx="1112108" cy="1421181"/>
                </a:xfrm>
              </p:grpSpPr>
              <p:sp>
                <p:nvSpPr>
                  <p:cNvPr id="129" name="6-Point Star 12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Point Star 12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00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Children of Israel Increase</a:t>
            </a:r>
          </a:p>
        </p:txBody>
      </p:sp>
      <p:sp>
        <p:nvSpPr>
          <p:cNvPr id="2" name="Rectangle 1"/>
          <p:cNvSpPr/>
          <p:nvPr/>
        </p:nvSpPr>
        <p:spPr>
          <a:xfrm>
            <a:off x="1488140" y="2162157"/>
            <a:ext cx="4226861" cy="1384995"/>
          </a:xfrm>
          <a:prstGeom prst="rect">
            <a:avLst/>
          </a:prstGeom>
        </p:spPr>
        <p:txBody>
          <a:bodyPr wrap="square">
            <a:spAutoFit/>
          </a:bodyPr>
          <a:lstStyle/>
          <a:p>
            <a:r>
              <a:rPr lang="en-US" sz="2800" dirty="0">
                <a:solidFill>
                  <a:schemeClr val="bg1"/>
                </a:solidFill>
              </a:rPr>
              <a:t>Eventually Joseph and his generation died and a new pharaoh rose to power</a:t>
            </a:r>
            <a:endParaRPr lang="en-US" sz="2800" b="0" i="0" dirty="0">
              <a:solidFill>
                <a:schemeClr val="bg1"/>
              </a:solidFill>
              <a:effectLst/>
              <a:latin typeface="Calibri" panose="020F0502020204030204" pitchFamily="34" charset="0"/>
            </a:endParaRPr>
          </a:p>
        </p:txBody>
      </p:sp>
      <p:sp>
        <p:nvSpPr>
          <p:cNvPr id="7" name="Rectangle 6"/>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1:1-8</a:t>
            </a:r>
            <a:endParaRPr lang="en-US" dirty="0">
              <a:solidFill>
                <a:schemeClr val="bg1"/>
              </a:solidFill>
            </a:endParaRPr>
          </a:p>
        </p:txBody>
      </p:sp>
      <p:grpSp>
        <p:nvGrpSpPr>
          <p:cNvPr id="172" name="Group 171"/>
          <p:cNvGrpSpPr/>
          <p:nvPr/>
        </p:nvGrpSpPr>
        <p:grpSpPr>
          <a:xfrm>
            <a:off x="8581448" y="1793823"/>
            <a:ext cx="1861269" cy="4350026"/>
            <a:chOff x="4164975" y="364794"/>
            <a:chExt cx="1861269" cy="4350026"/>
          </a:xfrm>
        </p:grpSpPr>
        <p:grpSp>
          <p:nvGrpSpPr>
            <p:cNvPr id="173" name="Group 172"/>
            <p:cNvGrpSpPr/>
            <p:nvPr/>
          </p:nvGrpSpPr>
          <p:grpSpPr>
            <a:xfrm>
              <a:off x="4368419" y="406195"/>
              <a:ext cx="1420625" cy="1421055"/>
              <a:chOff x="4131632" y="1030352"/>
              <a:chExt cx="1179889" cy="1039235"/>
            </a:xfrm>
            <a:solidFill>
              <a:srgbClr val="FFFF66"/>
            </a:solidFill>
          </p:grpSpPr>
          <p:sp>
            <p:nvSpPr>
              <p:cNvPr id="266" name="Trapezoid 265"/>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 name="Rounded Rectangle 173"/>
            <p:cNvSpPr/>
            <p:nvPr/>
          </p:nvSpPr>
          <p:spPr>
            <a:xfrm rot="4312957">
              <a:off x="5148473" y="334546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671902">
              <a:off x="5507276" y="261040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4232097" y="2525589"/>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9352409">
              <a:off x="5143414" y="394731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647766">
              <a:off x="4797622" y="395607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169292">
              <a:off x="5101460" y="1844524"/>
              <a:ext cx="71887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790291">
              <a:off x="4394325" y="1714979"/>
              <a:ext cx="66429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4572456" y="1726667"/>
              <a:ext cx="1072453" cy="261983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888457" y="162455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4709115" y="302489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480169" y="1288207"/>
              <a:ext cx="1219200" cy="1198231"/>
              <a:chOff x="4572000" y="2404134"/>
              <a:chExt cx="2438400" cy="2396462"/>
            </a:xfrm>
          </p:grpSpPr>
          <p:grpSp>
            <p:nvGrpSpPr>
              <p:cNvPr id="253" name="Group 252"/>
              <p:cNvGrpSpPr/>
              <p:nvPr/>
            </p:nvGrpSpPr>
            <p:grpSpPr>
              <a:xfrm>
                <a:off x="4572000" y="2404134"/>
                <a:ext cx="2438400" cy="2396462"/>
                <a:chOff x="3660114" y="4532531"/>
                <a:chExt cx="800936" cy="825686"/>
              </a:xfrm>
            </p:grpSpPr>
            <p:sp>
              <p:nvSpPr>
                <p:cNvPr id="262" name="Block Arc 261"/>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iamond 262"/>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ounded Rectangle 184"/>
            <p:cNvSpPr/>
            <p:nvPr/>
          </p:nvSpPr>
          <p:spPr>
            <a:xfrm>
              <a:off x="4568122" y="869970"/>
              <a:ext cx="220897"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5408842" y="87458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4605627" y="4084663"/>
              <a:ext cx="986054" cy="271902"/>
              <a:chOff x="3505200" y="3548280"/>
              <a:chExt cx="2446486" cy="764432"/>
            </a:xfrm>
          </p:grpSpPr>
          <p:grpSp>
            <p:nvGrpSpPr>
              <p:cNvPr id="237" name="Group 236"/>
              <p:cNvGrpSpPr/>
              <p:nvPr/>
            </p:nvGrpSpPr>
            <p:grpSpPr>
              <a:xfrm>
                <a:off x="3505200" y="3548280"/>
                <a:ext cx="680060" cy="751369"/>
                <a:chOff x="3505200" y="3548280"/>
                <a:chExt cx="680060" cy="751369"/>
              </a:xfrm>
            </p:grpSpPr>
            <p:sp>
              <p:nvSpPr>
                <p:cNvPr id="249" name="Diamond 24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Hexagon 25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180114" y="3561343"/>
                <a:ext cx="680060" cy="751369"/>
                <a:chOff x="3505200" y="3548280"/>
                <a:chExt cx="680060" cy="751369"/>
              </a:xfrm>
            </p:grpSpPr>
            <p:sp>
              <p:nvSpPr>
                <p:cNvPr id="245" name="Diamond 24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Hexagon 24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841966" y="3552634"/>
                <a:ext cx="680060" cy="751369"/>
                <a:chOff x="3505200" y="3548280"/>
                <a:chExt cx="680060" cy="751369"/>
              </a:xfrm>
            </p:grpSpPr>
            <p:sp>
              <p:nvSpPr>
                <p:cNvPr id="241" name="Diamond 24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20051028">
              <a:off x="5501640" y="2940780"/>
              <a:ext cx="524604" cy="155121"/>
              <a:chOff x="3505200" y="3548280"/>
              <a:chExt cx="2446486" cy="764432"/>
            </a:xfrm>
          </p:grpSpPr>
          <p:grpSp>
            <p:nvGrpSpPr>
              <p:cNvPr id="221" name="Group 220"/>
              <p:cNvGrpSpPr/>
              <p:nvPr/>
            </p:nvGrpSpPr>
            <p:grpSpPr>
              <a:xfrm>
                <a:off x="3505200" y="3548280"/>
                <a:ext cx="680060" cy="751369"/>
                <a:chOff x="3505200" y="3548280"/>
                <a:chExt cx="680060" cy="751369"/>
              </a:xfrm>
            </p:grpSpPr>
            <p:sp>
              <p:nvSpPr>
                <p:cNvPr id="233" name="Diamond 23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Hexagon 23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23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4180114" y="3561343"/>
                <a:ext cx="680060" cy="751369"/>
                <a:chOff x="3505200" y="3548280"/>
                <a:chExt cx="680060" cy="751369"/>
              </a:xfrm>
            </p:grpSpPr>
            <p:sp>
              <p:nvSpPr>
                <p:cNvPr id="229" name="Diamond 22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Hexagon 23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4841966" y="3552634"/>
                <a:ext cx="680060" cy="751369"/>
                <a:chOff x="3505200" y="3548280"/>
                <a:chExt cx="680060" cy="751369"/>
              </a:xfrm>
            </p:grpSpPr>
            <p:sp>
              <p:nvSpPr>
                <p:cNvPr id="225" name="Diamond 22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Diamond 223"/>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1947216">
              <a:off x="4164975" y="2824984"/>
              <a:ext cx="524604" cy="155121"/>
              <a:chOff x="3505200" y="3548280"/>
              <a:chExt cx="2446486" cy="764432"/>
            </a:xfrm>
          </p:grpSpPr>
          <p:grpSp>
            <p:nvGrpSpPr>
              <p:cNvPr id="205" name="Group 204"/>
              <p:cNvGrpSpPr/>
              <p:nvPr/>
            </p:nvGrpSpPr>
            <p:grpSpPr>
              <a:xfrm>
                <a:off x="3505200" y="3548280"/>
                <a:ext cx="680060" cy="751369"/>
                <a:chOff x="3505200" y="3548280"/>
                <a:chExt cx="680060" cy="751369"/>
              </a:xfrm>
            </p:grpSpPr>
            <p:sp>
              <p:nvSpPr>
                <p:cNvPr id="217" name="Diamond 21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Hexagon 2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2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4180114" y="3561343"/>
                <a:ext cx="680060" cy="751369"/>
                <a:chOff x="3505200" y="3548280"/>
                <a:chExt cx="680060" cy="751369"/>
              </a:xfrm>
            </p:grpSpPr>
            <p:sp>
              <p:nvSpPr>
                <p:cNvPr id="213" name="Diamond 21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Hexagon 2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2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4841966" y="3552634"/>
                <a:ext cx="680060" cy="751369"/>
                <a:chOff x="3505200" y="3548280"/>
                <a:chExt cx="680060" cy="751369"/>
              </a:xfrm>
            </p:grpSpPr>
            <p:sp>
              <p:nvSpPr>
                <p:cNvPr id="209" name="Diamond 20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Hexagon 2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gular Pentagon 189"/>
            <p:cNvSpPr/>
            <p:nvPr/>
          </p:nvSpPr>
          <p:spPr>
            <a:xfrm rot="10800000">
              <a:off x="4640689" y="967744"/>
              <a:ext cx="915806" cy="10997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4975790" y="57105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4613130" y="364794"/>
              <a:ext cx="943365" cy="400788"/>
              <a:chOff x="5956171" y="626664"/>
              <a:chExt cx="990609" cy="400788"/>
            </a:xfrm>
            <a:solidFill>
              <a:srgbClr val="FFFF66"/>
            </a:solidFill>
          </p:grpSpPr>
          <p:sp>
            <p:nvSpPr>
              <p:cNvPr id="200" name="Flowchart: Delay 199"/>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4585265" y="742901"/>
              <a:ext cx="1009373" cy="212891"/>
              <a:chOff x="1326756" y="752481"/>
              <a:chExt cx="1009373" cy="212891"/>
            </a:xfrm>
          </p:grpSpPr>
          <p:sp>
            <p:nvSpPr>
              <p:cNvPr id="194" name="Rounded Rectangle 193"/>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2926450" y="976582"/>
            <a:ext cx="6700836" cy="646331"/>
          </a:xfrm>
          <a:prstGeom prst="rect">
            <a:avLst/>
          </a:prstGeom>
        </p:spPr>
        <p:txBody>
          <a:bodyPr wrap="square">
            <a:spAutoFit/>
          </a:bodyPr>
          <a:lstStyle/>
          <a:p>
            <a:r>
              <a:rPr lang="en-US" dirty="0">
                <a:solidFill>
                  <a:schemeClr val="bg1"/>
                </a:solidFill>
                <a:latin typeface="Calibri" panose="020F0502020204030204" pitchFamily="34" charset="0"/>
              </a:rPr>
              <a:t>There were about 350 years between the time that Israel and his sons moved to Egypt and the birth of Moses (see Ex. 12:40).</a:t>
            </a:r>
            <a:endParaRPr lang="en-US" dirty="0">
              <a:solidFill>
                <a:schemeClr val="bg1"/>
              </a:solidFill>
            </a:endParaRPr>
          </a:p>
        </p:txBody>
      </p:sp>
      <p:sp>
        <p:nvSpPr>
          <p:cNvPr id="5" name="Rectangle 4"/>
          <p:cNvSpPr/>
          <p:nvPr/>
        </p:nvSpPr>
        <p:spPr>
          <a:xfrm>
            <a:off x="1861627" y="4328022"/>
            <a:ext cx="6096000" cy="1754326"/>
          </a:xfrm>
          <a:prstGeom prst="rect">
            <a:avLst/>
          </a:prstGeom>
        </p:spPr>
        <p:txBody>
          <a:bodyPr>
            <a:spAutoFit/>
          </a:bodyPr>
          <a:lstStyle/>
          <a:p>
            <a:r>
              <a:rPr lang="en-US" dirty="0">
                <a:solidFill>
                  <a:schemeClr val="bg1"/>
                </a:solidFill>
                <a:latin typeface="Calibri" panose="020F0502020204030204" pitchFamily="34" charset="0"/>
              </a:rPr>
              <a:t>The problem that occurred during that several century time span was an apostasy. There did not seem to be a continuance of the patriarchal, or Melchizedek Priesthood. There was a loss of the gospel, a loss of the traditions of the fathers, a loss of the covenants of Abraham, Isaac, and Jacob. How do we know this? It is evident looking at the Israelites in retrospect.</a:t>
            </a:r>
            <a:endParaRPr lang="en-US" dirty="0">
              <a:solidFill>
                <a:schemeClr val="bg1"/>
              </a:solidFill>
            </a:endParaRPr>
          </a:p>
        </p:txBody>
      </p:sp>
      <p:sp>
        <p:nvSpPr>
          <p:cNvPr id="107" name="Rectangle 106"/>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(1)</a:t>
            </a:r>
            <a:endParaRPr lang="en-US" dirty="0">
              <a:solidFill>
                <a:schemeClr val="bg1"/>
              </a:solidFill>
            </a:endParaRPr>
          </a:p>
        </p:txBody>
      </p:sp>
    </p:spTree>
    <p:extLst>
      <p:ext uri="{BB962C8B-B14F-4D97-AF65-F5344CB8AC3E}">
        <p14:creationId xmlns:p14="http://schemas.microsoft.com/office/powerpoint/2010/main" val="25816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wipe(down)">
                                      <p:cBhvr>
                                        <p:cTn id="13" dur="580">
                                          <p:stCondLst>
                                            <p:cond delay="0"/>
                                          </p:stCondLst>
                                        </p:cTn>
                                        <p:tgtEl>
                                          <p:spTgt spid="172"/>
                                        </p:tgtEl>
                                      </p:cBhvr>
                                    </p:animEffect>
                                    <p:anim calcmode="lin" valueType="num">
                                      <p:cBhvr>
                                        <p:cTn id="14" dur="1822" tmFilter="0,0; 0.14,0.36; 0.43,0.73; 0.71,0.91; 1.0,1.0">
                                          <p:stCondLst>
                                            <p:cond delay="0"/>
                                          </p:stCondLst>
                                        </p:cTn>
                                        <p:tgtEl>
                                          <p:spTgt spid="17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2"/>
                                        </p:tgtEl>
                                        <p:attrNameLst>
                                          <p:attrName>ppt_y</p:attrName>
                                        </p:attrNameLst>
                                      </p:cBhvr>
                                      <p:tavLst>
                                        <p:tav tm="0" fmla="#ppt_y-sin(pi*$)/81">
                                          <p:val>
                                            <p:fltVal val="0"/>
                                          </p:val>
                                        </p:tav>
                                        <p:tav tm="100000">
                                          <p:val>
                                            <p:fltVal val="1"/>
                                          </p:val>
                                        </p:tav>
                                      </p:tavLst>
                                    </p:anim>
                                    <p:animScale>
                                      <p:cBhvr>
                                        <p:cTn id="19" dur="26">
                                          <p:stCondLst>
                                            <p:cond delay="650"/>
                                          </p:stCondLst>
                                        </p:cTn>
                                        <p:tgtEl>
                                          <p:spTgt spid="172"/>
                                        </p:tgtEl>
                                      </p:cBhvr>
                                      <p:to x="100000" y="60000"/>
                                    </p:animScale>
                                    <p:animScale>
                                      <p:cBhvr>
                                        <p:cTn id="20" dur="166" decel="50000">
                                          <p:stCondLst>
                                            <p:cond delay="676"/>
                                          </p:stCondLst>
                                        </p:cTn>
                                        <p:tgtEl>
                                          <p:spTgt spid="172"/>
                                        </p:tgtEl>
                                      </p:cBhvr>
                                      <p:to x="100000" y="100000"/>
                                    </p:animScale>
                                    <p:animScale>
                                      <p:cBhvr>
                                        <p:cTn id="21" dur="26">
                                          <p:stCondLst>
                                            <p:cond delay="1312"/>
                                          </p:stCondLst>
                                        </p:cTn>
                                        <p:tgtEl>
                                          <p:spTgt spid="172"/>
                                        </p:tgtEl>
                                      </p:cBhvr>
                                      <p:to x="100000" y="80000"/>
                                    </p:animScale>
                                    <p:animScale>
                                      <p:cBhvr>
                                        <p:cTn id="22" dur="166" decel="50000">
                                          <p:stCondLst>
                                            <p:cond delay="1338"/>
                                          </p:stCondLst>
                                        </p:cTn>
                                        <p:tgtEl>
                                          <p:spTgt spid="172"/>
                                        </p:tgtEl>
                                      </p:cBhvr>
                                      <p:to x="100000" y="100000"/>
                                    </p:animScale>
                                    <p:animScale>
                                      <p:cBhvr>
                                        <p:cTn id="23" dur="26">
                                          <p:stCondLst>
                                            <p:cond delay="1642"/>
                                          </p:stCondLst>
                                        </p:cTn>
                                        <p:tgtEl>
                                          <p:spTgt spid="172"/>
                                        </p:tgtEl>
                                      </p:cBhvr>
                                      <p:to x="100000" y="90000"/>
                                    </p:animScale>
                                    <p:animScale>
                                      <p:cBhvr>
                                        <p:cTn id="24" dur="166" decel="50000">
                                          <p:stCondLst>
                                            <p:cond delay="1668"/>
                                          </p:stCondLst>
                                        </p:cTn>
                                        <p:tgtEl>
                                          <p:spTgt spid="172"/>
                                        </p:tgtEl>
                                      </p:cBhvr>
                                      <p:to x="100000" y="100000"/>
                                    </p:animScale>
                                    <p:animScale>
                                      <p:cBhvr>
                                        <p:cTn id="25" dur="26">
                                          <p:stCondLst>
                                            <p:cond delay="1808"/>
                                          </p:stCondLst>
                                        </p:cTn>
                                        <p:tgtEl>
                                          <p:spTgt spid="172"/>
                                        </p:tgtEl>
                                      </p:cBhvr>
                                      <p:to x="100000" y="95000"/>
                                    </p:animScale>
                                    <p:animScale>
                                      <p:cBhvr>
                                        <p:cTn id="26" dur="166" decel="50000">
                                          <p:stCondLst>
                                            <p:cond delay="1834"/>
                                          </p:stCondLst>
                                        </p:cTn>
                                        <p:tgtEl>
                                          <p:spTgt spid="17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cxnSp>
        <p:nvCxnSpPr>
          <p:cNvPr id="109" name="Straight Connector 108"/>
          <p:cNvCxnSpPr/>
          <p:nvPr/>
        </p:nvCxnSpPr>
        <p:spPr>
          <a:xfrm>
            <a:off x="322086" y="1168513"/>
            <a:ext cx="119211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8780957" y="1720882"/>
            <a:ext cx="858919" cy="2007405"/>
            <a:chOff x="4164975" y="364794"/>
            <a:chExt cx="1861269" cy="4350026"/>
          </a:xfrm>
        </p:grpSpPr>
        <p:grpSp>
          <p:nvGrpSpPr>
            <p:cNvPr id="173" name="Group 172"/>
            <p:cNvGrpSpPr/>
            <p:nvPr/>
          </p:nvGrpSpPr>
          <p:grpSpPr>
            <a:xfrm>
              <a:off x="4368419" y="406195"/>
              <a:ext cx="1420625" cy="1421055"/>
              <a:chOff x="4131632" y="1030352"/>
              <a:chExt cx="1179889" cy="1039235"/>
            </a:xfrm>
            <a:solidFill>
              <a:srgbClr val="FFFF66"/>
            </a:solidFill>
          </p:grpSpPr>
          <p:sp>
            <p:nvSpPr>
              <p:cNvPr id="266" name="Trapezoid 265"/>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 name="Rounded Rectangle 173"/>
            <p:cNvSpPr/>
            <p:nvPr/>
          </p:nvSpPr>
          <p:spPr>
            <a:xfrm rot="4312957">
              <a:off x="5148473" y="3345468"/>
              <a:ext cx="775116" cy="17454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671902">
              <a:off x="5507276" y="2610405"/>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4232097" y="2525589"/>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9352409">
              <a:off x="5143414" y="3947310"/>
              <a:ext cx="336609"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647766">
              <a:off x="4797622" y="3956071"/>
              <a:ext cx="334998"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169292">
              <a:off x="5101460" y="1844524"/>
              <a:ext cx="71887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790291">
              <a:off x="4394325" y="1714979"/>
              <a:ext cx="664298" cy="135340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4572456" y="1726667"/>
              <a:ext cx="1072453" cy="2619832"/>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888457" y="1624550"/>
              <a:ext cx="408872"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4709115" y="3024895"/>
              <a:ext cx="799435" cy="169235"/>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4480169" y="1288207"/>
              <a:ext cx="1219200" cy="1198231"/>
              <a:chOff x="4572000" y="2404134"/>
              <a:chExt cx="2438400" cy="2396462"/>
            </a:xfrm>
          </p:grpSpPr>
          <p:grpSp>
            <p:nvGrpSpPr>
              <p:cNvPr id="253" name="Group 252"/>
              <p:cNvGrpSpPr/>
              <p:nvPr/>
            </p:nvGrpSpPr>
            <p:grpSpPr>
              <a:xfrm>
                <a:off x="4572000" y="2404134"/>
                <a:ext cx="2438400" cy="2396462"/>
                <a:chOff x="3660114" y="4532531"/>
                <a:chExt cx="800936" cy="825686"/>
              </a:xfrm>
            </p:grpSpPr>
            <p:sp>
              <p:nvSpPr>
                <p:cNvPr id="262" name="Block Arc 261"/>
                <p:cNvSpPr/>
                <p:nvPr/>
              </p:nvSpPr>
              <p:spPr>
                <a:xfrm rot="10800000">
                  <a:off x="3660114" y="4532531"/>
                  <a:ext cx="800936" cy="825686"/>
                </a:xfrm>
                <a:prstGeom prst="blockArc">
                  <a:avLst>
                    <a:gd name="adj1" fmla="val 10800000"/>
                    <a:gd name="adj2" fmla="val 10"/>
                    <a:gd name="adj3" fmla="val 3349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iamond 262"/>
                <p:cNvSpPr/>
                <p:nvPr/>
              </p:nvSpPr>
              <p:spPr>
                <a:xfrm>
                  <a:off x="4022170" y="5098176"/>
                  <a:ext cx="76823" cy="252818"/>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rot="18845998">
                  <a:off x="4237170" y="5012384"/>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rot="3043014">
                  <a:off x="3802440" y="4998491"/>
                  <a:ext cx="80583" cy="241022"/>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rot="20288921">
                <a:off x="6122532" y="4267200"/>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rot="1589692">
                <a:off x="5235365" y="4233084"/>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17042312">
                <a:off x="6630457" y="3567501"/>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rot="4413290">
                <a:off x="4715807" y="3544606"/>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434975">
                <a:off x="5394531" y="3979329"/>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rot="19383674">
                <a:off x="5930109" y="3992392"/>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rot="5176697">
                <a:off x="5111503" y="3600506"/>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rot="16760392">
                <a:off x="6217491" y="3600505"/>
                <a:ext cx="242316" cy="2677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ounded Rectangle 184"/>
            <p:cNvSpPr/>
            <p:nvPr/>
          </p:nvSpPr>
          <p:spPr>
            <a:xfrm>
              <a:off x="4568122" y="869970"/>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5408842" y="874584"/>
              <a:ext cx="182839" cy="8874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4605627" y="4084663"/>
              <a:ext cx="986054" cy="271902"/>
              <a:chOff x="3505200" y="3548280"/>
              <a:chExt cx="2446486" cy="764432"/>
            </a:xfrm>
          </p:grpSpPr>
          <p:grpSp>
            <p:nvGrpSpPr>
              <p:cNvPr id="237" name="Group 236"/>
              <p:cNvGrpSpPr/>
              <p:nvPr/>
            </p:nvGrpSpPr>
            <p:grpSpPr>
              <a:xfrm>
                <a:off x="3505200" y="3548280"/>
                <a:ext cx="680060" cy="751369"/>
                <a:chOff x="3505200" y="3548280"/>
                <a:chExt cx="680060" cy="751369"/>
              </a:xfrm>
            </p:grpSpPr>
            <p:sp>
              <p:nvSpPr>
                <p:cNvPr id="249" name="Diamond 24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Hexagon 25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180114" y="3561343"/>
                <a:ext cx="680060" cy="751369"/>
                <a:chOff x="3505200" y="3548280"/>
                <a:chExt cx="680060" cy="751369"/>
              </a:xfrm>
            </p:grpSpPr>
            <p:sp>
              <p:nvSpPr>
                <p:cNvPr id="245" name="Diamond 24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Hexagon 24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841966" y="3552634"/>
                <a:ext cx="680060" cy="751369"/>
                <a:chOff x="3505200" y="3548280"/>
                <a:chExt cx="680060" cy="751369"/>
              </a:xfrm>
            </p:grpSpPr>
            <p:sp>
              <p:nvSpPr>
                <p:cNvPr id="241" name="Diamond 240"/>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20051028">
              <a:off x="5501640" y="2940780"/>
              <a:ext cx="524604" cy="155121"/>
              <a:chOff x="3505200" y="3548280"/>
              <a:chExt cx="2446486" cy="764432"/>
            </a:xfrm>
          </p:grpSpPr>
          <p:grpSp>
            <p:nvGrpSpPr>
              <p:cNvPr id="221" name="Group 220"/>
              <p:cNvGrpSpPr/>
              <p:nvPr/>
            </p:nvGrpSpPr>
            <p:grpSpPr>
              <a:xfrm>
                <a:off x="3505200" y="3548280"/>
                <a:ext cx="680060" cy="751369"/>
                <a:chOff x="3505200" y="3548280"/>
                <a:chExt cx="680060" cy="751369"/>
              </a:xfrm>
            </p:grpSpPr>
            <p:sp>
              <p:nvSpPr>
                <p:cNvPr id="233" name="Diamond 23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Hexagon 23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23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4180114" y="3561343"/>
                <a:ext cx="680060" cy="751369"/>
                <a:chOff x="3505200" y="3548280"/>
                <a:chExt cx="680060" cy="751369"/>
              </a:xfrm>
            </p:grpSpPr>
            <p:sp>
              <p:nvSpPr>
                <p:cNvPr id="229" name="Diamond 22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Hexagon 23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4841966" y="3552634"/>
                <a:ext cx="680060" cy="751369"/>
                <a:chOff x="3505200" y="3548280"/>
                <a:chExt cx="680060" cy="751369"/>
              </a:xfrm>
            </p:grpSpPr>
            <p:sp>
              <p:nvSpPr>
                <p:cNvPr id="225" name="Diamond 224"/>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Hexagon 226"/>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227"/>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Diamond 223"/>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rot="1947216">
              <a:off x="4164975" y="2824984"/>
              <a:ext cx="524604" cy="155121"/>
              <a:chOff x="3505200" y="3548280"/>
              <a:chExt cx="2446486" cy="764432"/>
            </a:xfrm>
          </p:grpSpPr>
          <p:grpSp>
            <p:nvGrpSpPr>
              <p:cNvPr id="205" name="Group 204"/>
              <p:cNvGrpSpPr/>
              <p:nvPr/>
            </p:nvGrpSpPr>
            <p:grpSpPr>
              <a:xfrm>
                <a:off x="3505200" y="3548280"/>
                <a:ext cx="680060" cy="751369"/>
                <a:chOff x="3505200" y="3548280"/>
                <a:chExt cx="680060" cy="751369"/>
              </a:xfrm>
            </p:grpSpPr>
            <p:sp>
              <p:nvSpPr>
                <p:cNvPr id="217" name="Diamond 216"/>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Hexagon 2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2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4180114" y="3561343"/>
                <a:ext cx="680060" cy="751369"/>
                <a:chOff x="3505200" y="3548280"/>
                <a:chExt cx="680060" cy="751369"/>
              </a:xfrm>
            </p:grpSpPr>
            <p:sp>
              <p:nvSpPr>
                <p:cNvPr id="213" name="Diamond 212"/>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Hexagon 2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2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4841966" y="3552634"/>
                <a:ext cx="680060" cy="751369"/>
                <a:chOff x="3505200" y="3548280"/>
                <a:chExt cx="680060" cy="751369"/>
              </a:xfrm>
            </p:grpSpPr>
            <p:sp>
              <p:nvSpPr>
                <p:cNvPr id="209" name="Diamond 208"/>
                <p:cNvSpPr/>
                <p:nvPr/>
              </p:nvSpPr>
              <p:spPr>
                <a:xfrm>
                  <a:off x="3505200" y="3565873"/>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3948714" y="3704878"/>
                  <a:ext cx="228194" cy="455766"/>
                </a:xfrm>
                <a:prstGeom prst="diamond">
                  <a:avLst/>
                </a:prstGeom>
                <a:solidFill>
                  <a:srgbClr val="FFCC6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Hexagon 2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5529943" y="3561519"/>
                <a:ext cx="421743" cy="73377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gular Pentagon 189"/>
            <p:cNvSpPr/>
            <p:nvPr/>
          </p:nvSpPr>
          <p:spPr>
            <a:xfrm rot="10800000">
              <a:off x="4640689" y="967744"/>
              <a:ext cx="915806" cy="10997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4975790" y="571056"/>
              <a:ext cx="197786" cy="85510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4613130" y="364794"/>
              <a:ext cx="943365" cy="400788"/>
              <a:chOff x="5956171" y="626664"/>
              <a:chExt cx="990609" cy="400788"/>
            </a:xfrm>
            <a:solidFill>
              <a:srgbClr val="FFFF66"/>
            </a:solidFill>
          </p:grpSpPr>
          <p:sp>
            <p:nvSpPr>
              <p:cNvPr id="200" name="Flowchart: Delay 199"/>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4585265" y="742901"/>
              <a:ext cx="1009373" cy="212891"/>
              <a:chOff x="1326756" y="752481"/>
              <a:chExt cx="1009373" cy="212891"/>
            </a:xfrm>
          </p:grpSpPr>
          <p:sp>
            <p:nvSpPr>
              <p:cNvPr id="194" name="Rounded Rectangle 193"/>
              <p:cNvSpPr/>
              <p:nvPr/>
            </p:nvSpPr>
            <p:spPr>
              <a:xfrm>
                <a:off x="1326756" y="785152"/>
                <a:ext cx="1009373" cy="18022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Rectangle 107"/>
          <p:cNvSpPr/>
          <p:nvPr/>
        </p:nvSpPr>
        <p:spPr>
          <a:xfrm>
            <a:off x="168408" y="129988"/>
            <a:ext cx="11921167" cy="658428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1" name="Straight Connector 110"/>
          <p:cNvCxnSpPr/>
          <p:nvPr/>
        </p:nvCxnSpPr>
        <p:spPr>
          <a:xfrm flipV="1">
            <a:off x="168408" y="1499028"/>
            <a:ext cx="11921167" cy="20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81342" y="1499030"/>
            <a:ext cx="2593743" cy="2671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Rectangle 112"/>
          <p:cNvSpPr/>
          <p:nvPr/>
        </p:nvSpPr>
        <p:spPr>
          <a:xfrm>
            <a:off x="10233467" y="1520006"/>
            <a:ext cx="1862682" cy="5194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p:cNvSpPr txBox="1"/>
          <p:nvPr/>
        </p:nvSpPr>
        <p:spPr>
          <a:xfrm>
            <a:off x="3005307" y="4129236"/>
            <a:ext cx="3310865" cy="2356268"/>
          </a:xfrm>
          <a:prstGeom prst="rect">
            <a:avLst/>
          </a:prstGeom>
          <a:noFill/>
        </p:spPr>
        <p:txBody>
          <a:bodyPr wrap="square" rtlCol="0">
            <a:spAutoFit/>
          </a:bodyPr>
          <a:lstStyle/>
          <a:p>
            <a:pPr algn="ctr" fontAlgn="base"/>
            <a:r>
              <a:rPr lang="en-US" dirty="0">
                <a:latin typeface="Times New Roman" panose="02020603050405020304" pitchFamily="18" charset="0"/>
                <a:cs typeface="Times New Roman" panose="02020603050405020304" pitchFamily="18" charset="0"/>
              </a:rPr>
              <a:t>Exodus 1:15-16</a:t>
            </a:r>
          </a:p>
          <a:p>
            <a:pPr fontAlgn="base"/>
            <a:r>
              <a:rPr lang="en-US" dirty="0">
                <a:latin typeface="Times New Roman" panose="02020603050405020304" pitchFamily="18" charset="0"/>
                <a:cs typeface="Times New Roman" panose="02020603050405020304" pitchFamily="18" charset="0"/>
              </a:rPr>
              <a:t>Hebrew midwives, </a:t>
            </a:r>
            <a:r>
              <a:rPr lang="en-US" dirty="0" err="1">
                <a:latin typeface="Times New Roman" panose="02020603050405020304" pitchFamily="18" charset="0"/>
                <a:cs typeface="Times New Roman" panose="02020603050405020304" pitchFamily="18" charset="0"/>
              </a:rPr>
              <a:t>Shiphrah</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Puah</a:t>
            </a:r>
            <a:r>
              <a:rPr lang="en-US" dirty="0">
                <a:latin typeface="Times New Roman" panose="02020603050405020304" pitchFamily="18" charset="0"/>
                <a:cs typeface="Times New Roman" panose="02020603050405020304" pitchFamily="18" charset="0"/>
              </a:rPr>
              <a:t> were ordered by Pharaoh to kill all the male infants born under their care. However, if the infant should be a </a:t>
            </a:r>
          </a:p>
          <a:p>
            <a:pPr fontAlgn="base"/>
            <a:r>
              <a:rPr lang="en-US" dirty="0">
                <a:latin typeface="Times New Roman" panose="02020603050405020304" pitchFamily="18" charset="0"/>
                <a:cs typeface="Times New Roman" panose="02020603050405020304" pitchFamily="18" charset="0"/>
              </a:rPr>
              <a:t>female their lives </a:t>
            </a:r>
          </a:p>
          <a:p>
            <a:pPr fontAlgn="base"/>
            <a:r>
              <a:rPr lang="en-US" dirty="0">
                <a:latin typeface="Times New Roman" panose="02020603050405020304" pitchFamily="18" charset="0"/>
                <a:cs typeface="Times New Roman" panose="02020603050405020304" pitchFamily="18" charset="0"/>
              </a:rPr>
              <a:t>were spared</a:t>
            </a:r>
            <a:r>
              <a:rPr lang="en-US" sz="1600" dirty="0">
                <a:latin typeface="Times New Roman" panose="02020603050405020304" pitchFamily="18" charset="0"/>
                <a:cs typeface="Times New Roman" panose="02020603050405020304" pitchFamily="18" charset="0"/>
              </a:rPr>
              <a:t>. </a:t>
            </a:r>
          </a:p>
        </p:txBody>
      </p:sp>
      <p:sp>
        <p:nvSpPr>
          <p:cNvPr id="115" name="TextBox 114"/>
          <p:cNvSpPr txBox="1"/>
          <p:nvPr/>
        </p:nvSpPr>
        <p:spPr>
          <a:xfrm>
            <a:off x="4698260" y="1533021"/>
            <a:ext cx="3948886" cy="40842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Bricks and Stones</a:t>
            </a:r>
          </a:p>
        </p:txBody>
      </p:sp>
      <p:sp>
        <p:nvSpPr>
          <p:cNvPr id="116" name="TextBox 115"/>
          <p:cNvSpPr txBox="1"/>
          <p:nvPr/>
        </p:nvSpPr>
        <p:spPr>
          <a:xfrm>
            <a:off x="11007881" y="839822"/>
            <a:ext cx="968595" cy="325042"/>
          </a:xfrm>
          <a:prstGeom prst="rect">
            <a:avLst/>
          </a:prstGeom>
          <a:noFill/>
        </p:spPr>
        <p:txBody>
          <a:bodyPr wrap="square" rtlCol="0">
            <a:spAutoFit/>
          </a:bodyPr>
          <a:lstStyle/>
          <a:p>
            <a:pPr algn="r"/>
            <a:r>
              <a:rPr lang="en-US" sz="1050" b="1" dirty="0">
                <a:latin typeface="Baskerville Old Face" pitchFamily="18" charset="0"/>
              </a:rPr>
              <a:t>Page 1</a:t>
            </a:r>
            <a:endParaRPr lang="en-US" sz="1050" dirty="0">
              <a:latin typeface="Baskerville Old Face" pitchFamily="18" charset="0"/>
            </a:endParaRPr>
          </a:p>
        </p:txBody>
      </p:sp>
      <p:sp>
        <p:nvSpPr>
          <p:cNvPr id="117" name="TextBox 116"/>
          <p:cNvSpPr txBox="1"/>
          <p:nvPr/>
        </p:nvSpPr>
        <p:spPr>
          <a:xfrm>
            <a:off x="10237850" y="1580303"/>
            <a:ext cx="1862682" cy="596921"/>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Midwives Favored by God</a:t>
            </a:r>
          </a:p>
        </p:txBody>
      </p:sp>
      <p:sp>
        <p:nvSpPr>
          <p:cNvPr id="118" name="TextBox 117"/>
          <p:cNvSpPr txBox="1"/>
          <p:nvPr/>
        </p:nvSpPr>
        <p:spPr>
          <a:xfrm>
            <a:off x="10226894" y="2241780"/>
            <a:ext cx="1862682" cy="286232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Exodus 1:18-19</a:t>
            </a:r>
          </a:p>
          <a:p>
            <a:pPr algn="ctr"/>
            <a:endParaRPr lang="en-US"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Because of the righteous midwives in refusing to kill the baby males, God blessed them ‘exceedingly’ and they had more children and ‘waxed strong.’</a:t>
            </a:r>
          </a:p>
        </p:txBody>
      </p:sp>
      <p:sp>
        <p:nvSpPr>
          <p:cNvPr id="119" name="Rectangle 118"/>
          <p:cNvSpPr/>
          <p:nvPr/>
        </p:nvSpPr>
        <p:spPr>
          <a:xfrm>
            <a:off x="2783849" y="1515533"/>
            <a:ext cx="7424532" cy="2226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p:cNvSpPr txBox="1"/>
          <p:nvPr/>
        </p:nvSpPr>
        <p:spPr>
          <a:xfrm>
            <a:off x="212235" y="1535979"/>
            <a:ext cx="2562851" cy="2639020"/>
          </a:xfrm>
          <a:prstGeom prst="rect">
            <a:avLst/>
          </a:prstGeom>
          <a:noFill/>
        </p:spPr>
        <p:txBody>
          <a:bodyPr wrap="square" rtlCol="0">
            <a:spAutoFit/>
          </a:bodyPr>
          <a:lstStyle/>
          <a:p>
            <a:pPr algn="ctr"/>
            <a:r>
              <a:rPr lang="en-US" b="1" dirty="0">
                <a:solidFill>
                  <a:srgbClr val="333333"/>
                </a:solidFill>
                <a:latin typeface="Times New Roman" panose="02020603050405020304" pitchFamily="18" charset="0"/>
                <a:cs typeface="Times New Roman" panose="02020603050405020304" pitchFamily="18" charset="0"/>
              </a:rPr>
              <a:t>New King Rules Over Egypt</a:t>
            </a:r>
          </a:p>
          <a:p>
            <a:pPr algn="ctr"/>
            <a:r>
              <a:rPr lang="en-US" dirty="0">
                <a:solidFill>
                  <a:srgbClr val="333333"/>
                </a:solidFill>
                <a:latin typeface="Times New Roman" panose="02020603050405020304" pitchFamily="18" charset="0"/>
                <a:cs typeface="Times New Roman" panose="02020603050405020304" pitchFamily="18" charset="0"/>
              </a:rPr>
              <a:t>Exodus 1:9-10</a:t>
            </a:r>
          </a:p>
          <a:p>
            <a:r>
              <a:rPr lang="en-US" dirty="0">
                <a:solidFill>
                  <a:srgbClr val="333333"/>
                </a:solidFill>
                <a:latin typeface="Times New Roman" panose="02020603050405020304" pitchFamily="18" charset="0"/>
                <a:cs typeface="Times New Roman" panose="02020603050405020304" pitchFamily="18" charset="0"/>
              </a:rPr>
              <a:t>The Children of Israel… Descendants of Jacob… have increased in number, causing Pharaoh to take action by “dealing with </a:t>
            </a:r>
            <a:r>
              <a:rPr lang="en-US" i="1" dirty="0">
                <a:solidFill>
                  <a:srgbClr val="333333"/>
                </a:solidFill>
                <a:latin typeface="Times New Roman" panose="02020603050405020304" pitchFamily="18" charset="0"/>
                <a:cs typeface="Times New Roman" panose="02020603050405020304" pitchFamily="18" charset="0"/>
              </a:rPr>
              <a:t>them</a:t>
            </a:r>
            <a:r>
              <a:rPr lang="en-US" dirty="0">
                <a:solidFill>
                  <a:srgbClr val="333333"/>
                </a:solidFill>
                <a:latin typeface="Times New Roman" panose="02020603050405020304" pitchFamily="18" charset="0"/>
                <a:cs typeface="Times New Roman" panose="02020603050405020304" pitchFamily="18" charset="0"/>
              </a:rPr>
              <a:t> wisely”</a:t>
            </a:r>
            <a:endParaRPr lang="en-US" dirty="0">
              <a:latin typeface="Times New Roman" panose="02020603050405020304" pitchFamily="18" charset="0"/>
              <a:cs typeface="Times New Roman" panose="02020603050405020304" pitchFamily="18" charset="0"/>
            </a:endParaRPr>
          </a:p>
        </p:txBody>
      </p:sp>
      <p:sp>
        <p:nvSpPr>
          <p:cNvPr id="122" name="Rectangle 121"/>
          <p:cNvSpPr/>
          <p:nvPr/>
        </p:nvSpPr>
        <p:spPr>
          <a:xfrm>
            <a:off x="183180" y="4170357"/>
            <a:ext cx="2591906" cy="2543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TextBox 122"/>
          <p:cNvSpPr txBox="1"/>
          <p:nvPr/>
        </p:nvSpPr>
        <p:spPr>
          <a:xfrm>
            <a:off x="4645325" y="1986468"/>
            <a:ext cx="4032236" cy="1754326"/>
          </a:xfrm>
          <a:prstGeom prst="rect">
            <a:avLst/>
          </a:prstGeom>
          <a:noFill/>
        </p:spPr>
        <p:txBody>
          <a:bodyPr wrap="square" rtlCol="0">
            <a:spAutoFit/>
          </a:bodyPr>
          <a:lstStyle/>
          <a:p>
            <a:pPr algn="ctr"/>
            <a:r>
              <a:rPr lang="en-US" dirty="0">
                <a:solidFill>
                  <a:srgbClr val="333333"/>
                </a:solidFill>
                <a:latin typeface="Times New Roman" panose="02020603050405020304" pitchFamily="18" charset="0"/>
                <a:cs typeface="Times New Roman" panose="02020603050405020304" pitchFamily="18" charset="0"/>
              </a:rPr>
              <a:t>Exodus 1:12-14</a:t>
            </a:r>
          </a:p>
          <a:p>
            <a:r>
              <a:rPr lang="en-US" dirty="0">
                <a:solidFill>
                  <a:srgbClr val="333333"/>
                </a:solidFill>
                <a:latin typeface="Times New Roman" panose="02020603050405020304" pitchFamily="18" charset="0"/>
                <a:cs typeface="Times New Roman" panose="02020603050405020304" pitchFamily="18" charset="0"/>
              </a:rPr>
              <a:t>The more oppression grew for the Children of Israel, the more their families increased, causing Pharaoh to increase their hardships by making having them make bricks, and working in the fields.</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235000" y="4234488"/>
            <a:ext cx="2503644" cy="1631216"/>
          </a:xfrm>
          <a:prstGeom prst="rect">
            <a:avLst/>
          </a:prstGeom>
        </p:spPr>
        <p:txBody>
          <a:bodyPr wrap="square">
            <a:spAutoFit/>
          </a:bodyPr>
          <a:lstStyle/>
          <a:p>
            <a:pPr algn="ct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Pithom</a:t>
            </a:r>
            <a:r>
              <a:rPr lang="en-US" b="1" i="0" dirty="0">
                <a:solidFill>
                  <a:srgbClr val="333333"/>
                </a:solidFill>
                <a:effectLst/>
                <a:latin typeface="Times New Roman" panose="02020603050405020304" pitchFamily="18" charset="0"/>
                <a:cs typeface="Times New Roman" panose="02020603050405020304" pitchFamily="18" charset="0"/>
              </a:rPr>
              <a:t> and </a:t>
            </a:r>
            <a:r>
              <a:rPr lang="en-US" b="1" i="0" dirty="0" err="1">
                <a:solidFill>
                  <a:srgbClr val="333333"/>
                </a:solidFill>
                <a:effectLst/>
                <a:latin typeface="Times New Roman" panose="02020603050405020304" pitchFamily="18" charset="0"/>
                <a:cs typeface="Times New Roman" panose="02020603050405020304" pitchFamily="18" charset="0"/>
              </a:rPr>
              <a:t>Raamses</a:t>
            </a:r>
            <a:endParaRPr lang="en-US" b="1" i="0" dirty="0">
              <a:solidFill>
                <a:srgbClr val="333333"/>
              </a:solidFill>
              <a:effectLst/>
              <a:latin typeface="Times New Roman" panose="02020603050405020304" pitchFamily="18" charset="0"/>
              <a:cs typeface="Times New Roman" panose="02020603050405020304" pitchFamily="18" charset="0"/>
            </a:endParaRPr>
          </a:p>
          <a:p>
            <a:pPr algn="ctr"/>
            <a:r>
              <a:rPr lang="en-US" dirty="0">
                <a:solidFill>
                  <a:srgbClr val="333333"/>
                </a:solidFill>
                <a:latin typeface="Times New Roman" panose="02020603050405020304" pitchFamily="18" charset="0"/>
                <a:cs typeface="Times New Roman" panose="02020603050405020304" pitchFamily="18" charset="0"/>
              </a:rPr>
              <a:t>Exodus 1:11</a:t>
            </a:r>
          </a:p>
          <a:p>
            <a:r>
              <a:rPr lang="en-US" sz="1600" dirty="0">
                <a:solidFill>
                  <a:srgbClr val="333333"/>
                </a:solidFill>
                <a:latin typeface="Times New Roman" panose="02020603050405020304" pitchFamily="18" charset="0"/>
                <a:cs typeface="Times New Roman" panose="02020603050405020304" pitchFamily="18" charset="0"/>
              </a:rPr>
              <a:t>Treasured cities are built by the Children of Israel under </a:t>
            </a:r>
          </a:p>
          <a:p>
            <a:r>
              <a:rPr lang="en-US" sz="1600" dirty="0">
                <a:solidFill>
                  <a:srgbClr val="333333"/>
                </a:solidFill>
                <a:latin typeface="Times New Roman" panose="02020603050405020304" pitchFamily="18" charset="0"/>
                <a:cs typeface="Times New Roman" panose="02020603050405020304" pitchFamily="18" charset="0"/>
              </a:rPr>
              <a:t>the bondage of </a:t>
            </a:r>
          </a:p>
          <a:p>
            <a:r>
              <a:rPr lang="en-US" sz="1600" dirty="0">
                <a:solidFill>
                  <a:srgbClr val="333333"/>
                </a:solidFill>
                <a:latin typeface="Times New Roman" panose="02020603050405020304" pitchFamily="18" charset="0"/>
                <a:cs typeface="Times New Roman" panose="02020603050405020304" pitchFamily="18" charset="0"/>
              </a:rPr>
              <a:t>Pharaoh.</a:t>
            </a:r>
            <a:endParaRPr lang="en-US" sz="1600" dirty="0">
              <a:latin typeface="Times New Roman" panose="02020603050405020304" pitchFamily="18" charset="0"/>
              <a:cs typeface="Times New Roman" panose="02020603050405020304" pitchFamily="18" charset="0"/>
            </a:endParaRPr>
          </a:p>
        </p:txBody>
      </p:sp>
      <p:pic>
        <p:nvPicPr>
          <p:cNvPr id="5122" name="Picture 2" descr="http://www.bible-history.com/geography/bibleplaces/Pithom-map-thumb.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2475" b="22353"/>
          <a:stretch/>
        </p:blipFill>
        <p:spPr bwMode="auto">
          <a:xfrm>
            <a:off x="1105040" y="5615751"/>
            <a:ext cx="1443283" cy="1021428"/>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2859452" y="1941544"/>
            <a:ext cx="1641449" cy="1703736"/>
            <a:chOff x="3529913" y="1576492"/>
            <a:chExt cx="2481421" cy="3473387"/>
          </a:xfrm>
          <a:solidFill>
            <a:schemeClr val="bg1">
              <a:lumMod val="75000"/>
            </a:schemeClr>
          </a:solidFill>
        </p:grpSpPr>
        <p:grpSp>
          <p:nvGrpSpPr>
            <p:cNvPr id="127" name="Group 126"/>
            <p:cNvGrpSpPr/>
            <p:nvPr/>
          </p:nvGrpSpPr>
          <p:grpSpPr>
            <a:xfrm>
              <a:off x="3709686" y="3310352"/>
              <a:ext cx="2191898" cy="1739442"/>
              <a:chOff x="306902" y="2868120"/>
              <a:chExt cx="3849510" cy="3054886"/>
            </a:xfrm>
            <a:grpFill/>
          </p:grpSpPr>
          <p:grpSp>
            <p:nvGrpSpPr>
              <p:cNvPr id="291" name="Group 290"/>
              <p:cNvGrpSpPr/>
              <p:nvPr/>
            </p:nvGrpSpPr>
            <p:grpSpPr>
              <a:xfrm>
                <a:off x="311444" y="4907708"/>
                <a:ext cx="3844968" cy="1015298"/>
                <a:chOff x="311444" y="4907708"/>
                <a:chExt cx="3844968" cy="1015298"/>
              </a:xfrm>
              <a:grpFill/>
            </p:grpSpPr>
            <p:sp>
              <p:nvSpPr>
                <p:cNvPr id="312" name="Rounded Rectangle 311"/>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3" name="Rounded Rectangle 312"/>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4" name="Rounded Rectangle 313"/>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5" name="Rounded Rectangle 314"/>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6" name="Rounded Rectangle 315"/>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7" name="Rounded Rectangle 316"/>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8" name="Rounded Rectangle 317"/>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9" name="Rounded Rectangle 318"/>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0" name="Rounded Rectangle 319"/>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92" name="Group 291"/>
              <p:cNvGrpSpPr/>
              <p:nvPr/>
            </p:nvGrpSpPr>
            <p:grpSpPr>
              <a:xfrm>
                <a:off x="311444" y="3890484"/>
                <a:ext cx="3844968" cy="1015298"/>
                <a:chOff x="311444" y="4907708"/>
                <a:chExt cx="3844968" cy="1015298"/>
              </a:xfrm>
              <a:grpFill/>
            </p:grpSpPr>
            <p:sp>
              <p:nvSpPr>
                <p:cNvPr id="303" name="Rounded Rectangle 302"/>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4" name="Rounded Rectangle 303"/>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5" name="Rounded Rectangle 304"/>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6" name="Rounded Rectangle 305"/>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7" name="Rounded Rectangle 306"/>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8" name="Rounded Rectangle 307"/>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9" name="Rounded Rectangle 308"/>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0" name="Rounded Rectangle 309"/>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1" name="Rounded Rectangle 310"/>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93" name="Group 292"/>
              <p:cNvGrpSpPr/>
              <p:nvPr/>
            </p:nvGrpSpPr>
            <p:grpSpPr>
              <a:xfrm>
                <a:off x="306902" y="2868120"/>
                <a:ext cx="3844968" cy="1015298"/>
                <a:chOff x="311444" y="4907708"/>
                <a:chExt cx="3844968" cy="1015298"/>
              </a:xfrm>
              <a:grpFill/>
            </p:grpSpPr>
            <p:sp>
              <p:nvSpPr>
                <p:cNvPr id="294" name="Rounded Rectangle 293"/>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5" name="Rounded Rectangle 294"/>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6" name="Rounded Rectangle 295"/>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7" name="Rounded Rectangle 296"/>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8" name="Rounded Rectangle 297"/>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9" name="Rounded Rectangle 298"/>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0" name="Rounded Rectangle 299"/>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1" name="Rounded Rectangle 300"/>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2" name="Rounded Rectangle 301"/>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128" name="Group 127"/>
            <p:cNvGrpSpPr/>
            <p:nvPr/>
          </p:nvGrpSpPr>
          <p:grpSpPr>
            <a:xfrm>
              <a:off x="3705568" y="1576492"/>
              <a:ext cx="2191898" cy="1739442"/>
              <a:chOff x="306902" y="2868120"/>
              <a:chExt cx="3849510" cy="3054886"/>
            </a:xfrm>
            <a:grpFill/>
          </p:grpSpPr>
          <p:grpSp>
            <p:nvGrpSpPr>
              <p:cNvPr id="162" name="Group 161"/>
              <p:cNvGrpSpPr/>
              <p:nvPr/>
            </p:nvGrpSpPr>
            <p:grpSpPr>
              <a:xfrm>
                <a:off x="311444" y="4907708"/>
                <a:ext cx="3844968" cy="1015298"/>
                <a:chOff x="311444" y="4907708"/>
                <a:chExt cx="3844968" cy="1015298"/>
              </a:xfrm>
              <a:grpFill/>
            </p:grpSpPr>
            <p:sp>
              <p:nvSpPr>
                <p:cNvPr id="282" name="Rounded Rectangle 281"/>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3" name="Rounded Rectangle 282"/>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4" name="Rounded Rectangle 283"/>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5" name="Rounded Rectangle 284"/>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6" name="Rounded Rectangle 285"/>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7" name="Rounded Rectangle 286"/>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8" name="Rounded Rectangle 287"/>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9" name="Rounded Rectangle 288"/>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0" name="Rounded Rectangle 289"/>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3" name="Group 162"/>
              <p:cNvGrpSpPr/>
              <p:nvPr/>
            </p:nvGrpSpPr>
            <p:grpSpPr>
              <a:xfrm>
                <a:off x="311444" y="3890484"/>
                <a:ext cx="3844968" cy="1015298"/>
                <a:chOff x="311444" y="4907708"/>
                <a:chExt cx="3844968" cy="1015298"/>
              </a:xfrm>
              <a:grpFill/>
            </p:grpSpPr>
            <p:sp>
              <p:nvSpPr>
                <p:cNvPr id="273" name="Rounded Rectangle 272"/>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4" name="Rounded Rectangle 273"/>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5" name="Rounded Rectangle 274"/>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6" name="Rounded Rectangle 275"/>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7" name="Rounded Rectangle 276"/>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8" name="Rounded Rectangle 277"/>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9" name="Rounded Rectangle 278"/>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0" name="Rounded Rectangle 279"/>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1" name="Rounded Rectangle 280"/>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4" name="Group 163"/>
              <p:cNvGrpSpPr/>
              <p:nvPr/>
            </p:nvGrpSpPr>
            <p:grpSpPr>
              <a:xfrm>
                <a:off x="306902" y="2868120"/>
                <a:ext cx="3844968" cy="1015298"/>
                <a:chOff x="311444" y="4907708"/>
                <a:chExt cx="3844968" cy="1015298"/>
              </a:xfrm>
              <a:grpFill/>
            </p:grpSpPr>
            <p:sp>
              <p:nvSpPr>
                <p:cNvPr id="165" name="Rounded Rectangle 164"/>
                <p:cNvSpPr/>
                <p:nvPr/>
              </p:nvSpPr>
              <p:spPr>
                <a:xfrm>
                  <a:off x="311444"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6" name="Rounded Rectangle 165"/>
                <p:cNvSpPr/>
                <p:nvPr/>
              </p:nvSpPr>
              <p:spPr>
                <a:xfrm>
                  <a:off x="1281383" y="5420497"/>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7" name="Rounded Rectangle 166"/>
                <p:cNvSpPr/>
                <p:nvPr/>
              </p:nvSpPr>
              <p:spPr>
                <a:xfrm>
                  <a:off x="2233809" y="5420496"/>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8" name="Rounded Rectangle 167"/>
                <p:cNvSpPr/>
                <p:nvPr/>
              </p:nvSpPr>
              <p:spPr>
                <a:xfrm>
                  <a:off x="3186235" y="5420495"/>
                  <a:ext cx="97017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9" name="Rounded Rectangle 168"/>
                <p:cNvSpPr/>
                <p:nvPr/>
              </p:nvSpPr>
              <p:spPr>
                <a:xfrm>
                  <a:off x="715631" y="4912848"/>
                  <a:ext cx="96539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0" name="Rounded Rectangle 169"/>
                <p:cNvSpPr/>
                <p:nvPr/>
              </p:nvSpPr>
              <p:spPr>
                <a:xfrm>
                  <a:off x="1685571" y="4912848"/>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1" name="Rounded Rectangle 170"/>
                <p:cNvSpPr/>
                <p:nvPr/>
              </p:nvSpPr>
              <p:spPr>
                <a:xfrm>
                  <a:off x="2637997" y="4912847"/>
                  <a:ext cx="95686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1" name="Rounded Rectangle 270"/>
                <p:cNvSpPr/>
                <p:nvPr/>
              </p:nvSpPr>
              <p:spPr>
                <a:xfrm>
                  <a:off x="3590423" y="4912846"/>
                  <a:ext cx="561447"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2" name="Rounded Rectangle 271"/>
                <p:cNvSpPr/>
                <p:nvPr/>
              </p:nvSpPr>
              <p:spPr>
                <a:xfrm>
                  <a:off x="311444" y="4907708"/>
                  <a:ext cx="404084" cy="5025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129" name="Group 128"/>
            <p:cNvGrpSpPr/>
            <p:nvPr/>
          </p:nvGrpSpPr>
          <p:grpSpPr>
            <a:xfrm>
              <a:off x="3529913" y="1576492"/>
              <a:ext cx="708453" cy="3473302"/>
              <a:chOff x="3529913" y="1792836"/>
              <a:chExt cx="708453" cy="3256958"/>
            </a:xfrm>
            <a:grpFill/>
          </p:grpSpPr>
          <p:sp>
            <p:nvSpPr>
              <p:cNvPr id="156" name="Rectangle 155"/>
              <p:cNvSpPr/>
              <p:nvPr/>
            </p:nvSpPr>
            <p:spPr>
              <a:xfrm>
                <a:off x="3608173" y="2048379"/>
                <a:ext cx="543697" cy="273780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7" name="Straight Connector 156"/>
              <p:cNvCxnSpPr/>
              <p:nvPr/>
            </p:nvCxnSpPr>
            <p:spPr>
              <a:xfrm>
                <a:off x="3733290"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3880021" y="2056617"/>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017495"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0" name="Trapezoid 159"/>
              <p:cNvSpPr/>
              <p:nvPr/>
            </p:nvSpPr>
            <p:spPr>
              <a:xfrm>
                <a:off x="3529913" y="4786183"/>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1" name="Trapezoid 160"/>
              <p:cNvSpPr/>
              <p:nvPr/>
            </p:nvSpPr>
            <p:spPr>
              <a:xfrm rot="10800000">
                <a:off x="3538150" y="1792836"/>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0" name="Group 129"/>
            <p:cNvGrpSpPr/>
            <p:nvPr/>
          </p:nvGrpSpPr>
          <p:grpSpPr>
            <a:xfrm>
              <a:off x="5302881" y="1576577"/>
              <a:ext cx="708453" cy="3473302"/>
              <a:chOff x="3529913" y="1792836"/>
              <a:chExt cx="708453" cy="3256958"/>
            </a:xfrm>
            <a:grpFill/>
          </p:grpSpPr>
          <p:sp>
            <p:nvSpPr>
              <p:cNvPr id="150" name="Rectangle 149"/>
              <p:cNvSpPr/>
              <p:nvPr/>
            </p:nvSpPr>
            <p:spPr>
              <a:xfrm>
                <a:off x="3608173" y="2048379"/>
                <a:ext cx="543697" cy="273780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51" name="Straight Connector 150"/>
              <p:cNvCxnSpPr/>
              <p:nvPr/>
            </p:nvCxnSpPr>
            <p:spPr>
              <a:xfrm>
                <a:off x="3733290"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880021" y="2056617"/>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017495" y="2048378"/>
                <a:ext cx="0" cy="2729567"/>
              </a:xfrm>
              <a:prstGeom prst="line">
                <a:avLst/>
              </a:prstGeom>
              <a:grp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4" name="Trapezoid 153"/>
              <p:cNvSpPr/>
              <p:nvPr/>
            </p:nvSpPr>
            <p:spPr>
              <a:xfrm>
                <a:off x="3529913" y="4786183"/>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5" name="Trapezoid 154"/>
              <p:cNvSpPr/>
              <p:nvPr/>
            </p:nvSpPr>
            <p:spPr>
              <a:xfrm rot="10800000">
                <a:off x="3538150" y="1792836"/>
                <a:ext cx="700216" cy="2636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321" name="TextBox 320"/>
          <p:cNvSpPr txBox="1"/>
          <p:nvPr/>
        </p:nvSpPr>
        <p:spPr>
          <a:xfrm>
            <a:off x="2039335" y="3791007"/>
            <a:ext cx="5151013"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Midwives Ordered To Kill </a:t>
            </a:r>
          </a:p>
        </p:txBody>
      </p:sp>
      <p:sp>
        <p:nvSpPr>
          <p:cNvPr id="322" name="Rectangle 321"/>
          <p:cNvSpPr/>
          <p:nvPr/>
        </p:nvSpPr>
        <p:spPr>
          <a:xfrm>
            <a:off x="2790464" y="3747326"/>
            <a:ext cx="3648757" cy="2966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3" name="Group 93"/>
          <p:cNvGrpSpPr/>
          <p:nvPr/>
        </p:nvGrpSpPr>
        <p:grpSpPr>
          <a:xfrm rot="5400000">
            <a:off x="5151304" y="5464733"/>
            <a:ext cx="910419" cy="1172189"/>
            <a:chOff x="1219200" y="1371600"/>
            <a:chExt cx="1676400" cy="2286000"/>
          </a:xfrm>
          <a:solidFill>
            <a:schemeClr val="bg1">
              <a:lumMod val="85000"/>
            </a:schemeClr>
          </a:solidFill>
        </p:grpSpPr>
        <p:sp>
          <p:nvSpPr>
            <p:cNvPr id="324" name="Oval 323"/>
            <p:cNvSpPr/>
            <p:nvPr/>
          </p:nvSpPr>
          <p:spPr>
            <a:xfrm rot="19638581">
              <a:off x="1295400" y="1371600"/>
              <a:ext cx="1600200" cy="228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71600" y="17526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19132349">
              <a:off x="1219200" y="1828800"/>
              <a:ext cx="762000" cy="3048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2148584">
              <a:off x="1960450" y="2387289"/>
              <a:ext cx="258094"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20368391">
              <a:off x="1448079" y="2465277"/>
              <a:ext cx="240166" cy="4797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2133600" y="2133600"/>
              <a:ext cx="228600" cy="4218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2133600" y="2438400"/>
              <a:ext cx="152400" cy="15240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TextBox 330"/>
          <p:cNvSpPr txBox="1"/>
          <p:nvPr/>
        </p:nvSpPr>
        <p:spPr>
          <a:xfrm>
            <a:off x="6694715" y="3795261"/>
            <a:ext cx="337092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Midwives Fear God</a:t>
            </a:r>
          </a:p>
        </p:txBody>
      </p:sp>
      <p:sp>
        <p:nvSpPr>
          <p:cNvPr id="8" name="Rectangle 7"/>
          <p:cNvSpPr/>
          <p:nvPr/>
        </p:nvSpPr>
        <p:spPr>
          <a:xfrm>
            <a:off x="6477423" y="4216961"/>
            <a:ext cx="3948851" cy="2031325"/>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 Exodus 1:17</a:t>
            </a:r>
          </a:p>
          <a:p>
            <a:r>
              <a:rPr lang="en-US" dirty="0">
                <a:latin typeface="Times New Roman" panose="02020603050405020304" pitchFamily="18" charset="0"/>
                <a:cs typeface="Times New Roman" panose="02020603050405020304" pitchFamily="18" charset="0"/>
              </a:rPr>
              <a:t>Hebrew midwives, </a:t>
            </a:r>
            <a:r>
              <a:rPr lang="en-US" dirty="0" err="1">
                <a:latin typeface="Times New Roman" panose="02020603050405020304" pitchFamily="18" charset="0"/>
                <a:cs typeface="Times New Roman" panose="02020603050405020304" pitchFamily="18" charset="0"/>
              </a:rPr>
              <a:t>Shiphrah</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Puah</a:t>
            </a:r>
            <a:r>
              <a:rPr lang="en-US" dirty="0">
                <a:latin typeface="Times New Roman" panose="02020603050405020304" pitchFamily="18" charset="0"/>
                <a:cs typeface="Times New Roman" panose="02020603050405020304" pitchFamily="18" charset="0"/>
              </a:rPr>
              <a:t> who were ordered by Pharaoh to kill all the male infants born during childbirth feared God and secretly did not kill the babies and the babies were hid from Pharaoh and his guards.</a:t>
            </a:r>
          </a:p>
        </p:txBody>
      </p:sp>
      <p:grpSp>
        <p:nvGrpSpPr>
          <p:cNvPr id="6" name="Group 5"/>
          <p:cNvGrpSpPr/>
          <p:nvPr/>
        </p:nvGrpSpPr>
        <p:grpSpPr>
          <a:xfrm>
            <a:off x="10319446" y="5074556"/>
            <a:ext cx="1722721" cy="1550463"/>
            <a:chOff x="10319446" y="5074556"/>
            <a:chExt cx="1722721" cy="1550463"/>
          </a:xfrm>
        </p:grpSpPr>
        <p:grpSp>
          <p:nvGrpSpPr>
            <p:cNvPr id="332" name="Group 145"/>
            <p:cNvGrpSpPr/>
            <p:nvPr/>
          </p:nvGrpSpPr>
          <p:grpSpPr>
            <a:xfrm>
              <a:off x="10319446" y="5074556"/>
              <a:ext cx="915409" cy="1550463"/>
              <a:chOff x="634635" y="609600"/>
              <a:chExt cx="2404519" cy="4953000"/>
            </a:xfrm>
            <a:solidFill>
              <a:schemeClr val="bg1">
                <a:lumMod val="75000"/>
              </a:schemeClr>
            </a:solidFill>
          </p:grpSpPr>
          <p:sp>
            <p:nvSpPr>
              <p:cNvPr id="333" name="Rounded Rectangle 332"/>
              <p:cNvSpPr/>
              <p:nvPr/>
            </p:nvSpPr>
            <p:spPr>
              <a:xfrm>
                <a:off x="990600" y="609600"/>
                <a:ext cx="1676400" cy="2438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9671902">
                <a:off x="2468091" y="3062714"/>
                <a:ext cx="571063"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2647766">
                <a:off x="634635" y="2960280"/>
                <a:ext cx="50912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9352409">
                <a:off x="1961302" y="4685386"/>
                <a:ext cx="44321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2647766">
                <a:off x="1451774" y="4668035"/>
                <a:ext cx="441089"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20169292">
                <a:off x="1909971" y="2059134"/>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790291">
                <a:off x="876844" y="2007867"/>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155300" y="2260490"/>
                <a:ext cx="1412091" cy="285893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77432" y="1772108"/>
                <a:ext cx="695013" cy="862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55300" y="765284"/>
                <a:ext cx="1345898" cy="16394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1143000" y="1143000"/>
                <a:ext cx="1295400" cy="3810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343"/>
              <p:cNvSpPr/>
              <p:nvPr/>
            </p:nvSpPr>
            <p:spPr>
              <a:xfrm>
                <a:off x="1143000" y="838200"/>
                <a:ext cx="1447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1066800" y="685800"/>
                <a:ext cx="1600200" cy="533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59"/>
            <p:cNvGrpSpPr/>
            <p:nvPr/>
          </p:nvGrpSpPr>
          <p:grpSpPr>
            <a:xfrm>
              <a:off x="11261639" y="5175278"/>
              <a:ext cx="780528" cy="1413864"/>
              <a:chOff x="685800" y="609600"/>
              <a:chExt cx="2404519" cy="4949716"/>
            </a:xfrm>
            <a:solidFill>
              <a:schemeClr val="bg1">
                <a:lumMod val="75000"/>
              </a:schemeClr>
            </a:solidFill>
          </p:grpSpPr>
          <p:sp>
            <p:nvSpPr>
              <p:cNvPr id="347" name="Cloud 346"/>
              <p:cNvSpPr/>
              <p:nvPr/>
            </p:nvSpPr>
            <p:spPr>
              <a:xfrm>
                <a:off x="914400" y="838200"/>
                <a:ext cx="1981200" cy="1676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9671902">
                <a:off x="2519256" y="3059430"/>
                <a:ext cx="571063"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2647766">
                <a:off x="685800" y="2956996"/>
                <a:ext cx="50912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9352409">
                <a:off x="2012467" y="4682102"/>
                <a:ext cx="443210"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647766">
                <a:off x="1502939" y="4664751"/>
                <a:ext cx="441089" cy="8772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20169292">
                <a:off x="1961136" y="2055850"/>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1790291">
                <a:off x="928009" y="2004583"/>
                <a:ext cx="946541" cy="156471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1206465" y="2257206"/>
                <a:ext cx="1412091" cy="285893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528597" y="1768824"/>
                <a:ext cx="695013" cy="8621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206465" y="762000"/>
                <a:ext cx="1345898" cy="163941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loud 356"/>
              <p:cNvSpPr/>
              <p:nvPr/>
            </p:nvSpPr>
            <p:spPr>
              <a:xfrm>
                <a:off x="1219200" y="609600"/>
                <a:ext cx="1295400" cy="533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hevron 357"/>
              <p:cNvSpPr/>
              <p:nvPr/>
            </p:nvSpPr>
            <p:spPr>
              <a:xfrm rot="16005868">
                <a:off x="1511995" y="1839701"/>
                <a:ext cx="1981200" cy="32188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Chevron 358"/>
              <p:cNvSpPr/>
              <p:nvPr/>
            </p:nvSpPr>
            <p:spPr>
              <a:xfrm rot="16048636">
                <a:off x="368994" y="1827765"/>
                <a:ext cx="1981200" cy="32188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Rounded Rectangle 359"/>
              <p:cNvSpPr/>
              <p:nvPr/>
            </p:nvSpPr>
            <p:spPr>
              <a:xfrm>
                <a:off x="1219200" y="990600"/>
                <a:ext cx="1447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1" name="TextBox 360"/>
          <p:cNvSpPr txBox="1"/>
          <p:nvPr/>
        </p:nvSpPr>
        <p:spPr>
          <a:xfrm>
            <a:off x="9151637" y="1195625"/>
            <a:ext cx="2699749" cy="369332"/>
          </a:xfrm>
          <a:prstGeom prst="rect">
            <a:avLst/>
          </a:prstGeom>
          <a:noFill/>
        </p:spPr>
        <p:txBody>
          <a:bodyPr wrap="square" rtlCol="0">
            <a:spAutoFit/>
          </a:bodyPr>
          <a:lstStyle/>
          <a:p>
            <a:pPr algn="r"/>
            <a:r>
              <a:rPr lang="en-US" b="1" dirty="0">
                <a:latin typeface="Baskerville Old Face" pitchFamily="18" charset="0"/>
              </a:rPr>
              <a:t>Around BC 1300-1400</a:t>
            </a:r>
            <a:endParaRPr lang="en-US" dirty="0">
              <a:latin typeface="Baskerville Old Face" pitchFamily="18" charset="0"/>
            </a:endParaRPr>
          </a:p>
        </p:txBody>
      </p:sp>
      <p:sp>
        <p:nvSpPr>
          <p:cNvPr id="362" name="Rectangle 1"/>
          <p:cNvSpPr>
            <a:spLocks noChangeArrowheads="1"/>
          </p:cNvSpPr>
          <p:nvPr/>
        </p:nvSpPr>
        <p:spPr bwMode="auto">
          <a:xfrm>
            <a:off x="3807132" y="229050"/>
            <a:ext cx="4805082" cy="101566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6600" b="0" i="0" u="none" strike="noStrike" cap="none" normalizeH="0" baseline="0" dirty="0">
                <a:ln>
                  <a:noFill/>
                </a:ln>
                <a:solidFill>
                  <a:srgbClr val="212121"/>
                </a:solidFill>
                <a:effectLst/>
                <a:latin typeface="inherit"/>
                <a:cs typeface="Arial" panose="020B0604020202020204" pitchFamily="34" charset="0"/>
              </a:rPr>
              <a:t>أخبار المصري</a:t>
            </a:r>
            <a:r>
              <a:rPr kumimoji="0" lang="en-US" altLang="en-US" sz="6600" b="0" i="0" u="none" strike="noStrike" cap="none" normalizeH="0" baseline="0" dirty="0">
                <a:ln>
                  <a:noFill/>
                </a:ln>
                <a:solidFill>
                  <a:schemeClr val="tx1"/>
                </a:solidFill>
                <a:effectLst/>
              </a:rPr>
              <a:t> </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grpSp>
        <p:nvGrpSpPr>
          <p:cNvPr id="363" name="Group 362"/>
          <p:cNvGrpSpPr/>
          <p:nvPr/>
        </p:nvGrpSpPr>
        <p:grpSpPr>
          <a:xfrm>
            <a:off x="8917740" y="1581481"/>
            <a:ext cx="816396" cy="2109689"/>
            <a:chOff x="4164975" y="364794"/>
            <a:chExt cx="1861269" cy="4350026"/>
          </a:xfrm>
          <a:solidFill>
            <a:schemeClr val="bg1">
              <a:lumMod val="75000"/>
            </a:schemeClr>
          </a:solidFill>
        </p:grpSpPr>
        <p:grpSp>
          <p:nvGrpSpPr>
            <p:cNvPr id="364" name="Group 363"/>
            <p:cNvGrpSpPr/>
            <p:nvPr/>
          </p:nvGrpSpPr>
          <p:grpSpPr>
            <a:xfrm>
              <a:off x="4368419" y="406195"/>
              <a:ext cx="1420625" cy="1421055"/>
              <a:chOff x="4131632" y="1030352"/>
              <a:chExt cx="1179889" cy="1039235"/>
            </a:xfrm>
            <a:grpFill/>
          </p:grpSpPr>
          <p:sp>
            <p:nvSpPr>
              <p:cNvPr id="457" name="Trapezoid 456"/>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65" name="Rounded Rectangle 364"/>
            <p:cNvSpPr/>
            <p:nvPr/>
          </p:nvSpPr>
          <p:spPr>
            <a:xfrm rot="4312957">
              <a:off x="5148473" y="3345468"/>
              <a:ext cx="775116" cy="17454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9671902">
              <a:off x="5507276" y="2610405"/>
              <a:ext cx="414187"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647766">
              <a:off x="4232097" y="2525589"/>
              <a:ext cx="352884"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9352409">
              <a:off x="5143414" y="3947310"/>
              <a:ext cx="336609"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2647766">
              <a:off x="4797622" y="3956071"/>
              <a:ext cx="334998" cy="7587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rapezoid 369"/>
            <p:cNvSpPr/>
            <p:nvPr/>
          </p:nvSpPr>
          <p:spPr>
            <a:xfrm rot="20169292">
              <a:off x="5101460" y="1844524"/>
              <a:ext cx="718878" cy="135340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1790291">
              <a:off x="4394325" y="1714979"/>
              <a:ext cx="664298" cy="135340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4572456" y="1726667"/>
              <a:ext cx="1072453" cy="2619832"/>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4888457" y="1624550"/>
              <a:ext cx="408872" cy="49554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a:off x="4709115" y="3024895"/>
              <a:ext cx="799435" cy="16923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4480169" y="1288207"/>
              <a:ext cx="1219200" cy="1198231"/>
              <a:chOff x="4572000" y="2404134"/>
              <a:chExt cx="2438400" cy="2396462"/>
            </a:xfrm>
            <a:grpFill/>
          </p:grpSpPr>
          <p:grpSp>
            <p:nvGrpSpPr>
              <p:cNvPr id="444" name="Group 443"/>
              <p:cNvGrpSpPr/>
              <p:nvPr/>
            </p:nvGrpSpPr>
            <p:grpSpPr>
              <a:xfrm>
                <a:off x="4572000" y="2404134"/>
                <a:ext cx="2438400" cy="2396462"/>
                <a:chOff x="3660114" y="4532531"/>
                <a:chExt cx="800936" cy="825686"/>
              </a:xfrm>
              <a:grpFill/>
            </p:grpSpPr>
            <p:sp>
              <p:nvSpPr>
                <p:cNvPr id="453" name="Block Arc 452"/>
                <p:cNvSpPr/>
                <p:nvPr/>
              </p:nvSpPr>
              <p:spPr>
                <a:xfrm rot="10800000">
                  <a:off x="3660114" y="4532531"/>
                  <a:ext cx="800936" cy="825686"/>
                </a:xfrm>
                <a:prstGeom prst="blockArc">
                  <a:avLst>
                    <a:gd name="adj1" fmla="val 10800000"/>
                    <a:gd name="adj2" fmla="val 10"/>
                    <a:gd name="adj3" fmla="val 3349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iamond 453"/>
                <p:cNvSpPr/>
                <p:nvPr/>
              </p:nvSpPr>
              <p:spPr>
                <a:xfrm>
                  <a:off x="4022170" y="5098176"/>
                  <a:ext cx="76823" cy="252818"/>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rot="18845998">
                  <a:off x="4237170" y="5012384"/>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rot="3043014">
                  <a:off x="3802440" y="4998491"/>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Diamond 444"/>
              <p:cNvSpPr/>
              <p:nvPr/>
            </p:nvSpPr>
            <p:spPr>
              <a:xfrm rot="20288921">
                <a:off x="6122532" y="4267200"/>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rot="1589692">
                <a:off x="5235365" y="4233084"/>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rot="17042312">
                <a:off x="6630457" y="3567501"/>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rot="4413290">
                <a:off x="4715807" y="3544606"/>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Hexagon 448"/>
              <p:cNvSpPr/>
              <p:nvPr/>
            </p:nvSpPr>
            <p:spPr>
              <a:xfrm rot="1434975">
                <a:off x="5394531" y="3979329"/>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Hexagon 449"/>
              <p:cNvSpPr/>
              <p:nvPr/>
            </p:nvSpPr>
            <p:spPr>
              <a:xfrm rot="19383674">
                <a:off x="5930109" y="3992392"/>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Hexagon 450"/>
              <p:cNvSpPr/>
              <p:nvPr/>
            </p:nvSpPr>
            <p:spPr>
              <a:xfrm rot="5176697">
                <a:off x="5111503" y="3600506"/>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Hexagon 451"/>
              <p:cNvSpPr/>
              <p:nvPr/>
            </p:nvSpPr>
            <p:spPr>
              <a:xfrm rot="16760392">
                <a:off x="6217491" y="3600505"/>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Rounded Rectangle 375"/>
            <p:cNvSpPr/>
            <p:nvPr/>
          </p:nvSpPr>
          <p:spPr>
            <a:xfrm>
              <a:off x="4568122" y="869970"/>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5408842" y="874584"/>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p:cNvGrpSpPr/>
            <p:nvPr/>
          </p:nvGrpSpPr>
          <p:grpSpPr>
            <a:xfrm>
              <a:off x="4605627" y="4084663"/>
              <a:ext cx="986054" cy="271902"/>
              <a:chOff x="3505200" y="3548280"/>
              <a:chExt cx="2446486" cy="764432"/>
            </a:xfrm>
            <a:grpFill/>
          </p:grpSpPr>
          <p:grpSp>
            <p:nvGrpSpPr>
              <p:cNvPr id="428" name="Group 427"/>
              <p:cNvGrpSpPr/>
              <p:nvPr/>
            </p:nvGrpSpPr>
            <p:grpSpPr>
              <a:xfrm>
                <a:off x="3505200" y="3548280"/>
                <a:ext cx="680060" cy="751369"/>
                <a:chOff x="3505200" y="3548280"/>
                <a:chExt cx="680060" cy="751369"/>
              </a:xfrm>
              <a:grpFill/>
            </p:grpSpPr>
            <p:sp>
              <p:nvSpPr>
                <p:cNvPr id="440" name="Diamond 43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Hexagon 44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Hexagon 44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a:off x="4180114" y="3561343"/>
                <a:ext cx="680060" cy="751369"/>
                <a:chOff x="3505200" y="3548280"/>
                <a:chExt cx="680060" cy="751369"/>
              </a:xfrm>
              <a:grpFill/>
            </p:grpSpPr>
            <p:sp>
              <p:nvSpPr>
                <p:cNvPr id="436" name="Diamond 435"/>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Hexagon 437"/>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Hexagon 438"/>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p:cNvGrpSpPr/>
              <p:nvPr/>
            </p:nvGrpSpPr>
            <p:grpSpPr>
              <a:xfrm>
                <a:off x="4841966" y="3552634"/>
                <a:ext cx="680060" cy="751369"/>
                <a:chOff x="3505200" y="3548280"/>
                <a:chExt cx="680060" cy="751369"/>
              </a:xfrm>
              <a:grpFill/>
            </p:grpSpPr>
            <p:sp>
              <p:nvSpPr>
                <p:cNvPr id="432" name="Diamond 431"/>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Hexagon 433"/>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Hexagon 434"/>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1" name="Diamond 430"/>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rot="20051028">
              <a:off x="5501640" y="2940780"/>
              <a:ext cx="524604" cy="155121"/>
              <a:chOff x="3505200" y="3548280"/>
              <a:chExt cx="2446486" cy="764432"/>
            </a:xfrm>
            <a:grpFill/>
          </p:grpSpPr>
          <p:grpSp>
            <p:nvGrpSpPr>
              <p:cNvPr id="412" name="Group 411"/>
              <p:cNvGrpSpPr/>
              <p:nvPr/>
            </p:nvGrpSpPr>
            <p:grpSpPr>
              <a:xfrm>
                <a:off x="3505200" y="3548280"/>
                <a:ext cx="680060" cy="751369"/>
                <a:chOff x="3505200" y="3548280"/>
                <a:chExt cx="680060" cy="751369"/>
              </a:xfrm>
              <a:grpFill/>
            </p:grpSpPr>
            <p:sp>
              <p:nvSpPr>
                <p:cNvPr id="424" name="Diamond 423"/>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Hexagon 425"/>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Hexagon 426"/>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412"/>
              <p:cNvGrpSpPr/>
              <p:nvPr/>
            </p:nvGrpSpPr>
            <p:grpSpPr>
              <a:xfrm>
                <a:off x="4180114" y="3561343"/>
                <a:ext cx="680060" cy="751369"/>
                <a:chOff x="3505200" y="3548280"/>
                <a:chExt cx="680060" cy="751369"/>
              </a:xfrm>
              <a:grpFill/>
            </p:grpSpPr>
            <p:sp>
              <p:nvSpPr>
                <p:cNvPr id="420" name="Diamond 41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Hexagon 42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Hexagon 42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4841966" y="3552634"/>
                <a:ext cx="680060" cy="751369"/>
                <a:chOff x="3505200" y="3548280"/>
                <a:chExt cx="680060" cy="751369"/>
              </a:xfrm>
              <a:grpFill/>
            </p:grpSpPr>
            <p:sp>
              <p:nvSpPr>
                <p:cNvPr id="416" name="Diamond 415"/>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Hexagon 417"/>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Hexagon 418"/>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5" name="Diamond 414"/>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rot="1947216">
              <a:off x="4164975" y="2824984"/>
              <a:ext cx="524604" cy="155121"/>
              <a:chOff x="3505200" y="3548280"/>
              <a:chExt cx="2446486" cy="764432"/>
            </a:xfrm>
            <a:grpFill/>
          </p:grpSpPr>
          <p:grpSp>
            <p:nvGrpSpPr>
              <p:cNvPr id="396" name="Group 395"/>
              <p:cNvGrpSpPr/>
              <p:nvPr/>
            </p:nvGrpSpPr>
            <p:grpSpPr>
              <a:xfrm>
                <a:off x="3505200" y="3548280"/>
                <a:ext cx="680060" cy="751369"/>
                <a:chOff x="3505200" y="3548280"/>
                <a:chExt cx="680060" cy="751369"/>
              </a:xfrm>
              <a:grpFill/>
            </p:grpSpPr>
            <p:sp>
              <p:nvSpPr>
                <p:cNvPr id="408" name="Diamond 407"/>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Hexagon 409"/>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Hexagon 410"/>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p:cNvGrpSpPr/>
              <p:nvPr/>
            </p:nvGrpSpPr>
            <p:grpSpPr>
              <a:xfrm>
                <a:off x="4180114" y="3561343"/>
                <a:ext cx="680060" cy="751369"/>
                <a:chOff x="3505200" y="3548280"/>
                <a:chExt cx="680060" cy="751369"/>
              </a:xfrm>
              <a:grpFill/>
            </p:grpSpPr>
            <p:sp>
              <p:nvSpPr>
                <p:cNvPr id="404" name="Diamond 403"/>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Hexagon 405"/>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Hexagon 406"/>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4841966" y="3552634"/>
                <a:ext cx="680060" cy="751369"/>
                <a:chOff x="3505200" y="3548280"/>
                <a:chExt cx="680060" cy="751369"/>
              </a:xfrm>
              <a:grpFill/>
            </p:grpSpPr>
            <p:sp>
              <p:nvSpPr>
                <p:cNvPr id="400" name="Diamond 399"/>
                <p:cNvSpPr/>
                <p:nvPr/>
              </p:nvSpPr>
              <p:spPr>
                <a:xfrm>
                  <a:off x="3505200" y="3565873"/>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3948714" y="3704878"/>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Hexagon 401"/>
                <p:cNvSpPr/>
                <p:nvPr/>
              </p:nvSpPr>
              <p:spPr>
                <a:xfrm rot="154114">
                  <a:off x="3961950" y="3548280"/>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Hexagon 402"/>
                <p:cNvSpPr/>
                <p:nvPr/>
              </p:nvSpPr>
              <p:spPr>
                <a:xfrm rot="154114">
                  <a:off x="3966305" y="4057732"/>
                  <a:ext cx="218955" cy="2151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Diamond 398"/>
              <p:cNvSpPr/>
              <p:nvPr/>
            </p:nvSpPr>
            <p:spPr>
              <a:xfrm>
                <a:off x="5529943" y="3561519"/>
                <a:ext cx="421743" cy="73377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Regular Pentagon 380"/>
            <p:cNvSpPr/>
            <p:nvPr/>
          </p:nvSpPr>
          <p:spPr>
            <a:xfrm rot="10800000">
              <a:off x="4640689" y="967744"/>
              <a:ext cx="915806" cy="1099749"/>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Delay 381"/>
            <p:cNvSpPr/>
            <p:nvPr/>
          </p:nvSpPr>
          <p:spPr>
            <a:xfrm rot="5400000">
              <a:off x="4975790" y="571056"/>
              <a:ext cx="197786" cy="855102"/>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382"/>
            <p:cNvGrpSpPr/>
            <p:nvPr/>
          </p:nvGrpSpPr>
          <p:grpSpPr>
            <a:xfrm>
              <a:off x="4613130" y="364794"/>
              <a:ext cx="943365" cy="400788"/>
              <a:chOff x="5956171" y="626664"/>
              <a:chExt cx="990609" cy="400788"/>
            </a:xfrm>
            <a:grpFill/>
          </p:grpSpPr>
          <p:sp>
            <p:nvSpPr>
              <p:cNvPr id="391" name="Flowchart: Delay 390"/>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p:nvGrpSpPr>
          <p:grpSpPr>
            <a:xfrm>
              <a:off x="4585265" y="742901"/>
              <a:ext cx="1009373" cy="212891"/>
              <a:chOff x="1326756" y="752481"/>
              <a:chExt cx="1009373" cy="212891"/>
            </a:xfrm>
            <a:grpFill/>
          </p:grpSpPr>
          <p:sp>
            <p:nvSpPr>
              <p:cNvPr id="385" name="Rounded Rectangle 384"/>
              <p:cNvSpPr/>
              <p:nvPr/>
            </p:nvSpPr>
            <p:spPr>
              <a:xfrm>
                <a:off x="1326756" y="785152"/>
                <a:ext cx="1009373" cy="180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1779914" y="753052"/>
                <a:ext cx="84954" cy="20243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2038820" y="77258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1495603" y="75559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Hexagon 388"/>
              <p:cNvSpPr/>
              <p:nvPr/>
            </p:nvSpPr>
            <p:spPr>
              <a:xfrm>
                <a:off x="1870628" y="752481"/>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Hexagon 389"/>
              <p:cNvSpPr/>
              <p:nvPr/>
            </p:nvSpPr>
            <p:spPr>
              <a:xfrm>
                <a:off x="1622434" y="765544"/>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126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7">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Times of Courage</a:t>
            </a:r>
          </a:p>
        </p:txBody>
      </p:sp>
      <p:sp>
        <p:nvSpPr>
          <p:cNvPr id="2" name="Rectangle 1"/>
          <p:cNvSpPr/>
          <p:nvPr/>
        </p:nvSpPr>
        <p:spPr>
          <a:xfrm>
            <a:off x="595512" y="1055398"/>
            <a:ext cx="7612318" cy="4832092"/>
          </a:xfrm>
          <a:prstGeom prst="rect">
            <a:avLst/>
          </a:prstGeom>
        </p:spPr>
        <p:txBody>
          <a:bodyPr wrap="square">
            <a:spAutoFit/>
          </a:bodyPr>
          <a:lstStyle/>
          <a:p>
            <a:r>
              <a:rPr lang="en-US" sz="2800" dirty="0">
                <a:solidFill>
                  <a:schemeClr val="bg1"/>
                </a:solidFill>
              </a:rPr>
              <a:t>“There will be times when you … will have to demonstrate your righteous courage in plain view of your peers, the consequence of which may be ridicule and embarrassment.</a:t>
            </a:r>
          </a:p>
          <a:p>
            <a:endParaRPr lang="en-US" sz="2800" dirty="0">
              <a:solidFill>
                <a:schemeClr val="bg1"/>
              </a:solidFill>
            </a:endParaRPr>
          </a:p>
          <a:p>
            <a:r>
              <a:rPr lang="en-US" sz="2800" dirty="0">
                <a:solidFill>
                  <a:schemeClr val="bg1"/>
                </a:solidFill>
              </a:rPr>
              <a:t> … He will reward you for your courage and righteous behavior—with happiness and joy. </a:t>
            </a:r>
          </a:p>
          <a:p>
            <a:endParaRPr lang="en-US" sz="2800" dirty="0">
              <a:solidFill>
                <a:schemeClr val="bg1"/>
              </a:solidFill>
            </a:endParaRPr>
          </a:p>
          <a:p>
            <a:r>
              <a:rPr lang="en-US" sz="2800" dirty="0">
                <a:solidFill>
                  <a:schemeClr val="bg1"/>
                </a:solidFill>
              </a:rPr>
              <a:t>Such courage will be a byproduct of your faith in Jesus Christ and His Atonement, your prayers, and your obedience to commandments.” </a:t>
            </a:r>
            <a:endParaRPr lang="en-US" sz="2800" b="0" i="0" dirty="0">
              <a:solidFill>
                <a:schemeClr val="bg1"/>
              </a:solidFill>
              <a:effectLst/>
              <a:latin typeface="Calibri" panose="020F0502020204030204" pitchFamily="34" charset="0"/>
            </a:endParaRPr>
          </a:p>
        </p:txBody>
      </p:sp>
      <p:sp>
        <p:nvSpPr>
          <p:cNvPr id="7" name="Rectangle 6"/>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1:17-19</a:t>
            </a:r>
            <a:endParaRPr lang="en-US" dirty="0">
              <a:solidFill>
                <a:schemeClr val="bg1"/>
              </a:solidFill>
            </a:endParaRPr>
          </a:p>
        </p:txBody>
      </p:sp>
      <p:pic>
        <p:nvPicPr>
          <p:cNvPr id="1026" name="Picture 2" descr="https://encrypted-tbn0.gstatic.com/images?q=tbn:ANd9GcSOrKeqCyszYmfvHwc-xzX35Q_3IQF_rdu-sCDk0Hi9yyHpp4eU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003" y="4018424"/>
            <a:ext cx="3536719" cy="2012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736x/12/0c/1c/120c1c77c6f368d57596b9c372b045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114" y="1602471"/>
            <a:ext cx="2951781" cy="1970314"/>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(2)</a:t>
            </a:r>
            <a:endParaRPr lang="en-US" dirty="0">
              <a:solidFill>
                <a:schemeClr val="bg1"/>
              </a:solidFill>
            </a:endParaRPr>
          </a:p>
        </p:txBody>
      </p:sp>
    </p:spTree>
    <p:extLst>
      <p:ext uri="{BB962C8B-B14F-4D97-AF65-F5344CB8AC3E}">
        <p14:creationId xmlns:p14="http://schemas.microsoft.com/office/powerpoint/2010/main" val="24164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0" y="-36400"/>
            <a:ext cx="12304059" cy="7029628"/>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Putting the Lord First</a:t>
            </a:r>
          </a:p>
        </p:txBody>
      </p:sp>
      <p:sp>
        <p:nvSpPr>
          <p:cNvPr id="2" name="Rectangle 1"/>
          <p:cNvSpPr/>
          <p:nvPr/>
        </p:nvSpPr>
        <p:spPr>
          <a:xfrm>
            <a:off x="421341" y="2229898"/>
            <a:ext cx="6110088" cy="1738938"/>
          </a:xfrm>
          <a:prstGeom prst="rect">
            <a:avLst/>
          </a:prstGeom>
        </p:spPr>
        <p:txBody>
          <a:bodyPr wrap="square">
            <a:spAutoFit/>
          </a:bodyPr>
          <a:lstStyle/>
          <a:p>
            <a:pPr fontAlgn="base"/>
            <a:r>
              <a:rPr lang="en-US" sz="2400" dirty="0">
                <a:solidFill>
                  <a:schemeClr val="bg1"/>
                </a:solidFill>
              </a:rPr>
              <a:t>We must put God in the forefront of everything else in our lives. He must come first, just as He declares in the first of His Ten Commandments: “Thou shalt have no other gods before me” </a:t>
            </a:r>
          </a:p>
          <a:p>
            <a:pPr fontAlgn="base"/>
            <a:r>
              <a:rPr lang="en-US" sz="1100" dirty="0">
                <a:solidFill>
                  <a:schemeClr val="bg1"/>
                </a:solidFill>
              </a:rPr>
              <a:t>(Ex. 20:3).</a:t>
            </a:r>
          </a:p>
        </p:txBody>
      </p:sp>
      <p:sp>
        <p:nvSpPr>
          <p:cNvPr id="3" name="Rectangle 2"/>
          <p:cNvSpPr/>
          <p:nvPr/>
        </p:nvSpPr>
        <p:spPr>
          <a:xfrm>
            <a:off x="2253343" y="969377"/>
            <a:ext cx="7326086" cy="923330"/>
          </a:xfrm>
          <a:prstGeom prst="rect">
            <a:avLst/>
          </a:prstGeom>
        </p:spPr>
        <p:txBody>
          <a:bodyPr wrap="square">
            <a:spAutoFit/>
          </a:bodyPr>
          <a:lstStyle/>
          <a:p>
            <a:pPr algn="ctr" fontAlgn="base"/>
            <a:r>
              <a:rPr lang="en-US" i="1" dirty="0">
                <a:solidFill>
                  <a:srgbClr val="FFFF00"/>
                </a:solidFill>
                <a:latin typeface="Calibri" panose="020F0502020204030204" pitchFamily="34" charset="0"/>
              </a:rPr>
              <a:t>The great test of life</a:t>
            </a:r>
            <a:r>
              <a:rPr lang="en-US" dirty="0">
                <a:solidFill>
                  <a:srgbClr val="FFFF00"/>
                </a:solidFill>
                <a:latin typeface="Calibri" panose="020F0502020204030204" pitchFamily="34" charset="0"/>
              </a:rPr>
              <a:t> is obedience to God.</a:t>
            </a:r>
          </a:p>
          <a:p>
            <a:pPr algn="ctr" fontAlgn="base"/>
            <a:endParaRPr lang="en-US" dirty="0">
              <a:solidFill>
                <a:srgbClr val="FFFF00"/>
              </a:solidFill>
              <a:latin typeface="Calibri" panose="020F0502020204030204" pitchFamily="34" charset="0"/>
            </a:endParaRPr>
          </a:p>
          <a:p>
            <a:pPr algn="ctr" fontAlgn="base"/>
            <a:r>
              <a:rPr lang="en-US" i="1" dirty="0">
                <a:solidFill>
                  <a:srgbClr val="FFFF00"/>
                </a:solidFill>
                <a:latin typeface="Calibri" panose="020F0502020204030204" pitchFamily="34" charset="0"/>
              </a:rPr>
              <a:t>The great task of life</a:t>
            </a:r>
            <a:r>
              <a:rPr lang="en-US" dirty="0">
                <a:solidFill>
                  <a:srgbClr val="FFFF00"/>
                </a:solidFill>
                <a:latin typeface="Calibri" panose="020F0502020204030204" pitchFamily="34" charset="0"/>
              </a:rPr>
              <a:t> is to learn the will of the Lord and then do it.</a:t>
            </a:r>
            <a:endParaRPr lang="en-US" b="0" i="0" dirty="0">
              <a:solidFill>
                <a:srgbClr val="FFFF00"/>
              </a:solidFill>
              <a:effectLst/>
              <a:latin typeface="Calibri" panose="020F0502020204030204" pitchFamily="34" charset="0"/>
            </a:endParaRPr>
          </a:p>
        </p:txBody>
      </p:sp>
      <p:sp>
        <p:nvSpPr>
          <p:cNvPr id="9" name="Rectangle 8"/>
          <p:cNvSpPr/>
          <p:nvPr/>
        </p:nvSpPr>
        <p:spPr>
          <a:xfrm>
            <a:off x="6362236" y="4082328"/>
            <a:ext cx="5878288" cy="2308324"/>
          </a:xfrm>
          <a:prstGeom prst="rect">
            <a:avLst/>
          </a:prstGeom>
        </p:spPr>
        <p:txBody>
          <a:bodyPr wrap="square">
            <a:spAutoFit/>
          </a:bodyPr>
          <a:lstStyle/>
          <a:p>
            <a:pPr fontAlgn="base"/>
            <a:r>
              <a:rPr lang="en-US" sz="2400" dirty="0">
                <a:solidFill>
                  <a:schemeClr val="bg1"/>
                </a:solidFill>
              </a:rPr>
              <a:t>When we put God first, all other things fall into their proper place or drop out of our lives. Our love of the Lord will govern the claims for our affection, the demands on our time, the interests we pursue, and the order of our priorities.</a:t>
            </a:r>
          </a:p>
        </p:txBody>
      </p:sp>
      <p:sp>
        <p:nvSpPr>
          <p:cNvPr id="10" name="Rectangle 9"/>
          <p:cNvSpPr/>
          <p:nvPr/>
        </p:nvSpPr>
        <p:spPr>
          <a:xfrm>
            <a:off x="9243948" y="6476542"/>
            <a:ext cx="2948052"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(3)</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5203" y="217174"/>
            <a:ext cx="1063342" cy="15044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4259" y="3861367"/>
            <a:ext cx="2307771" cy="28847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429" y="2337367"/>
            <a:ext cx="2286000" cy="1524000"/>
          </a:xfrm>
          <a:prstGeom prst="rect">
            <a:avLst/>
          </a:prstGeom>
        </p:spPr>
      </p:pic>
      <p:grpSp>
        <p:nvGrpSpPr>
          <p:cNvPr id="12" name="Group 11">
            <a:extLst>
              <a:ext uri="{FF2B5EF4-FFF2-40B4-BE49-F238E27FC236}">
                <a16:creationId xmlns:a16="http://schemas.microsoft.com/office/drawing/2014/main" id="{E41D3DC7-CFB8-44A2-8216-EE462AE3B2C3}"/>
              </a:ext>
            </a:extLst>
          </p:cNvPr>
          <p:cNvGrpSpPr/>
          <p:nvPr/>
        </p:nvGrpSpPr>
        <p:grpSpPr>
          <a:xfrm>
            <a:off x="275827" y="4536875"/>
            <a:ext cx="3289896" cy="2124333"/>
            <a:chOff x="228600" y="381000"/>
            <a:chExt cx="3505068" cy="2501531"/>
          </a:xfrm>
        </p:grpSpPr>
        <p:grpSp>
          <p:nvGrpSpPr>
            <p:cNvPr id="13" name="Group 12">
              <a:extLst>
                <a:ext uri="{FF2B5EF4-FFF2-40B4-BE49-F238E27FC236}">
                  <a16:creationId xmlns:a16="http://schemas.microsoft.com/office/drawing/2014/main" id="{BE35B3AA-FD80-4041-BDBC-26682596E619}"/>
                </a:ext>
              </a:extLst>
            </p:cNvPr>
            <p:cNvGrpSpPr/>
            <p:nvPr/>
          </p:nvGrpSpPr>
          <p:grpSpPr>
            <a:xfrm>
              <a:off x="228600" y="381000"/>
              <a:ext cx="3505068" cy="2501531"/>
              <a:chOff x="534986" y="381000"/>
              <a:chExt cx="2637111" cy="2501531"/>
            </a:xfrm>
          </p:grpSpPr>
          <p:sp>
            <p:nvSpPr>
              <p:cNvPr id="15" name="Rectangle 14">
                <a:extLst>
                  <a:ext uri="{FF2B5EF4-FFF2-40B4-BE49-F238E27FC236}">
                    <a16:creationId xmlns:a16="http://schemas.microsoft.com/office/drawing/2014/main" id="{DB8597EE-E14D-4271-8A9F-9452C8E5934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0C017BC-387D-4A3F-9F07-2DD154E62331}"/>
                  </a:ext>
                </a:extLst>
              </p:cNvPr>
              <p:cNvGrpSpPr/>
              <p:nvPr/>
            </p:nvGrpSpPr>
            <p:grpSpPr>
              <a:xfrm>
                <a:off x="534986" y="384805"/>
                <a:ext cx="457200" cy="2497726"/>
                <a:chOff x="533400" y="381000"/>
                <a:chExt cx="457200" cy="2497726"/>
              </a:xfrm>
            </p:grpSpPr>
            <p:sp>
              <p:nvSpPr>
                <p:cNvPr id="22" name="Oval 21">
                  <a:extLst>
                    <a:ext uri="{FF2B5EF4-FFF2-40B4-BE49-F238E27FC236}">
                      <a16:creationId xmlns:a16="http://schemas.microsoft.com/office/drawing/2014/main" id="{52B8C2D5-7B68-4C51-BED4-3627AB11B8F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5">
                  <a:extLst>
                    <a:ext uri="{FF2B5EF4-FFF2-40B4-BE49-F238E27FC236}">
                      <a16:creationId xmlns:a16="http://schemas.microsoft.com/office/drawing/2014/main" id="{BCD23B10-482D-49E4-98C5-C08F15849E72}"/>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D9BC678-ED8B-4F88-AEA2-ECDABABF09ED}"/>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9E6B54-9E2B-4DD4-B5CA-66CFEA565196}"/>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454FD5F-8B99-46BA-919D-FD537D5225BD}"/>
                  </a:ext>
                </a:extLst>
              </p:cNvPr>
              <p:cNvGrpSpPr/>
              <p:nvPr/>
            </p:nvGrpSpPr>
            <p:grpSpPr>
              <a:xfrm>
                <a:off x="2714897" y="381000"/>
                <a:ext cx="457200" cy="2497726"/>
                <a:chOff x="2714897" y="457200"/>
                <a:chExt cx="457200" cy="2497726"/>
              </a:xfrm>
            </p:grpSpPr>
            <p:sp>
              <p:nvSpPr>
                <p:cNvPr id="18" name="Oval 17">
                  <a:extLst>
                    <a:ext uri="{FF2B5EF4-FFF2-40B4-BE49-F238E27FC236}">
                      <a16:creationId xmlns:a16="http://schemas.microsoft.com/office/drawing/2014/main" id="{869F638E-2E33-4977-A66D-7937F9248CDC}"/>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21">
                  <a:extLst>
                    <a:ext uri="{FF2B5EF4-FFF2-40B4-BE49-F238E27FC236}">
                      <a16:creationId xmlns:a16="http://schemas.microsoft.com/office/drawing/2014/main" id="{86C75475-722C-42B3-AD52-B48E4B17DFB1}"/>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896C48-E1C8-4328-B0CA-5464DAA32616}"/>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3D4266E-2EF0-4B6A-8306-4836DB213005}"/>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DBFDA2CA-B9FA-46C4-88BD-40E432177295}"/>
                </a:ext>
              </a:extLst>
            </p:cNvPr>
            <p:cNvSpPr/>
            <p:nvPr/>
          </p:nvSpPr>
          <p:spPr>
            <a:xfrm>
              <a:off x="839365" y="951151"/>
              <a:ext cx="2371313" cy="1200329"/>
            </a:xfrm>
            <a:prstGeom prst="rect">
              <a:avLst/>
            </a:prstGeom>
          </p:spPr>
          <p:txBody>
            <a:bodyPr wrap="square">
              <a:spAutoFit/>
            </a:bodyPr>
            <a:lstStyle/>
            <a:p>
              <a:pPr algn="ctr"/>
              <a:r>
                <a:rPr lang="en-US" b="1" dirty="0"/>
                <a:t>As we revere God by putting His will above that of others, He will bless us</a:t>
              </a:r>
              <a:endParaRPr lang="en-US" b="1" i="1" dirty="0"/>
            </a:p>
          </p:txBody>
        </p:sp>
      </p:grpSp>
    </p:spTree>
    <p:extLst>
      <p:ext uri="{BB962C8B-B14F-4D97-AF65-F5344CB8AC3E}">
        <p14:creationId xmlns:p14="http://schemas.microsoft.com/office/powerpoint/2010/main" val="41332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8562" t="37647" r="29326" b="50392"/>
          <a:stretch/>
        </p:blipFill>
        <p:spPr>
          <a:xfrm>
            <a:off x="-1" y="0"/>
            <a:ext cx="12304059" cy="6882274"/>
          </a:xfrm>
          <a:prstGeom prst="rect">
            <a:avLst/>
          </a:prstGeom>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Moses</a:t>
            </a:r>
          </a:p>
        </p:txBody>
      </p:sp>
      <p:sp>
        <p:nvSpPr>
          <p:cNvPr id="2" name="Rectangle 1"/>
          <p:cNvSpPr/>
          <p:nvPr/>
        </p:nvSpPr>
        <p:spPr>
          <a:xfrm>
            <a:off x="270260" y="942426"/>
            <a:ext cx="9104763" cy="5632311"/>
          </a:xfrm>
          <a:prstGeom prst="rect">
            <a:avLst/>
          </a:prstGeom>
        </p:spPr>
        <p:txBody>
          <a:bodyPr wrap="square">
            <a:spAutoFit/>
          </a:bodyPr>
          <a:lstStyle/>
          <a:p>
            <a:r>
              <a:rPr lang="en-US" dirty="0">
                <a:solidFill>
                  <a:schemeClr val="bg1"/>
                </a:solidFill>
                <a:latin typeface="Calibri" panose="020F0502020204030204" pitchFamily="34" charset="0"/>
              </a:rPr>
              <a:t>He was the son of the house of Levi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hid by his mother for three months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his mother could not hide him any more she made an ark of bulrushes and set him in the ark on the river and his sister, Miriam, watched as the ark floated on the water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daughter of Pharaoh found him and Moses was raised in the royal court of Egypt, knowing he was a Hebrew child, she found Miriam as his nurse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Upon finding that he was Hebrew he left this place of privilege “to suffer affliction with the people of God”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fled Egypt and traveled to the land of Midian, married </a:t>
            </a:r>
            <a:r>
              <a:rPr lang="en-US" dirty="0" err="1">
                <a:solidFill>
                  <a:schemeClr val="bg1"/>
                </a:solidFill>
                <a:latin typeface="Calibri" panose="020F0502020204030204" pitchFamily="34" charset="0"/>
              </a:rPr>
              <a:t>Zipphorah</a:t>
            </a:r>
            <a:r>
              <a:rPr lang="en-US" dirty="0">
                <a:solidFill>
                  <a:schemeClr val="bg1"/>
                </a:solidFill>
                <a:latin typeface="Calibri" panose="020F0502020204030204" pitchFamily="34" charset="0"/>
              </a:rPr>
              <a:t>, and received the Melchizedek Priesthood from his father-in-law, Jethro</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received the keys of the gathering of Israel (see D&amp;C 110:11).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ushered in a dispensation of the gospel of Jesus Christ and served as a prophet and a revelator of God’s words</a:t>
            </a:r>
            <a:endParaRPr lang="en-US" b="0" i="0" dirty="0">
              <a:solidFill>
                <a:schemeClr val="bg1"/>
              </a:solidFill>
              <a:effectLst/>
              <a:latin typeface="Calibri" panose="020F0502020204030204" pitchFamily="34" charset="0"/>
            </a:endParaRPr>
          </a:p>
        </p:txBody>
      </p:sp>
      <p:grpSp>
        <p:nvGrpSpPr>
          <p:cNvPr id="8" name="Group 326"/>
          <p:cNvGrpSpPr/>
          <p:nvPr/>
        </p:nvGrpSpPr>
        <p:grpSpPr>
          <a:xfrm>
            <a:off x="9395011" y="1793437"/>
            <a:ext cx="1739153" cy="3420036"/>
            <a:chOff x="3937483" y="513080"/>
            <a:chExt cx="681026" cy="1754293"/>
          </a:xfrm>
        </p:grpSpPr>
        <p:sp>
          <p:nvSpPr>
            <p:cNvPr id="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3"/>
            <p:cNvGrpSpPr/>
            <p:nvPr/>
          </p:nvGrpSpPr>
          <p:grpSpPr>
            <a:xfrm>
              <a:off x="4342580" y="1037026"/>
              <a:ext cx="275929" cy="637681"/>
              <a:chOff x="4755948" y="2903312"/>
              <a:chExt cx="1111452" cy="2049688"/>
            </a:xfrm>
          </p:grpSpPr>
          <p:sp>
            <p:nvSpPr>
              <p:cNvPr id="2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3"/>
            <p:cNvSpPr/>
            <p:nvPr/>
          </p:nvSpPr>
          <p:spPr>
            <a:xfrm rot="5225831">
              <a:off x="4238158" y="862910"/>
              <a:ext cx="57399" cy="1346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232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3345</Words>
  <Application>Microsoft Office PowerPoint</Application>
  <PresentationFormat>Widescreen</PresentationFormat>
  <Paragraphs>277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Palatino</vt:lpstr>
      <vt:lpstr>Bookman Old Style</vt:lpstr>
      <vt:lpstr>Georgia</vt:lpstr>
      <vt:lpstr>Calibri Light</vt:lpstr>
      <vt:lpstr>Calibri</vt:lpstr>
      <vt:lpstr>Arial</vt:lpstr>
      <vt:lpstr>Baskerville Old Face</vt:lpstr>
      <vt:lpstr>Times New Roman</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47</cp:revision>
  <dcterms:created xsi:type="dcterms:W3CDTF">2015-09-21T14:42:43Z</dcterms:created>
  <dcterms:modified xsi:type="dcterms:W3CDTF">2020-11-14T02:16:54Z</dcterms:modified>
</cp:coreProperties>
</file>