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2" r:id="rId4"/>
    <p:sldId id="263" r:id="rId5"/>
    <p:sldId id="264" r:id="rId6"/>
    <p:sldId id="265" r:id="rId7"/>
    <p:sldId id="267" r:id="rId8"/>
    <p:sldId id="268" r:id="rId9"/>
    <p:sldId id="269" r:id="rId10"/>
    <p:sldId id="257" r:id="rId11"/>
    <p:sldId id="258" r:id="rId12"/>
    <p:sldId id="260" r:id="rId13"/>
    <p:sldId id="261" r:id="rId14"/>
    <p:sldId id="271" r:id="rId15"/>
  </p:sldIdLst>
  <p:sldSz cx="12192000" cy="6858000"/>
  <p:notesSz cx="6858000" cy="9144000"/>
  <p:embeddedFontLst>
    <p:embeddedFont>
      <p:font typeface="Berlin Sans FB" panose="020E0602020502020306" pitchFamily="34" charset="0"/>
      <p:regular r:id="rId16"/>
      <p:bold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olonna MT" panose="04020805060202030203" pitchFamily="82" charset="0"/>
      <p:regular r:id="rId24"/>
    </p:embeddedFont>
    <p:embeddedFont>
      <p:font typeface="Comic Sans MS" panose="030F0702030302020204" pitchFamily="66" charset="0"/>
      <p:regular r:id="rId25"/>
      <p:bold r:id="rId26"/>
      <p:italic r:id="rId27"/>
      <p:boldItalic r:id="rId28"/>
    </p:embeddedFont>
    <p:embeddedFont>
      <p:font typeface="Palatino"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FE2764-3491-48FB-89F9-F567636B3B9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392136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FE2764-3491-48FB-89F9-F567636B3B9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321532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FE2764-3491-48FB-89F9-F567636B3B9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152633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FE2764-3491-48FB-89F9-F567636B3B9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368207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FE2764-3491-48FB-89F9-F567636B3B9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127264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FE2764-3491-48FB-89F9-F567636B3B9A}"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206490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FE2764-3491-48FB-89F9-F567636B3B9A}"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253268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FE2764-3491-48FB-89F9-F567636B3B9A}"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351386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E2764-3491-48FB-89F9-F567636B3B9A}"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2931682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FE2764-3491-48FB-89F9-F567636B3B9A}"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227952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FE2764-3491-48FB-89F9-F567636B3B9A}"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273645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E2764-3491-48FB-89F9-F567636B3B9A}"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2F96F-C426-4AE4-8461-E272D3C7E938}" type="slidenum">
              <a:rPr lang="en-US" smtClean="0"/>
              <a:t>‹#›</a:t>
            </a:fld>
            <a:endParaRPr lang="en-US"/>
          </a:p>
        </p:txBody>
      </p:sp>
    </p:spTree>
    <p:extLst>
      <p:ext uri="{BB962C8B-B14F-4D97-AF65-F5344CB8AC3E}">
        <p14:creationId xmlns:p14="http://schemas.microsoft.com/office/powerpoint/2010/main" val="973680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B55D47-4833-4F16-AD4C-60FAEF859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26749" y="81481"/>
            <a:ext cx="1890676" cy="369332"/>
          </a:xfrm>
          <a:prstGeom prst="rect">
            <a:avLst/>
          </a:prstGeom>
          <a:noFill/>
        </p:spPr>
        <p:txBody>
          <a:bodyPr wrap="square" rtlCol="0">
            <a:spAutoFit/>
          </a:bodyPr>
          <a:lstStyle/>
          <a:p>
            <a:r>
              <a:rPr lang="en-US" dirty="0">
                <a:solidFill>
                  <a:schemeClr val="bg1"/>
                </a:solidFill>
              </a:rPr>
              <a:t>Lesson 45 Part 2</a:t>
            </a:r>
          </a:p>
        </p:txBody>
      </p:sp>
      <p:sp>
        <p:nvSpPr>
          <p:cNvPr id="6" name="TextBox 5"/>
          <p:cNvSpPr txBox="1"/>
          <p:nvPr/>
        </p:nvSpPr>
        <p:spPr>
          <a:xfrm>
            <a:off x="126749" y="1139227"/>
            <a:ext cx="11887200" cy="1938992"/>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Go and Get Them Out </a:t>
            </a:r>
            <a:r>
              <a:rPr lang="en-US" sz="6000">
                <a:solidFill>
                  <a:schemeClr val="bg1"/>
                </a:solidFill>
                <a:latin typeface="Berlin Sans FB" panose="020E0602020502020306" pitchFamily="34" charset="0"/>
              </a:rPr>
              <a:t>of Egypt</a:t>
            </a:r>
            <a:endParaRPr lang="en-US" sz="6000" dirty="0">
              <a:solidFill>
                <a:schemeClr val="bg1"/>
              </a:solidFill>
              <a:latin typeface="Berlin Sans FB" panose="020E0602020502020306" pitchFamily="34" charset="0"/>
            </a:endParaRPr>
          </a:p>
          <a:p>
            <a:pPr algn="ctr"/>
            <a:r>
              <a:rPr lang="en-US" sz="6000" dirty="0">
                <a:solidFill>
                  <a:schemeClr val="bg1"/>
                </a:solidFill>
                <a:latin typeface="Berlin Sans FB" panose="020E0602020502020306" pitchFamily="34" charset="0"/>
              </a:rPr>
              <a:t>Exodus 3-4</a:t>
            </a:r>
          </a:p>
        </p:txBody>
      </p:sp>
      <p:sp>
        <p:nvSpPr>
          <p:cNvPr id="5" name="Rectangle 4"/>
          <p:cNvSpPr/>
          <p:nvPr/>
        </p:nvSpPr>
        <p:spPr>
          <a:xfrm>
            <a:off x="3339221" y="3617281"/>
            <a:ext cx="6096000" cy="1200329"/>
          </a:xfrm>
          <a:prstGeom prst="rect">
            <a:avLst/>
          </a:prstGeom>
        </p:spPr>
        <p:txBody>
          <a:bodyPr>
            <a:spAutoFit/>
          </a:bodyPr>
          <a:lstStyle/>
          <a:p>
            <a:r>
              <a:rPr lang="en-US" b="0" i="1" dirty="0">
                <a:solidFill>
                  <a:schemeClr val="bg1"/>
                </a:solidFill>
                <a:effectLst/>
                <a:latin typeface="Calibri" panose="020F0502020204030204" pitchFamily="34" charset="0"/>
              </a:rPr>
              <a:t>…have ye not read in the book of Moses, how in the bush God </a:t>
            </a:r>
            <a:r>
              <a:rPr lang="en-US" b="0" i="1" dirty="0" err="1">
                <a:solidFill>
                  <a:schemeClr val="bg1"/>
                </a:solidFill>
                <a:effectLst/>
                <a:latin typeface="Calibri" panose="020F0502020204030204" pitchFamily="34" charset="0"/>
              </a:rPr>
              <a:t>spake</a:t>
            </a:r>
            <a:r>
              <a:rPr lang="en-US" b="0" i="1" dirty="0">
                <a:solidFill>
                  <a:schemeClr val="bg1"/>
                </a:solidFill>
                <a:effectLst/>
                <a:latin typeface="Calibri" panose="020F0502020204030204" pitchFamily="34" charset="0"/>
              </a:rPr>
              <a:t> unto him, saying, I am the God of Abraham, and the God of Isaac, and the God of Jacob?</a:t>
            </a:r>
          </a:p>
          <a:p>
            <a:pPr algn="ctr"/>
            <a:r>
              <a:rPr lang="en-US" b="0" i="1" dirty="0">
                <a:solidFill>
                  <a:schemeClr val="bg1"/>
                </a:solidFill>
                <a:effectLst/>
                <a:latin typeface="Calibri" panose="020F0502020204030204" pitchFamily="34" charset="0"/>
              </a:rPr>
              <a:t>Mark 12:26</a:t>
            </a:r>
            <a:endParaRPr lang="en-US" i="1" dirty="0">
              <a:solidFill>
                <a:schemeClr val="bg1"/>
              </a:solidFill>
            </a:endParaRPr>
          </a:p>
        </p:txBody>
      </p:sp>
      <p:grpSp>
        <p:nvGrpSpPr>
          <p:cNvPr id="8" name="Group 7"/>
          <p:cNvGrpSpPr/>
          <p:nvPr/>
        </p:nvGrpSpPr>
        <p:grpSpPr>
          <a:xfrm>
            <a:off x="1195495" y="2282228"/>
            <a:ext cx="2143726" cy="3674952"/>
            <a:chOff x="2693577" y="332956"/>
            <a:chExt cx="3581718" cy="5813514"/>
          </a:xfrm>
        </p:grpSpPr>
        <p:sp>
          <p:nvSpPr>
            <p:cNvPr id="9" name="Freeform 8"/>
            <p:cNvSpPr/>
            <p:nvPr/>
          </p:nvSpPr>
          <p:spPr>
            <a:xfrm>
              <a:off x="2743200" y="3124200"/>
              <a:ext cx="3160001" cy="2137558"/>
            </a:xfrm>
            <a:custGeom>
              <a:avLst/>
              <a:gdLst>
                <a:gd name="connsiteX0" fmla="*/ 1782464 w 3160001"/>
                <a:gd name="connsiteY0" fmla="*/ 0 h 2137558"/>
                <a:gd name="connsiteX1" fmla="*/ 1782464 w 3160001"/>
                <a:gd name="connsiteY1" fmla="*/ 0 h 2137558"/>
                <a:gd name="connsiteX2" fmla="*/ 1188698 w 3160001"/>
                <a:gd name="connsiteY2" fmla="*/ 23751 h 2137558"/>
                <a:gd name="connsiteX3" fmla="*/ 1069944 w 3160001"/>
                <a:gd name="connsiteY3" fmla="*/ 83127 h 2137558"/>
                <a:gd name="connsiteX4" fmla="*/ 986817 w 3160001"/>
                <a:gd name="connsiteY4" fmla="*/ 106878 h 2137558"/>
                <a:gd name="connsiteX5" fmla="*/ 903690 w 3160001"/>
                <a:gd name="connsiteY5" fmla="*/ 154379 h 2137558"/>
                <a:gd name="connsiteX6" fmla="*/ 808687 w 3160001"/>
                <a:gd name="connsiteY6" fmla="*/ 190005 h 2137558"/>
                <a:gd name="connsiteX7" fmla="*/ 583056 w 3160001"/>
                <a:gd name="connsiteY7" fmla="*/ 308758 h 2137558"/>
                <a:gd name="connsiteX8" fmla="*/ 523679 w 3160001"/>
                <a:gd name="connsiteY8" fmla="*/ 368135 h 2137558"/>
                <a:gd name="connsiteX9" fmla="*/ 369300 w 3160001"/>
                <a:gd name="connsiteY9" fmla="*/ 463138 h 2137558"/>
                <a:gd name="connsiteX10" fmla="*/ 262422 w 3160001"/>
                <a:gd name="connsiteY10" fmla="*/ 570015 h 2137558"/>
                <a:gd name="connsiteX11" fmla="*/ 191170 w 3160001"/>
                <a:gd name="connsiteY11" fmla="*/ 641267 h 2137558"/>
                <a:gd name="connsiteX12" fmla="*/ 131794 w 3160001"/>
                <a:gd name="connsiteY12" fmla="*/ 736270 h 2137558"/>
                <a:gd name="connsiteX13" fmla="*/ 108043 w 3160001"/>
                <a:gd name="connsiteY13" fmla="*/ 771896 h 2137558"/>
                <a:gd name="connsiteX14" fmla="*/ 72417 w 3160001"/>
                <a:gd name="connsiteY14" fmla="*/ 819397 h 2137558"/>
                <a:gd name="connsiteX15" fmla="*/ 48666 w 3160001"/>
                <a:gd name="connsiteY15" fmla="*/ 855023 h 2137558"/>
                <a:gd name="connsiteX16" fmla="*/ 13040 w 3160001"/>
                <a:gd name="connsiteY16" fmla="*/ 950026 h 2137558"/>
                <a:gd name="connsiteX17" fmla="*/ 1165 w 3160001"/>
                <a:gd name="connsiteY17" fmla="*/ 1033153 h 2137558"/>
                <a:gd name="connsiteX18" fmla="*/ 36791 w 3160001"/>
                <a:gd name="connsiteY18" fmla="*/ 1282535 h 2137558"/>
                <a:gd name="connsiteX19" fmla="*/ 96168 w 3160001"/>
                <a:gd name="connsiteY19" fmla="*/ 1389413 h 2137558"/>
                <a:gd name="connsiteX20" fmla="*/ 179295 w 3160001"/>
                <a:gd name="connsiteY20" fmla="*/ 1520041 h 2137558"/>
                <a:gd name="connsiteX21" fmla="*/ 250547 w 3160001"/>
                <a:gd name="connsiteY21" fmla="*/ 1686296 h 2137558"/>
                <a:gd name="connsiteX22" fmla="*/ 298048 w 3160001"/>
                <a:gd name="connsiteY22" fmla="*/ 1745673 h 2137558"/>
                <a:gd name="connsiteX23" fmla="*/ 452427 w 3160001"/>
                <a:gd name="connsiteY23" fmla="*/ 1923802 h 2137558"/>
                <a:gd name="connsiteX24" fmla="*/ 511804 w 3160001"/>
                <a:gd name="connsiteY24" fmla="*/ 1983179 h 2137558"/>
                <a:gd name="connsiteX25" fmla="*/ 618682 w 3160001"/>
                <a:gd name="connsiteY25" fmla="*/ 2030680 h 2137558"/>
                <a:gd name="connsiteX26" fmla="*/ 701809 w 3160001"/>
                <a:gd name="connsiteY26" fmla="*/ 2090057 h 2137558"/>
                <a:gd name="connsiteX27" fmla="*/ 784937 w 3160001"/>
                <a:gd name="connsiteY27" fmla="*/ 2113808 h 2137558"/>
                <a:gd name="connsiteX28" fmla="*/ 879939 w 3160001"/>
                <a:gd name="connsiteY28" fmla="*/ 2137558 h 2137558"/>
                <a:gd name="connsiteX29" fmla="*/ 1176822 w 3160001"/>
                <a:gd name="connsiteY29" fmla="*/ 2125683 h 2137558"/>
                <a:gd name="connsiteX30" fmla="*/ 1414329 w 3160001"/>
                <a:gd name="connsiteY30" fmla="*/ 2101932 h 2137558"/>
                <a:gd name="connsiteX31" fmla="*/ 1580583 w 3160001"/>
                <a:gd name="connsiteY31" fmla="*/ 2054431 h 2137558"/>
                <a:gd name="connsiteX32" fmla="*/ 1758713 w 3160001"/>
                <a:gd name="connsiteY32" fmla="*/ 1983179 h 2137558"/>
                <a:gd name="connsiteX33" fmla="*/ 1841840 w 3160001"/>
                <a:gd name="connsiteY33" fmla="*/ 1959428 h 2137558"/>
                <a:gd name="connsiteX34" fmla="*/ 1877466 w 3160001"/>
                <a:gd name="connsiteY34" fmla="*/ 1935678 h 2137558"/>
                <a:gd name="connsiteX35" fmla="*/ 1936843 w 3160001"/>
                <a:gd name="connsiteY35" fmla="*/ 1911927 h 2137558"/>
                <a:gd name="connsiteX36" fmla="*/ 2031846 w 3160001"/>
                <a:gd name="connsiteY36" fmla="*/ 1840675 h 2137558"/>
                <a:gd name="connsiteX37" fmla="*/ 2079347 w 3160001"/>
                <a:gd name="connsiteY37" fmla="*/ 1805049 h 2137558"/>
                <a:gd name="connsiteX38" fmla="*/ 2138724 w 3160001"/>
                <a:gd name="connsiteY38" fmla="*/ 1781299 h 2137558"/>
                <a:gd name="connsiteX39" fmla="*/ 2209976 w 3160001"/>
                <a:gd name="connsiteY39" fmla="*/ 1721922 h 2137558"/>
                <a:gd name="connsiteX40" fmla="*/ 2257477 w 3160001"/>
                <a:gd name="connsiteY40" fmla="*/ 1698171 h 2137558"/>
                <a:gd name="connsiteX41" fmla="*/ 2304978 w 3160001"/>
                <a:gd name="connsiteY41" fmla="*/ 1650670 h 2137558"/>
                <a:gd name="connsiteX42" fmla="*/ 2376230 w 3160001"/>
                <a:gd name="connsiteY42" fmla="*/ 1626919 h 2137558"/>
                <a:gd name="connsiteX43" fmla="*/ 2411856 w 3160001"/>
                <a:gd name="connsiteY43" fmla="*/ 1603169 h 2137558"/>
                <a:gd name="connsiteX44" fmla="*/ 2459357 w 3160001"/>
                <a:gd name="connsiteY44" fmla="*/ 1591293 h 2137558"/>
                <a:gd name="connsiteX45" fmla="*/ 2649363 w 3160001"/>
                <a:gd name="connsiteY45" fmla="*/ 1496291 h 2137558"/>
                <a:gd name="connsiteX46" fmla="*/ 2696864 w 3160001"/>
                <a:gd name="connsiteY46" fmla="*/ 1472540 h 2137558"/>
                <a:gd name="connsiteX47" fmla="*/ 2744365 w 3160001"/>
                <a:gd name="connsiteY47" fmla="*/ 1448789 h 2137558"/>
                <a:gd name="connsiteX48" fmla="*/ 2815617 w 3160001"/>
                <a:gd name="connsiteY48" fmla="*/ 1401288 h 2137558"/>
                <a:gd name="connsiteX49" fmla="*/ 2898744 w 3160001"/>
                <a:gd name="connsiteY49" fmla="*/ 1318161 h 2137558"/>
                <a:gd name="connsiteX50" fmla="*/ 2993747 w 3160001"/>
                <a:gd name="connsiteY50" fmla="*/ 1175657 h 2137558"/>
                <a:gd name="connsiteX51" fmla="*/ 3064999 w 3160001"/>
                <a:gd name="connsiteY51" fmla="*/ 1033153 h 2137558"/>
                <a:gd name="connsiteX52" fmla="*/ 3100625 w 3160001"/>
                <a:gd name="connsiteY52" fmla="*/ 961901 h 2137558"/>
                <a:gd name="connsiteX53" fmla="*/ 3136251 w 3160001"/>
                <a:gd name="connsiteY53" fmla="*/ 855023 h 2137558"/>
                <a:gd name="connsiteX54" fmla="*/ 3148126 w 3160001"/>
                <a:gd name="connsiteY54" fmla="*/ 819397 h 2137558"/>
                <a:gd name="connsiteX55" fmla="*/ 3160001 w 3160001"/>
                <a:gd name="connsiteY55" fmla="*/ 760021 h 2137558"/>
                <a:gd name="connsiteX56" fmla="*/ 3148126 w 3160001"/>
                <a:gd name="connsiteY56" fmla="*/ 510639 h 2137558"/>
                <a:gd name="connsiteX57" fmla="*/ 3136251 w 3160001"/>
                <a:gd name="connsiteY57" fmla="*/ 475013 h 2137558"/>
                <a:gd name="connsiteX58" fmla="*/ 3053124 w 3160001"/>
                <a:gd name="connsiteY58" fmla="*/ 368135 h 2137558"/>
                <a:gd name="connsiteX59" fmla="*/ 3017498 w 3160001"/>
                <a:gd name="connsiteY59" fmla="*/ 344384 h 2137558"/>
                <a:gd name="connsiteX60" fmla="*/ 2886869 w 3160001"/>
                <a:gd name="connsiteY60" fmla="*/ 285008 h 2137558"/>
                <a:gd name="connsiteX61" fmla="*/ 2827492 w 3160001"/>
                <a:gd name="connsiteY61" fmla="*/ 261257 h 2137558"/>
                <a:gd name="connsiteX62" fmla="*/ 2744365 w 3160001"/>
                <a:gd name="connsiteY62" fmla="*/ 237506 h 2137558"/>
                <a:gd name="connsiteX63" fmla="*/ 2673113 w 3160001"/>
                <a:gd name="connsiteY63" fmla="*/ 201880 h 2137558"/>
                <a:gd name="connsiteX64" fmla="*/ 2589986 w 3160001"/>
                <a:gd name="connsiteY64" fmla="*/ 154379 h 2137558"/>
                <a:gd name="connsiteX65" fmla="*/ 2542485 w 3160001"/>
                <a:gd name="connsiteY65" fmla="*/ 142504 h 2137558"/>
                <a:gd name="connsiteX66" fmla="*/ 2435607 w 3160001"/>
                <a:gd name="connsiteY66" fmla="*/ 106878 h 2137558"/>
                <a:gd name="connsiteX67" fmla="*/ 2352479 w 3160001"/>
                <a:gd name="connsiteY67" fmla="*/ 83127 h 2137558"/>
                <a:gd name="connsiteX68" fmla="*/ 2245601 w 3160001"/>
                <a:gd name="connsiteY68" fmla="*/ 35626 h 2137558"/>
                <a:gd name="connsiteX69" fmla="*/ 2138724 w 3160001"/>
                <a:gd name="connsiteY69" fmla="*/ 0 h 2137558"/>
                <a:gd name="connsiteX70" fmla="*/ 1782464 w 3160001"/>
                <a:gd name="connsiteY70" fmla="*/ 0 h 2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60001" h="2137558">
                  <a:moveTo>
                    <a:pt x="1782464" y="0"/>
                  </a:moveTo>
                  <a:lnTo>
                    <a:pt x="1782464" y="0"/>
                  </a:lnTo>
                  <a:cubicBezTo>
                    <a:pt x="1584542" y="7917"/>
                    <a:pt x="1386257" y="9383"/>
                    <a:pt x="1188698" y="23751"/>
                  </a:cubicBezTo>
                  <a:cubicBezTo>
                    <a:pt x="1146551" y="26816"/>
                    <a:pt x="1105739" y="68212"/>
                    <a:pt x="1069944" y="83127"/>
                  </a:cubicBezTo>
                  <a:cubicBezTo>
                    <a:pt x="1043343" y="94211"/>
                    <a:pt x="1013305" y="95526"/>
                    <a:pt x="986817" y="106878"/>
                  </a:cubicBezTo>
                  <a:cubicBezTo>
                    <a:pt x="957484" y="119450"/>
                    <a:pt x="932610" y="140883"/>
                    <a:pt x="903690" y="154379"/>
                  </a:cubicBezTo>
                  <a:cubicBezTo>
                    <a:pt x="873042" y="168681"/>
                    <a:pt x="838322" y="173706"/>
                    <a:pt x="808687" y="190005"/>
                  </a:cubicBezTo>
                  <a:cubicBezTo>
                    <a:pt x="568714" y="321990"/>
                    <a:pt x="758173" y="258726"/>
                    <a:pt x="583056" y="308758"/>
                  </a:cubicBezTo>
                  <a:cubicBezTo>
                    <a:pt x="563264" y="328550"/>
                    <a:pt x="546316" y="351672"/>
                    <a:pt x="523679" y="368135"/>
                  </a:cubicBezTo>
                  <a:cubicBezTo>
                    <a:pt x="354342" y="491289"/>
                    <a:pt x="560758" y="295612"/>
                    <a:pt x="369300" y="463138"/>
                  </a:cubicBezTo>
                  <a:cubicBezTo>
                    <a:pt x="331383" y="496315"/>
                    <a:pt x="302728" y="539785"/>
                    <a:pt x="262422" y="570015"/>
                  </a:cubicBezTo>
                  <a:cubicBezTo>
                    <a:pt x="203503" y="614205"/>
                    <a:pt x="225900" y="589173"/>
                    <a:pt x="191170" y="641267"/>
                  </a:cubicBezTo>
                  <a:cubicBezTo>
                    <a:pt x="169914" y="705036"/>
                    <a:pt x="189880" y="658821"/>
                    <a:pt x="131794" y="736270"/>
                  </a:cubicBezTo>
                  <a:cubicBezTo>
                    <a:pt x="123231" y="747688"/>
                    <a:pt x="116339" y="760282"/>
                    <a:pt x="108043" y="771896"/>
                  </a:cubicBezTo>
                  <a:cubicBezTo>
                    <a:pt x="96539" y="788001"/>
                    <a:pt x="83921" y="803292"/>
                    <a:pt x="72417" y="819397"/>
                  </a:cubicBezTo>
                  <a:cubicBezTo>
                    <a:pt x="64121" y="831011"/>
                    <a:pt x="55049" y="842257"/>
                    <a:pt x="48666" y="855023"/>
                  </a:cubicBezTo>
                  <a:cubicBezTo>
                    <a:pt x="34471" y="883413"/>
                    <a:pt x="23316" y="919198"/>
                    <a:pt x="13040" y="950026"/>
                  </a:cubicBezTo>
                  <a:cubicBezTo>
                    <a:pt x="9082" y="977735"/>
                    <a:pt x="0" y="1005187"/>
                    <a:pt x="1165" y="1033153"/>
                  </a:cubicBezTo>
                  <a:cubicBezTo>
                    <a:pt x="2288" y="1060104"/>
                    <a:pt x="14392" y="1215339"/>
                    <a:pt x="36791" y="1282535"/>
                  </a:cubicBezTo>
                  <a:cubicBezTo>
                    <a:pt x="69266" y="1379960"/>
                    <a:pt x="46477" y="1306595"/>
                    <a:pt x="96168" y="1389413"/>
                  </a:cubicBezTo>
                  <a:cubicBezTo>
                    <a:pt x="180699" y="1530297"/>
                    <a:pt x="79345" y="1395104"/>
                    <a:pt x="179295" y="1520041"/>
                  </a:cubicBezTo>
                  <a:cubicBezTo>
                    <a:pt x="198951" y="1572458"/>
                    <a:pt x="219654" y="1637750"/>
                    <a:pt x="250547" y="1686296"/>
                  </a:cubicBezTo>
                  <a:cubicBezTo>
                    <a:pt x="264155" y="1707680"/>
                    <a:pt x="283140" y="1725174"/>
                    <a:pt x="298048" y="1745673"/>
                  </a:cubicBezTo>
                  <a:cubicBezTo>
                    <a:pt x="398643" y="1883991"/>
                    <a:pt x="280983" y="1752358"/>
                    <a:pt x="452427" y="1923802"/>
                  </a:cubicBezTo>
                  <a:cubicBezTo>
                    <a:pt x="472219" y="1943594"/>
                    <a:pt x="486768" y="1970661"/>
                    <a:pt x="511804" y="1983179"/>
                  </a:cubicBezTo>
                  <a:cubicBezTo>
                    <a:pt x="594252" y="2024403"/>
                    <a:pt x="557865" y="2010408"/>
                    <a:pt x="618682" y="2030680"/>
                  </a:cubicBezTo>
                  <a:cubicBezTo>
                    <a:pt x="622559" y="2033588"/>
                    <a:pt x="689406" y="2085096"/>
                    <a:pt x="701809" y="2090057"/>
                  </a:cubicBezTo>
                  <a:cubicBezTo>
                    <a:pt x="728566" y="2100760"/>
                    <a:pt x="757334" y="2105527"/>
                    <a:pt x="784937" y="2113808"/>
                  </a:cubicBezTo>
                  <a:cubicBezTo>
                    <a:pt x="857965" y="2135716"/>
                    <a:pt x="778856" y="2117342"/>
                    <a:pt x="879939" y="2137558"/>
                  </a:cubicBezTo>
                  <a:lnTo>
                    <a:pt x="1176822" y="2125683"/>
                  </a:lnTo>
                  <a:cubicBezTo>
                    <a:pt x="1233111" y="2122721"/>
                    <a:pt x="1348441" y="2115110"/>
                    <a:pt x="1414329" y="2101932"/>
                  </a:cubicBezTo>
                  <a:cubicBezTo>
                    <a:pt x="1464297" y="2091938"/>
                    <a:pt x="1531532" y="2073297"/>
                    <a:pt x="1580583" y="2054431"/>
                  </a:cubicBezTo>
                  <a:cubicBezTo>
                    <a:pt x="1703442" y="2007178"/>
                    <a:pt x="1625786" y="2027489"/>
                    <a:pt x="1758713" y="1983179"/>
                  </a:cubicBezTo>
                  <a:cubicBezTo>
                    <a:pt x="1786052" y="1974066"/>
                    <a:pt x="1814131" y="1967345"/>
                    <a:pt x="1841840" y="1959428"/>
                  </a:cubicBezTo>
                  <a:cubicBezTo>
                    <a:pt x="1853715" y="1951511"/>
                    <a:pt x="1864700" y="1942061"/>
                    <a:pt x="1877466" y="1935678"/>
                  </a:cubicBezTo>
                  <a:cubicBezTo>
                    <a:pt x="1896533" y="1926145"/>
                    <a:pt x="1918688" y="1923099"/>
                    <a:pt x="1936843" y="1911927"/>
                  </a:cubicBezTo>
                  <a:cubicBezTo>
                    <a:pt x="1970556" y="1891181"/>
                    <a:pt x="2000178" y="1864426"/>
                    <a:pt x="2031846" y="1840675"/>
                  </a:cubicBezTo>
                  <a:cubicBezTo>
                    <a:pt x="2047680" y="1828800"/>
                    <a:pt x="2060970" y="1812399"/>
                    <a:pt x="2079347" y="1805049"/>
                  </a:cubicBezTo>
                  <a:lnTo>
                    <a:pt x="2138724" y="1781299"/>
                  </a:lnTo>
                  <a:cubicBezTo>
                    <a:pt x="2162475" y="1761507"/>
                    <a:pt x="2184648" y="1739652"/>
                    <a:pt x="2209976" y="1721922"/>
                  </a:cubicBezTo>
                  <a:cubicBezTo>
                    <a:pt x="2224479" y="1711770"/>
                    <a:pt x="2243315" y="1708793"/>
                    <a:pt x="2257477" y="1698171"/>
                  </a:cubicBezTo>
                  <a:cubicBezTo>
                    <a:pt x="2275391" y="1684736"/>
                    <a:pt x="2285777" y="1662191"/>
                    <a:pt x="2304978" y="1650670"/>
                  </a:cubicBezTo>
                  <a:cubicBezTo>
                    <a:pt x="2326446" y="1637789"/>
                    <a:pt x="2353352" y="1637087"/>
                    <a:pt x="2376230" y="1626919"/>
                  </a:cubicBezTo>
                  <a:cubicBezTo>
                    <a:pt x="2389272" y="1621123"/>
                    <a:pt x="2398738" y="1608791"/>
                    <a:pt x="2411856" y="1603169"/>
                  </a:cubicBezTo>
                  <a:cubicBezTo>
                    <a:pt x="2426857" y="1596740"/>
                    <a:pt x="2444356" y="1597722"/>
                    <a:pt x="2459357" y="1591293"/>
                  </a:cubicBezTo>
                  <a:cubicBezTo>
                    <a:pt x="2459371" y="1591287"/>
                    <a:pt x="2624021" y="1508962"/>
                    <a:pt x="2649363" y="1496291"/>
                  </a:cubicBezTo>
                  <a:lnTo>
                    <a:pt x="2696864" y="1472540"/>
                  </a:lnTo>
                  <a:cubicBezTo>
                    <a:pt x="2712698" y="1464623"/>
                    <a:pt x="2729635" y="1458609"/>
                    <a:pt x="2744365" y="1448789"/>
                  </a:cubicBezTo>
                  <a:cubicBezTo>
                    <a:pt x="2768116" y="1432955"/>
                    <a:pt x="2797785" y="1423578"/>
                    <a:pt x="2815617" y="1401288"/>
                  </a:cubicBezTo>
                  <a:cubicBezTo>
                    <a:pt x="2872034" y="1330767"/>
                    <a:pt x="2842029" y="1355972"/>
                    <a:pt x="2898744" y="1318161"/>
                  </a:cubicBezTo>
                  <a:cubicBezTo>
                    <a:pt x="2935901" y="1266142"/>
                    <a:pt x="2964757" y="1230416"/>
                    <a:pt x="2993747" y="1175657"/>
                  </a:cubicBezTo>
                  <a:cubicBezTo>
                    <a:pt x="3018596" y="1128721"/>
                    <a:pt x="3041248" y="1080654"/>
                    <a:pt x="3064999" y="1033153"/>
                  </a:cubicBezTo>
                  <a:cubicBezTo>
                    <a:pt x="3076874" y="1009402"/>
                    <a:pt x="3092228" y="987092"/>
                    <a:pt x="3100625" y="961901"/>
                  </a:cubicBezTo>
                  <a:lnTo>
                    <a:pt x="3136251" y="855023"/>
                  </a:lnTo>
                  <a:cubicBezTo>
                    <a:pt x="3140209" y="843148"/>
                    <a:pt x="3145671" y="831672"/>
                    <a:pt x="3148126" y="819397"/>
                  </a:cubicBezTo>
                  <a:lnTo>
                    <a:pt x="3160001" y="760021"/>
                  </a:lnTo>
                  <a:cubicBezTo>
                    <a:pt x="3156043" y="676894"/>
                    <a:pt x="3155037" y="593573"/>
                    <a:pt x="3148126" y="510639"/>
                  </a:cubicBezTo>
                  <a:cubicBezTo>
                    <a:pt x="3147086" y="498165"/>
                    <a:pt x="3141849" y="486209"/>
                    <a:pt x="3136251" y="475013"/>
                  </a:cubicBezTo>
                  <a:cubicBezTo>
                    <a:pt x="3111079" y="424668"/>
                    <a:pt x="3095628" y="404567"/>
                    <a:pt x="3053124" y="368135"/>
                  </a:cubicBezTo>
                  <a:cubicBezTo>
                    <a:pt x="3042288" y="358847"/>
                    <a:pt x="3030028" y="351218"/>
                    <a:pt x="3017498" y="344384"/>
                  </a:cubicBezTo>
                  <a:cubicBezTo>
                    <a:pt x="2891757" y="275798"/>
                    <a:pt x="2962993" y="313554"/>
                    <a:pt x="2886869" y="285008"/>
                  </a:cubicBezTo>
                  <a:cubicBezTo>
                    <a:pt x="2866909" y="277523"/>
                    <a:pt x="2847715" y="267998"/>
                    <a:pt x="2827492" y="261257"/>
                  </a:cubicBezTo>
                  <a:cubicBezTo>
                    <a:pt x="2789739" y="248673"/>
                    <a:pt x="2778684" y="252759"/>
                    <a:pt x="2744365" y="237506"/>
                  </a:cubicBezTo>
                  <a:cubicBezTo>
                    <a:pt x="2720100" y="226721"/>
                    <a:pt x="2696325" y="214776"/>
                    <a:pt x="2673113" y="201880"/>
                  </a:cubicBezTo>
                  <a:cubicBezTo>
                    <a:pt x="2625413" y="175380"/>
                    <a:pt x="2646959" y="175744"/>
                    <a:pt x="2589986" y="154379"/>
                  </a:cubicBezTo>
                  <a:cubicBezTo>
                    <a:pt x="2574704" y="148648"/>
                    <a:pt x="2558084" y="147304"/>
                    <a:pt x="2542485" y="142504"/>
                  </a:cubicBezTo>
                  <a:cubicBezTo>
                    <a:pt x="2506593" y="131460"/>
                    <a:pt x="2472039" y="115986"/>
                    <a:pt x="2435607" y="106878"/>
                  </a:cubicBezTo>
                  <a:cubicBezTo>
                    <a:pt x="2375961" y="91966"/>
                    <a:pt x="2403589" y="100163"/>
                    <a:pt x="2352479" y="83127"/>
                  </a:cubicBezTo>
                  <a:cubicBezTo>
                    <a:pt x="2247677" y="13258"/>
                    <a:pt x="2415196" y="120425"/>
                    <a:pt x="2245601" y="35626"/>
                  </a:cubicBezTo>
                  <a:cubicBezTo>
                    <a:pt x="2180047" y="2848"/>
                    <a:pt x="2215459" y="15347"/>
                    <a:pt x="2138724" y="0"/>
                  </a:cubicBezTo>
                  <a:cubicBezTo>
                    <a:pt x="1750800" y="12122"/>
                    <a:pt x="1841841" y="0"/>
                    <a:pt x="1782464"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38"/>
            <p:cNvGrpSpPr/>
            <p:nvPr/>
          </p:nvGrpSpPr>
          <p:grpSpPr>
            <a:xfrm rot="20759234">
              <a:off x="2693577" y="332956"/>
              <a:ext cx="3369457" cy="5039361"/>
              <a:chOff x="6477000" y="2667000"/>
              <a:chExt cx="2057400" cy="3011575"/>
            </a:xfrm>
          </p:grpSpPr>
          <p:sp>
            <p:nvSpPr>
              <p:cNvPr id="12" name="Wave 11"/>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ave 3"/>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ave 13"/>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rot="6369781">
                <a:off x="6956492" y="3437258"/>
                <a:ext cx="1230892" cy="729059"/>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Wave 15"/>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Wave 16"/>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Wave 17"/>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Wave 18"/>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Wave 19"/>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Wave 21"/>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Wave 22"/>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83862" y="4800600"/>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a:off x="4191000" y="4495800"/>
              <a:ext cx="2084295" cy="1650670"/>
            </a:xfrm>
            <a:custGeom>
              <a:avLst/>
              <a:gdLst>
                <a:gd name="connsiteX0" fmla="*/ 1782464 w 3160001"/>
                <a:gd name="connsiteY0" fmla="*/ 0 h 2137558"/>
                <a:gd name="connsiteX1" fmla="*/ 1782464 w 3160001"/>
                <a:gd name="connsiteY1" fmla="*/ 0 h 2137558"/>
                <a:gd name="connsiteX2" fmla="*/ 1188698 w 3160001"/>
                <a:gd name="connsiteY2" fmla="*/ 23751 h 2137558"/>
                <a:gd name="connsiteX3" fmla="*/ 1069944 w 3160001"/>
                <a:gd name="connsiteY3" fmla="*/ 83127 h 2137558"/>
                <a:gd name="connsiteX4" fmla="*/ 986817 w 3160001"/>
                <a:gd name="connsiteY4" fmla="*/ 106878 h 2137558"/>
                <a:gd name="connsiteX5" fmla="*/ 903690 w 3160001"/>
                <a:gd name="connsiteY5" fmla="*/ 154379 h 2137558"/>
                <a:gd name="connsiteX6" fmla="*/ 808687 w 3160001"/>
                <a:gd name="connsiteY6" fmla="*/ 190005 h 2137558"/>
                <a:gd name="connsiteX7" fmla="*/ 583056 w 3160001"/>
                <a:gd name="connsiteY7" fmla="*/ 308758 h 2137558"/>
                <a:gd name="connsiteX8" fmla="*/ 523679 w 3160001"/>
                <a:gd name="connsiteY8" fmla="*/ 368135 h 2137558"/>
                <a:gd name="connsiteX9" fmla="*/ 369300 w 3160001"/>
                <a:gd name="connsiteY9" fmla="*/ 463138 h 2137558"/>
                <a:gd name="connsiteX10" fmla="*/ 262422 w 3160001"/>
                <a:gd name="connsiteY10" fmla="*/ 570015 h 2137558"/>
                <a:gd name="connsiteX11" fmla="*/ 191170 w 3160001"/>
                <a:gd name="connsiteY11" fmla="*/ 641267 h 2137558"/>
                <a:gd name="connsiteX12" fmla="*/ 131794 w 3160001"/>
                <a:gd name="connsiteY12" fmla="*/ 736270 h 2137558"/>
                <a:gd name="connsiteX13" fmla="*/ 108043 w 3160001"/>
                <a:gd name="connsiteY13" fmla="*/ 771896 h 2137558"/>
                <a:gd name="connsiteX14" fmla="*/ 72417 w 3160001"/>
                <a:gd name="connsiteY14" fmla="*/ 819397 h 2137558"/>
                <a:gd name="connsiteX15" fmla="*/ 48666 w 3160001"/>
                <a:gd name="connsiteY15" fmla="*/ 855023 h 2137558"/>
                <a:gd name="connsiteX16" fmla="*/ 13040 w 3160001"/>
                <a:gd name="connsiteY16" fmla="*/ 950026 h 2137558"/>
                <a:gd name="connsiteX17" fmla="*/ 1165 w 3160001"/>
                <a:gd name="connsiteY17" fmla="*/ 1033153 h 2137558"/>
                <a:gd name="connsiteX18" fmla="*/ 36791 w 3160001"/>
                <a:gd name="connsiteY18" fmla="*/ 1282535 h 2137558"/>
                <a:gd name="connsiteX19" fmla="*/ 96168 w 3160001"/>
                <a:gd name="connsiteY19" fmla="*/ 1389413 h 2137558"/>
                <a:gd name="connsiteX20" fmla="*/ 179295 w 3160001"/>
                <a:gd name="connsiteY20" fmla="*/ 1520041 h 2137558"/>
                <a:gd name="connsiteX21" fmla="*/ 250547 w 3160001"/>
                <a:gd name="connsiteY21" fmla="*/ 1686296 h 2137558"/>
                <a:gd name="connsiteX22" fmla="*/ 298048 w 3160001"/>
                <a:gd name="connsiteY22" fmla="*/ 1745673 h 2137558"/>
                <a:gd name="connsiteX23" fmla="*/ 452427 w 3160001"/>
                <a:gd name="connsiteY23" fmla="*/ 1923802 h 2137558"/>
                <a:gd name="connsiteX24" fmla="*/ 511804 w 3160001"/>
                <a:gd name="connsiteY24" fmla="*/ 1983179 h 2137558"/>
                <a:gd name="connsiteX25" fmla="*/ 618682 w 3160001"/>
                <a:gd name="connsiteY25" fmla="*/ 2030680 h 2137558"/>
                <a:gd name="connsiteX26" fmla="*/ 701809 w 3160001"/>
                <a:gd name="connsiteY26" fmla="*/ 2090057 h 2137558"/>
                <a:gd name="connsiteX27" fmla="*/ 784937 w 3160001"/>
                <a:gd name="connsiteY27" fmla="*/ 2113808 h 2137558"/>
                <a:gd name="connsiteX28" fmla="*/ 879939 w 3160001"/>
                <a:gd name="connsiteY28" fmla="*/ 2137558 h 2137558"/>
                <a:gd name="connsiteX29" fmla="*/ 1176822 w 3160001"/>
                <a:gd name="connsiteY29" fmla="*/ 2125683 h 2137558"/>
                <a:gd name="connsiteX30" fmla="*/ 1414329 w 3160001"/>
                <a:gd name="connsiteY30" fmla="*/ 2101932 h 2137558"/>
                <a:gd name="connsiteX31" fmla="*/ 1580583 w 3160001"/>
                <a:gd name="connsiteY31" fmla="*/ 2054431 h 2137558"/>
                <a:gd name="connsiteX32" fmla="*/ 1758713 w 3160001"/>
                <a:gd name="connsiteY32" fmla="*/ 1983179 h 2137558"/>
                <a:gd name="connsiteX33" fmla="*/ 1841840 w 3160001"/>
                <a:gd name="connsiteY33" fmla="*/ 1959428 h 2137558"/>
                <a:gd name="connsiteX34" fmla="*/ 1877466 w 3160001"/>
                <a:gd name="connsiteY34" fmla="*/ 1935678 h 2137558"/>
                <a:gd name="connsiteX35" fmla="*/ 1936843 w 3160001"/>
                <a:gd name="connsiteY35" fmla="*/ 1911927 h 2137558"/>
                <a:gd name="connsiteX36" fmla="*/ 2031846 w 3160001"/>
                <a:gd name="connsiteY36" fmla="*/ 1840675 h 2137558"/>
                <a:gd name="connsiteX37" fmla="*/ 2079347 w 3160001"/>
                <a:gd name="connsiteY37" fmla="*/ 1805049 h 2137558"/>
                <a:gd name="connsiteX38" fmla="*/ 2138724 w 3160001"/>
                <a:gd name="connsiteY38" fmla="*/ 1781299 h 2137558"/>
                <a:gd name="connsiteX39" fmla="*/ 2209976 w 3160001"/>
                <a:gd name="connsiteY39" fmla="*/ 1721922 h 2137558"/>
                <a:gd name="connsiteX40" fmla="*/ 2257477 w 3160001"/>
                <a:gd name="connsiteY40" fmla="*/ 1698171 h 2137558"/>
                <a:gd name="connsiteX41" fmla="*/ 2304978 w 3160001"/>
                <a:gd name="connsiteY41" fmla="*/ 1650670 h 2137558"/>
                <a:gd name="connsiteX42" fmla="*/ 2376230 w 3160001"/>
                <a:gd name="connsiteY42" fmla="*/ 1626919 h 2137558"/>
                <a:gd name="connsiteX43" fmla="*/ 2411856 w 3160001"/>
                <a:gd name="connsiteY43" fmla="*/ 1603169 h 2137558"/>
                <a:gd name="connsiteX44" fmla="*/ 2459357 w 3160001"/>
                <a:gd name="connsiteY44" fmla="*/ 1591293 h 2137558"/>
                <a:gd name="connsiteX45" fmla="*/ 2649363 w 3160001"/>
                <a:gd name="connsiteY45" fmla="*/ 1496291 h 2137558"/>
                <a:gd name="connsiteX46" fmla="*/ 2696864 w 3160001"/>
                <a:gd name="connsiteY46" fmla="*/ 1472540 h 2137558"/>
                <a:gd name="connsiteX47" fmla="*/ 2744365 w 3160001"/>
                <a:gd name="connsiteY47" fmla="*/ 1448789 h 2137558"/>
                <a:gd name="connsiteX48" fmla="*/ 2815617 w 3160001"/>
                <a:gd name="connsiteY48" fmla="*/ 1401288 h 2137558"/>
                <a:gd name="connsiteX49" fmla="*/ 2898744 w 3160001"/>
                <a:gd name="connsiteY49" fmla="*/ 1318161 h 2137558"/>
                <a:gd name="connsiteX50" fmla="*/ 2993747 w 3160001"/>
                <a:gd name="connsiteY50" fmla="*/ 1175657 h 2137558"/>
                <a:gd name="connsiteX51" fmla="*/ 3064999 w 3160001"/>
                <a:gd name="connsiteY51" fmla="*/ 1033153 h 2137558"/>
                <a:gd name="connsiteX52" fmla="*/ 3100625 w 3160001"/>
                <a:gd name="connsiteY52" fmla="*/ 961901 h 2137558"/>
                <a:gd name="connsiteX53" fmla="*/ 3136251 w 3160001"/>
                <a:gd name="connsiteY53" fmla="*/ 855023 h 2137558"/>
                <a:gd name="connsiteX54" fmla="*/ 3148126 w 3160001"/>
                <a:gd name="connsiteY54" fmla="*/ 819397 h 2137558"/>
                <a:gd name="connsiteX55" fmla="*/ 3160001 w 3160001"/>
                <a:gd name="connsiteY55" fmla="*/ 760021 h 2137558"/>
                <a:gd name="connsiteX56" fmla="*/ 3148126 w 3160001"/>
                <a:gd name="connsiteY56" fmla="*/ 510639 h 2137558"/>
                <a:gd name="connsiteX57" fmla="*/ 3136251 w 3160001"/>
                <a:gd name="connsiteY57" fmla="*/ 475013 h 2137558"/>
                <a:gd name="connsiteX58" fmla="*/ 3053124 w 3160001"/>
                <a:gd name="connsiteY58" fmla="*/ 368135 h 2137558"/>
                <a:gd name="connsiteX59" fmla="*/ 3017498 w 3160001"/>
                <a:gd name="connsiteY59" fmla="*/ 344384 h 2137558"/>
                <a:gd name="connsiteX60" fmla="*/ 2886869 w 3160001"/>
                <a:gd name="connsiteY60" fmla="*/ 285008 h 2137558"/>
                <a:gd name="connsiteX61" fmla="*/ 2827492 w 3160001"/>
                <a:gd name="connsiteY61" fmla="*/ 261257 h 2137558"/>
                <a:gd name="connsiteX62" fmla="*/ 2744365 w 3160001"/>
                <a:gd name="connsiteY62" fmla="*/ 237506 h 2137558"/>
                <a:gd name="connsiteX63" fmla="*/ 2673113 w 3160001"/>
                <a:gd name="connsiteY63" fmla="*/ 201880 h 2137558"/>
                <a:gd name="connsiteX64" fmla="*/ 2589986 w 3160001"/>
                <a:gd name="connsiteY64" fmla="*/ 154379 h 2137558"/>
                <a:gd name="connsiteX65" fmla="*/ 2542485 w 3160001"/>
                <a:gd name="connsiteY65" fmla="*/ 142504 h 2137558"/>
                <a:gd name="connsiteX66" fmla="*/ 2435607 w 3160001"/>
                <a:gd name="connsiteY66" fmla="*/ 106878 h 2137558"/>
                <a:gd name="connsiteX67" fmla="*/ 2352479 w 3160001"/>
                <a:gd name="connsiteY67" fmla="*/ 83127 h 2137558"/>
                <a:gd name="connsiteX68" fmla="*/ 2245601 w 3160001"/>
                <a:gd name="connsiteY68" fmla="*/ 35626 h 2137558"/>
                <a:gd name="connsiteX69" fmla="*/ 2138724 w 3160001"/>
                <a:gd name="connsiteY69" fmla="*/ 0 h 2137558"/>
                <a:gd name="connsiteX70" fmla="*/ 1782464 w 3160001"/>
                <a:gd name="connsiteY70" fmla="*/ 0 h 2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60001" h="2137558">
                  <a:moveTo>
                    <a:pt x="1782464" y="0"/>
                  </a:moveTo>
                  <a:lnTo>
                    <a:pt x="1782464" y="0"/>
                  </a:lnTo>
                  <a:cubicBezTo>
                    <a:pt x="1584542" y="7917"/>
                    <a:pt x="1386257" y="9383"/>
                    <a:pt x="1188698" y="23751"/>
                  </a:cubicBezTo>
                  <a:cubicBezTo>
                    <a:pt x="1146551" y="26816"/>
                    <a:pt x="1105739" y="68212"/>
                    <a:pt x="1069944" y="83127"/>
                  </a:cubicBezTo>
                  <a:cubicBezTo>
                    <a:pt x="1043343" y="94211"/>
                    <a:pt x="1013305" y="95526"/>
                    <a:pt x="986817" y="106878"/>
                  </a:cubicBezTo>
                  <a:cubicBezTo>
                    <a:pt x="957484" y="119450"/>
                    <a:pt x="932610" y="140883"/>
                    <a:pt x="903690" y="154379"/>
                  </a:cubicBezTo>
                  <a:cubicBezTo>
                    <a:pt x="873042" y="168681"/>
                    <a:pt x="838322" y="173706"/>
                    <a:pt x="808687" y="190005"/>
                  </a:cubicBezTo>
                  <a:cubicBezTo>
                    <a:pt x="568714" y="321990"/>
                    <a:pt x="758173" y="258726"/>
                    <a:pt x="583056" y="308758"/>
                  </a:cubicBezTo>
                  <a:cubicBezTo>
                    <a:pt x="563264" y="328550"/>
                    <a:pt x="546316" y="351672"/>
                    <a:pt x="523679" y="368135"/>
                  </a:cubicBezTo>
                  <a:cubicBezTo>
                    <a:pt x="354342" y="491289"/>
                    <a:pt x="560758" y="295612"/>
                    <a:pt x="369300" y="463138"/>
                  </a:cubicBezTo>
                  <a:cubicBezTo>
                    <a:pt x="331383" y="496315"/>
                    <a:pt x="302728" y="539785"/>
                    <a:pt x="262422" y="570015"/>
                  </a:cubicBezTo>
                  <a:cubicBezTo>
                    <a:pt x="203503" y="614205"/>
                    <a:pt x="225900" y="589173"/>
                    <a:pt x="191170" y="641267"/>
                  </a:cubicBezTo>
                  <a:cubicBezTo>
                    <a:pt x="169914" y="705036"/>
                    <a:pt x="189880" y="658821"/>
                    <a:pt x="131794" y="736270"/>
                  </a:cubicBezTo>
                  <a:cubicBezTo>
                    <a:pt x="123231" y="747688"/>
                    <a:pt x="116339" y="760282"/>
                    <a:pt x="108043" y="771896"/>
                  </a:cubicBezTo>
                  <a:cubicBezTo>
                    <a:pt x="96539" y="788001"/>
                    <a:pt x="83921" y="803292"/>
                    <a:pt x="72417" y="819397"/>
                  </a:cubicBezTo>
                  <a:cubicBezTo>
                    <a:pt x="64121" y="831011"/>
                    <a:pt x="55049" y="842257"/>
                    <a:pt x="48666" y="855023"/>
                  </a:cubicBezTo>
                  <a:cubicBezTo>
                    <a:pt x="34471" y="883413"/>
                    <a:pt x="23316" y="919198"/>
                    <a:pt x="13040" y="950026"/>
                  </a:cubicBezTo>
                  <a:cubicBezTo>
                    <a:pt x="9082" y="977735"/>
                    <a:pt x="0" y="1005187"/>
                    <a:pt x="1165" y="1033153"/>
                  </a:cubicBezTo>
                  <a:cubicBezTo>
                    <a:pt x="2288" y="1060104"/>
                    <a:pt x="14392" y="1215339"/>
                    <a:pt x="36791" y="1282535"/>
                  </a:cubicBezTo>
                  <a:cubicBezTo>
                    <a:pt x="69266" y="1379960"/>
                    <a:pt x="46477" y="1306595"/>
                    <a:pt x="96168" y="1389413"/>
                  </a:cubicBezTo>
                  <a:cubicBezTo>
                    <a:pt x="180699" y="1530297"/>
                    <a:pt x="79345" y="1395104"/>
                    <a:pt x="179295" y="1520041"/>
                  </a:cubicBezTo>
                  <a:cubicBezTo>
                    <a:pt x="198951" y="1572458"/>
                    <a:pt x="219654" y="1637750"/>
                    <a:pt x="250547" y="1686296"/>
                  </a:cubicBezTo>
                  <a:cubicBezTo>
                    <a:pt x="264155" y="1707680"/>
                    <a:pt x="283140" y="1725174"/>
                    <a:pt x="298048" y="1745673"/>
                  </a:cubicBezTo>
                  <a:cubicBezTo>
                    <a:pt x="398643" y="1883991"/>
                    <a:pt x="280983" y="1752358"/>
                    <a:pt x="452427" y="1923802"/>
                  </a:cubicBezTo>
                  <a:cubicBezTo>
                    <a:pt x="472219" y="1943594"/>
                    <a:pt x="486768" y="1970661"/>
                    <a:pt x="511804" y="1983179"/>
                  </a:cubicBezTo>
                  <a:cubicBezTo>
                    <a:pt x="594252" y="2024403"/>
                    <a:pt x="557865" y="2010408"/>
                    <a:pt x="618682" y="2030680"/>
                  </a:cubicBezTo>
                  <a:cubicBezTo>
                    <a:pt x="622559" y="2033588"/>
                    <a:pt x="689406" y="2085096"/>
                    <a:pt x="701809" y="2090057"/>
                  </a:cubicBezTo>
                  <a:cubicBezTo>
                    <a:pt x="728566" y="2100760"/>
                    <a:pt x="757334" y="2105527"/>
                    <a:pt x="784937" y="2113808"/>
                  </a:cubicBezTo>
                  <a:cubicBezTo>
                    <a:pt x="857965" y="2135716"/>
                    <a:pt x="778856" y="2117342"/>
                    <a:pt x="879939" y="2137558"/>
                  </a:cubicBezTo>
                  <a:lnTo>
                    <a:pt x="1176822" y="2125683"/>
                  </a:lnTo>
                  <a:cubicBezTo>
                    <a:pt x="1233111" y="2122721"/>
                    <a:pt x="1348441" y="2115110"/>
                    <a:pt x="1414329" y="2101932"/>
                  </a:cubicBezTo>
                  <a:cubicBezTo>
                    <a:pt x="1464297" y="2091938"/>
                    <a:pt x="1531532" y="2073297"/>
                    <a:pt x="1580583" y="2054431"/>
                  </a:cubicBezTo>
                  <a:cubicBezTo>
                    <a:pt x="1703442" y="2007178"/>
                    <a:pt x="1625786" y="2027489"/>
                    <a:pt x="1758713" y="1983179"/>
                  </a:cubicBezTo>
                  <a:cubicBezTo>
                    <a:pt x="1786052" y="1974066"/>
                    <a:pt x="1814131" y="1967345"/>
                    <a:pt x="1841840" y="1959428"/>
                  </a:cubicBezTo>
                  <a:cubicBezTo>
                    <a:pt x="1853715" y="1951511"/>
                    <a:pt x="1864700" y="1942061"/>
                    <a:pt x="1877466" y="1935678"/>
                  </a:cubicBezTo>
                  <a:cubicBezTo>
                    <a:pt x="1896533" y="1926145"/>
                    <a:pt x="1918688" y="1923099"/>
                    <a:pt x="1936843" y="1911927"/>
                  </a:cubicBezTo>
                  <a:cubicBezTo>
                    <a:pt x="1970556" y="1891181"/>
                    <a:pt x="2000178" y="1864426"/>
                    <a:pt x="2031846" y="1840675"/>
                  </a:cubicBezTo>
                  <a:cubicBezTo>
                    <a:pt x="2047680" y="1828800"/>
                    <a:pt x="2060970" y="1812399"/>
                    <a:pt x="2079347" y="1805049"/>
                  </a:cubicBezTo>
                  <a:lnTo>
                    <a:pt x="2138724" y="1781299"/>
                  </a:lnTo>
                  <a:cubicBezTo>
                    <a:pt x="2162475" y="1761507"/>
                    <a:pt x="2184648" y="1739652"/>
                    <a:pt x="2209976" y="1721922"/>
                  </a:cubicBezTo>
                  <a:cubicBezTo>
                    <a:pt x="2224479" y="1711770"/>
                    <a:pt x="2243315" y="1708793"/>
                    <a:pt x="2257477" y="1698171"/>
                  </a:cubicBezTo>
                  <a:cubicBezTo>
                    <a:pt x="2275391" y="1684736"/>
                    <a:pt x="2285777" y="1662191"/>
                    <a:pt x="2304978" y="1650670"/>
                  </a:cubicBezTo>
                  <a:cubicBezTo>
                    <a:pt x="2326446" y="1637789"/>
                    <a:pt x="2353352" y="1637087"/>
                    <a:pt x="2376230" y="1626919"/>
                  </a:cubicBezTo>
                  <a:cubicBezTo>
                    <a:pt x="2389272" y="1621123"/>
                    <a:pt x="2398738" y="1608791"/>
                    <a:pt x="2411856" y="1603169"/>
                  </a:cubicBezTo>
                  <a:cubicBezTo>
                    <a:pt x="2426857" y="1596740"/>
                    <a:pt x="2444356" y="1597722"/>
                    <a:pt x="2459357" y="1591293"/>
                  </a:cubicBezTo>
                  <a:cubicBezTo>
                    <a:pt x="2459371" y="1591287"/>
                    <a:pt x="2624021" y="1508962"/>
                    <a:pt x="2649363" y="1496291"/>
                  </a:cubicBezTo>
                  <a:lnTo>
                    <a:pt x="2696864" y="1472540"/>
                  </a:lnTo>
                  <a:cubicBezTo>
                    <a:pt x="2712698" y="1464623"/>
                    <a:pt x="2729635" y="1458609"/>
                    <a:pt x="2744365" y="1448789"/>
                  </a:cubicBezTo>
                  <a:cubicBezTo>
                    <a:pt x="2768116" y="1432955"/>
                    <a:pt x="2797785" y="1423578"/>
                    <a:pt x="2815617" y="1401288"/>
                  </a:cubicBezTo>
                  <a:cubicBezTo>
                    <a:pt x="2872034" y="1330767"/>
                    <a:pt x="2842029" y="1355972"/>
                    <a:pt x="2898744" y="1318161"/>
                  </a:cubicBezTo>
                  <a:cubicBezTo>
                    <a:pt x="2935901" y="1266142"/>
                    <a:pt x="2964757" y="1230416"/>
                    <a:pt x="2993747" y="1175657"/>
                  </a:cubicBezTo>
                  <a:cubicBezTo>
                    <a:pt x="3018596" y="1128721"/>
                    <a:pt x="3041248" y="1080654"/>
                    <a:pt x="3064999" y="1033153"/>
                  </a:cubicBezTo>
                  <a:cubicBezTo>
                    <a:pt x="3076874" y="1009402"/>
                    <a:pt x="3092228" y="987092"/>
                    <a:pt x="3100625" y="961901"/>
                  </a:cubicBezTo>
                  <a:lnTo>
                    <a:pt x="3136251" y="855023"/>
                  </a:lnTo>
                  <a:cubicBezTo>
                    <a:pt x="3140209" y="843148"/>
                    <a:pt x="3145671" y="831672"/>
                    <a:pt x="3148126" y="819397"/>
                  </a:cubicBezTo>
                  <a:lnTo>
                    <a:pt x="3160001" y="760021"/>
                  </a:lnTo>
                  <a:cubicBezTo>
                    <a:pt x="3156043" y="676894"/>
                    <a:pt x="3155037" y="593573"/>
                    <a:pt x="3148126" y="510639"/>
                  </a:cubicBezTo>
                  <a:cubicBezTo>
                    <a:pt x="3147086" y="498165"/>
                    <a:pt x="3141849" y="486209"/>
                    <a:pt x="3136251" y="475013"/>
                  </a:cubicBezTo>
                  <a:cubicBezTo>
                    <a:pt x="3111079" y="424668"/>
                    <a:pt x="3095628" y="404567"/>
                    <a:pt x="3053124" y="368135"/>
                  </a:cubicBezTo>
                  <a:cubicBezTo>
                    <a:pt x="3042288" y="358847"/>
                    <a:pt x="3030028" y="351218"/>
                    <a:pt x="3017498" y="344384"/>
                  </a:cubicBezTo>
                  <a:cubicBezTo>
                    <a:pt x="2891757" y="275798"/>
                    <a:pt x="2962993" y="313554"/>
                    <a:pt x="2886869" y="285008"/>
                  </a:cubicBezTo>
                  <a:cubicBezTo>
                    <a:pt x="2866909" y="277523"/>
                    <a:pt x="2847715" y="267998"/>
                    <a:pt x="2827492" y="261257"/>
                  </a:cubicBezTo>
                  <a:cubicBezTo>
                    <a:pt x="2789739" y="248673"/>
                    <a:pt x="2778684" y="252759"/>
                    <a:pt x="2744365" y="237506"/>
                  </a:cubicBezTo>
                  <a:cubicBezTo>
                    <a:pt x="2720100" y="226721"/>
                    <a:pt x="2696325" y="214776"/>
                    <a:pt x="2673113" y="201880"/>
                  </a:cubicBezTo>
                  <a:cubicBezTo>
                    <a:pt x="2625413" y="175380"/>
                    <a:pt x="2646959" y="175744"/>
                    <a:pt x="2589986" y="154379"/>
                  </a:cubicBezTo>
                  <a:cubicBezTo>
                    <a:pt x="2574704" y="148648"/>
                    <a:pt x="2558084" y="147304"/>
                    <a:pt x="2542485" y="142504"/>
                  </a:cubicBezTo>
                  <a:cubicBezTo>
                    <a:pt x="2506593" y="131460"/>
                    <a:pt x="2472039" y="115986"/>
                    <a:pt x="2435607" y="106878"/>
                  </a:cubicBezTo>
                  <a:cubicBezTo>
                    <a:pt x="2375961" y="91966"/>
                    <a:pt x="2403589" y="100163"/>
                    <a:pt x="2352479" y="83127"/>
                  </a:cubicBezTo>
                  <a:cubicBezTo>
                    <a:pt x="2247677" y="13258"/>
                    <a:pt x="2415196" y="120425"/>
                    <a:pt x="2245601" y="35626"/>
                  </a:cubicBezTo>
                  <a:cubicBezTo>
                    <a:pt x="2180047" y="2848"/>
                    <a:pt x="2215459" y="15347"/>
                    <a:pt x="2138724" y="0"/>
                  </a:cubicBezTo>
                  <a:cubicBezTo>
                    <a:pt x="1750800" y="12122"/>
                    <a:pt x="1841841" y="0"/>
                    <a:pt x="1782464"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26"/>
          <p:cNvGrpSpPr/>
          <p:nvPr/>
        </p:nvGrpSpPr>
        <p:grpSpPr>
          <a:xfrm>
            <a:off x="9435215" y="2606420"/>
            <a:ext cx="1718637" cy="3350759"/>
            <a:chOff x="3937483" y="513080"/>
            <a:chExt cx="681022" cy="1754293"/>
          </a:xfrm>
        </p:grpSpPr>
        <p:sp>
          <p:nvSpPr>
            <p:cNvPr id="26"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2"/>
            <p:cNvSpPr/>
            <p:nvPr/>
          </p:nvSpPr>
          <p:spPr>
            <a:xfrm rot="1447265">
              <a:off x="3989390" y="1030607"/>
              <a:ext cx="214273" cy="50339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3"/>
            <p:cNvGrpSpPr/>
            <p:nvPr/>
          </p:nvGrpSpPr>
          <p:grpSpPr>
            <a:xfrm>
              <a:off x="4330290" y="1040084"/>
              <a:ext cx="288215" cy="634623"/>
              <a:chOff x="4706457" y="2913141"/>
              <a:chExt cx="1160943" cy="2039859"/>
            </a:xfrm>
          </p:grpSpPr>
          <p:sp>
            <p:nvSpPr>
              <p:cNvPr id="45"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9762960">
                <a:off x="4819006" y="2913141"/>
                <a:ext cx="784410"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9570063">
                <a:off x="4706457" y="3029003"/>
                <a:ext cx="934704"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8299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04035A-CCDA-4D19-9C76-FB4BBB15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10712" cy="6858000"/>
          </a:xfrm>
          <a:prstGeom prst="rect">
            <a:avLst/>
          </a:prstGeom>
        </p:spPr>
      </p:pic>
      <p:pic>
        <p:nvPicPr>
          <p:cNvPr id="4102" name="Picture 6" descr="http://servantsclass.org/wp-content/themes/dejavu/lib/scripts/timthumb/thumb.php?src=http://servantsclass.org/wp-content/uploads/2011/08/moses-and-aaron-speak-to-the-people.jpg&amp;w=566&amp;h=239&amp;zc=1&amp;q=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18" y="870858"/>
            <a:ext cx="5647870" cy="23848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75008" y="4087372"/>
            <a:ext cx="10420082" cy="1938992"/>
          </a:xfrm>
          <a:prstGeom prst="rect">
            <a:avLst/>
          </a:prstGeom>
        </p:spPr>
        <p:txBody>
          <a:bodyPr wrap="square">
            <a:spAutoFit/>
          </a:bodyPr>
          <a:lstStyle/>
          <a:p>
            <a:r>
              <a:rPr lang="en-US" sz="2400" b="0" i="0" dirty="0">
                <a:solidFill>
                  <a:schemeClr val="bg1"/>
                </a:solidFill>
                <a:effectLst/>
                <a:latin typeface="Calibri" panose="020F0502020204030204" pitchFamily="34" charset="0"/>
              </a:rPr>
              <a:t>Moses left Midian, met Aaron, and traveled with him to Egypt.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Together they told the elders of Israel all that the Lord had commanded.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The children of Israel believed Moses and Aaron and worshipped the Lord.</a:t>
            </a:r>
            <a:endParaRPr lang="en-US" sz="2400" dirty="0">
              <a:solidFill>
                <a:schemeClr val="bg1"/>
              </a:solidFill>
            </a:endParaRPr>
          </a:p>
        </p:txBody>
      </p:sp>
    </p:spTree>
    <p:extLst>
      <p:ext uri="{BB962C8B-B14F-4D97-AF65-F5344CB8AC3E}">
        <p14:creationId xmlns:p14="http://schemas.microsoft.com/office/powerpoint/2010/main" val="1260534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8" y="81481"/>
            <a:ext cx="11959627" cy="2677656"/>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7 </a:t>
            </a:r>
            <a:r>
              <a:rPr lang="en-US" i="1" dirty="0">
                <a:solidFill>
                  <a:schemeClr val="bg1"/>
                </a:solidFill>
                <a:latin typeface="Calibri" panose="020F0502020204030204" pitchFamily="34" charset="0"/>
              </a:rPr>
              <a:t>Israel, Israel, God is Calling</a:t>
            </a:r>
          </a:p>
          <a:p>
            <a:endParaRPr lang="en-US" i="1"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Gospel Doctrine.com (Exodus 1-12)</a:t>
            </a: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b="0" i="0" dirty="0">
                <a:solidFill>
                  <a:schemeClr val="bg1"/>
                </a:solidFill>
                <a:effectLst/>
                <a:latin typeface="Calibri" panose="020F0502020204030204" pitchFamily="34" charset="0"/>
              </a:rPr>
              <a:t>President Thomas S. Monson  (</a:t>
            </a:r>
            <a:r>
              <a:rPr lang="en-US" b="0" i="0" u="none" strike="noStrike" dirty="0">
                <a:solidFill>
                  <a:schemeClr val="bg1"/>
                </a:solidFill>
                <a:effectLst/>
                <a:latin typeface="Calibri" panose="020F0502020204030204" pitchFamily="34" charset="0"/>
              </a:rPr>
              <a:t>“Duty Calls,”</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May 1996, 44).</a:t>
            </a:r>
            <a:endParaRPr lang="en-US" dirty="0">
              <a:solidFill>
                <a:schemeClr val="bg1"/>
              </a:solidFill>
              <a:latin typeface="Calibri" panose="020F0502020204030204" pitchFamily="34" charset="0"/>
            </a:endParaRPr>
          </a:p>
          <a:p>
            <a:pPr marL="342900" indent="-342900">
              <a:buAutoNum type="arabicPeriod"/>
            </a:pP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5" name="Footer Placeholder 14">
            <a:extLst>
              <a:ext uri="{FF2B5EF4-FFF2-40B4-BE49-F238E27FC236}">
                <a16:creationId xmlns:a16="http://schemas.microsoft.com/office/drawing/2014/main" id="{EB8C533B-E4E7-493A-87F2-B2EC8D8BCF20}"/>
              </a:ext>
            </a:extLst>
          </p:cNvPr>
          <p:cNvSpPr>
            <a:spLocks noGrp="1"/>
          </p:cNvSpPr>
          <p:nvPr/>
        </p:nvSpPr>
        <p:spPr>
          <a:xfrm>
            <a:off x="146575" y="641822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20358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115702" y="49073"/>
            <a:ext cx="6096000" cy="2862322"/>
          </a:xfrm>
          <a:prstGeom prst="rect">
            <a:avLst/>
          </a:prstGeom>
          <a:ln>
            <a:solidFill>
              <a:schemeClr val="tx1"/>
            </a:solidFill>
          </a:ln>
        </p:spPr>
        <p:txBody>
          <a:bodyPr>
            <a:spAutoFit/>
          </a:bodyPr>
          <a:lstStyle/>
          <a:p>
            <a:pPr fontAlgn="base"/>
            <a:r>
              <a:rPr lang="en-US" sz="1200" b="1" i="0" dirty="0">
                <a:solidFill>
                  <a:srgbClr val="333333"/>
                </a:solidFill>
                <a:effectLst/>
                <a:latin typeface="Calibri" panose="020F0502020204030204" pitchFamily="34" charset="0"/>
              </a:rPr>
              <a:t>“I AM”</a:t>
            </a:r>
          </a:p>
          <a:p>
            <a:pPr fontAlgn="base"/>
            <a:r>
              <a:rPr lang="en-US" sz="1200" b="0" i="0" dirty="0">
                <a:solidFill>
                  <a:srgbClr val="333333"/>
                </a:solidFill>
                <a:effectLst/>
                <a:latin typeface="Calibri" panose="020F0502020204030204" pitchFamily="34" charset="0"/>
              </a:rPr>
              <a:t>The theology of the Judaism and the Jehovah's Witnesses denies the idea that Jesus Christ was the pre-mortal Jehovah. John the Revelator, declared this truth in terms that any careful student of the Old Testament should understand. The scribes and Pharisees taunted Jesus as follows:</a:t>
            </a:r>
          </a:p>
          <a:p>
            <a:pPr fontAlgn="base"/>
            <a:r>
              <a:rPr lang="en-US" sz="1200" b="0" i="0" dirty="0">
                <a:solidFill>
                  <a:srgbClr val="333333"/>
                </a:solidFill>
                <a:effectLst/>
                <a:latin typeface="Calibri" panose="020F0502020204030204" pitchFamily="34" charset="0"/>
              </a:rPr>
              <a:t> </a:t>
            </a:r>
          </a:p>
          <a:p>
            <a:pPr fontAlgn="base"/>
            <a:r>
              <a:rPr lang="en-US" sz="1200" b="0" i="0" dirty="0">
                <a:solidFill>
                  <a:srgbClr val="333333"/>
                </a:solidFill>
                <a:effectLst/>
                <a:latin typeface="Calibri" panose="020F0502020204030204" pitchFamily="34" charset="0"/>
              </a:rPr>
              <a:t>Art thou greater than our father Abraham, which is dead? And the prophets are dead: whom </a:t>
            </a:r>
            <a:r>
              <a:rPr lang="en-US" sz="1200" b="0" i="0" dirty="0" err="1">
                <a:solidFill>
                  <a:srgbClr val="333333"/>
                </a:solidFill>
                <a:effectLst/>
                <a:latin typeface="Calibri" panose="020F0502020204030204" pitchFamily="34" charset="0"/>
              </a:rPr>
              <a:t>makest</a:t>
            </a:r>
            <a:r>
              <a:rPr lang="en-US" sz="1200" b="0" i="0" dirty="0">
                <a:solidFill>
                  <a:srgbClr val="333333"/>
                </a:solidFill>
                <a:effectLst/>
                <a:latin typeface="Calibri" panose="020F0502020204030204" pitchFamily="34" charset="0"/>
              </a:rPr>
              <a:t> thou thyself?</a:t>
            </a:r>
          </a:p>
          <a:p>
            <a:pPr fontAlgn="base"/>
            <a:r>
              <a:rPr lang="en-US" sz="1200" b="0" i="0" dirty="0">
                <a:solidFill>
                  <a:srgbClr val="333333"/>
                </a:solidFill>
                <a:effectLst/>
                <a:latin typeface="Calibri" panose="020F0502020204030204" pitchFamily="34" charset="0"/>
              </a:rPr>
              <a:t>...Your father Abraham rejoiced to see my day: and he saw it, and was glad.</a:t>
            </a:r>
          </a:p>
          <a:p>
            <a:pPr fontAlgn="base"/>
            <a:r>
              <a:rPr lang="en-US" sz="1200" b="0" i="0" dirty="0">
                <a:solidFill>
                  <a:srgbClr val="333333"/>
                </a:solidFill>
                <a:effectLst/>
                <a:latin typeface="Calibri" panose="020F0502020204030204" pitchFamily="34" charset="0"/>
              </a:rPr>
              <a:t>Then said the Jews unto him, Thou art not yet fifty years old, and hast thou seen Abraham?</a:t>
            </a:r>
          </a:p>
          <a:p>
            <a:pPr fontAlgn="base"/>
            <a:r>
              <a:rPr lang="en-US" sz="1200" b="0" i="0" dirty="0">
                <a:solidFill>
                  <a:srgbClr val="333333"/>
                </a:solidFill>
                <a:effectLst/>
                <a:latin typeface="Calibri" panose="020F0502020204030204" pitchFamily="34" charset="0"/>
              </a:rPr>
              <a:t>Jesus said unto them, Verily, verily, I say unto you, Before Abraham was, I am. (John 8:53-58)</a:t>
            </a:r>
          </a:p>
          <a:p>
            <a:pPr fontAlgn="base"/>
            <a:r>
              <a:rPr lang="en-US" sz="1200" b="0" i="0" dirty="0">
                <a:solidFill>
                  <a:srgbClr val="333333"/>
                </a:solidFill>
                <a:effectLst/>
                <a:latin typeface="Calibri" panose="020F0502020204030204" pitchFamily="34" charset="0"/>
              </a:rPr>
              <a:t> </a:t>
            </a:r>
          </a:p>
          <a:p>
            <a:pPr fontAlgn="base"/>
            <a:r>
              <a:rPr lang="en-US" sz="1200" b="0" i="0" dirty="0">
                <a:solidFill>
                  <a:srgbClr val="333333"/>
                </a:solidFill>
                <a:effectLst/>
                <a:latin typeface="Calibri" panose="020F0502020204030204" pitchFamily="34" charset="0"/>
              </a:rPr>
              <a:t>The text should read, "Before Abraham was </a:t>
            </a:r>
            <a:r>
              <a:rPr lang="en-US" sz="1200" b="0" i="1" dirty="0">
                <a:solidFill>
                  <a:srgbClr val="333333"/>
                </a:solidFill>
                <a:effectLst/>
                <a:latin typeface="Calibri" panose="020F0502020204030204" pitchFamily="34" charset="0"/>
              </a:rPr>
              <a:t>I AM</a:t>
            </a:r>
            <a:r>
              <a:rPr lang="en-US" sz="1200" b="0" i="0" dirty="0">
                <a:solidFill>
                  <a:srgbClr val="333333"/>
                </a:solidFill>
                <a:effectLst/>
                <a:latin typeface="Calibri" panose="020F0502020204030204" pitchFamily="34" charset="0"/>
              </a:rPr>
              <a:t>," using the term </a:t>
            </a:r>
            <a:r>
              <a:rPr lang="en-US" sz="1200" b="0" i="1" dirty="0">
                <a:solidFill>
                  <a:srgbClr val="333333"/>
                </a:solidFill>
                <a:effectLst/>
                <a:latin typeface="Calibri" panose="020F0502020204030204" pitchFamily="34" charset="0"/>
              </a:rPr>
              <a:t>I AM </a:t>
            </a:r>
            <a:r>
              <a:rPr lang="en-US" sz="1200" b="0" i="0" dirty="0">
                <a:solidFill>
                  <a:srgbClr val="333333"/>
                </a:solidFill>
                <a:effectLst/>
                <a:latin typeface="Calibri" panose="020F0502020204030204" pitchFamily="34" charset="0"/>
              </a:rPr>
              <a:t>as the proper name for the God who spoke to Moses. Indeed, this was the name by which the children of Israel were supposed to know God. Gospeldoctrine.com</a:t>
            </a:r>
          </a:p>
        </p:txBody>
      </p:sp>
      <p:sp>
        <p:nvSpPr>
          <p:cNvPr id="5120" name="Rectangle 5119"/>
          <p:cNvSpPr/>
          <p:nvPr/>
        </p:nvSpPr>
        <p:spPr>
          <a:xfrm>
            <a:off x="115702" y="2911395"/>
            <a:ext cx="6096000" cy="3508653"/>
          </a:xfrm>
          <a:prstGeom prst="rect">
            <a:avLst/>
          </a:prstGeom>
          <a:ln>
            <a:solidFill>
              <a:schemeClr val="tx1"/>
            </a:solidFill>
          </a:ln>
        </p:spPr>
        <p:txBody>
          <a:bodyPr>
            <a:spAutoFit/>
          </a:bodyPr>
          <a:lstStyle/>
          <a:p>
            <a:pPr fontAlgn="base"/>
            <a:r>
              <a:rPr lang="en-US" sz="1200" b="1" i="0" dirty="0">
                <a:solidFill>
                  <a:srgbClr val="333333"/>
                </a:solidFill>
                <a:effectLst/>
                <a:latin typeface="Calibri" panose="020F0502020204030204" pitchFamily="34" charset="0"/>
              </a:rPr>
              <a:t>Jehovah:</a:t>
            </a:r>
          </a:p>
          <a:p>
            <a:pPr fontAlgn="base"/>
            <a:r>
              <a:rPr lang="en-US" sz="1200" b="0" i="0" dirty="0">
                <a:solidFill>
                  <a:srgbClr val="333333"/>
                </a:solidFill>
                <a:effectLst/>
                <a:latin typeface="Calibri" panose="020F0502020204030204" pitchFamily="34" charset="0"/>
              </a:rPr>
              <a:t>"Most scholars believe that the name Jehovah (this is the Anglicized form of the name </a:t>
            </a:r>
            <a:r>
              <a:rPr lang="en-US" sz="1200" b="0" i="1" dirty="0">
                <a:solidFill>
                  <a:srgbClr val="333333"/>
                </a:solidFill>
                <a:effectLst/>
                <a:latin typeface="Calibri" panose="020F0502020204030204" pitchFamily="34" charset="0"/>
              </a:rPr>
              <a:t>Yahweh</a:t>
            </a:r>
            <a:r>
              <a:rPr lang="en-US" sz="1200" b="0" i="0" dirty="0">
                <a:solidFill>
                  <a:srgbClr val="333333"/>
                </a:solidFill>
                <a:effectLst/>
                <a:latin typeface="Calibri" panose="020F0502020204030204" pitchFamily="34" charset="0"/>
              </a:rPr>
              <a:t>) is derived from an old form of the Hebrew verb meaning 'to be' or 'to become.' The word stresses existence, with the meaning being that expressed in Ex. 3:14: 'I AM.' This has been understood to emphasize the unchanging nature of God, particularly his changeless commitment to the faithful." (Joseph Fielding McConkie and Donald W. Parry, </a:t>
            </a:r>
            <a:r>
              <a:rPr lang="en-US" sz="1200" b="0" i="1" dirty="0">
                <a:solidFill>
                  <a:srgbClr val="333333"/>
                </a:solidFill>
                <a:effectLst/>
                <a:latin typeface="Calibri" panose="020F0502020204030204" pitchFamily="34" charset="0"/>
              </a:rPr>
              <a:t>A Guide to Scriptural Symbols</a:t>
            </a:r>
            <a:r>
              <a:rPr lang="en-US" sz="1200" b="0" i="0" dirty="0">
                <a:solidFill>
                  <a:srgbClr val="333333"/>
                </a:solidFill>
                <a:effectLst/>
                <a:latin typeface="Calibri" panose="020F0502020204030204" pitchFamily="34" charset="0"/>
              </a:rPr>
              <a:t> [Salt Lake City: </a:t>
            </a:r>
            <a:r>
              <a:rPr lang="en-US" sz="1200" b="0" i="0" dirty="0" err="1">
                <a:solidFill>
                  <a:srgbClr val="333333"/>
                </a:solidFill>
                <a:effectLst/>
                <a:latin typeface="Calibri" panose="020F0502020204030204" pitchFamily="34" charset="0"/>
              </a:rPr>
              <a:t>Bookcraft</a:t>
            </a:r>
            <a:r>
              <a:rPr lang="en-US" sz="1200" b="0" i="0" dirty="0">
                <a:solidFill>
                  <a:srgbClr val="333333"/>
                </a:solidFill>
                <a:effectLst/>
                <a:latin typeface="Calibri" panose="020F0502020204030204" pitchFamily="34" charset="0"/>
              </a:rPr>
              <a:t>, 1990], 137)</a:t>
            </a:r>
          </a:p>
          <a:p>
            <a:pPr fontAlgn="base"/>
            <a:endParaRPr lang="en-US" sz="1200" dirty="0">
              <a:solidFill>
                <a:srgbClr val="333333"/>
              </a:solidFill>
              <a:latin typeface="Calibri" panose="020F0502020204030204" pitchFamily="34" charset="0"/>
            </a:endParaRPr>
          </a:p>
          <a:p>
            <a:pPr fontAlgn="base"/>
            <a:r>
              <a:rPr lang="en-US" sz="1200" b="1" dirty="0"/>
              <a:t>Franklin D. Richards</a:t>
            </a:r>
            <a:endParaRPr lang="en-US" sz="1200" dirty="0"/>
          </a:p>
          <a:p>
            <a:pPr fontAlgn="base"/>
            <a:r>
              <a:rPr lang="en-US" sz="1200" dirty="0"/>
              <a:t>At different times He told Israel that He was Jehovah until He came and dwelt in the flesh. Then He was the Son of God-the Christ. It is said concerning Him by one of the ancient prophets, that "His name shall be called Wonderful, Counselor, the Mighty God, the Everlasting Father, the Prince of Peace" (Isaiah 9:6). These were a few of the names that were given to Him besides some that John saw-such as the Word of God, King of kings and Lord of lords. (Brian H. </a:t>
            </a:r>
            <a:r>
              <a:rPr lang="en-US" sz="1200" dirty="0" err="1"/>
              <a:t>Stuy</a:t>
            </a:r>
            <a:r>
              <a:rPr lang="en-US" sz="1200" dirty="0"/>
              <a:t>, ed., </a:t>
            </a:r>
            <a:r>
              <a:rPr lang="en-US" sz="1200" i="1" dirty="0"/>
              <a:t>Collected Discourses</a:t>
            </a:r>
            <a:r>
              <a:rPr lang="en-US" sz="1200" dirty="0"/>
              <a:t>, 5 vols. [Burbank, Calif., and Woodland Hills, </a:t>
            </a:r>
            <a:r>
              <a:rPr lang="en-US" sz="1200" dirty="0" err="1"/>
              <a:t>Ut.</a:t>
            </a:r>
            <a:r>
              <a:rPr lang="en-US" sz="1200" dirty="0"/>
              <a:t>: B.H.S. Publishing, 1987-1992], vol. 4, Oct. 7, 1984)</a:t>
            </a:r>
          </a:p>
          <a:p>
            <a:pPr fontAlgn="base"/>
            <a:r>
              <a:rPr lang="en-US" sz="1200" dirty="0"/>
              <a:t> </a:t>
            </a:r>
          </a:p>
          <a:p>
            <a:pPr fontAlgn="base"/>
            <a:endParaRPr lang="en-US" sz="1200" b="0" i="0" dirty="0">
              <a:solidFill>
                <a:srgbClr val="333333"/>
              </a:solidFill>
              <a:effectLst/>
              <a:latin typeface="Calibri" panose="020F0502020204030204" pitchFamily="34" charset="0"/>
            </a:endParaRPr>
          </a:p>
        </p:txBody>
      </p:sp>
      <p:sp>
        <p:nvSpPr>
          <p:cNvPr id="5121" name="Rectangle 5120"/>
          <p:cNvSpPr/>
          <p:nvPr/>
        </p:nvSpPr>
        <p:spPr>
          <a:xfrm>
            <a:off x="6211702" y="49073"/>
            <a:ext cx="5980298" cy="2308324"/>
          </a:xfrm>
          <a:prstGeom prst="rect">
            <a:avLst/>
          </a:prstGeom>
          <a:ln>
            <a:solidFill>
              <a:schemeClr val="tx1"/>
            </a:solidFill>
          </a:ln>
        </p:spPr>
        <p:txBody>
          <a:bodyPr wrap="square">
            <a:spAutoFit/>
          </a:bodyPr>
          <a:lstStyle/>
          <a:p>
            <a:pPr fontAlgn="base"/>
            <a:r>
              <a:rPr lang="en-US" sz="1200" b="0" i="0" dirty="0">
                <a:effectLst/>
                <a:latin typeface="Calibri" panose="020F0502020204030204" pitchFamily="34" charset="0"/>
              </a:rPr>
              <a:t>“</a:t>
            </a:r>
            <a:r>
              <a:rPr lang="en-US" sz="1200" b="1" i="0" dirty="0">
                <a:effectLst/>
                <a:latin typeface="Calibri" panose="020F0502020204030204" pitchFamily="34" charset="0"/>
              </a:rPr>
              <a:t>I Am” is a form of “Jehovah</a:t>
            </a:r>
            <a:r>
              <a:rPr lang="en-US" sz="1200" b="0" i="0" dirty="0">
                <a:effectLst/>
                <a:latin typeface="Calibri" panose="020F0502020204030204" pitchFamily="34" charset="0"/>
              </a:rPr>
              <a:t>,” one of the names of Jesus Christ recognized by the prophets Abraham, Isaac, and Jacob (see Joseph Smith Translation, Exodus 6:3 [in </a:t>
            </a:r>
            <a:r>
              <a:rPr lang="en-US" sz="1200" b="0" i="0" u="none" strike="noStrike" dirty="0">
                <a:effectLst/>
                <a:latin typeface="Calibri" panose="020F0502020204030204" pitchFamily="34" charset="0"/>
              </a:rPr>
              <a:t>Exodus 6:3, footnote </a:t>
            </a:r>
            <a:r>
              <a:rPr lang="en-US" sz="1200" b="0" i="1" u="none" strike="noStrike" dirty="0">
                <a:effectLst/>
                <a:latin typeface="Calibri" panose="020F0502020204030204" pitchFamily="34" charset="0"/>
              </a:rPr>
              <a:t>c</a:t>
            </a:r>
            <a:r>
              <a:rPr lang="en-US" sz="1200" dirty="0">
                <a:latin typeface="Calibri" panose="020F0502020204030204" pitchFamily="34" charset="0"/>
              </a:rPr>
              <a:t> </a:t>
            </a:r>
            <a:r>
              <a:rPr lang="en-US" sz="1200" b="0" i="0" dirty="0">
                <a:effectLst/>
                <a:latin typeface="Calibri" panose="020F0502020204030204" pitchFamily="34" charset="0"/>
              </a:rPr>
              <a:t>). Moses and the Israelites understood the name to mean that God is eternal and not created by man, as were other gods of the day. This name was a way for the Lord to identify Himself as the all-powerful true and living God. The Israelites came to greatly reverence this name and declared that speaking it was blasphemy. The name was so sacred that once the Tabernacle was built, only the high priest was allowed to speak the name in the Holy of Holies, once a year, on the Day of Atonement.</a:t>
            </a:r>
          </a:p>
          <a:p>
            <a:pPr fontAlgn="base"/>
            <a:r>
              <a:rPr lang="en-US" sz="1200" b="0" i="0" dirty="0">
                <a:effectLst/>
                <a:latin typeface="Calibri" panose="020F0502020204030204" pitchFamily="34" charset="0"/>
              </a:rPr>
              <a:t>Whenever the name </a:t>
            </a:r>
            <a:r>
              <a:rPr lang="en-US" sz="1200" b="0" i="1" dirty="0">
                <a:effectLst/>
                <a:latin typeface="Calibri" panose="020F0502020204030204" pitchFamily="34" charset="0"/>
              </a:rPr>
              <a:t>I Am</a:t>
            </a:r>
            <a:r>
              <a:rPr lang="en-US" sz="1200" b="0" i="0" dirty="0">
                <a:effectLst/>
                <a:latin typeface="Calibri" panose="020F0502020204030204" pitchFamily="34" charset="0"/>
              </a:rPr>
              <a:t> or </a:t>
            </a:r>
            <a:r>
              <a:rPr lang="en-US" sz="1200" b="0" i="1" dirty="0">
                <a:effectLst/>
                <a:latin typeface="Calibri" panose="020F0502020204030204" pitchFamily="34" charset="0"/>
              </a:rPr>
              <a:t>Jehovah</a:t>
            </a:r>
            <a:r>
              <a:rPr lang="en-US" sz="1200" b="0" i="0" dirty="0">
                <a:effectLst/>
                <a:latin typeface="Calibri" panose="020F0502020204030204" pitchFamily="34" charset="0"/>
              </a:rPr>
              <a:t> occurs in the Old Testament’s Hebrew text, it is almost always rendered as “LORD.” In the New Testament, a group of Jews sought to kill Jesus because He said, “Before Abraham was, I am” (</a:t>
            </a:r>
            <a:r>
              <a:rPr lang="en-US" sz="1200" b="0" i="0" u="none" strike="noStrike" dirty="0">
                <a:effectLst/>
                <a:latin typeface="Calibri" panose="020F0502020204030204" pitchFamily="34" charset="0"/>
              </a:rPr>
              <a:t>John 8:58</a:t>
            </a:r>
            <a:r>
              <a:rPr lang="en-US" sz="1200" b="0" i="0" dirty="0">
                <a:effectLst/>
                <a:latin typeface="Calibri" panose="020F0502020204030204" pitchFamily="34" charset="0"/>
              </a:rPr>
              <a:t>). This New Testament reference confirms that Jesus Christ is Jehovah, the God of the Old Testament.</a:t>
            </a:r>
          </a:p>
        </p:txBody>
      </p:sp>
      <p:sp>
        <p:nvSpPr>
          <p:cNvPr id="67" name="Rectangle 66"/>
          <p:cNvSpPr/>
          <p:nvPr/>
        </p:nvSpPr>
        <p:spPr>
          <a:xfrm>
            <a:off x="6211702" y="2357397"/>
            <a:ext cx="5980298" cy="3785652"/>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Moses’s life and mission bear many similarities </a:t>
            </a:r>
            <a:r>
              <a:rPr lang="en-US" sz="1200" b="0" i="0" dirty="0">
                <a:effectLst/>
                <a:latin typeface="Calibri" panose="020F0502020204030204" pitchFamily="34" charset="0"/>
              </a:rPr>
              <a:t>to the life and mission of Jesus Christ. In fact, Moses was told, “Thou art in the similitude of mine Only Begotten” (</a:t>
            </a:r>
            <a:r>
              <a:rPr lang="en-US" sz="1200" b="0" i="0" u="none" strike="noStrike" dirty="0">
                <a:effectLst/>
                <a:latin typeface="Calibri" panose="020F0502020204030204" pitchFamily="34" charset="0"/>
              </a:rPr>
              <a:t>Moses 1:6</a:t>
            </a:r>
            <a:r>
              <a:rPr lang="en-US" sz="1200" b="0" i="0" dirty="0">
                <a:effectLst/>
                <a:latin typeface="Calibri" panose="020F0502020204030204" pitchFamily="34" charset="0"/>
              </a:rPr>
              <a:t>). God raised up Moses to perform a divine mission that included not only physically delivering Israel but also teaching them how to be spiritually delivered. His ministry extended beyond the limits of his own mortal lifetime. Joseph Smith taught that, in company with Elias (Elijah), Moses came to the Mount of Transfiguration and bestowed priesthood keys upon Peter, James, and John (see </a:t>
            </a:r>
            <a:r>
              <a:rPr lang="en-US" sz="1200" b="0" i="0" u="none" strike="noStrike" dirty="0">
                <a:effectLst/>
                <a:latin typeface="Calibri" panose="020F0502020204030204" pitchFamily="34" charset="0"/>
              </a:rPr>
              <a:t>Matthew 17:3–4</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Mark 9:4–9</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Luke 9:30</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D&amp;C 63:21</a:t>
            </a:r>
            <a:r>
              <a:rPr lang="en-US" sz="1200" b="0" i="0" dirty="0">
                <a:effectLst/>
                <a:latin typeface="Calibri" panose="020F0502020204030204" pitchFamily="34" charset="0"/>
              </a:rPr>
              <a:t>). Moses appeared to Joseph Smith and Oliver Cowdery on April 3, 1836, in the temple in Kirtland, Ohio, and conferred on them the keys of the gathering of Israel (see </a:t>
            </a:r>
            <a:r>
              <a:rPr lang="en-US" sz="1200" b="0" i="0" u="none" strike="noStrike" dirty="0">
                <a:effectLst/>
                <a:latin typeface="Calibri" panose="020F0502020204030204" pitchFamily="34" charset="0"/>
              </a:rPr>
              <a:t>D&amp;C 110:11</a:t>
            </a:r>
            <a:r>
              <a:rPr lang="en-US" sz="1200" b="0" i="0" dirty="0">
                <a:effectLst/>
                <a:latin typeface="Calibri" panose="020F0502020204030204" pitchFamily="34" charset="0"/>
              </a:rPr>
              <a:t>). (See Guide to the Scriptures, </a:t>
            </a:r>
            <a:r>
              <a:rPr lang="en-US" sz="1200" b="0" i="0" u="none" strike="noStrike" dirty="0">
                <a:effectLst/>
                <a:latin typeface="Calibri" panose="020F0502020204030204" pitchFamily="34" charset="0"/>
              </a:rPr>
              <a:t>“Moses”</a:t>
            </a:r>
            <a:r>
              <a:rPr lang="en-US" sz="1200" b="0" i="0" dirty="0">
                <a:effectLst/>
                <a:latin typeface="Calibri" panose="020F0502020204030204" pitchFamily="34" charset="0"/>
              </a:rPr>
              <a:t>; scriptures.lds.org; see also Bible Dictionary,</a:t>
            </a:r>
            <a:r>
              <a:rPr lang="en-US" sz="1200" b="0" i="0" u="none" strike="noStrike" dirty="0">
                <a:effectLst/>
                <a:latin typeface="Calibri" panose="020F0502020204030204" pitchFamily="34" charset="0"/>
              </a:rPr>
              <a:t>“ Moses.”</a:t>
            </a:r>
            <a:r>
              <a:rPr lang="en-US" sz="1200" b="0" i="0" dirty="0">
                <a:effectLst/>
                <a:latin typeface="Calibri" panose="020F0502020204030204" pitchFamily="34" charset="0"/>
              </a:rPr>
              <a:t>)</a:t>
            </a:r>
          </a:p>
          <a:p>
            <a:pPr fontAlgn="base"/>
            <a:r>
              <a:rPr lang="en-US" sz="1200" dirty="0"/>
              <a:t>The significance of Moses as a prophet, lawgiver, and holy messenger places him as one of the noble and great sons of God. Moses is referred to in the scriptures as being like unto Jesus Christ (see Deuteronomy 18:15–19; 3 Nephi 20:23). Just as Moses helped deliver Israel from the bondage of Egypt, Jesus Christ delivers mankind from the bondage of sin and death. As Moses worked to prepare the children of Israel to enter the promised land, Jesus Christ works to bring the children of Israel to the celestial kingdom.</a:t>
            </a:r>
          </a:p>
          <a:p>
            <a:pPr fontAlgn="base"/>
            <a:r>
              <a:rPr lang="en-US" sz="1200" dirty="0"/>
              <a:t>For a more detailed comparison of the similarities between Moses and Jesus Christ, you may want to refer to Bruce R. McConkie, </a:t>
            </a:r>
            <a:r>
              <a:rPr lang="en-US" sz="1200" i="1" dirty="0"/>
              <a:t>The Promised Messiah: The First Coming of Christ</a:t>
            </a:r>
            <a:r>
              <a:rPr lang="en-US" sz="1200" dirty="0"/>
              <a:t> (1978), 442–48.</a:t>
            </a:r>
          </a:p>
          <a:p>
            <a:endParaRPr lang="en-US" sz="1200" dirty="0"/>
          </a:p>
        </p:txBody>
      </p:sp>
    </p:spTree>
    <p:extLst>
      <p:ext uri="{BB962C8B-B14F-4D97-AF65-F5344CB8AC3E}">
        <p14:creationId xmlns:p14="http://schemas.microsoft.com/office/powerpoint/2010/main" val="327980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2429791"/>
              </p:ext>
            </p:extLst>
          </p:nvPr>
        </p:nvGraphicFramePr>
        <p:xfrm>
          <a:off x="144852" y="51560"/>
          <a:ext cx="11887204" cy="6742821"/>
        </p:xfrm>
        <a:graphic>
          <a:graphicData uri="http://schemas.openxmlformats.org/drawingml/2006/table">
            <a:tbl>
              <a:tblPr firstRow="1" bandRow="1">
                <a:tableStyleId>{5940675A-B579-460E-94D1-54222C63F5DA}</a:tableStyleId>
              </a:tblPr>
              <a:tblGrid>
                <a:gridCol w="4427147">
                  <a:extLst>
                    <a:ext uri="{9D8B030D-6E8A-4147-A177-3AD203B41FA5}">
                      <a16:colId xmlns:a16="http://schemas.microsoft.com/office/drawing/2014/main" val="20000"/>
                    </a:ext>
                  </a:extLst>
                </a:gridCol>
                <a:gridCol w="1502876">
                  <a:extLst>
                    <a:ext uri="{9D8B030D-6E8A-4147-A177-3AD203B41FA5}">
                      <a16:colId xmlns:a16="http://schemas.microsoft.com/office/drawing/2014/main" val="20001"/>
                    </a:ext>
                  </a:extLst>
                </a:gridCol>
                <a:gridCol w="4463358">
                  <a:extLst>
                    <a:ext uri="{9D8B030D-6E8A-4147-A177-3AD203B41FA5}">
                      <a16:colId xmlns:a16="http://schemas.microsoft.com/office/drawing/2014/main" val="20002"/>
                    </a:ext>
                  </a:extLst>
                </a:gridCol>
                <a:gridCol w="1493823">
                  <a:extLst>
                    <a:ext uri="{9D8B030D-6E8A-4147-A177-3AD203B41FA5}">
                      <a16:colId xmlns:a16="http://schemas.microsoft.com/office/drawing/2014/main" val="20003"/>
                    </a:ext>
                  </a:extLst>
                </a:gridCol>
              </a:tblGrid>
              <a:tr h="352784">
                <a:tc>
                  <a:txBody>
                    <a:bodyPr/>
                    <a:lstStyle/>
                    <a:p>
                      <a:pPr algn="ctr"/>
                      <a:r>
                        <a:rPr lang="en-US" sz="3200" dirty="0"/>
                        <a:t>Moses</a:t>
                      </a:r>
                    </a:p>
                  </a:txBody>
                  <a:tcPr/>
                </a:tc>
                <a:tc>
                  <a:txBody>
                    <a:bodyPr/>
                    <a:lstStyle/>
                    <a:p>
                      <a:pPr algn="ctr"/>
                      <a:endParaRPr lang="en-US" sz="1600" dirty="0"/>
                    </a:p>
                  </a:txBody>
                  <a:tcPr/>
                </a:tc>
                <a:tc>
                  <a:txBody>
                    <a:bodyPr/>
                    <a:lstStyle/>
                    <a:p>
                      <a:pPr algn="ctr"/>
                      <a:r>
                        <a:rPr lang="en-US" sz="3200" dirty="0"/>
                        <a:t>Jesus</a:t>
                      </a:r>
                    </a:p>
                  </a:txBody>
                  <a:tcPr/>
                </a:tc>
                <a:tc>
                  <a:txBody>
                    <a:bodyPr/>
                    <a:lstStyle/>
                    <a:p>
                      <a:pPr algn="ctr"/>
                      <a:endParaRPr lang="en-US" sz="3200" dirty="0"/>
                    </a:p>
                  </a:txBody>
                  <a:tcPr/>
                </a:tc>
                <a:extLst>
                  <a:ext uri="{0D108BD9-81ED-4DB2-BD59-A6C34878D82A}">
                    <a16:rowId xmlns:a16="http://schemas.microsoft.com/office/drawing/2014/main" val="10000"/>
                  </a:ext>
                </a:extLst>
              </a:tr>
              <a:tr h="434868">
                <a:tc>
                  <a:txBody>
                    <a:bodyPr/>
                    <a:lstStyle/>
                    <a:p>
                      <a:r>
                        <a:rPr lang="en-US" sz="1200" dirty="0"/>
                        <a:t>Moses was in danger of being killed in infancy and was preserved through the power of God</a:t>
                      </a:r>
                    </a:p>
                    <a:p>
                      <a:endParaRPr lang="en-US" sz="1200" dirty="0"/>
                    </a:p>
                  </a:txBody>
                  <a:tcPr/>
                </a:tc>
                <a:tc>
                  <a:txBody>
                    <a:bodyPr/>
                    <a:lstStyle/>
                    <a:p>
                      <a:r>
                        <a:rPr lang="en-US" sz="1200" dirty="0"/>
                        <a:t>Exodus 1:22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Jesus was in danger of being killed in infancy and was preserved through the power of God</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Matthew 2:16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Matthew 2:20-21</a:t>
                      </a:r>
                    </a:p>
                    <a:p>
                      <a:endParaRPr lang="en-US" sz="1200" dirty="0"/>
                    </a:p>
                  </a:txBody>
                  <a:tcPr/>
                </a:tc>
                <a:extLst>
                  <a:ext uri="{0D108BD9-81ED-4DB2-BD59-A6C34878D82A}">
                    <a16:rowId xmlns:a16="http://schemas.microsoft.com/office/drawing/2014/main" val="10001"/>
                  </a:ext>
                </a:extLst>
              </a:tr>
              <a:tr h="455691">
                <a:tc>
                  <a:txBody>
                    <a:bodyPr/>
                    <a:lstStyle/>
                    <a:p>
                      <a:r>
                        <a:rPr lang="en-US" sz="1200" dirty="0"/>
                        <a:t>The Lord promised to raise up a Prophet like Moses</a:t>
                      </a:r>
                    </a:p>
                    <a:p>
                      <a:endParaRPr lang="en-US" sz="1200" dirty="0"/>
                    </a:p>
                  </a:txBody>
                  <a:tcPr/>
                </a:tc>
                <a:tc>
                  <a:txBody>
                    <a:bodyPr/>
                    <a:lstStyle/>
                    <a:p>
                      <a:r>
                        <a:rPr lang="en-US" sz="1200" dirty="0"/>
                        <a:t>Deuteronomy 18:15-18</a:t>
                      </a:r>
                    </a:p>
                  </a:txBody>
                  <a:tcPr/>
                </a:tc>
                <a:tc>
                  <a:txBody>
                    <a:bodyPr/>
                    <a:lstStyle/>
                    <a:p>
                      <a:r>
                        <a:rPr lang="en-US" sz="1200" dirty="0"/>
                        <a:t>The multitude recognized that Jesus was “that prophet”</a:t>
                      </a:r>
                    </a:p>
                    <a:p>
                      <a:endParaRPr lang="en-US" sz="1200" dirty="0"/>
                    </a:p>
                  </a:txBody>
                  <a:tcPr/>
                </a:tc>
                <a:tc>
                  <a:txBody>
                    <a:bodyPr/>
                    <a:lstStyle/>
                    <a:p>
                      <a:r>
                        <a:rPr lang="en-US" sz="1200" dirty="0"/>
                        <a:t>John 6:14</a:t>
                      </a:r>
                    </a:p>
                  </a:txBody>
                  <a:tcPr/>
                </a:tc>
                <a:extLst>
                  <a:ext uri="{0D108BD9-81ED-4DB2-BD59-A6C34878D82A}">
                    <a16:rowId xmlns:a16="http://schemas.microsoft.com/office/drawing/2014/main" val="10002"/>
                  </a:ext>
                </a:extLst>
              </a:tr>
              <a:tr h="378737">
                <a:tc>
                  <a:txBody>
                    <a:bodyPr/>
                    <a:lstStyle/>
                    <a:p>
                      <a:r>
                        <a:rPr lang="en-US" sz="1200" dirty="0"/>
                        <a:t>Moses overcame confrontations with Satan</a:t>
                      </a:r>
                    </a:p>
                  </a:txBody>
                  <a:tcPr/>
                </a:tc>
                <a:tc>
                  <a:txBody>
                    <a:bodyPr/>
                    <a:lstStyle/>
                    <a:p>
                      <a:r>
                        <a:rPr lang="en-US" sz="1200" dirty="0"/>
                        <a:t>Moses 1:12-22</a:t>
                      </a:r>
                    </a:p>
                  </a:txBody>
                  <a:tcPr/>
                </a:tc>
                <a:tc>
                  <a:txBody>
                    <a:bodyPr/>
                    <a:lstStyle/>
                    <a:p>
                      <a:r>
                        <a:rPr lang="en-US" sz="1200" dirty="0"/>
                        <a:t>Jesus overcame</a:t>
                      </a:r>
                      <a:r>
                        <a:rPr lang="en-US" sz="1200" baseline="0" dirty="0"/>
                        <a:t> confrontations with Satan</a:t>
                      </a:r>
                      <a:endParaRPr lang="en-US" sz="1200" dirty="0"/>
                    </a:p>
                  </a:txBody>
                  <a:tcPr/>
                </a:tc>
                <a:tc>
                  <a:txBody>
                    <a:bodyPr/>
                    <a:lstStyle/>
                    <a:p>
                      <a:r>
                        <a:rPr lang="en-US" sz="1200" dirty="0"/>
                        <a:t>Matthew 4:3-11</a:t>
                      </a:r>
                    </a:p>
                  </a:txBody>
                  <a:tcPr/>
                </a:tc>
                <a:extLst>
                  <a:ext uri="{0D108BD9-81ED-4DB2-BD59-A6C34878D82A}">
                    <a16:rowId xmlns:a16="http://schemas.microsoft.com/office/drawing/2014/main" val="10003"/>
                  </a:ext>
                </a:extLst>
              </a:tr>
              <a:tr h="506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Lord saved the Israelites by parting the Red Sea; they walked through on dry ground. </a:t>
                      </a:r>
                    </a:p>
                    <a:p>
                      <a:endParaRPr lang="en-US" sz="1200" dirty="0"/>
                    </a:p>
                  </a:txBody>
                  <a:tcPr/>
                </a:tc>
                <a:tc>
                  <a:txBody>
                    <a:bodyPr/>
                    <a:lstStyle/>
                    <a:p>
                      <a:r>
                        <a:rPr lang="en-US" sz="1200" dirty="0"/>
                        <a:t>Exodus 14</a:t>
                      </a:r>
                    </a:p>
                  </a:txBody>
                  <a:tcPr/>
                </a:tc>
                <a:tc>
                  <a:txBody>
                    <a:bodyPr/>
                    <a:lstStyle/>
                    <a:p>
                      <a:r>
                        <a:rPr lang="en-US" sz="1200" dirty="0"/>
                        <a:t>Jesus walked across the Sea of Galilee and saved the disciples from the storm </a:t>
                      </a:r>
                    </a:p>
                    <a:p>
                      <a:endParaRPr lang="en-US" sz="1200" dirty="0"/>
                    </a:p>
                  </a:txBody>
                  <a:tcPr/>
                </a:tc>
                <a:tc>
                  <a:txBody>
                    <a:bodyPr/>
                    <a:lstStyle/>
                    <a:p>
                      <a:r>
                        <a:rPr lang="en-US" sz="1200" dirty="0"/>
                        <a:t>John 6:16-21</a:t>
                      </a:r>
                    </a:p>
                  </a:txBody>
                  <a:tcPr/>
                </a:tc>
                <a:extLst>
                  <a:ext uri="{0D108BD9-81ED-4DB2-BD59-A6C34878D82A}">
                    <a16:rowId xmlns:a16="http://schemas.microsoft.com/office/drawing/2014/main" val="10004"/>
                  </a:ext>
                </a:extLst>
              </a:tr>
              <a:tr h="364855">
                <a:tc>
                  <a:txBody>
                    <a:bodyPr/>
                    <a:lstStyle/>
                    <a:p>
                      <a:r>
                        <a:rPr lang="en-US" sz="1200" dirty="0"/>
                        <a:t>The Lord instituted the Feast of the Passover</a:t>
                      </a:r>
                    </a:p>
                    <a:p>
                      <a:endParaRPr lang="en-US" sz="1200" dirty="0"/>
                    </a:p>
                  </a:txBody>
                  <a:tcPr/>
                </a:tc>
                <a:tc>
                  <a:txBody>
                    <a:bodyPr/>
                    <a:lstStyle/>
                    <a:p>
                      <a:r>
                        <a:rPr lang="en-US" sz="1200" dirty="0"/>
                        <a:t>Exodus 12</a:t>
                      </a:r>
                    </a:p>
                  </a:txBody>
                  <a:tcPr/>
                </a:tc>
                <a:tc>
                  <a:txBody>
                    <a:bodyPr/>
                    <a:lstStyle/>
                    <a:p>
                      <a:r>
                        <a:rPr lang="en-US" sz="1200" dirty="0"/>
                        <a:t>Jesus observes the Passover and</a:t>
                      </a:r>
                      <a:r>
                        <a:rPr lang="en-US" sz="1200" baseline="0" dirty="0"/>
                        <a:t> introduces the sacrament</a:t>
                      </a:r>
                      <a:endParaRPr lang="en-US" sz="1200" dirty="0"/>
                    </a:p>
                    <a:p>
                      <a:endParaRPr lang="en-US" sz="1200" dirty="0"/>
                    </a:p>
                    <a:p>
                      <a:endParaRPr lang="en-US" sz="1200" dirty="0"/>
                    </a:p>
                  </a:txBody>
                  <a:tcPr/>
                </a:tc>
                <a:tc>
                  <a:txBody>
                    <a:bodyPr/>
                    <a:lstStyle/>
                    <a:p>
                      <a:r>
                        <a:rPr lang="en-US" sz="1200" dirty="0"/>
                        <a:t>John 6:4</a:t>
                      </a:r>
                    </a:p>
                    <a:p>
                      <a:r>
                        <a:rPr lang="en-US" sz="1200" dirty="0"/>
                        <a:t>Mark 14</a:t>
                      </a:r>
                    </a:p>
                  </a:txBody>
                  <a:tcPr/>
                </a:tc>
                <a:extLst>
                  <a:ext uri="{0D108BD9-81ED-4DB2-BD59-A6C34878D82A}">
                    <a16:rowId xmlns:a16="http://schemas.microsoft.com/office/drawing/2014/main" val="10005"/>
                  </a:ext>
                </a:extLst>
              </a:tr>
              <a:tr h="612014">
                <a:tc>
                  <a:txBody>
                    <a:bodyPr/>
                    <a:lstStyle/>
                    <a:p>
                      <a:r>
                        <a:rPr lang="en-US" sz="1200" dirty="0"/>
                        <a:t>The Lord told the people to gather only what they needed each day so nothing was wasted and provided bread when needed and provided lifesaving</a:t>
                      </a:r>
                      <a:r>
                        <a:rPr lang="en-US" sz="1200" baseline="0" dirty="0"/>
                        <a:t> water</a:t>
                      </a:r>
                      <a:endParaRPr lang="en-US" sz="1200" dirty="0"/>
                    </a:p>
                    <a:p>
                      <a:endParaRPr lang="en-US" sz="1200" dirty="0"/>
                    </a:p>
                  </a:txBody>
                  <a:tcPr/>
                </a:tc>
                <a:tc>
                  <a:txBody>
                    <a:bodyPr/>
                    <a:lstStyle/>
                    <a:p>
                      <a:r>
                        <a:rPr lang="en-US" sz="1200" dirty="0"/>
                        <a:t>Exodus 16:16-30</a:t>
                      </a:r>
                    </a:p>
                    <a:p>
                      <a:r>
                        <a:rPr lang="en-US" sz="1200" dirty="0"/>
                        <a:t>Exodus 17:5-6</a:t>
                      </a:r>
                    </a:p>
                  </a:txBody>
                  <a:tcPr/>
                </a:tc>
                <a:tc>
                  <a:txBody>
                    <a:bodyPr/>
                    <a:lstStyle/>
                    <a:p>
                      <a:r>
                        <a:rPr lang="en-US" sz="1200" dirty="0"/>
                        <a:t>Jesus told the disciples to gather the fragments so that nothing was lost (gathering the Bread)</a:t>
                      </a:r>
                    </a:p>
                    <a:p>
                      <a:r>
                        <a:rPr lang="en-US" sz="1200" dirty="0"/>
                        <a:t>He is the living water</a:t>
                      </a:r>
                    </a:p>
                    <a:p>
                      <a:endParaRPr lang="en-US" sz="1200" dirty="0"/>
                    </a:p>
                  </a:txBody>
                  <a:tcPr/>
                </a:tc>
                <a:tc>
                  <a:txBody>
                    <a:bodyPr/>
                    <a:lstStyle/>
                    <a:p>
                      <a:r>
                        <a:rPr lang="en-US" sz="1200" dirty="0"/>
                        <a:t>John 6:5-35</a:t>
                      </a:r>
                    </a:p>
                    <a:p>
                      <a:r>
                        <a:rPr lang="en-US" sz="1200" dirty="0"/>
                        <a:t>John 4:10-14</a:t>
                      </a:r>
                    </a:p>
                  </a:txBody>
                  <a:tcPr/>
                </a:tc>
                <a:extLst>
                  <a:ext uri="{0D108BD9-81ED-4DB2-BD59-A6C34878D82A}">
                    <a16:rowId xmlns:a16="http://schemas.microsoft.com/office/drawing/2014/main" val="10006"/>
                  </a:ext>
                </a:extLst>
              </a:tr>
              <a:tr h="377529">
                <a:tc>
                  <a:txBody>
                    <a:bodyPr/>
                    <a:lstStyle/>
                    <a:p>
                      <a:r>
                        <a:rPr lang="en-US" sz="1200" dirty="0"/>
                        <a:t>God led the children of Israel through the wilderness by the Red Sea</a:t>
                      </a:r>
                    </a:p>
                    <a:p>
                      <a:endParaRPr lang="en-US" sz="1200" dirty="0"/>
                    </a:p>
                  </a:txBody>
                  <a:tcPr/>
                </a:tc>
                <a:tc>
                  <a:txBody>
                    <a:bodyPr/>
                    <a:lstStyle/>
                    <a:p>
                      <a:r>
                        <a:rPr lang="en-US" sz="1200" dirty="0"/>
                        <a:t>Exodus 13:18</a:t>
                      </a:r>
                    </a:p>
                  </a:txBody>
                  <a:tcPr/>
                </a:tc>
                <a:tc>
                  <a:txBody>
                    <a:bodyPr/>
                    <a:lstStyle/>
                    <a:p>
                      <a:r>
                        <a:rPr lang="en-US" sz="1200" dirty="0"/>
                        <a:t>A multitude followed Jesus across the Sea of Galilee</a:t>
                      </a:r>
                    </a:p>
                    <a:p>
                      <a:endParaRPr lang="en-US" sz="1200" dirty="0"/>
                    </a:p>
                  </a:txBody>
                  <a:tcPr/>
                </a:tc>
                <a:tc>
                  <a:txBody>
                    <a:bodyPr/>
                    <a:lstStyle/>
                    <a:p>
                      <a:r>
                        <a:rPr lang="en-US" sz="1200" dirty="0"/>
                        <a:t>John 6:1-2</a:t>
                      </a:r>
                    </a:p>
                  </a:txBody>
                  <a:tcPr/>
                </a:tc>
                <a:extLst>
                  <a:ext uri="{0D108BD9-81ED-4DB2-BD59-A6C34878D82A}">
                    <a16:rowId xmlns:a16="http://schemas.microsoft.com/office/drawing/2014/main" val="10007"/>
                  </a:ext>
                </a:extLst>
              </a:tr>
              <a:tr h="363949">
                <a:tc>
                  <a:txBody>
                    <a:bodyPr/>
                    <a:lstStyle/>
                    <a:p>
                      <a:r>
                        <a:rPr lang="en-US" sz="1200" dirty="0"/>
                        <a:t>Moses controlled the winds and the sea</a:t>
                      </a:r>
                    </a:p>
                  </a:txBody>
                  <a:tcPr/>
                </a:tc>
                <a:tc>
                  <a:txBody>
                    <a:bodyPr/>
                    <a:lstStyle/>
                    <a:p>
                      <a:r>
                        <a:rPr lang="en-US" sz="1200" dirty="0"/>
                        <a:t>Exodus 14:21</a:t>
                      </a:r>
                    </a:p>
                  </a:txBody>
                  <a:tcPr/>
                </a:tc>
                <a:tc>
                  <a:txBody>
                    <a:bodyPr/>
                    <a:lstStyle/>
                    <a:p>
                      <a:r>
                        <a:rPr lang="en-US" sz="1200" dirty="0"/>
                        <a:t>Jesus calmed the sea and walked on water</a:t>
                      </a:r>
                    </a:p>
                  </a:txBody>
                  <a:tcPr/>
                </a:tc>
                <a:tc>
                  <a:txBody>
                    <a:bodyPr/>
                    <a:lstStyle/>
                    <a:p>
                      <a:r>
                        <a:rPr lang="en-US" sz="1200" dirty="0"/>
                        <a:t>Mark 4:37-39</a:t>
                      </a:r>
                    </a:p>
                  </a:txBody>
                  <a:tcPr/>
                </a:tc>
                <a:extLst>
                  <a:ext uri="{0D108BD9-81ED-4DB2-BD59-A6C34878D82A}">
                    <a16:rowId xmlns:a16="http://schemas.microsoft.com/office/drawing/2014/main" val="10008"/>
                  </a:ext>
                </a:extLst>
              </a:tr>
              <a:tr h="704159">
                <a:tc>
                  <a:txBody>
                    <a:bodyPr/>
                    <a:lstStyle/>
                    <a:p>
                      <a:r>
                        <a:rPr lang="en-US" sz="1200" dirty="0"/>
                        <a:t>Moses “Came to the mountain of God” and shown the kingdoms of the world</a:t>
                      </a:r>
                    </a:p>
                    <a:p>
                      <a:endParaRPr lang="en-US" sz="1200" dirty="0"/>
                    </a:p>
                  </a:txBody>
                  <a:tcPr/>
                </a:tc>
                <a:tc>
                  <a:txBody>
                    <a:bodyPr/>
                    <a:lstStyle/>
                    <a:p>
                      <a:r>
                        <a:rPr lang="en-US" sz="1200" dirty="0"/>
                        <a:t>Exodus 3:1, 12</a:t>
                      </a:r>
                    </a:p>
                    <a:p>
                      <a:r>
                        <a:rPr lang="en-US" sz="1200" dirty="0"/>
                        <a:t>Exodus 19:1-3</a:t>
                      </a:r>
                    </a:p>
                    <a:p>
                      <a:r>
                        <a:rPr lang="en-US" sz="1200" dirty="0"/>
                        <a:t>Moses 1:1, 8, 11</a:t>
                      </a:r>
                    </a:p>
                  </a:txBody>
                  <a:tcPr/>
                </a:tc>
                <a:tc>
                  <a:txBody>
                    <a:bodyPr/>
                    <a:lstStyle/>
                    <a:p>
                      <a:r>
                        <a:rPr lang="en-US" sz="1200" dirty="0"/>
                        <a:t>Jesus went into a mountain and shown the kingdoms of the world</a:t>
                      </a:r>
                    </a:p>
                    <a:p>
                      <a:endParaRPr lang="en-US" sz="1200" dirty="0"/>
                    </a:p>
                  </a:txBody>
                  <a:tcPr/>
                </a:tc>
                <a:tc>
                  <a:txBody>
                    <a:bodyPr/>
                    <a:lstStyle/>
                    <a:p>
                      <a:r>
                        <a:rPr lang="en-US" sz="1200" dirty="0"/>
                        <a:t>John 6:3, 15</a:t>
                      </a:r>
                    </a:p>
                    <a:p>
                      <a:r>
                        <a:rPr lang="en-US" sz="1200" dirty="0"/>
                        <a:t>(JST)</a:t>
                      </a:r>
                      <a:r>
                        <a:rPr lang="en-US" sz="1200" baseline="0" dirty="0"/>
                        <a:t> Matthew 4:8</a:t>
                      </a:r>
                      <a:endParaRPr lang="en-US" sz="1200" dirty="0"/>
                    </a:p>
                  </a:txBody>
                  <a:tcPr/>
                </a:tc>
                <a:extLst>
                  <a:ext uri="{0D108BD9-81ED-4DB2-BD59-A6C34878D82A}">
                    <a16:rowId xmlns:a16="http://schemas.microsoft.com/office/drawing/2014/main" val="10009"/>
                  </a:ext>
                </a:extLst>
              </a:tr>
              <a:tr h="355097">
                <a:tc>
                  <a:txBody>
                    <a:bodyPr/>
                    <a:lstStyle/>
                    <a:p>
                      <a:r>
                        <a:rPr lang="en-US" sz="1200" dirty="0"/>
                        <a:t>Moses</a:t>
                      </a:r>
                      <a:r>
                        <a:rPr lang="en-US" sz="1200" baseline="0" dirty="0"/>
                        <a:t> was called to deliver Israel</a:t>
                      </a:r>
                      <a:endParaRPr lang="en-US" sz="1200" dirty="0"/>
                    </a:p>
                  </a:txBody>
                  <a:tcPr/>
                </a:tc>
                <a:tc>
                  <a:txBody>
                    <a:bodyPr/>
                    <a:lstStyle/>
                    <a:p>
                      <a:r>
                        <a:rPr lang="en-US" sz="1200" dirty="0"/>
                        <a:t>Exodus 3:7-10</a:t>
                      </a:r>
                    </a:p>
                  </a:txBody>
                  <a:tcPr/>
                </a:tc>
                <a:tc>
                  <a:txBody>
                    <a:bodyPr/>
                    <a:lstStyle/>
                    <a:p>
                      <a:r>
                        <a:rPr lang="en-US" sz="1200" dirty="0"/>
                        <a:t>Jesus was called to deliver Israel</a:t>
                      </a:r>
                    </a:p>
                  </a:txBody>
                  <a:tcPr/>
                </a:tc>
                <a:tc>
                  <a:txBody>
                    <a:bodyPr/>
                    <a:lstStyle/>
                    <a:p>
                      <a:r>
                        <a:rPr lang="en-US" sz="1200" dirty="0"/>
                        <a:t>2 Nephi 6:17</a:t>
                      </a:r>
                    </a:p>
                  </a:txBody>
                  <a:tcPr/>
                </a:tc>
                <a:extLst>
                  <a:ext uri="{0D108BD9-81ED-4DB2-BD59-A6C34878D82A}">
                    <a16:rowId xmlns:a16="http://schemas.microsoft.com/office/drawing/2014/main" val="10010"/>
                  </a:ext>
                </a:extLst>
              </a:tr>
              <a:tr h="704159">
                <a:tc>
                  <a:txBody>
                    <a:bodyPr/>
                    <a:lstStyle/>
                    <a:p>
                      <a:r>
                        <a:rPr lang="en-US" sz="1200" dirty="0"/>
                        <a:t>Moses was a mediator between God and his</a:t>
                      </a:r>
                      <a:r>
                        <a:rPr lang="en-US" sz="1200" baseline="0" dirty="0"/>
                        <a:t> people</a:t>
                      </a:r>
                      <a:endParaRPr lang="en-US" sz="1200" dirty="0"/>
                    </a:p>
                  </a:txBody>
                  <a:tcPr/>
                </a:tc>
                <a:tc>
                  <a:txBody>
                    <a:bodyPr/>
                    <a:lstStyle/>
                    <a:p>
                      <a:r>
                        <a:rPr lang="en-US" sz="1200" dirty="0"/>
                        <a:t>Deuteronomy 9:16-20, 23-26</a:t>
                      </a:r>
                    </a:p>
                  </a:txBody>
                  <a:tcPr/>
                </a:tc>
                <a:tc>
                  <a:txBody>
                    <a:bodyPr/>
                    <a:lstStyle/>
                    <a:p>
                      <a:r>
                        <a:rPr lang="en-US" sz="1200" dirty="0"/>
                        <a:t>Jesus is the mediator between us and God</a:t>
                      </a:r>
                    </a:p>
                  </a:txBody>
                  <a:tcPr/>
                </a:tc>
                <a:tc>
                  <a:txBody>
                    <a:bodyPr/>
                    <a:lstStyle/>
                    <a:p>
                      <a:r>
                        <a:rPr lang="en-US" sz="1200" dirty="0"/>
                        <a:t>1 Timothy 2:5</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0106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499" t="8784" r="30426" b="52508"/>
          <a:stretch/>
        </p:blipFill>
        <p:spPr>
          <a:xfrm rot="5400000">
            <a:off x="7130143" y="1415141"/>
            <a:ext cx="6858002" cy="4027716"/>
          </a:xfrm>
          <a:prstGeom prst="rect">
            <a:avLst/>
          </a:prstGeom>
        </p:spPr>
      </p:pic>
      <p:pic>
        <p:nvPicPr>
          <p:cNvPr id="5" name="Picture 4"/>
          <p:cNvPicPr>
            <a:picLocks noChangeAspect="1"/>
          </p:cNvPicPr>
          <p:nvPr/>
        </p:nvPicPr>
        <p:blipFill rotWithShape="1">
          <a:blip r:embed="rId2"/>
          <a:srcRect l="32499" t="8784" r="30426" b="52508"/>
          <a:stretch/>
        </p:blipFill>
        <p:spPr>
          <a:xfrm rot="5400000">
            <a:off x="3211286" y="1415143"/>
            <a:ext cx="6858002" cy="4027716"/>
          </a:xfrm>
          <a:prstGeom prst="rect">
            <a:avLst/>
          </a:prstGeom>
        </p:spPr>
      </p:pic>
      <p:pic>
        <p:nvPicPr>
          <p:cNvPr id="6" name="Picture 5"/>
          <p:cNvPicPr>
            <a:picLocks noChangeAspect="1"/>
          </p:cNvPicPr>
          <p:nvPr/>
        </p:nvPicPr>
        <p:blipFill rotWithShape="1">
          <a:blip r:embed="rId2"/>
          <a:srcRect l="32499" t="8784" r="30426" b="52508"/>
          <a:stretch/>
        </p:blipFill>
        <p:spPr>
          <a:xfrm rot="5400000">
            <a:off x="-870859" y="1415141"/>
            <a:ext cx="6858002" cy="4027716"/>
          </a:xfrm>
          <a:prstGeom prst="rect">
            <a:avLst/>
          </a:prstGeom>
        </p:spPr>
      </p:pic>
    </p:spTree>
    <p:extLst>
      <p:ext uri="{BB962C8B-B14F-4D97-AF65-F5344CB8AC3E}">
        <p14:creationId xmlns:p14="http://schemas.microsoft.com/office/powerpoint/2010/main" val="347356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9" y="6488668"/>
            <a:ext cx="1285592" cy="369332"/>
          </a:xfrm>
          <a:prstGeom prst="rect">
            <a:avLst/>
          </a:prstGeom>
          <a:noFill/>
        </p:spPr>
        <p:txBody>
          <a:bodyPr wrap="square" rtlCol="0">
            <a:spAutoFit/>
          </a:bodyPr>
          <a:lstStyle/>
          <a:p>
            <a:r>
              <a:rPr lang="en-US" dirty="0">
                <a:solidFill>
                  <a:schemeClr val="bg1"/>
                </a:solidFill>
              </a:rPr>
              <a:t>Exodus 3:1</a:t>
            </a:r>
          </a:p>
        </p:txBody>
      </p:sp>
      <p:sp>
        <p:nvSpPr>
          <p:cNvPr id="6" name="TextBox 5"/>
          <p:cNvSpPr txBox="1"/>
          <p:nvPr/>
        </p:nvSpPr>
        <p:spPr>
          <a:xfrm>
            <a:off x="126749" y="65755"/>
            <a:ext cx="11887200" cy="1015663"/>
          </a:xfrm>
          <a:prstGeom prst="rect">
            <a:avLst/>
          </a:prstGeom>
          <a:noFill/>
        </p:spPr>
        <p:txBody>
          <a:bodyPr wrap="square" rtlCol="0">
            <a:spAutoFit/>
          </a:bodyPr>
          <a:lstStyle/>
          <a:p>
            <a:pPr algn="ctr"/>
            <a:r>
              <a:rPr lang="en-US" sz="6000" dirty="0" err="1">
                <a:solidFill>
                  <a:schemeClr val="bg1"/>
                </a:solidFill>
                <a:latin typeface="Berlin Sans FB" panose="020E0602020502020306" pitchFamily="34" charset="0"/>
              </a:rPr>
              <a:t>Horeb</a:t>
            </a:r>
            <a:r>
              <a:rPr lang="en-US" sz="6000" dirty="0">
                <a:solidFill>
                  <a:schemeClr val="bg1"/>
                </a:solidFill>
                <a:latin typeface="Berlin Sans FB" panose="020E0602020502020306" pitchFamily="34" charset="0"/>
              </a:rPr>
              <a:t>—Mountain of the Lord</a:t>
            </a:r>
          </a:p>
        </p:txBody>
      </p:sp>
      <p:grpSp>
        <p:nvGrpSpPr>
          <p:cNvPr id="7" name="Group 6"/>
          <p:cNvGrpSpPr/>
          <p:nvPr/>
        </p:nvGrpSpPr>
        <p:grpSpPr>
          <a:xfrm>
            <a:off x="136391" y="1147173"/>
            <a:ext cx="4500923" cy="5228013"/>
            <a:chOff x="136391" y="1147173"/>
            <a:chExt cx="4500923" cy="5228013"/>
          </a:xfrm>
        </p:grpSpPr>
        <p:sp>
          <p:nvSpPr>
            <p:cNvPr id="5" name="Rectangle 4"/>
            <p:cNvSpPr/>
            <p:nvPr/>
          </p:nvSpPr>
          <p:spPr>
            <a:xfrm>
              <a:off x="136391" y="5451856"/>
              <a:ext cx="4500923" cy="923330"/>
            </a:xfrm>
            <a:prstGeom prst="rect">
              <a:avLst/>
            </a:prstGeom>
          </p:spPr>
          <p:txBody>
            <a:bodyPr wrap="square">
              <a:spAutoFit/>
            </a:bodyPr>
            <a:lstStyle/>
            <a:p>
              <a:r>
                <a:rPr lang="en-US" dirty="0">
                  <a:solidFill>
                    <a:schemeClr val="bg1"/>
                  </a:solidFill>
                  <a:latin typeface="Calibri" panose="020F0502020204030204" pitchFamily="34" charset="0"/>
                </a:rPr>
                <a:t>There are several possible sites for Mount Sinai. One of the traditional locations is Jebel Musa (Mountain of Moses)</a:t>
              </a:r>
              <a:endParaRPr lang="en-US" i="1" dirty="0">
                <a:solidFill>
                  <a:schemeClr val="bg1"/>
                </a:solidFill>
                <a:latin typeface="Calibri" panose="020F0502020204030204" pitchFamily="34" charset="0"/>
              </a:endParaRPr>
            </a:p>
          </p:txBody>
        </p:sp>
        <p:pic>
          <p:nvPicPr>
            <p:cNvPr id="2050" name="Picture 2" descr="photograph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74" y="1147173"/>
              <a:ext cx="3165767" cy="419120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http://www.keyway.ca/gif/midian.gif"/>
          <p:cNvPicPr>
            <a:picLocks noChangeAspect="1" noChangeArrowheads="1"/>
          </p:cNvPicPr>
          <p:nvPr/>
        </p:nvPicPr>
        <p:blipFill rotWithShape="1">
          <a:blip r:embed="rId4">
            <a:extLst>
              <a:ext uri="{28A0092B-C50C-407E-A947-70E740481C1C}">
                <a14:useLocalDpi xmlns:a14="http://schemas.microsoft.com/office/drawing/2010/main" val="0"/>
              </a:ext>
            </a:extLst>
          </a:blip>
          <a:srcRect l="1819" t="1359" r="1840" b="11887"/>
          <a:stretch/>
        </p:blipFill>
        <p:spPr bwMode="auto">
          <a:xfrm>
            <a:off x="9085992" y="1754435"/>
            <a:ext cx="2752927" cy="302440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463275" y="1813173"/>
            <a:ext cx="3429823" cy="3020956"/>
            <a:chOff x="8374372" y="2898550"/>
            <a:chExt cx="3429823" cy="3020956"/>
          </a:xfrm>
        </p:grpSpPr>
        <p:sp>
          <p:nvSpPr>
            <p:cNvPr id="2" name="Rectangle 1"/>
            <p:cNvSpPr/>
            <p:nvPr/>
          </p:nvSpPr>
          <p:spPr>
            <a:xfrm>
              <a:off x="8374372" y="4165180"/>
              <a:ext cx="3166338" cy="1754326"/>
            </a:xfrm>
            <a:prstGeom prst="rect">
              <a:avLst/>
            </a:prstGeom>
          </p:spPr>
          <p:txBody>
            <a:bodyPr wrap="square">
              <a:spAutoFit/>
            </a:bodyPr>
            <a:lstStyle/>
            <a:p>
              <a:r>
                <a:rPr lang="en-US" b="0" i="1" dirty="0">
                  <a:solidFill>
                    <a:srgbClr val="FFFF00"/>
                  </a:solidFill>
                  <a:effectLst/>
                  <a:latin typeface="Calibri" panose="020F0502020204030204" pitchFamily="34" charset="0"/>
                </a:rPr>
                <a:t>And he arose, and did eat and drink, and went in the strength of that meat forty days and forty nights unto </a:t>
              </a:r>
              <a:r>
                <a:rPr lang="en-US" b="0" i="1" dirty="0" err="1">
                  <a:solidFill>
                    <a:srgbClr val="FFFF00"/>
                  </a:solidFill>
                  <a:effectLst/>
                  <a:latin typeface="Calibri" panose="020F0502020204030204" pitchFamily="34" charset="0"/>
                </a:rPr>
                <a:t>Horeb</a:t>
              </a:r>
              <a:r>
                <a:rPr lang="en-US" b="0" i="1" dirty="0">
                  <a:solidFill>
                    <a:srgbClr val="FFFF00"/>
                  </a:solidFill>
                  <a:effectLst/>
                  <a:latin typeface="Calibri" panose="020F0502020204030204" pitchFamily="34" charset="0"/>
                </a:rPr>
                <a:t> the mount of God.</a:t>
              </a:r>
            </a:p>
            <a:p>
              <a:r>
                <a:rPr lang="en-US" i="1" dirty="0">
                  <a:solidFill>
                    <a:srgbClr val="FFFF00"/>
                  </a:solidFill>
                  <a:latin typeface="Calibri" panose="020F0502020204030204" pitchFamily="34" charset="0"/>
                </a:rPr>
                <a:t>1 Kings 19:8</a:t>
              </a:r>
            </a:p>
          </p:txBody>
        </p:sp>
        <p:sp>
          <p:nvSpPr>
            <p:cNvPr id="49" name="Rectangle 48"/>
            <p:cNvSpPr/>
            <p:nvPr/>
          </p:nvSpPr>
          <p:spPr>
            <a:xfrm>
              <a:off x="9026305" y="2898550"/>
              <a:ext cx="2777890" cy="1200329"/>
            </a:xfrm>
            <a:prstGeom prst="rect">
              <a:avLst/>
            </a:prstGeom>
          </p:spPr>
          <p:txBody>
            <a:bodyPr wrap="square">
              <a:spAutoFit/>
            </a:bodyPr>
            <a:lstStyle/>
            <a:p>
              <a:pPr algn="ctr"/>
              <a:r>
                <a:rPr lang="en-US" sz="3600" dirty="0">
                  <a:solidFill>
                    <a:schemeClr val="bg1"/>
                  </a:solidFill>
                </a:rPr>
                <a:t>Elijah Also Seeks Refuse</a:t>
              </a:r>
              <a:endParaRPr lang="en-US" sz="3600" i="1" dirty="0">
                <a:solidFill>
                  <a:schemeClr val="bg1"/>
                </a:solidFill>
              </a:endParaRPr>
            </a:p>
          </p:txBody>
        </p:sp>
      </p:grpSp>
      <p:grpSp>
        <p:nvGrpSpPr>
          <p:cNvPr id="50" name="Group 49"/>
          <p:cNvGrpSpPr/>
          <p:nvPr/>
        </p:nvGrpSpPr>
        <p:grpSpPr>
          <a:xfrm>
            <a:off x="7537495" y="3265246"/>
            <a:ext cx="1163702" cy="2868529"/>
            <a:chOff x="3379176" y="481253"/>
            <a:chExt cx="2001888" cy="4934660"/>
          </a:xfrm>
        </p:grpSpPr>
        <p:grpSp>
          <p:nvGrpSpPr>
            <p:cNvPr id="51" name="Group 50"/>
            <p:cNvGrpSpPr/>
            <p:nvPr/>
          </p:nvGrpSpPr>
          <p:grpSpPr>
            <a:xfrm>
              <a:off x="3379176" y="481253"/>
              <a:ext cx="2001888" cy="4934660"/>
              <a:chOff x="3104183" y="529034"/>
              <a:chExt cx="1415407" cy="3344532"/>
            </a:xfrm>
          </p:grpSpPr>
          <p:sp>
            <p:nvSpPr>
              <p:cNvPr id="74" name="Oval 73"/>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247591" flipH="1">
                <a:off x="3488745" y="3290199"/>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952234" flipH="1">
                <a:off x="3778423" y="3278660"/>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flipH="1">
                <a:off x="3662605" y="607042"/>
                <a:ext cx="381000" cy="381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rot="5064542">
              <a:off x="3663476" y="3438057"/>
              <a:ext cx="2025923" cy="403837"/>
              <a:chOff x="5852664" y="2219295"/>
              <a:chExt cx="4456611" cy="986155"/>
            </a:xfrm>
          </p:grpSpPr>
          <p:grpSp>
            <p:nvGrpSpPr>
              <p:cNvPr id="64" name="Group 63"/>
              <p:cNvGrpSpPr/>
              <p:nvPr/>
            </p:nvGrpSpPr>
            <p:grpSpPr>
              <a:xfrm>
                <a:off x="5852664" y="2219295"/>
                <a:ext cx="1926771" cy="964384"/>
                <a:chOff x="5852664" y="2219295"/>
                <a:chExt cx="1926771" cy="964384"/>
              </a:xfrm>
            </p:grpSpPr>
            <p:sp>
              <p:nvSpPr>
                <p:cNvPr id="71" name="Notched Right Arrow 70"/>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Notched Right Arrow 71"/>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Notched Right Arrow 64"/>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Notched Right Arrow 65"/>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8382504" y="2241066"/>
                <a:ext cx="1926771" cy="964384"/>
                <a:chOff x="5852664" y="2219295"/>
                <a:chExt cx="1926771" cy="964384"/>
              </a:xfrm>
            </p:grpSpPr>
            <p:sp>
              <p:nvSpPr>
                <p:cNvPr id="68" name="Notched Right Arrow 6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Notched Right Arrow 68"/>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535458" flipH="1">
              <a:off x="3004808" y="3414764"/>
              <a:ext cx="2025923" cy="403837"/>
              <a:chOff x="5852664" y="2219295"/>
              <a:chExt cx="4456611" cy="986155"/>
            </a:xfrm>
          </p:grpSpPr>
          <p:grpSp>
            <p:nvGrpSpPr>
              <p:cNvPr id="54" name="Group 53"/>
              <p:cNvGrpSpPr/>
              <p:nvPr/>
            </p:nvGrpSpPr>
            <p:grpSpPr>
              <a:xfrm>
                <a:off x="5852664" y="2219295"/>
                <a:ext cx="1926771" cy="964384"/>
                <a:chOff x="5852664" y="2219295"/>
                <a:chExt cx="1926771" cy="964384"/>
              </a:xfrm>
            </p:grpSpPr>
            <p:sp>
              <p:nvSpPr>
                <p:cNvPr id="61" name="Notched Right Arrow 60"/>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Notched Right Arrow 61"/>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Notched Right Arrow 54"/>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Notched Right Arrow 55"/>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8382504" y="2241066"/>
                <a:ext cx="1926771" cy="964384"/>
                <a:chOff x="5852664" y="2219295"/>
                <a:chExt cx="1926771" cy="964384"/>
              </a:xfrm>
            </p:grpSpPr>
            <p:sp>
              <p:nvSpPr>
                <p:cNvPr id="58" name="Notched Right Arrow 5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Notched Right Arrow 58"/>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0" name="Rectangle 89"/>
          <p:cNvSpPr/>
          <p:nvPr/>
        </p:nvSpPr>
        <p:spPr>
          <a:xfrm>
            <a:off x="5358930" y="893297"/>
            <a:ext cx="1576745" cy="369332"/>
          </a:xfrm>
          <a:prstGeom prst="rect">
            <a:avLst/>
          </a:prstGeom>
        </p:spPr>
        <p:txBody>
          <a:bodyPr wrap="square">
            <a:spAutoFit/>
          </a:bodyPr>
          <a:lstStyle/>
          <a:p>
            <a:r>
              <a:rPr lang="en-US" dirty="0">
                <a:solidFill>
                  <a:schemeClr val="bg1"/>
                </a:solidFill>
                <a:latin typeface="Calibri" panose="020F0502020204030204" pitchFamily="34" charset="0"/>
              </a:rPr>
              <a:t>Mount Sinai</a:t>
            </a:r>
            <a:endParaRPr lang="en-US"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7766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8" y="6488668"/>
            <a:ext cx="1893385" cy="369332"/>
          </a:xfrm>
          <a:prstGeom prst="rect">
            <a:avLst/>
          </a:prstGeom>
          <a:noFill/>
        </p:spPr>
        <p:txBody>
          <a:bodyPr wrap="square" rtlCol="0">
            <a:spAutoFit/>
          </a:bodyPr>
          <a:lstStyle/>
          <a:p>
            <a:r>
              <a:rPr lang="en-US" dirty="0">
                <a:solidFill>
                  <a:schemeClr val="bg1"/>
                </a:solidFill>
              </a:rPr>
              <a:t>Exodus 3:2-6</a:t>
            </a:r>
          </a:p>
        </p:txBody>
      </p:sp>
      <p:sp>
        <p:nvSpPr>
          <p:cNvPr id="6" name="TextBox 5"/>
          <p:cNvSpPr txBox="1"/>
          <p:nvPr/>
        </p:nvSpPr>
        <p:spPr>
          <a:xfrm>
            <a:off x="126749" y="65755"/>
            <a:ext cx="118872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Burning Bush</a:t>
            </a:r>
          </a:p>
        </p:txBody>
      </p:sp>
      <p:grpSp>
        <p:nvGrpSpPr>
          <p:cNvPr id="90" name="Group 89"/>
          <p:cNvGrpSpPr/>
          <p:nvPr/>
        </p:nvGrpSpPr>
        <p:grpSpPr>
          <a:xfrm>
            <a:off x="10421950" y="149889"/>
            <a:ext cx="1277610" cy="2190184"/>
            <a:chOff x="2693577" y="332956"/>
            <a:chExt cx="3581718" cy="5813514"/>
          </a:xfrm>
        </p:grpSpPr>
        <p:sp>
          <p:nvSpPr>
            <p:cNvPr id="91" name="Freeform 90"/>
            <p:cNvSpPr/>
            <p:nvPr/>
          </p:nvSpPr>
          <p:spPr>
            <a:xfrm>
              <a:off x="2743200" y="3124200"/>
              <a:ext cx="3160001" cy="2137558"/>
            </a:xfrm>
            <a:custGeom>
              <a:avLst/>
              <a:gdLst>
                <a:gd name="connsiteX0" fmla="*/ 1782464 w 3160001"/>
                <a:gd name="connsiteY0" fmla="*/ 0 h 2137558"/>
                <a:gd name="connsiteX1" fmla="*/ 1782464 w 3160001"/>
                <a:gd name="connsiteY1" fmla="*/ 0 h 2137558"/>
                <a:gd name="connsiteX2" fmla="*/ 1188698 w 3160001"/>
                <a:gd name="connsiteY2" fmla="*/ 23751 h 2137558"/>
                <a:gd name="connsiteX3" fmla="*/ 1069944 w 3160001"/>
                <a:gd name="connsiteY3" fmla="*/ 83127 h 2137558"/>
                <a:gd name="connsiteX4" fmla="*/ 986817 w 3160001"/>
                <a:gd name="connsiteY4" fmla="*/ 106878 h 2137558"/>
                <a:gd name="connsiteX5" fmla="*/ 903690 w 3160001"/>
                <a:gd name="connsiteY5" fmla="*/ 154379 h 2137558"/>
                <a:gd name="connsiteX6" fmla="*/ 808687 w 3160001"/>
                <a:gd name="connsiteY6" fmla="*/ 190005 h 2137558"/>
                <a:gd name="connsiteX7" fmla="*/ 583056 w 3160001"/>
                <a:gd name="connsiteY7" fmla="*/ 308758 h 2137558"/>
                <a:gd name="connsiteX8" fmla="*/ 523679 w 3160001"/>
                <a:gd name="connsiteY8" fmla="*/ 368135 h 2137558"/>
                <a:gd name="connsiteX9" fmla="*/ 369300 w 3160001"/>
                <a:gd name="connsiteY9" fmla="*/ 463138 h 2137558"/>
                <a:gd name="connsiteX10" fmla="*/ 262422 w 3160001"/>
                <a:gd name="connsiteY10" fmla="*/ 570015 h 2137558"/>
                <a:gd name="connsiteX11" fmla="*/ 191170 w 3160001"/>
                <a:gd name="connsiteY11" fmla="*/ 641267 h 2137558"/>
                <a:gd name="connsiteX12" fmla="*/ 131794 w 3160001"/>
                <a:gd name="connsiteY12" fmla="*/ 736270 h 2137558"/>
                <a:gd name="connsiteX13" fmla="*/ 108043 w 3160001"/>
                <a:gd name="connsiteY13" fmla="*/ 771896 h 2137558"/>
                <a:gd name="connsiteX14" fmla="*/ 72417 w 3160001"/>
                <a:gd name="connsiteY14" fmla="*/ 819397 h 2137558"/>
                <a:gd name="connsiteX15" fmla="*/ 48666 w 3160001"/>
                <a:gd name="connsiteY15" fmla="*/ 855023 h 2137558"/>
                <a:gd name="connsiteX16" fmla="*/ 13040 w 3160001"/>
                <a:gd name="connsiteY16" fmla="*/ 950026 h 2137558"/>
                <a:gd name="connsiteX17" fmla="*/ 1165 w 3160001"/>
                <a:gd name="connsiteY17" fmla="*/ 1033153 h 2137558"/>
                <a:gd name="connsiteX18" fmla="*/ 36791 w 3160001"/>
                <a:gd name="connsiteY18" fmla="*/ 1282535 h 2137558"/>
                <a:gd name="connsiteX19" fmla="*/ 96168 w 3160001"/>
                <a:gd name="connsiteY19" fmla="*/ 1389413 h 2137558"/>
                <a:gd name="connsiteX20" fmla="*/ 179295 w 3160001"/>
                <a:gd name="connsiteY20" fmla="*/ 1520041 h 2137558"/>
                <a:gd name="connsiteX21" fmla="*/ 250547 w 3160001"/>
                <a:gd name="connsiteY21" fmla="*/ 1686296 h 2137558"/>
                <a:gd name="connsiteX22" fmla="*/ 298048 w 3160001"/>
                <a:gd name="connsiteY22" fmla="*/ 1745673 h 2137558"/>
                <a:gd name="connsiteX23" fmla="*/ 452427 w 3160001"/>
                <a:gd name="connsiteY23" fmla="*/ 1923802 h 2137558"/>
                <a:gd name="connsiteX24" fmla="*/ 511804 w 3160001"/>
                <a:gd name="connsiteY24" fmla="*/ 1983179 h 2137558"/>
                <a:gd name="connsiteX25" fmla="*/ 618682 w 3160001"/>
                <a:gd name="connsiteY25" fmla="*/ 2030680 h 2137558"/>
                <a:gd name="connsiteX26" fmla="*/ 701809 w 3160001"/>
                <a:gd name="connsiteY26" fmla="*/ 2090057 h 2137558"/>
                <a:gd name="connsiteX27" fmla="*/ 784937 w 3160001"/>
                <a:gd name="connsiteY27" fmla="*/ 2113808 h 2137558"/>
                <a:gd name="connsiteX28" fmla="*/ 879939 w 3160001"/>
                <a:gd name="connsiteY28" fmla="*/ 2137558 h 2137558"/>
                <a:gd name="connsiteX29" fmla="*/ 1176822 w 3160001"/>
                <a:gd name="connsiteY29" fmla="*/ 2125683 h 2137558"/>
                <a:gd name="connsiteX30" fmla="*/ 1414329 w 3160001"/>
                <a:gd name="connsiteY30" fmla="*/ 2101932 h 2137558"/>
                <a:gd name="connsiteX31" fmla="*/ 1580583 w 3160001"/>
                <a:gd name="connsiteY31" fmla="*/ 2054431 h 2137558"/>
                <a:gd name="connsiteX32" fmla="*/ 1758713 w 3160001"/>
                <a:gd name="connsiteY32" fmla="*/ 1983179 h 2137558"/>
                <a:gd name="connsiteX33" fmla="*/ 1841840 w 3160001"/>
                <a:gd name="connsiteY33" fmla="*/ 1959428 h 2137558"/>
                <a:gd name="connsiteX34" fmla="*/ 1877466 w 3160001"/>
                <a:gd name="connsiteY34" fmla="*/ 1935678 h 2137558"/>
                <a:gd name="connsiteX35" fmla="*/ 1936843 w 3160001"/>
                <a:gd name="connsiteY35" fmla="*/ 1911927 h 2137558"/>
                <a:gd name="connsiteX36" fmla="*/ 2031846 w 3160001"/>
                <a:gd name="connsiteY36" fmla="*/ 1840675 h 2137558"/>
                <a:gd name="connsiteX37" fmla="*/ 2079347 w 3160001"/>
                <a:gd name="connsiteY37" fmla="*/ 1805049 h 2137558"/>
                <a:gd name="connsiteX38" fmla="*/ 2138724 w 3160001"/>
                <a:gd name="connsiteY38" fmla="*/ 1781299 h 2137558"/>
                <a:gd name="connsiteX39" fmla="*/ 2209976 w 3160001"/>
                <a:gd name="connsiteY39" fmla="*/ 1721922 h 2137558"/>
                <a:gd name="connsiteX40" fmla="*/ 2257477 w 3160001"/>
                <a:gd name="connsiteY40" fmla="*/ 1698171 h 2137558"/>
                <a:gd name="connsiteX41" fmla="*/ 2304978 w 3160001"/>
                <a:gd name="connsiteY41" fmla="*/ 1650670 h 2137558"/>
                <a:gd name="connsiteX42" fmla="*/ 2376230 w 3160001"/>
                <a:gd name="connsiteY42" fmla="*/ 1626919 h 2137558"/>
                <a:gd name="connsiteX43" fmla="*/ 2411856 w 3160001"/>
                <a:gd name="connsiteY43" fmla="*/ 1603169 h 2137558"/>
                <a:gd name="connsiteX44" fmla="*/ 2459357 w 3160001"/>
                <a:gd name="connsiteY44" fmla="*/ 1591293 h 2137558"/>
                <a:gd name="connsiteX45" fmla="*/ 2649363 w 3160001"/>
                <a:gd name="connsiteY45" fmla="*/ 1496291 h 2137558"/>
                <a:gd name="connsiteX46" fmla="*/ 2696864 w 3160001"/>
                <a:gd name="connsiteY46" fmla="*/ 1472540 h 2137558"/>
                <a:gd name="connsiteX47" fmla="*/ 2744365 w 3160001"/>
                <a:gd name="connsiteY47" fmla="*/ 1448789 h 2137558"/>
                <a:gd name="connsiteX48" fmla="*/ 2815617 w 3160001"/>
                <a:gd name="connsiteY48" fmla="*/ 1401288 h 2137558"/>
                <a:gd name="connsiteX49" fmla="*/ 2898744 w 3160001"/>
                <a:gd name="connsiteY49" fmla="*/ 1318161 h 2137558"/>
                <a:gd name="connsiteX50" fmla="*/ 2993747 w 3160001"/>
                <a:gd name="connsiteY50" fmla="*/ 1175657 h 2137558"/>
                <a:gd name="connsiteX51" fmla="*/ 3064999 w 3160001"/>
                <a:gd name="connsiteY51" fmla="*/ 1033153 h 2137558"/>
                <a:gd name="connsiteX52" fmla="*/ 3100625 w 3160001"/>
                <a:gd name="connsiteY52" fmla="*/ 961901 h 2137558"/>
                <a:gd name="connsiteX53" fmla="*/ 3136251 w 3160001"/>
                <a:gd name="connsiteY53" fmla="*/ 855023 h 2137558"/>
                <a:gd name="connsiteX54" fmla="*/ 3148126 w 3160001"/>
                <a:gd name="connsiteY54" fmla="*/ 819397 h 2137558"/>
                <a:gd name="connsiteX55" fmla="*/ 3160001 w 3160001"/>
                <a:gd name="connsiteY55" fmla="*/ 760021 h 2137558"/>
                <a:gd name="connsiteX56" fmla="*/ 3148126 w 3160001"/>
                <a:gd name="connsiteY56" fmla="*/ 510639 h 2137558"/>
                <a:gd name="connsiteX57" fmla="*/ 3136251 w 3160001"/>
                <a:gd name="connsiteY57" fmla="*/ 475013 h 2137558"/>
                <a:gd name="connsiteX58" fmla="*/ 3053124 w 3160001"/>
                <a:gd name="connsiteY58" fmla="*/ 368135 h 2137558"/>
                <a:gd name="connsiteX59" fmla="*/ 3017498 w 3160001"/>
                <a:gd name="connsiteY59" fmla="*/ 344384 h 2137558"/>
                <a:gd name="connsiteX60" fmla="*/ 2886869 w 3160001"/>
                <a:gd name="connsiteY60" fmla="*/ 285008 h 2137558"/>
                <a:gd name="connsiteX61" fmla="*/ 2827492 w 3160001"/>
                <a:gd name="connsiteY61" fmla="*/ 261257 h 2137558"/>
                <a:gd name="connsiteX62" fmla="*/ 2744365 w 3160001"/>
                <a:gd name="connsiteY62" fmla="*/ 237506 h 2137558"/>
                <a:gd name="connsiteX63" fmla="*/ 2673113 w 3160001"/>
                <a:gd name="connsiteY63" fmla="*/ 201880 h 2137558"/>
                <a:gd name="connsiteX64" fmla="*/ 2589986 w 3160001"/>
                <a:gd name="connsiteY64" fmla="*/ 154379 h 2137558"/>
                <a:gd name="connsiteX65" fmla="*/ 2542485 w 3160001"/>
                <a:gd name="connsiteY65" fmla="*/ 142504 h 2137558"/>
                <a:gd name="connsiteX66" fmla="*/ 2435607 w 3160001"/>
                <a:gd name="connsiteY66" fmla="*/ 106878 h 2137558"/>
                <a:gd name="connsiteX67" fmla="*/ 2352479 w 3160001"/>
                <a:gd name="connsiteY67" fmla="*/ 83127 h 2137558"/>
                <a:gd name="connsiteX68" fmla="*/ 2245601 w 3160001"/>
                <a:gd name="connsiteY68" fmla="*/ 35626 h 2137558"/>
                <a:gd name="connsiteX69" fmla="*/ 2138724 w 3160001"/>
                <a:gd name="connsiteY69" fmla="*/ 0 h 2137558"/>
                <a:gd name="connsiteX70" fmla="*/ 1782464 w 3160001"/>
                <a:gd name="connsiteY70" fmla="*/ 0 h 2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60001" h="2137558">
                  <a:moveTo>
                    <a:pt x="1782464" y="0"/>
                  </a:moveTo>
                  <a:lnTo>
                    <a:pt x="1782464" y="0"/>
                  </a:lnTo>
                  <a:cubicBezTo>
                    <a:pt x="1584542" y="7917"/>
                    <a:pt x="1386257" y="9383"/>
                    <a:pt x="1188698" y="23751"/>
                  </a:cubicBezTo>
                  <a:cubicBezTo>
                    <a:pt x="1146551" y="26816"/>
                    <a:pt x="1105739" y="68212"/>
                    <a:pt x="1069944" y="83127"/>
                  </a:cubicBezTo>
                  <a:cubicBezTo>
                    <a:pt x="1043343" y="94211"/>
                    <a:pt x="1013305" y="95526"/>
                    <a:pt x="986817" y="106878"/>
                  </a:cubicBezTo>
                  <a:cubicBezTo>
                    <a:pt x="957484" y="119450"/>
                    <a:pt x="932610" y="140883"/>
                    <a:pt x="903690" y="154379"/>
                  </a:cubicBezTo>
                  <a:cubicBezTo>
                    <a:pt x="873042" y="168681"/>
                    <a:pt x="838322" y="173706"/>
                    <a:pt x="808687" y="190005"/>
                  </a:cubicBezTo>
                  <a:cubicBezTo>
                    <a:pt x="568714" y="321990"/>
                    <a:pt x="758173" y="258726"/>
                    <a:pt x="583056" y="308758"/>
                  </a:cubicBezTo>
                  <a:cubicBezTo>
                    <a:pt x="563264" y="328550"/>
                    <a:pt x="546316" y="351672"/>
                    <a:pt x="523679" y="368135"/>
                  </a:cubicBezTo>
                  <a:cubicBezTo>
                    <a:pt x="354342" y="491289"/>
                    <a:pt x="560758" y="295612"/>
                    <a:pt x="369300" y="463138"/>
                  </a:cubicBezTo>
                  <a:cubicBezTo>
                    <a:pt x="331383" y="496315"/>
                    <a:pt x="302728" y="539785"/>
                    <a:pt x="262422" y="570015"/>
                  </a:cubicBezTo>
                  <a:cubicBezTo>
                    <a:pt x="203503" y="614205"/>
                    <a:pt x="225900" y="589173"/>
                    <a:pt x="191170" y="641267"/>
                  </a:cubicBezTo>
                  <a:cubicBezTo>
                    <a:pt x="169914" y="705036"/>
                    <a:pt x="189880" y="658821"/>
                    <a:pt x="131794" y="736270"/>
                  </a:cubicBezTo>
                  <a:cubicBezTo>
                    <a:pt x="123231" y="747688"/>
                    <a:pt x="116339" y="760282"/>
                    <a:pt x="108043" y="771896"/>
                  </a:cubicBezTo>
                  <a:cubicBezTo>
                    <a:pt x="96539" y="788001"/>
                    <a:pt x="83921" y="803292"/>
                    <a:pt x="72417" y="819397"/>
                  </a:cubicBezTo>
                  <a:cubicBezTo>
                    <a:pt x="64121" y="831011"/>
                    <a:pt x="55049" y="842257"/>
                    <a:pt x="48666" y="855023"/>
                  </a:cubicBezTo>
                  <a:cubicBezTo>
                    <a:pt x="34471" y="883413"/>
                    <a:pt x="23316" y="919198"/>
                    <a:pt x="13040" y="950026"/>
                  </a:cubicBezTo>
                  <a:cubicBezTo>
                    <a:pt x="9082" y="977735"/>
                    <a:pt x="0" y="1005187"/>
                    <a:pt x="1165" y="1033153"/>
                  </a:cubicBezTo>
                  <a:cubicBezTo>
                    <a:pt x="2288" y="1060104"/>
                    <a:pt x="14392" y="1215339"/>
                    <a:pt x="36791" y="1282535"/>
                  </a:cubicBezTo>
                  <a:cubicBezTo>
                    <a:pt x="69266" y="1379960"/>
                    <a:pt x="46477" y="1306595"/>
                    <a:pt x="96168" y="1389413"/>
                  </a:cubicBezTo>
                  <a:cubicBezTo>
                    <a:pt x="180699" y="1530297"/>
                    <a:pt x="79345" y="1395104"/>
                    <a:pt x="179295" y="1520041"/>
                  </a:cubicBezTo>
                  <a:cubicBezTo>
                    <a:pt x="198951" y="1572458"/>
                    <a:pt x="219654" y="1637750"/>
                    <a:pt x="250547" y="1686296"/>
                  </a:cubicBezTo>
                  <a:cubicBezTo>
                    <a:pt x="264155" y="1707680"/>
                    <a:pt x="283140" y="1725174"/>
                    <a:pt x="298048" y="1745673"/>
                  </a:cubicBezTo>
                  <a:cubicBezTo>
                    <a:pt x="398643" y="1883991"/>
                    <a:pt x="280983" y="1752358"/>
                    <a:pt x="452427" y="1923802"/>
                  </a:cubicBezTo>
                  <a:cubicBezTo>
                    <a:pt x="472219" y="1943594"/>
                    <a:pt x="486768" y="1970661"/>
                    <a:pt x="511804" y="1983179"/>
                  </a:cubicBezTo>
                  <a:cubicBezTo>
                    <a:pt x="594252" y="2024403"/>
                    <a:pt x="557865" y="2010408"/>
                    <a:pt x="618682" y="2030680"/>
                  </a:cubicBezTo>
                  <a:cubicBezTo>
                    <a:pt x="622559" y="2033588"/>
                    <a:pt x="689406" y="2085096"/>
                    <a:pt x="701809" y="2090057"/>
                  </a:cubicBezTo>
                  <a:cubicBezTo>
                    <a:pt x="728566" y="2100760"/>
                    <a:pt x="757334" y="2105527"/>
                    <a:pt x="784937" y="2113808"/>
                  </a:cubicBezTo>
                  <a:cubicBezTo>
                    <a:pt x="857965" y="2135716"/>
                    <a:pt x="778856" y="2117342"/>
                    <a:pt x="879939" y="2137558"/>
                  </a:cubicBezTo>
                  <a:lnTo>
                    <a:pt x="1176822" y="2125683"/>
                  </a:lnTo>
                  <a:cubicBezTo>
                    <a:pt x="1233111" y="2122721"/>
                    <a:pt x="1348441" y="2115110"/>
                    <a:pt x="1414329" y="2101932"/>
                  </a:cubicBezTo>
                  <a:cubicBezTo>
                    <a:pt x="1464297" y="2091938"/>
                    <a:pt x="1531532" y="2073297"/>
                    <a:pt x="1580583" y="2054431"/>
                  </a:cubicBezTo>
                  <a:cubicBezTo>
                    <a:pt x="1703442" y="2007178"/>
                    <a:pt x="1625786" y="2027489"/>
                    <a:pt x="1758713" y="1983179"/>
                  </a:cubicBezTo>
                  <a:cubicBezTo>
                    <a:pt x="1786052" y="1974066"/>
                    <a:pt x="1814131" y="1967345"/>
                    <a:pt x="1841840" y="1959428"/>
                  </a:cubicBezTo>
                  <a:cubicBezTo>
                    <a:pt x="1853715" y="1951511"/>
                    <a:pt x="1864700" y="1942061"/>
                    <a:pt x="1877466" y="1935678"/>
                  </a:cubicBezTo>
                  <a:cubicBezTo>
                    <a:pt x="1896533" y="1926145"/>
                    <a:pt x="1918688" y="1923099"/>
                    <a:pt x="1936843" y="1911927"/>
                  </a:cubicBezTo>
                  <a:cubicBezTo>
                    <a:pt x="1970556" y="1891181"/>
                    <a:pt x="2000178" y="1864426"/>
                    <a:pt x="2031846" y="1840675"/>
                  </a:cubicBezTo>
                  <a:cubicBezTo>
                    <a:pt x="2047680" y="1828800"/>
                    <a:pt x="2060970" y="1812399"/>
                    <a:pt x="2079347" y="1805049"/>
                  </a:cubicBezTo>
                  <a:lnTo>
                    <a:pt x="2138724" y="1781299"/>
                  </a:lnTo>
                  <a:cubicBezTo>
                    <a:pt x="2162475" y="1761507"/>
                    <a:pt x="2184648" y="1739652"/>
                    <a:pt x="2209976" y="1721922"/>
                  </a:cubicBezTo>
                  <a:cubicBezTo>
                    <a:pt x="2224479" y="1711770"/>
                    <a:pt x="2243315" y="1708793"/>
                    <a:pt x="2257477" y="1698171"/>
                  </a:cubicBezTo>
                  <a:cubicBezTo>
                    <a:pt x="2275391" y="1684736"/>
                    <a:pt x="2285777" y="1662191"/>
                    <a:pt x="2304978" y="1650670"/>
                  </a:cubicBezTo>
                  <a:cubicBezTo>
                    <a:pt x="2326446" y="1637789"/>
                    <a:pt x="2353352" y="1637087"/>
                    <a:pt x="2376230" y="1626919"/>
                  </a:cubicBezTo>
                  <a:cubicBezTo>
                    <a:pt x="2389272" y="1621123"/>
                    <a:pt x="2398738" y="1608791"/>
                    <a:pt x="2411856" y="1603169"/>
                  </a:cubicBezTo>
                  <a:cubicBezTo>
                    <a:pt x="2426857" y="1596740"/>
                    <a:pt x="2444356" y="1597722"/>
                    <a:pt x="2459357" y="1591293"/>
                  </a:cubicBezTo>
                  <a:cubicBezTo>
                    <a:pt x="2459371" y="1591287"/>
                    <a:pt x="2624021" y="1508962"/>
                    <a:pt x="2649363" y="1496291"/>
                  </a:cubicBezTo>
                  <a:lnTo>
                    <a:pt x="2696864" y="1472540"/>
                  </a:lnTo>
                  <a:cubicBezTo>
                    <a:pt x="2712698" y="1464623"/>
                    <a:pt x="2729635" y="1458609"/>
                    <a:pt x="2744365" y="1448789"/>
                  </a:cubicBezTo>
                  <a:cubicBezTo>
                    <a:pt x="2768116" y="1432955"/>
                    <a:pt x="2797785" y="1423578"/>
                    <a:pt x="2815617" y="1401288"/>
                  </a:cubicBezTo>
                  <a:cubicBezTo>
                    <a:pt x="2872034" y="1330767"/>
                    <a:pt x="2842029" y="1355972"/>
                    <a:pt x="2898744" y="1318161"/>
                  </a:cubicBezTo>
                  <a:cubicBezTo>
                    <a:pt x="2935901" y="1266142"/>
                    <a:pt x="2964757" y="1230416"/>
                    <a:pt x="2993747" y="1175657"/>
                  </a:cubicBezTo>
                  <a:cubicBezTo>
                    <a:pt x="3018596" y="1128721"/>
                    <a:pt x="3041248" y="1080654"/>
                    <a:pt x="3064999" y="1033153"/>
                  </a:cubicBezTo>
                  <a:cubicBezTo>
                    <a:pt x="3076874" y="1009402"/>
                    <a:pt x="3092228" y="987092"/>
                    <a:pt x="3100625" y="961901"/>
                  </a:cubicBezTo>
                  <a:lnTo>
                    <a:pt x="3136251" y="855023"/>
                  </a:lnTo>
                  <a:cubicBezTo>
                    <a:pt x="3140209" y="843148"/>
                    <a:pt x="3145671" y="831672"/>
                    <a:pt x="3148126" y="819397"/>
                  </a:cubicBezTo>
                  <a:lnTo>
                    <a:pt x="3160001" y="760021"/>
                  </a:lnTo>
                  <a:cubicBezTo>
                    <a:pt x="3156043" y="676894"/>
                    <a:pt x="3155037" y="593573"/>
                    <a:pt x="3148126" y="510639"/>
                  </a:cubicBezTo>
                  <a:cubicBezTo>
                    <a:pt x="3147086" y="498165"/>
                    <a:pt x="3141849" y="486209"/>
                    <a:pt x="3136251" y="475013"/>
                  </a:cubicBezTo>
                  <a:cubicBezTo>
                    <a:pt x="3111079" y="424668"/>
                    <a:pt x="3095628" y="404567"/>
                    <a:pt x="3053124" y="368135"/>
                  </a:cubicBezTo>
                  <a:cubicBezTo>
                    <a:pt x="3042288" y="358847"/>
                    <a:pt x="3030028" y="351218"/>
                    <a:pt x="3017498" y="344384"/>
                  </a:cubicBezTo>
                  <a:cubicBezTo>
                    <a:pt x="2891757" y="275798"/>
                    <a:pt x="2962993" y="313554"/>
                    <a:pt x="2886869" y="285008"/>
                  </a:cubicBezTo>
                  <a:cubicBezTo>
                    <a:pt x="2866909" y="277523"/>
                    <a:pt x="2847715" y="267998"/>
                    <a:pt x="2827492" y="261257"/>
                  </a:cubicBezTo>
                  <a:cubicBezTo>
                    <a:pt x="2789739" y="248673"/>
                    <a:pt x="2778684" y="252759"/>
                    <a:pt x="2744365" y="237506"/>
                  </a:cubicBezTo>
                  <a:cubicBezTo>
                    <a:pt x="2720100" y="226721"/>
                    <a:pt x="2696325" y="214776"/>
                    <a:pt x="2673113" y="201880"/>
                  </a:cubicBezTo>
                  <a:cubicBezTo>
                    <a:pt x="2625413" y="175380"/>
                    <a:pt x="2646959" y="175744"/>
                    <a:pt x="2589986" y="154379"/>
                  </a:cubicBezTo>
                  <a:cubicBezTo>
                    <a:pt x="2574704" y="148648"/>
                    <a:pt x="2558084" y="147304"/>
                    <a:pt x="2542485" y="142504"/>
                  </a:cubicBezTo>
                  <a:cubicBezTo>
                    <a:pt x="2506593" y="131460"/>
                    <a:pt x="2472039" y="115986"/>
                    <a:pt x="2435607" y="106878"/>
                  </a:cubicBezTo>
                  <a:cubicBezTo>
                    <a:pt x="2375961" y="91966"/>
                    <a:pt x="2403589" y="100163"/>
                    <a:pt x="2352479" y="83127"/>
                  </a:cubicBezTo>
                  <a:cubicBezTo>
                    <a:pt x="2247677" y="13258"/>
                    <a:pt x="2415196" y="120425"/>
                    <a:pt x="2245601" y="35626"/>
                  </a:cubicBezTo>
                  <a:cubicBezTo>
                    <a:pt x="2180047" y="2848"/>
                    <a:pt x="2215459" y="15347"/>
                    <a:pt x="2138724" y="0"/>
                  </a:cubicBezTo>
                  <a:cubicBezTo>
                    <a:pt x="1750800" y="12122"/>
                    <a:pt x="1841841" y="0"/>
                    <a:pt x="1782464"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238"/>
            <p:cNvGrpSpPr/>
            <p:nvPr/>
          </p:nvGrpSpPr>
          <p:grpSpPr>
            <a:xfrm rot="20759234">
              <a:off x="2693577" y="332956"/>
              <a:ext cx="3369457" cy="5039361"/>
              <a:chOff x="6477000" y="2667000"/>
              <a:chExt cx="2057400" cy="3011575"/>
            </a:xfrm>
          </p:grpSpPr>
          <p:sp>
            <p:nvSpPr>
              <p:cNvPr id="94" name="Wave 93"/>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Wave 3"/>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Wave 95"/>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Wave 96"/>
              <p:cNvSpPr/>
              <p:nvPr/>
            </p:nvSpPr>
            <p:spPr>
              <a:xfrm rot="6369781">
                <a:off x="6956492" y="3437258"/>
                <a:ext cx="1230892" cy="729059"/>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Wave 97"/>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Wave 98"/>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Wave 99"/>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Wave 100"/>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Wave 101"/>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Wave 103"/>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Wave 104"/>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483862" y="4800600"/>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Freeform 92"/>
            <p:cNvSpPr/>
            <p:nvPr/>
          </p:nvSpPr>
          <p:spPr>
            <a:xfrm>
              <a:off x="4191000" y="4495800"/>
              <a:ext cx="2084295" cy="1650670"/>
            </a:xfrm>
            <a:custGeom>
              <a:avLst/>
              <a:gdLst>
                <a:gd name="connsiteX0" fmla="*/ 1782464 w 3160001"/>
                <a:gd name="connsiteY0" fmla="*/ 0 h 2137558"/>
                <a:gd name="connsiteX1" fmla="*/ 1782464 w 3160001"/>
                <a:gd name="connsiteY1" fmla="*/ 0 h 2137558"/>
                <a:gd name="connsiteX2" fmla="*/ 1188698 w 3160001"/>
                <a:gd name="connsiteY2" fmla="*/ 23751 h 2137558"/>
                <a:gd name="connsiteX3" fmla="*/ 1069944 w 3160001"/>
                <a:gd name="connsiteY3" fmla="*/ 83127 h 2137558"/>
                <a:gd name="connsiteX4" fmla="*/ 986817 w 3160001"/>
                <a:gd name="connsiteY4" fmla="*/ 106878 h 2137558"/>
                <a:gd name="connsiteX5" fmla="*/ 903690 w 3160001"/>
                <a:gd name="connsiteY5" fmla="*/ 154379 h 2137558"/>
                <a:gd name="connsiteX6" fmla="*/ 808687 w 3160001"/>
                <a:gd name="connsiteY6" fmla="*/ 190005 h 2137558"/>
                <a:gd name="connsiteX7" fmla="*/ 583056 w 3160001"/>
                <a:gd name="connsiteY7" fmla="*/ 308758 h 2137558"/>
                <a:gd name="connsiteX8" fmla="*/ 523679 w 3160001"/>
                <a:gd name="connsiteY8" fmla="*/ 368135 h 2137558"/>
                <a:gd name="connsiteX9" fmla="*/ 369300 w 3160001"/>
                <a:gd name="connsiteY9" fmla="*/ 463138 h 2137558"/>
                <a:gd name="connsiteX10" fmla="*/ 262422 w 3160001"/>
                <a:gd name="connsiteY10" fmla="*/ 570015 h 2137558"/>
                <a:gd name="connsiteX11" fmla="*/ 191170 w 3160001"/>
                <a:gd name="connsiteY11" fmla="*/ 641267 h 2137558"/>
                <a:gd name="connsiteX12" fmla="*/ 131794 w 3160001"/>
                <a:gd name="connsiteY12" fmla="*/ 736270 h 2137558"/>
                <a:gd name="connsiteX13" fmla="*/ 108043 w 3160001"/>
                <a:gd name="connsiteY13" fmla="*/ 771896 h 2137558"/>
                <a:gd name="connsiteX14" fmla="*/ 72417 w 3160001"/>
                <a:gd name="connsiteY14" fmla="*/ 819397 h 2137558"/>
                <a:gd name="connsiteX15" fmla="*/ 48666 w 3160001"/>
                <a:gd name="connsiteY15" fmla="*/ 855023 h 2137558"/>
                <a:gd name="connsiteX16" fmla="*/ 13040 w 3160001"/>
                <a:gd name="connsiteY16" fmla="*/ 950026 h 2137558"/>
                <a:gd name="connsiteX17" fmla="*/ 1165 w 3160001"/>
                <a:gd name="connsiteY17" fmla="*/ 1033153 h 2137558"/>
                <a:gd name="connsiteX18" fmla="*/ 36791 w 3160001"/>
                <a:gd name="connsiteY18" fmla="*/ 1282535 h 2137558"/>
                <a:gd name="connsiteX19" fmla="*/ 96168 w 3160001"/>
                <a:gd name="connsiteY19" fmla="*/ 1389413 h 2137558"/>
                <a:gd name="connsiteX20" fmla="*/ 179295 w 3160001"/>
                <a:gd name="connsiteY20" fmla="*/ 1520041 h 2137558"/>
                <a:gd name="connsiteX21" fmla="*/ 250547 w 3160001"/>
                <a:gd name="connsiteY21" fmla="*/ 1686296 h 2137558"/>
                <a:gd name="connsiteX22" fmla="*/ 298048 w 3160001"/>
                <a:gd name="connsiteY22" fmla="*/ 1745673 h 2137558"/>
                <a:gd name="connsiteX23" fmla="*/ 452427 w 3160001"/>
                <a:gd name="connsiteY23" fmla="*/ 1923802 h 2137558"/>
                <a:gd name="connsiteX24" fmla="*/ 511804 w 3160001"/>
                <a:gd name="connsiteY24" fmla="*/ 1983179 h 2137558"/>
                <a:gd name="connsiteX25" fmla="*/ 618682 w 3160001"/>
                <a:gd name="connsiteY25" fmla="*/ 2030680 h 2137558"/>
                <a:gd name="connsiteX26" fmla="*/ 701809 w 3160001"/>
                <a:gd name="connsiteY26" fmla="*/ 2090057 h 2137558"/>
                <a:gd name="connsiteX27" fmla="*/ 784937 w 3160001"/>
                <a:gd name="connsiteY27" fmla="*/ 2113808 h 2137558"/>
                <a:gd name="connsiteX28" fmla="*/ 879939 w 3160001"/>
                <a:gd name="connsiteY28" fmla="*/ 2137558 h 2137558"/>
                <a:gd name="connsiteX29" fmla="*/ 1176822 w 3160001"/>
                <a:gd name="connsiteY29" fmla="*/ 2125683 h 2137558"/>
                <a:gd name="connsiteX30" fmla="*/ 1414329 w 3160001"/>
                <a:gd name="connsiteY30" fmla="*/ 2101932 h 2137558"/>
                <a:gd name="connsiteX31" fmla="*/ 1580583 w 3160001"/>
                <a:gd name="connsiteY31" fmla="*/ 2054431 h 2137558"/>
                <a:gd name="connsiteX32" fmla="*/ 1758713 w 3160001"/>
                <a:gd name="connsiteY32" fmla="*/ 1983179 h 2137558"/>
                <a:gd name="connsiteX33" fmla="*/ 1841840 w 3160001"/>
                <a:gd name="connsiteY33" fmla="*/ 1959428 h 2137558"/>
                <a:gd name="connsiteX34" fmla="*/ 1877466 w 3160001"/>
                <a:gd name="connsiteY34" fmla="*/ 1935678 h 2137558"/>
                <a:gd name="connsiteX35" fmla="*/ 1936843 w 3160001"/>
                <a:gd name="connsiteY35" fmla="*/ 1911927 h 2137558"/>
                <a:gd name="connsiteX36" fmla="*/ 2031846 w 3160001"/>
                <a:gd name="connsiteY36" fmla="*/ 1840675 h 2137558"/>
                <a:gd name="connsiteX37" fmla="*/ 2079347 w 3160001"/>
                <a:gd name="connsiteY37" fmla="*/ 1805049 h 2137558"/>
                <a:gd name="connsiteX38" fmla="*/ 2138724 w 3160001"/>
                <a:gd name="connsiteY38" fmla="*/ 1781299 h 2137558"/>
                <a:gd name="connsiteX39" fmla="*/ 2209976 w 3160001"/>
                <a:gd name="connsiteY39" fmla="*/ 1721922 h 2137558"/>
                <a:gd name="connsiteX40" fmla="*/ 2257477 w 3160001"/>
                <a:gd name="connsiteY40" fmla="*/ 1698171 h 2137558"/>
                <a:gd name="connsiteX41" fmla="*/ 2304978 w 3160001"/>
                <a:gd name="connsiteY41" fmla="*/ 1650670 h 2137558"/>
                <a:gd name="connsiteX42" fmla="*/ 2376230 w 3160001"/>
                <a:gd name="connsiteY42" fmla="*/ 1626919 h 2137558"/>
                <a:gd name="connsiteX43" fmla="*/ 2411856 w 3160001"/>
                <a:gd name="connsiteY43" fmla="*/ 1603169 h 2137558"/>
                <a:gd name="connsiteX44" fmla="*/ 2459357 w 3160001"/>
                <a:gd name="connsiteY44" fmla="*/ 1591293 h 2137558"/>
                <a:gd name="connsiteX45" fmla="*/ 2649363 w 3160001"/>
                <a:gd name="connsiteY45" fmla="*/ 1496291 h 2137558"/>
                <a:gd name="connsiteX46" fmla="*/ 2696864 w 3160001"/>
                <a:gd name="connsiteY46" fmla="*/ 1472540 h 2137558"/>
                <a:gd name="connsiteX47" fmla="*/ 2744365 w 3160001"/>
                <a:gd name="connsiteY47" fmla="*/ 1448789 h 2137558"/>
                <a:gd name="connsiteX48" fmla="*/ 2815617 w 3160001"/>
                <a:gd name="connsiteY48" fmla="*/ 1401288 h 2137558"/>
                <a:gd name="connsiteX49" fmla="*/ 2898744 w 3160001"/>
                <a:gd name="connsiteY49" fmla="*/ 1318161 h 2137558"/>
                <a:gd name="connsiteX50" fmla="*/ 2993747 w 3160001"/>
                <a:gd name="connsiteY50" fmla="*/ 1175657 h 2137558"/>
                <a:gd name="connsiteX51" fmla="*/ 3064999 w 3160001"/>
                <a:gd name="connsiteY51" fmla="*/ 1033153 h 2137558"/>
                <a:gd name="connsiteX52" fmla="*/ 3100625 w 3160001"/>
                <a:gd name="connsiteY52" fmla="*/ 961901 h 2137558"/>
                <a:gd name="connsiteX53" fmla="*/ 3136251 w 3160001"/>
                <a:gd name="connsiteY53" fmla="*/ 855023 h 2137558"/>
                <a:gd name="connsiteX54" fmla="*/ 3148126 w 3160001"/>
                <a:gd name="connsiteY54" fmla="*/ 819397 h 2137558"/>
                <a:gd name="connsiteX55" fmla="*/ 3160001 w 3160001"/>
                <a:gd name="connsiteY55" fmla="*/ 760021 h 2137558"/>
                <a:gd name="connsiteX56" fmla="*/ 3148126 w 3160001"/>
                <a:gd name="connsiteY56" fmla="*/ 510639 h 2137558"/>
                <a:gd name="connsiteX57" fmla="*/ 3136251 w 3160001"/>
                <a:gd name="connsiteY57" fmla="*/ 475013 h 2137558"/>
                <a:gd name="connsiteX58" fmla="*/ 3053124 w 3160001"/>
                <a:gd name="connsiteY58" fmla="*/ 368135 h 2137558"/>
                <a:gd name="connsiteX59" fmla="*/ 3017498 w 3160001"/>
                <a:gd name="connsiteY59" fmla="*/ 344384 h 2137558"/>
                <a:gd name="connsiteX60" fmla="*/ 2886869 w 3160001"/>
                <a:gd name="connsiteY60" fmla="*/ 285008 h 2137558"/>
                <a:gd name="connsiteX61" fmla="*/ 2827492 w 3160001"/>
                <a:gd name="connsiteY61" fmla="*/ 261257 h 2137558"/>
                <a:gd name="connsiteX62" fmla="*/ 2744365 w 3160001"/>
                <a:gd name="connsiteY62" fmla="*/ 237506 h 2137558"/>
                <a:gd name="connsiteX63" fmla="*/ 2673113 w 3160001"/>
                <a:gd name="connsiteY63" fmla="*/ 201880 h 2137558"/>
                <a:gd name="connsiteX64" fmla="*/ 2589986 w 3160001"/>
                <a:gd name="connsiteY64" fmla="*/ 154379 h 2137558"/>
                <a:gd name="connsiteX65" fmla="*/ 2542485 w 3160001"/>
                <a:gd name="connsiteY65" fmla="*/ 142504 h 2137558"/>
                <a:gd name="connsiteX66" fmla="*/ 2435607 w 3160001"/>
                <a:gd name="connsiteY66" fmla="*/ 106878 h 2137558"/>
                <a:gd name="connsiteX67" fmla="*/ 2352479 w 3160001"/>
                <a:gd name="connsiteY67" fmla="*/ 83127 h 2137558"/>
                <a:gd name="connsiteX68" fmla="*/ 2245601 w 3160001"/>
                <a:gd name="connsiteY68" fmla="*/ 35626 h 2137558"/>
                <a:gd name="connsiteX69" fmla="*/ 2138724 w 3160001"/>
                <a:gd name="connsiteY69" fmla="*/ 0 h 2137558"/>
                <a:gd name="connsiteX70" fmla="*/ 1782464 w 3160001"/>
                <a:gd name="connsiteY70" fmla="*/ 0 h 2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60001" h="2137558">
                  <a:moveTo>
                    <a:pt x="1782464" y="0"/>
                  </a:moveTo>
                  <a:lnTo>
                    <a:pt x="1782464" y="0"/>
                  </a:lnTo>
                  <a:cubicBezTo>
                    <a:pt x="1584542" y="7917"/>
                    <a:pt x="1386257" y="9383"/>
                    <a:pt x="1188698" y="23751"/>
                  </a:cubicBezTo>
                  <a:cubicBezTo>
                    <a:pt x="1146551" y="26816"/>
                    <a:pt x="1105739" y="68212"/>
                    <a:pt x="1069944" y="83127"/>
                  </a:cubicBezTo>
                  <a:cubicBezTo>
                    <a:pt x="1043343" y="94211"/>
                    <a:pt x="1013305" y="95526"/>
                    <a:pt x="986817" y="106878"/>
                  </a:cubicBezTo>
                  <a:cubicBezTo>
                    <a:pt x="957484" y="119450"/>
                    <a:pt x="932610" y="140883"/>
                    <a:pt x="903690" y="154379"/>
                  </a:cubicBezTo>
                  <a:cubicBezTo>
                    <a:pt x="873042" y="168681"/>
                    <a:pt x="838322" y="173706"/>
                    <a:pt x="808687" y="190005"/>
                  </a:cubicBezTo>
                  <a:cubicBezTo>
                    <a:pt x="568714" y="321990"/>
                    <a:pt x="758173" y="258726"/>
                    <a:pt x="583056" y="308758"/>
                  </a:cubicBezTo>
                  <a:cubicBezTo>
                    <a:pt x="563264" y="328550"/>
                    <a:pt x="546316" y="351672"/>
                    <a:pt x="523679" y="368135"/>
                  </a:cubicBezTo>
                  <a:cubicBezTo>
                    <a:pt x="354342" y="491289"/>
                    <a:pt x="560758" y="295612"/>
                    <a:pt x="369300" y="463138"/>
                  </a:cubicBezTo>
                  <a:cubicBezTo>
                    <a:pt x="331383" y="496315"/>
                    <a:pt x="302728" y="539785"/>
                    <a:pt x="262422" y="570015"/>
                  </a:cubicBezTo>
                  <a:cubicBezTo>
                    <a:pt x="203503" y="614205"/>
                    <a:pt x="225900" y="589173"/>
                    <a:pt x="191170" y="641267"/>
                  </a:cubicBezTo>
                  <a:cubicBezTo>
                    <a:pt x="169914" y="705036"/>
                    <a:pt x="189880" y="658821"/>
                    <a:pt x="131794" y="736270"/>
                  </a:cubicBezTo>
                  <a:cubicBezTo>
                    <a:pt x="123231" y="747688"/>
                    <a:pt x="116339" y="760282"/>
                    <a:pt x="108043" y="771896"/>
                  </a:cubicBezTo>
                  <a:cubicBezTo>
                    <a:pt x="96539" y="788001"/>
                    <a:pt x="83921" y="803292"/>
                    <a:pt x="72417" y="819397"/>
                  </a:cubicBezTo>
                  <a:cubicBezTo>
                    <a:pt x="64121" y="831011"/>
                    <a:pt x="55049" y="842257"/>
                    <a:pt x="48666" y="855023"/>
                  </a:cubicBezTo>
                  <a:cubicBezTo>
                    <a:pt x="34471" y="883413"/>
                    <a:pt x="23316" y="919198"/>
                    <a:pt x="13040" y="950026"/>
                  </a:cubicBezTo>
                  <a:cubicBezTo>
                    <a:pt x="9082" y="977735"/>
                    <a:pt x="0" y="1005187"/>
                    <a:pt x="1165" y="1033153"/>
                  </a:cubicBezTo>
                  <a:cubicBezTo>
                    <a:pt x="2288" y="1060104"/>
                    <a:pt x="14392" y="1215339"/>
                    <a:pt x="36791" y="1282535"/>
                  </a:cubicBezTo>
                  <a:cubicBezTo>
                    <a:pt x="69266" y="1379960"/>
                    <a:pt x="46477" y="1306595"/>
                    <a:pt x="96168" y="1389413"/>
                  </a:cubicBezTo>
                  <a:cubicBezTo>
                    <a:pt x="180699" y="1530297"/>
                    <a:pt x="79345" y="1395104"/>
                    <a:pt x="179295" y="1520041"/>
                  </a:cubicBezTo>
                  <a:cubicBezTo>
                    <a:pt x="198951" y="1572458"/>
                    <a:pt x="219654" y="1637750"/>
                    <a:pt x="250547" y="1686296"/>
                  </a:cubicBezTo>
                  <a:cubicBezTo>
                    <a:pt x="264155" y="1707680"/>
                    <a:pt x="283140" y="1725174"/>
                    <a:pt x="298048" y="1745673"/>
                  </a:cubicBezTo>
                  <a:cubicBezTo>
                    <a:pt x="398643" y="1883991"/>
                    <a:pt x="280983" y="1752358"/>
                    <a:pt x="452427" y="1923802"/>
                  </a:cubicBezTo>
                  <a:cubicBezTo>
                    <a:pt x="472219" y="1943594"/>
                    <a:pt x="486768" y="1970661"/>
                    <a:pt x="511804" y="1983179"/>
                  </a:cubicBezTo>
                  <a:cubicBezTo>
                    <a:pt x="594252" y="2024403"/>
                    <a:pt x="557865" y="2010408"/>
                    <a:pt x="618682" y="2030680"/>
                  </a:cubicBezTo>
                  <a:cubicBezTo>
                    <a:pt x="622559" y="2033588"/>
                    <a:pt x="689406" y="2085096"/>
                    <a:pt x="701809" y="2090057"/>
                  </a:cubicBezTo>
                  <a:cubicBezTo>
                    <a:pt x="728566" y="2100760"/>
                    <a:pt x="757334" y="2105527"/>
                    <a:pt x="784937" y="2113808"/>
                  </a:cubicBezTo>
                  <a:cubicBezTo>
                    <a:pt x="857965" y="2135716"/>
                    <a:pt x="778856" y="2117342"/>
                    <a:pt x="879939" y="2137558"/>
                  </a:cubicBezTo>
                  <a:lnTo>
                    <a:pt x="1176822" y="2125683"/>
                  </a:lnTo>
                  <a:cubicBezTo>
                    <a:pt x="1233111" y="2122721"/>
                    <a:pt x="1348441" y="2115110"/>
                    <a:pt x="1414329" y="2101932"/>
                  </a:cubicBezTo>
                  <a:cubicBezTo>
                    <a:pt x="1464297" y="2091938"/>
                    <a:pt x="1531532" y="2073297"/>
                    <a:pt x="1580583" y="2054431"/>
                  </a:cubicBezTo>
                  <a:cubicBezTo>
                    <a:pt x="1703442" y="2007178"/>
                    <a:pt x="1625786" y="2027489"/>
                    <a:pt x="1758713" y="1983179"/>
                  </a:cubicBezTo>
                  <a:cubicBezTo>
                    <a:pt x="1786052" y="1974066"/>
                    <a:pt x="1814131" y="1967345"/>
                    <a:pt x="1841840" y="1959428"/>
                  </a:cubicBezTo>
                  <a:cubicBezTo>
                    <a:pt x="1853715" y="1951511"/>
                    <a:pt x="1864700" y="1942061"/>
                    <a:pt x="1877466" y="1935678"/>
                  </a:cubicBezTo>
                  <a:cubicBezTo>
                    <a:pt x="1896533" y="1926145"/>
                    <a:pt x="1918688" y="1923099"/>
                    <a:pt x="1936843" y="1911927"/>
                  </a:cubicBezTo>
                  <a:cubicBezTo>
                    <a:pt x="1970556" y="1891181"/>
                    <a:pt x="2000178" y="1864426"/>
                    <a:pt x="2031846" y="1840675"/>
                  </a:cubicBezTo>
                  <a:cubicBezTo>
                    <a:pt x="2047680" y="1828800"/>
                    <a:pt x="2060970" y="1812399"/>
                    <a:pt x="2079347" y="1805049"/>
                  </a:cubicBezTo>
                  <a:lnTo>
                    <a:pt x="2138724" y="1781299"/>
                  </a:lnTo>
                  <a:cubicBezTo>
                    <a:pt x="2162475" y="1761507"/>
                    <a:pt x="2184648" y="1739652"/>
                    <a:pt x="2209976" y="1721922"/>
                  </a:cubicBezTo>
                  <a:cubicBezTo>
                    <a:pt x="2224479" y="1711770"/>
                    <a:pt x="2243315" y="1708793"/>
                    <a:pt x="2257477" y="1698171"/>
                  </a:cubicBezTo>
                  <a:cubicBezTo>
                    <a:pt x="2275391" y="1684736"/>
                    <a:pt x="2285777" y="1662191"/>
                    <a:pt x="2304978" y="1650670"/>
                  </a:cubicBezTo>
                  <a:cubicBezTo>
                    <a:pt x="2326446" y="1637789"/>
                    <a:pt x="2353352" y="1637087"/>
                    <a:pt x="2376230" y="1626919"/>
                  </a:cubicBezTo>
                  <a:cubicBezTo>
                    <a:pt x="2389272" y="1621123"/>
                    <a:pt x="2398738" y="1608791"/>
                    <a:pt x="2411856" y="1603169"/>
                  </a:cubicBezTo>
                  <a:cubicBezTo>
                    <a:pt x="2426857" y="1596740"/>
                    <a:pt x="2444356" y="1597722"/>
                    <a:pt x="2459357" y="1591293"/>
                  </a:cubicBezTo>
                  <a:cubicBezTo>
                    <a:pt x="2459371" y="1591287"/>
                    <a:pt x="2624021" y="1508962"/>
                    <a:pt x="2649363" y="1496291"/>
                  </a:cubicBezTo>
                  <a:lnTo>
                    <a:pt x="2696864" y="1472540"/>
                  </a:lnTo>
                  <a:cubicBezTo>
                    <a:pt x="2712698" y="1464623"/>
                    <a:pt x="2729635" y="1458609"/>
                    <a:pt x="2744365" y="1448789"/>
                  </a:cubicBezTo>
                  <a:cubicBezTo>
                    <a:pt x="2768116" y="1432955"/>
                    <a:pt x="2797785" y="1423578"/>
                    <a:pt x="2815617" y="1401288"/>
                  </a:cubicBezTo>
                  <a:cubicBezTo>
                    <a:pt x="2872034" y="1330767"/>
                    <a:pt x="2842029" y="1355972"/>
                    <a:pt x="2898744" y="1318161"/>
                  </a:cubicBezTo>
                  <a:cubicBezTo>
                    <a:pt x="2935901" y="1266142"/>
                    <a:pt x="2964757" y="1230416"/>
                    <a:pt x="2993747" y="1175657"/>
                  </a:cubicBezTo>
                  <a:cubicBezTo>
                    <a:pt x="3018596" y="1128721"/>
                    <a:pt x="3041248" y="1080654"/>
                    <a:pt x="3064999" y="1033153"/>
                  </a:cubicBezTo>
                  <a:cubicBezTo>
                    <a:pt x="3076874" y="1009402"/>
                    <a:pt x="3092228" y="987092"/>
                    <a:pt x="3100625" y="961901"/>
                  </a:cubicBezTo>
                  <a:lnTo>
                    <a:pt x="3136251" y="855023"/>
                  </a:lnTo>
                  <a:cubicBezTo>
                    <a:pt x="3140209" y="843148"/>
                    <a:pt x="3145671" y="831672"/>
                    <a:pt x="3148126" y="819397"/>
                  </a:cubicBezTo>
                  <a:lnTo>
                    <a:pt x="3160001" y="760021"/>
                  </a:lnTo>
                  <a:cubicBezTo>
                    <a:pt x="3156043" y="676894"/>
                    <a:pt x="3155037" y="593573"/>
                    <a:pt x="3148126" y="510639"/>
                  </a:cubicBezTo>
                  <a:cubicBezTo>
                    <a:pt x="3147086" y="498165"/>
                    <a:pt x="3141849" y="486209"/>
                    <a:pt x="3136251" y="475013"/>
                  </a:cubicBezTo>
                  <a:cubicBezTo>
                    <a:pt x="3111079" y="424668"/>
                    <a:pt x="3095628" y="404567"/>
                    <a:pt x="3053124" y="368135"/>
                  </a:cubicBezTo>
                  <a:cubicBezTo>
                    <a:pt x="3042288" y="358847"/>
                    <a:pt x="3030028" y="351218"/>
                    <a:pt x="3017498" y="344384"/>
                  </a:cubicBezTo>
                  <a:cubicBezTo>
                    <a:pt x="2891757" y="275798"/>
                    <a:pt x="2962993" y="313554"/>
                    <a:pt x="2886869" y="285008"/>
                  </a:cubicBezTo>
                  <a:cubicBezTo>
                    <a:pt x="2866909" y="277523"/>
                    <a:pt x="2847715" y="267998"/>
                    <a:pt x="2827492" y="261257"/>
                  </a:cubicBezTo>
                  <a:cubicBezTo>
                    <a:pt x="2789739" y="248673"/>
                    <a:pt x="2778684" y="252759"/>
                    <a:pt x="2744365" y="237506"/>
                  </a:cubicBezTo>
                  <a:cubicBezTo>
                    <a:pt x="2720100" y="226721"/>
                    <a:pt x="2696325" y="214776"/>
                    <a:pt x="2673113" y="201880"/>
                  </a:cubicBezTo>
                  <a:cubicBezTo>
                    <a:pt x="2625413" y="175380"/>
                    <a:pt x="2646959" y="175744"/>
                    <a:pt x="2589986" y="154379"/>
                  </a:cubicBezTo>
                  <a:cubicBezTo>
                    <a:pt x="2574704" y="148648"/>
                    <a:pt x="2558084" y="147304"/>
                    <a:pt x="2542485" y="142504"/>
                  </a:cubicBezTo>
                  <a:cubicBezTo>
                    <a:pt x="2506593" y="131460"/>
                    <a:pt x="2472039" y="115986"/>
                    <a:pt x="2435607" y="106878"/>
                  </a:cubicBezTo>
                  <a:cubicBezTo>
                    <a:pt x="2375961" y="91966"/>
                    <a:pt x="2403589" y="100163"/>
                    <a:pt x="2352479" y="83127"/>
                  </a:cubicBezTo>
                  <a:cubicBezTo>
                    <a:pt x="2247677" y="13258"/>
                    <a:pt x="2415196" y="120425"/>
                    <a:pt x="2245601" y="35626"/>
                  </a:cubicBezTo>
                  <a:cubicBezTo>
                    <a:pt x="2180047" y="2848"/>
                    <a:pt x="2215459" y="15347"/>
                    <a:pt x="2138724" y="0"/>
                  </a:cubicBezTo>
                  <a:cubicBezTo>
                    <a:pt x="1750800" y="12122"/>
                    <a:pt x="1841841" y="0"/>
                    <a:pt x="1782464"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78253" y="1149085"/>
            <a:ext cx="7437881" cy="1258432"/>
            <a:chOff x="678253" y="1149085"/>
            <a:chExt cx="7437881" cy="1258432"/>
          </a:xfrm>
        </p:grpSpPr>
        <p:grpSp>
          <p:nvGrpSpPr>
            <p:cNvPr id="107" name="Group 106"/>
            <p:cNvGrpSpPr/>
            <p:nvPr/>
          </p:nvGrpSpPr>
          <p:grpSpPr>
            <a:xfrm>
              <a:off x="678253" y="1149085"/>
              <a:ext cx="1222217" cy="1258432"/>
              <a:chOff x="6355533" y="1738265"/>
              <a:chExt cx="1222217" cy="1258432"/>
            </a:xfrm>
          </p:grpSpPr>
          <p:sp>
            <p:nvSpPr>
              <p:cNvPr id="108" name="Rectangle 107"/>
              <p:cNvSpPr/>
              <p:nvPr/>
            </p:nvSpPr>
            <p:spPr>
              <a:xfrm>
                <a:off x="6355533" y="1738265"/>
                <a:ext cx="1222217" cy="1258432"/>
              </a:xfrm>
              <a:prstGeom prst="rect">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6536602" y="1837854"/>
                <a:ext cx="886886" cy="1122630"/>
                <a:chOff x="3893697" y="1275560"/>
                <a:chExt cx="1061470" cy="1411588"/>
              </a:xfrm>
              <a:solidFill>
                <a:schemeClr val="tx2">
                  <a:lumMod val="40000"/>
                  <a:lumOff val="60000"/>
                </a:schemeClr>
              </a:solidFill>
            </p:grpSpPr>
            <p:sp>
              <p:nvSpPr>
                <p:cNvPr id="110"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326"/>
                <p:cNvGrpSpPr/>
                <p:nvPr/>
              </p:nvGrpSpPr>
              <p:grpSpPr>
                <a:xfrm>
                  <a:off x="3893697" y="1275560"/>
                  <a:ext cx="1061470" cy="1342845"/>
                  <a:chOff x="4069905" y="513080"/>
                  <a:chExt cx="420615" cy="703048"/>
                </a:xfrm>
                <a:grpFill/>
              </p:grpSpPr>
              <p:sp>
                <p:nvSpPr>
                  <p:cNvPr id="112"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 name="Rectangle 7"/>
            <p:cNvSpPr/>
            <p:nvPr/>
          </p:nvSpPr>
          <p:spPr>
            <a:xfrm>
              <a:off x="2020134" y="1517824"/>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What name should I call you before the children of Israel?</a:t>
              </a:r>
              <a:endParaRPr lang="en-US" dirty="0">
                <a:solidFill>
                  <a:schemeClr val="bg1"/>
                </a:solidFill>
              </a:endParaRPr>
            </a:p>
          </p:txBody>
        </p:sp>
      </p:grpSp>
      <p:grpSp>
        <p:nvGrpSpPr>
          <p:cNvPr id="12" name="Group 11"/>
          <p:cNvGrpSpPr/>
          <p:nvPr/>
        </p:nvGrpSpPr>
        <p:grpSpPr>
          <a:xfrm>
            <a:off x="644244" y="2719247"/>
            <a:ext cx="2904714" cy="1349087"/>
            <a:chOff x="644244" y="2719247"/>
            <a:chExt cx="2904714" cy="1349087"/>
          </a:xfrm>
        </p:grpSpPr>
        <p:grpSp>
          <p:nvGrpSpPr>
            <p:cNvPr id="117" name="Group 116"/>
            <p:cNvGrpSpPr/>
            <p:nvPr/>
          </p:nvGrpSpPr>
          <p:grpSpPr>
            <a:xfrm>
              <a:off x="644244" y="2719247"/>
              <a:ext cx="1244001" cy="1349087"/>
              <a:chOff x="6040062" y="219986"/>
              <a:chExt cx="2749109" cy="3233987"/>
            </a:xfrm>
          </p:grpSpPr>
          <p:sp>
            <p:nvSpPr>
              <p:cNvPr id="118" name="Rectangle 117"/>
              <p:cNvSpPr/>
              <p:nvPr/>
            </p:nvSpPr>
            <p:spPr>
              <a:xfrm>
                <a:off x="6040062" y="219986"/>
                <a:ext cx="2749109" cy="3233987"/>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253881" y="444072"/>
                <a:ext cx="2401395" cy="3009901"/>
                <a:chOff x="1221578" y="381000"/>
                <a:chExt cx="2401395" cy="3009901"/>
              </a:xfrm>
              <a:solidFill>
                <a:schemeClr val="tx2">
                  <a:lumMod val="20000"/>
                  <a:lumOff val="80000"/>
                </a:schemeClr>
              </a:solidFill>
            </p:grpSpPr>
            <p:sp>
              <p:nvSpPr>
                <p:cNvPr id="120" name="Cloud 119"/>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Block Arc 125"/>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Block Arc 126"/>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Cloud 127"/>
                <p:cNvSpPr/>
                <p:nvPr/>
              </p:nvSpPr>
              <p:spPr>
                <a:xfrm rot="21271638">
                  <a:off x="2762187" y="561628"/>
                  <a:ext cx="688970" cy="20296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rot="273561">
                  <a:off x="1444512" y="631601"/>
                  <a:ext cx="632176" cy="197474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Rectangle 133"/>
            <p:cNvSpPr/>
            <p:nvPr/>
          </p:nvSpPr>
          <p:spPr>
            <a:xfrm>
              <a:off x="1952499" y="3119803"/>
              <a:ext cx="1596459" cy="370546"/>
            </a:xfrm>
            <a:prstGeom prst="rect">
              <a:avLst/>
            </a:prstGeom>
          </p:spPr>
          <p:txBody>
            <a:bodyPr wrap="square">
              <a:spAutoFit/>
            </a:bodyPr>
            <a:lstStyle/>
            <a:p>
              <a:r>
                <a:rPr lang="en-US" b="0" i="0" dirty="0">
                  <a:solidFill>
                    <a:schemeClr val="bg1"/>
                  </a:solidFill>
                  <a:effectLst/>
                  <a:latin typeface="Calibri" panose="020F0502020204030204" pitchFamily="34" charset="0"/>
                </a:rPr>
                <a:t>I AM</a:t>
              </a:r>
              <a:endParaRPr lang="en-US" dirty="0">
                <a:solidFill>
                  <a:schemeClr val="bg1"/>
                </a:solidFill>
              </a:endParaRPr>
            </a:p>
          </p:txBody>
        </p:sp>
      </p:grpSp>
      <p:sp>
        <p:nvSpPr>
          <p:cNvPr id="9" name="Rectangle 8"/>
          <p:cNvSpPr/>
          <p:nvPr/>
        </p:nvSpPr>
        <p:spPr>
          <a:xfrm>
            <a:off x="5123762" y="3502417"/>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The answer is not </a:t>
            </a:r>
            <a:r>
              <a:rPr lang="en-US" b="0" i="1" dirty="0">
                <a:solidFill>
                  <a:schemeClr val="bg1"/>
                </a:solidFill>
                <a:effectLst/>
                <a:latin typeface="Calibri" panose="020F0502020204030204" pitchFamily="34" charset="0"/>
              </a:rPr>
              <a:t>Jehovah</a:t>
            </a:r>
            <a:r>
              <a:rPr lang="en-US" b="0" i="0" dirty="0">
                <a:solidFill>
                  <a:schemeClr val="bg1"/>
                </a:solidFill>
                <a:effectLst/>
                <a:latin typeface="Calibri" panose="020F0502020204030204" pitchFamily="34" charset="0"/>
              </a:rPr>
              <a:t>. The Lord is identified by another term. "Out of respect or reverence to the name of the Supreme Being, to avoid the too frequent repetition of his name," (D&amp;C 107:4)</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Jehovah declares his name as "I AM" to the children of Israel (Ex. 3:14). "I AM" is a proper name for the God of Abraham, Isaac, and Jacob. (1)</a:t>
            </a:r>
            <a:endParaRPr lang="en-US" dirty="0">
              <a:solidFill>
                <a:schemeClr val="bg1"/>
              </a:solidFill>
            </a:endParaRPr>
          </a:p>
        </p:txBody>
      </p:sp>
      <p:sp>
        <p:nvSpPr>
          <p:cNvPr id="10" name="Rectangle 9"/>
          <p:cNvSpPr/>
          <p:nvPr/>
        </p:nvSpPr>
        <p:spPr>
          <a:xfrm>
            <a:off x="5236648" y="962507"/>
            <a:ext cx="1771319" cy="369332"/>
          </a:xfrm>
          <a:prstGeom prst="rect">
            <a:avLst/>
          </a:prstGeom>
        </p:spPr>
        <p:txBody>
          <a:bodyPr wrap="none">
            <a:spAutoFit/>
          </a:bodyPr>
          <a:lstStyle/>
          <a:p>
            <a:r>
              <a:rPr lang="en-US" b="0" i="0" dirty="0">
                <a:solidFill>
                  <a:schemeClr val="bg1"/>
                </a:solidFill>
                <a:effectLst/>
                <a:latin typeface="Calibri" panose="020F0502020204030204" pitchFamily="34" charset="0"/>
              </a:rPr>
              <a:t>Was it an angel? </a:t>
            </a:r>
          </a:p>
        </p:txBody>
      </p:sp>
    </p:spTree>
    <p:extLst>
      <p:ext uri="{BB962C8B-B14F-4D97-AF65-F5344CB8AC3E}">
        <p14:creationId xmlns:p14="http://schemas.microsoft.com/office/powerpoint/2010/main" val="358779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8" y="6488668"/>
            <a:ext cx="1824371" cy="369332"/>
          </a:xfrm>
          <a:prstGeom prst="rect">
            <a:avLst/>
          </a:prstGeom>
          <a:noFill/>
        </p:spPr>
        <p:txBody>
          <a:bodyPr wrap="square" rtlCol="0">
            <a:spAutoFit/>
          </a:bodyPr>
          <a:lstStyle/>
          <a:p>
            <a:r>
              <a:rPr lang="en-US" dirty="0">
                <a:solidFill>
                  <a:schemeClr val="bg1"/>
                </a:solidFill>
              </a:rPr>
              <a:t>Exodus 3:4-6</a:t>
            </a:r>
          </a:p>
        </p:txBody>
      </p:sp>
      <p:grpSp>
        <p:nvGrpSpPr>
          <p:cNvPr id="18" name="Group 17"/>
          <p:cNvGrpSpPr/>
          <p:nvPr/>
        </p:nvGrpSpPr>
        <p:grpSpPr>
          <a:xfrm>
            <a:off x="4729728" y="2330101"/>
            <a:ext cx="3177767" cy="1724593"/>
            <a:chOff x="4729728" y="2330101"/>
            <a:chExt cx="3177767" cy="1724593"/>
          </a:xfrm>
        </p:grpSpPr>
        <p:sp>
          <p:nvSpPr>
            <p:cNvPr id="6" name="TextBox 5"/>
            <p:cNvSpPr txBox="1"/>
            <p:nvPr/>
          </p:nvSpPr>
          <p:spPr>
            <a:xfrm>
              <a:off x="4729728" y="2330101"/>
              <a:ext cx="3177767"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Jehovah</a:t>
              </a:r>
            </a:p>
          </p:txBody>
        </p:sp>
        <p:pic>
          <p:nvPicPr>
            <p:cNvPr id="6146" name="Picture 2" descr="http://www.evangelicaloutreach.org/images/yhwhhebr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302" y="3176659"/>
              <a:ext cx="1756070" cy="8780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276556" y="89465"/>
            <a:ext cx="3721574" cy="1060233"/>
            <a:chOff x="4276556" y="89465"/>
            <a:chExt cx="3721574" cy="1060233"/>
          </a:xfrm>
        </p:grpSpPr>
        <p:sp>
          <p:nvSpPr>
            <p:cNvPr id="8" name="Rectangle 7"/>
            <p:cNvSpPr/>
            <p:nvPr/>
          </p:nvSpPr>
          <p:spPr>
            <a:xfrm>
              <a:off x="4875895" y="226368"/>
              <a:ext cx="3122235" cy="923330"/>
            </a:xfrm>
            <a:prstGeom prst="rect">
              <a:avLst/>
            </a:prstGeom>
            <a:solidFill>
              <a:schemeClr val="tx2">
                <a:lumMod val="75000"/>
              </a:schemeClr>
            </a:solidFill>
          </p:spPr>
          <p:txBody>
            <a:bodyPr wrap="square">
              <a:spAutoFit/>
            </a:bodyPr>
            <a:lstStyle/>
            <a:p>
              <a:r>
                <a:rPr lang="en-US" b="0" i="0" dirty="0">
                  <a:solidFill>
                    <a:schemeClr val="bg1"/>
                  </a:solidFill>
                  <a:effectLst/>
                  <a:latin typeface="Calibri" panose="020F0502020204030204" pitchFamily="34" charset="0"/>
                </a:rPr>
                <a:t>The Lord also wanted Moses to know him by the sacred name of </a:t>
              </a:r>
              <a:r>
                <a:rPr lang="en-US" b="0" i="1" dirty="0">
                  <a:solidFill>
                    <a:schemeClr val="bg1"/>
                  </a:solidFill>
                  <a:effectLst/>
                  <a:latin typeface="Calibri" panose="020F0502020204030204" pitchFamily="34" charset="0"/>
                </a:rPr>
                <a:t>Jehovah</a:t>
              </a:r>
              <a:endParaRPr lang="en-US" dirty="0">
                <a:solidFill>
                  <a:schemeClr val="bg1"/>
                </a:solidFill>
              </a:endParaRPr>
            </a:p>
          </p:txBody>
        </p:sp>
        <p:grpSp>
          <p:nvGrpSpPr>
            <p:cNvPr id="61" name="Group 326"/>
            <p:cNvGrpSpPr/>
            <p:nvPr/>
          </p:nvGrpSpPr>
          <p:grpSpPr>
            <a:xfrm>
              <a:off x="4276556" y="89465"/>
              <a:ext cx="543807" cy="1060233"/>
              <a:chOff x="3937483" y="513080"/>
              <a:chExt cx="681026" cy="1754293"/>
            </a:xfrm>
          </p:grpSpPr>
          <p:sp>
            <p:nvSpPr>
              <p:cNvPr id="62"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3"/>
              <p:cNvGrpSpPr/>
              <p:nvPr/>
            </p:nvGrpSpPr>
            <p:grpSpPr>
              <a:xfrm>
                <a:off x="4342580" y="1037026"/>
                <a:ext cx="275929" cy="637681"/>
                <a:chOff x="4755948" y="2903312"/>
                <a:chExt cx="1111452" cy="2049688"/>
              </a:xfrm>
            </p:grpSpPr>
            <p:sp>
              <p:nvSpPr>
                <p:cNvPr id="77" name="Oval 76"/>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Cloud 74"/>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8380725" y="643919"/>
            <a:ext cx="2782198" cy="1456626"/>
            <a:chOff x="8380725" y="643919"/>
            <a:chExt cx="2782198" cy="1456626"/>
          </a:xfrm>
        </p:grpSpPr>
        <p:sp>
          <p:nvSpPr>
            <p:cNvPr id="54" name="Rectangle 53"/>
            <p:cNvSpPr/>
            <p:nvPr/>
          </p:nvSpPr>
          <p:spPr>
            <a:xfrm>
              <a:off x="8380725" y="1177215"/>
              <a:ext cx="2782198" cy="923330"/>
            </a:xfrm>
            <a:prstGeom prst="rect">
              <a:avLst/>
            </a:prstGeom>
            <a:solidFill>
              <a:schemeClr val="accent2">
                <a:lumMod val="60000"/>
                <a:lumOff val="40000"/>
              </a:schemeClr>
            </a:solidFill>
          </p:spPr>
          <p:txBody>
            <a:bodyPr wrap="square">
              <a:spAutoFit/>
            </a:bodyPr>
            <a:lstStyle/>
            <a:p>
              <a:pPr fontAlgn="base"/>
              <a:r>
                <a:rPr lang="en-US" b="0" i="0" dirty="0">
                  <a:solidFill>
                    <a:schemeClr val="bg1"/>
                  </a:solidFill>
                  <a:effectLst/>
                  <a:latin typeface="Calibri" panose="020F0502020204030204" pitchFamily="34" charset="0"/>
                </a:rPr>
                <a:t>The children of Israel were not to use this name; it was too sacred. </a:t>
              </a:r>
            </a:p>
          </p:txBody>
        </p:sp>
        <p:grpSp>
          <p:nvGrpSpPr>
            <p:cNvPr id="80" name="Group 79"/>
            <p:cNvGrpSpPr/>
            <p:nvPr/>
          </p:nvGrpSpPr>
          <p:grpSpPr>
            <a:xfrm>
              <a:off x="9122488" y="643919"/>
              <a:ext cx="1298671" cy="505779"/>
              <a:chOff x="685800" y="2743200"/>
              <a:chExt cx="8129017" cy="3165915"/>
            </a:xfrm>
          </p:grpSpPr>
          <p:grpSp>
            <p:nvGrpSpPr>
              <p:cNvPr id="81" name="Group 15"/>
              <p:cNvGrpSpPr/>
              <p:nvPr/>
            </p:nvGrpSpPr>
            <p:grpSpPr>
              <a:xfrm>
                <a:off x="685800" y="2743200"/>
                <a:ext cx="1271017" cy="3165915"/>
                <a:chOff x="5891782" y="1905000"/>
                <a:chExt cx="1271017" cy="3165915"/>
              </a:xfrm>
              <a:solidFill>
                <a:schemeClr val="accent6">
                  <a:lumMod val="75000"/>
                </a:schemeClr>
              </a:solidFill>
            </p:grpSpPr>
            <p:sp>
              <p:nvSpPr>
                <p:cNvPr id="157"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0"/>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23"/>
              <p:cNvGrpSpPr/>
              <p:nvPr/>
            </p:nvGrpSpPr>
            <p:grpSpPr>
              <a:xfrm>
                <a:off x="2057400" y="2743200"/>
                <a:ext cx="1271017" cy="3165915"/>
                <a:chOff x="7162800" y="1828800"/>
                <a:chExt cx="1271017" cy="3165915"/>
              </a:xfrm>
              <a:solidFill>
                <a:srgbClr val="FFC000"/>
              </a:solidFill>
            </p:grpSpPr>
            <p:sp>
              <p:nvSpPr>
                <p:cNvPr id="152" name="Oval 4"/>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5"/>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6"/>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7"/>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8"/>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5"/>
              <p:cNvGrpSpPr/>
              <p:nvPr/>
            </p:nvGrpSpPr>
            <p:grpSpPr>
              <a:xfrm>
                <a:off x="3429000" y="2743200"/>
                <a:ext cx="1271017" cy="3165915"/>
                <a:chOff x="5891782" y="1905000"/>
                <a:chExt cx="1271017" cy="3165915"/>
              </a:xfrm>
              <a:solidFill>
                <a:schemeClr val="tx2">
                  <a:lumMod val="60000"/>
                  <a:lumOff val="40000"/>
                </a:schemeClr>
              </a:solidFill>
            </p:grpSpPr>
            <p:sp>
              <p:nvSpPr>
                <p:cNvPr id="147" name="Oval 146"/>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3"/>
              <p:cNvGrpSpPr/>
              <p:nvPr/>
            </p:nvGrpSpPr>
            <p:grpSpPr>
              <a:xfrm>
                <a:off x="4800600" y="2743200"/>
                <a:ext cx="1271017" cy="3165915"/>
                <a:chOff x="7162800" y="1828800"/>
                <a:chExt cx="1271017" cy="3165915"/>
              </a:xfrm>
              <a:solidFill>
                <a:srgbClr val="FF0000"/>
              </a:solidFill>
            </p:grpSpPr>
            <p:sp>
              <p:nvSpPr>
                <p:cNvPr id="142" name="Oval 141"/>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5"/>
              <p:cNvGrpSpPr/>
              <p:nvPr/>
            </p:nvGrpSpPr>
            <p:grpSpPr>
              <a:xfrm>
                <a:off x="6172200" y="2743200"/>
                <a:ext cx="1271017" cy="3165915"/>
                <a:chOff x="5891782" y="1905000"/>
                <a:chExt cx="1271017" cy="3165915"/>
              </a:xfrm>
              <a:solidFill>
                <a:srgbClr val="92D050"/>
              </a:solidFill>
            </p:grpSpPr>
            <p:sp>
              <p:nvSpPr>
                <p:cNvPr id="137" name="Oval 136"/>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3"/>
              <p:cNvGrpSpPr/>
              <p:nvPr/>
            </p:nvGrpSpPr>
            <p:grpSpPr>
              <a:xfrm>
                <a:off x="7543800" y="2743200"/>
                <a:ext cx="1271017" cy="3165915"/>
                <a:chOff x="7162800" y="1828800"/>
                <a:chExt cx="1271017" cy="3165915"/>
              </a:xfrm>
              <a:solidFill>
                <a:srgbClr val="7030A0"/>
              </a:solidFill>
            </p:grpSpPr>
            <p:sp>
              <p:nvSpPr>
                <p:cNvPr id="87" name="Oval 86"/>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 name="Group 11"/>
          <p:cNvGrpSpPr/>
          <p:nvPr/>
        </p:nvGrpSpPr>
        <p:grpSpPr>
          <a:xfrm>
            <a:off x="7506832" y="4553231"/>
            <a:ext cx="4015819" cy="1666013"/>
            <a:chOff x="7506832" y="4553231"/>
            <a:chExt cx="4015819" cy="1666013"/>
          </a:xfrm>
        </p:grpSpPr>
        <p:sp>
          <p:nvSpPr>
            <p:cNvPr id="56" name="Rectangle 55"/>
            <p:cNvSpPr/>
            <p:nvPr/>
          </p:nvSpPr>
          <p:spPr>
            <a:xfrm>
              <a:off x="7506832" y="4553231"/>
              <a:ext cx="4015819" cy="1200329"/>
            </a:xfrm>
            <a:prstGeom prst="rect">
              <a:avLst/>
            </a:prstGeom>
            <a:solidFill>
              <a:srgbClr val="7030A0"/>
            </a:solidFill>
          </p:spPr>
          <p:txBody>
            <a:bodyPr wrap="square">
              <a:spAutoFit/>
            </a:bodyPr>
            <a:lstStyle/>
            <a:p>
              <a:pPr fontAlgn="base"/>
              <a:r>
                <a:rPr lang="en-US" b="0" i="0" dirty="0">
                  <a:solidFill>
                    <a:schemeClr val="bg1"/>
                  </a:solidFill>
                  <a:effectLst/>
                  <a:latin typeface="Calibri" panose="020F0502020204030204" pitchFamily="34" charset="0"/>
                </a:rPr>
                <a:t>Under the Law of Moses, blasphemy of the name of the Lord, particularly </a:t>
              </a:r>
              <a:r>
                <a:rPr lang="en-US" b="0" i="1" dirty="0">
                  <a:solidFill>
                    <a:schemeClr val="bg1"/>
                  </a:solidFill>
                  <a:effectLst/>
                  <a:latin typeface="Calibri" panose="020F0502020204030204" pitchFamily="34" charset="0"/>
                </a:rPr>
                <a:t>Jehovah</a:t>
              </a:r>
              <a:r>
                <a:rPr lang="en-US" b="0" i="0" dirty="0">
                  <a:solidFill>
                    <a:schemeClr val="bg1"/>
                  </a:solidFill>
                  <a:effectLst/>
                  <a:latin typeface="Calibri" panose="020F0502020204030204" pitchFamily="34" charset="0"/>
                </a:rPr>
                <a:t>, was punishable by death </a:t>
              </a:r>
              <a:r>
                <a:rPr lang="en-US" sz="1100" b="0" i="0" dirty="0">
                  <a:solidFill>
                    <a:schemeClr val="bg1"/>
                  </a:solidFill>
                  <a:effectLst/>
                  <a:latin typeface="Calibri" panose="020F0502020204030204" pitchFamily="34" charset="0"/>
                </a:rPr>
                <a:t>(Lev. 24:16). </a:t>
              </a:r>
            </a:p>
          </p:txBody>
        </p:sp>
        <p:grpSp>
          <p:nvGrpSpPr>
            <p:cNvPr id="162" name="Group 161"/>
            <p:cNvGrpSpPr/>
            <p:nvPr/>
          </p:nvGrpSpPr>
          <p:grpSpPr>
            <a:xfrm>
              <a:off x="10553495" y="5471571"/>
              <a:ext cx="464400" cy="747673"/>
              <a:chOff x="7162800" y="990600"/>
              <a:chExt cx="1096002" cy="1764538"/>
            </a:xfrm>
          </p:grpSpPr>
          <p:grpSp>
            <p:nvGrpSpPr>
              <p:cNvPr id="163" name="Group 48"/>
              <p:cNvGrpSpPr/>
              <p:nvPr/>
            </p:nvGrpSpPr>
            <p:grpSpPr>
              <a:xfrm>
                <a:off x="7162800" y="990600"/>
                <a:ext cx="990600" cy="1524000"/>
                <a:chOff x="1802867" y="4191000"/>
                <a:chExt cx="1549933" cy="1843141"/>
              </a:xfrm>
            </p:grpSpPr>
            <p:sp>
              <p:nvSpPr>
                <p:cNvPr id="179" name="Flowchart: Delay 178"/>
                <p:cNvSpPr/>
                <p:nvPr/>
              </p:nvSpPr>
              <p:spPr>
                <a:xfrm rot="16705049">
                  <a:off x="1752600" y="4419600"/>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Delay 179"/>
                <p:cNvSpPr/>
                <p:nvPr/>
              </p:nvSpPr>
              <p:spPr>
                <a:xfrm rot="16705049">
                  <a:off x="1574267" y="4433941"/>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7455896" y="1965317"/>
                <a:ext cx="802906" cy="789821"/>
                <a:chOff x="7185317" y="571382"/>
                <a:chExt cx="1433175" cy="1409818"/>
              </a:xfrm>
            </p:grpSpPr>
            <p:sp>
              <p:nvSpPr>
                <p:cNvPr id="175" name="Moon 174"/>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ardrop 177"/>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rot="20237229">
                <a:off x="7214754" y="1951429"/>
                <a:ext cx="615042" cy="668118"/>
                <a:chOff x="4159960" y="2007821"/>
                <a:chExt cx="1548702" cy="1871767"/>
              </a:xfrm>
            </p:grpSpPr>
            <p:sp>
              <p:nvSpPr>
                <p:cNvPr id="166" name="Teardrop 165"/>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ouble Wave 166"/>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ardrop 167"/>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ardrop 168"/>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ardrop 169"/>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ardrop 170"/>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Heart 172"/>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eart 173"/>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 name="Group 13"/>
          <p:cNvGrpSpPr/>
          <p:nvPr/>
        </p:nvGrpSpPr>
        <p:grpSpPr>
          <a:xfrm>
            <a:off x="7925954" y="2837933"/>
            <a:ext cx="3861896" cy="1182133"/>
            <a:chOff x="7925954" y="2837933"/>
            <a:chExt cx="3861896" cy="1182133"/>
          </a:xfrm>
        </p:grpSpPr>
        <p:sp>
          <p:nvSpPr>
            <p:cNvPr id="55" name="Rectangle 54"/>
            <p:cNvSpPr/>
            <p:nvPr/>
          </p:nvSpPr>
          <p:spPr>
            <a:xfrm>
              <a:off x="8437026" y="2865223"/>
              <a:ext cx="3350824" cy="923330"/>
            </a:xfrm>
            <a:prstGeom prst="rect">
              <a:avLst/>
            </a:prstGeom>
            <a:solidFill>
              <a:schemeClr val="accent3">
                <a:lumMod val="75000"/>
              </a:schemeClr>
            </a:solidFill>
          </p:spPr>
          <p:txBody>
            <a:bodyPr wrap="square">
              <a:spAutoFit/>
            </a:bodyPr>
            <a:lstStyle/>
            <a:p>
              <a:pPr fontAlgn="base"/>
              <a:r>
                <a:rPr lang="en-US" b="0" i="0" dirty="0">
                  <a:solidFill>
                    <a:schemeClr val="bg1"/>
                  </a:solidFill>
                  <a:effectLst/>
                  <a:latin typeface="Calibri" panose="020F0502020204030204" pitchFamily="34" charset="0"/>
                </a:rPr>
                <a:t>Moses could know it, but they were not to use it. To this command, they were faithful. </a:t>
              </a:r>
            </a:p>
          </p:txBody>
        </p:sp>
        <p:grpSp>
          <p:nvGrpSpPr>
            <p:cNvPr id="181" name="Group 326"/>
            <p:cNvGrpSpPr/>
            <p:nvPr/>
          </p:nvGrpSpPr>
          <p:grpSpPr>
            <a:xfrm>
              <a:off x="7925954" y="2837933"/>
              <a:ext cx="606331" cy="1182133"/>
              <a:chOff x="3937483" y="513080"/>
              <a:chExt cx="681026" cy="1754293"/>
            </a:xfrm>
          </p:grpSpPr>
          <p:sp>
            <p:nvSpPr>
              <p:cNvPr id="182"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23"/>
              <p:cNvGrpSpPr/>
              <p:nvPr/>
            </p:nvGrpSpPr>
            <p:grpSpPr>
              <a:xfrm>
                <a:off x="4342580" y="1037026"/>
                <a:ext cx="275929" cy="637681"/>
                <a:chOff x="4755948" y="2903312"/>
                <a:chExt cx="1111452" cy="2049688"/>
              </a:xfrm>
            </p:grpSpPr>
            <p:sp>
              <p:nvSpPr>
                <p:cNvPr id="197" name="Oval 196"/>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Cloud 194"/>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a:off x="1376645" y="5121544"/>
            <a:ext cx="5216719" cy="1092607"/>
            <a:chOff x="1376645" y="5121544"/>
            <a:chExt cx="5216719" cy="1092607"/>
          </a:xfrm>
        </p:grpSpPr>
        <p:sp>
          <p:nvSpPr>
            <p:cNvPr id="5" name="Rectangle 4"/>
            <p:cNvSpPr/>
            <p:nvPr/>
          </p:nvSpPr>
          <p:spPr>
            <a:xfrm>
              <a:off x="2292073" y="5121544"/>
              <a:ext cx="4301291" cy="1092607"/>
            </a:xfrm>
            <a:prstGeom prst="rect">
              <a:avLst/>
            </a:prstGeom>
            <a:solidFill>
              <a:schemeClr val="accent6">
                <a:lumMod val="75000"/>
              </a:schemeClr>
            </a:solidFill>
          </p:spPr>
          <p:txBody>
            <a:bodyPr wrap="square">
              <a:spAutoFit/>
            </a:bodyPr>
            <a:lstStyle/>
            <a:p>
              <a:r>
                <a:rPr lang="en-US" b="0" i="0" dirty="0">
                  <a:solidFill>
                    <a:schemeClr val="bg1"/>
                  </a:solidFill>
                  <a:effectLst/>
                  <a:latin typeface="Calibri" panose="020F0502020204030204" pitchFamily="34" charset="0"/>
                </a:rPr>
                <a:t>Accordingly, the name of </a:t>
              </a:r>
              <a:r>
                <a:rPr lang="en-US" b="0" i="1" dirty="0">
                  <a:solidFill>
                    <a:schemeClr val="bg1"/>
                  </a:solidFill>
                  <a:effectLst/>
                  <a:latin typeface="Calibri" panose="020F0502020204030204" pitchFamily="34" charset="0"/>
                </a:rPr>
                <a:t>Jehovah</a:t>
              </a:r>
              <a:r>
                <a:rPr lang="en-US" b="0" i="0" dirty="0">
                  <a:solidFill>
                    <a:schemeClr val="bg1"/>
                  </a:solidFill>
                  <a:effectLst/>
                  <a:latin typeface="Calibri" panose="020F0502020204030204" pitchFamily="34" charset="0"/>
                </a:rPr>
                <a:t> was treated with great care, appearing only 4 times in the Old Testament </a:t>
              </a:r>
              <a:r>
                <a:rPr lang="en-US" sz="1100" b="0" i="0" dirty="0">
                  <a:solidFill>
                    <a:schemeClr val="bg1"/>
                  </a:solidFill>
                  <a:effectLst/>
                  <a:latin typeface="Calibri" panose="020F0502020204030204" pitchFamily="34" charset="0"/>
                </a:rPr>
                <a:t>(Ex 6:3; Ps. 83:18; Isa 12:2; 26:4). </a:t>
              </a:r>
              <a:endParaRPr lang="en-US" sz="1100" dirty="0"/>
            </a:p>
          </p:txBody>
        </p:sp>
        <p:grpSp>
          <p:nvGrpSpPr>
            <p:cNvPr id="200" name="Group 199"/>
            <p:cNvGrpSpPr/>
            <p:nvPr/>
          </p:nvGrpSpPr>
          <p:grpSpPr>
            <a:xfrm>
              <a:off x="1376645" y="5153396"/>
              <a:ext cx="821656" cy="1003933"/>
              <a:chOff x="2819400" y="3657600"/>
              <a:chExt cx="1447800" cy="2048762"/>
            </a:xfrm>
            <a:solidFill>
              <a:schemeClr val="accent6">
                <a:lumMod val="50000"/>
              </a:schemeClr>
            </a:solidFill>
          </p:grpSpPr>
          <p:sp>
            <p:nvSpPr>
              <p:cNvPr id="201" name="TextBox 200"/>
              <p:cNvSpPr txBox="1"/>
              <p:nvPr/>
            </p:nvSpPr>
            <p:spPr>
              <a:xfrm>
                <a:off x="3862288" y="5278800"/>
                <a:ext cx="184731" cy="369332"/>
              </a:xfrm>
              <a:prstGeom prst="rect">
                <a:avLst/>
              </a:prstGeom>
              <a:grpFill/>
            </p:spPr>
            <p:txBody>
              <a:bodyPr wrap="none" rtlCol="0">
                <a:spAutoFit/>
              </a:bodyPr>
              <a:lstStyle/>
              <a:p>
                <a:pPr algn="ctr"/>
                <a:endParaRPr lang="en-US" dirty="0">
                  <a:latin typeface="Comic Sans MS" pitchFamily="66" charset="0"/>
                </a:endParaRPr>
              </a:p>
            </p:txBody>
          </p:sp>
          <p:sp>
            <p:nvSpPr>
              <p:cNvPr id="202" name="Rectangle 201"/>
              <p:cNvSpPr/>
              <p:nvPr/>
            </p:nvSpPr>
            <p:spPr>
              <a:xfrm>
                <a:off x="2819400" y="3730770"/>
                <a:ext cx="1447800" cy="197559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2819400" y="3657600"/>
                <a:ext cx="1219200" cy="197559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FFC000"/>
                    </a:solidFill>
                    <a:latin typeface="Colonna MT" pitchFamily="82" charset="0"/>
                  </a:rPr>
                  <a:t> Old Testament</a:t>
                </a:r>
              </a:p>
            </p:txBody>
          </p:sp>
          <p:sp>
            <p:nvSpPr>
              <p:cNvPr id="205" name="Rectangle 204"/>
              <p:cNvSpPr/>
              <p:nvPr/>
            </p:nvSpPr>
            <p:spPr>
              <a:xfrm>
                <a:off x="2819400" y="3657600"/>
                <a:ext cx="76200" cy="197559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517557" y="2828359"/>
            <a:ext cx="3963365" cy="1822090"/>
            <a:chOff x="517557" y="2828359"/>
            <a:chExt cx="3963365" cy="1822090"/>
          </a:xfrm>
        </p:grpSpPr>
        <p:sp>
          <p:nvSpPr>
            <p:cNvPr id="3" name="Rectangle 2"/>
            <p:cNvSpPr/>
            <p:nvPr/>
          </p:nvSpPr>
          <p:spPr>
            <a:xfrm>
              <a:off x="517557" y="2828359"/>
              <a:ext cx="3811508" cy="1369606"/>
            </a:xfrm>
            <a:prstGeom prst="rect">
              <a:avLst/>
            </a:prstGeom>
            <a:solidFill>
              <a:schemeClr val="accent5">
                <a:lumMod val="75000"/>
              </a:schemeClr>
            </a:solidFill>
          </p:spPr>
          <p:txBody>
            <a:bodyPr wrap="square">
              <a:spAutoFit/>
            </a:bodyPr>
            <a:lstStyle/>
            <a:p>
              <a:pPr fontAlgn="base"/>
              <a:r>
                <a:rPr lang="en-US" b="0" i="0" dirty="0">
                  <a:solidFill>
                    <a:schemeClr val="bg1"/>
                  </a:solidFill>
                  <a:effectLst/>
                  <a:latin typeface="Calibri" panose="020F0502020204030204" pitchFamily="34" charset="0"/>
                </a:rPr>
                <a:t>Seldom written, the name was never spoken for even the scribes who were aware of the name </a:t>
              </a:r>
              <a:r>
                <a:rPr lang="en-US" b="0" i="1" dirty="0">
                  <a:solidFill>
                    <a:schemeClr val="bg1"/>
                  </a:solidFill>
                  <a:effectLst/>
                  <a:latin typeface="Calibri" panose="020F0502020204030204" pitchFamily="34" charset="0"/>
                </a:rPr>
                <a:t>Jehovah</a:t>
              </a:r>
              <a:r>
                <a:rPr lang="en-US" b="0" i="0" dirty="0">
                  <a:solidFill>
                    <a:schemeClr val="bg1"/>
                  </a:solidFill>
                  <a:effectLst/>
                  <a:latin typeface="Calibri" panose="020F0502020204030204" pitchFamily="34" charset="0"/>
                </a:rPr>
                <a:t> would never say the word aloud </a:t>
              </a:r>
              <a:r>
                <a:rPr lang="en-US" sz="1100" b="0" i="0" dirty="0">
                  <a:solidFill>
                    <a:schemeClr val="bg1"/>
                  </a:solidFill>
                  <a:effectLst/>
                  <a:latin typeface="Calibri" panose="020F0502020204030204" pitchFamily="34" charset="0"/>
                </a:rPr>
                <a:t>(Bible Dictionary: Jehovah)</a:t>
              </a:r>
            </a:p>
          </p:txBody>
        </p:sp>
        <p:grpSp>
          <p:nvGrpSpPr>
            <p:cNvPr id="207" name="Group 206"/>
            <p:cNvGrpSpPr/>
            <p:nvPr/>
          </p:nvGrpSpPr>
          <p:grpSpPr>
            <a:xfrm>
              <a:off x="3551683" y="3978057"/>
              <a:ext cx="929239" cy="672392"/>
              <a:chOff x="1066800" y="1775460"/>
              <a:chExt cx="2638697" cy="2573926"/>
            </a:xfrm>
          </p:grpSpPr>
          <p:sp>
            <p:nvSpPr>
              <p:cNvPr id="209" name="Oval 208"/>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Wave 210"/>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1000986" y="238402"/>
            <a:ext cx="3732760" cy="2148030"/>
            <a:chOff x="1000986" y="238402"/>
            <a:chExt cx="3732760" cy="2148030"/>
          </a:xfrm>
        </p:grpSpPr>
        <p:sp>
          <p:nvSpPr>
            <p:cNvPr id="2" name="Rectangle 1"/>
            <p:cNvSpPr/>
            <p:nvPr/>
          </p:nvSpPr>
          <p:spPr>
            <a:xfrm>
              <a:off x="1148574" y="1186103"/>
              <a:ext cx="3585172" cy="1200329"/>
            </a:xfrm>
            <a:prstGeom prst="rect">
              <a:avLst/>
            </a:prstGeom>
            <a:solidFill>
              <a:srgbClr val="C00000"/>
            </a:solidFill>
          </p:spPr>
          <p:txBody>
            <a:bodyPr wrap="square">
              <a:spAutoFit/>
            </a:bodyPr>
            <a:lstStyle/>
            <a:p>
              <a:pPr fontAlgn="base"/>
              <a:r>
                <a:rPr lang="en-US" b="0" i="0" dirty="0">
                  <a:solidFill>
                    <a:schemeClr val="bg1"/>
                  </a:solidFill>
                  <a:effectLst/>
                  <a:latin typeface="Calibri" panose="020F0502020204030204" pitchFamily="34" charset="0"/>
                </a:rPr>
                <a:t>Prophets like Abraham, Isaac, Jacob, Moses and many others certainly knew the Lord by the name of </a:t>
              </a:r>
              <a:r>
                <a:rPr lang="en-US" b="0" i="1" dirty="0">
                  <a:solidFill>
                    <a:schemeClr val="bg1"/>
                  </a:solidFill>
                  <a:effectLst/>
                  <a:latin typeface="Calibri" panose="020F0502020204030204" pitchFamily="34" charset="0"/>
                </a:rPr>
                <a:t>Jehovah</a:t>
              </a:r>
              <a:r>
                <a:rPr lang="en-US" b="0" i="0" dirty="0">
                  <a:solidFill>
                    <a:schemeClr val="bg1"/>
                  </a:solidFill>
                  <a:effectLst/>
                  <a:latin typeface="Calibri" panose="020F0502020204030204" pitchFamily="34" charset="0"/>
                </a:rPr>
                <a:t>.</a:t>
              </a:r>
            </a:p>
          </p:txBody>
        </p:sp>
        <p:grpSp>
          <p:nvGrpSpPr>
            <p:cNvPr id="218" name="Group 217"/>
            <p:cNvGrpSpPr/>
            <p:nvPr/>
          </p:nvGrpSpPr>
          <p:grpSpPr>
            <a:xfrm>
              <a:off x="1000986" y="239676"/>
              <a:ext cx="397281" cy="989846"/>
              <a:chOff x="1133802" y="686440"/>
              <a:chExt cx="1650816" cy="4113088"/>
            </a:xfrm>
          </p:grpSpPr>
          <p:sp>
            <p:nvSpPr>
              <p:cNvPr id="219" name="Oval 218"/>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0" name="Oval 219"/>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1" name="Oval 220"/>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2" name="Oval 221"/>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3" name="Trapezoid 222"/>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4" name="Trapezoid 223"/>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5" name="Trapezoid 224"/>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26" name="Group 225"/>
              <p:cNvGrpSpPr/>
              <p:nvPr/>
            </p:nvGrpSpPr>
            <p:grpSpPr>
              <a:xfrm rot="576583">
                <a:off x="1476405" y="3166501"/>
                <a:ext cx="148442" cy="1203961"/>
                <a:chOff x="4038599" y="3983576"/>
                <a:chExt cx="217257" cy="1331328"/>
              </a:xfrm>
            </p:grpSpPr>
            <p:sp>
              <p:nvSpPr>
                <p:cNvPr id="315" name="Pentagon 314"/>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6" name="Group 315"/>
                <p:cNvGrpSpPr/>
                <p:nvPr/>
              </p:nvGrpSpPr>
              <p:grpSpPr>
                <a:xfrm rot="5400000" flipV="1">
                  <a:off x="3549760" y="4476730"/>
                  <a:ext cx="1194934" cy="208625"/>
                  <a:chOff x="3970020" y="4948646"/>
                  <a:chExt cx="6939523" cy="1211581"/>
                </a:xfrm>
              </p:grpSpPr>
              <p:grpSp>
                <p:nvGrpSpPr>
                  <p:cNvPr id="317" name="Group 316"/>
                  <p:cNvGrpSpPr/>
                  <p:nvPr/>
                </p:nvGrpSpPr>
                <p:grpSpPr>
                  <a:xfrm>
                    <a:off x="3970020" y="4953000"/>
                    <a:ext cx="2080259" cy="1207227"/>
                    <a:chOff x="4551318" y="4950687"/>
                    <a:chExt cx="2080259" cy="1207227"/>
                  </a:xfrm>
                </p:grpSpPr>
                <p:sp>
                  <p:nvSpPr>
                    <p:cNvPr id="334" name="Rectangle 33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Left-Right Arrow Callout 33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33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Diamond 31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p:cNvGrpSpPr/>
                  <p:nvPr/>
                </p:nvGrpSpPr>
                <p:grpSpPr>
                  <a:xfrm>
                    <a:off x="6395357" y="4948646"/>
                    <a:ext cx="2080259" cy="1207227"/>
                    <a:chOff x="4551318" y="4950687"/>
                    <a:chExt cx="2080259" cy="1207227"/>
                  </a:xfrm>
                </p:grpSpPr>
                <p:sp>
                  <p:nvSpPr>
                    <p:cNvPr id="328" name="Rectangle 32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Left-Right Arrow Callout 32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0" name="Diamond 31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1" name="Group 320"/>
                  <p:cNvGrpSpPr/>
                  <p:nvPr/>
                </p:nvGrpSpPr>
                <p:grpSpPr>
                  <a:xfrm>
                    <a:off x="8829284" y="4948646"/>
                    <a:ext cx="2080259" cy="1207227"/>
                    <a:chOff x="4551318" y="4950687"/>
                    <a:chExt cx="2080259" cy="1207227"/>
                  </a:xfrm>
                </p:grpSpPr>
                <p:sp>
                  <p:nvSpPr>
                    <p:cNvPr id="322" name="Rectangle 32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Left-Right Arrow Callout 32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7" name="Group 226"/>
              <p:cNvGrpSpPr/>
              <p:nvPr/>
            </p:nvGrpSpPr>
            <p:grpSpPr>
              <a:xfrm rot="21023417" flipH="1">
                <a:off x="1680724" y="3197449"/>
                <a:ext cx="148442" cy="1203961"/>
                <a:chOff x="4038599" y="3983576"/>
                <a:chExt cx="217257" cy="1331328"/>
              </a:xfrm>
            </p:grpSpPr>
            <p:sp>
              <p:nvSpPr>
                <p:cNvPr id="290" name="Pentagon 289"/>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290"/>
                <p:cNvGrpSpPr/>
                <p:nvPr/>
              </p:nvGrpSpPr>
              <p:grpSpPr>
                <a:xfrm rot="5400000" flipV="1">
                  <a:off x="3549760" y="4476730"/>
                  <a:ext cx="1194934" cy="208625"/>
                  <a:chOff x="3970020" y="4948646"/>
                  <a:chExt cx="6939523" cy="1211581"/>
                </a:xfrm>
              </p:grpSpPr>
              <p:grpSp>
                <p:nvGrpSpPr>
                  <p:cNvPr id="292" name="Group 291"/>
                  <p:cNvGrpSpPr/>
                  <p:nvPr/>
                </p:nvGrpSpPr>
                <p:grpSpPr>
                  <a:xfrm>
                    <a:off x="3970020" y="4953000"/>
                    <a:ext cx="2080259" cy="1207227"/>
                    <a:chOff x="4551318" y="4950687"/>
                    <a:chExt cx="2080259" cy="1207227"/>
                  </a:xfrm>
                </p:grpSpPr>
                <p:sp>
                  <p:nvSpPr>
                    <p:cNvPr id="309" name="Rectangle 30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Left-Right Arrow Callout 31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Diamond 29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293"/>
                  <p:cNvGrpSpPr/>
                  <p:nvPr/>
                </p:nvGrpSpPr>
                <p:grpSpPr>
                  <a:xfrm>
                    <a:off x="6395357" y="4948646"/>
                    <a:ext cx="2080259" cy="1207227"/>
                    <a:chOff x="4551318" y="4950687"/>
                    <a:chExt cx="2080259" cy="1207227"/>
                  </a:xfrm>
                </p:grpSpPr>
                <p:sp>
                  <p:nvSpPr>
                    <p:cNvPr id="303" name="Rectangle 30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Left-Right Arrow Callout 30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5" name="Diamond 29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295"/>
                  <p:cNvGrpSpPr/>
                  <p:nvPr/>
                </p:nvGrpSpPr>
                <p:grpSpPr>
                  <a:xfrm>
                    <a:off x="8829284" y="4948646"/>
                    <a:ext cx="2080259" cy="1207227"/>
                    <a:chOff x="4551318" y="4950687"/>
                    <a:chExt cx="2080259" cy="1207227"/>
                  </a:xfrm>
                </p:grpSpPr>
                <p:sp>
                  <p:nvSpPr>
                    <p:cNvPr id="297" name="Rectangle 29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Left-Right Arrow Callout 29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p:cNvGrpSpPr/>
              <p:nvPr/>
            </p:nvGrpSpPr>
            <p:grpSpPr>
              <a:xfrm>
                <a:off x="1553983" y="3036996"/>
                <a:ext cx="779810" cy="220840"/>
                <a:chOff x="3431377" y="2577520"/>
                <a:chExt cx="2319927" cy="361305"/>
              </a:xfrm>
            </p:grpSpPr>
            <p:sp>
              <p:nvSpPr>
                <p:cNvPr id="265" name="Rounded Rectangle 264"/>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p:cNvGrpSpPr/>
                <p:nvPr/>
              </p:nvGrpSpPr>
              <p:grpSpPr>
                <a:xfrm>
                  <a:off x="3657600" y="2599731"/>
                  <a:ext cx="1892332" cy="330385"/>
                  <a:chOff x="3970020" y="4948646"/>
                  <a:chExt cx="6939523" cy="1211581"/>
                </a:xfrm>
              </p:grpSpPr>
              <p:grpSp>
                <p:nvGrpSpPr>
                  <p:cNvPr id="267" name="Group 266"/>
                  <p:cNvGrpSpPr/>
                  <p:nvPr/>
                </p:nvGrpSpPr>
                <p:grpSpPr>
                  <a:xfrm>
                    <a:off x="3970020" y="4953000"/>
                    <a:ext cx="2080259" cy="1207227"/>
                    <a:chOff x="4551318" y="4950687"/>
                    <a:chExt cx="2080259" cy="1207227"/>
                  </a:xfrm>
                </p:grpSpPr>
                <p:sp>
                  <p:nvSpPr>
                    <p:cNvPr id="284" name="Rectangle 28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Left-Right Arrow Callout 28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8" name="Diamond 26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p:cNvGrpSpPr/>
                  <p:nvPr/>
                </p:nvGrpSpPr>
                <p:grpSpPr>
                  <a:xfrm>
                    <a:off x="6395357" y="4948646"/>
                    <a:ext cx="2080259" cy="1207227"/>
                    <a:chOff x="4551318" y="4950687"/>
                    <a:chExt cx="2080259" cy="1207227"/>
                  </a:xfrm>
                </p:grpSpPr>
                <p:sp>
                  <p:nvSpPr>
                    <p:cNvPr id="278" name="Rectangle 27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Left-Right Arrow Callout 27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0" name="Diamond 26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270"/>
                  <p:cNvGrpSpPr/>
                  <p:nvPr/>
                </p:nvGrpSpPr>
                <p:grpSpPr>
                  <a:xfrm>
                    <a:off x="8829284" y="4948646"/>
                    <a:ext cx="2080259" cy="1207227"/>
                    <a:chOff x="4551318" y="4950687"/>
                    <a:chExt cx="2080259" cy="1207227"/>
                  </a:xfrm>
                </p:grpSpPr>
                <p:sp>
                  <p:nvSpPr>
                    <p:cNvPr id="272" name="Rectangle 27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eft-Right Arrow Callout 27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Diamond 27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Diamond 27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Isosceles Triangle 228"/>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p:cNvGrpSpPr/>
              <p:nvPr/>
            </p:nvGrpSpPr>
            <p:grpSpPr>
              <a:xfrm>
                <a:off x="1238801" y="686440"/>
                <a:ext cx="1515213" cy="1532853"/>
                <a:chOff x="1238801" y="686440"/>
                <a:chExt cx="1515213" cy="1532853"/>
              </a:xfrm>
            </p:grpSpPr>
            <p:sp>
              <p:nvSpPr>
                <p:cNvPr id="231" name="Round Diagonal Corner Rectangle 230"/>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2" name="Round Diagonal Corner Rectangle 231"/>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3" name="Oval 232"/>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4" name="Round Diagonal Corner Rectangle 233"/>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5" name="Round Diagonal Corner Rectangle 234"/>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6" name="Oval 235"/>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7" name="Oval 236"/>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8" name="Oval 237"/>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9" name="Group 238"/>
                <p:cNvGrpSpPr/>
                <p:nvPr/>
              </p:nvGrpSpPr>
              <p:grpSpPr>
                <a:xfrm>
                  <a:off x="1361620" y="1073300"/>
                  <a:ext cx="1251291" cy="220840"/>
                  <a:chOff x="3431377" y="2577520"/>
                  <a:chExt cx="2319927" cy="361305"/>
                </a:xfrm>
              </p:grpSpPr>
              <p:sp>
                <p:nvSpPr>
                  <p:cNvPr id="240" name="Rounded Rectangle 239"/>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p:cNvGrpSpPr/>
                  <p:nvPr/>
                </p:nvGrpSpPr>
                <p:grpSpPr>
                  <a:xfrm>
                    <a:off x="3657600" y="2599731"/>
                    <a:ext cx="1892332" cy="330385"/>
                    <a:chOff x="3970020" y="4948646"/>
                    <a:chExt cx="6939523" cy="1211581"/>
                  </a:xfrm>
                </p:grpSpPr>
                <p:grpSp>
                  <p:nvGrpSpPr>
                    <p:cNvPr id="242" name="Group 241"/>
                    <p:cNvGrpSpPr/>
                    <p:nvPr/>
                  </p:nvGrpSpPr>
                  <p:grpSpPr>
                    <a:xfrm>
                      <a:off x="3970020" y="4953000"/>
                      <a:ext cx="2080259" cy="1207227"/>
                      <a:chOff x="4551318" y="4950687"/>
                      <a:chExt cx="2080259" cy="1207227"/>
                    </a:xfrm>
                  </p:grpSpPr>
                  <p:sp>
                    <p:nvSpPr>
                      <p:cNvPr id="259" name="Rectangle 25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eft-Right Arrow Callout 26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Diamond 24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243"/>
                    <p:cNvGrpSpPr/>
                    <p:nvPr/>
                  </p:nvGrpSpPr>
                  <p:grpSpPr>
                    <a:xfrm>
                      <a:off x="6395357" y="4948646"/>
                      <a:ext cx="2080259" cy="1207227"/>
                      <a:chOff x="4551318" y="4950687"/>
                      <a:chExt cx="2080259" cy="1207227"/>
                    </a:xfrm>
                  </p:grpSpPr>
                  <p:sp>
                    <p:nvSpPr>
                      <p:cNvPr id="253" name="Rectangle 25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Left-Right Arrow Callout 25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25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Diamond 24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p:cNvGrpSpPr/>
                    <p:nvPr/>
                  </p:nvGrpSpPr>
                  <p:grpSpPr>
                    <a:xfrm>
                      <a:off x="8829284" y="4948646"/>
                      <a:ext cx="2080259" cy="1207227"/>
                      <a:chOff x="4551318" y="4950687"/>
                      <a:chExt cx="2080259" cy="1207227"/>
                    </a:xfrm>
                  </p:grpSpPr>
                  <p:sp>
                    <p:nvSpPr>
                      <p:cNvPr id="247" name="Rectangle 24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Left-Right Arrow Callout 24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340" name="Group 131"/>
            <p:cNvGrpSpPr/>
            <p:nvPr/>
          </p:nvGrpSpPr>
          <p:grpSpPr>
            <a:xfrm>
              <a:off x="1526392" y="271604"/>
              <a:ext cx="411049" cy="912449"/>
              <a:chOff x="5715000" y="1143000"/>
              <a:chExt cx="1978594" cy="4515889"/>
            </a:xfrm>
          </p:grpSpPr>
          <p:sp>
            <p:nvSpPr>
              <p:cNvPr id="341"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ouble Wave 8"/>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2"/>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4"/>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Trapezoid 5"/>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rapezoid 6"/>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64"/>
              <p:cNvGrpSpPr/>
              <p:nvPr/>
            </p:nvGrpSpPr>
            <p:grpSpPr>
              <a:xfrm flipH="1">
                <a:off x="6248403" y="3604586"/>
                <a:ext cx="1230918" cy="1352981"/>
                <a:chOff x="7543805" y="3605661"/>
                <a:chExt cx="1066795" cy="1042539"/>
              </a:xfrm>
            </p:grpSpPr>
            <p:sp>
              <p:nvSpPr>
                <p:cNvPr id="388" name="Rounded Rectangle 387"/>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162"/>
                <p:cNvGrpSpPr/>
                <p:nvPr/>
              </p:nvGrpSpPr>
              <p:grpSpPr>
                <a:xfrm>
                  <a:off x="7543805" y="3605661"/>
                  <a:ext cx="418448" cy="1042539"/>
                  <a:chOff x="6827799" y="4847065"/>
                  <a:chExt cx="794795" cy="1996712"/>
                </a:xfrm>
                <a:solidFill>
                  <a:srgbClr val="D98A33"/>
                </a:solidFill>
              </p:grpSpPr>
              <p:sp>
                <p:nvSpPr>
                  <p:cNvPr id="390" name="Double Wave 389"/>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391"/>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3" name="Group 188"/>
              <p:cNvGrpSpPr/>
              <p:nvPr/>
            </p:nvGrpSpPr>
            <p:grpSpPr>
              <a:xfrm>
                <a:off x="6019800" y="5173301"/>
                <a:ext cx="1447800" cy="289560"/>
                <a:chOff x="2286000" y="6019800"/>
                <a:chExt cx="3048000" cy="609600"/>
              </a:xfrm>
            </p:grpSpPr>
            <p:grpSp>
              <p:nvGrpSpPr>
                <p:cNvPr id="373" name="Group 175"/>
                <p:cNvGrpSpPr/>
                <p:nvPr/>
              </p:nvGrpSpPr>
              <p:grpSpPr>
                <a:xfrm>
                  <a:off x="2286000" y="6019800"/>
                  <a:ext cx="609600" cy="609600"/>
                  <a:chOff x="2286000" y="6019800"/>
                  <a:chExt cx="609600" cy="609600"/>
                </a:xfrm>
              </p:grpSpPr>
              <p:sp>
                <p:nvSpPr>
                  <p:cNvPr id="386" name="Quad Arrow Callout 38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ross 38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176"/>
                <p:cNvGrpSpPr/>
                <p:nvPr/>
              </p:nvGrpSpPr>
              <p:grpSpPr>
                <a:xfrm>
                  <a:off x="2895600" y="6019800"/>
                  <a:ext cx="609600" cy="609600"/>
                  <a:chOff x="2286000" y="6019800"/>
                  <a:chExt cx="609600" cy="609600"/>
                </a:xfrm>
              </p:grpSpPr>
              <p:sp>
                <p:nvSpPr>
                  <p:cNvPr id="384" name="Quad Arrow Callout 38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ross 38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179"/>
                <p:cNvGrpSpPr/>
                <p:nvPr/>
              </p:nvGrpSpPr>
              <p:grpSpPr>
                <a:xfrm>
                  <a:off x="3505200" y="6019800"/>
                  <a:ext cx="609600" cy="609600"/>
                  <a:chOff x="2286000" y="6019800"/>
                  <a:chExt cx="609600" cy="609600"/>
                </a:xfrm>
              </p:grpSpPr>
              <p:sp>
                <p:nvSpPr>
                  <p:cNvPr id="382" name="Quad Arrow Callout 38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ross 38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82"/>
                <p:cNvGrpSpPr/>
                <p:nvPr/>
              </p:nvGrpSpPr>
              <p:grpSpPr>
                <a:xfrm>
                  <a:off x="4114800" y="6019800"/>
                  <a:ext cx="609600" cy="609600"/>
                  <a:chOff x="2286000" y="6019800"/>
                  <a:chExt cx="609600" cy="609600"/>
                </a:xfrm>
              </p:grpSpPr>
              <p:sp>
                <p:nvSpPr>
                  <p:cNvPr id="380" name="Quad Arrow Callout 37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Cross 38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185"/>
                <p:cNvGrpSpPr/>
                <p:nvPr/>
              </p:nvGrpSpPr>
              <p:grpSpPr>
                <a:xfrm>
                  <a:off x="4724400" y="6019800"/>
                  <a:ext cx="609600" cy="609600"/>
                  <a:chOff x="2286000" y="6019800"/>
                  <a:chExt cx="609600" cy="609600"/>
                </a:xfrm>
              </p:grpSpPr>
              <p:sp>
                <p:nvSpPr>
                  <p:cNvPr id="378" name="Quad Arrow Callout 37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Cross 37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4"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189"/>
              <p:cNvGrpSpPr/>
              <p:nvPr/>
            </p:nvGrpSpPr>
            <p:grpSpPr>
              <a:xfrm>
                <a:off x="6172200" y="1357767"/>
                <a:ext cx="1054396" cy="210879"/>
                <a:chOff x="2286000" y="6019800"/>
                <a:chExt cx="3048000" cy="609600"/>
              </a:xfrm>
            </p:grpSpPr>
            <p:grpSp>
              <p:nvGrpSpPr>
                <p:cNvPr id="358" name="Group 175"/>
                <p:cNvGrpSpPr/>
                <p:nvPr/>
              </p:nvGrpSpPr>
              <p:grpSpPr>
                <a:xfrm>
                  <a:off x="2286000" y="6019800"/>
                  <a:ext cx="609600" cy="609600"/>
                  <a:chOff x="2286000" y="6019800"/>
                  <a:chExt cx="609600" cy="609600"/>
                </a:xfrm>
              </p:grpSpPr>
              <p:sp>
                <p:nvSpPr>
                  <p:cNvPr id="371" name="Quad Arrow Callout 37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Cross 37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176"/>
                <p:cNvGrpSpPr/>
                <p:nvPr/>
              </p:nvGrpSpPr>
              <p:grpSpPr>
                <a:xfrm>
                  <a:off x="2895600" y="6019800"/>
                  <a:ext cx="609600" cy="609600"/>
                  <a:chOff x="2286000" y="6019800"/>
                  <a:chExt cx="609600" cy="609600"/>
                </a:xfrm>
              </p:grpSpPr>
              <p:sp>
                <p:nvSpPr>
                  <p:cNvPr id="369" name="Quad Arrow Callout 36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Cross 36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179"/>
                <p:cNvGrpSpPr/>
                <p:nvPr/>
              </p:nvGrpSpPr>
              <p:grpSpPr>
                <a:xfrm>
                  <a:off x="3505200" y="6019800"/>
                  <a:ext cx="609600" cy="609600"/>
                  <a:chOff x="2286000" y="6019800"/>
                  <a:chExt cx="609600" cy="609600"/>
                </a:xfrm>
              </p:grpSpPr>
              <p:sp>
                <p:nvSpPr>
                  <p:cNvPr id="367" name="Quad Arrow Callout 36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ross 36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182"/>
                <p:cNvGrpSpPr/>
                <p:nvPr/>
              </p:nvGrpSpPr>
              <p:grpSpPr>
                <a:xfrm>
                  <a:off x="4114800" y="6019800"/>
                  <a:ext cx="609600" cy="609600"/>
                  <a:chOff x="2286000" y="6019800"/>
                  <a:chExt cx="609600" cy="609600"/>
                </a:xfrm>
              </p:grpSpPr>
              <p:sp>
                <p:nvSpPr>
                  <p:cNvPr id="365" name="Quad Arrow Callout 36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Cross 36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85"/>
                <p:cNvGrpSpPr/>
                <p:nvPr/>
              </p:nvGrpSpPr>
              <p:grpSpPr>
                <a:xfrm>
                  <a:off x="4724400" y="6019800"/>
                  <a:ext cx="609600" cy="609600"/>
                  <a:chOff x="2286000" y="6019800"/>
                  <a:chExt cx="609600" cy="609600"/>
                </a:xfrm>
              </p:grpSpPr>
              <p:sp>
                <p:nvSpPr>
                  <p:cNvPr id="363" name="Quad Arrow Callout 36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Cross 36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3" name="Group 392"/>
            <p:cNvGrpSpPr/>
            <p:nvPr/>
          </p:nvGrpSpPr>
          <p:grpSpPr>
            <a:xfrm>
              <a:off x="2082086" y="238402"/>
              <a:ext cx="516339" cy="977272"/>
              <a:chOff x="3810000" y="553998"/>
              <a:chExt cx="1839832" cy="3482238"/>
            </a:xfrm>
          </p:grpSpPr>
          <p:sp>
            <p:nvSpPr>
              <p:cNvPr id="394" name="Cloud 393"/>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Cloud 394"/>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lowchart: Manual Operation 397"/>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Manual Operation 398"/>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lowchart: Manual Operation 401"/>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lowchart: Extract 402"/>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Cloud 405"/>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ed Rectangle 406"/>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Group 407"/>
              <p:cNvGrpSpPr/>
              <p:nvPr/>
            </p:nvGrpSpPr>
            <p:grpSpPr>
              <a:xfrm>
                <a:off x="4220061" y="818482"/>
                <a:ext cx="938018" cy="300171"/>
                <a:chOff x="1756756" y="4876800"/>
                <a:chExt cx="4088873" cy="1308463"/>
              </a:xfrm>
            </p:grpSpPr>
            <p:grpSp>
              <p:nvGrpSpPr>
                <p:cNvPr id="441" name="Group 440"/>
                <p:cNvGrpSpPr/>
                <p:nvPr/>
              </p:nvGrpSpPr>
              <p:grpSpPr>
                <a:xfrm>
                  <a:off x="1756756" y="4876800"/>
                  <a:ext cx="1367444" cy="1295400"/>
                  <a:chOff x="1756756" y="4876800"/>
                  <a:chExt cx="1367444" cy="1295400"/>
                </a:xfrm>
              </p:grpSpPr>
              <p:sp>
                <p:nvSpPr>
                  <p:cNvPr id="452" name="Quad Arrow Callout 45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Quad Arrow Callout 45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Quad Arrow Callout 45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441"/>
                <p:cNvGrpSpPr/>
                <p:nvPr/>
              </p:nvGrpSpPr>
              <p:grpSpPr>
                <a:xfrm>
                  <a:off x="3119647" y="4889863"/>
                  <a:ext cx="1367444" cy="1295400"/>
                  <a:chOff x="1756756" y="4876800"/>
                  <a:chExt cx="1367444" cy="1295400"/>
                </a:xfrm>
              </p:grpSpPr>
              <p:sp>
                <p:nvSpPr>
                  <p:cNvPr id="449" name="Quad Arrow Callout 44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Quad Arrow Callout 44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Quad Arrow Callout 45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442"/>
                <p:cNvGrpSpPr/>
                <p:nvPr/>
              </p:nvGrpSpPr>
              <p:grpSpPr>
                <a:xfrm>
                  <a:off x="4478185" y="4889863"/>
                  <a:ext cx="1367444" cy="1295400"/>
                  <a:chOff x="1756756" y="4876800"/>
                  <a:chExt cx="1367444" cy="1295400"/>
                </a:xfrm>
              </p:grpSpPr>
              <p:sp>
                <p:nvSpPr>
                  <p:cNvPr id="446" name="Quad Arrow Callout 44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Quad Arrow Callout 44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Quad Arrow Callout 44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4" name="Quad Arrow Callout 44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Quad Arrow Callout 44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408"/>
              <p:cNvGrpSpPr/>
              <p:nvPr/>
            </p:nvGrpSpPr>
            <p:grpSpPr>
              <a:xfrm rot="17531393">
                <a:off x="4356564" y="2143638"/>
                <a:ext cx="938018" cy="300171"/>
                <a:chOff x="1756756" y="4876800"/>
                <a:chExt cx="4088873" cy="1308463"/>
              </a:xfrm>
            </p:grpSpPr>
            <p:grpSp>
              <p:nvGrpSpPr>
                <p:cNvPr id="427" name="Group 426"/>
                <p:cNvGrpSpPr/>
                <p:nvPr/>
              </p:nvGrpSpPr>
              <p:grpSpPr>
                <a:xfrm>
                  <a:off x="1756756" y="4876800"/>
                  <a:ext cx="1367444" cy="1295400"/>
                  <a:chOff x="1756756" y="4876800"/>
                  <a:chExt cx="1367444" cy="1295400"/>
                </a:xfrm>
              </p:grpSpPr>
              <p:sp>
                <p:nvSpPr>
                  <p:cNvPr id="438" name="Quad Arrow Callout 43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Quad Arrow Callout 43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Quad Arrow Callout 43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427"/>
                <p:cNvGrpSpPr/>
                <p:nvPr/>
              </p:nvGrpSpPr>
              <p:grpSpPr>
                <a:xfrm>
                  <a:off x="3119647" y="4889863"/>
                  <a:ext cx="1367444" cy="1295400"/>
                  <a:chOff x="1756756" y="4876800"/>
                  <a:chExt cx="1367444" cy="1295400"/>
                </a:xfrm>
              </p:grpSpPr>
              <p:sp>
                <p:nvSpPr>
                  <p:cNvPr id="435" name="Quad Arrow Callout 4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Quad Arrow Callout 4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Quad Arrow Callout 4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428"/>
                <p:cNvGrpSpPr/>
                <p:nvPr/>
              </p:nvGrpSpPr>
              <p:grpSpPr>
                <a:xfrm>
                  <a:off x="4478185" y="4889863"/>
                  <a:ext cx="1367444" cy="1295400"/>
                  <a:chOff x="1756756" y="4876800"/>
                  <a:chExt cx="1367444" cy="1295400"/>
                </a:xfrm>
              </p:grpSpPr>
              <p:sp>
                <p:nvSpPr>
                  <p:cNvPr id="432" name="Quad Arrow Callout 4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Quad Arrow Callout 4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Quad Arrow Callout 4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 name="Quad Arrow Callout 42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Quad Arrow Callout 43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409"/>
              <p:cNvGrpSpPr/>
              <p:nvPr/>
            </p:nvGrpSpPr>
            <p:grpSpPr>
              <a:xfrm rot="17531393">
                <a:off x="3995156" y="3097226"/>
                <a:ext cx="938018" cy="300171"/>
                <a:chOff x="1756756" y="4876800"/>
                <a:chExt cx="4088873" cy="1308463"/>
              </a:xfrm>
            </p:grpSpPr>
            <p:grpSp>
              <p:nvGrpSpPr>
                <p:cNvPr id="413" name="Group 412"/>
                <p:cNvGrpSpPr/>
                <p:nvPr/>
              </p:nvGrpSpPr>
              <p:grpSpPr>
                <a:xfrm>
                  <a:off x="1756756" y="4876800"/>
                  <a:ext cx="1367444" cy="1295400"/>
                  <a:chOff x="1756756" y="4876800"/>
                  <a:chExt cx="1367444" cy="1295400"/>
                </a:xfrm>
              </p:grpSpPr>
              <p:sp>
                <p:nvSpPr>
                  <p:cNvPr id="424" name="Quad Arrow Callout 42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Quad Arrow Callout 42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Callout 42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413"/>
                <p:cNvGrpSpPr/>
                <p:nvPr/>
              </p:nvGrpSpPr>
              <p:grpSpPr>
                <a:xfrm>
                  <a:off x="3119647" y="4889863"/>
                  <a:ext cx="1367444" cy="1295400"/>
                  <a:chOff x="1756756" y="4876800"/>
                  <a:chExt cx="1367444" cy="1295400"/>
                </a:xfrm>
              </p:grpSpPr>
              <p:sp>
                <p:nvSpPr>
                  <p:cNvPr id="421" name="Quad Arrow Callout 42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Quad Arrow Callout 42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Quad Arrow Callout 42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p:cNvGrpSpPr/>
                <p:nvPr/>
              </p:nvGrpSpPr>
              <p:grpSpPr>
                <a:xfrm>
                  <a:off x="4478185" y="4889863"/>
                  <a:ext cx="1367444" cy="1295400"/>
                  <a:chOff x="1756756" y="4876800"/>
                  <a:chExt cx="1367444" cy="1295400"/>
                </a:xfrm>
              </p:grpSpPr>
              <p:sp>
                <p:nvSpPr>
                  <p:cNvPr id="418" name="Quad Arrow Callout 41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Quad Arrow Callout 41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Quad Arrow Callout 41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6" name="Quad Arrow Callout 41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Quad Arrow Callout 41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 name="Cloud 410"/>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5" name="TextBox 454"/>
          <p:cNvSpPr txBox="1"/>
          <p:nvPr/>
        </p:nvSpPr>
        <p:spPr>
          <a:xfrm>
            <a:off x="10817049" y="6502859"/>
            <a:ext cx="1285592"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51226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out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out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out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9" y="6488668"/>
            <a:ext cx="1285592" cy="369332"/>
          </a:xfrm>
          <a:prstGeom prst="rect">
            <a:avLst/>
          </a:prstGeom>
          <a:noFill/>
        </p:spPr>
        <p:txBody>
          <a:bodyPr wrap="square" rtlCol="0">
            <a:spAutoFit/>
          </a:bodyPr>
          <a:lstStyle/>
          <a:p>
            <a:r>
              <a:rPr lang="en-US" dirty="0">
                <a:solidFill>
                  <a:schemeClr val="bg1"/>
                </a:solidFill>
              </a:rPr>
              <a:t>Exodus 3:5</a:t>
            </a:r>
          </a:p>
        </p:txBody>
      </p:sp>
      <p:sp>
        <p:nvSpPr>
          <p:cNvPr id="6" name="TextBox 5"/>
          <p:cNvSpPr txBox="1"/>
          <p:nvPr/>
        </p:nvSpPr>
        <p:spPr>
          <a:xfrm>
            <a:off x="126749" y="65755"/>
            <a:ext cx="118872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Put Off Thy Shoes</a:t>
            </a:r>
          </a:p>
        </p:txBody>
      </p:sp>
      <p:sp>
        <p:nvSpPr>
          <p:cNvPr id="5" name="Rectangle 4"/>
          <p:cNvSpPr/>
          <p:nvPr/>
        </p:nvSpPr>
        <p:spPr>
          <a:xfrm>
            <a:off x="4023383" y="962507"/>
            <a:ext cx="4093931" cy="369332"/>
          </a:xfrm>
          <a:prstGeom prst="rect">
            <a:avLst/>
          </a:prstGeom>
        </p:spPr>
        <p:txBody>
          <a:bodyPr wrap="square">
            <a:spAutoFit/>
          </a:bodyPr>
          <a:lstStyle/>
          <a:p>
            <a:pPr algn="ctr"/>
            <a:r>
              <a:rPr lang="en-US" dirty="0">
                <a:solidFill>
                  <a:schemeClr val="bg1"/>
                </a:solidFill>
                <a:latin typeface="Calibri" panose="020F0502020204030204" pitchFamily="34" charset="0"/>
              </a:rPr>
              <a:t>Holy Ground</a:t>
            </a:r>
            <a:endParaRPr lang="en-US" i="1" dirty="0">
              <a:solidFill>
                <a:schemeClr val="bg1"/>
              </a:solidFill>
              <a:latin typeface="Calibri" panose="020F0502020204030204" pitchFamily="34" charset="0"/>
            </a:endParaRPr>
          </a:p>
        </p:txBody>
      </p:sp>
      <p:sp>
        <p:nvSpPr>
          <p:cNvPr id="7" name="Rectangle 6"/>
          <p:cNvSpPr/>
          <p:nvPr/>
        </p:nvSpPr>
        <p:spPr>
          <a:xfrm>
            <a:off x="440602" y="1766926"/>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We are to be reverent in sacred places; showing reverence to the Lord when we are in sacred places prepares us to draw near to Him.</a:t>
            </a:r>
            <a:endParaRPr lang="en-US" dirty="0">
              <a:solidFill>
                <a:schemeClr val="bg1"/>
              </a:solidFill>
              <a:latin typeface="Calibri" panose="020F0502020204030204" pitchFamily="34" charset="0"/>
            </a:endParaRPr>
          </a:p>
        </p:txBody>
      </p:sp>
      <p:pic>
        <p:nvPicPr>
          <p:cNvPr id="9218" name="Picture 2" descr="http://writingsisters.com/wp-content/uploads/2015/01/Sneakers-on-a-Pi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3649" y="1147173"/>
            <a:ext cx="3123387" cy="23425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marysrosaries.com/collaboration/images/2/2f/Moses_Removing_His_Shoes_-_Scenes_from_the_Life_of_Moses_-_Botticell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503" y="2835753"/>
            <a:ext cx="2561237" cy="276497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8003499" y="4117920"/>
            <a:ext cx="3991429" cy="2686640"/>
            <a:chOff x="8003499" y="4117920"/>
            <a:chExt cx="3991429" cy="2686640"/>
          </a:xfrm>
        </p:grpSpPr>
        <p:pic>
          <p:nvPicPr>
            <p:cNvPr id="9224" name="Picture 8" descr="http://thisweekinmormons.com/wp-content/uploads/2015/03/Tijuana-Mexico-Mormon-Tem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3499" y="4117920"/>
              <a:ext cx="3991429" cy="22557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780770" y="6373673"/>
              <a:ext cx="2436886" cy="430887"/>
            </a:xfrm>
            <a:prstGeom prst="rect">
              <a:avLst/>
            </a:prstGeom>
          </p:spPr>
          <p:txBody>
            <a:bodyPr wrap="none">
              <a:spAutoFit/>
            </a:bodyPr>
            <a:lstStyle/>
            <a:p>
              <a:pPr algn="ctr"/>
              <a:r>
                <a:rPr lang="en-US" sz="1100" b="0" i="0" dirty="0">
                  <a:solidFill>
                    <a:schemeClr val="bg1"/>
                  </a:solidFill>
                  <a:effectLst/>
                  <a:latin typeface="Calibri" panose="020F0502020204030204" pitchFamily="34" charset="0"/>
                </a:rPr>
                <a:t>Tijuana Temple</a:t>
              </a:r>
            </a:p>
            <a:p>
              <a:pPr algn="ctr"/>
              <a:r>
                <a:rPr lang="en-US" sz="1100" b="0" i="0" dirty="0">
                  <a:solidFill>
                    <a:schemeClr val="bg1"/>
                  </a:solidFill>
                  <a:effectLst/>
                  <a:latin typeface="Calibri" panose="020F0502020204030204" pitchFamily="34" charset="0"/>
                </a:rPr>
                <a:t>To be dedicated on 13 December 2015 </a:t>
              </a:r>
              <a:endParaRPr lang="en-US" sz="1100" dirty="0">
                <a:solidFill>
                  <a:schemeClr val="bg1"/>
                </a:solidFill>
              </a:endParaRPr>
            </a:p>
          </p:txBody>
        </p:sp>
      </p:grpSp>
      <p:grpSp>
        <p:nvGrpSpPr>
          <p:cNvPr id="10" name="Group 9"/>
          <p:cNvGrpSpPr/>
          <p:nvPr/>
        </p:nvGrpSpPr>
        <p:grpSpPr>
          <a:xfrm>
            <a:off x="512562" y="3125343"/>
            <a:ext cx="3922032" cy="2372345"/>
            <a:chOff x="512562" y="3125343"/>
            <a:chExt cx="3922032" cy="2372345"/>
          </a:xfrm>
        </p:grpSpPr>
        <p:pic>
          <p:nvPicPr>
            <p:cNvPr id="9222" name="Picture 6" descr="https://www.lds.org/bc/content/church/temples/colonia-juarez-chihuahua-mexico/images/colonia-jurez-chihuahua-mexico-808x480-CUR_IM03092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562" y="3125343"/>
              <a:ext cx="3922032" cy="2329920"/>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p:cNvSpPr/>
            <p:nvPr/>
          </p:nvSpPr>
          <p:spPr>
            <a:xfrm>
              <a:off x="1072945" y="5236078"/>
              <a:ext cx="2590774" cy="261610"/>
            </a:xfrm>
            <a:prstGeom prst="rect">
              <a:avLst/>
            </a:prstGeom>
          </p:spPr>
          <p:txBody>
            <a:bodyPr wrap="none">
              <a:spAutoFit/>
            </a:bodyPr>
            <a:lstStyle/>
            <a:p>
              <a:pPr algn="ctr"/>
              <a:r>
                <a:rPr lang="en-US" sz="1100" b="0" i="0" dirty="0">
                  <a:solidFill>
                    <a:schemeClr val="bg1"/>
                  </a:solidFill>
                  <a:effectLst/>
                  <a:latin typeface="Calibri" panose="020F0502020204030204" pitchFamily="34" charset="0"/>
                </a:rPr>
                <a:t>Colonia Juarez Chihuahua Mexico Temple </a:t>
              </a:r>
              <a:endParaRPr lang="en-US" sz="1100" dirty="0">
                <a:solidFill>
                  <a:schemeClr val="bg1"/>
                </a:solidFill>
              </a:endParaRPr>
            </a:p>
          </p:txBody>
        </p:sp>
      </p:grpSp>
    </p:spTree>
    <p:extLst>
      <p:ext uri="{BB962C8B-B14F-4D97-AF65-F5344CB8AC3E}">
        <p14:creationId xmlns:p14="http://schemas.microsoft.com/office/powerpoint/2010/main" val="375094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9" y="6488668"/>
            <a:ext cx="1285592" cy="369332"/>
          </a:xfrm>
          <a:prstGeom prst="rect">
            <a:avLst/>
          </a:prstGeom>
          <a:noFill/>
        </p:spPr>
        <p:txBody>
          <a:bodyPr wrap="square" rtlCol="0">
            <a:spAutoFit/>
          </a:bodyPr>
          <a:lstStyle/>
          <a:p>
            <a:r>
              <a:rPr lang="en-US" dirty="0">
                <a:solidFill>
                  <a:schemeClr val="bg1"/>
                </a:solidFill>
              </a:rPr>
              <a:t>Exodus 3:7</a:t>
            </a:r>
          </a:p>
        </p:txBody>
      </p:sp>
      <p:sp>
        <p:nvSpPr>
          <p:cNvPr id="6" name="TextBox 5"/>
          <p:cNvSpPr txBox="1"/>
          <p:nvPr/>
        </p:nvSpPr>
        <p:spPr>
          <a:xfrm>
            <a:off x="126749" y="65755"/>
            <a:ext cx="118872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The Lord Knows</a:t>
            </a:r>
          </a:p>
        </p:txBody>
      </p:sp>
      <p:grpSp>
        <p:nvGrpSpPr>
          <p:cNvPr id="15" name="Group 14"/>
          <p:cNvGrpSpPr/>
          <p:nvPr/>
        </p:nvGrpSpPr>
        <p:grpSpPr>
          <a:xfrm>
            <a:off x="1055913" y="1248279"/>
            <a:ext cx="9717210" cy="4858605"/>
            <a:chOff x="965200" y="2286000"/>
            <a:chExt cx="7264400" cy="2743200"/>
          </a:xfrm>
        </p:grpSpPr>
        <p:grpSp>
          <p:nvGrpSpPr>
            <p:cNvPr id="16" name="Group 18"/>
            <p:cNvGrpSpPr/>
            <p:nvPr/>
          </p:nvGrpSpPr>
          <p:grpSpPr>
            <a:xfrm>
              <a:off x="965200" y="2286000"/>
              <a:ext cx="7264400" cy="2743200"/>
              <a:chOff x="965200" y="2286000"/>
              <a:chExt cx="7327900" cy="2743200"/>
            </a:xfrm>
          </p:grpSpPr>
          <p:sp>
            <p:nvSpPr>
              <p:cNvPr id="18" name="Rectangle 1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a:endCxn id="1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117600" y="2514600"/>
              <a:ext cx="7010400" cy="1876745"/>
            </a:xfrm>
            <a:prstGeom prst="rect">
              <a:avLst/>
            </a:prstGeom>
            <a:noFill/>
          </p:spPr>
          <p:txBody>
            <a:bodyPr wrap="square" rtlCol="0">
              <a:spAutoFit/>
            </a:bodyPr>
            <a:lstStyle/>
            <a:p>
              <a:r>
                <a:rPr lang="en-US" sz="4200" i="1" dirty="0">
                  <a:solidFill>
                    <a:schemeClr val="bg1"/>
                  </a:solidFill>
                </a:rPr>
                <a:t>“God sees our </a:t>
              </a:r>
              <a:r>
                <a:rPr lang="en-US" sz="4200" dirty="0">
                  <a:solidFill>
                    <a:schemeClr val="bg1"/>
                  </a:solidFill>
                </a:rPr>
                <a:t>______________________</a:t>
              </a:r>
              <a:r>
                <a:rPr lang="en-US" sz="4200" i="1" dirty="0">
                  <a:solidFill>
                    <a:schemeClr val="bg1"/>
                  </a:solidFill>
                </a:rPr>
                <a:t>,</a:t>
              </a:r>
            </a:p>
            <a:p>
              <a:r>
                <a:rPr lang="en-US" sz="4200" i="1" dirty="0">
                  <a:solidFill>
                    <a:schemeClr val="bg1"/>
                  </a:solidFill>
                </a:rPr>
                <a:t> </a:t>
              </a:r>
            </a:p>
            <a:p>
              <a:r>
                <a:rPr lang="en-US" sz="4200" i="1" dirty="0">
                  <a:solidFill>
                    <a:schemeClr val="bg1"/>
                  </a:solidFill>
                </a:rPr>
                <a:t>hears our </a:t>
              </a:r>
              <a:r>
                <a:rPr lang="en-US" sz="4200" dirty="0">
                  <a:solidFill>
                    <a:schemeClr val="bg1"/>
                  </a:solidFill>
                </a:rPr>
                <a:t>____________________</a:t>
              </a:r>
              <a:r>
                <a:rPr lang="en-US" sz="4200" i="1" dirty="0">
                  <a:solidFill>
                    <a:schemeClr val="bg1"/>
                  </a:solidFill>
                </a:rPr>
                <a:t>,</a:t>
              </a:r>
            </a:p>
            <a:p>
              <a:r>
                <a:rPr lang="en-US" sz="4200" i="1" dirty="0">
                  <a:solidFill>
                    <a:schemeClr val="bg1"/>
                  </a:solidFill>
                </a:rPr>
                <a:t> </a:t>
              </a:r>
            </a:p>
            <a:p>
              <a:r>
                <a:rPr lang="en-US" sz="4200" i="1" dirty="0">
                  <a:solidFill>
                    <a:schemeClr val="bg1"/>
                  </a:solidFill>
                </a:rPr>
                <a:t>and knows our </a:t>
              </a:r>
              <a:r>
                <a:rPr lang="en-US" sz="4200" dirty="0">
                  <a:solidFill>
                    <a:schemeClr val="bg1"/>
                  </a:solidFill>
                </a:rPr>
                <a:t>___________________</a:t>
              </a:r>
              <a:r>
                <a:rPr lang="en-US" sz="4200" i="1" dirty="0">
                  <a:solidFill>
                    <a:schemeClr val="bg1"/>
                  </a:solidFill>
                </a:rPr>
                <a:t>.”</a:t>
              </a:r>
              <a:r>
                <a:rPr lang="en-US" sz="4200" dirty="0">
                  <a:solidFill>
                    <a:schemeClr val="bg1"/>
                  </a:solidFill>
                </a:rPr>
                <a:t> </a:t>
              </a:r>
            </a:p>
          </p:txBody>
        </p:sp>
      </p:grpSp>
      <p:sp>
        <p:nvSpPr>
          <p:cNvPr id="3" name="TextBox 2"/>
          <p:cNvSpPr txBox="1"/>
          <p:nvPr/>
        </p:nvSpPr>
        <p:spPr>
          <a:xfrm>
            <a:off x="5804402" y="1558268"/>
            <a:ext cx="4430486" cy="769441"/>
          </a:xfrm>
          <a:prstGeom prst="rect">
            <a:avLst/>
          </a:prstGeom>
          <a:noFill/>
        </p:spPr>
        <p:txBody>
          <a:bodyPr wrap="square" rtlCol="0">
            <a:spAutoFit/>
          </a:bodyPr>
          <a:lstStyle/>
          <a:p>
            <a:r>
              <a:rPr lang="en-US" sz="4400" dirty="0">
                <a:solidFill>
                  <a:srgbClr val="FFFF00"/>
                </a:solidFill>
              </a:rPr>
              <a:t>Affliction</a:t>
            </a:r>
          </a:p>
        </p:txBody>
      </p:sp>
      <p:sp>
        <p:nvSpPr>
          <p:cNvPr id="25" name="TextBox 24"/>
          <p:cNvSpPr txBox="1"/>
          <p:nvPr/>
        </p:nvSpPr>
        <p:spPr>
          <a:xfrm>
            <a:off x="4888136" y="2817829"/>
            <a:ext cx="4430486" cy="769441"/>
          </a:xfrm>
          <a:prstGeom prst="rect">
            <a:avLst/>
          </a:prstGeom>
          <a:noFill/>
        </p:spPr>
        <p:txBody>
          <a:bodyPr wrap="square" rtlCol="0">
            <a:spAutoFit/>
          </a:bodyPr>
          <a:lstStyle/>
          <a:p>
            <a:r>
              <a:rPr lang="en-US" sz="4400" dirty="0">
                <a:solidFill>
                  <a:srgbClr val="FFFF00"/>
                </a:solidFill>
              </a:rPr>
              <a:t>Prayers</a:t>
            </a:r>
          </a:p>
        </p:txBody>
      </p:sp>
      <p:sp>
        <p:nvSpPr>
          <p:cNvPr id="26" name="TextBox 25"/>
          <p:cNvSpPr txBox="1"/>
          <p:nvPr/>
        </p:nvSpPr>
        <p:spPr>
          <a:xfrm>
            <a:off x="6274685" y="4077391"/>
            <a:ext cx="4430486" cy="769441"/>
          </a:xfrm>
          <a:prstGeom prst="rect">
            <a:avLst/>
          </a:prstGeom>
          <a:noFill/>
        </p:spPr>
        <p:txBody>
          <a:bodyPr wrap="square" rtlCol="0">
            <a:spAutoFit/>
          </a:bodyPr>
          <a:lstStyle/>
          <a:p>
            <a:r>
              <a:rPr lang="en-US" sz="4400" dirty="0">
                <a:solidFill>
                  <a:srgbClr val="FFFF00"/>
                </a:solidFill>
              </a:rPr>
              <a:t>Sorrows</a:t>
            </a:r>
          </a:p>
        </p:txBody>
      </p:sp>
    </p:spTree>
    <p:extLst>
      <p:ext uri="{BB962C8B-B14F-4D97-AF65-F5344CB8AC3E}">
        <p14:creationId xmlns:p14="http://schemas.microsoft.com/office/powerpoint/2010/main" val="2799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25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9" y="6488668"/>
            <a:ext cx="1952422" cy="369332"/>
          </a:xfrm>
          <a:prstGeom prst="rect">
            <a:avLst/>
          </a:prstGeom>
          <a:noFill/>
        </p:spPr>
        <p:txBody>
          <a:bodyPr wrap="square" rtlCol="0">
            <a:spAutoFit/>
          </a:bodyPr>
          <a:lstStyle/>
          <a:p>
            <a:r>
              <a:rPr lang="en-US" dirty="0">
                <a:solidFill>
                  <a:schemeClr val="bg1"/>
                </a:solidFill>
              </a:rPr>
              <a:t>Exodus 3:7-10</a:t>
            </a:r>
          </a:p>
        </p:txBody>
      </p:sp>
      <p:sp>
        <p:nvSpPr>
          <p:cNvPr id="6" name="TextBox 5"/>
          <p:cNvSpPr txBox="1"/>
          <p:nvPr/>
        </p:nvSpPr>
        <p:spPr>
          <a:xfrm>
            <a:off x="126749" y="65755"/>
            <a:ext cx="118872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The Plan—to Deliver </a:t>
            </a:r>
          </a:p>
        </p:txBody>
      </p:sp>
      <p:sp>
        <p:nvSpPr>
          <p:cNvPr id="2" name="Rectangle 1"/>
          <p:cNvSpPr/>
          <p:nvPr/>
        </p:nvSpPr>
        <p:spPr>
          <a:xfrm>
            <a:off x="236185" y="969236"/>
            <a:ext cx="6828024" cy="1200329"/>
          </a:xfrm>
          <a:prstGeom prst="rect">
            <a:avLst/>
          </a:prstGeom>
        </p:spPr>
        <p:txBody>
          <a:bodyPr wrap="square">
            <a:spAutoFit/>
          </a:bodyPr>
          <a:lstStyle/>
          <a:p>
            <a:r>
              <a:rPr lang="en-US" dirty="0">
                <a:solidFill>
                  <a:schemeClr val="bg1"/>
                </a:solidFill>
                <a:latin typeface="Palatino"/>
              </a:rPr>
              <a:t>U</a:t>
            </a:r>
            <a:r>
              <a:rPr lang="en-US" b="0" i="0" dirty="0">
                <a:solidFill>
                  <a:schemeClr val="bg1"/>
                </a:solidFill>
                <a:effectLst/>
                <a:latin typeface="Palatino"/>
              </a:rPr>
              <a:t>nto a land flowing with milk and honey; </a:t>
            </a:r>
          </a:p>
          <a:p>
            <a:endParaRPr lang="en-US" dirty="0">
              <a:solidFill>
                <a:schemeClr val="bg1"/>
              </a:solidFill>
              <a:latin typeface="Palatino"/>
            </a:endParaRPr>
          </a:p>
          <a:p>
            <a:r>
              <a:rPr lang="en-US" b="0" i="0" dirty="0">
                <a:solidFill>
                  <a:schemeClr val="bg1"/>
                </a:solidFill>
                <a:effectLst/>
                <a:latin typeface="Palatino"/>
              </a:rPr>
              <a:t>unto the place of the Canaanites, and the Hittites, and the Amorites, and the </a:t>
            </a:r>
            <a:r>
              <a:rPr lang="en-US" b="0" i="0" dirty="0" err="1">
                <a:solidFill>
                  <a:schemeClr val="bg1"/>
                </a:solidFill>
                <a:effectLst/>
                <a:latin typeface="Palatino"/>
              </a:rPr>
              <a:t>Perizzites</a:t>
            </a:r>
            <a:r>
              <a:rPr lang="en-US" b="0" i="0" dirty="0">
                <a:solidFill>
                  <a:schemeClr val="bg1"/>
                </a:solidFill>
                <a:effectLst/>
                <a:latin typeface="Palatino"/>
              </a:rPr>
              <a:t>, and the </a:t>
            </a:r>
            <a:r>
              <a:rPr lang="en-US" b="0" i="0" dirty="0" err="1">
                <a:solidFill>
                  <a:schemeClr val="bg1"/>
                </a:solidFill>
                <a:effectLst/>
                <a:latin typeface="Palatino"/>
              </a:rPr>
              <a:t>Hivites</a:t>
            </a:r>
            <a:r>
              <a:rPr lang="en-US" b="0" i="0" dirty="0">
                <a:solidFill>
                  <a:schemeClr val="bg1"/>
                </a:solidFill>
                <a:effectLst/>
                <a:latin typeface="Palatino"/>
              </a:rPr>
              <a:t>, and the </a:t>
            </a:r>
            <a:r>
              <a:rPr lang="en-US" b="0" i="0" dirty="0" err="1">
                <a:solidFill>
                  <a:schemeClr val="bg1"/>
                </a:solidFill>
                <a:effectLst/>
                <a:latin typeface="Palatino"/>
              </a:rPr>
              <a:t>Jebusites</a:t>
            </a:r>
            <a:r>
              <a:rPr lang="en-US" b="0" i="0" dirty="0">
                <a:solidFill>
                  <a:schemeClr val="bg1"/>
                </a:solidFill>
                <a:effectLst/>
                <a:latin typeface="Palatino"/>
              </a:rPr>
              <a:t>.</a:t>
            </a:r>
            <a:endParaRPr lang="en-US" dirty="0">
              <a:solidFill>
                <a:schemeClr val="bg1"/>
              </a:solidFill>
            </a:endParaRPr>
          </a:p>
        </p:txBody>
      </p:sp>
      <p:pic>
        <p:nvPicPr>
          <p:cNvPr id="12290" name="Picture 2" descr="http://www.bible-history.com/maps/Map-of-Canaanite-Nations.gif"/>
          <p:cNvPicPr>
            <a:picLocks noChangeAspect="1" noChangeArrowheads="1"/>
          </p:cNvPicPr>
          <p:nvPr/>
        </p:nvPicPr>
        <p:blipFill rotWithShape="1">
          <a:blip r:embed="rId3">
            <a:extLst>
              <a:ext uri="{28A0092B-C50C-407E-A947-70E740481C1C}">
                <a14:useLocalDpi xmlns:a14="http://schemas.microsoft.com/office/drawing/2010/main" val="0"/>
              </a:ext>
            </a:extLst>
          </a:blip>
          <a:srcRect r="1266" b="3872"/>
          <a:stretch/>
        </p:blipFill>
        <p:spPr bwMode="auto">
          <a:xfrm>
            <a:off x="1777528" y="2169565"/>
            <a:ext cx="2405329" cy="435534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4787000" y="3588898"/>
            <a:ext cx="7523029" cy="1200329"/>
          </a:xfrm>
          <a:prstGeom prst="rect">
            <a:avLst/>
          </a:prstGeom>
        </p:spPr>
        <p:txBody>
          <a:bodyPr wrap="square">
            <a:spAutoFit/>
          </a:bodyPr>
          <a:lstStyle/>
          <a:p>
            <a:r>
              <a:rPr lang="en-US" dirty="0">
                <a:solidFill>
                  <a:schemeClr val="bg1"/>
                </a:solidFill>
                <a:latin typeface="Calibri" panose="020F0502020204030204" pitchFamily="34" charset="0"/>
              </a:rPr>
              <a:t>Through Moses the children were to be rescued from the Egyptians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Moses was to go to the Pharaoh, ask for the people to be released and return to the mountain (Mt. Sinai)</a:t>
            </a:r>
          </a:p>
        </p:txBody>
      </p:sp>
      <p:grpSp>
        <p:nvGrpSpPr>
          <p:cNvPr id="5" name="Group 4"/>
          <p:cNvGrpSpPr/>
          <p:nvPr/>
        </p:nvGrpSpPr>
        <p:grpSpPr>
          <a:xfrm>
            <a:off x="7519381" y="1062051"/>
            <a:ext cx="3683596" cy="2445193"/>
            <a:chOff x="2710604" y="2266346"/>
            <a:chExt cx="3683596" cy="2445193"/>
          </a:xfrm>
        </p:grpSpPr>
        <p:pic>
          <p:nvPicPr>
            <p:cNvPr id="12292" name="Picture 4" descr="http://www.jesuswalk.com/moses/images/tissot-moses-speaks-to-pharaoh-445x2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604" y="2266346"/>
              <a:ext cx="3683596" cy="242537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2710604" y="4465318"/>
              <a:ext cx="3537796" cy="246221"/>
            </a:xfrm>
            <a:prstGeom prst="rect">
              <a:avLst/>
            </a:prstGeom>
          </p:spPr>
          <p:txBody>
            <a:bodyPr wrap="square">
              <a:spAutoFit/>
            </a:bodyPr>
            <a:lstStyle/>
            <a:p>
              <a:r>
                <a:rPr lang="en-US" sz="1000" dirty="0">
                  <a:solidFill>
                    <a:schemeClr val="bg1"/>
                  </a:solidFill>
                  <a:latin typeface="Palatino"/>
                </a:rPr>
                <a:t>James J. </a:t>
              </a:r>
              <a:r>
                <a:rPr lang="en-US" sz="1000" dirty="0" err="1">
                  <a:solidFill>
                    <a:schemeClr val="bg1"/>
                  </a:solidFill>
                  <a:latin typeface="Palatino"/>
                </a:rPr>
                <a:t>Tissot</a:t>
              </a:r>
              <a:endParaRPr lang="en-US" sz="1000" dirty="0">
                <a:solidFill>
                  <a:schemeClr val="bg1"/>
                </a:solidFill>
              </a:endParaRPr>
            </a:p>
          </p:txBody>
        </p:sp>
      </p:grpSp>
      <p:grpSp>
        <p:nvGrpSpPr>
          <p:cNvPr id="27" name="Group 26"/>
          <p:cNvGrpSpPr/>
          <p:nvPr/>
        </p:nvGrpSpPr>
        <p:grpSpPr>
          <a:xfrm>
            <a:off x="8230746" y="4772442"/>
            <a:ext cx="2506951" cy="1789185"/>
            <a:chOff x="228600" y="381000"/>
            <a:chExt cx="3505068" cy="2501531"/>
          </a:xfrm>
        </p:grpSpPr>
        <p:grpSp>
          <p:nvGrpSpPr>
            <p:cNvPr id="28" name="Group 27"/>
            <p:cNvGrpSpPr/>
            <p:nvPr/>
          </p:nvGrpSpPr>
          <p:grpSpPr>
            <a:xfrm>
              <a:off x="228600" y="381000"/>
              <a:ext cx="3505068" cy="2501531"/>
              <a:chOff x="534986" y="381000"/>
              <a:chExt cx="2637111" cy="2501531"/>
            </a:xfrm>
          </p:grpSpPr>
          <p:sp>
            <p:nvSpPr>
              <p:cNvPr id="30" name="Rectangle 2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34986" y="384805"/>
                <a:ext cx="457200" cy="2497726"/>
                <a:chOff x="533400" y="381000"/>
                <a:chExt cx="457200" cy="2497726"/>
              </a:xfrm>
            </p:grpSpPr>
            <p:sp>
              <p:nvSpPr>
                <p:cNvPr id="37" name="Oval 3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714897" y="381000"/>
                <a:ext cx="457200" cy="2497726"/>
                <a:chOff x="2714897" y="457200"/>
                <a:chExt cx="457200" cy="2497726"/>
              </a:xfrm>
            </p:grpSpPr>
            <p:sp>
              <p:nvSpPr>
                <p:cNvPr id="33" name="Oval 3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Rectangle 28"/>
            <p:cNvSpPr/>
            <p:nvPr/>
          </p:nvSpPr>
          <p:spPr>
            <a:xfrm>
              <a:off x="836279" y="971545"/>
              <a:ext cx="2371314" cy="1506102"/>
            </a:xfrm>
            <a:prstGeom prst="rect">
              <a:avLst/>
            </a:prstGeom>
          </p:spPr>
          <p:txBody>
            <a:bodyPr wrap="square">
              <a:spAutoFit/>
            </a:bodyPr>
            <a:lstStyle/>
            <a:p>
              <a:pPr algn="ctr"/>
              <a:r>
                <a:rPr lang="en-US" sz="1600" b="1" dirty="0"/>
                <a:t>The Lord often answers our prayers through other people.</a:t>
              </a:r>
              <a:endParaRPr lang="en-US" sz="1600" i="1" dirty="0"/>
            </a:p>
          </p:txBody>
        </p:sp>
      </p:grpSp>
    </p:spTree>
    <p:extLst>
      <p:ext uri="{BB962C8B-B14F-4D97-AF65-F5344CB8AC3E}">
        <p14:creationId xmlns:p14="http://schemas.microsoft.com/office/powerpoint/2010/main" val="92740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outVertical)">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9" y="6488668"/>
            <a:ext cx="3552622" cy="369332"/>
          </a:xfrm>
          <a:prstGeom prst="rect">
            <a:avLst/>
          </a:prstGeom>
          <a:noFill/>
        </p:spPr>
        <p:txBody>
          <a:bodyPr wrap="square" rtlCol="0">
            <a:spAutoFit/>
          </a:bodyPr>
          <a:lstStyle/>
          <a:p>
            <a:r>
              <a:rPr lang="en-US" dirty="0">
                <a:solidFill>
                  <a:schemeClr val="bg1"/>
                </a:solidFill>
              </a:rPr>
              <a:t>Exodus 3:11-17, Exodus 4:1-17</a:t>
            </a:r>
          </a:p>
        </p:txBody>
      </p:sp>
      <p:grpSp>
        <p:nvGrpSpPr>
          <p:cNvPr id="8" name="Group 7"/>
          <p:cNvGrpSpPr/>
          <p:nvPr/>
        </p:nvGrpSpPr>
        <p:grpSpPr>
          <a:xfrm>
            <a:off x="299464" y="180889"/>
            <a:ext cx="3976965" cy="1258432"/>
            <a:chOff x="678253" y="1149085"/>
            <a:chExt cx="3976965" cy="1258432"/>
          </a:xfrm>
        </p:grpSpPr>
        <p:grpSp>
          <p:nvGrpSpPr>
            <p:cNvPr id="12" name="Group 11"/>
            <p:cNvGrpSpPr/>
            <p:nvPr/>
          </p:nvGrpSpPr>
          <p:grpSpPr>
            <a:xfrm>
              <a:off x="678253" y="1149085"/>
              <a:ext cx="1222217" cy="1258432"/>
              <a:chOff x="6355533" y="1738265"/>
              <a:chExt cx="1222217" cy="1258432"/>
            </a:xfrm>
          </p:grpSpPr>
          <p:sp>
            <p:nvSpPr>
              <p:cNvPr id="13" name="Rectangle 12"/>
              <p:cNvSpPr/>
              <p:nvPr/>
            </p:nvSpPr>
            <p:spPr>
              <a:xfrm>
                <a:off x="6355533" y="1738265"/>
                <a:ext cx="1222217" cy="1258432"/>
              </a:xfrm>
              <a:prstGeom prst="rect">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536602" y="1837854"/>
                <a:ext cx="886886" cy="1122630"/>
                <a:chOff x="3893697" y="1275560"/>
                <a:chExt cx="1061470" cy="1411588"/>
              </a:xfrm>
              <a:solidFill>
                <a:schemeClr val="tx2">
                  <a:lumMod val="40000"/>
                  <a:lumOff val="60000"/>
                </a:schemeClr>
              </a:solidFill>
            </p:grpSpPr>
            <p:sp>
              <p:nvSpPr>
                <p:cNvPr id="15"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326"/>
                <p:cNvGrpSpPr/>
                <p:nvPr/>
              </p:nvGrpSpPr>
              <p:grpSpPr>
                <a:xfrm>
                  <a:off x="3893697" y="1275560"/>
                  <a:ext cx="1061470" cy="1342845"/>
                  <a:chOff x="4069905" y="513080"/>
                  <a:chExt cx="420615" cy="703048"/>
                </a:xfrm>
                <a:grpFill/>
              </p:grpSpPr>
              <p:sp>
                <p:nvSpPr>
                  <p:cNvPr id="17"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1" name="Rectangle 40"/>
            <p:cNvSpPr/>
            <p:nvPr/>
          </p:nvSpPr>
          <p:spPr>
            <a:xfrm>
              <a:off x="2107024" y="1282536"/>
              <a:ext cx="2548194" cy="923330"/>
            </a:xfrm>
            <a:prstGeom prst="rect">
              <a:avLst/>
            </a:prstGeom>
          </p:spPr>
          <p:txBody>
            <a:bodyPr wrap="square">
              <a:spAutoFit/>
            </a:bodyPr>
            <a:lstStyle/>
            <a:p>
              <a:r>
                <a:rPr lang="en-US" dirty="0">
                  <a:solidFill>
                    <a:schemeClr val="bg1"/>
                  </a:solidFill>
                  <a:latin typeface="Palatino"/>
                </a:rPr>
                <a:t>Who am I to be able to do what you have asked?</a:t>
              </a:r>
              <a:endParaRPr lang="en-US" dirty="0">
                <a:solidFill>
                  <a:schemeClr val="bg1"/>
                </a:solidFill>
              </a:endParaRPr>
            </a:p>
          </p:txBody>
        </p:sp>
      </p:grpSp>
      <p:grpSp>
        <p:nvGrpSpPr>
          <p:cNvPr id="9" name="Group 8"/>
          <p:cNvGrpSpPr/>
          <p:nvPr/>
        </p:nvGrpSpPr>
        <p:grpSpPr>
          <a:xfrm>
            <a:off x="288403" y="1574385"/>
            <a:ext cx="3971299" cy="1349087"/>
            <a:chOff x="644244" y="2719247"/>
            <a:chExt cx="3971299" cy="1349087"/>
          </a:xfrm>
        </p:grpSpPr>
        <p:grpSp>
          <p:nvGrpSpPr>
            <p:cNvPr id="22" name="Group 21"/>
            <p:cNvGrpSpPr/>
            <p:nvPr/>
          </p:nvGrpSpPr>
          <p:grpSpPr>
            <a:xfrm>
              <a:off x="644244" y="2719247"/>
              <a:ext cx="1244001" cy="1349087"/>
              <a:chOff x="6040062" y="219986"/>
              <a:chExt cx="2749109" cy="3233987"/>
            </a:xfrm>
          </p:grpSpPr>
          <p:sp>
            <p:nvSpPr>
              <p:cNvPr id="25" name="Rectangle 24"/>
              <p:cNvSpPr/>
              <p:nvPr/>
            </p:nvSpPr>
            <p:spPr>
              <a:xfrm>
                <a:off x="6040062" y="219986"/>
                <a:ext cx="2749109" cy="3233987"/>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6253881" y="444072"/>
                <a:ext cx="2401395" cy="3009901"/>
                <a:chOff x="1221578" y="381000"/>
                <a:chExt cx="2401395" cy="3009901"/>
              </a:xfrm>
              <a:solidFill>
                <a:schemeClr val="tx2">
                  <a:lumMod val="20000"/>
                  <a:lumOff val="80000"/>
                </a:schemeClr>
              </a:solidFill>
            </p:grpSpPr>
            <p:sp>
              <p:nvSpPr>
                <p:cNvPr id="27" name="Cloud 26"/>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lock Arc 32"/>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lock Arc 33"/>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loud 34"/>
                <p:cNvSpPr/>
                <p:nvPr/>
              </p:nvSpPr>
              <p:spPr>
                <a:xfrm rot="21271638">
                  <a:off x="2762187" y="561628"/>
                  <a:ext cx="688970" cy="20296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273561">
                  <a:off x="1444512" y="631601"/>
                  <a:ext cx="632176" cy="197474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Rectangle 41"/>
            <p:cNvSpPr/>
            <p:nvPr/>
          </p:nvSpPr>
          <p:spPr>
            <a:xfrm>
              <a:off x="2153121" y="3121017"/>
              <a:ext cx="2462422" cy="369332"/>
            </a:xfrm>
            <a:prstGeom prst="rect">
              <a:avLst/>
            </a:prstGeom>
          </p:spPr>
          <p:txBody>
            <a:bodyPr wrap="square">
              <a:spAutoFit/>
            </a:bodyPr>
            <a:lstStyle/>
            <a:p>
              <a:r>
                <a:rPr lang="en-US" dirty="0">
                  <a:solidFill>
                    <a:schemeClr val="bg1"/>
                  </a:solidFill>
                  <a:latin typeface="Palatino"/>
                </a:rPr>
                <a:t>I will be with you.</a:t>
              </a:r>
              <a:endParaRPr lang="en-US" dirty="0">
                <a:solidFill>
                  <a:schemeClr val="bg1"/>
                </a:solidFill>
              </a:endParaRPr>
            </a:p>
          </p:txBody>
        </p:sp>
      </p:grpSp>
      <p:grpSp>
        <p:nvGrpSpPr>
          <p:cNvPr id="7" name="Group 6"/>
          <p:cNvGrpSpPr/>
          <p:nvPr/>
        </p:nvGrpSpPr>
        <p:grpSpPr>
          <a:xfrm>
            <a:off x="288403" y="3127012"/>
            <a:ext cx="3976965" cy="1258432"/>
            <a:chOff x="5731555" y="1092855"/>
            <a:chExt cx="3976965" cy="1258432"/>
          </a:xfrm>
        </p:grpSpPr>
        <p:grpSp>
          <p:nvGrpSpPr>
            <p:cNvPr id="43" name="Group 42"/>
            <p:cNvGrpSpPr/>
            <p:nvPr/>
          </p:nvGrpSpPr>
          <p:grpSpPr>
            <a:xfrm>
              <a:off x="5731555" y="1092855"/>
              <a:ext cx="1222217" cy="1258432"/>
              <a:chOff x="6355533" y="1738265"/>
              <a:chExt cx="1222217" cy="1258432"/>
            </a:xfrm>
          </p:grpSpPr>
          <p:sp>
            <p:nvSpPr>
              <p:cNvPr id="44" name="Rectangle 43"/>
              <p:cNvSpPr/>
              <p:nvPr/>
            </p:nvSpPr>
            <p:spPr>
              <a:xfrm>
                <a:off x="6355533" y="1738265"/>
                <a:ext cx="1222217" cy="1258432"/>
              </a:xfrm>
              <a:prstGeom prst="rect">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536602" y="1837854"/>
                <a:ext cx="886886" cy="1122630"/>
                <a:chOff x="3893697" y="1275560"/>
                <a:chExt cx="1061470" cy="1411588"/>
              </a:xfrm>
              <a:solidFill>
                <a:schemeClr val="tx2">
                  <a:lumMod val="40000"/>
                  <a:lumOff val="60000"/>
                </a:schemeClr>
              </a:solidFill>
            </p:grpSpPr>
            <p:sp>
              <p:nvSpPr>
                <p:cNvPr id="46"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326"/>
                <p:cNvGrpSpPr/>
                <p:nvPr/>
              </p:nvGrpSpPr>
              <p:grpSpPr>
                <a:xfrm>
                  <a:off x="3893697" y="1275560"/>
                  <a:ext cx="1061470" cy="1342845"/>
                  <a:chOff x="4069905" y="513080"/>
                  <a:chExt cx="420615" cy="703048"/>
                </a:xfrm>
                <a:grpFill/>
              </p:grpSpPr>
              <p:sp>
                <p:nvSpPr>
                  <p:cNvPr id="48"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0" name="Rectangle 69"/>
            <p:cNvSpPr/>
            <p:nvPr/>
          </p:nvSpPr>
          <p:spPr>
            <a:xfrm>
              <a:off x="7160326" y="1226306"/>
              <a:ext cx="2548194" cy="646331"/>
            </a:xfrm>
            <a:prstGeom prst="rect">
              <a:avLst/>
            </a:prstGeom>
          </p:spPr>
          <p:txBody>
            <a:bodyPr wrap="square">
              <a:spAutoFit/>
            </a:bodyPr>
            <a:lstStyle/>
            <a:p>
              <a:r>
                <a:rPr lang="en-US" dirty="0">
                  <a:solidFill>
                    <a:schemeClr val="bg1"/>
                  </a:solidFill>
                  <a:latin typeface="Palatino"/>
                </a:rPr>
                <a:t>Who should I tell them sent me?</a:t>
              </a:r>
              <a:endParaRPr lang="en-US" dirty="0">
                <a:solidFill>
                  <a:schemeClr val="bg1"/>
                </a:solidFill>
              </a:endParaRPr>
            </a:p>
          </p:txBody>
        </p:sp>
      </p:grpSp>
      <p:grpSp>
        <p:nvGrpSpPr>
          <p:cNvPr id="10" name="Group 9"/>
          <p:cNvGrpSpPr/>
          <p:nvPr/>
        </p:nvGrpSpPr>
        <p:grpSpPr>
          <a:xfrm>
            <a:off x="273517" y="4560992"/>
            <a:ext cx="3971299" cy="1349087"/>
            <a:chOff x="5697546" y="2663017"/>
            <a:chExt cx="3971299" cy="1349087"/>
          </a:xfrm>
        </p:grpSpPr>
        <p:grpSp>
          <p:nvGrpSpPr>
            <p:cNvPr id="53" name="Group 52"/>
            <p:cNvGrpSpPr/>
            <p:nvPr/>
          </p:nvGrpSpPr>
          <p:grpSpPr>
            <a:xfrm>
              <a:off x="5697546" y="2663017"/>
              <a:ext cx="1244001" cy="1349087"/>
              <a:chOff x="6040062" y="219986"/>
              <a:chExt cx="2749109" cy="3233987"/>
            </a:xfrm>
          </p:grpSpPr>
          <p:sp>
            <p:nvSpPr>
              <p:cNvPr id="54" name="Rectangle 53"/>
              <p:cNvSpPr/>
              <p:nvPr/>
            </p:nvSpPr>
            <p:spPr>
              <a:xfrm>
                <a:off x="6040062" y="219986"/>
                <a:ext cx="2749109" cy="3233987"/>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6253881" y="444072"/>
                <a:ext cx="2401395" cy="3009901"/>
                <a:chOff x="1221578" y="381000"/>
                <a:chExt cx="2401395" cy="3009901"/>
              </a:xfrm>
              <a:solidFill>
                <a:schemeClr val="tx2">
                  <a:lumMod val="20000"/>
                  <a:lumOff val="80000"/>
                </a:schemeClr>
              </a:solidFill>
            </p:grpSpPr>
            <p:sp>
              <p:nvSpPr>
                <p:cNvPr id="56" name="Cloud 55"/>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lock Arc 61"/>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Block Arc 62"/>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Cloud 63"/>
                <p:cNvSpPr/>
                <p:nvPr/>
              </p:nvSpPr>
              <p:spPr>
                <a:xfrm rot="21271638">
                  <a:off x="2762187" y="561628"/>
                  <a:ext cx="688970" cy="20296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rot="273561">
                  <a:off x="1444512" y="631601"/>
                  <a:ext cx="632176" cy="197474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 name="Rectangle 70"/>
            <p:cNvSpPr/>
            <p:nvPr/>
          </p:nvSpPr>
          <p:spPr>
            <a:xfrm>
              <a:off x="7206423" y="3064787"/>
              <a:ext cx="2462422" cy="646331"/>
            </a:xfrm>
            <a:prstGeom prst="rect">
              <a:avLst/>
            </a:prstGeom>
          </p:spPr>
          <p:txBody>
            <a:bodyPr wrap="square">
              <a:spAutoFit/>
            </a:bodyPr>
            <a:lstStyle/>
            <a:p>
              <a:r>
                <a:rPr lang="en-US" dirty="0">
                  <a:solidFill>
                    <a:schemeClr val="bg1"/>
                  </a:solidFill>
                  <a:latin typeface="Palatino"/>
                </a:rPr>
                <a:t>Tell them “I Am” sent you unto them.</a:t>
              </a:r>
              <a:endParaRPr lang="en-US" dirty="0">
                <a:solidFill>
                  <a:schemeClr val="bg1"/>
                </a:solidFill>
              </a:endParaRPr>
            </a:p>
          </p:txBody>
        </p:sp>
      </p:grpSp>
      <p:grpSp>
        <p:nvGrpSpPr>
          <p:cNvPr id="11" name="Group 10"/>
          <p:cNvGrpSpPr/>
          <p:nvPr/>
        </p:nvGrpSpPr>
        <p:grpSpPr>
          <a:xfrm>
            <a:off x="4603307" y="212521"/>
            <a:ext cx="4165271" cy="1258432"/>
            <a:chOff x="3759528" y="4513844"/>
            <a:chExt cx="4165271" cy="1258432"/>
          </a:xfrm>
        </p:grpSpPr>
        <p:grpSp>
          <p:nvGrpSpPr>
            <p:cNvPr id="72" name="Group 71"/>
            <p:cNvGrpSpPr/>
            <p:nvPr/>
          </p:nvGrpSpPr>
          <p:grpSpPr>
            <a:xfrm>
              <a:off x="3759528" y="4513844"/>
              <a:ext cx="1222217" cy="1258432"/>
              <a:chOff x="6355533" y="1738265"/>
              <a:chExt cx="1222217" cy="1258432"/>
            </a:xfrm>
          </p:grpSpPr>
          <p:sp>
            <p:nvSpPr>
              <p:cNvPr id="73" name="Rectangle 72"/>
              <p:cNvSpPr/>
              <p:nvPr/>
            </p:nvSpPr>
            <p:spPr>
              <a:xfrm>
                <a:off x="6355533" y="1738265"/>
                <a:ext cx="1222217" cy="1258432"/>
              </a:xfrm>
              <a:prstGeom prst="rect">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6536602" y="1837854"/>
                <a:ext cx="886886" cy="1122630"/>
                <a:chOff x="3893697" y="1275560"/>
                <a:chExt cx="1061470" cy="1411588"/>
              </a:xfrm>
              <a:solidFill>
                <a:schemeClr val="tx2">
                  <a:lumMod val="40000"/>
                  <a:lumOff val="60000"/>
                </a:schemeClr>
              </a:solidFill>
            </p:grpSpPr>
            <p:sp>
              <p:nvSpPr>
                <p:cNvPr id="75"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326"/>
                <p:cNvGrpSpPr/>
                <p:nvPr/>
              </p:nvGrpSpPr>
              <p:grpSpPr>
                <a:xfrm>
                  <a:off x="3893697" y="1275560"/>
                  <a:ext cx="1061470" cy="1342845"/>
                  <a:chOff x="4069905" y="513080"/>
                  <a:chExt cx="420615" cy="703048"/>
                </a:xfrm>
                <a:grpFill/>
              </p:grpSpPr>
              <p:sp>
                <p:nvSpPr>
                  <p:cNvPr id="77"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9" name="Rectangle 98"/>
            <p:cNvSpPr/>
            <p:nvPr/>
          </p:nvSpPr>
          <p:spPr>
            <a:xfrm>
              <a:off x="5188298" y="4647295"/>
              <a:ext cx="2736501" cy="923330"/>
            </a:xfrm>
            <a:prstGeom prst="rect">
              <a:avLst/>
            </a:prstGeom>
          </p:spPr>
          <p:txBody>
            <a:bodyPr wrap="square">
              <a:spAutoFit/>
            </a:bodyPr>
            <a:lstStyle/>
            <a:p>
              <a:r>
                <a:rPr lang="en-US" dirty="0">
                  <a:solidFill>
                    <a:schemeClr val="bg1"/>
                  </a:solidFill>
                  <a:latin typeface="Palatino"/>
                </a:rPr>
                <a:t>But they will not believe me or listen to me. They will say I am lying.</a:t>
              </a:r>
              <a:endParaRPr lang="en-US" dirty="0">
                <a:solidFill>
                  <a:schemeClr val="bg1"/>
                </a:solidFill>
              </a:endParaRPr>
            </a:p>
          </p:txBody>
        </p:sp>
      </p:grpSp>
      <p:grpSp>
        <p:nvGrpSpPr>
          <p:cNvPr id="101" name="Group 100"/>
          <p:cNvGrpSpPr/>
          <p:nvPr/>
        </p:nvGrpSpPr>
        <p:grpSpPr>
          <a:xfrm>
            <a:off x="4603307" y="1639137"/>
            <a:ext cx="5963788" cy="1349087"/>
            <a:chOff x="3725519" y="6084006"/>
            <a:chExt cx="5963788" cy="1349087"/>
          </a:xfrm>
        </p:grpSpPr>
        <p:grpSp>
          <p:nvGrpSpPr>
            <p:cNvPr id="82" name="Group 81"/>
            <p:cNvGrpSpPr/>
            <p:nvPr/>
          </p:nvGrpSpPr>
          <p:grpSpPr>
            <a:xfrm>
              <a:off x="3725519" y="6084006"/>
              <a:ext cx="1244001" cy="1349087"/>
              <a:chOff x="6040062" y="219986"/>
              <a:chExt cx="2749109" cy="3233987"/>
            </a:xfrm>
          </p:grpSpPr>
          <p:sp>
            <p:nvSpPr>
              <p:cNvPr id="83" name="Rectangle 82"/>
              <p:cNvSpPr/>
              <p:nvPr/>
            </p:nvSpPr>
            <p:spPr>
              <a:xfrm>
                <a:off x="6040062" y="219986"/>
                <a:ext cx="2749109" cy="3233987"/>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6253881" y="444072"/>
                <a:ext cx="2401395" cy="3009901"/>
                <a:chOff x="1221578" y="381000"/>
                <a:chExt cx="2401395" cy="3009901"/>
              </a:xfrm>
              <a:solidFill>
                <a:schemeClr val="tx2">
                  <a:lumMod val="20000"/>
                  <a:lumOff val="80000"/>
                </a:schemeClr>
              </a:solidFill>
            </p:grpSpPr>
            <p:sp>
              <p:nvSpPr>
                <p:cNvPr id="85" name="Cloud 84"/>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Block Arc 90"/>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Block Arc 91"/>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loud 92"/>
                <p:cNvSpPr/>
                <p:nvPr/>
              </p:nvSpPr>
              <p:spPr>
                <a:xfrm rot="21271638">
                  <a:off x="2762187" y="561628"/>
                  <a:ext cx="688970" cy="20296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rot="273561">
                  <a:off x="1444512" y="631601"/>
                  <a:ext cx="632176" cy="197474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 name="Rectangle 99"/>
            <p:cNvSpPr/>
            <p:nvPr/>
          </p:nvSpPr>
          <p:spPr>
            <a:xfrm>
              <a:off x="5079062" y="6149202"/>
              <a:ext cx="4610245" cy="1200329"/>
            </a:xfrm>
            <a:prstGeom prst="rect">
              <a:avLst/>
            </a:prstGeom>
          </p:spPr>
          <p:txBody>
            <a:bodyPr wrap="square">
              <a:spAutoFit/>
            </a:bodyPr>
            <a:lstStyle/>
            <a:p>
              <a:r>
                <a:rPr lang="en-US" dirty="0">
                  <a:solidFill>
                    <a:schemeClr val="bg1"/>
                  </a:solidFill>
                  <a:latin typeface="Palatino"/>
                </a:rPr>
                <a:t>Perform the three sign that I will give you</a:t>
              </a:r>
            </a:p>
            <a:p>
              <a:pPr marL="342900" indent="-342900">
                <a:buAutoNum type="arabicPeriod"/>
              </a:pPr>
              <a:r>
                <a:rPr lang="en-US" dirty="0">
                  <a:solidFill>
                    <a:schemeClr val="bg1"/>
                  </a:solidFill>
                  <a:latin typeface="Palatino"/>
                </a:rPr>
                <a:t>Turn a rod into a snake</a:t>
              </a:r>
            </a:p>
            <a:p>
              <a:pPr marL="342900" indent="-342900">
                <a:buAutoNum type="arabicPeriod"/>
              </a:pPr>
              <a:r>
                <a:rPr lang="en-US" dirty="0">
                  <a:solidFill>
                    <a:schemeClr val="bg1"/>
                  </a:solidFill>
                  <a:latin typeface="Palatino"/>
                </a:rPr>
                <a:t>Display a hand bearing leprosy</a:t>
              </a:r>
            </a:p>
            <a:p>
              <a:pPr marL="342900" indent="-342900">
                <a:buAutoNum type="arabicPeriod"/>
              </a:pPr>
              <a:r>
                <a:rPr lang="en-US" dirty="0">
                  <a:solidFill>
                    <a:schemeClr val="bg1"/>
                  </a:solidFill>
                  <a:latin typeface="Palatino"/>
                </a:rPr>
                <a:t>Turn water into blood</a:t>
              </a:r>
              <a:endParaRPr lang="en-US" dirty="0">
                <a:solidFill>
                  <a:schemeClr val="bg1"/>
                </a:solidFill>
              </a:endParaRPr>
            </a:p>
          </p:txBody>
        </p:sp>
      </p:grpSp>
      <p:grpSp>
        <p:nvGrpSpPr>
          <p:cNvPr id="1025" name="Group 1024"/>
          <p:cNvGrpSpPr/>
          <p:nvPr/>
        </p:nvGrpSpPr>
        <p:grpSpPr>
          <a:xfrm>
            <a:off x="4596959" y="3180111"/>
            <a:ext cx="4337063" cy="1258432"/>
            <a:chOff x="4596959" y="3180111"/>
            <a:chExt cx="4337063" cy="1258432"/>
          </a:xfrm>
        </p:grpSpPr>
        <p:grpSp>
          <p:nvGrpSpPr>
            <p:cNvPr id="105" name="Group 104"/>
            <p:cNvGrpSpPr/>
            <p:nvPr/>
          </p:nvGrpSpPr>
          <p:grpSpPr>
            <a:xfrm>
              <a:off x="4596959" y="3180111"/>
              <a:ext cx="1222217" cy="1258432"/>
              <a:chOff x="6355533" y="1738265"/>
              <a:chExt cx="1222217" cy="1258432"/>
            </a:xfrm>
          </p:grpSpPr>
          <p:sp>
            <p:nvSpPr>
              <p:cNvPr id="106" name="Rectangle 105"/>
              <p:cNvSpPr/>
              <p:nvPr/>
            </p:nvSpPr>
            <p:spPr>
              <a:xfrm>
                <a:off x="6355533" y="1738265"/>
                <a:ext cx="1222217" cy="1258432"/>
              </a:xfrm>
              <a:prstGeom prst="rect">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a:off x="6536602" y="1837854"/>
                <a:ext cx="886886" cy="1122630"/>
                <a:chOff x="3893697" y="1275560"/>
                <a:chExt cx="1061470" cy="1411588"/>
              </a:xfrm>
              <a:solidFill>
                <a:schemeClr val="tx2">
                  <a:lumMod val="40000"/>
                  <a:lumOff val="60000"/>
                </a:schemeClr>
              </a:solidFill>
            </p:grpSpPr>
            <p:sp>
              <p:nvSpPr>
                <p:cNvPr id="108"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326"/>
                <p:cNvGrpSpPr/>
                <p:nvPr/>
              </p:nvGrpSpPr>
              <p:grpSpPr>
                <a:xfrm>
                  <a:off x="3893697" y="1275560"/>
                  <a:ext cx="1061470" cy="1342845"/>
                  <a:chOff x="4069905" y="513080"/>
                  <a:chExt cx="420615" cy="703048"/>
                </a:xfrm>
                <a:grpFill/>
              </p:grpSpPr>
              <p:sp>
                <p:nvSpPr>
                  <p:cNvPr id="110"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3" name="Rectangle 132"/>
            <p:cNvSpPr/>
            <p:nvPr/>
          </p:nvSpPr>
          <p:spPr>
            <a:xfrm>
              <a:off x="5938840" y="3300221"/>
              <a:ext cx="2995182" cy="923330"/>
            </a:xfrm>
            <a:prstGeom prst="rect">
              <a:avLst/>
            </a:prstGeom>
          </p:spPr>
          <p:txBody>
            <a:bodyPr wrap="square">
              <a:spAutoFit/>
            </a:bodyPr>
            <a:lstStyle/>
            <a:p>
              <a:r>
                <a:rPr lang="en-US" dirty="0">
                  <a:solidFill>
                    <a:schemeClr val="bg1"/>
                  </a:solidFill>
                  <a:latin typeface="Palatino"/>
                </a:rPr>
                <a:t>I have never been a good speaker. I am slow of speech.</a:t>
              </a:r>
              <a:endParaRPr lang="en-US" dirty="0">
                <a:solidFill>
                  <a:schemeClr val="bg1"/>
                </a:solidFill>
              </a:endParaRPr>
            </a:p>
          </p:txBody>
        </p:sp>
      </p:grpSp>
      <p:grpSp>
        <p:nvGrpSpPr>
          <p:cNvPr id="1024" name="Group 1023"/>
          <p:cNvGrpSpPr/>
          <p:nvPr/>
        </p:nvGrpSpPr>
        <p:grpSpPr>
          <a:xfrm>
            <a:off x="4562950" y="4750273"/>
            <a:ext cx="4343051" cy="1349087"/>
            <a:chOff x="4562950" y="4750273"/>
            <a:chExt cx="4343051" cy="1349087"/>
          </a:xfrm>
        </p:grpSpPr>
        <p:grpSp>
          <p:nvGrpSpPr>
            <p:cNvPr id="115" name="Group 114"/>
            <p:cNvGrpSpPr/>
            <p:nvPr/>
          </p:nvGrpSpPr>
          <p:grpSpPr>
            <a:xfrm>
              <a:off x="4562950" y="4750273"/>
              <a:ext cx="1244001" cy="1349087"/>
              <a:chOff x="6040062" y="219986"/>
              <a:chExt cx="2749109" cy="3233987"/>
            </a:xfrm>
          </p:grpSpPr>
          <p:sp>
            <p:nvSpPr>
              <p:cNvPr id="116" name="Rectangle 115"/>
              <p:cNvSpPr/>
              <p:nvPr/>
            </p:nvSpPr>
            <p:spPr>
              <a:xfrm>
                <a:off x="6040062" y="219986"/>
                <a:ext cx="2749109" cy="3233987"/>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6253881" y="444072"/>
                <a:ext cx="2401395" cy="3009901"/>
                <a:chOff x="1221578" y="381000"/>
                <a:chExt cx="2401395" cy="3009901"/>
              </a:xfrm>
              <a:solidFill>
                <a:schemeClr val="tx2">
                  <a:lumMod val="20000"/>
                  <a:lumOff val="80000"/>
                </a:schemeClr>
              </a:solidFill>
            </p:grpSpPr>
            <p:sp>
              <p:nvSpPr>
                <p:cNvPr id="118" name="Cloud 117"/>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Block Arc 123"/>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Block Arc 124"/>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Cloud 125"/>
                <p:cNvSpPr/>
                <p:nvPr/>
              </p:nvSpPr>
              <p:spPr>
                <a:xfrm rot="21271638">
                  <a:off x="2762187" y="561628"/>
                  <a:ext cx="688970" cy="20296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rot="273561">
                  <a:off x="1444512" y="631601"/>
                  <a:ext cx="632176" cy="197474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Rectangle 143"/>
            <p:cNvSpPr/>
            <p:nvPr/>
          </p:nvSpPr>
          <p:spPr>
            <a:xfrm>
              <a:off x="5910819" y="4899889"/>
              <a:ext cx="2995182" cy="923330"/>
            </a:xfrm>
            <a:prstGeom prst="rect">
              <a:avLst/>
            </a:prstGeom>
          </p:spPr>
          <p:txBody>
            <a:bodyPr wrap="square">
              <a:spAutoFit/>
            </a:bodyPr>
            <a:lstStyle/>
            <a:p>
              <a:r>
                <a:rPr lang="en-US" dirty="0">
                  <a:solidFill>
                    <a:schemeClr val="bg1"/>
                  </a:solidFill>
                  <a:latin typeface="Palatino"/>
                </a:rPr>
                <a:t>I made your mouth, and I will be with you and teach you what to say.</a:t>
              </a:r>
              <a:endParaRPr lang="en-US" dirty="0">
                <a:solidFill>
                  <a:schemeClr val="bg1"/>
                </a:solidFill>
              </a:endParaRPr>
            </a:p>
          </p:txBody>
        </p:sp>
      </p:grpSp>
      <p:grpSp>
        <p:nvGrpSpPr>
          <p:cNvPr id="104" name="Group 103"/>
          <p:cNvGrpSpPr/>
          <p:nvPr/>
        </p:nvGrpSpPr>
        <p:grpSpPr>
          <a:xfrm>
            <a:off x="9455499" y="2484129"/>
            <a:ext cx="2736501" cy="1954946"/>
            <a:chOff x="9455499" y="2484129"/>
            <a:chExt cx="2736501" cy="1954946"/>
          </a:xfrm>
        </p:grpSpPr>
        <p:grpSp>
          <p:nvGrpSpPr>
            <p:cNvPr id="134" name="Group 133"/>
            <p:cNvGrpSpPr/>
            <p:nvPr/>
          </p:nvGrpSpPr>
          <p:grpSpPr>
            <a:xfrm>
              <a:off x="9839506" y="2484129"/>
              <a:ext cx="1222217" cy="1258432"/>
              <a:chOff x="6355533" y="1738265"/>
              <a:chExt cx="1222217" cy="1258432"/>
            </a:xfrm>
          </p:grpSpPr>
          <p:sp>
            <p:nvSpPr>
              <p:cNvPr id="135" name="Rectangle 134"/>
              <p:cNvSpPr/>
              <p:nvPr/>
            </p:nvSpPr>
            <p:spPr>
              <a:xfrm>
                <a:off x="6355533" y="1738265"/>
                <a:ext cx="1222217" cy="1258432"/>
              </a:xfrm>
              <a:prstGeom prst="rect">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6536602" y="1837854"/>
                <a:ext cx="886886" cy="1122630"/>
                <a:chOff x="3893697" y="1275560"/>
                <a:chExt cx="1061470" cy="1411588"/>
              </a:xfrm>
              <a:solidFill>
                <a:schemeClr val="tx2">
                  <a:lumMod val="40000"/>
                  <a:lumOff val="60000"/>
                </a:schemeClr>
              </a:solidFill>
            </p:grpSpPr>
            <p:sp>
              <p:nvSpPr>
                <p:cNvPr id="137"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326"/>
                <p:cNvGrpSpPr/>
                <p:nvPr/>
              </p:nvGrpSpPr>
              <p:grpSpPr>
                <a:xfrm>
                  <a:off x="3893697" y="1275560"/>
                  <a:ext cx="1061470" cy="1342845"/>
                  <a:chOff x="4069905" y="513080"/>
                  <a:chExt cx="420615" cy="703048"/>
                </a:xfrm>
                <a:grpFill/>
              </p:grpSpPr>
              <p:sp>
                <p:nvSpPr>
                  <p:cNvPr id="139"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6" name="Rectangle 145"/>
            <p:cNvSpPr/>
            <p:nvPr/>
          </p:nvSpPr>
          <p:spPr>
            <a:xfrm>
              <a:off x="9455499" y="3792744"/>
              <a:ext cx="2736501" cy="646331"/>
            </a:xfrm>
            <a:prstGeom prst="rect">
              <a:avLst/>
            </a:prstGeom>
          </p:spPr>
          <p:txBody>
            <a:bodyPr wrap="square">
              <a:spAutoFit/>
            </a:bodyPr>
            <a:lstStyle/>
            <a:p>
              <a:r>
                <a:rPr lang="en-US" dirty="0">
                  <a:solidFill>
                    <a:schemeClr val="bg1"/>
                  </a:solidFill>
                  <a:latin typeface="Palatino"/>
                </a:rPr>
                <a:t>Please, Lord, send someone else.</a:t>
              </a:r>
              <a:endParaRPr lang="en-US" dirty="0">
                <a:solidFill>
                  <a:schemeClr val="bg1"/>
                </a:solidFill>
              </a:endParaRPr>
            </a:p>
          </p:txBody>
        </p:sp>
      </p:grpSp>
      <p:grpSp>
        <p:nvGrpSpPr>
          <p:cNvPr id="103" name="Group 102"/>
          <p:cNvGrpSpPr/>
          <p:nvPr/>
        </p:nvGrpSpPr>
        <p:grpSpPr>
          <a:xfrm>
            <a:off x="9336825" y="4538516"/>
            <a:ext cx="2736501" cy="2274017"/>
            <a:chOff x="9336825" y="4538516"/>
            <a:chExt cx="2736501" cy="2274017"/>
          </a:xfrm>
        </p:grpSpPr>
        <p:grpSp>
          <p:nvGrpSpPr>
            <p:cNvPr id="147" name="Group 146"/>
            <p:cNvGrpSpPr/>
            <p:nvPr/>
          </p:nvGrpSpPr>
          <p:grpSpPr>
            <a:xfrm>
              <a:off x="9805497" y="4538516"/>
              <a:ext cx="1244001" cy="1349087"/>
              <a:chOff x="6040062" y="219986"/>
              <a:chExt cx="2749109" cy="3233987"/>
            </a:xfrm>
          </p:grpSpPr>
          <p:sp>
            <p:nvSpPr>
              <p:cNvPr id="148" name="Rectangle 147"/>
              <p:cNvSpPr/>
              <p:nvPr/>
            </p:nvSpPr>
            <p:spPr>
              <a:xfrm>
                <a:off x="6040062" y="219986"/>
                <a:ext cx="2749109" cy="3233987"/>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a:off x="6253881" y="444072"/>
                <a:ext cx="2401395" cy="3009901"/>
                <a:chOff x="1221578" y="381000"/>
                <a:chExt cx="2401395" cy="3009901"/>
              </a:xfrm>
              <a:solidFill>
                <a:schemeClr val="tx2">
                  <a:lumMod val="20000"/>
                  <a:lumOff val="80000"/>
                </a:schemeClr>
              </a:solidFill>
            </p:grpSpPr>
            <p:sp>
              <p:nvSpPr>
                <p:cNvPr id="150" name="Cloud 149"/>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Block Arc 155"/>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Block Arc 156"/>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Cloud 157"/>
                <p:cNvSpPr/>
                <p:nvPr/>
              </p:nvSpPr>
              <p:spPr>
                <a:xfrm rot="21271638">
                  <a:off x="2762187" y="561628"/>
                  <a:ext cx="688970" cy="20296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rot="273561">
                  <a:off x="1444512" y="631601"/>
                  <a:ext cx="632176" cy="197474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4" name="Rectangle 163"/>
            <p:cNvSpPr/>
            <p:nvPr/>
          </p:nvSpPr>
          <p:spPr>
            <a:xfrm>
              <a:off x="9336825" y="5889203"/>
              <a:ext cx="2736501" cy="923330"/>
            </a:xfrm>
            <a:prstGeom prst="rect">
              <a:avLst/>
            </a:prstGeom>
          </p:spPr>
          <p:txBody>
            <a:bodyPr wrap="square">
              <a:spAutoFit/>
            </a:bodyPr>
            <a:lstStyle/>
            <a:p>
              <a:r>
                <a:rPr lang="en-US" dirty="0">
                  <a:solidFill>
                    <a:schemeClr val="bg1"/>
                  </a:solidFill>
                  <a:latin typeface="Palatino"/>
                </a:rPr>
                <a:t>I will make Aaron a spokesman for you and teach you what to do</a:t>
              </a:r>
              <a:endParaRPr lang="en-US" dirty="0">
                <a:solidFill>
                  <a:schemeClr val="bg1"/>
                </a:solidFill>
              </a:endParaRPr>
            </a:p>
          </p:txBody>
        </p:sp>
      </p:grpSp>
      <p:grpSp>
        <p:nvGrpSpPr>
          <p:cNvPr id="169" name="Group 168"/>
          <p:cNvGrpSpPr/>
          <p:nvPr/>
        </p:nvGrpSpPr>
        <p:grpSpPr>
          <a:xfrm>
            <a:off x="8528945" y="5130937"/>
            <a:ext cx="731177" cy="1604601"/>
            <a:chOff x="457200" y="609600"/>
            <a:chExt cx="2569462" cy="5638800"/>
          </a:xfrm>
        </p:grpSpPr>
        <p:grpSp>
          <p:nvGrpSpPr>
            <p:cNvPr id="170" name="Group 169"/>
            <p:cNvGrpSpPr/>
            <p:nvPr/>
          </p:nvGrpSpPr>
          <p:grpSpPr>
            <a:xfrm>
              <a:off x="457200" y="609600"/>
              <a:ext cx="2569462" cy="5638800"/>
              <a:chOff x="3048000" y="304800"/>
              <a:chExt cx="2569462" cy="5638800"/>
            </a:xfrm>
          </p:grpSpPr>
          <p:sp>
            <p:nvSpPr>
              <p:cNvPr id="179" name="Oval 178"/>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Cloud 186"/>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23"/>
              <p:cNvGrpSpPr/>
              <p:nvPr/>
            </p:nvGrpSpPr>
            <p:grpSpPr>
              <a:xfrm>
                <a:off x="4667079" y="1886593"/>
                <a:ext cx="950383" cy="2102643"/>
                <a:chOff x="4743279" y="2800993"/>
                <a:chExt cx="950383" cy="2102643"/>
              </a:xfrm>
            </p:grpSpPr>
            <p:sp>
              <p:nvSpPr>
                <p:cNvPr id="194" name="Oval 193"/>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Trapezoid 190"/>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loud 191"/>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rot="342721">
              <a:off x="753773" y="5111242"/>
              <a:ext cx="605597" cy="534729"/>
              <a:chOff x="152400" y="1820740"/>
              <a:chExt cx="605597" cy="534729"/>
            </a:xfrm>
          </p:grpSpPr>
          <p:sp>
            <p:nvSpPr>
              <p:cNvPr id="176" name="Diamond 175"/>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rot="21000115">
              <a:off x="2177624" y="5211390"/>
              <a:ext cx="605597" cy="534729"/>
              <a:chOff x="152400" y="1820740"/>
              <a:chExt cx="605597" cy="534729"/>
            </a:xfrm>
          </p:grpSpPr>
          <p:sp>
            <p:nvSpPr>
              <p:cNvPr id="173" name="Diamond 172"/>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4861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10" presetClass="exit" presetSubtype="0" fill="hold"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wipe(left)">
                                      <p:cBhvr>
                                        <p:cTn id="39" dur="500"/>
                                        <p:tgtEl>
                                          <p:spTgt spid="10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25"/>
                                        </p:tgtEl>
                                        <p:attrNameLst>
                                          <p:attrName>style.visibility</p:attrName>
                                        </p:attrNameLst>
                                      </p:cBhvr>
                                      <p:to>
                                        <p:strVal val="visible"/>
                                      </p:to>
                                    </p:set>
                                    <p:animEffect transition="in" filter="wipe(left)">
                                      <p:cBhvr>
                                        <p:cTn id="44" dur="500"/>
                                        <p:tgtEl>
                                          <p:spTgt spid="10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24"/>
                                        </p:tgtEl>
                                        <p:attrNameLst>
                                          <p:attrName>style.visibility</p:attrName>
                                        </p:attrNameLst>
                                      </p:cBhvr>
                                      <p:to>
                                        <p:strVal val="visible"/>
                                      </p:to>
                                    </p:set>
                                    <p:animEffect transition="in" filter="wipe(left)">
                                      <p:cBhvr>
                                        <p:cTn id="49" dur="500"/>
                                        <p:tgtEl>
                                          <p:spTgt spid="10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wipe(up)">
                                      <p:cBhvr>
                                        <p:cTn id="54" dur="500"/>
                                        <p:tgtEl>
                                          <p:spTgt spid="104"/>
                                        </p:tgtEl>
                                      </p:cBhvr>
                                    </p:animEffect>
                                  </p:childTnLst>
                                </p:cTn>
                              </p:par>
                              <p:par>
                                <p:cTn id="55" presetID="10" presetClass="exit" presetSubtype="0" fill="hold"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01"/>
                                        </p:tgtEl>
                                      </p:cBhvr>
                                    </p:animEffect>
                                    <p:set>
                                      <p:cBhvr>
                                        <p:cTn id="60" dur="1" fill="hold">
                                          <p:stCondLst>
                                            <p:cond delay="499"/>
                                          </p:stCondLst>
                                        </p:cTn>
                                        <p:tgtEl>
                                          <p:spTgt spid="10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025"/>
                                        </p:tgtEl>
                                      </p:cBhvr>
                                    </p:animEffect>
                                    <p:set>
                                      <p:cBhvr>
                                        <p:cTn id="63" dur="1" fill="hold">
                                          <p:stCondLst>
                                            <p:cond delay="499"/>
                                          </p:stCondLst>
                                        </p:cTn>
                                        <p:tgtEl>
                                          <p:spTgt spid="102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024"/>
                                        </p:tgtEl>
                                      </p:cBhvr>
                                    </p:animEffect>
                                    <p:set>
                                      <p:cBhvr>
                                        <p:cTn id="66" dur="1" fill="hold">
                                          <p:stCondLst>
                                            <p:cond delay="499"/>
                                          </p:stCondLst>
                                        </p:cTn>
                                        <p:tgtEl>
                                          <p:spTgt spid="102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wipe(up)">
                                      <p:cBhvr>
                                        <p:cTn id="71" dur="500"/>
                                        <p:tgtEl>
                                          <p:spTgt spid="103"/>
                                        </p:tgtEl>
                                      </p:cBhvr>
                                    </p:animEffect>
                                  </p:childTnLst>
                                </p:cTn>
                              </p:par>
                              <p:par>
                                <p:cTn id="72" presetID="26" presetClass="entr" presetSubtype="0" fill="hold" nodeType="withEffect">
                                  <p:stCondLst>
                                    <p:cond delay="0"/>
                                  </p:stCondLst>
                                  <p:childTnLst>
                                    <p:set>
                                      <p:cBhvr>
                                        <p:cTn id="73" dur="1" fill="hold">
                                          <p:stCondLst>
                                            <p:cond delay="0"/>
                                          </p:stCondLst>
                                        </p:cTn>
                                        <p:tgtEl>
                                          <p:spTgt spid="169"/>
                                        </p:tgtEl>
                                        <p:attrNameLst>
                                          <p:attrName>style.visibility</p:attrName>
                                        </p:attrNameLst>
                                      </p:cBhvr>
                                      <p:to>
                                        <p:strVal val="visible"/>
                                      </p:to>
                                    </p:set>
                                    <p:animEffect transition="in" filter="wipe(down)">
                                      <p:cBhvr>
                                        <p:cTn id="74" dur="580">
                                          <p:stCondLst>
                                            <p:cond delay="0"/>
                                          </p:stCondLst>
                                        </p:cTn>
                                        <p:tgtEl>
                                          <p:spTgt spid="169"/>
                                        </p:tgtEl>
                                      </p:cBhvr>
                                    </p:animEffect>
                                    <p:anim calcmode="lin" valueType="num">
                                      <p:cBhvr>
                                        <p:cTn id="75" dur="1822" tmFilter="0,0; 0.14,0.36; 0.43,0.73; 0.71,0.91; 1.0,1.0">
                                          <p:stCondLst>
                                            <p:cond delay="0"/>
                                          </p:stCondLst>
                                        </p:cTn>
                                        <p:tgtEl>
                                          <p:spTgt spid="169"/>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69"/>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69"/>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69"/>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69"/>
                                        </p:tgtEl>
                                        <p:attrNameLst>
                                          <p:attrName>ppt_y</p:attrName>
                                        </p:attrNameLst>
                                      </p:cBhvr>
                                      <p:tavLst>
                                        <p:tav tm="0" fmla="#ppt_y-sin(pi*$)/81">
                                          <p:val>
                                            <p:fltVal val="0"/>
                                          </p:val>
                                        </p:tav>
                                        <p:tav tm="100000">
                                          <p:val>
                                            <p:fltVal val="1"/>
                                          </p:val>
                                        </p:tav>
                                      </p:tavLst>
                                    </p:anim>
                                    <p:animScale>
                                      <p:cBhvr>
                                        <p:cTn id="80" dur="26">
                                          <p:stCondLst>
                                            <p:cond delay="650"/>
                                          </p:stCondLst>
                                        </p:cTn>
                                        <p:tgtEl>
                                          <p:spTgt spid="169"/>
                                        </p:tgtEl>
                                      </p:cBhvr>
                                      <p:to x="100000" y="60000"/>
                                    </p:animScale>
                                    <p:animScale>
                                      <p:cBhvr>
                                        <p:cTn id="81" dur="166" decel="50000">
                                          <p:stCondLst>
                                            <p:cond delay="676"/>
                                          </p:stCondLst>
                                        </p:cTn>
                                        <p:tgtEl>
                                          <p:spTgt spid="169"/>
                                        </p:tgtEl>
                                      </p:cBhvr>
                                      <p:to x="100000" y="100000"/>
                                    </p:animScale>
                                    <p:animScale>
                                      <p:cBhvr>
                                        <p:cTn id="82" dur="26">
                                          <p:stCondLst>
                                            <p:cond delay="1312"/>
                                          </p:stCondLst>
                                        </p:cTn>
                                        <p:tgtEl>
                                          <p:spTgt spid="169"/>
                                        </p:tgtEl>
                                      </p:cBhvr>
                                      <p:to x="100000" y="80000"/>
                                    </p:animScale>
                                    <p:animScale>
                                      <p:cBhvr>
                                        <p:cTn id="83" dur="166" decel="50000">
                                          <p:stCondLst>
                                            <p:cond delay="1338"/>
                                          </p:stCondLst>
                                        </p:cTn>
                                        <p:tgtEl>
                                          <p:spTgt spid="169"/>
                                        </p:tgtEl>
                                      </p:cBhvr>
                                      <p:to x="100000" y="100000"/>
                                    </p:animScale>
                                    <p:animScale>
                                      <p:cBhvr>
                                        <p:cTn id="84" dur="26">
                                          <p:stCondLst>
                                            <p:cond delay="1642"/>
                                          </p:stCondLst>
                                        </p:cTn>
                                        <p:tgtEl>
                                          <p:spTgt spid="169"/>
                                        </p:tgtEl>
                                      </p:cBhvr>
                                      <p:to x="100000" y="90000"/>
                                    </p:animScale>
                                    <p:animScale>
                                      <p:cBhvr>
                                        <p:cTn id="85" dur="166" decel="50000">
                                          <p:stCondLst>
                                            <p:cond delay="1668"/>
                                          </p:stCondLst>
                                        </p:cTn>
                                        <p:tgtEl>
                                          <p:spTgt spid="169"/>
                                        </p:tgtEl>
                                      </p:cBhvr>
                                      <p:to x="100000" y="100000"/>
                                    </p:animScale>
                                    <p:animScale>
                                      <p:cBhvr>
                                        <p:cTn id="86" dur="26">
                                          <p:stCondLst>
                                            <p:cond delay="1808"/>
                                          </p:stCondLst>
                                        </p:cTn>
                                        <p:tgtEl>
                                          <p:spTgt spid="169"/>
                                        </p:tgtEl>
                                      </p:cBhvr>
                                      <p:to x="100000" y="95000"/>
                                    </p:animScale>
                                    <p:animScale>
                                      <p:cBhvr>
                                        <p:cTn id="87" dur="166" decel="50000">
                                          <p:stCondLst>
                                            <p:cond delay="1834"/>
                                          </p:stCondLst>
                                        </p:cTn>
                                        <p:tgtEl>
                                          <p:spTgt spid="1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69231" y="252580"/>
            <a:ext cx="3144825" cy="1992564"/>
            <a:chOff x="228600" y="381000"/>
            <a:chExt cx="3505068" cy="2501531"/>
          </a:xfrm>
        </p:grpSpPr>
        <p:grpSp>
          <p:nvGrpSpPr>
            <p:cNvPr id="24" name="Group 23"/>
            <p:cNvGrpSpPr/>
            <p:nvPr/>
          </p:nvGrpSpPr>
          <p:grpSpPr>
            <a:xfrm>
              <a:off x="228600" y="381000"/>
              <a:ext cx="3505068" cy="2501531"/>
              <a:chOff x="534986" y="381000"/>
              <a:chExt cx="2637111" cy="2501531"/>
            </a:xfrm>
          </p:grpSpPr>
          <p:sp>
            <p:nvSpPr>
              <p:cNvPr id="28" name="Rectangle 2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34986" y="384805"/>
                <a:ext cx="457200" cy="2497726"/>
                <a:chOff x="533400" y="381000"/>
                <a:chExt cx="457200" cy="2497726"/>
              </a:xfrm>
            </p:grpSpPr>
            <p:sp>
              <p:nvSpPr>
                <p:cNvPr id="35" name="Oval 3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714897" y="381000"/>
                <a:ext cx="457200" cy="2497726"/>
                <a:chOff x="2714897" y="457200"/>
                <a:chExt cx="457200" cy="2497726"/>
              </a:xfrm>
            </p:grpSpPr>
            <p:sp>
              <p:nvSpPr>
                <p:cNvPr id="31" name="Oval 3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ectangle 26"/>
            <p:cNvSpPr/>
            <p:nvPr/>
          </p:nvSpPr>
          <p:spPr>
            <a:xfrm>
              <a:off x="836278" y="971545"/>
              <a:ext cx="2371314" cy="1352376"/>
            </a:xfrm>
            <a:prstGeom prst="rect">
              <a:avLst/>
            </a:prstGeom>
          </p:spPr>
          <p:txBody>
            <a:bodyPr wrap="square">
              <a:spAutoFit/>
            </a:bodyPr>
            <a:lstStyle/>
            <a:p>
              <a:pPr algn="ctr"/>
              <a:r>
                <a:rPr lang="en-US" sz="1600" b="1" dirty="0"/>
                <a:t>The Lord is with those He calls, and He gives them power to accomplish His work</a:t>
              </a:r>
              <a:endParaRPr lang="en-US" sz="1600" i="1" dirty="0"/>
            </a:p>
          </p:txBody>
        </p:sp>
      </p:grpSp>
      <p:sp>
        <p:nvSpPr>
          <p:cNvPr id="2" name="Rectangle 1"/>
          <p:cNvSpPr/>
          <p:nvPr/>
        </p:nvSpPr>
        <p:spPr>
          <a:xfrm>
            <a:off x="3760739" y="732458"/>
            <a:ext cx="6096000" cy="4832092"/>
          </a:xfrm>
          <a:prstGeom prst="rect">
            <a:avLst/>
          </a:prstGeom>
        </p:spPr>
        <p:txBody>
          <a:bodyPr>
            <a:spAutoFit/>
          </a:bodyPr>
          <a:lstStyle/>
          <a:p>
            <a:r>
              <a:rPr lang="en-US" sz="2800" b="0" i="0" dirty="0">
                <a:solidFill>
                  <a:schemeClr val="bg1"/>
                </a:solidFill>
                <a:effectLst/>
                <a:latin typeface="Calibri" panose="020F0502020204030204" pitchFamily="34" charset="0"/>
              </a:rPr>
              <a:t>“Now, some of you may be shy by nature or consider yourselves inadequate to respond affirmatively to a calling. </a:t>
            </a:r>
          </a:p>
          <a:p>
            <a:endParaRPr lang="en-US" sz="2800" dirty="0">
              <a:solidFill>
                <a:schemeClr val="bg1"/>
              </a:solidFill>
              <a:latin typeface="Calibri" panose="020F0502020204030204" pitchFamily="34" charset="0"/>
            </a:endParaRPr>
          </a:p>
          <a:p>
            <a:r>
              <a:rPr lang="en-US" sz="2800" b="0" i="0" dirty="0">
                <a:solidFill>
                  <a:schemeClr val="bg1"/>
                </a:solidFill>
                <a:effectLst/>
                <a:latin typeface="Calibri" panose="020F0502020204030204" pitchFamily="34" charset="0"/>
              </a:rPr>
              <a:t>Remember that this work is not yours and mine alone. It is the Lord’s work, and when we are on the Lord’s errand, we are entitled to the Lord’s help. </a:t>
            </a:r>
          </a:p>
          <a:p>
            <a:endParaRPr lang="en-US" sz="2800" dirty="0">
              <a:solidFill>
                <a:schemeClr val="bg1"/>
              </a:solidFill>
              <a:latin typeface="Calibri" panose="020F0502020204030204" pitchFamily="34" charset="0"/>
            </a:endParaRPr>
          </a:p>
          <a:p>
            <a:r>
              <a:rPr lang="en-US" sz="2800" b="0" i="0" dirty="0">
                <a:solidFill>
                  <a:schemeClr val="bg1"/>
                </a:solidFill>
                <a:effectLst/>
                <a:latin typeface="Calibri" panose="020F0502020204030204" pitchFamily="34" charset="0"/>
              </a:rPr>
              <a:t>Remember that whom the Lord calls, the Lord qualifies.”</a:t>
            </a:r>
            <a:endParaRPr lang="en-US" sz="2800" dirty="0">
              <a:solidFill>
                <a:schemeClr val="bg1"/>
              </a:solidFill>
            </a:endParaRPr>
          </a:p>
        </p:txBody>
      </p:sp>
      <p:sp>
        <p:nvSpPr>
          <p:cNvPr id="5" name="Rectangle 4"/>
          <p:cNvSpPr/>
          <p:nvPr/>
        </p:nvSpPr>
        <p:spPr>
          <a:xfrm>
            <a:off x="5987142" y="6340112"/>
            <a:ext cx="6096000" cy="369332"/>
          </a:xfrm>
          <a:prstGeom prst="rect">
            <a:avLst/>
          </a:prstGeom>
        </p:spPr>
        <p:txBody>
          <a:bodyPr>
            <a:spAutoFit/>
          </a:bodyPr>
          <a:lstStyle/>
          <a:p>
            <a:pPr algn="r"/>
            <a:r>
              <a:rPr lang="en-US" b="0" i="0" dirty="0">
                <a:solidFill>
                  <a:schemeClr val="bg1"/>
                </a:solidFill>
                <a:effectLst/>
                <a:latin typeface="Calibri" panose="020F0502020204030204" pitchFamily="34" charset="0"/>
              </a:rPr>
              <a:t>(2)</a:t>
            </a:r>
            <a:endParaRPr lang="en-US" dirty="0">
              <a:solidFill>
                <a:schemeClr val="bg1"/>
              </a:solidFill>
            </a:endParaRPr>
          </a:p>
        </p:txBody>
      </p:sp>
      <p:pic>
        <p:nvPicPr>
          <p:cNvPr id="14338" name="Picture 2" descr="President Thomas S. Mo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9290" y="152399"/>
            <a:ext cx="1488167" cy="197544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ldsblogs.com/files/2014/08/yw-teaching-class-276556-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24" y="2940550"/>
            <a:ext cx="3257759" cy="244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3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animEffect transition="in" filter="fade">
                                      <p:cBhvr>
                                        <p:cTn id="9" dur="500"/>
                                        <p:tgtEl>
                                          <p:spTgt spid="1434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2201</Words>
  <Application>Microsoft Office PowerPoint</Application>
  <PresentationFormat>Widescreen</PresentationFormat>
  <Paragraphs>166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Palatino</vt:lpstr>
      <vt:lpstr>Berlin Sans FB</vt:lpstr>
      <vt:lpstr>Calibri Light</vt:lpstr>
      <vt:lpstr>Calibri</vt:lpstr>
      <vt:lpstr>Arial</vt:lpstr>
      <vt:lpstr>Comic Sans MS</vt:lpstr>
      <vt:lpstr>Colonna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23</cp:revision>
  <dcterms:created xsi:type="dcterms:W3CDTF">2015-09-24T13:55:48Z</dcterms:created>
  <dcterms:modified xsi:type="dcterms:W3CDTF">2020-11-14T02:19:41Z</dcterms:modified>
</cp:coreProperties>
</file>