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59" r:id="rId4"/>
    <p:sldId id="258" r:id="rId5"/>
    <p:sldId id="261" r:id="rId6"/>
    <p:sldId id="262" r:id="rId7"/>
    <p:sldId id="263" r:id="rId8"/>
    <p:sldId id="264" r:id="rId9"/>
    <p:sldId id="266" r:id="rId10"/>
    <p:sldId id="267" r:id="rId11"/>
    <p:sldId id="268" r:id="rId12"/>
    <p:sldId id="269" r:id="rId13"/>
    <p:sldId id="260" r:id="rId14"/>
    <p:sldId id="265"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eorgia" panose="02040502050405020303" pitchFamily="18" charset="0"/>
      <p:regular r:id="rId22"/>
      <p:bold r:id="rId23"/>
      <p:italic r:id="rId24"/>
      <p:boldItalic r:id="rId25"/>
    </p:embeddedFont>
    <p:embeddedFont>
      <p:font typeface="Harrington" panose="04040505050A02020702" pitchFamily="82" charset="0"/>
      <p:regular r:id="rId26"/>
    </p:embeddedFont>
    <p:embeddedFont>
      <p:font typeface="Open Sans" panose="020B0606030504020204" pitchFamily="34" charset="0"/>
      <p:regular r:id="rId27"/>
      <p:bold r:id="rId28"/>
      <p:italic r:id="rId29"/>
      <p:boldItalic r:id="rId30"/>
    </p:embeddedFont>
    <p:embeddedFont>
      <p:font typeface="Palatino"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E73CB-BEA2-4EE7-B145-FE6FE7906D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7CB95-A091-441D-9380-2B87F2933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7E35D-A19C-41D2-A996-B8049E408691}"/>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0F25718F-B7B9-4460-9320-427BFDBF9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06344-374A-4DCE-AF8B-5FBBF53921E0}"/>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65486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50CD-6AA7-4EA6-8961-044FAFB2F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8719A-83BD-4E75-B67D-84D4745F5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4EC37-C9BE-41B1-B888-15824DAEE4E1}"/>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26546744-F548-4CDC-99C2-D3DC19F2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65FE5-C30F-4E4B-9835-5B6B4E0E9D14}"/>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18313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C3C6F-D43B-4035-A92D-554F8E0CD7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8939C-E615-4FFC-A4C7-91E54B893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72460-A270-4DF1-8F84-39297BD8EF2C}"/>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131D2E86-7E1F-4251-8659-BB51F4A3A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AB14B-DF2D-4B24-AD60-7EDE6871271A}"/>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5774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E3FD-097F-4C1A-8629-128668B9C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44A0A-DD8F-4AA4-9A57-93B62FC9C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4877C-0659-432B-83E9-4F9DAE300CD9}"/>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455F10B4-E320-4F90-A1A7-0BDC0F0DA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C300E-D4F1-497A-A636-6AA321C77C85}"/>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162419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B82E-750A-482D-A8CA-36A372D7F0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58F85-2F73-4B2C-92D5-255A124DB1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A8CF09-F90A-4107-84EC-429246EDEAE8}"/>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38081EAC-E4D2-43A1-ADF7-B60066CD5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5806C-CF39-4A6E-A616-72E6042613B9}"/>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6695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9F46-734D-45DC-AD60-FBF02708E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6FB80-4546-46F7-B1AA-F567B78DB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0B383-D98F-4445-A4E6-67031A4192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A98517-99E8-43FB-B0DF-765763CABF80}"/>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6" name="Footer Placeholder 5">
            <a:extLst>
              <a:ext uri="{FF2B5EF4-FFF2-40B4-BE49-F238E27FC236}">
                <a16:creationId xmlns:a16="http://schemas.microsoft.com/office/drawing/2014/main" id="{7C9463A6-2B44-40A8-9263-DE0FD595F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7C983-86C8-4B44-BB55-65FCBE3129CE}"/>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07807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84D1-ED2F-44C7-9EE6-CA43CEA84D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228580-2FF8-4BD1-AE6B-0C907A888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8C3C20-11D5-495E-83F9-5745F6D7D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C37FDF-1983-47C3-8668-7E53B449DC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CE910F-81A6-4F85-A93F-B99E30594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F6D79-F3F7-4E47-A23A-A095D60D5545}"/>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8" name="Footer Placeholder 7">
            <a:extLst>
              <a:ext uri="{FF2B5EF4-FFF2-40B4-BE49-F238E27FC236}">
                <a16:creationId xmlns:a16="http://schemas.microsoft.com/office/drawing/2014/main" id="{6BD105F8-526C-48D0-B5D4-F3C78ECED4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556F4-5C9A-4C32-8823-C8C266CB0A8D}"/>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00491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4F01-46B6-4797-9A2A-B4826512AE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6F923-5F84-499D-AC68-3E72BECEC824}"/>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4" name="Footer Placeholder 3">
            <a:extLst>
              <a:ext uri="{FF2B5EF4-FFF2-40B4-BE49-F238E27FC236}">
                <a16:creationId xmlns:a16="http://schemas.microsoft.com/office/drawing/2014/main" id="{FCE184AD-4414-430C-AEBB-F98DFBF01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ECEBED-D272-452B-84C6-287005EBB06B}"/>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423353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F96BF-F2F6-49DC-95A6-1A87B3EB8F8B}"/>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3" name="Footer Placeholder 2">
            <a:extLst>
              <a:ext uri="{FF2B5EF4-FFF2-40B4-BE49-F238E27FC236}">
                <a16:creationId xmlns:a16="http://schemas.microsoft.com/office/drawing/2014/main" id="{3F5D5567-B080-43B2-94E3-589D1A42A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65CE0-8BE6-44FA-9CB5-80123799A4B2}"/>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161011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27F7-24A1-492B-85EE-A5C20C68D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5DCD7-1CD2-4ED1-B8D8-89B8C03C3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503AAD-8B39-4F21-97BF-4E9090859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E825F-EF9B-46B7-8583-4DEA3AAEBCC4}"/>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6" name="Footer Placeholder 5">
            <a:extLst>
              <a:ext uri="{FF2B5EF4-FFF2-40B4-BE49-F238E27FC236}">
                <a16:creationId xmlns:a16="http://schemas.microsoft.com/office/drawing/2014/main" id="{2C884C51-D76E-434E-A86C-6643DC48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B16C5-B963-4644-8FB3-C8CB2E47CE84}"/>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66880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3821-001D-465F-9536-825F048C9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42D673-312C-4E6E-BC73-15ED81B516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AF9B7B-C356-41D2-9B93-C6F8CC3C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C89BA-0874-4371-AC5F-CB924F0A12EC}"/>
              </a:ext>
            </a:extLst>
          </p:cNvPr>
          <p:cNvSpPr>
            <a:spLocks noGrp="1"/>
          </p:cNvSpPr>
          <p:nvPr>
            <p:ph type="dt" sz="half" idx="10"/>
          </p:nvPr>
        </p:nvSpPr>
        <p:spPr/>
        <p:txBody>
          <a:bodyPr/>
          <a:lstStyle/>
          <a:p>
            <a:fld id="{DB7D12FD-62E8-4F7E-8B1D-F8D56362EDE3}" type="datetimeFigureOut">
              <a:rPr lang="en-US" smtClean="0"/>
              <a:t>11/13/2020</a:t>
            </a:fld>
            <a:endParaRPr lang="en-US"/>
          </a:p>
        </p:txBody>
      </p:sp>
      <p:sp>
        <p:nvSpPr>
          <p:cNvPr id="6" name="Footer Placeholder 5">
            <a:extLst>
              <a:ext uri="{FF2B5EF4-FFF2-40B4-BE49-F238E27FC236}">
                <a16:creationId xmlns:a16="http://schemas.microsoft.com/office/drawing/2014/main" id="{6D5FDA57-6715-412E-90ED-9CC75B8A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0328A-2A80-47CA-83B0-F43B125FE818}"/>
              </a:ext>
            </a:extLst>
          </p:cNvPr>
          <p:cNvSpPr>
            <a:spLocks noGrp="1"/>
          </p:cNvSpPr>
          <p:nvPr>
            <p:ph type="sldNum" sz="quarter" idx="12"/>
          </p:nvPr>
        </p:nvSpPr>
        <p:spPr/>
        <p:txBody>
          <a:bodyPr/>
          <a:lstStyle/>
          <a:p>
            <a:fld id="{8E8D807F-C1F9-4FC2-8B13-40D69979DF1A}" type="slidenum">
              <a:rPr lang="en-US" smtClean="0"/>
              <a:t>‹#›</a:t>
            </a:fld>
            <a:endParaRPr lang="en-US"/>
          </a:p>
        </p:txBody>
      </p:sp>
    </p:spTree>
    <p:extLst>
      <p:ext uri="{BB962C8B-B14F-4D97-AF65-F5344CB8AC3E}">
        <p14:creationId xmlns:p14="http://schemas.microsoft.com/office/powerpoint/2010/main" val="381480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3F4E5-6EA9-4832-8A3A-40894D371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184519-50D1-4A67-BD81-54A7783143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4E26D-D60C-4927-B9F9-B0C501F20C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D12FD-62E8-4F7E-8B1D-F8D56362EDE3}" type="datetimeFigureOut">
              <a:rPr lang="en-US" smtClean="0"/>
              <a:t>11/13/2020</a:t>
            </a:fld>
            <a:endParaRPr lang="en-US"/>
          </a:p>
        </p:txBody>
      </p:sp>
      <p:sp>
        <p:nvSpPr>
          <p:cNvPr id="5" name="Footer Placeholder 4">
            <a:extLst>
              <a:ext uri="{FF2B5EF4-FFF2-40B4-BE49-F238E27FC236}">
                <a16:creationId xmlns:a16="http://schemas.microsoft.com/office/drawing/2014/main" id="{9A83AD21-CED4-43AB-A5B4-BBA471177D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8DFC3-E297-433C-8209-336B40D624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D807F-C1F9-4FC2-8B13-40D69979DF1A}" type="slidenum">
              <a:rPr lang="en-US" smtClean="0"/>
              <a:t>‹#›</a:t>
            </a:fld>
            <a:endParaRPr lang="en-US"/>
          </a:p>
        </p:txBody>
      </p:sp>
    </p:spTree>
    <p:extLst>
      <p:ext uri="{BB962C8B-B14F-4D97-AF65-F5344CB8AC3E}">
        <p14:creationId xmlns:p14="http://schemas.microsoft.com/office/powerpoint/2010/main" val="553702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6C2701B-F0F5-4E30-8F1F-1CD113092C2F}"/>
              </a:ext>
            </a:extLst>
          </p:cNvPr>
          <p:cNvSpPr txBox="1"/>
          <p:nvPr/>
        </p:nvSpPr>
        <p:spPr>
          <a:xfrm>
            <a:off x="1331494" y="1145407"/>
            <a:ext cx="9529011" cy="1754326"/>
          </a:xfrm>
          <a:prstGeom prst="rect">
            <a:avLst/>
          </a:prstGeom>
          <a:noFill/>
        </p:spPr>
        <p:txBody>
          <a:bodyPr wrap="square" rtlCol="0">
            <a:spAutoFit/>
          </a:bodyPr>
          <a:lstStyle/>
          <a:p>
            <a:pPr algn="ctr"/>
            <a:r>
              <a:rPr lang="en-US" sz="5400" b="1" dirty="0">
                <a:solidFill>
                  <a:schemeClr val="bg1"/>
                </a:solidFill>
                <a:latin typeface="Harrington" panose="04040505050A02020702" pitchFamily="82" charset="0"/>
              </a:rPr>
              <a:t>The Atonement of Jesus Christ</a:t>
            </a:r>
          </a:p>
          <a:p>
            <a:pPr algn="ctr"/>
            <a:r>
              <a:rPr lang="en-US" sz="5400" b="1" dirty="0">
                <a:solidFill>
                  <a:schemeClr val="bg1"/>
                </a:solidFill>
                <a:latin typeface="Harrington" panose="04040505050A02020702" pitchFamily="82" charset="0"/>
              </a:rPr>
              <a:t>Part 2</a:t>
            </a:r>
          </a:p>
        </p:txBody>
      </p:sp>
      <p:sp>
        <p:nvSpPr>
          <p:cNvPr id="5" name="TextBox 4">
            <a:extLst>
              <a:ext uri="{FF2B5EF4-FFF2-40B4-BE49-F238E27FC236}">
                <a16:creationId xmlns:a16="http://schemas.microsoft.com/office/drawing/2014/main" id="{43D4712F-3AF8-418D-B94A-4D6FA2657D90}"/>
              </a:ext>
            </a:extLst>
          </p:cNvPr>
          <p:cNvSpPr txBox="1"/>
          <p:nvPr/>
        </p:nvSpPr>
        <p:spPr>
          <a:xfrm>
            <a:off x="0" y="0"/>
            <a:ext cx="1530417" cy="369332"/>
          </a:xfrm>
          <a:prstGeom prst="rect">
            <a:avLst/>
          </a:prstGeom>
          <a:noFill/>
        </p:spPr>
        <p:txBody>
          <a:bodyPr wrap="square" rtlCol="0">
            <a:spAutoFit/>
          </a:bodyPr>
          <a:lstStyle/>
          <a:p>
            <a:r>
              <a:rPr lang="en-US" dirty="0">
                <a:solidFill>
                  <a:schemeClr val="bg1"/>
                </a:solidFill>
              </a:rPr>
              <a:t>Lesson 47</a:t>
            </a:r>
          </a:p>
        </p:txBody>
      </p:sp>
    </p:spTree>
    <p:extLst>
      <p:ext uri="{BB962C8B-B14F-4D97-AF65-F5344CB8AC3E}">
        <p14:creationId xmlns:p14="http://schemas.microsoft.com/office/powerpoint/2010/main" val="357747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729E91F-3705-439C-A607-4001BF37E52B}"/>
              </a:ext>
            </a:extLst>
          </p:cNvPr>
          <p:cNvSpPr/>
          <p:nvPr/>
        </p:nvSpPr>
        <p:spPr>
          <a:xfrm>
            <a:off x="541856" y="554002"/>
            <a:ext cx="6096000" cy="5355312"/>
          </a:xfrm>
          <a:prstGeom prst="rect">
            <a:avLst/>
          </a:prstGeom>
        </p:spPr>
        <p:txBody>
          <a:bodyPr>
            <a:spAutoFit/>
          </a:bodyPr>
          <a:lstStyle/>
          <a:p>
            <a:pPr fontAlgn="base"/>
            <a:r>
              <a:rPr lang="en-US" b="0" i="0" dirty="0">
                <a:solidFill>
                  <a:srgbClr val="FFFF00"/>
                </a:solidFill>
                <a:effectLst/>
                <a:latin typeface="Palatino"/>
              </a:rPr>
              <a:t>And he shall go forth, suffering pains and afflictions and temptations of every kind; and this that the word might be fulfilled which saith he will take upon him the pains and the sicknesses of his people.</a:t>
            </a:r>
          </a:p>
          <a:p>
            <a:pPr fontAlgn="base"/>
            <a:endParaRPr lang="en-US" b="1" dirty="0">
              <a:solidFill>
                <a:srgbClr val="FFFF00"/>
              </a:solidFill>
              <a:latin typeface="Palatino"/>
            </a:endParaRPr>
          </a:p>
          <a:p>
            <a:pPr fontAlgn="base"/>
            <a:r>
              <a:rPr lang="en-US" b="0" i="0" dirty="0">
                <a:solidFill>
                  <a:srgbClr val="FFFF00"/>
                </a:solidFill>
                <a:effectLst/>
                <a:latin typeface="Palatino"/>
              </a:rPr>
              <a:t>And he will take upon him death, that he may loose the bands of death which bind his people; and he will take upon him their infirmities, that his bowels may be filled with mercy, according to the flesh, that he may know according to the flesh how to succor his people according to their infirmities.</a:t>
            </a:r>
          </a:p>
          <a:p>
            <a:pPr fontAlgn="base"/>
            <a:endParaRPr lang="en-US" b="1" dirty="0">
              <a:solidFill>
                <a:srgbClr val="FFFF00"/>
              </a:solidFill>
              <a:latin typeface="Palatino"/>
            </a:endParaRPr>
          </a:p>
          <a:p>
            <a:pPr fontAlgn="base"/>
            <a:r>
              <a:rPr lang="en-US" b="0" i="0" dirty="0">
                <a:solidFill>
                  <a:srgbClr val="FFFF00"/>
                </a:solidFill>
                <a:effectLst/>
                <a:latin typeface="Palatino"/>
              </a:rPr>
              <a:t>Now the Spirit </a:t>
            </a:r>
            <a:r>
              <a:rPr lang="en-US" b="0" i="0" dirty="0" err="1">
                <a:solidFill>
                  <a:srgbClr val="FFFF00"/>
                </a:solidFill>
                <a:effectLst/>
                <a:latin typeface="Palatino"/>
              </a:rPr>
              <a:t>knoweth</a:t>
            </a:r>
            <a:r>
              <a:rPr lang="en-US" b="0" i="0" dirty="0">
                <a:solidFill>
                  <a:srgbClr val="FFFF00"/>
                </a:solidFill>
                <a:effectLst/>
                <a:latin typeface="Palatino"/>
              </a:rPr>
              <a:t> all things; nevertheless the Son of God </a:t>
            </a:r>
            <a:r>
              <a:rPr lang="en-US" b="0" i="0" dirty="0" err="1">
                <a:solidFill>
                  <a:srgbClr val="FFFF00"/>
                </a:solidFill>
                <a:effectLst/>
                <a:latin typeface="Palatino"/>
              </a:rPr>
              <a:t>suffereth</a:t>
            </a:r>
            <a:r>
              <a:rPr lang="en-US" b="0" i="0" dirty="0">
                <a:solidFill>
                  <a:srgbClr val="FFFF00"/>
                </a:solidFill>
                <a:effectLst/>
                <a:latin typeface="Palatino"/>
              </a:rPr>
              <a:t> according to the flesh that he might take upon him the sins of his people, that he might blot out their transgressions according to the power of his deliverance; and now behold, this is the testimony which is in me.</a:t>
            </a:r>
          </a:p>
          <a:p>
            <a:pPr fontAlgn="base"/>
            <a:r>
              <a:rPr lang="en-US" dirty="0">
                <a:solidFill>
                  <a:srgbClr val="FFFF00"/>
                </a:solidFill>
                <a:latin typeface="Palatino"/>
              </a:rPr>
              <a:t>Alma 7:11-13</a:t>
            </a:r>
            <a:endParaRPr lang="en-US" b="0" i="0" dirty="0">
              <a:solidFill>
                <a:srgbClr val="FFFF00"/>
              </a:solidFill>
              <a:effectLst/>
              <a:latin typeface="Palatino"/>
            </a:endParaRPr>
          </a:p>
        </p:txBody>
      </p:sp>
      <p:sp>
        <p:nvSpPr>
          <p:cNvPr id="5" name="Rectangle 4">
            <a:extLst>
              <a:ext uri="{FF2B5EF4-FFF2-40B4-BE49-F238E27FC236}">
                <a16:creationId xmlns:a16="http://schemas.microsoft.com/office/drawing/2014/main" id="{FC419F1F-3E1C-4957-A038-86D3DA4EF1B9}"/>
              </a:ext>
            </a:extLst>
          </p:cNvPr>
          <p:cNvSpPr/>
          <p:nvPr/>
        </p:nvSpPr>
        <p:spPr>
          <a:xfrm>
            <a:off x="5825072" y="5389581"/>
            <a:ext cx="6096000" cy="1200329"/>
          </a:xfrm>
          <a:prstGeom prst="rect">
            <a:avLst/>
          </a:prstGeom>
        </p:spPr>
        <p:txBody>
          <a:bodyPr>
            <a:spAutoFit/>
          </a:bodyPr>
          <a:lstStyle/>
          <a:p>
            <a:pPr algn="ctr"/>
            <a:r>
              <a:rPr lang="en-US" b="1" i="0" dirty="0">
                <a:solidFill>
                  <a:srgbClr val="FF0000"/>
                </a:solidFill>
                <a:effectLst/>
                <a:latin typeface="Open Sans"/>
              </a:rPr>
              <a:t>As part of His Atonement, Jesus Christ not only suffered for our sins, but He also took upon Himself the pains, temptations, sicknesses, and infirmities of all mankind.</a:t>
            </a:r>
            <a:endParaRPr lang="en-US" dirty="0">
              <a:solidFill>
                <a:srgbClr val="FF0000"/>
              </a:solidFill>
            </a:endParaRPr>
          </a:p>
        </p:txBody>
      </p:sp>
      <p:pic>
        <p:nvPicPr>
          <p:cNvPr id="8" name="Picture 7">
            <a:extLst>
              <a:ext uri="{FF2B5EF4-FFF2-40B4-BE49-F238E27FC236}">
                <a16:creationId xmlns:a16="http://schemas.microsoft.com/office/drawing/2014/main" id="{F1940E71-593C-40F2-B1B4-0DAB6BAF6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628" y="1168766"/>
            <a:ext cx="4835516" cy="3859739"/>
          </a:xfrm>
          <a:prstGeom prst="rect">
            <a:avLst/>
          </a:prstGeom>
        </p:spPr>
      </p:pic>
    </p:spTree>
    <p:extLst>
      <p:ext uri="{BB962C8B-B14F-4D97-AF65-F5344CB8AC3E}">
        <p14:creationId xmlns:p14="http://schemas.microsoft.com/office/powerpoint/2010/main" val="37486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074B73-D6C1-43FE-9505-794907853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C7C61C2-D8F8-4105-8383-CBEBB98F701D}"/>
              </a:ext>
            </a:extLst>
          </p:cNvPr>
          <p:cNvSpPr/>
          <p:nvPr/>
        </p:nvSpPr>
        <p:spPr>
          <a:xfrm>
            <a:off x="5705314" y="1582340"/>
            <a:ext cx="6096000" cy="3693319"/>
          </a:xfrm>
          <a:prstGeom prst="rect">
            <a:avLst/>
          </a:prstGeom>
        </p:spPr>
        <p:txBody>
          <a:bodyPr>
            <a:spAutoFit/>
          </a:bodyPr>
          <a:lstStyle/>
          <a:p>
            <a:r>
              <a:rPr lang="en-US" b="0" i="0" dirty="0">
                <a:solidFill>
                  <a:schemeClr val="bg1"/>
                </a:solidFill>
                <a:effectLst/>
                <a:latin typeface="Open Sans"/>
              </a:rPr>
              <a:t>“Jesus’ perfect empathy was ensured when, along with His Atonement for our sins, He took upon Himself our sicknesses, sorrows, griefs, and infirmities and came to know these ‘according to the flesh’.</a:t>
            </a:r>
          </a:p>
          <a:p>
            <a:endParaRPr lang="en-US" dirty="0">
              <a:solidFill>
                <a:schemeClr val="bg1"/>
              </a:solidFill>
              <a:latin typeface="Open Sans"/>
            </a:endParaRPr>
          </a:p>
          <a:p>
            <a:r>
              <a:rPr lang="en-US" b="0" i="0" dirty="0">
                <a:solidFill>
                  <a:schemeClr val="bg1"/>
                </a:solidFill>
                <a:effectLst/>
                <a:latin typeface="Open Sans"/>
              </a:rPr>
              <a:t>He did this in order that He might be filled with perfect, personal mercy and empathy and thereby know how to succor us in our infirmities. </a:t>
            </a:r>
          </a:p>
          <a:p>
            <a:endParaRPr lang="en-US" dirty="0">
              <a:solidFill>
                <a:schemeClr val="bg1"/>
              </a:solidFill>
              <a:latin typeface="Open Sans"/>
            </a:endParaRPr>
          </a:p>
          <a:p>
            <a:r>
              <a:rPr lang="en-US" b="0" i="0" dirty="0">
                <a:solidFill>
                  <a:schemeClr val="bg1"/>
                </a:solidFill>
                <a:effectLst/>
                <a:latin typeface="Open Sans"/>
              </a:rPr>
              <a:t>He thus fully comprehends human suffering. Truly Christ ‘descended below all things, in that He comprehended all things’.” </a:t>
            </a:r>
          </a:p>
          <a:p>
            <a:r>
              <a:rPr lang="en-US" b="0" i="0" dirty="0">
                <a:solidFill>
                  <a:schemeClr val="bg1"/>
                </a:solidFill>
                <a:effectLst/>
                <a:latin typeface="Open Sans"/>
              </a:rPr>
              <a:t>Neal A. Maxwell</a:t>
            </a:r>
            <a:endParaRPr lang="en-US" dirty="0">
              <a:solidFill>
                <a:schemeClr val="bg1"/>
              </a:solidFill>
            </a:endParaRPr>
          </a:p>
        </p:txBody>
      </p:sp>
      <p:sp>
        <p:nvSpPr>
          <p:cNvPr id="5" name="Rectangle 4">
            <a:extLst>
              <a:ext uri="{FF2B5EF4-FFF2-40B4-BE49-F238E27FC236}">
                <a16:creationId xmlns:a16="http://schemas.microsoft.com/office/drawing/2014/main" id="{D6913076-8715-40B1-968A-93E02B7047E8}"/>
              </a:ext>
            </a:extLst>
          </p:cNvPr>
          <p:cNvSpPr/>
          <p:nvPr/>
        </p:nvSpPr>
        <p:spPr>
          <a:xfrm>
            <a:off x="0" y="6401420"/>
            <a:ext cx="2715808" cy="369332"/>
          </a:xfrm>
          <a:prstGeom prst="rect">
            <a:avLst/>
          </a:prstGeom>
        </p:spPr>
        <p:txBody>
          <a:bodyPr wrap="none">
            <a:spAutoFit/>
          </a:bodyPr>
          <a:lstStyle/>
          <a:p>
            <a:r>
              <a:rPr lang="en-US" dirty="0">
                <a:solidFill>
                  <a:schemeClr val="bg1"/>
                </a:solidFill>
                <a:latin typeface="Open Sans"/>
              </a:rPr>
              <a:t>Alma 7:11–12; D&amp;C 88:6</a:t>
            </a:r>
            <a:endParaRPr lang="en-US" dirty="0"/>
          </a:p>
        </p:txBody>
      </p:sp>
      <p:pic>
        <p:nvPicPr>
          <p:cNvPr id="8" name="Picture 7">
            <a:extLst>
              <a:ext uri="{FF2B5EF4-FFF2-40B4-BE49-F238E27FC236}">
                <a16:creationId xmlns:a16="http://schemas.microsoft.com/office/drawing/2014/main" id="{6F0B5014-6FB2-4F7B-824A-B54C847BC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579" y="5307167"/>
            <a:ext cx="1021911" cy="1278919"/>
          </a:xfrm>
          <a:prstGeom prst="rect">
            <a:avLst/>
          </a:prstGeom>
        </p:spPr>
      </p:pic>
    </p:spTree>
    <p:extLst>
      <p:ext uri="{BB962C8B-B14F-4D97-AF65-F5344CB8AC3E}">
        <p14:creationId xmlns:p14="http://schemas.microsoft.com/office/powerpoint/2010/main" val="41654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75C8E9E-A51F-45E7-BA3E-A2DE0FEF6482}"/>
              </a:ext>
            </a:extLst>
          </p:cNvPr>
          <p:cNvSpPr/>
          <p:nvPr/>
        </p:nvSpPr>
        <p:spPr>
          <a:xfrm>
            <a:off x="560766" y="2011384"/>
            <a:ext cx="6096000" cy="3046988"/>
          </a:xfrm>
          <a:prstGeom prst="rect">
            <a:avLst/>
          </a:prstGeom>
        </p:spPr>
        <p:txBody>
          <a:bodyPr>
            <a:spAutoFit/>
          </a:bodyPr>
          <a:lstStyle/>
          <a:p>
            <a:r>
              <a:rPr lang="en-US" sz="3200" dirty="0">
                <a:solidFill>
                  <a:schemeClr val="bg1"/>
                </a:solidFill>
                <a:latin typeface="Open Sans"/>
              </a:rPr>
              <a:t>B</a:t>
            </a:r>
            <a:r>
              <a:rPr lang="en-US" sz="3200" b="0" i="0" dirty="0">
                <a:solidFill>
                  <a:schemeClr val="bg1"/>
                </a:solidFill>
                <a:effectLst/>
                <a:latin typeface="Open Sans"/>
              </a:rPr>
              <a:t>ecause of the suffering He experienced through His atoning sacrifice, Jesus Christ has perfect empathy for us and can strengthen and comfort us through all of life’s difficulties.</a:t>
            </a:r>
            <a:endParaRPr lang="en-US" sz="3200" dirty="0">
              <a:solidFill>
                <a:schemeClr val="bg1"/>
              </a:solidFill>
            </a:endParaRPr>
          </a:p>
        </p:txBody>
      </p:sp>
      <p:pic>
        <p:nvPicPr>
          <p:cNvPr id="9" name="Picture 8">
            <a:extLst>
              <a:ext uri="{FF2B5EF4-FFF2-40B4-BE49-F238E27FC236}">
                <a16:creationId xmlns:a16="http://schemas.microsoft.com/office/drawing/2014/main" id="{CCAF0BD6-E515-48B6-B96E-4BCBAF9FA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532" y="1001770"/>
            <a:ext cx="3712786" cy="5066215"/>
          </a:xfrm>
          <a:prstGeom prst="rect">
            <a:avLst/>
          </a:prstGeom>
        </p:spPr>
      </p:pic>
    </p:spTree>
    <p:extLst>
      <p:ext uri="{BB962C8B-B14F-4D97-AF65-F5344CB8AC3E}">
        <p14:creationId xmlns:p14="http://schemas.microsoft.com/office/powerpoint/2010/main" val="221938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3D4712F-3AF8-418D-B94A-4D6FA2657D90}"/>
              </a:ext>
            </a:extLst>
          </p:cNvPr>
          <p:cNvSpPr txBox="1"/>
          <p:nvPr/>
        </p:nvSpPr>
        <p:spPr>
          <a:xfrm>
            <a:off x="0" y="0"/>
            <a:ext cx="12192000" cy="341632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#192 He Die! the Great Redeemer Died</a:t>
            </a:r>
          </a:p>
          <a:p>
            <a:endParaRPr lang="en-US" dirty="0">
              <a:solidFill>
                <a:schemeClr val="bg1"/>
              </a:solidFill>
            </a:endParaRPr>
          </a:p>
          <a:p>
            <a:r>
              <a:rPr lang="en-US" dirty="0">
                <a:solidFill>
                  <a:schemeClr val="bg1"/>
                </a:solidFill>
                <a:latin typeface="Open Sans"/>
              </a:rPr>
              <a:t>Jeffrey R. Holland, “The Laborers in the Vineyard”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May 2012, 33</a:t>
            </a:r>
          </a:p>
          <a:p>
            <a:r>
              <a:rPr lang="en-US" dirty="0">
                <a:solidFill>
                  <a:schemeClr val="bg1"/>
                </a:solidFill>
                <a:latin typeface="Open Sans"/>
              </a:rPr>
              <a:t>Neil L. Andersen</a:t>
            </a:r>
            <a:r>
              <a:rPr lang="en-US" b="0" i="0" dirty="0">
                <a:solidFill>
                  <a:schemeClr val="bg1"/>
                </a:solidFill>
                <a:effectLst/>
                <a:latin typeface="Open Sans"/>
              </a:rPr>
              <a:t>, “</a:t>
            </a:r>
            <a:r>
              <a:rPr lang="en-US" dirty="0">
                <a:solidFill>
                  <a:schemeClr val="bg1"/>
                </a:solidFill>
                <a:latin typeface="Open Sans"/>
              </a:rPr>
              <a:t>Repent … That I May Heal You</a:t>
            </a:r>
            <a:r>
              <a:rPr lang="en-US" b="0" i="0" dirty="0">
                <a:solidFill>
                  <a:schemeClr val="bg1"/>
                </a:solidFill>
                <a:effectLst/>
                <a:latin typeface="Open Sans"/>
              </a:rPr>
              <a:t>,” </a:t>
            </a:r>
            <a:r>
              <a:rPr lang="en-US" b="0" i="1" dirty="0">
                <a:solidFill>
                  <a:schemeClr val="bg1"/>
                </a:solidFill>
                <a:effectLst/>
                <a:latin typeface="Georgia" panose="02040502050405020303" pitchFamily="18" charset="0"/>
              </a:rPr>
              <a:t>Ensign</a:t>
            </a:r>
            <a:r>
              <a:rPr lang="en-US" b="0" i="0" dirty="0">
                <a:solidFill>
                  <a:schemeClr val="bg1"/>
                </a:solidFill>
                <a:effectLst/>
                <a:latin typeface="Open Sans"/>
              </a:rPr>
              <a:t> or </a:t>
            </a:r>
            <a:r>
              <a:rPr lang="en-US" b="0" i="1" dirty="0">
                <a:solidFill>
                  <a:schemeClr val="bg1"/>
                </a:solidFill>
                <a:effectLst/>
                <a:latin typeface="Georgia" panose="02040502050405020303" pitchFamily="18" charset="0"/>
              </a:rPr>
              <a:t>Liahona,</a:t>
            </a:r>
            <a:r>
              <a:rPr lang="en-US" b="0" i="0" dirty="0">
                <a:solidFill>
                  <a:schemeClr val="bg1"/>
                </a:solidFill>
                <a:effectLst/>
                <a:latin typeface="Open Sans"/>
              </a:rPr>
              <a:t> Nov. 2009, 41</a:t>
            </a:r>
          </a:p>
          <a:p>
            <a:r>
              <a:rPr lang="en-US" dirty="0">
                <a:solidFill>
                  <a:schemeClr val="bg1"/>
                </a:solidFill>
                <a:latin typeface="Open Sans"/>
              </a:rPr>
              <a:t>Dieter F. Uchtdorf, “Four Titles,”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May 2013, 58</a:t>
            </a:r>
          </a:p>
          <a:p>
            <a:r>
              <a:rPr lang="en-US" dirty="0">
                <a:solidFill>
                  <a:schemeClr val="bg1"/>
                </a:solidFill>
                <a:latin typeface="Open Sans"/>
              </a:rPr>
              <a:t>Dale G. </a:t>
            </a:r>
            <a:r>
              <a:rPr lang="en-US" dirty="0" err="1">
                <a:solidFill>
                  <a:schemeClr val="bg1"/>
                </a:solidFill>
                <a:latin typeface="Open Sans"/>
              </a:rPr>
              <a:t>Renlund</a:t>
            </a:r>
            <a:r>
              <a:rPr lang="en-US" dirty="0">
                <a:solidFill>
                  <a:schemeClr val="bg1"/>
                </a:solidFill>
                <a:latin typeface="Open Sans"/>
              </a:rPr>
              <a:t>, “Latter-day Saints Keep on Trying,” </a:t>
            </a:r>
            <a:r>
              <a:rPr lang="en-US" i="1" dirty="0">
                <a:solidFill>
                  <a:schemeClr val="bg1"/>
                </a:solidFill>
                <a:latin typeface="Georgia" panose="02040502050405020303" pitchFamily="18" charset="0"/>
              </a:rPr>
              <a:t>Ensign</a:t>
            </a:r>
            <a:r>
              <a:rPr lang="en-US" dirty="0">
                <a:solidFill>
                  <a:schemeClr val="bg1"/>
                </a:solidFill>
                <a:latin typeface="Open Sans"/>
              </a:rPr>
              <a:t> or </a:t>
            </a:r>
            <a:r>
              <a:rPr lang="en-US" i="1" dirty="0">
                <a:solidFill>
                  <a:schemeClr val="bg1"/>
                </a:solidFill>
                <a:latin typeface="Georgia" panose="02040502050405020303" pitchFamily="18" charset="0"/>
              </a:rPr>
              <a:t>Liahona,</a:t>
            </a:r>
            <a:r>
              <a:rPr lang="en-US" dirty="0">
                <a:solidFill>
                  <a:schemeClr val="bg1"/>
                </a:solidFill>
                <a:latin typeface="Open Sans"/>
              </a:rPr>
              <a:t> May 2015, 56</a:t>
            </a:r>
          </a:p>
          <a:p>
            <a:r>
              <a:rPr lang="en-US" dirty="0">
                <a:solidFill>
                  <a:schemeClr val="bg1"/>
                </a:solidFill>
                <a:latin typeface="Open Sans"/>
              </a:rPr>
              <a:t>Russell M. Nelson</a:t>
            </a:r>
            <a:r>
              <a:rPr lang="en-US" b="0" i="0" dirty="0">
                <a:solidFill>
                  <a:schemeClr val="bg1"/>
                </a:solidFill>
                <a:effectLst/>
                <a:latin typeface="Open Sans"/>
              </a:rPr>
              <a:t>, “</a:t>
            </a:r>
            <a:r>
              <a:rPr lang="en-US" dirty="0">
                <a:solidFill>
                  <a:schemeClr val="bg1"/>
                </a:solidFill>
                <a:latin typeface="Open Sans"/>
              </a:rPr>
              <a:t>The Atonement</a:t>
            </a:r>
            <a:r>
              <a:rPr lang="en-US" b="0" i="0" dirty="0">
                <a:solidFill>
                  <a:schemeClr val="bg1"/>
                </a:solidFill>
                <a:effectLst/>
                <a:latin typeface="Open Sans"/>
              </a:rPr>
              <a:t>,” </a:t>
            </a:r>
            <a:r>
              <a:rPr lang="en-US" b="0" i="1" dirty="0">
                <a:solidFill>
                  <a:schemeClr val="bg1"/>
                </a:solidFill>
                <a:effectLst/>
                <a:latin typeface="Open Sans"/>
              </a:rPr>
              <a:t>Ensign,</a:t>
            </a:r>
            <a:r>
              <a:rPr lang="en-US" b="0" i="0" dirty="0">
                <a:solidFill>
                  <a:schemeClr val="bg1"/>
                </a:solidFill>
                <a:effectLst/>
                <a:latin typeface="Open Sans"/>
              </a:rPr>
              <a:t> Nov. 1996, 34</a:t>
            </a:r>
          </a:p>
          <a:p>
            <a:r>
              <a:rPr lang="en-US" b="0" i="0" dirty="0">
                <a:solidFill>
                  <a:schemeClr val="bg1"/>
                </a:solidFill>
                <a:effectLst/>
                <a:latin typeface="Open Sans"/>
              </a:rPr>
              <a:t>Neal A. Maxwell, “</a:t>
            </a:r>
            <a:r>
              <a:rPr lang="en-US" dirty="0">
                <a:solidFill>
                  <a:schemeClr val="bg1"/>
                </a:solidFill>
                <a:latin typeface="Open Sans"/>
              </a:rPr>
              <a:t>Enduring Well,</a:t>
            </a:r>
            <a:r>
              <a:rPr lang="en-US" b="0" i="0" dirty="0">
                <a:solidFill>
                  <a:schemeClr val="bg1"/>
                </a:solidFill>
                <a:effectLst/>
                <a:latin typeface="Open Sans"/>
              </a:rPr>
              <a:t>” </a:t>
            </a:r>
            <a:r>
              <a:rPr lang="en-US" b="0" i="1" dirty="0">
                <a:solidFill>
                  <a:schemeClr val="bg1"/>
                </a:solidFill>
                <a:effectLst/>
                <a:latin typeface="Georgia" panose="02040502050405020303" pitchFamily="18" charset="0"/>
              </a:rPr>
              <a:t>Ensign,</a:t>
            </a:r>
            <a:r>
              <a:rPr lang="en-US" b="0" i="0" dirty="0">
                <a:solidFill>
                  <a:schemeClr val="bg1"/>
                </a:solidFill>
                <a:effectLst/>
                <a:latin typeface="Open Sans"/>
              </a:rPr>
              <a:t> Apr. 1997, 7</a:t>
            </a:r>
          </a:p>
          <a:p>
            <a:r>
              <a:rPr lang="en-US" dirty="0">
                <a:solidFill>
                  <a:schemeClr val="bg1"/>
                </a:solidFill>
                <a:latin typeface="Open Sans"/>
              </a:rPr>
              <a:t>ChurchofJesusChrist.org</a:t>
            </a:r>
          </a:p>
          <a:p>
            <a:endParaRPr lang="en-US" dirty="0">
              <a:solidFill>
                <a:schemeClr val="bg1"/>
              </a:solidFill>
            </a:endParaRPr>
          </a:p>
        </p:txBody>
      </p:sp>
    </p:spTree>
    <p:extLst>
      <p:ext uri="{BB962C8B-B14F-4D97-AF65-F5344CB8AC3E}">
        <p14:creationId xmlns:p14="http://schemas.microsoft.com/office/powerpoint/2010/main" val="392895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1C60F-8379-499B-99FD-13ECFDFD73C7}"/>
              </a:ext>
            </a:extLst>
          </p:cNvPr>
          <p:cNvPicPr>
            <a:picLocks noChangeAspect="1"/>
          </p:cNvPicPr>
          <p:nvPr/>
        </p:nvPicPr>
        <p:blipFill rotWithShape="1">
          <a:blip r:embed="rId2"/>
          <a:srcRect l="33553" t="14035" r="34000" b="52000"/>
          <a:stretch/>
        </p:blipFill>
        <p:spPr>
          <a:xfrm>
            <a:off x="962525" y="541444"/>
            <a:ext cx="9808143" cy="5775111"/>
          </a:xfrm>
          <a:prstGeom prst="rect">
            <a:avLst/>
          </a:prstGeom>
        </p:spPr>
      </p:pic>
      <p:sp>
        <p:nvSpPr>
          <p:cNvPr id="6" name="Rectangle 5">
            <a:extLst>
              <a:ext uri="{FF2B5EF4-FFF2-40B4-BE49-F238E27FC236}">
                <a16:creationId xmlns:a16="http://schemas.microsoft.com/office/drawing/2014/main" id="{3426F086-82F3-43CD-88A3-4114086B1F38}"/>
              </a:ext>
            </a:extLst>
          </p:cNvPr>
          <p:cNvSpPr/>
          <p:nvPr/>
        </p:nvSpPr>
        <p:spPr>
          <a:xfrm>
            <a:off x="2941029" y="6220303"/>
            <a:ext cx="5443670" cy="369332"/>
          </a:xfrm>
          <a:prstGeom prst="rect">
            <a:avLst/>
          </a:prstGeom>
        </p:spPr>
        <p:txBody>
          <a:bodyPr wrap="none">
            <a:spAutoFit/>
          </a:bodyPr>
          <a:lstStyle/>
          <a:p>
            <a:r>
              <a:rPr lang="en-US" b="0" i="1" dirty="0">
                <a:solidFill>
                  <a:srgbClr val="333333"/>
                </a:solidFill>
                <a:effectLst/>
                <a:latin typeface="Open Sans"/>
              </a:rPr>
              <a:t>Answers:</a:t>
            </a:r>
            <a:r>
              <a:rPr lang="en-US" b="0" i="0" dirty="0">
                <a:solidFill>
                  <a:srgbClr val="333333"/>
                </a:solidFill>
                <a:effectLst/>
                <a:latin typeface="Open Sans"/>
              </a:rPr>
              <a:t> (1) a, (2) c, (3) g, (4) f, (5) b, (6) h, (7) d, (8) e</a:t>
            </a:r>
            <a:endParaRPr lang="en-US" dirty="0"/>
          </a:p>
        </p:txBody>
      </p:sp>
      <p:sp>
        <p:nvSpPr>
          <p:cNvPr id="7" name="TextBox 6">
            <a:extLst>
              <a:ext uri="{FF2B5EF4-FFF2-40B4-BE49-F238E27FC236}">
                <a16:creationId xmlns:a16="http://schemas.microsoft.com/office/drawing/2014/main" id="{D9C579D1-2BBF-439F-8694-BFFB22D5E545}"/>
              </a:ext>
            </a:extLst>
          </p:cNvPr>
          <p:cNvSpPr txBox="1"/>
          <p:nvPr/>
        </p:nvSpPr>
        <p:spPr>
          <a:xfrm>
            <a:off x="1867301" y="1491916"/>
            <a:ext cx="413886" cy="461665"/>
          </a:xfrm>
          <a:prstGeom prst="rect">
            <a:avLst/>
          </a:prstGeom>
          <a:noFill/>
        </p:spPr>
        <p:txBody>
          <a:bodyPr wrap="square" rtlCol="0">
            <a:spAutoFit/>
          </a:bodyPr>
          <a:lstStyle/>
          <a:p>
            <a:pPr algn="ctr"/>
            <a:r>
              <a:rPr lang="en-US" sz="2400" dirty="0">
                <a:solidFill>
                  <a:srgbClr val="FF0000"/>
                </a:solidFill>
              </a:rPr>
              <a:t>a</a:t>
            </a:r>
          </a:p>
        </p:txBody>
      </p:sp>
      <p:sp>
        <p:nvSpPr>
          <p:cNvPr id="8" name="TextBox 7">
            <a:extLst>
              <a:ext uri="{FF2B5EF4-FFF2-40B4-BE49-F238E27FC236}">
                <a16:creationId xmlns:a16="http://schemas.microsoft.com/office/drawing/2014/main" id="{7C128465-096F-4C85-B7C9-05A7D75A303F}"/>
              </a:ext>
            </a:extLst>
          </p:cNvPr>
          <p:cNvSpPr txBox="1"/>
          <p:nvPr/>
        </p:nvSpPr>
        <p:spPr>
          <a:xfrm>
            <a:off x="1867301" y="1953581"/>
            <a:ext cx="413886" cy="461665"/>
          </a:xfrm>
          <a:prstGeom prst="rect">
            <a:avLst/>
          </a:prstGeom>
          <a:noFill/>
        </p:spPr>
        <p:txBody>
          <a:bodyPr wrap="square" rtlCol="0">
            <a:spAutoFit/>
          </a:bodyPr>
          <a:lstStyle/>
          <a:p>
            <a:pPr algn="ctr"/>
            <a:r>
              <a:rPr lang="en-US" sz="2400" dirty="0">
                <a:solidFill>
                  <a:srgbClr val="FF0000"/>
                </a:solidFill>
              </a:rPr>
              <a:t>c</a:t>
            </a:r>
          </a:p>
        </p:txBody>
      </p:sp>
      <p:sp>
        <p:nvSpPr>
          <p:cNvPr id="9" name="TextBox 8">
            <a:extLst>
              <a:ext uri="{FF2B5EF4-FFF2-40B4-BE49-F238E27FC236}">
                <a16:creationId xmlns:a16="http://schemas.microsoft.com/office/drawing/2014/main" id="{42FCA094-2155-4733-9A82-7D6BA241BFBC}"/>
              </a:ext>
            </a:extLst>
          </p:cNvPr>
          <p:cNvSpPr txBox="1"/>
          <p:nvPr/>
        </p:nvSpPr>
        <p:spPr>
          <a:xfrm>
            <a:off x="1867301" y="2460747"/>
            <a:ext cx="413886" cy="461665"/>
          </a:xfrm>
          <a:prstGeom prst="rect">
            <a:avLst/>
          </a:prstGeom>
          <a:noFill/>
        </p:spPr>
        <p:txBody>
          <a:bodyPr wrap="square" rtlCol="0">
            <a:spAutoFit/>
          </a:bodyPr>
          <a:lstStyle/>
          <a:p>
            <a:pPr algn="ctr"/>
            <a:r>
              <a:rPr lang="en-US" sz="2400" dirty="0">
                <a:solidFill>
                  <a:srgbClr val="FF0000"/>
                </a:solidFill>
              </a:rPr>
              <a:t>g</a:t>
            </a:r>
          </a:p>
        </p:txBody>
      </p:sp>
      <p:sp>
        <p:nvSpPr>
          <p:cNvPr id="10" name="TextBox 9">
            <a:extLst>
              <a:ext uri="{FF2B5EF4-FFF2-40B4-BE49-F238E27FC236}">
                <a16:creationId xmlns:a16="http://schemas.microsoft.com/office/drawing/2014/main" id="{BBC7EFC5-6C91-44E9-A066-993ED4961AC4}"/>
              </a:ext>
            </a:extLst>
          </p:cNvPr>
          <p:cNvSpPr txBox="1"/>
          <p:nvPr/>
        </p:nvSpPr>
        <p:spPr>
          <a:xfrm>
            <a:off x="1867301" y="2954140"/>
            <a:ext cx="413886" cy="461665"/>
          </a:xfrm>
          <a:prstGeom prst="rect">
            <a:avLst/>
          </a:prstGeom>
          <a:noFill/>
        </p:spPr>
        <p:txBody>
          <a:bodyPr wrap="square" rtlCol="0">
            <a:spAutoFit/>
          </a:bodyPr>
          <a:lstStyle/>
          <a:p>
            <a:pPr algn="ctr"/>
            <a:r>
              <a:rPr lang="en-US" sz="2400" dirty="0">
                <a:solidFill>
                  <a:srgbClr val="FF0000"/>
                </a:solidFill>
              </a:rPr>
              <a:t>f</a:t>
            </a:r>
          </a:p>
        </p:txBody>
      </p:sp>
      <p:sp>
        <p:nvSpPr>
          <p:cNvPr id="11" name="TextBox 10">
            <a:extLst>
              <a:ext uri="{FF2B5EF4-FFF2-40B4-BE49-F238E27FC236}">
                <a16:creationId xmlns:a16="http://schemas.microsoft.com/office/drawing/2014/main" id="{7CBD9B75-6C97-48AE-AF66-3D9575C6DAED}"/>
              </a:ext>
            </a:extLst>
          </p:cNvPr>
          <p:cNvSpPr txBox="1"/>
          <p:nvPr/>
        </p:nvSpPr>
        <p:spPr>
          <a:xfrm>
            <a:off x="1867301" y="4938801"/>
            <a:ext cx="413886" cy="461665"/>
          </a:xfrm>
          <a:prstGeom prst="rect">
            <a:avLst/>
          </a:prstGeom>
          <a:noFill/>
        </p:spPr>
        <p:txBody>
          <a:bodyPr wrap="square" rtlCol="0">
            <a:spAutoFit/>
          </a:bodyPr>
          <a:lstStyle/>
          <a:p>
            <a:pPr algn="ctr"/>
            <a:r>
              <a:rPr lang="en-US" sz="2400" dirty="0">
                <a:solidFill>
                  <a:srgbClr val="FF0000"/>
                </a:solidFill>
              </a:rPr>
              <a:t>e</a:t>
            </a:r>
          </a:p>
        </p:txBody>
      </p:sp>
      <p:sp>
        <p:nvSpPr>
          <p:cNvPr id="12" name="TextBox 11">
            <a:extLst>
              <a:ext uri="{FF2B5EF4-FFF2-40B4-BE49-F238E27FC236}">
                <a16:creationId xmlns:a16="http://schemas.microsoft.com/office/drawing/2014/main" id="{0DE3008A-A43E-447E-A7BD-2000F8DF4932}"/>
              </a:ext>
            </a:extLst>
          </p:cNvPr>
          <p:cNvSpPr txBox="1"/>
          <p:nvPr/>
        </p:nvSpPr>
        <p:spPr>
          <a:xfrm>
            <a:off x="1867301" y="4429012"/>
            <a:ext cx="413886" cy="461665"/>
          </a:xfrm>
          <a:prstGeom prst="rect">
            <a:avLst/>
          </a:prstGeom>
          <a:noFill/>
        </p:spPr>
        <p:txBody>
          <a:bodyPr wrap="square" rtlCol="0">
            <a:spAutoFit/>
          </a:bodyPr>
          <a:lstStyle/>
          <a:p>
            <a:pPr algn="ctr"/>
            <a:r>
              <a:rPr lang="en-US" sz="2400" dirty="0">
                <a:solidFill>
                  <a:srgbClr val="FF0000"/>
                </a:solidFill>
              </a:rPr>
              <a:t>d</a:t>
            </a:r>
          </a:p>
        </p:txBody>
      </p:sp>
      <p:sp>
        <p:nvSpPr>
          <p:cNvPr id="13" name="TextBox 12">
            <a:extLst>
              <a:ext uri="{FF2B5EF4-FFF2-40B4-BE49-F238E27FC236}">
                <a16:creationId xmlns:a16="http://schemas.microsoft.com/office/drawing/2014/main" id="{C682B529-259E-4D7F-A300-EBA14B0F6F90}"/>
              </a:ext>
            </a:extLst>
          </p:cNvPr>
          <p:cNvSpPr txBox="1"/>
          <p:nvPr/>
        </p:nvSpPr>
        <p:spPr>
          <a:xfrm>
            <a:off x="1867301" y="3919223"/>
            <a:ext cx="413886" cy="461665"/>
          </a:xfrm>
          <a:prstGeom prst="rect">
            <a:avLst/>
          </a:prstGeom>
          <a:noFill/>
        </p:spPr>
        <p:txBody>
          <a:bodyPr wrap="square" rtlCol="0">
            <a:spAutoFit/>
          </a:bodyPr>
          <a:lstStyle/>
          <a:p>
            <a:pPr algn="ctr"/>
            <a:r>
              <a:rPr lang="en-US" sz="2400" dirty="0">
                <a:solidFill>
                  <a:srgbClr val="FF0000"/>
                </a:solidFill>
              </a:rPr>
              <a:t>h</a:t>
            </a:r>
          </a:p>
        </p:txBody>
      </p:sp>
      <p:sp>
        <p:nvSpPr>
          <p:cNvPr id="14" name="TextBox 13">
            <a:extLst>
              <a:ext uri="{FF2B5EF4-FFF2-40B4-BE49-F238E27FC236}">
                <a16:creationId xmlns:a16="http://schemas.microsoft.com/office/drawing/2014/main" id="{06FAA111-7701-4CE8-BB9A-43479A6F27AB}"/>
              </a:ext>
            </a:extLst>
          </p:cNvPr>
          <p:cNvSpPr txBox="1"/>
          <p:nvPr/>
        </p:nvSpPr>
        <p:spPr>
          <a:xfrm>
            <a:off x="1867301" y="3433496"/>
            <a:ext cx="413886" cy="461665"/>
          </a:xfrm>
          <a:prstGeom prst="rect">
            <a:avLst/>
          </a:prstGeom>
          <a:noFill/>
        </p:spPr>
        <p:txBody>
          <a:bodyPr wrap="square" rtlCol="0">
            <a:spAutoFit/>
          </a:bodyPr>
          <a:lstStyle/>
          <a:p>
            <a:pPr algn="ctr"/>
            <a:r>
              <a:rPr lang="en-US" sz="2400" dirty="0">
                <a:solidFill>
                  <a:srgbClr val="FF0000"/>
                </a:solidFill>
              </a:rPr>
              <a:t>b</a:t>
            </a:r>
          </a:p>
        </p:txBody>
      </p:sp>
    </p:spTree>
    <p:extLst>
      <p:ext uri="{BB962C8B-B14F-4D97-AF65-F5344CB8AC3E}">
        <p14:creationId xmlns:p14="http://schemas.microsoft.com/office/powerpoint/2010/main" val="57267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down)">
                                      <p:cBhvr>
                                        <p:cTn id="115" dur="580">
                                          <p:stCondLst>
                                            <p:cond delay="0"/>
                                          </p:stCondLst>
                                        </p:cTn>
                                        <p:tgtEl>
                                          <p:spTgt spid="12"/>
                                        </p:tgtEl>
                                      </p:cBhvr>
                                    </p:animEffect>
                                    <p:anim calcmode="lin" valueType="num">
                                      <p:cBhvr>
                                        <p:cTn id="1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
                                        </p:tgtEl>
                                      </p:cBhvr>
                                      <p:to x="100000" y="60000"/>
                                    </p:animScale>
                                    <p:animScale>
                                      <p:cBhvr>
                                        <p:cTn id="122" dur="166" decel="50000">
                                          <p:stCondLst>
                                            <p:cond delay="676"/>
                                          </p:stCondLst>
                                        </p:cTn>
                                        <p:tgtEl>
                                          <p:spTgt spid="12"/>
                                        </p:tgtEl>
                                      </p:cBhvr>
                                      <p:to x="100000" y="100000"/>
                                    </p:animScale>
                                    <p:animScale>
                                      <p:cBhvr>
                                        <p:cTn id="123" dur="26">
                                          <p:stCondLst>
                                            <p:cond delay="1312"/>
                                          </p:stCondLst>
                                        </p:cTn>
                                        <p:tgtEl>
                                          <p:spTgt spid="12"/>
                                        </p:tgtEl>
                                      </p:cBhvr>
                                      <p:to x="100000" y="80000"/>
                                    </p:animScale>
                                    <p:animScale>
                                      <p:cBhvr>
                                        <p:cTn id="124" dur="166" decel="50000">
                                          <p:stCondLst>
                                            <p:cond delay="1338"/>
                                          </p:stCondLst>
                                        </p:cTn>
                                        <p:tgtEl>
                                          <p:spTgt spid="12"/>
                                        </p:tgtEl>
                                      </p:cBhvr>
                                      <p:to x="100000" y="100000"/>
                                    </p:animScale>
                                    <p:animScale>
                                      <p:cBhvr>
                                        <p:cTn id="125" dur="26">
                                          <p:stCondLst>
                                            <p:cond delay="1642"/>
                                          </p:stCondLst>
                                        </p:cTn>
                                        <p:tgtEl>
                                          <p:spTgt spid="12"/>
                                        </p:tgtEl>
                                      </p:cBhvr>
                                      <p:to x="100000" y="90000"/>
                                    </p:animScale>
                                    <p:animScale>
                                      <p:cBhvr>
                                        <p:cTn id="126" dur="166" decel="50000">
                                          <p:stCondLst>
                                            <p:cond delay="1668"/>
                                          </p:stCondLst>
                                        </p:cTn>
                                        <p:tgtEl>
                                          <p:spTgt spid="12"/>
                                        </p:tgtEl>
                                      </p:cBhvr>
                                      <p:to x="100000" y="100000"/>
                                    </p:animScale>
                                    <p:animScale>
                                      <p:cBhvr>
                                        <p:cTn id="127" dur="26">
                                          <p:stCondLst>
                                            <p:cond delay="1808"/>
                                          </p:stCondLst>
                                        </p:cTn>
                                        <p:tgtEl>
                                          <p:spTgt spid="12"/>
                                        </p:tgtEl>
                                      </p:cBhvr>
                                      <p:to x="100000" y="95000"/>
                                    </p:animScale>
                                    <p:animScale>
                                      <p:cBhvr>
                                        <p:cTn id="128" dur="166" decel="50000">
                                          <p:stCondLst>
                                            <p:cond delay="1834"/>
                                          </p:stCondLst>
                                        </p:cTn>
                                        <p:tgtEl>
                                          <p:spTgt spid="1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ipe(down)">
                                      <p:cBhvr>
                                        <p:cTn id="133" dur="580">
                                          <p:stCondLst>
                                            <p:cond delay="0"/>
                                          </p:stCondLst>
                                        </p:cTn>
                                        <p:tgtEl>
                                          <p:spTgt spid="11"/>
                                        </p:tgtEl>
                                      </p:cBhvr>
                                    </p:animEffect>
                                    <p:anim calcmode="lin" valueType="num">
                                      <p:cBhvr>
                                        <p:cTn id="1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9" dur="26">
                                          <p:stCondLst>
                                            <p:cond delay="650"/>
                                          </p:stCondLst>
                                        </p:cTn>
                                        <p:tgtEl>
                                          <p:spTgt spid="11"/>
                                        </p:tgtEl>
                                      </p:cBhvr>
                                      <p:to x="100000" y="60000"/>
                                    </p:animScale>
                                    <p:animScale>
                                      <p:cBhvr>
                                        <p:cTn id="140" dur="166" decel="50000">
                                          <p:stCondLst>
                                            <p:cond delay="676"/>
                                          </p:stCondLst>
                                        </p:cTn>
                                        <p:tgtEl>
                                          <p:spTgt spid="11"/>
                                        </p:tgtEl>
                                      </p:cBhvr>
                                      <p:to x="100000" y="100000"/>
                                    </p:animScale>
                                    <p:animScale>
                                      <p:cBhvr>
                                        <p:cTn id="141" dur="26">
                                          <p:stCondLst>
                                            <p:cond delay="1312"/>
                                          </p:stCondLst>
                                        </p:cTn>
                                        <p:tgtEl>
                                          <p:spTgt spid="11"/>
                                        </p:tgtEl>
                                      </p:cBhvr>
                                      <p:to x="100000" y="80000"/>
                                    </p:animScale>
                                    <p:animScale>
                                      <p:cBhvr>
                                        <p:cTn id="142" dur="166" decel="50000">
                                          <p:stCondLst>
                                            <p:cond delay="1338"/>
                                          </p:stCondLst>
                                        </p:cTn>
                                        <p:tgtEl>
                                          <p:spTgt spid="11"/>
                                        </p:tgtEl>
                                      </p:cBhvr>
                                      <p:to x="100000" y="100000"/>
                                    </p:animScale>
                                    <p:animScale>
                                      <p:cBhvr>
                                        <p:cTn id="143" dur="26">
                                          <p:stCondLst>
                                            <p:cond delay="1642"/>
                                          </p:stCondLst>
                                        </p:cTn>
                                        <p:tgtEl>
                                          <p:spTgt spid="11"/>
                                        </p:tgtEl>
                                      </p:cBhvr>
                                      <p:to x="100000" y="90000"/>
                                    </p:animScale>
                                    <p:animScale>
                                      <p:cBhvr>
                                        <p:cTn id="144" dur="166" decel="50000">
                                          <p:stCondLst>
                                            <p:cond delay="1668"/>
                                          </p:stCondLst>
                                        </p:cTn>
                                        <p:tgtEl>
                                          <p:spTgt spid="11"/>
                                        </p:tgtEl>
                                      </p:cBhvr>
                                      <p:to x="100000" y="100000"/>
                                    </p:animScale>
                                    <p:animScale>
                                      <p:cBhvr>
                                        <p:cTn id="145" dur="26">
                                          <p:stCondLst>
                                            <p:cond delay="1808"/>
                                          </p:stCondLst>
                                        </p:cTn>
                                        <p:tgtEl>
                                          <p:spTgt spid="11"/>
                                        </p:tgtEl>
                                      </p:cBhvr>
                                      <p:to x="100000" y="95000"/>
                                    </p:animScale>
                                    <p:animScale>
                                      <p:cBhvr>
                                        <p:cTn id="146" dur="166" decel="50000">
                                          <p:stCondLst>
                                            <p:cond delay="1834"/>
                                          </p:stCondLst>
                                        </p:cTn>
                                        <p:tgtEl>
                                          <p:spTgt spid="11"/>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6"/>
                                        </p:tgtEl>
                                        <p:attrNameLst>
                                          <p:attrName>style.visibility</p:attrName>
                                        </p:attrNameLst>
                                      </p:cBhvr>
                                      <p:to>
                                        <p:strVal val="visible"/>
                                      </p:to>
                                    </p:set>
                                    <p:animEffect transition="in" filter="fade">
                                      <p:cBhvr>
                                        <p:cTn id="151" dur="1750"/>
                                        <p:tgtEl>
                                          <p:spTgt spid="6"/>
                                        </p:tgtEl>
                                      </p:cBhvr>
                                    </p:animEffect>
                                    <p:anim calcmode="lin" valueType="num">
                                      <p:cBhvr>
                                        <p:cTn id="152" dur="1750" fill="hold"/>
                                        <p:tgtEl>
                                          <p:spTgt spid="6"/>
                                        </p:tgtEl>
                                        <p:attrNameLst>
                                          <p:attrName>ppt_x</p:attrName>
                                        </p:attrNameLst>
                                      </p:cBhvr>
                                      <p:tavLst>
                                        <p:tav tm="0">
                                          <p:val>
                                            <p:strVal val="#ppt_x"/>
                                          </p:val>
                                        </p:tav>
                                        <p:tav tm="100000">
                                          <p:val>
                                            <p:strVal val="#ppt_x"/>
                                          </p:val>
                                        </p:tav>
                                      </p:tavLst>
                                    </p:anim>
                                    <p:anim calcmode="lin" valueType="num">
                                      <p:cBhvr>
                                        <p:cTn id="153"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6" name="TextBox 5">
            <a:extLst>
              <a:ext uri="{FF2B5EF4-FFF2-40B4-BE49-F238E27FC236}">
                <a16:creationId xmlns:a16="http://schemas.microsoft.com/office/drawing/2014/main" id="{A62C3B5A-E773-4091-B6D5-0D3EDE918F6B}"/>
              </a:ext>
            </a:extLst>
          </p:cNvPr>
          <p:cNvSpPr txBox="1"/>
          <p:nvPr/>
        </p:nvSpPr>
        <p:spPr>
          <a:xfrm>
            <a:off x="1331494" y="86628"/>
            <a:ext cx="9529011" cy="646331"/>
          </a:xfrm>
          <a:prstGeom prst="rect">
            <a:avLst/>
          </a:prstGeom>
          <a:noFill/>
        </p:spPr>
        <p:txBody>
          <a:bodyPr wrap="square" rtlCol="0">
            <a:spAutoFit/>
          </a:bodyPr>
          <a:lstStyle/>
          <a:p>
            <a:pPr algn="ctr"/>
            <a:r>
              <a:rPr lang="en-US" sz="3600" b="1" dirty="0">
                <a:solidFill>
                  <a:schemeClr val="bg1"/>
                </a:solidFill>
                <a:latin typeface="Harrington" panose="04040505050A02020702" pitchFamily="82" charset="0"/>
              </a:rPr>
              <a:t>Acquiring Spiritual Knowledge---Review</a:t>
            </a:r>
          </a:p>
        </p:txBody>
      </p:sp>
      <p:sp>
        <p:nvSpPr>
          <p:cNvPr id="7" name="Rectangle 6">
            <a:extLst>
              <a:ext uri="{FF2B5EF4-FFF2-40B4-BE49-F238E27FC236}">
                <a16:creationId xmlns:a16="http://schemas.microsoft.com/office/drawing/2014/main" id="{717BB329-C73B-4E9D-A173-DAFA24364F72}"/>
              </a:ext>
            </a:extLst>
          </p:cNvPr>
          <p:cNvSpPr/>
          <p:nvPr/>
        </p:nvSpPr>
        <p:spPr>
          <a:xfrm>
            <a:off x="1110436" y="4774168"/>
            <a:ext cx="1284326" cy="369332"/>
          </a:xfrm>
          <a:prstGeom prst="rect">
            <a:avLst/>
          </a:prstGeom>
        </p:spPr>
        <p:txBody>
          <a:bodyPr wrap="none">
            <a:spAutoFit/>
          </a:bodyPr>
          <a:lstStyle/>
          <a:p>
            <a:r>
              <a:rPr lang="en-US" dirty="0">
                <a:solidFill>
                  <a:schemeClr val="bg1"/>
                </a:solidFill>
                <a:latin typeface="Open Sans"/>
              </a:rPr>
              <a:t>A</a:t>
            </a:r>
            <a:r>
              <a:rPr lang="en-US" b="0" i="0" dirty="0">
                <a:solidFill>
                  <a:schemeClr val="bg1"/>
                </a:solidFill>
                <a:effectLst/>
                <a:latin typeface="Open Sans"/>
              </a:rPr>
              <a:t>ct in faith</a:t>
            </a:r>
            <a:endParaRPr lang="en-US" dirty="0"/>
          </a:p>
        </p:txBody>
      </p:sp>
      <p:pic>
        <p:nvPicPr>
          <p:cNvPr id="9" name="Picture 8">
            <a:extLst>
              <a:ext uri="{FF2B5EF4-FFF2-40B4-BE49-F238E27FC236}">
                <a16:creationId xmlns:a16="http://schemas.microsoft.com/office/drawing/2014/main" id="{385AEA1C-0B8B-4EE8-A04B-291F712E9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58" y="2447459"/>
            <a:ext cx="3080086" cy="2310064"/>
          </a:xfrm>
          <a:prstGeom prst="rect">
            <a:avLst/>
          </a:prstGeom>
        </p:spPr>
      </p:pic>
      <p:pic>
        <p:nvPicPr>
          <p:cNvPr id="11" name="Picture 10">
            <a:extLst>
              <a:ext uri="{FF2B5EF4-FFF2-40B4-BE49-F238E27FC236}">
                <a16:creationId xmlns:a16="http://schemas.microsoft.com/office/drawing/2014/main" id="{86BA9381-9068-4C42-806E-363DF8C50FA8}"/>
              </a:ext>
            </a:extLst>
          </p:cNvPr>
          <p:cNvPicPr>
            <a:picLocks noChangeAspect="1"/>
          </p:cNvPicPr>
          <p:nvPr/>
        </p:nvPicPr>
        <p:blipFill rotWithShape="1">
          <a:blip r:embed="rId4">
            <a:extLst>
              <a:ext uri="{28A0092B-C50C-407E-A947-70E740481C1C}">
                <a14:useLocalDpi xmlns:a14="http://schemas.microsoft.com/office/drawing/2010/main" val="0"/>
              </a:ext>
            </a:extLst>
          </a:blip>
          <a:srcRect l="24070" t="10158" r="5895" b="9374"/>
          <a:stretch/>
        </p:blipFill>
        <p:spPr>
          <a:xfrm rot="16200000">
            <a:off x="3572574" y="1451008"/>
            <a:ext cx="4803006" cy="4138863"/>
          </a:xfrm>
          <a:prstGeom prst="rect">
            <a:avLst/>
          </a:prstGeom>
        </p:spPr>
      </p:pic>
      <p:pic>
        <p:nvPicPr>
          <p:cNvPr id="17" name="Picture 16">
            <a:extLst>
              <a:ext uri="{FF2B5EF4-FFF2-40B4-BE49-F238E27FC236}">
                <a16:creationId xmlns:a16="http://schemas.microsoft.com/office/drawing/2014/main" id="{3CA4D187-1738-4D4C-B927-C7CD17CD62DF}"/>
              </a:ext>
            </a:extLst>
          </p:cNvPr>
          <p:cNvPicPr>
            <a:picLocks noChangeAspect="1"/>
          </p:cNvPicPr>
          <p:nvPr/>
        </p:nvPicPr>
        <p:blipFill rotWithShape="1">
          <a:blip r:embed="rId5">
            <a:extLst>
              <a:ext uri="{28A0092B-C50C-407E-A947-70E740481C1C}">
                <a14:useLocalDpi xmlns:a14="http://schemas.microsoft.com/office/drawing/2010/main" val="0"/>
              </a:ext>
            </a:extLst>
          </a:blip>
          <a:srcRect l="29649" t="27031" r="35147" b="7847"/>
          <a:stretch/>
        </p:blipFill>
        <p:spPr>
          <a:xfrm>
            <a:off x="8641993" y="1295383"/>
            <a:ext cx="3219049" cy="4466031"/>
          </a:xfrm>
          <a:prstGeom prst="rect">
            <a:avLst/>
          </a:prstGeom>
        </p:spPr>
      </p:pic>
      <p:sp>
        <p:nvSpPr>
          <p:cNvPr id="18" name="Rectangle 17">
            <a:extLst>
              <a:ext uri="{FF2B5EF4-FFF2-40B4-BE49-F238E27FC236}">
                <a16:creationId xmlns:a16="http://schemas.microsoft.com/office/drawing/2014/main" id="{EA6B51F9-FFF8-44EC-A1BC-7A2CB834A7F8}"/>
              </a:ext>
            </a:extLst>
          </p:cNvPr>
          <p:cNvSpPr/>
          <p:nvPr/>
        </p:nvSpPr>
        <p:spPr>
          <a:xfrm>
            <a:off x="4222281" y="5921943"/>
            <a:ext cx="3603057" cy="646331"/>
          </a:xfrm>
          <a:prstGeom prst="rect">
            <a:avLst/>
          </a:prstGeom>
        </p:spPr>
        <p:txBody>
          <a:bodyPr wrap="square">
            <a:spAutoFit/>
          </a:bodyPr>
          <a:lstStyle/>
          <a:p>
            <a:pPr algn="ctr"/>
            <a:r>
              <a:rPr lang="en-US" dirty="0">
                <a:solidFill>
                  <a:schemeClr val="bg1"/>
                </a:solidFill>
                <a:latin typeface="Open Sans"/>
              </a:rPr>
              <a:t>E</a:t>
            </a:r>
            <a:r>
              <a:rPr lang="en-US" b="0" i="0" dirty="0">
                <a:solidFill>
                  <a:schemeClr val="bg1"/>
                </a:solidFill>
                <a:effectLst/>
                <a:latin typeface="Open Sans"/>
              </a:rPr>
              <a:t>xamine concepts and questions with an eternal perspective</a:t>
            </a:r>
            <a:endParaRPr lang="en-US" dirty="0"/>
          </a:p>
        </p:txBody>
      </p:sp>
      <p:sp>
        <p:nvSpPr>
          <p:cNvPr id="19" name="Rectangle 18">
            <a:extLst>
              <a:ext uri="{FF2B5EF4-FFF2-40B4-BE49-F238E27FC236}">
                <a16:creationId xmlns:a16="http://schemas.microsoft.com/office/drawing/2014/main" id="{388DA728-A2F4-4C82-94D6-5E524E2FA9FB}"/>
              </a:ext>
            </a:extLst>
          </p:cNvPr>
          <p:cNvSpPr/>
          <p:nvPr/>
        </p:nvSpPr>
        <p:spPr>
          <a:xfrm>
            <a:off x="8729105" y="5834299"/>
            <a:ext cx="3219049" cy="923330"/>
          </a:xfrm>
          <a:prstGeom prst="rect">
            <a:avLst/>
          </a:prstGeom>
        </p:spPr>
        <p:txBody>
          <a:bodyPr wrap="square">
            <a:spAutoFit/>
          </a:bodyPr>
          <a:lstStyle/>
          <a:p>
            <a:pPr algn="ctr"/>
            <a:r>
              <a:rPr lang="en-US" dirty="0">
                <a:solidFill>
                  <a:schemeClr val="bg1"/>
                </a:solidFill>
                <a:latin typeface="Open Sans"/>
              </a:rPr>
              <a:t>S</a:t>
            </a:r>
            <a:r>
              <a:rPr lang="en-US" b="0" i="0" dirty="0">
                <a:solidFill>
                  <a:schemeClr val="bg1"/>
                </a:solidFill>
                <a:effectLst/>
                <a:latin typeface="Open Sans"/>
              </a:rPr>
              <a:t>eek further understanding through divinely appointed sources</a:t>
            </a:r>
            <a:endParaRPr lang="en-US" dirty="0"/>
          </a:p>
        </p:txBody>
      </p:sp>
    </p:spTree>
    <p:extLst>
      <p:ext uri="{BB962C8B-B14F-4D97-AF65-F5344CB8AC3E}">
        <p14:creationId xmlns:p14="http://schemas.microsoft.com/office/powerpoint/2010/main" val="321523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6" name="TextBox 5">
            <a:extLst>
              <a:ext uri="{FF2B5EF4-FFF2-40B4-BE49-F238E27FC236}">
                <a16:creationId xmlns:a16="http://schemas.microsoft.com/office/drawing/2014/main" id="{A62C3B5A-E773-4091-B6D5-0D3EDE918F6B}"/>
              </a:ext>
            </a:extLst>
          </p:cNvPr>
          <p:cNvSpPr txBox="1"/>
          <p:nvPr/>
        </p:nvSpPr>
        <p:spPr>
          <a:xfrm>
            <a:off x="1331494" y="86628"/>
            <a:ext cx="9529011" cy="646331"/>
          </a:xfrm>
          <a:prstGeom prst="rect">
            <a:avLst/>
          </a:prstGeom>
          <a:noFill/>
        </p:spPr>
        <p:txBody>
          <a:bodyPr wrap="square" rtlCol="0">
            <a:spAutoFit/>
          </a:bodyPr>
          <a:lstStyle/>
          <a:p>
            <a:pPr algn="ctr"/>
            <a:r>
              <a:rPr lang="en-US" sz="3600" b="1" dirty="0">
                <a:solidFill>
                  <a:schemeClr val="bg1"/>
                </a:solidFill>
                <a:latin typeface="Harrington" panose="04040505050A02020702" pitchFamily="82" charset="0"/>
              </a:rPr>
              <a:t>Jose</a:t>
            </a:r>
          </a:p>
        </p:txBody>
      </p:sp>
      <p:sp>
        <p:nvSpPr>
          <p:cNvPr id="7" name="Rectangle 6">
            <a:extLst>
              <a:ext uri="{FF2B5EF4-FFF2-40B4-BE49-F238E27FC236}">
                <a16:creationId xmlns:a16="http://schemas.microsoft.com/office/drawing/2014/main" id="{717BB329-C73B-4E9D-A173-DAFA24364F72}"/>
              </a:ext>
            </a:extLst>
          </p:cNvPr>
          <p:cNvSpPr/>
          <p:nvPr/>
        </p:nvSpPr>
        <p:spPr>
          <a:xfrm>
            <a:off x="187853" y="746661"/>
            <a:ext cx="6732711" cy="1477328"/>
          </a:xfrm>
          <a:prstGeom prst="rect">
            <a:avLst/>
          </a:prstGeom>
        </p:spPr>
        <p:txBody>
          <a:bodyPr wrap="square">
            <a:spAutoFit/>
          </a:bodyPr>
          <a:lstStyle/>
          <a:p>
            <a:r>
              <a:rPr lang="en-US">
                <a:solidFill>
                  <a:schemeClr val="bg1"/>
                </a:solidFill>
              </a:rPr>
              <a:t>Your friend Jose has been acting noticeably discouraged lately. Every time you ask him what is wrong, he responds by saying that he doesn’t want to talk about it. A few weeks later, he finally tells you that the reason he has been so sad lately is because he has been feeling guilty for some of the sins he has committed in his life.</a:t>
            </a:r>
            <a:endParaRPr lang="en-US" dirty="0">
              <a:solidFill>
                <a:schemeClr val="bg1"/>
              </a:solidFill>
            </a:endParaRPr>
          </a:p>
        </p:txBody>
      </p:sp>
      <p:sp>
        <p:nvSpPr>
          <p:cNvPr id="18" name="Rectangle 17">
            <a:extLst>
              <a:ext uri="{FF2B5EF4-FFF2-40B4-BE49-F238E27FC236}">
                <a16:creationId xmlns:a16="http://schemas.microsoft.com/office/drawing/2014/main" id="{EA6B51F9-FFF8-44EC-A1BC-7A2CB834A7F8}"/>
              </a:ext>
            </a:extLst>
          </p:cNvPr>
          <p:cNvSpPr/>
          <p:nvPr/>
        </p:nvSpPr>
        <p:spPr>
          <a:xfrm>
            <a:off x="5022783" y="3150387"/>
            <a:ext cx="7421078" cy="1477328"/>
          </a:xfrm>
          <a:prstGeom prst="rect">
            <a:avLst/>
          </a:prstGeom>
        </p:spPr>
        <p:txBody>
          <a:bodyPr wrap="square">
            <a:spAutoFit/>
          </a:bodyPr>
          <a:lstStyle/>
          <a:p>
            <a:r>
              <a:rPr lang="en-US" dirty="0">
                <a:solidFill>
                  <a:schemeClr val="bg1"/>
                </a:solidFill>
                <a:latin typeface="Open Sans"/>
              </a:rPr>
              <a:t>Jose tells you that he has tried to repent in the past but finds himself struggling with the same sins over and over. He tells you that he has given up on repenting and has begun committing even worse sins. Jose tells you, “The sins I have committed are so bad that God would never want me back. I don’t think He would ever forgive me.”</a:t>
            </a:r>
            <a:endParaRPr lang="en-US" dirty="0">
              <a:solidFill>
                <a:schemeClr val="bg1"/>
              </a:solidFill>
            </a:endParaRPr>
          </a:p>
        </p:txBody>
      </p:sp>
      <p:pic>
        <p:nvPicPr>
          <p:cNvPr id="2054" name="Picture 6" descr="Image result for teens with problems">
            <a:extLst>
              <a:ext uri="{FF2B5EF4-FFF2-40B4-BE49-F238E27FC236}">
                <a16:creationId xmlns:a16="http://schemas.microsoft.com/office/drawing/2014/main" id="{A9BBD9EE-A5DC-4FFD-9FDC-5FB489385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16" y="746661"/>
            <a:ext cx="3433012" cy="22850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id="{05AF648F-0D1C-4066-AA37-C0E25A7714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014" y="2400918"/>
            <a:ext cx="3325368" cy="22330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8771392-04DA-4E96-9C9A-EF9D37BDCAAF}"/>
              </a:ext>
            </a:extLst>
          </p:cNvPr>
          <p:cNvSpPr/>
          <p:nvPr/>
        </p:nvSpPr>
        <p:spPr>
          <a:xfrm>
            <a:off x="1601002" y="5145971"/>
            <a:ext cx="9699057" cy="1200329"/>
          </a:xfrm>
          <a:prstGeom prst="rect">
            <a:avLst/>
          </a:prstGeom>
        </p:spPr>
        <p:txBody>
          <a:bodyPr wrap="square">
            <a:spAutoFit/>
          </a:bodyPr>
          <a:lstStyle/>
          <a:p>
            <a:pPr fontAlgn="base"/>
            <a:r>
              <a:rPr lang="en-US" b="0" i="0" dirty="0">
                <a:solidFill>
                  <a:srgbClr val="FFFF00"/>
                </a:solidFill>
                <a:effectLst/>
                <a:latin typeface="Open Sans"/>
              </a:rPr>
              <a:t>What are some ways that you could invite Jose to act in faith in order to overcome his guilt?</a:t>
            </a:r>
          </a:p>
          <a:p>
            <a:pPr fontAlgn="base"/>
            <a:endParaRPr lang="en-US" b="0" i="0" dirty="0">
              <a:solidFill>
                <a:srgbClr val="FFFF00"/>
              </a:solidFill>
              <a:effectLst/>
              <a:latin typeface="Open Sans"/>
            </a:endParaRPr>
          </a:p>
          <a:p>
            <a:pPr fontAlgn="base"/>
            <a:r>
              <a:rPr lang="en-US" b="0" i="0" dirty="0">
                <a:solidFill>
                  <a:srgbClr val="FFFF00"/>
                </a:solidFill>
                <a:effectLst/>
                <a:latin typeface="Open Sans"/>
              </a:rPr>
              <a:t>What do you know about Heavenly Father’s plan of salvation that you could share with Jose to help him view his situation differently?</a:t>
            </a:r>
          </a:p>
        </p:txBody>
      </p:sp>
    </p:spTree>
    <p:extLst>
      <p:ext uri="{BB962C8B-B14F-4D97-AF65-F5344CB8AC3E}">
        <p14:creationId xmlns:p14="http://schemas.microsoft.com/office/powerpoint/2010/main" val="21825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17BB329-C73B-4E9D-A173-DAFA24364F72}"/>
              </a:ext>
            </a:extLst>
          </p:cNvPr>
          <p:cNvSpPr/>
          <p:nvPr/>
        </p:nvSpPr>
        <p:spPr>
          <a:xfrm>
            <a:off x="759555" y="1696333"/>
            <a:ext cx="5157376" cy="4893647"/>
          </a:xfrm>
          <a:prstGeom prst="rect">
            <a:avLst/>
          </a:prstGeom>
        </p:spPr>
        <p:txBody>
          <a:bodyPr wrap="square">
            <a:spAutoFit/>
          </a:bodyPr>
          <a:lstStyle/>
          <a:p>
            <a:r>
              <a:rPr lang="en-US" sz="2400" dirty="0">
                <a:solidFill>
                  <a:schemeClr val="bg1"/>
                </a:solidFill>
                <a:latin typeface="Open Sans"/>
              </a:rPr>
              <a:t>“However late you think you are, however many chances you think you have missed, however many mistakes you feel you have made or talents you think you don’t have, or however far from home and family and God you feel you have traveled, I testify that you have </a:t>
            </a:r>
            <a:r>
              <a:rPr lang="en-US" sz="2400" i="1" dirty="0">
                <a:solidFill>
                  <a:schemeClr val="bg1"/>
                </a:solidFill>
                <a:latin typeface="Open Sans"/>
              </a:rPr>
              <a:t>not</a:t>
            </a:r>
            <a:r>
              <a:rPr lang="en-US" sz="2400" dirty="0">
                <a:solidFill>
                  <a:schemeClr val="bg1"/>
                </a:solidFill>
                <a:latin typeface="Open Sans"/>
              </a:rPr>
              <a:t> traveled beyond the reach of divine love. It is not possible for you to sink lower than the infinite light of Christ’s Atonement shines.”</a:t>
            </a:r>
          </a:p>
          <a:p>
            <a:r>
              <a:rPr lang="en-US" sz="1400" dirty="0">
                <a:solidFill>
                  <a:schemeClr val="bg1"/>
                </a:solidFill>
                <a:latin typeface="Open Sans"/>
              </a:rPr>
              <a:t>Jeffrey R. Holland</a:t>
            </a:r>
            <a:endParaRPr lang="en-US" sz="1400" dirty="0">
              <a:solidFill>
                <a:schemeClr val="bg1"/>
              </a:solidFill>
            </a:endParaRPr>
          </a:p>
        </p:txBody>
      </p:sp>
      <p:pic>
        <p:nvPicPr>
          <p:cNvPr id="3" name="Picture 2">
            <a:extLst>
              <a:ext uri="{FF2B5EF4-FFF2-40B4-BE49-F238E27FC236}">
                <a16:creationId xmlns:a16="http://schemas.microsoft.com/office/drawing/2014/main" id="{8DB56463-F3BE-45F2-A66B-AD213F567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8" y="138034"/>
            <a:ext cx="1137057" cy="1420265"/>
          </a:xfrm>
          <a:prstGeom prst="rect">
            <a:avLst/>
          </a:prstGeom>
        </p:spPr>
      </p:pic>
      <p:pic>
        <p:nvPicPr>
          <p:cNvPr id="8" name="Picture 7">
            <a:extLst>
              <a:ext uri="{FF2B5EF4-FFF2-40B4-BE49-F238E27FC236}">
                <a16:creationId xmlns:a16="http://schemas.microsoft.com/office/drawing/2014/main" id="{4B9AEDCF-ED34-4424-ABFA-E22B6FE8A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59478"/>
            <a:ext cx="5533482" cy="4139044"/>
          </a:xfrm>
          <a:prstGeom prst="rect">
            <a:avLst/>
          </a:prstGeom>
        </p:spPr>
      </p:pic>
    </p:spTree>
    <p:extLst>
      <p:ext uri="{BB962C8B-B14F-4D97-AF65-F5344CB8AC3E}">
        <p14:creationId xmlns:p14="http://schemas.microsoft.com/office/powerpoint/2010/main" val="343565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6535554" y="1606950"/>
            <a:ext cx="5188016" cy="4339650"/>
          </a:xfrm>
          <a:prstGeom prst="rect">
            <a:avLst/>
          </a:prstGeom>
        </p:spPr>
        <p:txBody>
          <a:bodyPr wrap="square">
            <a:spAutoFit/>
          </a:bodyPr>
          <a:lstStyle/>
          <a:p>
            <a:r>
              <a:rPr lang="en-US" sz="2000" b="0" i="0" dirty="0">
                <a:solidFill>
                  <a:schemeClr val="bg1"/>
                </a:solidFill>
                <a:effectLst/>
                <a:latin typeface="Open Sans"/>
              </a:rPr>
              <a:t>“Sometimes in our repentance, in our daily efforts to become more Christlike, we find ourselves repeatedly struggling with the same difficulties. </a:t>
            </a:r>
          </a:p>
          <a:p>
            <a:endParaRPr lang="en-US" sz="2000" dirty="0">
              <a:solidFill>
                <a:schemeClr val="bg1"/>
              </a:solidFill>
              <a:latin typeface="Open Sans"/>
            </a:endParaRPr>
          </a:p>
          <a:p>
            <a:r>
              <a:rPr lang="en-US" sz="2000" b="0" i="0" dirty="0">
                <a:solidFill>
                  <a:schemeClr val="bg1"/>
                </a:solidFill>
                <a:effectLst/>
                <a:latin typeface="Open Sans"/>
              </a:rPr>
              <a:t>As if we were climbing a tree-covered mountain, at times we don’t see our progress until we get closer to the top and look back from the high ridges. </a:t>
            </a:r>
          </a:p>
          <a:p>
            <a:endParaRPr lang="en-US" sz="2000" dirty="0">
              <a:solidFill>
                <a:schemeClr val="bg1"/>
              </a:solidFill>
              <a:latin typeface="Open Sans"/>
            </a:endParaRPr>
          </a:p>
          <a:p>
            <a:r>
              <a:rPr lang="en-US" sz="2000" b="0" i="0" dirty="0">
                <a:solidFill>
                  <a:schemeClr val="bg1"/>
                </a:solidFill>
                <a:effectLst/>
                <a:latin typeface="Open Sans"/>
              </a:rPr>
              <a:t>Don’t be discouraged. If you are striving and working to repent, you are in the process of repenting.”</a:t>
            </a:r>
          </a:p>
          <a:p>
            <a:r>
              <a:rPr lang="en-US" sz="1600" dirty="0">
                <a:solidFill>
                  <a:schemeClr val="bg1"/>
                </a:solidFill>
                <a:latin typeface="Open Sans"/>
              </a:rPr>
              <a:t>Neil L. Andersen</a:t>
            </a:r>
            <a:endParaRPr lang="en-US" sz="1600" dirty="0">
              <a:solidFill>
                <a:schemeClr val="bg1"/>
              </a:solidFill>
            </a:endParaRPr>
          </a:p>
        </p:txBody>
      </p:sp>
      <p:pic>
        <p:nvPicPr>
          <p:cNvPr id="4100" name="Picture 4" descr="Image result for teen climbing a mountain">
            <a:extLst>
              <a:ext uri="{FF2B5EF4-FFF2-40B4-BE49-F238E27FC236}">
                <a16:creationId xmlns:a16="http://schemas.microsoft.com/office/drawing/2014/main" id="{DE5F8EA6-E91B-4708-8EDF-5BA8081E8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77" y="1962766"/>
            <a:ext cx="57912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D24E5CF-8D41-4181-8BD3-A33E146EBC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1935" y="159150"/>
            <a:ext cx="1085850" cy="1447800"/>
          </a:xfrm>
          <a:prstGeom prst="rect">
            <a:avLst/>
          </a:prstGeom>
        </p:spPr>
      </p:pic>
    </p:spTree>
    <p:extLst>
      <p:ext uri="{BB962C8B-B14F-4D97-AF65-F5344CB8AC3E}">
        <p14:creationId xmlns:p14="http://schemas.microsoft.com/office/powerpoint/2010/main" val="63764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567890" y="1293582"/>
            <a:ext cx="5852159" cy="4801314"/>
          </a:xfrm>
          <a:prstGeom prst="rect">
            <a:avLst/>
          </a:prstGeom>
        </p:spPr>
        <p:txBody>
          <a:bodyPr wrap="square">
            <a:spAutoFit/>
          </a:bodyPr>
          <a:lstStyle/>
          <a:p>
            <a:pPr fontAlgn="base"/>
            <a:r>
              <a:rPr lang="en-US" dirty="0">
                <a:solidFill>
                  <a:schemeClr val="bg1"/>
                </a:solidFill>
                <a:latin typeface="Open Sans"/>
              </a:rPr>
              <a:t>“We have all seen a toddler learn to walk. He takes a small step and totters. He falls. Do we scold such an attempt? </a:t>
            </a:r>
          </a:p>
          <a:p>
            <a:pPr fontAlgn="base"/>
            <a:endParaRPr lang="en-US" dirty="0">
              <a:solidFill>
                <a:schemeClr val="bg1"/>
              </a:solidFill>
              <a:latin typeface="Open Sans"/>
            </a:endParaRPr>
          </a:p>
          <a:p>
            <a:pPr fontAlgn="base"/>
            <a:r>
              <a:rPr lang="en-US" dirty="0">
                <a:solidFill>
                  <a:schemeClr val="bg1"/>
                </a:solidFill>
                <a:latin typeface="Open Sans"/>
              </a:rPr>
              <a:t>Of course not. What father would punish a toddler for stumbling? We encourage, we applaud, and we praise because with every small step, the child is becoming more like his parents.</a:t>
            </a:r>
          </a:p>
          <a:p>
            <a:pPr fontAlgn="base"/>
            <a:endParaRPr lang="en-US" dirty="0">
              <a:solidFill>
                <a:schemeClr val="bg1"/>
              </a:solidFill>
              <a:latin typeface="Open Sans"/>
            </a:endParaRPr>
          </a:p>
          <a:p>
            <a:pPr fontAlgn="base"/>
            <a:r>
              <a:rPr lang="en-US" dirty="0">
                <a:solidFill>
                  <a:schemeClr val="bg1"/>
                </a:solidFill>
                <a:latin typeface="Open Sans"/>
              </a:rPr>
              <a:t>“Now … compared to the perfection of God, we mortals are scarcely more than awkward, faltering toddlers. </a:t>
            </a:r>
          </a:p>
          <a:p>
            <a:pPr fontAlgn="base"/>
            <a:endParaRPr lang="en-US" dirty="0">
              <a:solidFill>
                <a:schemeClr val="bg1"/>
              </a:solidFill>
              <a:latin typeface="Open Sans"/>
            </a:endParaRPr>
          </a:p>
          <a:p>
            <a:pPr fontAlgn="base"/>
            <a:r>
              <a:rPr lang="en-US" dirty="0">
                <a:solidFill>
                  <a:schemeClr val="bg1"/>
                </a:solidFill>
                <a:latin typeface="Open Sans"/>
              </a:rPr>
              <a:t>But our loving Heavenly Father wants us to become more like Him, and … that should be our eternal goal too. God understands that we get there not in an instant but by taking one step at a time.” </a:t>
            </a:r>
          </a:p>
          <a:p>
            <a:pPr fontAlgn="base"/>
            <a:r>
              <a:rPr lang="en-US" sz="1600" dirty="0">
                <a:solidFill>
                  <a:schemeClr val="bg1"/>
                </a:solidFill>
                <a:latin typeface="Open Sans"/>
              </a:rPr>
              <a:t>Dieter F. Uchtdorf</a:t>
            </a:r>
          </a:p>
        </p:txBody>
      </p:sp>
      <p:pic>
        <p:nvPicPr>
          <p:cNvPr id="5" name="Picture 4">
            <a:extLst>
              <a:ext uri="{FF2B5EF4-FFF2-40B4-BE49-F238E27FC236}">
                <a16:creationId xmlns:a16="http://schemas.microsoft.com/office/drawing/2014/main" id="{9F8E5C45-C5F2-4DD3-B8B5-4836581D5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11" y="228760"/>
            <a:ext cx="852542" cy="1064822"/>
          </a:xfrm>
          <a:prstGeom prst="rect">
            <a:avLst/>
          </a:prstGeom>
        </p:spPr>
      </p:pic>
      <p:pic>
        <p:nvPicPr>
          <p:cNvPr id="8" name="Picture 7">
            <a:extLst>
              <a:ext uri="{FF2B5EF4-FFF2-40B4-BE49-F238E27FC236}">
                <a16:creationId xmlns:a16="http://schemas.microsoft.com/office/drawing/2014/main" id="{AE1DC0A2-52A2-44C0-B64B-E70FF8E76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128" y="1985542"/>
            <a:ext cx="4815840" cy="3212592"/>
          </a:xfrm>
          <a:prstGeom prst="rect">
            <a:avLst/>
          </a:prstGeom>
        </p:spPr>
      </p:pic>
    </p:spTree>
    <p:extLst>
      <p:ext uri="{BB962C8B-B14F-4D97-AF65-F5344CB8AC3E}">
        <p14:creationId xmlns:p14="http://schemas.microsoft.com/office/powerpoint/2010/main" val="260151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B56D0F8-CC07-40ED-90A6-33ADA9E927D9}"/>
              </a:ext>
            </a:extLst>
          </p:cNvPr>
          <p:cNvSpPr/>
          <p:nvPr/>
        </p:nvSpPr>
        <p:spPr>
          <a:xfrm>
            <a:off x="6457148" y="2371611"/>
            <a:ext cx="5852159" cy="2523768"/>
          </a:xfrm>
          <a:prstGeom prst="rect">
            <a:avLst/>
          </a:prstGeom>
        </p:spPr>
        <p:txBody>
          <a:bodyPr wrap="square">
            <a:spAutoFit/>
          </a:bodyPr>
          <a:lstStyle/>
          <a:p>
            <a:pPr fontAlgn="base"/>
            <a:r>
              <a:rPr lang="en-US" sz="2800" dirty="0">
                <a:solidFill>
                  <a:schemeClr val="bg1"/>
                </a:solidFill>
                <a:latin typeface="Open Sans"/>
              </a:rPr>
              <a:t>“God cares a lot more about who we are and who we are becoming than about who we once were.</a:t>
            </a:r>
          </a:p>
          <a:p>
            <a:pPr fontAlgn="base"/>
            <a:endParaRPr lang="en-US" sz="2800" dirty="0">
              <a:solidFill>
                <a:schemeClr val="bg1"/>
              </a:solidFill>
              <a:latin typeface="Open Sans"/>
            </a:endParaRPr>
          </a:p>
          <a:p>
            <a:pPr fontAlgn="base"/>
            <a:r>
              <a:rPr lang="en-US" sz="2800" dirty="0">
                <a:solidFill>
                  <a:schemeClr val="bg1"/>
                </a:solidFill>
                <a:latin typeface="Open Sans"/>
              </a:rPr>
              <a:t>He cares that we keep on trying.” </a:t>
            </a:r>
          </a:p>
          <a:p>
            <a:pPr fontAlgn="base"/>
            <a:r>
              <a:rPr lang="en-US" dirty="0">
                <a:solidFill>
                  <a:schemeClr val="bg1"/>
                </a:solidFill>
                <a:latin typeface="Open Sans"/>
              </a:rPr>
              <a:t>Dale G. </a:t>
            </a:r>
            <a:r>
              <a:rPr lang="en-US" dirty="0" err="1">
                <a:solidFill>
                  <a:schemeClr val="bg1"/>
                </a:solidFill>
                <a:latin typeface="Open Sans"/>
              </a:rPr>
              <a:t>Renlund</a:t>
            </a:r>
            <a:endParaRPr lang="en-US" dirty="0">
              <a:solidFill>
                <a:schemeClr val="bg1"/>
              </a:solidFill>
              <a:latin typeface="Open Sans"/>
            </a:endParaRPr>
          </a:p>
        </p:txBody>
      </p:sp>
      <p:pic>
        <p:nvPicPr>
          <p:cNvPr id="6" name="Picture 5">
            <a:extLst>
              <a:ext uri="{FF2B5EF4-FFF2-40B4-BE49-F238E27FC236}">
                <a16:creationId xmlns:a16="http://schemas.microsoft.com/office/drawing/2014/main" id="{1293EC3B-873B-41CD-AB09-1B1A77BD4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7274" y="199689"/>
            <a:ext cx="925629" cy="1231087"/>
          </a:xfrm>
          <a:prstGeom prst="rect">
            <a:avLst/>
          </a:prstGeom>
        </p:spPr>
      </p:pic>
      <p:pic>
        <p:nvPicPr>
          <p:cNvPr id="8" name="Picture 7">
            <a:extLst>
              <a:ext uri="{FF2B5EF4-FFF2-40B4-BE49-F238E27FC236}">
                <a16:creationId xmlns:a16="http://schemas.microsoft.com/office/drawing/2014/main" id="{63927753-76D7-4806-AFBC-D129DD00D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00" y="1823745"/>
            <a:ext cx="5664200" cy="3619500"/>
          </a:xfrm>
          <a:prstGeom prst="rect">
            <a:avLst/>
          </a:prstGeom>
        </p:spPr>
      </p:pic>
    </p:spTree>
    <p:extLst>
      <p:ext uri="{BB962C8B-B14F-4D97-AF65-F5344CB8AC3E}">
        <p14:creationId xmlns:p14="http://schemas.microsoft.com/office/powerpoint/2010/main" val="41752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A20C02DC-8CD2-4B82-B6D9-4F928857EF80}"/>
              </a:ext>
            </a:extLst>
          </p:cNvPr>
          <p:cNvGrpSpPr/>
          <p:nvPr/>
        </p:nvGrpSpPr>
        <p:grpSpPr>
          <a:xfrm>
            <a:off x="3808083" y="215496"/>
            <a:ext cx="3612996" cy="4991855"/>
            <a:chOff x="689497" y="1596899"/>
            <a:chExt cx="1962495" cy="2711459"/>
          </a:xfrm>
          <a:solidFill>
            <a:schemeClr val="tx1"/>
          </a:solidFill>
        </p:grpSpPr>
        <p:grpSp>
          <p:nvGrpSpPr>
            <p:cNvPr id="8" name="Group 7">
              <a:extLst>
                <a:ext uri="{FF2B5EF4-FFF2-40B4-BE49-F238E27FC236}">
                  <a16:creationId xmlns:a16="http://schemas.microsoft.com/office/drawing/2014/main" id="{307166C1-02DE-40C9-8147-54BA82071928}"/>
                </a:ext>
              </a:extLst>
            </p:cNvPr>
            <p:cNvGrpSpPr/>
            <p:nvPr/>
          </p:nvGrpSpPr>
          <p:grpSpPr>
            <a:xfrm>
              <a:off x="689497" y="1596899"/>
              <a:ext cx="1962495" cy="2529889"/>
              <a:chOff x="689497" y="1596899"/>
              <a:chExt cx="1962495" cy="2529889"/>
            </a:xfrm>
            <a:grpFill/>
          </p:grpSpPr>
          <p:sp>
            <p:nvSpPr>
              <p:cNvPr id="10" name="Freeform: Shape 9">
                <a:extLst>
                  <a:ext uri="{FF2B5EF4-FFF2-40B4-BE49-F238E27FC236}">
                    <a16:creationId xmlns:a16="http://schemas.microsoft.com/office/drawing/2014/main" id="{35D94831-6758-4D87-A467-61CE0910B6BD}"/>
                  </a:ext>
                </a:extLst>
              </p:cNvPr>
              <p:cNvSpPr/>
              <p:nvPr/>
            </p:nvSpPr>
            <p:spPr>
              <a:xfrm rot="8541183">
                <a:off x="689497" y="1596899"/>
                <a:ext cx="1962495" cy="1833174"/>
              </a:xfrm>
              <a:custGeom>
                <a:avLst/>
                <a:gdLst>
                  <a:gd name="connsiteX0" fmla="*/ 517647 w 1962495"/>
                  <a:gd name="connsiteY0" fmla="*/ 1621106 h 1833174"/>
                  <a:gd name="connsiteX1" fmla="*/ 437580 w 1962495"/>
                  <a:gd name="connsiteY1" fmla="*/ 1558823 h 1833174"/>
                  <a:gd name="connsiteX2" fmla="*/ 146467 w 1962495"/>
                  <a:gd name="connsiteY2" fmla="*/ 0 h 1833174"/>
                  <a:gd name="connsiteX3" fmla="*/ 183732 w 1962495"/>
                  <a:gd name="connsiteY3" fmla="*/ 28690 h 1833174"/>
                  <a:gd name="connsiteX4" fmla="*/ 176494 w 1962495"/>
                  <a:gd name="connsiteY4" fmla="*/ 50364 h 1833174"/>
                  <a:gd name="connsiteX5" fmla="*/ 334431 w 1962495"/>
                  <a:gd name="connsiteY5" fmla="*/ 310037 h 1833174"/>
                  <a:gd name="connsiteX6" fmla="*/ 625692 w 1962495"/>
                  <a:gd name="connsiteY6" fmla="*/ 396880 h 1833174"/>
                  <a:gd name="connsiteX7" fmla="*/ 635368 w 1962495"/>
                  <a:gd name="connsiteY7" fmla="*/ 390555 h 1833174"/>
                  <a:gd name="connsiteX8" fmla="*/ 623957 w 1962495"/>
                  <a:gd name="connsiteY8" fmla="*/ 427240 h 1833174"/>
                  <a:gd name="connsiteX9" fmla="*/ 797060 w 1962495"/>
                  <a:gd name="connsiteY9" fmla="*/ 698613 h 1833174"/>
                  <a:gd name="connsiteX10" fmla="*/ 1103486 w 1962495"/>
                  <a:gd name="connsiteY10" fmla="*/ 797154 h 1833174"/>
                  <a:gd name="connsiteX11" fmla="*/ 1146780 w 1962495"/>
                  <a:gd name="connsiteY11" fmla="*/ 770118 h 1833174"/>
                  <a:gd name="connsiteX12" fmla="*/ 1150078 w 1962495"/>
                  <a:gd name="connsiteY12" fmla="*/ 772657 h 1833174"/>
                  <a:gd name="connsiteX13" fmla="*/ 1130667 w 1962495"/>
                  <a:gd name="connsiteY13" fmla="*/ 835064 h 1833174"/>
                  <a:gd name="connsiteX14" fmla="*/ 1303770 w 1962495"/>
                  <a:gd name="connsiteY14" fmla="*/ 1106437 h 1833174"/>
                  <a:gd name="connsiteX15" fmla="*/ 1610197 w 1962495"/>
                  <a:gd name="connsiteY15" fmla="*/ 1204978 h 1833174"/>
                  <a:gd name="connsiteX16" fmla="*/ 1618145 w 1962495"/>
                  <a:gd name="connsiteY16" fmla="*/ 1200015 h 1833174"/>
                  <a:gd name="connsiteX17" fmla="*/ 1609278 w 1962495"/>
                  <a:gd name="connsiteY17" fmla="*/ 1226962 h 1833174"/>
                  <a:gd name="connsiteX18" fmla="*/ 1738803 w 1962495"/>
                  <a:gd name="connsiteY18" fmla="*/ 1437660 h 1833174"/>
                  <a:gd name="connsiteX19" fmla="*/ 1905010 w 1962495"/>
                  <a:gd name="connsiteY19" fmla="*/ 1512748 h 1833174"/>
                  <a:gd name="connsiteX20" fmla="*/ 1962495 w 1962495"/>
                  <a:gd name="connsiteY20" fmla="*/ 1510061 h 1833174"/>
                  <a:gd name="connsiteX21" fmla="*/ 1858936 w 1962495"/>
                  <a:gd name="connsiteY21" fmla="*/ 1604489 h 1833174"/>
                  <a:gd name="connsiteX22" fmla="*/ 517647 w 1962495"/>
                  <a:gd name="connsiteY22" fmla="*/ 1621106 h 183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2495" h="1833174">
                    <a:moveTo>
                      <a:pt x="517647" y="1621106"/>
                    </a:moveTo>
                    <a:cubicBezTo>
                      <a:pt x="490366" y="1601693"/>
                      <a:pt x="463651" y="1580934"/>
                      <a:pt x="437580" y="1558823"/>
                    </a:cubicBezTo>
                    <a:cubicBezTo>
                      <a:pt x="-6537" y="1182159"/>
                      <a:pt x="-129263" y="525001"/>
                      <a:pt x="146467" y="0"/>
                    </a:cubicBezTo>
                    <a:lnTo>
                      <a:pt x="183732" y="28690"/>
                    </a:lnTo>
                    <a:lnTo>
                      <a:pt x="176494" y="50364"/>
                    </a:lnTo>
                    <a:cubicBezTo>
                      <a:pt x="174323" y="129691"/>
                      <a:pt x="233464" y="232150"/>
                      <a:pt x="334431" y="310037"/>
                    </a:cubicBezTo>
                    <a:cubicBezTo>
                      <a:pt x="435398" y="387924"/>
                      <a:pt x="549514" y="419118"/>
                      <a:pt x="625692" y="396880"/>
                    </a:cubicBezTo>
                    <a:lnTo>
                      <a:pt x="635368" y="390555"/>
                    </a:lnTo>
                    <a:lnTo>
                      <a:pt x="623957" y="427240"/>
                    </a:lnTo>
                    <a:cubicBezTo>
                      <a:pt x="624285" y="508496"/>
                      <a:pt x="689276" y="615467"/>
                      <a:pt x="797060" y="698613"/>
                    </a:cubicBezTo>
                    <a:cubicBezTo>
                      <a:pt x="904844" y="781758"/>
                      <a:pt x="1024809" y="817464"/>
                      <a:pt x="1103486" y="797154"/>
                    </a:cubicBezTo>
                    <a:lnTo>
                      <a:pt x="1146780" y="770118"/>
                    </a:lnTo>
                    <a:lnTo>
                      <a:pt x="1150078" y="772657"/>
                    </a:lnTo>
                    <a:lnTo>
                      <a:pt x="1130667" y="835064"/>
                    </a:lnTo>
                    <a:cubicBezTo>
                      <a:pt x="1130996" y="916320"/>
                      <a:pt x="1195986" y="1023291"/>
                      <a:pt x="1303770" y="1106437"/>
                    </a:cubicBezTo>
                    <a:cubicBezTo>
                      <a:pt x="1411554" y="1189583"/>
                      <a:pt x="1531520" y="1225288"/>
                      <a:pt x="1610197" y="1204978"/>
                    </a:cubicBezTo>
                    <a:lnTo>
                      <a:pt x="1618145" y="1200015"/>
                    </a:lnTo>
                    <a:lnTo>
                      <a:pt x="1609278" y="1226962"/>
                    </a:lnTo>
                    <a:cubicBezTo>
                      <a:pt x="1607961" y="1291047"/>
                      <a:pt x="1656492" y="1374164"/>
                      <a:pt x="1738803" y="1437660"/>
                    </a:cubicBezTo>
                    <a:cubicBezTo>
                      <a:pt x="1793677" y="1479991"/>
                      <a:pt x="1853175" y="1505586"/>
                      <a:pt x="1905010" y="1512748"/>
                    </a:cubicBezTo>
                    <a:lnTo>
                      <a:pt x="1962495" y="1510061"/>
                    </a:lnTo>
                    <a:lnTo>
                      <a:pt x="1858936" y="1604489"/>
                    </a:lnTo>
                    <a:cubicBezTo>
                      <a:pt x="1463269" y="1900622"/>
                      <a:pt x="926856" y="1912305"/>
                      <a:pt x="517647" y="162110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ABA4D134-354E-41F7-97AB-81D696AECA98}"/>
                  </a:ext>
                </a:extLst>
              </p:cNvPr>
              <p:cNvSpPr/>
              <p:nvPr/>
            </p:nvSpPr>
            <p:spPr>
              <a:xfrm>
                <a:off x="1596995" y="2411359"/>
                <a:ext cx="45719" cy="1715429"/>
              </a:xfrm>
              <a:prstGeom prst="roundRect">
                <a:avLst>
                  <a:gd name="adj" fmla="val 405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6AABF6-B6B4-46B0-847C-6626DF1389BD}"/>
                  </a:ext>
                </a:extLst>
              </p:cNvPr>
              <p:cNvSpPr/>
              <p:nvPr/>
            </p:nvSpPr>
            <p:spPr>
              <a:xfrm rot="442899">
                <a:off x="1560147" y="1613073"/>
                <a:ext cx="149286" cy="32023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Freeform: Shape 8">
              <a:extLst>
                <a:ext uri="{FF2B5EF4-FFF2-40B4-BE49-F238E27FC236}">
                  <a16:creationId xmlns:a16="http://schemas.microsoft.com/office/drawing/2014/main" id="{105451A4-694C-423F-B730-379163B3B81F}"/>
                </a:ext>
              </a:extLst>
            </p:cNvPr>
            <p:cNvSpPr/>
            <p:nvPr/>
          </p:nvSpPr>
          <p:spPr>
            <a:xfrm>
              <a:off x="1206250" y="4076178"/>
              <a:ext cx="436464" cy="232180"/>
            </a:xfrm>
            <a:custGeom>
              <a:avLst/>
              <a:gdLst>
                <a:gd name="connsiteX0" fmla="*/ 2816 w 436464"/>
                <a:gd name="connsiteY0" fmla="*/ 0 h 232180"/>
                <a:gd name="connsiteX1" fmla="*/ 39885 w 436464"/>
                <a:gd name="connsiteY1" fmla="*/ 0 h 232180"/>
                <a:gd name="connsiteX2" fmla="*/ 37069 w 436464"/>
                <a:gd name="connsiteY2" fmla="*/ 13948 h 232180"/>
                <a:gd name="connsiteX3" fmla="*/ 218232 w 436464"/>
                <a:gd name="connsiteY3" fmla="*/ 195111 h 232180"/>
                <a:gd name="connsiteX4" fmla="*/ 399395 w 436464"/>
                <a:gd name="connsiteY4" fmla="*/ 13948 h 232180"/>
                <a:gd name="connsiteX5" fmla="*/ 396579 w 436464"/>
                <a:gd name="connsiteY5" fmla="*/ 0 h 232180"/>
                <a:gd name="connsiteX6" fmla="*/ 433648 w 436464"/>
                <a:gd name="connsiteY6" fmla="*/ 0 h 232180"/>
                <a:gd name="connsiteX7" fmla="*/ 436464 w 436464"/>
                <a:gd name="connsiteY7" fmla="*/ 13948 h 232180"/>
                <a:gd name="connsiteX8" fmla="*/ 218232 w 436464"/>
                <a:gd name="connsiteY8" fmla="*/ 232180 h 232180"/>
                <a:gd name="connsiteX9" fmla="*/ 0 w 436464"/>
                <a:gd name="connsiteY9" fmla="*/ 13948 h 2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464" h="232180">
                  <a:moveTo>
                    <a:pt x="2816" y="0"/>
                  </a:moveTo>
                  <a:lnTo>
                    <a:pt x="39885" y="0"/>
                  </a:lnTo>
                  <a:lnTo>
                    <a:pt x="37069" y="13948"/>
                  </a:lnTo>
                  <a:cubicBezTo>
                    <a:pt x="37069" y="114002"/>
                    <a:pt x="118178" y="195111"/>
                    <a:pt x="218232" y="195111"/>
                  </a:cubicBezTo>
                  <a:cubicBezTo>
                    <a:pt x="318286" y="195111"/>
                    <a:pt x="399395" y="114002"/>
                    <a:pt x="399395" y="13948"/>
                  </a:cubicBezTo>
                  <a:lnTo>
                    <a:pt x="396579" y="0"/>
                  </a:lnTo>
                  <a:lnTo>
                    <a:pt x="433648" y="0"/>
                  </a:lnTo>
                  <a:lnTo>
                    <a:pt x="436464" y="13948"/>
                  </a:lnTo>
                  <a:cubicBezTo>
                    <a:pt x="436464" y="134474"/>
                    <a:pt x="338758" y="232180"/>
                    <a:pt x="218232" y="232180"/>
                  </a:cubicBezTo>
                  <a:cubicBezTo>
                    <a:pt x="97706" y="232180"/>
                    <a:pt x="0" y="134474"/>
                    <a:pt x="0" y="13948"/>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a:extLst>
              <a:ext uri="{FF2B5EF4-FFF2-40B4-BE49-F238E27FC236}">
                <a16:creationId xmlns:a16="http://schemas.microsoft.com/office/drawing/2014/main" id="{2FA9867A-EEBC-4E2C-AE80-66ECF6DAC09A}"/>
              </a:ext>
            </a:extLst>
          </p:cNvPr>
          <p:cNvSpPr/>
          <p:nvPr/>
        </p:nvSpPr>
        <p:spPr>
          <a:xfrm>
            <a:off x="3866154" y="929210"/>
            <a:ext cx="3496854" cy="646331"/>
          </a:xfrm>
          <a:prstGeom prst="rect">
            <a:avLst/>
          </a:prstGeom>
        </p:spPr>
        <p:txBody>
          <a:bodyPr wrap="square">
            <a:spAutoFit/>
          </a:bodyPr>
          <a:lstStyle/>
          <a:p>
            <a:pPr algn="ctr"/>
            <a:r>
              <a:rPr lang="en-US" b="0" i="0" dirty="0">
                <a:solidFill>
                  <a:schemeClr val="bg1"/>
                </a:solidFill>
                <a:effectLst/>
                <a:latin typeface="Open Sans"/>
              </a:rPr>
              <a:t>What is the purpose of an umbrella? </a:t>
            </a:r>
            <a:endParaRPr lang="en-US" dirty="0">
              <a:solidFill>
                <a:schemeClr val="bg1"/>
              </a:solidFill>
            </a:endParaRPr>
          </a:p>
        </p:txBody>
      </p:sp>
      <p:sp>
        <p:nvSpPr>
          <p:cNvPr id="5" name="Rectangle 4">
            <a:extLst>
              <a:ext uri="{FF2B5EF4-FFF2-40B4-BE49-F238E27FC236}">
                <a16:creationId xmlns:a16="http://schemas.microsoft.com/office/drawing/2014/main" id="{1FC0D2FF-7916-4C43-95A0-F2F89798357A}"/>
              </a:ext>
            </a:extLst>
          </p:cNvPr>
          <p:cNvSpPr/>
          <p:nvPr/>
        </p:nvSpPr>
        <p:spPr>
          <a:xfrm>
            <a:off x="3503545" y="2406636"/>
            <a:ext cx="4437994" cy="646331"/>
          </a:xfrm>
          <a:prstGeom prst="rect">
            <a:avLst/>
          </a:prstGeom>
        </p:spPr>
        <p:txBody>
          <a:bodyPr wrap="square">
            <a:spAutoFit/>
          </a:bodyPr>
          <a:lstStyle/>
          <a:p>
            <a:pPr algn="ctr"/>
            <a:r>
              <a:rPr lang="en-US" b="0" i="0" dirty="0">
                <a:solidFill>
                  <a:srgbClr val="FFFF00"/>
                </a:solidFill>
                <a:effectLst/>
                <a:latin typeface="Open Sans"/>
              </a:rPr>
              <a:t>To provide protection or a covering from rain or sunlight</a:t>
            </a:r>
            <a:endParaRPr lang="en-US" dirty="0">
              <a:solidFill>
                <a:srgbClr val="FFFF00"/>
              </a:solidFill>
            </a:endParaRPr>
          </a:p>
        </p:txBody>
      </p:sp>
      <p:sp>
        <p:nvSpPr>
          <p:cNvPr id="13" name="Rectangle 12">
            <a:extLst>
              <a:ext uri="{FF2B5EF4-FFF2-40B4-BE49-F238E27FC236}">
                <a16:creationId xmlns:a16="http://schemas.microsoft.com/office/drawing/2014/main" id="{5E52731B-E3B1-4693-A668-95D3A5AD3497}"/>
              </a:ext>
            </a:extLst>
          </p:cNvPr>
          <p:cNvSpPr/>
          <p:nvPr/>
        </p:nvSpPr>
        <p:spPr>
          <a:xfrm>
            <a:off x="455545" y="3148014"/>
            <a:ext cx="4032285" cy="2400657"/>
          </a:xfrm>
          <a:prstGeom prst="rect">
            <a:avLst/>
          </a:prstGeom>
        </p:spPr>
        <p:txBody>
          <a:bodyPr wrap="square">
            <a:spAutoFit/>
          </a:bodyPr>
          <a:lstStyle/>
          <a:p>
            <a:pPr algn="ctr"/>
            <a:r>
              <a:rPr lang="en-US" sz="6000" b="0" i="1" dirty="0" err="1">
                <a:solidFill>
                  <a:schemeClr val="bg1"/>
                </a:solidFill>
                <a:effectLst/>
                <a:latin typeface="Open Sans"/>
              </a:rPr>
              <a:t>kaphar</a:t>
            </a:r>
            <a:r>
              <a:rPr lang="en-US" sz="6000" b="0" i="0" dirty="0">
                <a:solidFill>
                  <a:schemeClr val="bg1"/>
                </a:solidFill>
                <a:effectLst/>
                <a:latin typeface="Open Sans"/>
              </a:rPr>
              <a:t>  </a:t>
            </a:r>
          </a:p>
          <a:p>
            <a:endParaRPr lang="en-US" dirty="0">
              <a:solidFill>
                <a:schemeClr val="bg1"/>
              </a:solidFill>
              <a:latin typeface="Open Sans"/>
            </a:endParaRPr>
          </a:p>
          <a:p>
            <a:r>
              <a:rPr lang="en-US" b="0" i="0" dirty="0">
                <a:solidFill>
                  <a:schemeClr val="bg1"/>
                </a:solidFill>
                <a:effectLst/>
                <a:latin typeface="Open Sans"/>
              </a:rPr>
              <a:t>“in Hebrew, the basic word for atonement is </a:t>
            </a:r>
            <a:r>
              <a:rPr lang="en-US" b="0" i="1" dirty="0" err="1">
                <a:solidFill>
                  <a:schemeClr val="bg1"/>
                </a:solidFill>
                <a:effectLst/>
                <a:latin typeface="Open Sans"/>
              </a:rPr>
              <a:t>kaphar</a:t>
            </a:r>
            <a:r>
              <a:rPr lang="en-US" b="0" i="1" dirty="0">
                <a:solidFill>
                  <a:schemeClr val="bg1"/>
                </a:solidFill>
                <a:effectLst/>
                <a:latin typeface="Open Sans"/>
              </a:rPr>
              <a:t>,</a:t>
            </a:r>
            <a:r>
              <a:rPr lang="en-US" b="0" i="0" dirty="0">
                <a:solidFill>
                  <a:schemeClr val="bg1"/>
                </a:solidFill>
                <a:effectLst/>
                <a:latin typeface="Open Sans"/>
              </a:rPr>
              <a:t> a verb that means ‘to cover’ or ‘to forgive.’” </a:t>
            </a:r>
          </a:p>
          <a:p>
            <a:r>
              <a:rPr lang="en-US" sz="1400" dirty="0">
                <a:solidFill>
                  <a:schemeClr val="bg1"/>
                </a:solidFill>
                <a:latin typeface="Open Sans"/>
              </a:rPr>
              <a:t>Russell M. Nelson</a:t>
            </a:r>
            <a:endParaRPr lang="en-US" sz="1400" dirty="0">
              <a:solidFill>
                <a:schemeClr val="bg1"/>
              </a:solidFill>
            </a:endParaRPr>
          </a:p>
        </p:txBody>
      </p:sp>
      <p:sp>
        <p:nvSpPr>
          <p:cNvPr id="14" name="Rectangle 13">
            <a:extLst>
              <a:ext uri="{FF2B5EF4-FFF2-40B4-BE49-F238E27FC236}">
                <a16:creationId xmlns:a16="http://schemas.microsoft.com/office/drawing/2014/main" id="{880B0708-937E-4878-9C62-2FEDDDE88E7A}"/>
              </a:ext>
            </a:extLst>
          </p:cNvPr>
          <p:cNvSpPr/>
          <p:nvPr/>
        </p:nvSpPr>
        <p:spPr>
          <a:xfrm>
            <a:off x="6096000" y="3479891"/>
            <a:ext cx="5674491" cy="2677656"/>
          </a:xfrm>
          <a:prstGeom prst="rect">
            <a:avLst/>
          </a:prstGeom>
        </p:spPr>
        <p:txBody>
          <a:bodyPr wrap="square">
            <a:spAutoFit/>
          </a:bodyPr>
          <a:lstStyle/>
          <a:p>
            <a:pPr fontAlgn="base"/>
            <a:r>
              <a:rPr lang="en-US" sz="2800" b="0" i="0" dirty="0">
                <a:solidFill>
                  <a:srgbClr val="FFFF00"/>
                </a:solidFill>
                <a:effectLst/>
                <a:latin typeface="Open Sans"/>
              </a:rPr>
              <a:t>What can the Savior cover or shelter us from through His atoning sacrifice? </a:t>
            </a:r>
            <a:endParaRPr lang="en-US" sz="2800" dirty="0">
              <a:solidFill>
                <a:srgbClr val="FFFF00"/>
              </a:solidFill>
              <a:latin typeface="Open Sans"/>
            </a:endParaRPr>
          </a:p>
          <a:p>
            <a:pPr fontAlgn="base"/>
            <a:endParaRPr lang="en-US" sz="2800" b="0" i="0" dirty="0">
              <a:solidFill>
                <a:srgbClr val="FFFF00"/>
              </a:solidFill>
              <a:effectLst/>
              <a:latin typeface="Open Sans"/>
            </a:endParaRPr>
          </a:p>
          <a:p>
            <a:pPr fontAlgn="base"/>
            <a:endParaRPr lang="en-US" sz="2800" b="0" i="0" dirty="0">
              <a:solidFill>
                <a:srgbClr val="FFFF00"/>
              </a:solidFill>
              <a:effectLst/>
              <a:latin typeface="Open Sans"/>
            </a:endParaRPr>
          </a:p>
          <a:p>
            <a:pPr fontAlgn="base"/>
            <a:r>
              <a:rPr lang="en-US" sz="2800" b="0" i="0" dirty="0">
                <a:solidFill>
                  <a:srgbClr val="FFFF00"/>
                </a:solidFill>
                <a:effectLst/>
                <a:latin typeface="Open Sans"/>
              </a:rPr>
              <a:t>Why is Jesus Christ able to do this?</a:t>
            </a:r>
          </a:p>
        </p:txBody>
      </p:sp>
      <p:pic>
        <p:nvPicPr>
          <p:cNvPr id="16" name="Picture 15">
            <a:extLst>
              <a:ext uri="{FF2B5EF4-FFF2-40B4-BE49-F238E27FC236}">
                <a16:creationId xmlns:a16="http://schemas.microsoft.com/office/drawing/2014/main" id="{4EC2FEDE-5577-4F10-B2C8-76B98988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2" y="190935"/>
            <a:ext cx="817478" cy="1021848"/>
          </a:xfrm>
          <a:prstGeom prst="rect">
            <a:avLst/>
          </a:prstGeom>
        </p:spPr>
      </p:pic>
    </p:spTree>
    <p:extLst>
      <p:ext uri="{BB962C8B-B14F-4D97-AF65-F5344CB8AC3E}">
        <p14:creationId xmlns:p14="http://schemas.microsoft.com/office/powerpoint/2010/main" val="18109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F44199-F67F-4DEA-9AC4-44DDB23E995D}"/>
              </a:ext>
            </a:extLst>
          </p:cNvPr>
          <p:cNvPicPr>
            <a:picLocks noChangeAspect="1"/>
          </p:cNvPicPr>
          <p:nvPr/>
        </p:nvPicPr>
        <p:blipFill rotWithShape="1">
          <a:blip r:embed="rId2">
            <a:extLst>
              <a:ext uri="{28A0092B-C50C-407E-A947-70E740481C1C}">
                <a14:useLocalDpi xmlns:a14="http://schemas.microsoft.com/office/drawing/2010/main" val="0"/>
              </a:ext>
            </a:extLst>
          </a:blip>
          <a:srcRect b="10316"/>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4816579-D8EC-4B53-9E53-C6380771A360}"/>
              </a:ext>
            </a:extLst>
          </p:cNvPr>
          <p:cNvSpPr/>
          <p:nvPr/>
        </p:nvSpPr>
        <p:spPr>
          <a:xfrm>
            <a:off x="6724850" y="1401810"/>
            <a:ext cx="4719587" cy="4247317"/>
          </a:xfrm>
          <a:prstGeom prst="rect">
            <a:avLst/>
          </a:prstGeom>
        </p:spPr>
        <p:txBody>
          <a:bodyPr wrap="square">
            <a:spAutoFit/>
          </a:bodyPr>
          <a:lstStyle/>
          <a:p>
            <a:pPr fontAlgn="base"/>
            <a:r>
              <a:rPr lang="en-US" b="0" i="0" dirty="0">
                <a:solidFill>
                  <a:srgbClr val="FFFF00"/>
                </a:solidFill>
                <a:effectLst/>
                <a:latin typeface="Palatino"/>
              </a:rPr>
              <a:t>He is despised and rejected of men; a man of sorrows, and acquainted with grief: and we hid as it were our faces from him; he was despised, and we esteemed him not.</a:t>
            </a:r>
          </a:p>
          <a:p>
            <a:pPr fontAlgn="base"/>
            <a:endParaRPr lang="en-US" b="1" dirty="0">
              <a:solidFill>
                <a:srgbClr val="FFFF00"/>
              </a:solidFill>
              <a:latin typeface="Palatino"/>
            </a:endParaRPr>
          </a:p>
          <a:p>
            <a:pPr fontAlgn="base"/>
            <a:r>
              <a:rPr lang="en-US" b="0" i="0" dirty="0">
                <a:solidFill>
                  <a:srgbClr val="FFFF00"/>
                </a:solidFill>
                <a:effectLst/>
                <a:latin typeface="Palatino"/>
              </a:rPr>
              <a:t>Surely he hath borne our griefs, and carried our sorrows: yet we did esteem him stricken, smitten of God, and afflicted.</a:t>
            </a:r>
          </a:p>
          <a:p>
            <a:pPr fontAlgn="base"/>
            <a:endParaRPr lang="en-US" dirty="0">
              <a:solidFill>
                <a:srgbClr val="FFFF00"/>
              </a:solidFill>
              <a:latin typeface="Palatino"/>
            </a:endParaRPr>
          </a:p>
          <a:p>
            <a:pPr fontAlgn="base"/>
            <a:r>
              <a:rPr lang="en-US" b="0" i="0" dirty="0">
                <a:solidFill>
                  <a:srgbClr val="FFFF00"/>
                </a:solidFill>
                <a:effectLst/>
                <a:latin typeface="Palatino"/>
              </a:rPr>
              <a:t>But he was wounded for our transgressions, he was bruised for our iniquities: the chastisement of our peace was upon him; and with his stripes we are healed.</a:t>
            </a:r>
          </a:p>
          <a:p>
            <a:pPr fontAlgn="base"/>
            <a:r>
              <a:rPr lang="en-US" dirty="0">
                <a:solidFill>
                  <a:srgbClr val="FFFF00"/>
                </a:solidFill>
                <a:latin typeface="Palatino"/>
              </a:rPr>
              <a:t>Isaiah 53:3-5</a:t>
            </a:r>
            <a:endParaRPr lang="en-US" b="0" i="0" dirty="0">
              <a:solidFill>
                <a:srgbClr val="FFFF00"/>
              </a:solidFill>
              <a:effectLst/>
              <a:latin typeface="Palatino"/>
            </a:endParaRPr>
          </a:p>
        </p:txBody>
      </p:sp>
      <p:pic>
        <p:nvPicPr>
          <p:cNvPr id="20" name="Picture 19">
            <a:extLst>
              <a:ext uri="{FF2B5EF4-FFF2-40B4-BE49-F238E27FC236}">
                <a16:creationId xmlns:a16="http://schemas.microsoft.com/office/drawing/2014/main" id="{340B2405-C600-4D81-91F8-358A30990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32" y="978408"/>
            <a:ext cx="5230368" cy="4901184"/>
          </a:xfrm>
          <a:prstGeom prst="rect">
            <a:avLst/>
          </a:prstGeom>
        </p:spPr>
      </p:pic>
    </p:spTree>
    <p:extLst>
      <p:ext uri="{BB962C8B-B14F-4D97-AF65-F5344CB8AC3E}">
        <p14:creationId xmlns:p14="http://schemas.microsoft.com/office/powerpoint/2010/main" val="42509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1225</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Harrington</vt:lpstr>
      <vt:lpstr>Palatino</vt:lpstr>
      <vt:lpstr>Georgia</vt:lpstr>
      <vt:lpstr>Calibri Light</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2019-03-28T14:20:48Z</dcterms:created>
  <dcterms:modified xsi:type="dcterms:W3CDTF">2020-11-14T02:22:22Z</dcterms:modified>
</cp:coreProperties>
</file>