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8" r:id="rId18"/>
    <p:sldId id="262" r:id="rId19"/>
  </p:sldIdLst>
  <p:sldSz cx="12192000" cy="6858000"/>
  <p:notesSz cx="6858000" cy="9144000"/>
  <p:embeddedFontLst>
    <p:embeddedFont>
      <p:font typeface="Broadway" panose="04040905080B02020502" pitchFamily="82"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alatino"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36B698-39BF-4D12-84A9-E070A113CD41}"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56553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6730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34264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6117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6B698-39BF-4D12-84A9-E070A113CD41}"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59820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36B698-39BF-4D12-84A9-E070A113CD41}"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102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36B698-39BF-4D12-84A9-E070A113CD41}"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64630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36B698-39BF-4D12-84A9-E070A113CD41}"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76677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B698-39BF-4D12-84A9-E070A113CD41}"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287948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6B698-39BF-4D12-84A9-E070A113CD41}"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264006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6B698-39BF-4D12-84A9-E070A113CD41}"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62709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B698-39BF-4D12-84A9-E070A113CD41}"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B83A-4702-4552-B2D5-831E441F32E2}" type="slidenum">
              <a:rPr lang="en-US" smtClean="0"/>
              <a:t>‹#›</a:t>
            </a:fld>
            <a:endParaRPr lang="en-US"/>
          </a:p>
        </p:txBody>
      </p:sp>
    </p:spTree>
    <p:extLst>
      <p:ext uri="{BB962C8B-B14F-4D97-AF65-F5344CB8AC3E}">
        <p14:creationId xmlns:p14="http://schemas.microsoft.com/office/powerpoint/2010/main" val="10869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5F4CF-E674-4C78-ABD4-4EBD9C8C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8" name="Oval 327"/>
          <p:cNvSpPr/>
          <p:nvPr/>
        </p:nvSpPr>
        <p:spPr>
          <a:xfrm>
            <a:off x="2897154" y="22939"/>
            <a:ext cx="6410006" cy="6394503"/>
          </a:xfrm>
          <a:prstGeom prst="ellipse">
            <a:avLst/>
          </a:pr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1069" y="81481"/>
            <a:ext cx="1901228" cy="369332"/>
          </a:xfrm>
          <a:prstGeom prst="rect">
            <a:avLst/>
          </a:prstGeom>
          <a:noFill/>
        </p:spPr>
        <p:txBody>
          <a:bodyPr wrap="square" rtlCol="0">
            <a:spAutoFit/>
          </a:bodyPr>
          <a:lstStyle/>
          <a:p>
            <a:r>
              <a:rPr lang="en-US" dirty="0">
                <a:solidFill>
                  <a:schemeClr val="bg1"/>
                </a:solidFill>
              </a:rPr>
              <a:t>Lesson 48</a:t>
            </a:r>
          </a:p>
        </p:txBody>
      </p:sp>
      <p:sp>
        <p:nvSpPr>
          <p:cNvPr id="6" name="TextBox 5"/>
          <p:cNvSpPr txBox="1"/>
          <p:nvPr/>
        </p:nvSpPr>
        <p:spPr>
          <a:xfrm>
            <a:off x="0" y="740875"/>
            <a:ext cx="12192000" cy="1785104"/>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The Plagues</a:t>
            </a:r>
          </a:p>
          <a:p>
            <a:pPr algn="ctr"/>
            <a:r>
              <a:rPr lang="en-US" sz="4400" dirty="0">
                <a:solidFill>
                  <a:schemeClr val="bg1"/>
                </a:solidFill>
                <a:latin typeface="Broadway" panose="04040905080B02020502" pitchFamily="82" charset="0"/>
              </a:rPr>
              <a:t>Exodus 7-11</a:t>
            </a:r>
          </a:p>
        </p:txBody>
      </p:sp>
      <p:sp>
        <p:nvSpPr>
          <p:cNvPr id="11" name="Double Wave 10"/>
          <p:cNvSpPr/>
          <p:nvPr/>
        </p:nvSpPr>
        <p:spPr>
          <a:xfrm>
            <a:off x="0" y="4659086"/>
            <a:ext cx="12192000" cy="1023257"/>
          </a:xfrm>
          <a:prstGeom prst="doubleWav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0579305">
            <a:off x="410975" y="4851524"/>
            <a:ext cx="1652548" cy="638381"/>
            <a:chOff x="4495800" y="439707"/>
            <a:chExt cx="3073018" cy="1187110"/>
          </a:xfrm>
        </p:grpSpPr>
        <p:sp>
          <p:nvSpPr>
            <p:cNvPr id="8" name="Isosceles Triangle 7"/>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0579305">
            <a:off x="1155947" y="4601736"/>
            <a:ext cx="1079140" cy="416873"/>
            <a:chOff x="4495800" y="439707"/>
            <a:chExt cx="3073018" cy="1187110"/>
          </a:xfrm>
        </p:grpSpPr>
        <p:sp>
          <p:nvSpPr>
            <p:cNvPr id="17" name="Isosceles Triangle 16"/>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20169904">
            <a:off x="10696788" y="4718372"/>
            <a:ext cx="938229" cy="875583"/>
            <a:chOff x="3152639" y="4953000"/>
            <a:chExt cx="2835417" cy="2646095"/>
          </a:xfrm>
        </p:grpSpPr>
        <p:sp>
          <p:nvSpPr>
            <p:cNvPr id="21" name="6-Point Star 20"/>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6-Point Star 21"/>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2"/>
            <p:cNvGrpSpPr/>
            <p:nvPr/>
          </p:nvGrpSpPr>
          <p:grpSpPr>
            <a:xfrm flipH="1">
              <a:off x="4876800" y="4953000"/>
              <a:ext cx="1111256" cy="932968"/>
              <a:chOff x="917868" y="4565374"/>
              <a:chExt cx="1399641" cy="1175085"/>
            </a:xfrm>
          </p:grpSpPr>
          <p:sp>
            <p:nvSpPr>
              <p:cNvPr id="39" name="6-Point Star 38"/>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1"/>
            <p:cNvGrpSpPr/>
            <p:nvPr/>
          </p:nvGrpSpPr>
          <p:grpSpPr>
            <a:xfrm>
              <a:off x="3263653" y="4953000"/>
              <a:ext cx="1111256" cy="932968"/>
              <a:chOff x="917868" y="4565374"/>
              <a:chExt cx="1399641" cy="1175085"/>
            </a:xfrm>
          </p:grpSpPr>
          <p:sp>
            <p:nvSpPr>
              <p:cNvPr id="34" name="6-Point Star 33"/>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Heart 24"/>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cision 32"/>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18379190">
            <a:off x="10108165" y="5274617"/>
            <a:ext cx="938229" cy="875583"/>
            <a:chOff x="3152639" y="4953000"/>
            <a:chExt cx="2835417" cy="2646095"/>
          </a:xfrm>
        </p:grpSpPr>
        <p:sp>
          <p:nvSpPr>
            <p:cNvPr id="45" name="6-Point Star 44"/>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62"/>
            <p:cNvGrpSpPr/>
            <p:nvPr/>
          </p:nvGrpSpPr>
          <p:grpSpPr>
            <a:xfrm flipH="1">
              <a:off x="4876800" y="4953000"/>
              <a:ext cx="1111256" cy="932968"/>
              <a:chOff x="917868" y="4565374"/>
              <a:chExt cx="1399641" cy="1175085"/>
            </a:xfrm>
          </p:grpSpPr>
          <p:sp>
            <p:nvSpPr>
              <p:cNvPr id="63" name="6-Point Star 62"/>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61"/>
            <p:cNvGrpSpPr/>
            <p:nvPr/>
          </p:nvGrpSpPr>
          <p:grpSpPr>
            <a:xfrm>
              <a:off x="3263653" y="4953000"/>
              <a:ext cx="1111256" cy="932968"/>
              <a:chOff x="917868" y="4565374"/>
              <a:chExt cx="1399641" cy="1175085"/>
            </a:xfrm>
          </p:grpSpPr>
          <p:sp>
            <p:nvSpPr>
              <p:cNvPr id="58" name="6-Point Star 57"/>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Heart 48"/>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cision 56"/>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rot="19003828">
            <a:off x="10764467" y="5510049"/>
            <a:ext cx="612385" cy="571496"/>
            <a:chOff x="3152639" y="4953000"/>
            <a:chExt cx="2835417" cy="2646095"/>
          </a:xfrm>
        </p:grpSpPr>
        <p:sp>
          <p:nvSpPr>
            <p:cNvPr id="69" name="6-Point Star 68"/>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2"/>
            <p:cNvGrpSpPr/>
            <p:nvPr/>
          </p:nvGrpSpPr>
          <p:grpSpPr>
            <a:xfrm flipH="1">
              <a:off x="4876800" y="4953000"/>
              <a:ext cx="1111256" cy="932968"/>
              <a:chOff x="917868" y="4565374"/>
              <a:chExt cx="1399641" cy="1175085"/>
            </a:xfrm>
          </p:grpSpPr>
          <p:sp>
            <p:nvSpPr>
              <p:cNvPr id="87" name="6-Point Star 86"/>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1"/>
            <p:cNvGrpSpPr/>
            <p:nvPr/>
          </p:nvGrpSpPr>
          <p:grpSpPr>
            <a:xfrm>
              <a:off x="3263653" y="4953000"/>
              <a:ext cx="1111256" cy="932968"/>
              <a:chOff x="917868" y="4565374"/>
              <a:chExt cx="1399641" cy="1175085"/>
            </a:xfrm>
          </p:grpSpPr>
          <p:sp>
            <p:nvSpPr>
              <p:cNvPr id="82" name="6-Point Star 81"/>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Heart 72"/>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cision 80"/>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9003828">
            <a:off x="11373963" y="5330437"/>
            <a:ext cx="652119" cy="608577"/>
            <a:chOff x="3152639" y="4953000"/>
            <a:chExt cx="2835417" cy="2646095"/>
          </a:xfrm>
        </p:grpSpPr>
        <p:sp>
          <p:nvSpPr>
            <p:cNvPr id="93" name="6-Point Star 92"/>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6-Point Star 93"/>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62"/>
            <p:cNvGrpSpPr/>
            <p:nvPr/>
          </p:nvGrpSpPr>
          <p:grpSpPr>
            <a:xfrm flipH="1">
              <a:off x="4876800" y="4953000"/>
              <a:ext cx="1111256" cy="932968"/>
              <a:chOff x="917868" y="4565374"/>
              <a:chExt cx="1399641" cy="1175085"/>
            </a:xfrm>
          </p:grpSpPr>
          <p:sp>
            <p:nvSpPr>
              <p:cNvPr id="111" name="6-Point Star 110"/>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1"/>
            <p:cNvGrpSpPr/>
            <p:nvPr/>
          </p:nvGrpSpPr>
          <p:grpSpPr>
            <a:xfrm>
              <a:off x="3263653" y="4953000"/>
              <a:ext cx="1111256" cy="932968"/>
              <a:chOff x="917868" y="4565374"/>
              <a:chExt cx="1399641" cy="1175085"/>
            </a:xfrm>
          </p:grpSpPr>
          <p:sp>
            <p:nvSpPr>
              <p:cNvPr id="106" name="6-Point Star 105"/>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Heart 96"/>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cision 104"/>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976212">
            <a:off x="10946507" y="5808222"/>
            <a:ext cx="938229" cy="875583"/>
            <a:chOff x="3152639" y="4953000"/>
            <a:chExt cx="2835417" cy="2646095"/>
          </a:xfrm>
        </p:grpSpPr>
        <p:sp>
          <p:nvSpPr>
            <p:cNvPr id="117" name="6-Point Star 116"/>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6-Point Star 117"/>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2"/>
            <p:cNvGrpSpPr/>
            <p:nvPr/>
          </p:nvGrpSpPr>
          <p:grpSpPr>
            <a:xfrm flipH="1">
              <a:off x="4876800" y="4953000"/>
              <a:ext cx="1111256" cy="932968"/>
              <a:chOff x="917868" y="4565374"/>
              <a:chExt cx="1399641" cy="1175085"/>
            </a:xfrm>
          </p:grpSpPr>
          <p:sp>
            <p:nvSpPr>
              <p:cNvPr id="135" name="6-Point Star 134"/>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61"/>
            <p:cNvGrpSpPr/>
            <p:nvPr/>
          </p:nvGrpSpPr>
          <p:grpSpPr>
            <a:xfrm>
              <a:off x="3263653" y="4953000"/>
              <a:ext cx="1111256" cy="932968"/>
              <a:chOff x="917868" y="4565374"/>
              <a:chExt cx="1399641" cy="1175085"/>
            </a:xfrm>
          </p:grpSpPr>
          <p:sp>
            <p:nvSpPr>
              <p:cNvPr id="130" name="6-Point Star 129"/>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Heart 120"/>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cision 128"/>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Lightning Bolt 139"/>
          <p:cNvSpPr/>
          <p:nvPr/>
        </p:nvSpPr>
        <p:spPr>
          <a:xfrm rot="2933116">
            <a:off x="1592614" y="450813"/>
            <a:ext cx="1090629" cy="2098229"/>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ightning Bolt 140"/>
          <p:cNvSpPr/>
          <p:nvPr/>
        </p:nvSpPr>
        <p:spPr>
          <a:xfrm>
            <a:off x="8986694" y="537899"/>
            <a:ext cx="1090629" cy="2098229"/>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452596" y="2385029"/>
            <a:ext cx="991807" cy="903514"/>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rot="4812009">
            <a:off x="2444403" y="2387478"/>
            <a:ext cx="652079" cy="525211"/>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2931519" y="2942280"/>
            <a:ext cx="421408" cy="370573"/>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rot="5775521">
            <a:off x="8532978" y="1798743"/>
            <a:ext cx="991807" cy="903514"/>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rot="5775521">
            <a:off x="8986694" y="2998408"/>
            <a:ext cx="421408" cy="370573"/>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5775521">
            <a:off x="9537895" y="2697216"/>
            <a:ext cx="582343" cy="638360"/>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rot="4284430">
            <a:off x="2770442" y="5268293"/>
            <a:ext cx="828771" cy="1322034"/>
            <a:chOff x="762000" y="2667000"/>
            <a:chExt cx="2296333" cy="3663050"/>
          </a:xfrm>
          <a:solidFill>
            <a:schemeClr val="bg2">
              <a:lumMod val="50000"/>
            </a:schemeClr>
          </a:solidFill>
        </p:grpSpPr>
        <p:grpSp>
          <p:nvGrpSpPr>
            <p:cNvPr id="150" name="Group 149"/>
            <p:cNvGrpSpPr/>
            <p:nvPr/>
          </p:nvGrpSpPr>
          <p:grpSpPr>
            <a:xfrm>
              <a:off x="762000" y="2667000"/>
              <a:ext cx="2296333" cy="3663050"/>
              <a:chOff x="4071533" y="132910"/>
              <a:chExt cx="2296333" cy="3663050"/>
            </a:xfrm>
            <a:grpFill/>
          </p:grpSpPr>
          <p:sp>
            <p:nvSpPr>
              <p:cNvPr id="152" name="Oval 151"/>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29"/>
              <p:cNvGrpSpPr/>
              <p:nvPr/>
            </p:nvGrpSpPr>
            <p:grpSpPr>
              <a:xfrm>
                <a:off x="5306293" y="1469277"/>
                <a:ext cx="1012753" cy="865216"/>
                <a:chOff x="5306293" y="1469277"/>
                <a:chExt cx="1012753" cy="865216"/>
              </a:xfrm>
              <a:grpFill/>
            </p:grpSpPr>
            <p:sp>
              <p:nvSpPr>
                <p:cNvPr id="183" name="Diagonal Stripe 182"/>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gonal Stripe 183"/>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iagonal Stripe 184"/>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30"/>
              <p:cNvGrpSpPr/>
              <p:nvPr/>
            </p:nvGrpSpPr>
            <p:grpSpPr>
              <a:xfrm flipH="1">
                <a:off x="4114800" y="1524000"/>
                <a:ext cx="1012753" cy="865216"/>
                <a:chOff x="5306293" y="1469277"/>
                <a:chExt cx="1012753" cy="865216"/>
              </a:xfrm>
              <a:grpFill/>
            </p:grpSpPr>
            <p:sp>
              <p:nvSpPr>
                <p:cNvPr id="180" name="Diagonal Stripe 179"/>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iagonal Stripe 180"/>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gonal Stripe 181"/>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34"/>
              <p:cNvGrpSpPr/>
              <p:nvPr/>
            </p:nvGrpSpPr>
            <p:grpSpPr>
              <a:xfrm rot="3066282">
                <a:off x="5274169" y="2104284"/>
                <a:ext cx="1186462" cy="1000933"/>
                <a:chOff x="5306293" y="1428018"/>
                <a:chExt cx="936851" cy="906475"/>
              </a:xfrm>
              <a:grpFill/>
            </p:grpSpPr>
            <p:sp>
              <p:nvSpPr>
                <p:cNvPr id="177" name="Diagonal Stripe 17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iagonal Stripe 177"/>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iagonal Stripe 178"/>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38"/>
              <p:cNvGrpSpPr/>
              <p:nvPr/>
            </p:nvGrpSpPr>
            <p:grpSpPr>
              <a:xfrm rot="18533718" flipH="1">
                <a:off x="3978769" y="2104284"/>
                <a:ext cx="1186462" cy="1000933"/>
                <a:chOff x="5306293" y="1428018"/>
                <a:chExt cx="936851" cy="906475"/>
              </a:xfrm>
              <a:grpFill/>
            </p:grpSpPr>
            <p:sp>
              <p:nvSpPr>
                <p:cNvPr id="174" name="Diagonal Stripe 17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iagonal Stripe 174"/>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iagonal Stripe 175"/>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42"/>
              <p:cNvGrpSpPr/>
              <p:nvPr/>
            </p:nvGrpSpPr>
            <p:grpSpPr>
              <a:xfrm rot="4915546">
                <a:off x="5032470" y="2806753"/>
                <a:ext cx="1222586" cy="685736"/>
                <a:chOff x="5284646" y="1704402"/>
                <a:chExt cx="965375" cy="621023"/>
              </a:xfrm>
              <a:grpFill/>
            </p:grpSpPr>
            <p:sp>
              <p:nvSpPr>
                <p:cNvPr id="171" name="Diagonal Stripe 170"/>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gonal Stripe 171"/>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iagonal Stripe 172"/>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46"/>
              <p:cNvGrpSpPr/>
              <p:nvPr/>
            </p:nvGrpSpPr>
            <p:grpSpPr>
              <a:xfrm rot="16684454" flipH="1">
                <a:off x="3979278" y="2808874"/>
                <a:ext cx="1293436" cy="680736"/>
                <a:chOff x="5274697" y="1648078"/>
                <a:chExt cx="904540" cy="616495"/>
              </a:xfrm>
              <a:grpFill/>
            </p:grpSpPr>
            <p:sp>
              <p:nvSpPr>
                <p:cNvPr id="168" name="Diagonal Stripe 167"/>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iagonal Stripe 168"/>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iagonal Stripe 169"/>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6" name="Moon 165"/>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Flowchart: Decision 150"/>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rot="4284430">
            <a:off x="3880344" y="5772505"/>
            <a:ext cx="536813" cy="856310"/>
            <a:chOff x="762000" y="2667000"/>
            <a:chExt cx="2296333" cy="3663050"/>
          </a:xfrm>
          <a:solidFill>
            <a:schemeClr val="bg2">
              <a:lumMod val="50000"/>
            </a:schemeClr>
          </a:solidFill>
        </p:grpSpPr>
        <p:grpSp>
          <p:nvGrpSpPr>
            <p:cNvPr id="187" name="Group 186"/>
            <p:cNvGrpSpPr/>
            <p:nvPr/>
          </p:nvGrpSpPr>
          <p:grpSpPr>
            <a:xfrm>
              <a:off x="762000" y="2667000"/>
              <a:ext cx="2296333" cy="3663050"/>
              <a:chOff x="4071533" y="132910"/>
              <a:chExt cx="2296333" cy="3663050"/>
            </a:xfrm>
            <a:grpFill/>
          </p:grpSpPr>
          <p:sp>
            <p:nvSpPr>
              <p:cNvPr id="189" name="Oval 188"/>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29"/>
              <p:cNvGrpSpPr/>
              <p:nvPr/>
            </p:nvGrpSpPr>
            <p:grpSpPr>
              <a:xfrm>
                <a:off x="5306293" y="1469277"/>
                <a:ext cx="1012753" cy="865216"/>
                <a:chOff x="5306293" y="1469277"/>
                <a:chExt cx="1012753" cy="865216"/>
              </a:xfrm>
              <a:grpFill/>
            </p:grpSpPr>
            <p:sp>
              <p:nvSpPr>
                <p:cNvPr id="220" name="Diagonal Stripe 219"/>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gonal Stripe 220"/>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iagonal Stripe 221"/>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30"/>
              <p:cNvGrpSpPr/>
              <p:nvPr/>
            </p:nvGrpSpPr>
            <p:grpSpPr>
              <a:xfrm flipH="1">
                <a:off x="4114800" y="1524000"/>
                <a:ext cx="1012753" cy="865216"/>
                <a:chOff x="5306293" y="1469277"/>
                <a:chExt cx="1012753" cy="865216"/>
              </a:xfrm>
              <a:grpFill/>
            </p:grpSpPr>
            <p:sp>
              <p:nvSpPr>
                <p:cNvPr id="217" name="Diagonal Stripe 21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iagonal Stripe 217"/>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iagonal Stripe 218"/>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9" name="Group 134"/>
              <p:cNvGrpSpPr/>
              <p:nvPr/>
            </p:nvGrpSpPr>
            <p:grpSpPr>
              <a:xfrm rot="3066282">
                <a:off x="5274169" y="2104284"/>
                <a:ext cx="1186462" cy="1000933"/>
                <a:chOff x="5306293" y="1428018"/>
                <a:chExt cx="936851" cy="906475"/>
              </a:xfrm>
              <a:grpFill/>
            </p:grpSpPr>
            <p:sp>
              <p:nvSpPr>
                <p:cNvPr id="214" name="Diagonal Stripe 21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iagonal Stripe 214"/>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iagonal Stripe 215"/>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138"/>
              <p:cNvGrpSpPr/>
              <p:nvPr/>
            </p:nvGrpSpPr>
            <p:grpSpPr>
              <a:xfrm rot="18533718" flipH="1">
                <a:off x="3978769" y="2104284"/>
                <a:ext cx="1186462" cy="1000933"/>
                <a:chOff x="5306293" y="1428018"/>
                <a:chExt cx="936851" cy="906475"/>
              </a:xfrm>
              <a:grpFill/>
            </p:grpSpPr>
            <p:sp>
              <p:nvSpPr>
                <p:cNvPr id="211" name="Diagonal Stripe 210"/>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iagonal Stripe 211"/>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iagonal Stripe 212"/>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142"/>
              <p:cNvGrpSpPr/>
              <p:nvPr/>
            </p:nvGrpSpPr>
            <p:grpSpPr>
              <a:xfrm rot="4915546">
                <a:off x="5032470" y="2806753"/>
                <a:ext cx="1222586" cy="685736"/>
                <a:chOff x="5284646" y="1704402"/>
                <a:chExt cx="965375" cy="621023"/>
              </a:xfrm>
              <a:grpFill/>
            </p:grpSpPr>
            <p:sp>
              <p:nvSpPr>
                <p:cNvPr id="208" name="Diagonal Stripe 207"/>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iagonal Stripe 208"/>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iagonal Stripe 209"/>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2" name="Group 146"/>
              <p:cNvGrpSpPr/>
              <p:nvPr/>
            </p:nvGrpSpPr>
            <p:grpSpPr>
              <a:xfrm rot="16684454" flipH="1">
                <a:off x="3979278" y="2808874"/>
                <a:ext cx="1293436" cy="680736"/>
                <a:chOff x="5274697" y="1648078"/>
                <a:chExt cx="904540" cy="616495"/>
              </a:xfrm>
              <a:grpFill/>
            </p:grpSpPr>
            <p:sp>
              <p:nvSpPr>
                <p:cNvPr id="205" name="Diagonal Stripe 204"/>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iagonal Stripe 206"/>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Moon 202"/>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Flowchart: Decision 187"/>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rot="17910771">
            <a:off x="4739491" y="5740129"/>
            <a:ext cx="536813" cy="856310"/>
            <a:chOff x="762000" y="2667000"/>
            <a:chExt cx="2296333" cy="3663050"/>
          </a:xfrm>
          <a:solidFill>
            <a:schemeClr val="bg2">
              <a:lumMod val="50000"/>
            </a:schemeClr>
          </a:solidFill>
        </p:grpSpPr>
        <p:grpSp>
          <p:nvGrpSpPr>
            <p:cNvPr id="224" name="Group 223"/>
            <p:cNvGrpSpPr/>
            <p:nvPr/>
          </p:nvGrpSpPr>
          <p:grpSpPr>
            <a:xfrm>
              <a:off x="762000" y="2667000"/>
              <a:ext cx="2296333" cy="3663050"/>
              <a:chOff x="4071533" y="132910"/>
              <a:chExt cx="2296333" cy="3663050"/>
            </a:xfrm>
            <a:grpFill/>
          </p:grpSpPr>
          <p:sp>
            <p:nvSpPr>
              <p:cNvPr id="226" name="Oval 225"/>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129"/>
              <p:cNvGrpSpPr/>
              <p:nvPr/>
            </p:nvGrpSpPr>
            <p:grpSpPr>
              <a:xfrm>
                <a:off x="5306293" y="1469277"/>
                <a:ext cx="1012753" cy="865216"/>
                <a:chOff x="5306293" y="1469277"/>
                <a:chExt cx="1012753" cy="865216"/>
              </a:xfrm>
              <a:grpFill/>
            </p:grpSpPr>
            <p:sp>
              <p:nvSpPr>
                <p:cNvPr id="257" name="Diagonal Stripe 25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iagonal Stripe 257"/>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iagonal Stripe 258"/>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130"/>
              <p:cNvGrpSpPr/>
              <p:nvPr/>
            </p:nvGrpSpPr>
            <p:grpSpPr>
              <a:xfrm flipH="1">
                <a:off x="4114800" y="1524000"/>
                <a:ext cx="1012753" cy="865216"/>
                <a:chOff x="5306293" y="1469277"/>
                <a:chExt cx="1012753" cy="865216"/>
              </a:xfrm>
              <a:grpFill/>
            </p:grpSpPr>
            <p:sp>
              <p:nvSpPr>
                <p:cNvPr id="254" name="Diagonal Stripe 25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Diagonal Stripe 254"/>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Diagonal Stripe 255"/>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134"/>
              <p:cNvGrpSpPr/>
              <p:nvPr/>
            </p:nvGrpSpPr>
            <p:grpSpPr>
              <a:xfrm rot="3066282">
                <a:off x="5274169" y="2104284"/>
                <a:ext cx="1186462" cy="1000933"/>
                <a:chOff x="5306293" y="1428018"/>
                <a:chExt cx="936851" cy="906475"/>
              </a:xfrm>
              <a:grpFill/>
            </p:grpSpPr>
            <p:sp>
              <p:nvSpPr>
                <p:cNvPr id="251" name="Diagonal Stripe 250"/>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iagonal Stripe 251"/>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Diagonal Stripe 252"/>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7" name="Group 138"/>
              <p:cNvGrpSpPr/>
              <p:nvPr/>
            </p:nvGrpSpPr>
            <p:grpSpPr>
              <a:xfrm rot="18533718" flipH="1">
                <a:off x="3978769" y="2104284"/>
                <a:ext cx="1186462" cy="1000933"/>
                <a:chOff x="5306293" y="1428018"/>
                <a:chExt cx="936851" cy="906475"/>
              </a:xfrm>
              <a:grpFill/>
            </p:grpSpPr>
            <p:sp>
              <p:nvSpPr>
                <p:cNvPr id="248" name="Diagonal Stripe 247"/>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Diagonal Stripe 248"/>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iagonal Stripe 249"/>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142"/>
              <p:cNvGrpSpPr/>
              <p:nvPr/>
            </p:nvGrpSpPr>
            <p:grpSpPr>
              <a:xfrm rot="4915546">
                <a:off x="5032470" y="2806753"/>
                <a:ext cx="1222586" cy="685736"/>
                <a:chOff x="5284646" y="1704402"/>
                <a:chExt cx="965375" cy="621023"/>
              </a:xfrm>
              <a:grpFill/>
            </p:grpSpPr>
            <p:sp>
              <p:nvSpPr>
                <p:cNvPr id="245" name="Diagonal Stripe 244"/>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iagonal Stripe 245"/>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iagonal Stripe 246"/>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146"/>
              <p:cNvGrpSpPr/>
              <p:nvPr/>
            </p:nvGrpSpPr>
            <p:grpSpPr>
              <a:xfrm rot="16684454" flipH="1">
                <a:off x="3979278" y="2808874"/>
                <a:ext cx="1293436" cy="680736"/>
                <a:chOff x="5274697" y="1648078"/>
                <a:chExt cx="904540" cy="616495"/>
              </a:xfrm>
              <a:grpFill/>
            </p:grpSpPr>
            <p:sp>
              <p:nvSpPr>
                <p:cNvPr id="242" name="Diagonal Stripe 241"/>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iagonal Stripe 242"/>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iagonal Stripe 243"/>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0" name="Moon 239"/>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lowchart: Decision 224"/>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rot="4202212">
            <a:off x="5268865" y="4894485"/>
            <a:ext cx="585224" cy="468179"/>
            <a:chOff x="3041796" y="1502970"/>
            <a:chExt cx="5471568" cy="4212030"/>
          </a:xfrm>
        </p:grpSpPr>
        <p:sp>
          <p:nvSpPr>
            <p:cNvPr id="275" name="Oval 274"/>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rot="4202212">
            <a:off x="5760267" y="4436692"/>
            <a:ext cx="585224" cy="468179"/>
            <a:chOff x="3041796" y="1502970"/>
            <a:chExt cx="5471568" cy="4212030"/>
          </a:xfrm>
        </p:grpSpPr>
        <p:sp>
          <p:nvSpPr>
            <p:cNvPr id="284" name="Oval 283"/>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rot="18799203">
            <a:off x="6149799" y="4837108"/>
            <a:ext cx="585224" cy="468179"/>
            <a:chOff x="3041796" y="1502970"/>
            <a:chExt cx="5471568" cy="4212030"/>
          </a:xfrm>
        </p:grpSpPr>
        <p:sp>
          <p:nvSpPr>
            <p:cNvPr id="293" name="Oval 292"/>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5400000">
            <a:off x="8544493" y="5350481"/>
            <a:ext cx="1164581" cy="1412376"/>
            <a:chOff x="4439717" y="3634281"/>
            <a:chExt cx="1590004" cy="1928319"/>
          </a:xfrm>
        </p:grpSpPr>
        <p:sp>
          <p:nvSpPr>
            <p:cNvPr id="304" name="Oval 303"/>
            <p:cNvSpPr/>
            <p:nvPr/>
          </p:nvSpPr>
          <p:spPr>
            <a:xfrm>
              <a:off x="4439717" y="3960694"/>
              <a:ext cx="1590004" cy="160190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Oval 304"/>
            <p:cNvSpPr/>
            <p:nvPr/>
          </p:nvSpPr>
          <p:spPr>
            <a:xfrm>
              <a:off x="4566917" y="3652635"/>
              <a:ext cx="1335603" cy="134560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6" name="Flowchart: Delay 305"/>
            <p:cNvSpPr/>
            <p:nvPr/>
          </p:nvSpPr>
          <p:spPr>
            <a:xfrm rot="16200000">
              <a:off x="4730889"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Flowchart: Delay 306"/>
            <p:cNvSpPr/>
            <p:nvPr/>
          </p:nvSpPr>
          <p:spPr>
            <a:xfrm rot="16200000">
              <a:off x="5430490"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 name="Flowchart: Merge 307"/>
            <p:cNvSpPr/>
            <p:nvPr/>
          </p:nvSpPr>
          <p:spPr>
            <a:xfrm rot="10800000" flipH="1">
              <a:off x="4821318"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 name="Flowchart: Merge 308"/>
            <p:cNvSpPr/>
            <p:nvPr/>
          </p:nvSpPr>
          <p:spPr>
            <a:xfrm rot="10800000" flipH="1">
              <a:off x="5520920"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Pie 309"/>
            <p:cNvSpPr/>
            <p:nvPr/>
          </p:nvSpPr>
          <p:spPr>
            <a:xfrm rot="12070245">
              <a:off x="5531625" y="3647753"/>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1" name="Pie 310"/>
            <p:cNvSpPr/>
            <p:nvPr/>
          </p:nvSpPr>
          <p:spPr>
            <a:xfrm rot="10800000">
              <a:off x="4511824" y="3634281"/>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2" name="Oval 311"/>
            <p:cNvSpPr/>
            <p:nvPr/>
          </p:nvSpPr>
          <p:spPr>
            <a:xfrm>
              <a:off x="4884918"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Oval 312"/>
            <p:cNvSpPr/>
            <p:nvPr/>
          </p:nvSpPr>
          <p:spPr>
            <a:xfrm>
              <a:off x="5266519"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4" name="Oval 313"/>
            <p:cNvSpPr/>
            <p:nvPr/>
          </p:nvSpPr>
          <p:spPr>
            <a:xfrm>
              <a:off x="5012118"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5" name="Oval 314"/>
            <p:cNvSpPr/>
            <p:nvPr/>
          </p:nvSpPr>
          <p:spPr>
            <a:xfrm>
              <a:off x="5330119"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Oval 315"/>
            <p:cNvSpPr/>
            <p:nvPr/>
          </p:nvSpPr>
          <p:spPr>
            <a:xfrm>
              <a:off x="4896917" y="4572000"/>
              <a:ext cx="609600" cy="762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 name="Oval 316"/>
            <p:cNvSpPr/>
            <p:nvPr/>
          </p:nvSpPr>
          <p:spPr>
            <a:xfrm>
              <a:off x="4896917" y="4419600"/>
              <a:ext cx="762000" cy="533400"/>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18" name="Oval 317"/>
          <p:cNvSpPr/>
          <p:nvPr/>
        </p:nvSpPr>
        <p:spPr>
          <a:xfrm>
            <a:off x="5459735" y="3127566"/>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612135" y="3279966"/>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5970356" y="3333093"/>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5362027" y="3428093"/>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696224" y="3519452"/>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5988629" y="3573108"/>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6141367" y="3170715"/>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5842596" y="3116985"/>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6" name="Picture 4" descr="https://lh3.googleusercontent.com/-m7le5qIZZQg/VIglEhTqyoI/AAAAAAAAABk/ubtJ8ucc1x8/s0-d/f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238" y="3716237"/>
            <a:ext cx="2480802" cy="697942"/>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https://lh3.googleusercontent.com/-m7le5qIZZQg/VIglEhTqyoI/AAAAAAAAABk/ubtJ8ucc1x8/s0-d/f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652" y="3716432"/>
            <a:ext cx="2480802" cy="697942"/>
          </a:xfrm>
          <a:prstGeom prst="rect">
            <a:avLst/>
          </a:prstGeom>
          <a:noFill/>
          <a:extLst>
            <a:ext uri="{909E8E84-426E-40DD-AFC4-6F175D3DCCD1}">
              <a14:hiddenFill xmlns:a14="http://schemas.microsoft.com/office/drawing/2010/main">
                <a:solidFill>
                  <a:srgbClr val="FFFFFF"/>
                </a:solidFill>
              </a14:hiddenFill>
            </a:ext>
          </a:extLst>
        </p:spPr>
      </p:pic>
      <p:grpSp>
        <p:nvGrpSpPr>
          <p:cNvPr id="329" name="Group 57"/>
          <p:cNvGrpSpPr/>
          <p:nvPr/>
        </p:nvGrpSpPr>
        <p:grpSpPr>
          <a:xfrm>
            <a:off x="10013118" y="3427413"/>
            <a:ext cx="1095712" cy="1251383"/>
            <a:chOff x="5943600" y="503032"/>
            <a:chExt cx="2447287" cy="2794980"/>
          </a:xfrm>
        </p:grpSpPr>
        <p:grpSp>
          <p:nvGrpSpPr>
            <p:cNvPr id="330" name="Group 26"/>
            <p:cNvGrpSpPr/>
            <p:nvPr/>
          </p:nvGrpSpPr>
          <p:grpSpPr>
            <a:xfrm rot="423692">
              <a:off x="6409687" y="503032"/>
              <a:ext cx="1981200" cy="2514600"/>
              <a:chOff x="5638800" y="2057400"/>
              <a:chExt cx="1981200" cy="2514600"/>
            </a:xfrm>
          </p:grpSpPr>
          <p:sp>
            <p:nvSpPr>
              <p:cNvPr id="361" name="Flowchart: Delay 360"/>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Delay 361"/>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rot="1304315">
              <a:off x="7061892" y="2428582"/>
              <a:ext cx="936885" cy="869430"/>
              <a:chOff x="7185317" y="571382"/>
              <a:chExt cx="1433175" cy="1409818"/>
            </a:xfrm>
          </p:grpSpPr>
          <p:sp>
            <p:nvSpPr>
              <p:cNvPr id="357" name="Moon 35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eardrop 35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27"/>
            <p:cNvGrpSpPr/>
            <p:nvPr/>
          </p:nvGrpSpPr>
          <p:grpSpPr>
            <a:xfrm rot="20581819">
              <a:off x="5943600" y="2133600"/>
              <a:ext cx="876925" cy="915649"/>
              <a:chOff x="4159960" y="2007821"/>
              <a:chExt cx="1548702" cy="1871767"/>
            </a:xfrm>
          </p:grpSpPr>
          <p:sp>
            <p:nvSpPr>
              <p:cNvPr id="348" name="Teardrop 347"/>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ouble Wave 348"/>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ardrop 349"/>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ardrop 350"/>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ardrop 351"/>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ardrop 352"/>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Heart 354"/>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Heart 355"/>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rot="1304315">
              <a:off x="6299893" y="2352384"/>
              <a:ext cx="936885" cy="869430"/>
              <a:chOff x="7185317" y="571382"/>
              <a:chExt cx="1433175" cy="1409818"/>
            </a:xfrm>
          </p:grpSpPr>
          <p:sp>
            <p:nvSpPr>
              <p:cNvPr id="344" name="Moon 34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ardrop 34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42"/>
            <p:cNvGrpSpPr/>
            <p:nvPr/>
          </p:nvGrpSpPr>
          <p:grpSpPr>
            <a:xfrm rot="20746897">
              <a:off x="6867296" y="2446833"/>
              <a:ext cx="788233" cy="794479"/>
              <a:chOff x="4159960" y="2007821"/>
              <a:chExt cx="1548702" cy="1871767"/>
            </a:xfrm>
          </p:grpSpPr>
          <p:sp>
            <p:nvSpPr>
              <p:cNvPr id="335" name="Teardrop 334"/>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ouble Wave 33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336"/>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337"/>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338"/>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eardrop 339"/>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341" name="Oval 34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Heart 34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Heart 34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57"/>
          <p:cNvGrpSpPr/>
          <p:nvPr/>
        </p:nvGrpSpPr>
        <p:grpSpPr>
          <a:xfrm rot="1104543">
            <a:off x="10753919" y="3316906"/>
            <a:ext cx="1095712" cy="1398199"/>
            <a:chOff x="5943600" y="503032"/>
            <a:chExt cx="2447287" cy="2794980"/>
          </a:xfrm>
        </p:grpSpPr>
        <p:grpSp>
          <p:nvGrpSpPr>
            <p:cNvPr id="365" name="Group 26"/>
            <p:cNvGrpSpPr/>
            <p:nvPr/>
          </p:nvGrpSpPr>
          <p:grpSpPr>
            <a:xfrm rot="423692">
              <a:off x="6409687" y="503032"/>
              <a:ext cx="1981200" cy="2514600"/>
              <a:chOff x="5638800" y="2057400"/>
              <a:chExt cx="1981200" cy="2514600"/>
            </a:xfrm>
          </p:grpSpPr>
          <p:sp>
            <p:nvSpPr>
              <p:cNvPr id="396" name="Flowchart: Delay 395"/>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Delay 396"/>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p:cNvGrpSpPr/>
            <p:nvPr/>
          </p:nvGrpSpPr>
          <p:grpSpPr>
            <a:xfrm rot="1304315">
              <a:off x="7061892" y="2428582"/>
              <a:ext cx="936885" cy="869430"/>
              <a:chOff x="7185317" y="571382"/>
              <a:chExt cx="1433175" cy="1409818"/>
            </a:xfrm>
          </p:grpSpPr>
          <p:sp>
            <p:nvSpPr>
              <p:cNvPr id="392" name="Moon 39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eardrop 39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27"/>
            <p:cNvGrpSpPr/>
            <p:nvPr/>
          </p:nvGrpSpPr>
          <p:grpSpPr>
            <a:xfrm rot="20581819">
              <a:off x="5943600" y="2133600"/>
              <a:ext cx="876925" cy="915649"/>
              <a:chOff x="4159960" y="2007821"/>
              <a:chExt cx="1548702" cy="1871767"/>
            </a:xfrm>
          </p:grpSpPr>
          <p:sp>
            <p:nvSpPr>
              <p:cNvPr id="383" name="Teardrop 382"/>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ouble Wave 383"/>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ardrop 384"/>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eardrop 385"/>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ardrop 386"/>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ardrop 387"/>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Heart 389"/>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Heart 390"/>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7"/>
            <p:cNvGrpSpPr/>
            <p:nvPr/>
          </p:nvGrpSpPr>
          <p:grpSpPr>
            <a:xfrm rot="1304315">
              <a:off x="6299893" y="2352384"/>
              <a:ext cx="936885" cy="869430"/>
              <a:chOff x="7185317" y="571382"/>
              <a:chExt cx="1433175" cy="1409818"/>
            </a:xfrm>
          </p:grpSpPr>
          <p:sp>
            <p:nvSpPr>
              <p:cNvPr id="379" name="Moon 378"/>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ardrop 381"/>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42"/>
            <p:cNvGrpSpPr/>
            <p:nvPr/>
          </p:nvGrpSpPr>
          <p:grpSpPr>
            <a:xfrm rot="20746897">
              <a:off x="6867296" y="2446833"/>
              <a:ext cx="788233" cy="794479"/>
              <a:chOff x="4159960" y="2007821"/>
              <a:chExt cx="1548702" cy="1871767"/>
            </a:xfrm>
          </p:grpSpPr>
          <p:sp>
            <p:nvSpPr>
              <p:cNvPr id="370" name="Teardrop 369"/>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uble Wave 370"/>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eardrop 371"/>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ardrop 372"/>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eardrop 373"/>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eardrop 374"/>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376" name="Oval 375"/>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Heart 376"/>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Heart 377"/>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397"/>
          <p:cNvGrpSpPr/>
          <p:nvPr/>
        </p:nvGrpSpPr>
        <p:grpSpPr>
          <a:xfrm rot="16383390">
            <a:off x="1066612" y="5404134"/>
            <a:ext cx="1164581" cy="1412376"/>
            <a:chOff x="4439717" y="3634281"/>
            <a:chExt cx="1590004" cy="1928319"/>
          </a:xfrm>
        </p:grpSpPr>
        <p:sp>
          <p:nvSpPr>
            <p:cNvPr id="399" name="Oval 398"/>
            <p:cNvSpPr/>
            <p:nvPr/>
          </p:nvSpPr>
          <p:spPr>
            <a:xfrm>
              <a:off x="4439717" y="3960694"/>
              <a:ext cx="1590004" cy="160190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0" name="Oval 399"/>
            <p:cNvSpPr/>
            <p:nvPr/>
          </p:nvSpPr>
          <p:spPr>
            <a:xfrm>
              <a:off x="4566917" y="3652635"/>
              <a:ext cx="1335603" cy="134560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1" name="Flowchart: Delay 400"/>
            <p:cNvSpPr/>
            <p:nvPr/>
          </p:nvSpPr>
          <p:spPr>
            <a:xfrm rot="16200000">
              <a:off x="4730889"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2" name="Flowchart: Delay 401"/>
            <p:cNvSpPr/>
            <p:nvPr/>
          </p:nvSpPr>
          <p:spPr>
            <a:xfrm rot="16200000">
              <a:off x="5430490"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Flowchart: Merge 402"/>
            <p:cNvSpPr/>
            <p:nvPr/>
          </p:nvSpPr>
          <p:spPr>
            <a:xfrm rot="10800000" flipH="1">
              <a:off x="4821318"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4" name="Flowchart: Merge 403"/>
            <p:cNvSpPr/>
            <p:nvPr/>
          </p:nvSpPr>
          <p:spPr>
            <a:xfrm rot="10800000" flipH="1">
              <a:off x="5520920"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Pie 404"/>
            <p:cNvSpPr/>
            <p:nvPr/>
          </p:nvSpPr>
          <p:spPr>
            <a:xfrm rot="12070245">
              <a:off x="5531625" y="3647753"/>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6" name="Pie 405"/>
            <p:cNvSpPr/>
            <p:nvPr/>
          </p:nvSpPr>
          <p:spPr>
            <a:xfrm rot="10800000">
              <a:off x="4511824" y="3634281"/>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7" name="Oval 406"/>
            <p:cNvSpPr/>
            <p:nvPr/>
          </p:nvSpPr>
          <p:spPr>
            <a:xfrm>
              <a:off x="4884918"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8" name="Oval 407"/>
            <p:cNvSpPr/>
            <p:nvPr/>
          </p:nvSpPr>
          <p:spPr>
            <a:xfrm>
              <a:off x="5266519"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 name="Oval 408"/>
            <p:cNvSpPr/>
            <p:nvPr/>
          </p:nvSpPr>
          <p:spPr>
            <a:xfrm>
              <a:off x="5012118"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Oval 409"/>
            <p:cNvSpPr/>
            <p:nvPr/>
          </p:nvSpPr>
          <p:spPr>
            <a:xfrm>
              <a:off x="5330119"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1" name="Oval 410"/>
            <p:cNvSpPr/>
            <p:nvPr/>
          </p:nvSpPr>
          <p:spPr>
            <a:xfrm>
              <a:off x="4896917" y="4572000"/>
              <a:ext cx="609600" cy="762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2" name="Oval 411"/>
            <p:cNvSpPr/>
            <p:nvPr/>
          </p:nvSpPr>
          <p:spPr>
            <a:xfrm>
              <a:off x="4896917" y="4419600"/>
              <a:ext cx="762000" cy="533400"/>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16" name="Group 415"/>
          <p:cNvGrpSpPr/>
          <p:nvPr/>
        </p:nvGrpSpPr>
        <p:grpSpPr>
          <a:xfrm>
            <a:off x="7245368" y="2315424"/>
            <a:ext cx="1315073" cy="3197245"/>
            <a:chOff x="3282723" y="528287"/>
            <a:chExt cx="1315073" cy="3197245"/>
          </a:xfrm>
        </p:grpSpPr>
        <p:sp>
          <p:nvSpPr>
            <p:cNvPr id="423" name="Trapezoid 422"/>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928098" flipH="1">
              <a:off x="3282723" y="2062216"/>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2247591" flipH="1">
              <a:off x="3640920" y="31421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8952234" flipH="1">
              <a:off x="3930598" y="31306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27"/>
            <p:cNvSpPr/>
            <p:nvPr/>
          </p:nvSpPr>
          <p:spPr>
            <a:xfrm rot="1430708" flipH="1">
              <a:off x="3385014" y="1395648"/>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rot="19809709" flipH="1">
              <a:off x="3969934" y="1361554"/>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flipH="1">
              <a:off x="3548704" y="1392572"/>
              <a:ext cx="799476" cy="2038236"/>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3654215" y="2228361"/>
              <a:ext cx="578152" cy="166496"/>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rot="16495281">
              <a:off x="3414091" y="253045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15780518">
              <a:off x="3540365" y="256093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3657600" y="2215298"/>
              <a:ext cx="195944" cy="18826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Isosceles Triangle 434"/>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lowchart: Delay 436"/>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rot="1284447">
            <a:off x="7576256" y="2958955"/>
            <a:ext cx="204052" cy="204052"/>
            <a:chOff x="8558190" y="4790180"/>
            <a:chExt cx="271249" cy="271249"/>
          </a:xfrm>
        </p:grpSpPr>
        <p:sp>
          <p:nvSpPr>
            <p:cNvPr id="439" name="Oval 438"/>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p:cNvGrpSpPr/>
          <p:nvPr/>
        </p:nvGrpSpPr>
        <p:grpSpPr>
          <a:xfrm rot="1284447">
            <a:off x="7230442" y="4179882"/>
            <a:ext cx="143569" cy="143569"/>
            <a:chOff x="8558190" y="4790180"/>
            <a:chExt cx="271249" cy="271249"/>
          </a:xfrm>
        </p:grpSpPr>
        <p:sp>
          <p:nvSpPr>
            <p:cNvPr id="442" name="Oval 441"/>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p:cNvGrpSpPr/>
          <p:nvPr/>
        </p:nvGrpSpPr>
        <p:grpSpPr>
          <a:xfrm rot="1284447">
            <a:off x="7819477" y="3213684"/>
            <a:ext cx="143754" cy="143754"/>
            <a:chOff x="8558190" y="4790180"/>
            <a:chExt cx="271249" cy="271249"/>
          </a:xfrm>
        </p:grpSpPr>
        <p:sp>
          <p:nvSpPr>
            <p:cNvPr id="445" name="Oval 444"/>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rot="1284447">
            <a:off x="8023367" y="2633350"/>
            <a:ext cx="174861" cy="174861"/>
            <a:chOff x="8558190" y="4790180"/>
            <a:chExt cx="271249" cy="271249"/>
          </a:xfrm>
        </p:grpSpPr>
        <p:sp>
          <p:nvSpPr>
            <p:cNvPr id="448" name="Oval 447"/>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06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6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9:8-12</a:t>
            </a:r>
          </a:p>
        </p:txBody>
      </p:sp>
      <p:sp>
        <p:nvSpPr>
          <p:cNvPr id="2" name="Rectangle 1"/>
          <p:cNvSpPr/>
          <p:nvPr/>
        </p:nvSpPr>
        <p:spPr>
          <a:xfrm>
            <a:off x="1980352" y="4271315"/>
            <a:ext cx="9859223"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Boils </a:t>
            </a:r>
            <a:r>
              <a:rPr lang="en-US" b="0" i="1" dirty="0" err="1">
                <a:solidFill>
                  <a:schemeClr val="bg1"/>
                </a:solidFill>
                <a:effectLst/>
                <a:latin typeface="Calibri" panose="020F0502020204030204" pitchFamily="34" charset="0"/>
              </a:rPr>
              <a:t>Shchin</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שחין</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first plague to harm the physical bodies of the Egyptians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Thoth, the Egyptian god credited with inventing medicine among many other arts and sciences, was unable to cure the boils; depicted with head of either an ibis (bird) or baboon</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Nefertem</a:t>
            </a:r>
            <a:r>
              <a:rPr lang="en-US" b="0" i="0" dirty="0">
                <a:solidFill>
                  <a:schemeClr val="bg1"/>
                </a:solidFill>
                <a:effectLst/>
                <a:latin typeface="Calibri" panose="020F0502020204030204" pitchFamily="34" charset="0"/>
              </a:rPr>
              <a:t> god of healing and beauty; originally a water lily; son of the sky god and earth goddess; would mature to be Ra; Egyptians carried a small statue of him as a good luck charm</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8194" name="Picture 2" descr="http://www.sunnyskyz.com/uploads/2014/11/lzl7o-06-Bo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246" y="931287"/>
            <a:ext cx="5463168" cy="30866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9177" y="2318296"/>
            <a:ext cx="4753069" cy="584775"/>
          </a:xfrm>
          <a:prstGeom prst="rect">
            <a:avLst/>
          </a:prstGeom>
          <a:noFill/>
        </p:spPr>
        <p:txBody>
          <a:bodyPr wrap="square" rtlCol="0">
            <a:spAutoFit/>
          </a:bodyPr>
          <a:lstStyle/>
          <a:p>
            <a:r>
              <a:rPr lang="en-US" sz="3200" dirty="0">
                <a:solidFill>
                  <a:schemeClr val="bg1"/>
                </a:solidFill>
              </a:rPr>
              <a:t>Boils afflict man and beast</a:t>
            </a:r>
          </a:p>
        </p:txBody>
      </p:sp>
      <p:pic>
        <p:nvPicPr>
          <p:cNvPr id="8196" name="Picture 4" descr="http://www.thekeep.org/~kunoichi/kunoichi/themestream/nefer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7" y="4017977"/>
            <a:ext cx="14287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7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9:13-35</a:t>
            </a:r>
          </a:p>
        </p:txBody>
      </p:sp>
      <p:sp>
        <p:nvSpPr>
          <p:cNvPr id="11" name="TextBox 10"/>
          <p:cNvSpPr txBox="1"/>
          <p:nvPr/>
        </p:nvSpPr>
        <p:spPr>
          <a:xfrm>
            <a:off x="688063" y="1475714"/>
            <a:ext cx="4888872" cy="584775"/>
          </a:xfrm>
          <a:prstGeom prst="rect">
            <a:avLst/>
          </a:prstGeom>
          <a:noFill/>
        </p:spPr>
        <p:txBody>
          <a:bodyPr wrap="square" rtlCol="0">
            <a:spAutoFit/>
          </a:bodyPr>
          <a:lstStyle/>
          <a:p>
            <a:r>
              <a:rPr lang="en-US" sz="3200" dirty="0">
                <a:solidFill>
                  <a:schemeClr val="bg1"/>
                </a:solidFill>
              </a:rPr>
              <a:t>Thunder and Hail</a:t>
            </a:r>
          </a:p>
        </p:txBody>
      </p:sp>
      <p:sp>
        <p:nvSpPr>
          <p:cNvPr id="2" name="Rectangle 1"/>
          <p:cNvSpPr/>
          <p:nvPr/>
        </p:nvSpPr>
        <p:spPr>
          <a:xfrm>
            <a:off x="2987644" y="4185829"/>
            <a:ext cx="920435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Hail </a:t>
            </a:r>
            <a:r>
              <a:rPr lang="en-US" b="0" i="1" dirty="0">
                <a:solidFill>
                  <a:schemeClr val="bg1"/>
                </a:solidFill>
                <a:effectLst/>
                <a:latin typeface="Calibri" panose="020F0502020204030204" pitchFamily="34" charset="0"/>
              </a:rPr>
              <a:t>Barad</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ברד</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destroys people, animals, crops, land and green things </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Egyptian goddess Nut, goddess of the sky who covers the earth; she was called “she who bore all the gods” and “she who protects Ra” (the sun god) and “she who holds a thousand souls”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Tefnut, goddess of moisture and rain; mother of Nut (goddess of the sky); depicted many ways: a lioness with female body, female only, a serpent, or lion headed serpent</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grpSp>
        <p:nvGrpSpPr>
          <p:cNvPr id="3" name="Group 2"/>
          <p:cNvGrpSpPr/>
          <p:nvPr/>
        </p:nvGrpSpPr>
        <p:grpSpPr>
          <a:xfrm>
            <a:off x="5488479" y="985715"/>
            <a:ext cx="4687616" cy="2928600"/>
            <a:chOff x="5488479" y="985715"/>
            <a:chExt cx="4147426" cy="2495515"/>
          </a:xfrm>
        </p:grpSpPr>
        <p:pic>
          <p:nvPicPr>
            <p:cNvPr id="7170" name="Picture 2" descr="http://st-takla.org/Gallery/var/albums/Bible/Illustrations/Bible-Slides/OT/02-Exodus/www-St-Takla-org--Bible-Slides-exodus-349.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4" t="4866" r="2678" b="7961"/>
            <a:stretch/>
          </p:blipFill>
          <p:spPr bwMode="auto">
            <a:xfrm>
              <a:off x="5576935" y="985715"/>
              <a:ext cx="4058970" cy="2495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3.googleusercontent.com/-m7le5qIZZQg/VIglEhTqyoI/AAAAAAAAABk/ubtJ8ucc1x8/s0-d/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79" y="2518545"/>
              <a:ext cx="4147426" cy="9626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062961" y="2076558"/>
            <a:ext cx="4425518" cy="646331"/>
          </a:xfrm>
          <a:prstGeom prst="rect">
            <a:avLst/>
          </a:prstGeom>
        </p:spPr>
        <p:txBody>
          <a:bodyPr wrap="square">
            <a:spAutoFit/>
          </a:bodyPr>
          <a:lstStyle/>
          <a:p>
            <a:r>
              <a:rPr lang="en-US" b="0" i="0" dirty="0">
                <a:solidFill>
                  <a:schemeClr val="bg1"/>
                </a:solidFill>
                <a:effectLst/>
                <a:latin typeface="Palatino"/>
              </a:rPr>
              <a:t>Only in the land of Goshen, where the children of Israel </a:t>
            </a:r>
            <a:r>
              <a:rPr lang="en-US" b="0" i="1" dirty="0">
                <a:solidFill>
                  <a:schemeClr val="bg1"/>
                </a:solidFill>
                <a:effectLst/>
                <a:latin typeface="Palatino"/>
              </a:rPr>
              <a:t>were,</a:t>
            </a:r>
            <a:r>
              <a:rPr lang="en-US" b="0" i="0" dirty="0">
                <a:solidFill>
                  <a:schemeClr val="bg1"/>
                </a:solidFill>
                <a:effectLst/>
                <a:latin typeface="Palatino"/>
              </a:rPr>
              <a:t> was there no hail.</a:t>
            </a:r>
            <a:endParaRPr lang="en-US" dirty="0">
              <a:solidFill>
                <a:schemeClr val="bg1"/>
              </a:solidFill>
            </a:endParaRPr>
          </a:p>
        </p:txBody>
      </p:sp>
      <p:pic>
        <p:nvPicPr>
          <p:cNvPr id="7174" name="Picture 6" descr="http://www.fromcairo.com/images/sky_goddess_papy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83" y="4444548"/>
            <a:ext cx="2553463" cy="177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8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fade">
                                      <p:cBhvr>
                                        <p:cTn id="21" dur="500"/>
                                        <p:tgtEl>
                                          <p:spTgt spid="717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8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10:1-20</a:t>
            </a:r>
          </a:p>
        </p:txBody>
      </p:sp>
      <p:sp>
        <p:nvSpPr>
          <p:cNvPr id="11" name="TextBox 10"/>
          <p:cNvSpPr txBox="1"/>
          <p:nvPr/>
        </p:nvSpPr>
        <p:spPr>
          <a:xfrm>
            <a:off x="887240" y="1558575"/>
            <a:ext cx="4300396" cy="1077218"/>
          </a:xfrm>
          <a:prstGeom prst="rect">
            <a:avLst/>
          </a:prstGeom>
          <a:noFill/>
        </p:spPr>
        <p:txBody>
          <a:bodyPr wrap="square" rtlCol="0">
            <a:spAutoFit/>
          </a:bodyPr>
          <a:lstStyle/>
          <a:p>
            <a:r>
              <a:rPr lang="en-US" sz="3200" dirty="0">
                <a:solidFill>
                  <a:schemeClr val="bg1"/>
                </a:solidFill>
              </a:rPr>
              <a:t>Locust destroy grain, herbs, and fruit</a:t>
            </a:r>
          </a:p>
        </p:txBody>
      </p:sp>
      <p:sp>
        <p:nvSpPr>
          <p:cNvPr id="2" name="Rectangle 1"/>
          <p:cNvSpPr/>
          <p:nvPr/>
        </p:nvSpPr>
        <p:spPr>
          <a:xfrm>
            <a:off x="2772404" y="4867371"/>
            <a:ext cx="9325069"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Locust (Many) </a:t>
            </a:r>
            <a:r>
              <a:rPr lang="en-US" b="0" i="1" dirty="0" err="1">
                <a:solidFill>
                  <a:schemeClr val="bg1"/>
                </a:solidFill>
                <a:effectLst/>
                <a:latin typeface="Calibri" panose="020F0502020204030204" pitchFamily="34" charset="0"/>
              </a:rPr>
              <a:t>Arbeh</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ארבה</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destroyed what the hail did not</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covered the land so no one could even see the land</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ate every green tree; filled houses of Egyptians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god </a:t>
            </a:r>
            <a:r>
              <a:rPr lang="en-US" b="0" i="0" dirty="0" err="1">
                <a:solidFill>
                  <a:schemeClr val="bg1"/>
                </a:solidFill>
                <a:effectLst/>
                <a:latin typeface="Calibri" panose="020F0502020204030204" pitchFamily="34" charset="0"/>
              </a:rPr>
              <a:t>Nepri</a:t>
            </a:r>
            <a:r>
              <a:rPr lang="en-US" b="0" i="0" dirty="0">
                <a:solidFill>
                  <a:schemeClr val="bg1"/>
                </a:solidFill>
                <a:effectLst/>
                <a:latin typeface="Calibri" panose="020F0502020204030204" pitchFamily="34" charset="0"/>
              </a:rPr>
              <a:t> (god of grain) </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6146" name="Picture 2" descr="https://jhkelly.files.wordpress.com/2010/01/prince-of-egypt-grassho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803" y="1154305"/>
            <a:ext cx="4837631" cy="35690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gyptologie.com/Images/nepri_edf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22" y="2783635"/>
            <a:ext cx="2781457" cy="19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9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9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10:21-29</a:t>
            </a:r>
          </a:p>
        </p:txBody>
      </p:sp>
      <p:sp>
        <p:nvSpPr>
          <p:cNvPr id="11" name="TextBox 10"/>
          <p:cNvSpPr txBox="1"/>
          <p:nvPr/>
        </p:nvSpPr>
        <p:spPr>
          <a:xfrm>
            <a:off x="778598" y="1942319"/>
            <a:ext cx="4300396" cy="1077218"/>
          </a:xfrm>
          <a:prstGeom prst="rect">
            <a:avLst/>
          </a:prstGeom>
          <a:noFill/>
        </p:spPr>
        <p:txBody>
          <a:bodyPr wrap="square" rtlCol="0">
            <a:spAutoFit/>
          </a:bodyPr>
          <a:lstStyle/>
          <a:p>
            <a:r>
              <a:rPr lang="en-US" sz="3200">
                <a:solidFill>
                  <a:schemeClr val="bg1"/>
                </a:solidFill>
              </a:rPr>
              <a:t>Thick darkness in all the land for 3 days</a:t>
            </a:r>
            <a:endParaRPr lang="en-US" sz="3200" dirty="0">
              <a:solidFill>
                <a:schemeClr val="bg1"/>
              </a:solidFill>
            </a:endParaRPr>
          </a:p>
        </p:txBody>
      </p:sp>
      <p:sp>
        <p:nvSpPr>
          <p:cNvPr id="2" name="Rectangle 1"/>
          <p:cNvSpPr/>
          <p:nvPr/>
        </p:nvSpPr>
        <p:spPr>
          <a:xfrm>
            <a:off x="3353822" y="4754102"/>
            <a:ext cx="8583380"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Darkness </a:t>
            </a:r>
            <a:r>
              <a:rPr lang="en-US" b="0" i="1" dirty="0" err="1">
                <a:solidFill>
                  <a:schemeClr val="bg1"/>
                </a:solidFill>
                <a:effectLst/>
                <a:latin typeface="Calibri" panose="020F0502020204030204" pitchFamily="34" charset="0"/>
              </a:rPr>
              <a:t>Hosek</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חושך</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Ra, Egyptian sun god</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associated with hawk or falcon; thought to rule the sky, earth, and underworld</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Ra sent his eye (the all seeing eye) in the form of Sekhmet (lioness; warrior goddess of healing) to punish the humans</a:t>
            </a:r>
          </a:p>
        </p:txBody>
      </p:sp>
      <p:sp>
        <p:nvSpPr>
          <p:cNvPr id="9" name="TextBox 8"/>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5122" name="Picture 2" descr="http://www.cohabitaire.com/wp-content/uploads/2011/03/Earth+Hour+%E2%80%93+Media+Centre+_Egy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592" y="944103"/>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e/e7/Maler_der_Grabkammer_der_Nefertari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89" y="3429000"/>
            <a:ext cx="2456111" cy="29512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984941" y="5967874"/>
            <a:ext cx="831390" cy="635621"/>
            <a:chOff x="3826598" y="3276775"/>
            <a:chExt cx="1252396" cy="957492"/>
          </a:xfrm>
        </p:grpSpPr>
        <p:sp>
          <p:nvSpPr>
            <p:cNvPr id="3" name="Rectangle 2"/>
            <p:cNvSpPr/>
            <p:nvPr/>
          </p:nvSpPr>
          <p:spPr>
            <a:xfrm>
              <a:off x="3826598" y="3276775"/>
              <a:ext cx="1252396" cy="9574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https://upload.wikimedia.org/wikipedia/commons/thumb/c/c8/Ra_Symbol_(Stargate).svg/2000px-Ra_Symbol_(Starga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233" y="3420918"/>
              <a:ext cx="978040" cy="782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41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10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11:4-10, 12:29-33</a:t>
            </a:r>
          </a:p>
        </p:txBody>
      </p:sp>
      <p:sp>
        <p:nvSpPr>
          <p:cNvPr id="11" name="TextBox 10"/>
          <p:cNvSpPr txBox="1"/>
          <p:nvPr/>
        </p:nvSpPr>
        <p:spPr>
          <a:xfrm>
            <a:off x="778598" y="1942319"/>
            <a:ext cx="4300396" cy="584775"/>
          </a:xfrm>
          <a:prstGeom prst="rect">
            <a:avLst/>
          </a:prstGeom>
          <a:noFill/>
        </p:spPr>
        <p:txBody>
          <a:bodyPr wrap="square" rtlCol="0">
            <a:spAutoFit/>
          </a:bodyPr>
          <a:lstStyle/>
          <a:p>
            <a:r>
              <a:rPr lang="en-US" sz="3200" dirty="0">
                <a:solidFill>
                  <a:schemeClr val="bg1"/>
                </a:solidFill>
              </a:rPr>
              <a:t>Death of Firstborn</a:t>
            </a:r>
          </a:p>
        </p:txBody>
      </p:sp>
      <p:sp>
        <p:nvSpPr>
          <p:cNvPr id="2" name="Rectangle 1"/>
          <p:cNvSpPr/>
          <p:nvPr/>
        </p:nvSpPr>
        <p:spPr>
          <a:xfrm>
            <a:off x="2928796" y="4543067"/>
            <a:ext cx="977321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Death of the Firstborn </a:t>
            </a:r>
            <a:r>
              <a:rPr lang="en-US" b="0" i="1" dirty="0" err="1">
                <a:solidFill>
                  <a:schemeClr val="bg1"/>
                </a:solidFill>
                <a:effectLst/>
                <a:latin typeface="Calibri" panose="020F0502020204030204" pitchFamily="34" charset="0"/>
              </a:rPr>
              <a:t>Bekor</a:t>
            </a:r>
            <a:r>
              <a:rPr lang="en-US" b="0" i="1"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(Firstborn) </a:t>
            </a:r>
            <a:r>
              <a:rPr lang="en-US" b="0" i="1" dirty="0" err="1">
                <a:solidFill>
                  <a:schemeClr val="bg1"/>
                </a:solidFill>
                <a:effectLst/>
                <a:latin typeface="Calibri" panose="020F0502020204030204" pitchFamily="34" charset="0"/>
              </a:rPr>
              <a:t>Makot</a:t>
            </a:r>
            <a:r>
              <a:rPr lang="en-US" b="0" i="0" dirty="0">
                <a:solidFill>
                  <a:schemeClr val="bg1"/>
                </a:solidFill>
                <a:effectLst/>
                <a:latin typeface="Calibri" panose="020F0502020204030204" pitchFamily="34" charset="0"/>
              </a:rPr>
              <a:t> (Plague)  </a:t>
            </a:r>
            <a:r>
              <a:rPr lang="he-IL" b="0" i="0" dirty="0">
                <a:solidFill>
                  <a:schemeClr val="bg1"/>
                </a:solidFill>
                <a:effectLst/>
                <a:latin typeface="Calibri" panose="020F0502020204030204" pitchFamily="34" charset="0"/>
              </a:rPr>
              <a:t>מכת  בכורות</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Min: the god of procreation</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Isis: the goddess of fertility</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Selket</a:t>
            </a:r>
            <a:r>
              <a:rPr lang="en-US" b="0" i="0" dirty="0">
                <a:solidFill>
                  <a:schemeClr val="bg1"/>
                </a:solidFill>
                <a:effectLst/>
                <a:latin typeface="Calibri" panose="020F0502020204030204" pitchFamily="34" charset="0"/>
              </a:rPr>
              <a:t>: the guardian of life</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Renenutet</a:t>
            </a:r>
            <a:r>
              <a:rPr lang="en-US" b="0" i="0" dirty="0">
                <a:solidFill>
                  <a:schemeClr val="bg1"/>
                </a:solidFill>
                <a:effectLst/>
                <a:latin typeface="Calibri" panose="020F0502020204030204" pitchFamily="34" charset="0"/>
              </a:rPr>
              <a:t>: cobra-goddess who was the guardian of Pharaoh</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Bastet or </a:t>
            </a:r>
            <a:r>
              <a:rPr lang="en-US" b="0" i="0" dirty="0" err="1">
                <a:solidFill>
                  <a:schemeClr val="bg1"/>
                </a:solidFill>
                <a:effectLst/>
                <a:latin typeface="Calibri" panose="020F0502020204030204" pitchFamily="34" charset="0"/>
              </a:rPr>
              <a:t>Bast</a:t>
            </a:r>
            <a:r>
              <a:rPr lang="en-US" b="0" i="0" dirty="0">
                <a:solidFill>
                  <a:schemeClr val="bg1"/>
                </a:solidFill>
                <a:effectLst/>
                <a:latin typeface="Calibri" panose="020F0502020204030204" pitchFamily="34" charset="0"/>
              </a:rPr>
              <a:t>: protector of the pharaoh and solar goddess; depicted as a lioness or cat</a:t>
            </a:r>
          </a:p>
        </p:txBody>
      </p:sp>
      <p:grpSp>
        <p:nvGrpSpPr>
          <p:cNvPr id="5" name="Group 4"/>
          <p:cNvGrpSpPr/>
          <p:nvPr/>
        </p:nvGrpSpPr>
        <p:grpSpPr>
          <a:xfrm>
            <a:off x="6096000" y="971081"/>
            <a:ext cx="4248756" cy="3209263"/>
            <a:chOff x="6096000" y="971081"/>
            <a:chExt cx="4248756" cy="3209263"/>
          </a:xfrm>
        </p:grpSpPr>
        <p:pic>
          <p:nvPicPr>
            <p:cNvPr id="4098" name="Picture 2" descr="http://www.kingsacademy.com/mhodges/11_Western-Art/23_Later-19th-Century-Romanticism/Pearce_1877_Lamentation-over-the-Death-of-the-First-Born-of-Egy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71081"/>
              <a:ext cx="4248756" cy="3195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63874" y="3934123"/>
              <a:ext cx="1580882" cy="246221"/>
            </a:xfrm>
            <a:prstGeom prst="rect">
              <a:avLst/>
            </a:prstGeom>
          </p:spPr>
          <p:txBody>
            <a:bodyPr wrap="none">
              <a:spAutoFit/>
            </a:bodyPr>
            <a:lstStyle/>
            <a:p>
              <a:r>
                <a:rPr lang="en-US" sz="1000" b="0" i="0" dirty="0">
                  <a:solidFill>
                    <a:schemeClr val="bg1"/>
                  </a:solidFill>
                  <a:effectLst/>
                  <a:latin typeface="arial" panose="020B0604020202020204" pitchFamily="34" charset="0"/>
                </a:rPr>
                <a:t>Charles Sprague Pearce</a:t>
              </a:r>
              <a:endParaRPr lang="en-US" sz="1000" dirty="0">
                <a:solidFill>
                  <a:schemeClr val="bg1"/>
                </a:solidFill>
              </a:endParaRPr>
            </a:p>
          </p:txBody>
        </p:sp>
      </p:grpSp>
      <p:pic>
        <p:nvPicPr>
          <p:cNvPr id="4102" name="Picture 6" descr="http://www.egyptianmyths.net/images/sel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2171" y="2811350"/>
            <a:ext cx="941345" cy="331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The Egyptian Gods Could Not Save Them</a:t>
            </a:r>
          </a:p>
        </p:txBody>
      </p:sp>
      <p:sp>
        <p:nvSpPr>
          <p:cNvPr id="2" name="Rectangle 1"/>
          <p:cNvSpPr/>
          <p:nvPr/>
        </p:nvSpPr>
        <p:spPr>
          <a:xfrm>
            <a:off x="1432494" y="903462"/>
            <a:ext cx="9006905" cy="3046988"/>
          </a:xfrm>
          <a:prstGeom prst="rect">
            <a:avLst/>
          </a:prstGeom>
        </p:spPr>
        <p:txBody>
          <a:bodyPr wrap="square">
            <a:spAutoFit/>
          </a:bodyPr>
          <a:lstStyle/>
          <a:p>
            <a:pPr fontAlgn="base"/>
            <a:r>
              <a:rPr lang="en-US" sz="3200" dirty="0">
                <a:solidFill>
                  <a:schemeClr val="bg1"/>
                </a:solidFill>
              </a:rPr>
              <a:t>The Egyptians and the Israelites  had been steeped in Egyptian culture for 400 years. The Israelites soon saw the Pharaoh (a self-proclaimed god) and the other Egyptian gods rendered helpless against YHVH. That made them more confident in trusting YHVH to lead them out and to make YHVH their only God.</a:t>
            </a:r>
          </a:p>
        </p:txBody>
      </p:sp>
      <p:sp>
        <p:nvSpPr>
          <p:cNvPr id="9" name="TextBox 8"/>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sp>
        <p:nvSpPr>
          <p:cNvPr id="8" name="TextBox 7"/>
          <p:cNvSpPr txBox="1"/>
          <p:nvPr/>
        </p:nvSpPr>
        <p:spPr>
          <a:xfrm>
            <a:off x="1023256" y="4408100"/>
            <a:ext cx="5823857" cy="1908215"/>
          </a:xfrm>
          <a:prstGeom prst="rect">
            <a:avLst/>
          </a:prstGeom>
          <a:noFill/>
        </p:spPr>
        <p:txBody>
          <a:bodyPr wrap="square" rtlCol="0">
            <a:spAutoFit/>
          </a:bodyPr>
          <a:lstStyle/>
          <a:p>
            <a:r>
              <a:rPr lang="en-US" dirty="0">
                <a:solidFill>
                  <a:schemeClr val="bg1"/>
                </a:solidFill>
                <a:latin typeface="Calibri" panose="020F0502020204030204" pitchFamily="34" charset="0"/>
              </a:rPr>
              <a:t>In the </a:t>
            </a:r>
            <a:r>
              <a:rPr lang="en-US" dirty="0" err="1">
                <a:solidFill>
                  <a:schemeClr val="bg1"/>
                </a:solidFill>
                <a:latin typeface="Calibri" panose="020F0502020204030204" pitchFamily="34" charset="0"/>
              </a:rPr>
              <a:t>Tanakh</a:t>
            </a:r>
            <a:r>
              <a:rPr lang="en-US" dirty="0">
                <a:solidFill>
                  <a:schemeClr val="bg1"/>
                </a:solidFill>
                <a:latin typeface="Calibri" panose="020F0502020204030204" pitchFamily="34" charset="0"/>
              </a:rPr>
              <a:t>, YHVH is the personal name of God and his most frequent designation, occurring over 6,800 times. This is the Ineffable Name or Unutterable Name of the God of Israel. Because it is composed from the four Hebrew Letters </a:t>
            </a:r>
            <a:r>
              <a:rPr lang="en-US" dirty="0" err="1">
                <a:solidFill>
                  <a:schemeClr val="bg1"/>
                </a:solidFill>
                <a:latin typeface="Calibri" panose="020F0502020204030204" pitchFamily="34" charset="0"/>
              </a:rPr>
              <a:t>Yod</a:t>
            </a:r>
            <a:r>
              <a:rPr lang="en-US" dirty="0">
                <a:solidFill>
                  <a:schemeClr val="bg1"/>
                </a:solidFill>
                <a:latin typeface="Calibri" panose="020F0502020204030204" pitchFamily="34" charset="0"/>
              </a:rPr>
              <a:t>, Hey, </a:t>
            </a:r>
            <a:r>
              <a:rPr lang="en-US" dirty="0" err="1">
                <a:solidFill>
                  <a:schemeClr val="bg1"/>
                </a:solidFill>
                <a:latin typeface="Calibri" panose="020F0502020204030204" pitchFamily="34" charset="0"/>
              </a:rPr>
              <a:t>Vav</a:t>
            </a:r>
            <a:r>
              <a:rPr lang="en-US" dirty="0">
                <a:solidFill>
                  <a:schemeClr val="bg1"/>
                </a:solidFill>
                <a:latin typeface="Calibri" panose="020F0502020204030204" pitchFamily="34" charset="0"/>
              </a:rPr>
              <a:t>, and Hey, It is also referred to as the “</a:t>
            </a:r>
            <a:r>
              <a:rPr lang="en-US" dirty="0" err="1">
                <a:solidFill>
                  <a:schemeClr val="bg1"/>
                </a:solidFill>
                <a:latin typeface="Calibri" panose="020F0502020204030204" pitchFamily="34" charset="0"/>
              </a:rPr>
              <a:t>Tetragrammaton</a:t>
            </a:r>
            <a:r>
              <a:rPr lang="en-US" dirty="0">
                <a:solidFill>
                  <a:schemeClr val="bg1"/>
                </a:solidFill>
                <a:latin typeface="Calibri" panose="020F0502020204030204" pitchFamily="34" charset="0"/>
              </a:rPr>
              <a:t>,” which simply means “the four letters.” </a:t>
            </a:r>
            <a:r>
              <a:rPr lang="en-US" sz="1000" dirty="0">
                <a:solidFill>
                  <a:schemeClr val="bg1"/>
                </a:solidFill>
                <a:latin typeface="Calibri" panose="020F0502020204030204" pitchFamily="34" charset="0"/>
              </a:rPr>
              <a:t>(Hebrew for Christians.com)</a:t>
            </a:r>
          </a:p>
        </p:txBody>
      </p:sp>
      <p:pic>
        <p:nvPicPr>
          <p:cNvPr id="3074" name="Picture 2" descr="http://www.eliyah.com/iauena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515" y="4204562"/>
            <a:ext cx="4010804" cy="178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4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Pharaoh Had So Many Opportunities</a:t>
            </a:r>
          </a:p>
        </p:txBody>
      </p:sp>
      <p:sp>
        <p:nvSpPr>
          <p:cNvPr id="3" name="Rectangle 2"/>
          <p:cNvSpPr/>
          <p:nvPr/>
        </p:nvSpPr>
        <p:spPr>
          <a:xfrm>
            <a:off x="370113" y="836491"/>
            <a:ext cx="7924801" cy="4832092"/>
          </a:xfrm>
          <a:prstGeom prst="rect">
            <a:avLst/>
          </a:prstGeom>
        </p:spPr>
        <p:txBody>
          <a:bodyPr wrap="square">
            <a:spAutoFit/>
          </a:bodyPr>
          <a:lstStyle/>
          <a:p>
            <a:r>
              <a:rPr lang="en-US" sz="2800" b="0" i="0" dirty="0">
                <a:solidFill>
                  <a:schemeClr val="bg1"/>
                </a:solidFill>
                <a:effectLst/>
                <a:latin typeface="Calibri" panose="020F0502020204030204" pitchFamily="34" charset="0"/>
              </a:rPr>
              <a:t>“Individual agency is so sacred that Heavenly Father will never force the human heart, even with all His infinite power. </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Man may try to do so, but God does not.</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To put it another way, God allows us to be the guardians, or the gatekeepers, of our own hearts. </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We must, of our own free will, open our hearts to the Spirit, for He will not force Himself upon us.” </a:t>
            </a:r>
            <a:r>
              <a:rPr lang="en-US" b="0" i="0" dirty="0">
                <a:solidFill>
                  <a:schemeClr val="bg1"/>
                </a:solidFill>
                <a:effectLst/>
                <a:latin typeface="Calibri" panose="020F0502020204030204" pitchFamily="34" charset="0"/>
              </a:rPr>
              <a:t>(5)</a:t>
            </a:r>
            <a:endParaRPr lang="en-US" dirty="0">
              <a:solidFill>
                <a:schemeClr val="bg1"/>
              </a:solidFill>
            </a:endParaRPr>
          </a:p>
        </p:txBody>
      </p:sp>
      <p:pic>
        <p:nvPicPr>
          <p:cNvPr id="14338" name="Picture 2" descr="Elder Gerald N. L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8776" y="473713"/>
            <a:ext cx="10763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ages.artbeads.com/tierracast-ca-2290-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463" y="2376176"/>
            <a:ext cx="3038475" cy="22764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8665027" y="4757053"/>
            <a:ext cx="2797497" cy="1996545"/>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9555" y="1008784"/>
              <a:ext cx="2371313" cy="1465365"/>
            </a:xfrm>
            <a:prstGeom prst="rect">
              <a:avLst/>
            </a:prstGeom>
          </p:spPr>
          <p:txBody>
            <a:bodyPr wrap="square">
              <a:spAutoFit/>
            </a:bodyPr>
            <a:lstStyle/>
            <a:p>
              <a:pPr algn="ctr"/>
              <a:r>
                <a:rPr lang="en-US" sz="1400" b="1" dirty="0"/>
                <a:t>The Lord allows us opportunities to soften our hearts and repent, but He will not force us to repent.</a:t>
              </a:r>
              <a:endParaRPr lang="en-US" sz="1400" i="1" dirty="0"/>
            </a:p>
          </p:txBody>
        </p:sp>
      </p:grpSp>
    </p:spTree>
    <p:extLst>
      <p:ext uri="{BB962C8B-B14F-4D97-AF65-F5344CB8AC3E}">
        <p14:creationId xmlns:p14="http://schemas.microsoft.com/office/powerpoint/2010/main" val="11268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5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1068" y="81481"/>
            <a:ext cx="11905307"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#8 Awake and Arise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Student Manual Institute Old Testament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Gospel Doctrine.com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Wikipedia</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4. </a:t>
            </a:r>
            <a:r>
              <a:rPr lang="en-US" b="1" dirty="0">
                <a:solidFill>
                  <a:schemeClr val="bg1"/>
                </a:solidFill>
                <a:latin typeface="Calibri" panose="020F0502020204030204" pitchFamily="34" charset="0"/>
              </a:rPr>
              <a:t>The 10 Plagues of Egypt  </a:t>
            </a:r>
            <a:r>
              <a:rPr lang="en-US" dirty="0">
                <a:solidFill>
                  <a:schemeClr val="bg1"/>
                </a:solidFill>
                <a:latin typeface="Calibri" panose="020F0502020204030204" pitchFamily="34" charset="0"/>
              </a:rPr>
              <a:t>Published by Voice in the Desert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a:t>
            </a:r>
            <a:r>
              <a:rPr lang="en-US" b="0" i="0" dirty="0">
                <a:solidFill>
                  <a:schemeClr val="bg1"/>
                </a:solidFill>
                <a:effectLst/>
                <a:latin typeface="Calibri" panose="020F0502020204030204" pitchFamily="34" charset="0"/>
              </a:rPr>
              <a:t> </a:t>
            </a:r>
            <a:r>
              <a:rPr lang="en-US" dirty="0">
                <a:solidFill>
                  <a:schemeClr val="bg1"/>
                </a:solidFill>
                <a:latin typeface="Calibri" panose="020F0502020204030204" pitchFamily="34" charset="0"/>
              </a:rPr>
              <a:t>Elder Gerald N. Lund </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“Opening Our Hearts,”</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 </a:t>
            </a:r>
            <a:r>
              <a:rPr lang="en-US" b="0" i="0" dirty="0">
                <a:solidFill>
                  <a:schemeClr val="bg1"/>
                </a:solidFill>
                <a:effectLst/>
                <a:latin typeface="Calibri" panose="020F0502020204030204" pitchFamily="34" charset="0"/>
              </a:rPr>
              <a:t>May 2008, 33).</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13314" name="Picture 2" descr="http://hethathasanear.com/images/blood-doorpost.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33" t="5703" r="1859"/>
          <a:stretch/>
        </p:blipFill>
        <p:spPr bwMode="auto">
          <a:xfrm>
            <a:off x="3514038" y="3970743"/>
            <a:ext cx="4680888" cy="254456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4">
            <a:extLst>
              <a:ext uri="{FF2B5EF4-FFF2-40B4-BE49-F238E27FC236}">
                <a16:creationId xmlns:a16="http://schemas.microsoft.com/office/drawing/2014/main" id="{1F0C9FA7-1DD8-42A7-938F-B34601C1413B}"/>
              </a:ext>
            </a:extLst>
          </p:cNvPr>
          <p:cNvSpPr>
            <a:spLocks noGrp="1"/>
          </p:cNvSpPr>
          <p:nvPr/>
        </p:nvSpPr>
        <p:spPr>
          <a:xfrm>
            <a:off x="-7064" y="65360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21051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71168" cy="3323987"/>
          </a:xfrm>
          <a:prstGeom prst="rect">
            <a:avLst/>
          </a:prstGeom>
          <a:ln>
            <a:solidFill>
              <a:schemeClr val="tx1"/>
            </a:solidFill>
          </a:ln>
        </p:spPr>
        <p:txBody>
          <a:bodyPr wrap="square">
            <a:spAutoFit/>
          </a:bodyPr>
          <a:lstStyle/>
          <a:p>
            <a:r>
              <a:rPr lang="en-US" sz="1400" b="1" i="0" dirty="0">
                <a:solidFill>
                  <a:srgbClr val="333333"/>
                </a:solidFill>
                <a:effectLst/>
              </a:rPr>
              <a:t>Magicians?</a:t>
            </a:r>
          </a:p>
          <a:p>
            <a:r>
              <a:rPr lang="en-US" sz="1400" b="0" i="0" dirty="0">
                <a:solidFill>
                  <a:srgbClr val="333333"/>
                </a:solidFill>
                <a:effectLst/>
              </a:rPr>
              <a:t>“All down through the ages and in almost all countries, men have exercised great occult and mystical powers, even to the healing of the sick and the performing of miracles. Soothsayers, magicians, and astrologers were found in the courts of ancient kings. They had certain powers by which they divined and solved the monarch’s problems, dreams, etc. One of the most striking examples of this is recorded in Exodus, where Pharaoh called ‘the wise men and the sorcerers’ who duplicated some of the miracles the Lord had commanded Moses and Aaron to perform. When Aaron threw down his rod, it became a serpent. The Egyptian magicians threw down their rods, and they also became serpents. …</a:t>
            </a:r>
          </a:p>
          <a:p>
            <a:r>
              <a:rPr lang="en-US" sz="1400" dirty="0"/>
              <a:t>“… The Savior declared that Satan had the power to bind bodies of men and women and sorely afflict them [see Matthew 7:22–23; Luke 13:16]. If Satan has power to bind the bodies, he surely must have power to loose them. It should be remembered that Satan has great knowledge and thereby can exercise authority and to some extent control the elements, when some greater power does not intervene.” (Joseph Fielding Smith, Answers to Gospel Questions, 1:176, 178.)</a:t>
            </a:r>
          </a:p>
        </p:txBody>
      </p:sp>
      <p:sp>
        <p:nvSpPr>
          <p:cNvPr id="3" name="Rectangle 2"/>
          <p:cNvSpPr/>
          <p:nvPr/>
        </p:nvSpPr>
        <p:spPr>
          <a:xfrm>
            <a:off x="0" y="3323987"/>
            <a:ext cx="6971168" cy="2893100"/>
          </a:xfrm>
          <a:prstGeom prst="rect">
            <a:avLst/>
          </a:prstGeom>
          <a:ln>
            <a:solidFill>
              <a:schemeClr val="tx1"/>
            </a:solidFill>
          </a:ln>
        </p:spPr>
        <p:txBody>
          <a:bodyPr wrap="square">
            <a:spAutoFit/>
          </a:bodyPr>
          <a:lstStyle/>
          <a:p>
            <a:r>
              <a:rPr lang="en-US" sz="1400" b="1" dirty="0"/>
              <a:t>Attempting to Explain the Plagues:</a:t>
            </a:r>
          </a:p>
          <a:p>
            <a:r>
              <a:rPr lang="en-US" sz="1400" dirty="0"/>
              <a:t>There have been numerous attempts through the ages to explain the plagues described in these chapters of Exodus. Some have tried to show that the various plagues were the result of some natural phenomenon such as passing meteorites or the explosion of a volcanic island in the Mediterranean Sea. While there is some degree of logical progression in the plagues (the river’s pollution could have driven the frogs out of the marshes to die, and this situation would then have bred lice, flies, and disease), it is not possible at present to explain how the Lord brought about these miraculous events. The fact that the plagues were selective (that is, sent upon the Egyptians but not the Israelites) adds to their miraculous nature. God often works through natural means to bring about His purposes, but that fact does not lessen the miraculous nature of His work. In the plagues and eventual deliverance of Israel from the bondage of Egypt is a record of remarkable and miraculous intervention by God in behalf of His children. </a:t>
            </a:r>
            <a:r>
              <a:rPr lang="en-US" sz="1400" i="1" dirty="0"/>
              <a:t>How</a:t>
            </a:r>
            <a:r>
              <a:rPr lang="en-US" sz="1400" dirty="0"/>
              <a:t> He actually intervened is not nearly so significant as that He </a:t>
            </a:r>
            <a:r>
              <a:rPr lang="en-US" sz="1400" i="1" dirty="0"/>
              <a:t>did</a:t>
            </a:r>
            <a:r>
              <a:rPr lang="en-US" sz="1400" dirty="0"/>
              <a:t> intervene.</a:t>
            </a:r>
          </a:p>
        </p:txBody>
      </p:sp>
      <p:sp>
        <p:nvSpPr>
          <p:cNvPr id="4" name="Rectangle 3"/>
          <p:cNvSpPr/>
          <p:nvPr/>
        </p:nvSpPr>
        <p:spPr>
          <a:xfrm>
            <a:off x="7184570" y="307777"/>
            <a:ext cx="4526193" cy="5355312"/>
          </a:xfrm>
          <a:prstGeom prst="rect">
            <a:avLst/>
          </a:prstGeom>
          <a:ln>
            <a:solidFill>
              <a:schemeClr val="tx1"/>
            </a:solidFill>
          </a:ln>
        </p:spPr>
        <p:txBody>
          <a:bodyPr wrap="square">
            <a:spAutoFit/>
          </a:bodyPr>
          <a:lstStyle/>
          <a:p>
            <a:r>
              <a:rPr lang="en-US" b="1" i="0" dirty="0">
                <a:solidFill>
                  <a:srgbClr val="333333"/>
                </a:solidFill>
                <a:effectLst/>
                <a:latin typeface="Calibri" panose="020F0502020204030204" pitchFamily="34" charset="0"/>
              </a:rPr>
              <a:t>The plagues </a:t>
            </a:r>
            <a:r>
              <a:rPr lang="en-US" b="0" i="0" dirty="0">
                <a:solidFill>
                  <a:srgbClr val="333333"/>
                </a:solidFill>
                <a:effectLst/>
                <a:latin typeface="Calibri" panose="020F0502020204030204" pitchFamily="34" charset="0"/>
              </a:rPr>
              <a:t>served an important purpose. They showed Pharaoh, Egypt, and the Israelites that Jesus Christ (Jehovah) is more powerful than the false Egyptian gods. Egypt had many false gods, including the pharaoh himself. “[Some] interpreters suggest a symbolic correlation between each plague and an Egyptian deity, assuming they were each meant to demonstrate Jehovah’s superiority over a specific god. This explanation is difficult to confirm in every case. … [However,] there is no doubt that the plagues as a whole were intended to demonstrate the power of Jehovah over the Egyptian pantheon, which included the divine Pharaoh himself” (Richard </a:t>
            </a:r>
            <a:r>
              <a:rPr lang="en-US" b="0" i="0" dirty="0" err="1">
                <a:solidFill>
                  <a:srgbClr val="333333"/>
                </a:solidFill>
                <a:effectLst/>
                <a:latin typeface="Calibri" panose="020F0502020204030204" pitchFamily="34" charset="0"/>
              </a:rPr>
              <a:t>Neitzel</a:t>
            </a:r>
            <a:r>
              <a:rPr lang="en-US" b="0" i="0" dirty="0">
                <a:solidFill>
                  <a:srgbClr val="333333"/>
                </a:solidFill>
                <a:effectLst/>
                <a:latin typeface="Calibri" panose="020F0502020204030204" pitchFamily="34" charset="0"/>
              </a:rPr>
              <a:t> </a:t>
            </a:r>
            <a:r>
              <a:rPr lang="en-US" b="0" i="0" dirty="0" err="1">
                <a:solidFill>
                  <a:srgbClr val="333333"/>
                </a:solidFill>
                <a:effectLst/>
                <a:latin typeface="Calibri" panose="020F0502020204030204" pitchFamily="34" charset="0"/>
              </a:rPr>
              <a:t>Holzapfel</a:t>
            </a:r>
            <a:r>
              <a:rPr lang="en-US" b="0" i="0" dirty="0">
                <a:solidFill>
                  <a:srgbClr val="333333"/>
                </a:solidFill>
                <a:effectLst/>
                <a:latin typeface="Calibri" panose="020F0502020204030204" pitchFamily="34" charset="0"/>
              </a:rPr>
              <a:t>, Dana M. Pike, and David </a:t>
            </a:r>
            <a:r>
              <a:rPr lang="en-US" b="0" i="0" dirty="0" err="1">
                <a:solidFill>
                  <a:srgbClr val="333333"/>
                </a:solidFill>
                <a:effectLst/>
                <a:latin typeface="Calibri" panose="020F0502020204030204" pitchFamily="34" charset="0"/>
              </a:rPr>
              <a:t>Rolph</a:t>
            </a:r>
            <a:r>
              <a:rPr lang="en-US" b="0" i="0" dirty="0">
                <a:solidFill>
                  <a:srgbClr val="333333"/>
                </a:solidFill>
                <a:effectLst/>
                <a:latin typeface="Calibri" panose="020F0502020204030204" pitchFamily="34" charset="0"/>
              </a:rPr>
              <a:t> </a:t>
            </a:r>
            <a:r>
              <a:rPr lang="en-US" b="0" i="0" dirty="0" err="1">
                <a:solidFill>
                  <a:srgbClr val="333333"/>
                </a:solidFill>
                <a:effectLst/>
                <a:latin typeface="Calibri" panose="020F0502020204030204" pitchFamily="34" charset="0"/>
              </a:rPr>
              <a:t>Seely</a:t>
            </a:r>
            <a:r>
              <a:rPr lang="en-US" b="0" i="0" dirty="0">
                <a:solidFill>
                  <a:srgbClr val="333333"/>
                </a:solidFill>
                <a:effectLst/>
                <a:latin typeface="Calibri" panose="020F0502020204030204" pitchFamily="34" charset="0"/>
              </a:rPr>
              <a:t>, </a:t>
            </a:r>
            <a:r>
              <a:rPr lang="en-US" b="0" i="1" dirty="0">
                <a:solidFill>
                  <a:srgbClr val="333333"/>
                </a:solidFill>
                <a:effectLst/>
                <a:latin typeface="Calibri" panose="020F0502020204030204" pitchFamily="34" charset="0"/>
              </a:rPr>
              <a:t>Jehovah and the World of the Old Testament: An Illustrated Reference for Latter-day Saints</a:t>
            </a:r>
            <a:r>
              <a:rPr lang="en-US" b="0" i="0" dirty="0">
                <a:solidFill>
                  <a:srgbClr val="333333"/>
                </a:solidFill>
                <a:effectLst/>
                <a:latin typeface="Calibri" panose="020F0502020204030204" pitchFamily="34" charset="0"/>
              </a:rPr>
              <a:t> [2009], 90).</a:t>
            </a:r>
            <a:endParaRPr lang="en-US" dirty="0"/>
          </a:p>
        </p:txBody>
      </p:sp>
    </p:spTree>
    <p:extLst>
      <p:ext uri="{BB962C8B-B14F-4D97-AF65-F5344CB8AC3E}">
        <p14:creationId xmlns:p14="http://schemas.microsoft.com/office/powerpoint/2010/main" val="218559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920" y="951399"/>
            <a:ext cx="11458670" cy="4832092"/>
          </a:xfrm>
          <a:prstGeom prst="rect">
            <a:avLst/>
          </a:prstGeom>
          <a:noFill/>
        </p:spPr>
        <p:txBody>
          <a:bodyPr wrap="square" rtlCol="0">
            <a:spAutoFit/>
          </a:bodyPr>
          <a:lstStyle/>
          <a:p>
            <a:pPr fontAlgn="base"/>
            <a:r>
              <a:rPr lang="en-US" sz="2800" dirty="0">
                <a:solidFill>
                  <a:srgbClr val="FFFF00"/>
                </a:solidFill>
              </a:rPr>
              <a:t>1. Pharaoh said he was willing to let the children of Israel go free, because he respected the Lord’s power. ________ </a:t>
            </a:r>
          </a:p>
          <a:p>
            <a:pPr fontAlgn="base"/>
            <a:r>
              <a:rPr lang="en-US" sz="2800" dirty="0">
                <a:solidFill>
                  <a:srgbClr val="FFFF00"/>
                </a:solidFill>
              </a:rPr>
              <a:t> </a:t>
            </a:r>
          </a:p>
          <a:p>
            <a:pPr fontAlgn="base"/>
            <a:r>
              <a:rPr lang="en-US" sz="2800" dirty="0">
                <a:solidFill>
                  <a:srgbClr val="FFFF00"/>
                </a:solidFill>
              </a:rPr>
              <a:t>2. After Moses and Aaron asked Pharaoh to let the children of Israel go, the Israelites were eager to listen to Moses and follow his leadership. _______</a:t>
            </a:r>
          </a:p>
          <a:p>
            <a:pPr fontAlgn="base"/>
            <a:endParaRPr lang="en-US" sz="2800" dirty="0">
              <a:solidFill>
                <a:srgbClr val="FFFF00"/>
              </a:solidFill>
            </a:endParaRPr>
          </a:p>
          <a:p>
            <a:pPr fontAlgn="base"/>
            <a:r>
              <a:rPr lang="en-US" sz="2800" dirty="0">
                <a:solidFill>
                  <a:srgbClr val="FFFF00"/>
                </a:solidFill>
              </a:rPr>
              <a:t>3. Moses was confident in his abilities and excited about his responsibility to free the children of Israel from bondage. _______</a:t>
            </a:r>
          </a:p>
          <a:p>
            <a:pPr fontAlgn="base"/>
            <a:endParaRPr lang="en-US" sz="2800" dirty="0">
              <a:solidFill>
                <a:srgbClr val="FFFF00"/>
              </a:solidFill>
            </a:endParaRPr>
          </a:p>
          <a:p>
            <a:pPr fontAlgn="base"/>
            <a:r>
              <a:rPr lang="en-US" sz="2800" dirty="0">
                <a:solidFill>
                  <a:srgbClr val="FFFF00"/>
                </a:solidFill>
              </a:rPr>
              <a:t>4. Moses was slow of speech and wondered why the Lord had sent </a:t>
            </a:r>
            <a:r>
              <a:rPr lang="en-US" sz="2800" i="1" dirty="0">
                <a:solidFill>
                  <a:srgbClr val="FFFF00"/>
                </a:solidFill>
              </a:rPr>
              <a:t>him</a:t>
            </a:r>
            <a:r>
              <a:rPr lang="en-US" sz="2800" dirty="0">
                <a:solidFill>
                  <a:srgbClr val="FFFF00"/>
                </a:solidFill>
              </a:rPr>
              <a:t> to free the children of Israel. _______</a:t>
            </a:r>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True or False</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5:1-2, 5:19-21, 3:11, 4:10; 5:22-23; 6:12,30</a:t>
            </a:r>
          </a:p>
        </p:txBody>
      </p:sp>
      <p:sp>
        <p:nvSpPr>
          <p:cNvPr id="2" name="Rectangle 1"/>
          <p:cNvSpPr/>
          <p:nvPr/>
        </p:nvSpPr>
        <p:spPr>
          <a:xfrm>
            <a:off x="5237913" y="1184021"/>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8" name="Rectangle 7"/>
          <p:cNvSpPr/>
          <p:nvPr/>
        </p:nvSpPr>
        <p:spPr>
          <a:xfrm>
            <a:off x="10659430" y="2452186"/>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9" name="Rectangle 8"/>
          <p:cNvSpPr/>
          <p:nvPr/>
        </p:nvSpPr>
        <p:spPr>
          <a:xfrm>
            <a:off x="7066713" y="3709937"/>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10" name="Rectangle 9"/>
          <p:cNvSpPr/>
          <p:nvPr/>
        </p:nvSpPr>
        <p:spPr>
          <a:xfrm>
            <a:off x="4939998" y="4994785"/>
            <a:ext cx="489236"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T</a:t>
            </a:r>
          </a:p>
        </p:txBody>
      </p:sp>
    </p:spTree>
    <p:extLst>
      <p:ext uri="{BB962C8B-B14F-4D97-AF65-F5344CB8AC3E}">
        <p14:creationId xmlns:p14="http://schemas.microsoft.com/office/powerpoint/2010/main" val="18614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80">
                                          <p:stCondLst>
                                            <p:cond delay="0"/>
                                          </p:stCondLst>
                                        </p:cTn>
                                        <p:tgtEl>
                                          <p:spTgt spid="10"/>
                                        </p:tgtEl>
                                      </p:cBhvr>
                                    </p:animEffect>
                                    <p:anim calcmode="lin" valueType="num">
                                      <p:cBhvr>
                                        <p:cTn id="7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3" dur="26">
                                          <p:stCondLst>
                                            <p:cond delay="650"/>
                                          </p:stCondLst>
                                        </p:cTn>
                                        <p:tgtEl>
                                          <p:spTgt spid="10"/>
                                        </p:tgtEl>
                                      </p:cBhvr>
                                      <p:to x="100000" y="60000"/>
                                    </p:animScale>
                                    <p:animScale>
                                      <p:cBhvr>
                                        <p:cTn id="84" dur="166" decel="50000">
                                          <p:stCondLst>
                                            <p:cond delay="676"/>
                                          </p:stCondLst>
                                        </p:cTn>
                                        <p:tgtEl>
                                          <p:spTgt spid="10"/>
                                        </p:tgtEl>
                                      </p:cBhvr>
                                      <p:to x="100000" y="100000"/>
                                    </p:animScale>
                                    <p:animScale>
                                      <p:cBhvr>
                                        <p:cTn id="85" dur="26">
                                          <p:stCondLst>
                                            <p:cond delay="1312"/>
                                          </p:stCondLst>
                                        </p:cTn>
                                        <p:tgtEl>
                                          <p:spTgt spid="10"/>
                                        </p:tgtEl>
                                      </p:cBhvr>
                                      <p:to x="100000" y="80000"/>
                                    </p:animScale>
                                    <p:animScale>
                                      <p:cBhvr>
                                        <p:cTn id="86" dur="166" decel="50000">
                                          <p:stCondLst>
                                            <p:cond delay="1338"/>
                                          </p:stCondLst>
                                        </p:cTn>
                                        <p:tgtEl>
                                          <p:spTgt spid="10"/>
                                        </p:tgtEl>
                                      </p:cBhvr>
                                      <p:to x="100000" y="100000"/>
                                    </p:animScale>
                                    <p:animScale>
                                      <p:cBhvr>
                                        <p:cTn id="87" dur="26">
                                          <p:stCondLst>
                                            <p:cond delay="1642"/>
                                          </p:stCondLst>
                                        </p:cTn>
                                        <p:tgtEl>
                                          <p:spTgt spid="10"/>
                                        </p:tgtEl>
                                      </p:cBhvr>
                                      <p:to x="100000" y="90000"/>
                                    </p:animScale>
                                    <p:animScale>
                                      <p:cBhvr>
                                        <p:cTn id="88" dur="166" decel="50000">
                                          <p:stCondLst>
                                            <p:cond delay="1668"/>
                                          </p:stCondLst>
                                        </p:cTn>
                                        <p:tgtEl>
                                          <p:spTgt spid="10"/>
                                        </p:tgtEl>
                                      </p:cBhvr>
                                      <p:to x="100000" y="100000"/>
                                    </p:animScale>
                                    <p:animScale>
                                      <p:cBhvr>
                                        <p:cTn id="89" dur="26">
                                          <p:stCondLst>
                                            <p:cond delay="1808"/>
                                          </p:stCondLst>
                                        </p:cTn>
                                        <p:tgtEl>
                                          <p:spTgt spid="10"/>
                                        </p:tgtEl>
                                      </p:cBhvr>
                                      <p:to x="100000" y="95000"/>
                                    </p:animScale>
                                    <p:animScale>
                                      <p:cBhvr>
                                        <p:cTn id="9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Harden Pharaoh’s Heart</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7:1-3; 13 (see footnote 3)</a:t>
            </a:r>
          </a:p>
        </p:txBody>
      </p:sp>
      <p:grpSp>
        <p:nvGrpSpPr>
          <p:cNvPr id="11" name="Group 10"/>
          <p:cNvGrpSpPr/>
          <p:nvPr/>
        </p:nvGrpSpPr>
        <p:grpSpPr>
          <a:xfrm>
            <a:off x="5417303" y="1107996"/>
            <a:ext cx="1673462" cy="4842945"/>
            <a:chOff x="1786026" y="-84"/>
            <a:chExt cx="2743200" cy="6715893"/>
          </a:xfrm>
        </p:grpSpPr>
        <p:sp>
          <p:nvSpPr>
            <p:cNvPr id="12" name="Oval 11"/>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6"/>
            <p:cNvGrpSpPr/>
            <p:nvPr/>
          </p:nvGrpSpPr>
          <p:grpSpPr>
            <a:xfrm>
              <a:off x="2202305" y="1887511"/>
              <a:ext cx="1989944" cy="1602698"/>
              <a:chOff x="228600" y="1066800"/>
              <a:chExt cx="2286000" cy="1981200"/>
            </a:xfrm>
          </p:grpSpPr>
          <p:sp>
            <p:nvSpPr>
              <p:cNvPr id="63" name="Moon 62"/>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88"/>
              <p:cNvGrpSpPr/>
              <p:nvPr/>
            </p:nvGrpSpPr>
            <p:grpSpPr>
              <a:xfrm>
                <a:off x="1143000" y="1641846"/>
                <a:ext cx="1272054" cy="1406154"/>
                <a:chOff x="1143000" y="1641846"/>
                <a:chExt cx="1272054" cy="1406154"/>
              </a:xfrm>
            </p:grpSpPr>
            <p:sp>
              <p:nvSpPr>
                <p:cNvPr id="72" name="Flowchart: Delay 71"/>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9"/>
              <p:cNvGrpSpPr/>
              <p:nvPr/>
            </p:nvGrpSpPr>
            <p:grpSpPr>
              <a:xfrm rot="319898" flipH="1">
                <a:off x="285462" y="1563207"/>
                <a:ext cx="902826" cy="1265937"/>
                <a:chOff x="1512228" y="1641846"/>
                <a:chExt cx="902826" cy="1265937"/>
              </a:xfrm>
            </p:grpSpPr>
            <p:sp>
              <p:nvSpPr>
                <p:cNvPr id="69" name="Flowchart: Delay 68"/>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Moon 66"/>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rapezoid 21"/>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gular Pentagon 25"/>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7"/>
            <p:cNvGrpSpPr/>
            <p:nvPr/>
          </p:nvGrpSpPr>
          <p:grpSpPr>
            <a:xfrm>
              <a:off x="1888760" y="5726242"/>
              <a:ext cx="2454639" cy="217357"/>
              <a:chOff x="398489" y="1371600"/>
              <a:chExt cx="9752350" cy="1937478"/>
            </a:xfrm>
          </p:grpSpPr>
          <p:grpSp>
            <p:nvGrpSpPr>
              <p:cNvPr id="31" name="Group 8"/>
              <p:cNvGrpSpPr/>
              <p:nvPr/>
            </p:nvGrpSpPr>
            <p:grpSpPr>
              <a:xfrm>
                <a:off x="7864839" y="1372849"/>
                <a:ext cx="2286000" cy="1905000"/>
                <a:chOff x="1295400" y="2209800"/>
                <a:chExt cx="2286000" cy="1905000"/>
              </a:xfrm>
            </p:grpSpPr>
            <p:sp>
              <p:nvSpPr>
                <p:cNvPr id="56" name="Rectangle 5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p:cNvGrpSpPr/>
              <p:nvPr/>
            </p:nvGrpSpPr>
            <p:grpSpPr>
              <a:xfrm>
                <a:off x="2895600" y="1371600"/>
                <a:ext cx="2286000" cy="1905000"/>
                <a:chOff x="1295400" y="2209800"/>
                <a:chExt cx="2286000" cy="1905000"/>
              </a:xfrm>
            </p:grpSpPr>
            <p:sp>
              <p:nvSpPr>
                <p:cNvPr id="49" name="Rectangle 4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
              <p:cNvGrpSpPr/>
              <p:nvPr/>
            </p:nvGrpSpPr>
            <p:grpSpPr>
              <a:xfrm>
                <a:off x="5410200" y="1371600"/>
                <a:ext cx="2286000" cy="1905000"/>
                <a:chOff x="1295400" y="2209800"/>
                <a:chExt cx="2286000" cy="1905000"/>
              </a:xfrm>
            </p:grpSpPr>
            <p:sp>
              <p:nvSpPr>
                <p:cNvPr id="42" name="Rectangle 4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98489" y="1404078"/>
                <a:ext cx="2286000" cy="1905000"/>
                <a:chOff x="1295400" y="2209800"/>
                <a:chExt cx="2286000" cy="1905000"/>
              </a:xfrm>
            </p:grpSpPr>
            <p:sp>
              <p:nvSpPr>
                <p:cNvPr id="35" name="Rectangle 3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Heart 2"/>
          <p:cNvSpPr/>
          <p:nvPr/>
        </p:nvSpPr>
        <p:spPr>
          <a:xfrm>
            <a:off x="6283105" y="3259248"/>
            <a:ext cx="452673" cy="479833"/>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2641" y="1163993"/>
            <a:ext cx="371586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Prophet Joseph Smith corrected this verse to read that Moses was to be a prophet to the pharaoh rather than a god. (1)</a:t>
            </a:r>
            <a:endParaRPr lang="en-US" dirty="0">
              <a:solidFill>
                <a:schemeClr val="bg1"/>
              </a:solidFill>
            </a:endParaRPr>
          </a:p>
        </p:txBody>
      </p:sp>
      <p:sp>
        <p:nvSpPr>
          <p:cNvPr id="77" name="Rectangle 76"/>
          <p:cNvSpPr/>
          <p:nvPr/>
        </p:nvSpPr>
        <p:spPr>
          <a:xfrm>
            <a:off x="7524264" y="1641659"/>
            <a:ext cx="4213845" cy="2031325"/>
          </a:xfrm>
          <a:prstGeom prst="rect">
            <a:avLst/>
          </a:prstGeom>
        </p:spPr>
        <p:txBody>
          <a:bodyPr wrap="square">
            <a:spAutoFit/>
          </a:bodyPr>
          <a:lstStyle/>
          <a:p>
            <a:r>
              <a:rPr lang="en-US" b="0" i="0" dirty="0">
                <a:solidFill>
                  <a:schemeClr val="bg1"/>
                </a:solidFill>
                <a:effectLst/>
                <a:latin typeface="Calibri" panose="020F0502020204030204" pitchFamily="34" charset="0"/>
              </a:rPr>
              <a:t>We know that the Joseph Smith Translation changes the text every time it reads that the Lord hardened Pharaoh's heart.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Certainly God does not harden the hearts of men; it is men that harden their hearts toward God. (2)</a:t>
            </a:r>
            <a:endParaRPr lang="en-US" dirty="0">
              <a:solidFill>
                <a:schemeClr val="bg1"/>
              </a:solidFill>
            </a:endParaRPr>
          </a:p>
        </p:txBody>
      </p:sp>
      <p:grpSp>
        <p:nvGrpSpPr>
          <p:cNvPr id="78" name="Group 326"/>
          <p:cNvGrpSpPr/>
          <p:nvPr/>
        </p:nvGrpSpPr>
        <p:grpSpPr>
          <a:xfrm>
            <a:off x="1415423" y="2610746"/>
            <a:ext cx="1520492" cy="3589226"/>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53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par>
                                <p:cTn id="7" presetID="24" presetClass="emph" presetSubtype="0" fill="hold" grpId="1" nodeType="withEffect">
                                  <p:stCondLst>
                                    <p:cond delay="0"/>
                                  </p:stCondLst>
                                  <p:childTnLst>
                                    <p:animClr clrSpc="hsl" dir="cw">
                                      <p:cBhvr override="childStyle">
                                        <p:cTn id="8" dur="500" fill="hold"/>
                                        <p:tgtEl>
                                          <p:spTgt spid="3"/>
                                        </p:tgtEl>
                                        <p:attrNameLst>
                                          <p:attrName>style.color</p:attrName>
                                        </p:attrNameLst>
                                      </p:cBhvr>
                                      <p:by>
                                        <p:hsl h="0" s="-12549" l="-25098"/>
                                      </p:by>
                                    </p:animClr>
                                    <p:animClr clrSpc="hsl" dir="cw">
                                      <p:cBhvr>
                                        <p:cTn id="9" dur="500" fill="hold"/>
                                        <p:tgtEl>
                                          <p:spTgt spid="3"/>
                                        </p:tgtEl>
                                        <p:attrNameLst>
                                          <p:attrName>fillcolor</p:attrName>
                                        </p:attrNameLst>
                                      </p:cBhvr>
                                      <p:by>
                                        <p:hsl h="0" s="-12549" l="-25098"/>
                                      </p:by>
                                    </p:animClr>
                                    <p:animClr clrSpc="hsl" dir="cw">
                                      <p:cBhvr>
                                        <p:cTn id="10" dur="500" fill="hold"/>
                                        <p:tgtEl>
                                          <p:spTgt spid="3"/>
                                        </p:tgtEl>
                                        <p:attrNameLst>
                                          <p:attrName>stroke.color</p:attrName>
                                        </p:attrNameLst>
                                      </p:cBhvr>
                                      <p:by>
                                        <p:hsl h="0" s="-12549" l="-25098"/>
                                      </p:by>
                                    </p:animClr>
                                    <p:set>
                                      <p:cBhvr>
                                        <p:cTn id="11" dur="5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The Rod</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7:8-12</a:t>
            </a:r>
          </a:p>
        </p:txBody>
      </p:sp>
      <p:sp>
        <p:nvSpPr>
          <p:cNvPr id="76" name="Rectangle 75"/>
          <p:cNvSpPr/>
          <p:nvPr/>
        </p:nvSpPr>
        <p:spPr>
          <a:xfrm>
            <a:off x="964487" y="1291605"/>
            <a:ext cx="1515870" cy="369332"/>
          </a:xfrm>
          <a:prstGeom prst="rect">
            <a:avLst/>
          </a:prstGeom>
        </p:spPr>
        <p:txBody>
          <a:bodyPr wrap="square">
            <a:spAutoFit/>
          </a:bodyPr>
          <a:lstStyle/>
          <a:p>
            <a:r>
              <a:rPr lang="en-US" b="0" i="0" dirty="0">
                <a:solidFill>
                  <a:schemeClr val="bg1"/>
                </a:solidFill>
                <a:effectLst/>
                <a:latin typeface="Calibri" panose="020F0502020204030204" pitchFamily="34" charset="0"/>
              </a:rPr>
              <a:t>Moses’ Rod</a:t>
            </a:r>
            <a:endParaRPr lang="en-US" dirty="0">
              <a:solidFill>
                <a:schemeClr val="bg1"/>
              </a:solidFill>
            </a:endParaRPr>
          </a:p>
        </p:txBody>
      </p:sp>
      <p:sp>
        <p:nvSpPr>
          <p:cNvPr id="77" name="Rectangle 76"/>
          <p:cNvSpPr/>
          <p:nvPr/>
        </p:nvSpPr>
        <p:spPr>
          <a:xfrm>
            <a:off x="3822081" y="1154305"/>
            <a:ext cx="4213845" cy="5355312"/>
          </a:xfrm>
          <a:prstGeom prst="rect">
            <a:avLst/>
          </a:prstGeom>
        </p:spPr>
        <p:txBody>
          <a:bodyPr wrap="square">
            <a:spAutoFit/>
          </a:bodyPr>
          <a:lstStyle/>
          <a:p>
            <a:r>
              <a:rPr lang="en-US" dirty="0">
                <a:solidFill>
                  <a:schemeClr val="bg1"/>
                </a:solidFill>
              </a:rPr>
              <a:t>In the culture of the Israelites, the rod would be a natural symbol of authority, as the tool used by the shepherd to correct and guide his flock. </a:t>
            </a:r>
          </a:p>
          <a:p>
            <a:endParaRPr lang="en-US" dirty="0">
              <a:solidFill>
                <a:schemeClr val="bg1"/>
              </a:solidFill>
            </a:endParaRPr>
          </a:p>
          <a:p>
            <a:r>
              <a:rPr lang="en-US" dirty="0">
                <a:solidFill>
                  <a:schemeClr val="bg1"/>
                </a:solidFill>
              </a:rPr>
              <a:t>Moses' rod is, in fact,  carried by him while he tended his sheep; and later became his symbol of authority over the Israelites.</a:t>
            </a:r>
          </a:p>
          <a:p>
            <a:endParaRPr lang="en-US" dirty="0">
              <a:solidFill>
                <a:schemeClr val="bg1"/>
              </a:solidFill>
            </a:endParaRPr>
          </a:p>
          <a:p>
            <a:r>
              <a:rPr lang="en-US" dirty="0">
                <a:solidFill>
                  <a:schemeClr val="bg1"/>
                </a:solidFill>
              </a:rPr>
              <a:t>The rods of both Moses and Aaron were endowed with miraculous power during the Plagues of Egypt.</a:t>
            </a:r>
          </a:p>
          <a:p>
            <a:endParaRPr lang="en-US" dirty="0">
              <a:solidFill>
                <a:schemeClr val="bg1"/>
              </a:solidFill>
            </a:endParaRPr>
          </a:p>
          <a:p>
            <a:r>
              <a:rPr lang="en-US" dirty="0">
                <a:solidFill>
                  <a:schemeClr val="bg1"/>
                </a:solidFill>
              </a:rPr>
              <a:t>God commanded Moses to raise his rod over the Red Sea when it was to be parted and in prayer over Israel in battle.</a:t>
            </a:r>
          </a:p>
          <a:p>
            <a:endParaRPr lang="en-US" dirty="0">
              <a:solidFill>
                <a:schemeClr val="bg1"/>
              </a:solidFill>
            </a:endParaRPr>
          </a:p>
          <a:p>
            <a:r>
              <a:rPr lang="en-US" dirty="0">
                <a:solidFill>
                  <a:schemeClr val="bg1"/>
                </a:solidFill>
              </a:rPr>
              <a:t>Moses brings forth water from a stone using his rod.</a:t>
            </a:r>
          </a:p>
        </p:txBody>
      </p:sp>
      <p:pic>
        <p:nvPicPr>
          <p:cNvPr id="1026" name="Picture 2" descr="http://4.bp.blogspot.com/-uOtqqJNYuHM/UNzm9CbxCBI/AAAAAAAAO8I/SdboYrJuSYY/s1600/aaron-staff-turns-to-serpent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95" r="7099"/>
          <a:stretch/>
        </p:blipFill>
        <p:spPr bwMode="auto">
          <a:xfrm flipH="1">
            <a:off x="350016" y="1903082"/>
            <a:ext cx="3122050" cy="2397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1/Tissot_The_Rod_of_Aaron_Devours_the_Other_Rods.jpg/220px-Tissot_The_Rod_of_Aaron_Devours_the_Other_R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6" y="1932350"/>
            <a:ext cx="3851027" cy="2993300"/>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(3)</a:t>
            </a:r>
          </a:p>
        </p:txBody>
      </p:sp>
      <p:sp>
        <p:nvSpPr>
          <p:cNvPr id="98" name="Rectangle 97"/>
          <p:cNvSpPr/>
          <p:nvPr/>
        </p:nvSpPr>
        <p:spPr>
          <a:xfrm>
            <a:off x="9203504" y="1344028"/>
            <a:ext cx="1515870" cy="369332"/>
          </a:xfrm>
          <a:prstGeom prst="rect">
            <a:avLst/>
          </a:prstGeom>
        </p:spPr>
        <p:txBody>
          <a:bodyPr wrap="square">
            <a:spAutoFit/>
          </a:bodyPr>
          <a:lstStyle/>
          <a:p>
            <a:r>
              <a:rPr lang="en-US" b="0" i="0" dirty="0">
                <a:solidFill>
                  <a:schemeClr val="bg1"/>
                </a:solidFill>
                <a:effectLst/>
                <a:latin typeface="Calibri" panose="020F0502020204030204" pitchFamily="34" charset="0"/>
              </a:rPr>
              <a:t>Aaron’s Rod</a:t>
            </a:r>
            <a:endParaRPr lang="en-US" dirty="0">
              <a:solidFill>
                <a:schemeClr val="bg1"/>
              </a:solidFill>
            </a:endParaRPr>
          </a:p>
        </p:txBody>
      </p:sp>
      <p:grpSp>
        <p:nvGrpSpPr>
          <p:cNvPr id="11" name="Group 10">
            <a:extLst>
              <a:ext uri="{FF2B5EF4-FFF2-40B4-BE49-F238E27FC236}">
                <a16:creationId xmlns:a16="http://schemas.microsoft.com/office/drawing/2014/main" id="{B02D8A51-BAA2-44BA-9549-6CE890ABB921}"/>
              </a:ext>
            </a:extLst>
          </p:cNvPr>
          <p:cNvGrpSpPr/>
          <p:nvPr/>
        </p:nvGrpSpPr>
        <p:grpSpPr>
          <a:xfrm>
            <a:off x="8665027" y="4757053"/>
            <a:ext cx="2797497" cy="1996545"/>
            <a:chOff x="228600" y="381000"/>
            <a:chExt cx="3505068" cy="2501531"/>
          </a:xfrm>
        </p:grpSpPr>
        <p:grpSp>
          <p:nvGrpSpPr>
            <p:cNvPr id="12" name="Group 11">
              <a:extLst>
                <a:ext uri="{FF2B5EF4-FFF2-40B4-BE49-F238E27FC236}">
                  <a16:creationId xmlns:a16="http://schemas.microsoft.com/office/drawing/2014/main" id="{93A0ED9A-72E9-434F-8435-41524A19F7BF}"/>
                </a:ext>
              </a:extLst>
            </p:cNvPr>
            <p:cNvGrpSpPr/>
            <p:nvPr/>
          </p:nvGrpSpPr>
          <p:grpSpPr>
            <a:xfrm>
              <a:off x="228600" y="381000"/>
              <a:ext cx="3505068" cy="2501531"/>
              <a:chOff x="534986" y="381000"/>
              <a:chExt cx="2637111" cy="2501531"/>
            </a:xfrm>
          </p:grpSpPr>
          <p:sp>
            <p:nvSpPr>
              <p:cNvPr id="14" name="Rectangle 13">
                <a:extLst>
                  <a:ext uri="{FF2B5EF4-FFF2-40B4-BE49-F238E27FC236}">
                    <a16:creationId xmlns:a16="http://schemas.microsoft.com/office/drawing/2014/main" id="{5A733174-469C-4B51-BBE0-C03894809E92}"/>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7141F35-EF19-45A9-BE2D-561EB5302240}"/>
                  </a:ext>
                </a:extLst>
              </p:cNvPr>
              <p:cNvGrpSpPr/>
              <p:nvPr/>
            </p:nvGrpSpPr>
            <p:grpSpPr>
              <a:xfrm>
                <a:off x="534986" y="384805"/>
                <a:ext cx="457200" cy="2497726"/>
                <a:chOff x="533400" y="381000"/>
                <a:chExt cx="457200" cy="2497726"/>
              </a:xfrm>
            </p:grpSpPr>
            <p:sp>
              <p:nvSpPr>
                <p:cNvPr id="21" name="Oval 20">
                  <a:extLst>
                    <a:ext uri="{FF2B5EF4-FFF2-40B4-BE49-F238E27FC236}">
                      <a16:creationId xmlns:a16="http://schemas.microsoft.com/office/drawing/2014/main" id="{3540D111-2FD8-48DA-A3A7-137709908B44}"/>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2B74A70D-DE3B-4A42-9F25-F5236F9479A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31E62AF-E80B-4957-B14B-703F6F5435A3}"/>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908DF1-F9AF-4AC5-A034-5D92AEB3AEE7}"/>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2EEAF84-7445-4BB3-BAEE-865913BAFB69}"/>
                  </a:ext>
                </a:extLst>
              </p:cNvPr>
              <p:cNvGrpSpPr/>
              <p:nvPr/>
            </p:nvGrpSpPr>
            <p:grpSpPr>
              <a:xfrm>
                <a:off x="2714897" y="381000"/>
                <a:ext cx="457200" cy="2497726"/>
                <a:chOff x="2714897" y="457200"/>
                <a:chExt cx="457200" cy="2497726"/>
              </a:xfrm>
            </p:grpSpPr>
            <p:sp>
              <p:nvSpPr>
                <p:cNvPr id="17" name="Oval 16">
                  <a:extLst>
                    <a:ext uri="{FF2B5EF4-FFF2-40B4-BE49-F238E27FC236}">
                      <a16:creationId xmlns:a16="http://schemas.microsoft.com/office/drawing/2014/main" id="{11F1A57D-DFB8-4B0D-A5A4-56DCD951F0A7}"/>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1C82482-B362-481A-96AC-2B61AA42ABE0}"/>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0D409D-1759-4038-B01E-751B1839D09D}"/>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D2DC673-5542-4C3C-8EEF-904C8099268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a:extLst>
                <a:ext uri="{FF2B5EF4-FFF2-40B4-BE49-F238E27FC236}">
                  <a16:creationId xmlns:a16="http://schemas.microsoft.com/office/drawing/2014/main" id="{DFF8FA79-AFDA-438A-B5BD-B4F1BBF1DB7F}"/>
                </a:ext>
              </a:extLst>
            </p:cNvPr>
            <p:cNvSpPr/>
            <p:nvPr/>
          </p:nvSpPr>
          <p:spPr>
            <a:xfrm>
              <a:off x="849555" y="1008784"/>
              <a:ext cx="2371313" cy="1735302"/>
            </a:xfrm>
            <a:prstGeom prst="rect">
              <a:avLst/>
            </a:prstGeom>
          </p:spPr>
          <p:txBody>
            <a:bodyPr wrap="square">
              <a:spAutoFit/>
            </a:bodyPr>
            <a:lstStyle/>
            <a:p>
              <a:pPr algn="ctr"/>
              <a:r>
                <a:rPr lang="en-US" sz="1400" b="1" dirty="0"/>
                <a:t>The Lord’s power is greater than the power of mankind, the devil, and the false gods mankind worships</a:t>
              </a:r>
              <a:endParaRPr lang="en-US" sz="1400" i="1" dirty="0"/>
            </a:p>
          </p:txBody>
        </p:sp>
      </p:grpSp>
    </p:spTree>
    <p:extLst>
      <p:ext uri="{BB962C8B-B14F-4D97-AF65-F5344CB8AC3E}">
        <p14:creationId xmlns:p14="http://schemas.microsoft.com/office/powerpoint/2010/main" val="15336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1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7:14-25</a:t>
            </a:r>
          </a:p>
        </p:txBody>
      </p:sp>
      <p:sp>
        <p:nvSpPr>
          <p:cNvPr id="11" name="TextBox 10"/>
          <p:cNvSpPr txBox="1"/>
          <p:nvPr/>
        </p:nvSpPr>
        <p:spPr>
          <a:xfrm>
            <a:off x="235390" y="1414574"/>
            <a:ext cx="4300396" cy="1569660"/>
          </a:xfrm>
          <a:prstGeom prst="rect">
            <a:avLst/>
          </a:prstGeom>
          <a:noFill/>
        </p:spPr>
        <p:txBody>
          <a:bodyPr wrap="square" rtlCol="0">
            <a:spAutoFit/>
          </a:bodyPr>
          <a:lstStyle/>
          <a:p>
            <a:r>
              <a:rPr lang="en-US" sz="3200" dirty="0">
                <a:solidFill>
                  <a:schemeClr val="bg1"/>
                </a:solidFill>
              </a:rPr>
              <a:t>All the water turned to blood and the fish died and the river stank </a:t>
            </a:r>
          </a:p>
        </p:txBody>
      </p:sp>
      <p:pic>
        <p:nvPicPr>
          <p:cNvPr id="2050" name="Picture 2" descr="http://www.myjewishlearning.com/wp-content/uploads/2015/04/blood-plague_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038" y="968637"/>
            <a:ext cx="5600315" cy="3897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08765" y="4700729"/>
            <a:ext cx="9146911"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Blood </a:t>
            </a:r>
            <a:r>
              <a:rPr lang="en-US" b="0" i="1" dirty="0">
                <a:solidFill>
                  <a:schemeClr val="bg1"/>
                </a:solidFill>
                <a:effectLst/>
                <a:latin typeface="Calibri" panose="020F0502020204030204" pitchFamily="34" charset="0"/>
              </a:rPr>
              <a:t>Dam</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דם</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Nile was worshiped as a deity</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It made all water unusable for bathing or drinking and causes smell of dead fish; this would have robbed the Egyptians of peace and comfort</a:t>
            </a:r>
          </a:p>
          <a:p>
            <a:pPr fontAlgn="base">
              <a:buFont typeface="Arial" panose="020B0604020202020204" pitchFamily="34" charset="0"/>
              <a:buChar char="•"/>
            </a:pPr>
            <a:r>
              <a:rPr lang="en-US" dirty="0">
                <a:solidFill>
                  <a:schemeClr val="bg1"/>
                </a:solidFill>
                <a:latin typeface="Calibri" panose="020F0502020204030204" pitchFamily="34" charset="0"/>
              </a:rPr>
              <a:t>The Blue Nile go </a:t>
            </a:r>
            <a:r>
              <a:rPr lang="en-US" dirty="0" err="1">
                <a:solidFill>
                  <a:schemeClr val="bg1"/>
                </a:solidFill>
                <a:latin typeface="Calibri" panose="020F0502020204030204" pitchFamily="34" charset="0"/>
              </a:rPr>
              <a:t>Hapi</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Hapi</a:t>
            </a:r>
            <a:r>
              <a:rPr lang="en-US" dirty="0">
                <a:solidFill>
                  <a:schemeClr val="bg1"/>
                </a:solidFill>
                <a:latin typeface="Calibri" panose="020F0502020204030204" pitchFamily="34" charset="0"/>
              </a:rPr>
              <a:t> was sometimes depicted as a mother hippopotamus or with the head of a mother hippo</a:t>
            </a:r>
            <a:endParaRPr lang="en-US" b="0" i="0" dirty="0">
              <a:solidFill>
                <a:schemeClr val="bg1"/>
              </a:solidFill>
              <a:effectLst/>
              <a:latin typeface="Calibri" panose="020F0502020204030204" pitchFamily="34" charset="0"/>
            </a:endParaRPr>
          </a:p>
        </p:txBody>
      </p:sp>
      <p:sp>
        <p:nvSpPr>
          <p:cNvPr id="15" name="TextBox 14"/>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2052" name="Picture 4" descr="Symbolic importance of the Nile"/>
          <p:cNvPicPr>
            <a:picLocks noChangeAspect="1" noChangeArrowheads="1"/>
          </p:cNvPicPr>
          <p:nvPr/>
        </p:nvPicPr>
        <p:blipFill rotWithShape="1">
          <a:blip r:embed="rId3">
            <a:extLst>
              <a:ext uri="{28A0092B-C50C-407E-A947-70E740481C1C}">
                <a14:useLocalDpi xmlns:a14="http://schemas.microsoft.com/office/drawing/2010/main" val="0"/>
              </a:ext>
            </a:extLst>
          </a:blip>
          <a:srcRect r="2296" b="7294"/>
          <a:stretch/>
        </p:blipFill>
        <p:spPr bwMode="auto">
          <a:xfrm>
            <a:off x="364717" y="4474028"/>
            <a:ext cx="2561725" cy="151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2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8:1-15</a:t>
            </a:r>
          </a:p>
        </p:txBody>
      </p:sp>
      <p:sp>
        <p:nvSpPr>
          <p:cNvPr id="11" name="TextBox 10"/>
          <p:cNvSpPr txBox="1"/>
          <p:nvPr/>
        </p:nvSpPr>
        <p:spPr>
          <a:xfrm>
            <a:off x="860079" y="1796214"/>
            <a:ext cx="4852657" cy="1077218"/>
          </a:xfrm>
          <a:prstGeom prst="rect">
            <a:avLst/>
          </a:prstGeom>
          <a:noFill/>
        </p:spPr>
        <p:txBody>
          <a:bodyPr wrap="square" rtlCol="0">
            <a:spAutoFit/>
          </a:bodyPr>
          <a:lstStyle/>
          <a:p>
            <a:r>
              <a:rPr lang="en-US" sz="3200" dirty="0">
                <a:solidFill>
                  <a:schemeClr val="bg1"/>
                </a:solidFill>
              </a:rPr>
              <a:t>Frogs came up and covered the land of Egypt</a:t>
            </a:r>
          </a:p>
        </p:txBody>
      </p:sp>
      <p:sp>
        <p:nvSpPr>
          <p:cNvPr id="2" name="Rectangle 1"/>
          <p:cNvSpPr/>
          <p:nvPr/>
        </p:nvSpPr>
        <p:spPr>
          <a:xfrm>
            <a:off x="2441795" y="4300075"/>
            <a:ext cx="9630325"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Frogs </a:t>
            </a:r>
            <a:r>
              <a:rPr lang="en-US" b="0" i="0" dirty="0" err="1">
                <a:solidFill>
                  <a:schemeClr val="bg1"/>
                </a:solidFill>
                <a:effectLst/>
                <a:latin typeface="Calibri" panose="020F0502020204030204" pitchFamily="34" charset="0"/>
              </a:rPr>
              <a:t>Tsephardeda</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צפרדע</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land stank and made living uncomfortable; they could not sleep because their beds were also invaded</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Heqet</a:t>
            </a:r>
            <a:r>
              <a:rPr lang="en-US" b="0" i="0" dirty="0">
                <a:solidFill>
                  <a:schemeClr val="bg1"/>
                </a:solidFill>
                <a:effectLst/>
                <a:latin typeface="Calibri" panose="020F0502020204030204" pitchFamily="34" charset="0"/>
              </a:rPr>
              <a:t> was most commonly shown with the head of a frog and body of a woman. Egyptian women wore amulets and scarabs with the image of </a:t>
            </a:r>
            <a:r>
              <a:rPr lang="en-US" b="0" i="0" dirty="0" err="1">
                <a:solidFill>
                  <a:schemeClr val="bg1"/>
                </a:solidFill>
                <a:effectLst/>
                <a:latin typeface="Calibri" panose="020F0502020204030204" pitchFamily="34" charset="0"/>
              </a:rPr>
              <a:t>Heqet</a:t>
            </a:r>
            <a:r>
              <a:rPr lang="en-US" b="0" i="0" dirty="0">
                <a:solidFill>
                  <a:schemeClr val="bg1"/>
                </a:solidFill>
                <a:effectLst/>
                <a:latin typeface="Calibri" panose="020F0502020204030204" pitchFamily="34" charset="0"/>
              </a:rPr>
              <a:t> to protect them during childbirth.</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 Frogs were so sacred in Egypt that even the involuntary slaughter </a:t>
            </a:r>
          </a:p>
          <a:p>
            <a:pPr fontAlgn="base"/>
            <a:r>
              <a:rPr lang="en-US" b="0" i="0" dirty="0">
                <a:solidFill>
                  <a:schemeClr val="bg1"/>
                </a:solidFill>
                <a:effectLst/>
                <a:latin typeface="Calibri" panose="020F0502020204030204" pitchFamily="34" charset="0"/>
              </a:rPr>
              <a:t>of one was often punishable by death</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grpSp>
        <p:nvGrpSpPr>
          <p:cNvPr id="5" name="Group 4"/>
          <p:cNvGrpSpPr/>
          <p:nvPr/>
        </p:nvGrpSpPr>
        <p:grpSpPr>
          <a:xfrm>
            <a:off x="5902860" y="1049460"/>
            <a:ext cx="4516327" cy="3405274"/>
            <a:chOff x="5776111" y="906919"/>
            <a:chExt cx="4516327" cy="3405274"/>
          </a:xfrm>
        </p:grpSpPr>
        <p:pic>
          <p:nvPicPr>
            <p:cNvPr id="12290" name="Picture 2" descr="http://www.psalm11918.org/images/articles/parashah/14vaeira/frogPla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111" y="906919"/>
              <a:ext cx="4516327" cy="338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47990" y="4065972"/>
              <a:ext cx="744448" cy="246221"/>
            </a:xfrm>
            <a:prstGeom prst="rect">
              <a:avLst/>
            </a:prstGeom>
            <a:noFill/>
          </p:spPr>
          <p:txBody>
            <a:bodyPr wrap="square" rtlCol="0">
              <a:spAutoFit/>
            </a:bodyPr>
            <a:lstStyle/>
            <a:p>
              <a:r>
                <a:rPr lang="en-US" sz="1000" dirty="0">
                  <a:solidFill>
                    <a:schemeClr val="bg1"/>
                  </a:solidFill>
                </a:rPr>
                <a:t>Ted Larsen</a:t>
              </a:r>
            </a:p>
          </p:txBody>
        </p:sp>
      </p:grpSp>
      <p:pic>
        <p:nvPicPr>
          <p:cNvPr id="12294" name="Picture 6" descr="http://www.mayimachronim.com/wp-content/uploads/2015/01/Heket.jpg"/>
          <p:cNvPicPr>
            <a:picLocks noChangeAspect="1" noChangeArrowheads="1"/>
          </p:cNvPicPr>
          <p:nvPr/>
        </p:nvPicPr>
        <p:blipFill rotWithShape="1">
          <a:blip r:embed="rId3">
            <a:extLst>
              <a:ext uri="{28A0092B-C50C-407E-A947-70E740481C1C}">
                <a14:useLocalDpi xmlns:a14="http://schemas.microsoft.com/office/drawing/2010/main" val="0"/>
              </a:ext>
            </a:extLst>
          </a:blip>
          <a:srcRect l="62888" t="2296"/>
          <a:stretch/>
        </p:blipFill>
        <p:spPr bwMode="auto">
          <a:xfrm>
            <a:off x="432423" y="3620186"/>
            <a:ext cx="1766879" cy="24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fade">
                                      <p:cBhvr>
                                        <p:cTn id="21" dur="500"/>
                                        <p:tgtEl>
                                          <p:spTgt spid="12294"/>
                                        </p:tgtEl>
                                      </p:cBhvr>
                                    </p:animEffect>
                                  </p:childTnLst>
                                </p:cTn>
                              </p:par>
                              <p:par>
                                <p:cTn id="22" presetID="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3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8:16-19</a:t>
            </a:r>
          </a:p>
        </p:txBody>
      </p:sp>
      <p:sp>
        <p:nvSpPr>
          <p:cNvPr id="11" name="TextBox 10"/>
          <p:cNvSpPr txBox="1"/>
          <p:nvPr/>
        </p:nvSpPr>
        <p:spPr>
          <a:xfrm>
            <a:off x="2108634" y="1789812"/>
            <a:ext cx="4300396" cy="584775"/>
          </a:xfrm>
          <a:prstGeom prst="rect">
            <a:avLst/>
          </a:prstGeom>
          <a:noFill/>
        </p:spPr>
        <p:txBody>
          <a:bodyPr wrap="square" rtlCol="0">
            <a:spAutoFit/>
          </a:bodyPr>
          <a:lstStyle/>
          <a:p>
            <a:r>
              <a:rPr lang="en-US" sz="3200" dirty="0">
                <a:solidFill>
                  <a:schemeClr val="bg1"/>
                </a:solidFill>
              </a:rPr>
              <a:t>Lice</a:t>
            </a:r>
          </a:p>
        </p:txBody>
      </p:sp>
      <p:sp>
        <p:nvSpPr>
          <p:cNvPr id="2" name="Rectangle 1"/>
          <p:cNvSpPr/>
          <p:nvPr/>
        </p:nvSpPr>
        <p:spPr>
          <a:xfrm>
            <a:off x="1530037" y="3632847"/>
            <a:ext cx="10357164" cy="1200329"/>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Gnats/Lice </a:t>
            </a:r>
            <a:r>
              <a:rPr lang="en-US" b="0" i="1" dirty="0" err="1">
                <a:solidFill>
                  <a:schemeClr val="bg1"/>
                </a:solidFill>
                <a:effectLst/>
                <a:latin typeface="Calibri" panose="020F0502020204030204" pitchFamily="34" charset="0"/>
              </a:rPr>
              <a:t>Kinim</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כינים</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An irritating and carried diseases and bite constantly; bites would have caused itching/irritation of skin</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lice originated from the dust of the earth</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Egyptians worshiped Ged (or </a:t>
            </a:r>
            <a:r>
              <a:rPr lang="en-US" b="0" i="0" dirty="0" err="1">
                <a:solidFill>
                  <a:schemeClr val="bg1"/>
                </a:solidFill>
                <a:effectLst/>
                <a:latin typeface="Calibri" panose="020F0502020204030204" pitchFamily="34" charset="0"/>
              </a:rPr>
              <a:t>Geb</a:t>
            </a:r>
            <a:r>
              <a:rPr lang="en-US" b="0" i="0" dirty="0">
                <a:solidFill>
                  <a:schemeClr val="bg1"/>
                </a:solidFill>
                <a:effectLst/>
                <a:latin typeface="Calibri" panose="020F0502020204030204" pitchFamily="34" charset="0"/>
              </a:rPr>
              <a:t>), the earth god</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11266" name="Picture 2" descr="http://i.imgur.com/NtxhT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760" y="1214768"/>
            <a:ext cx="3852377" cy="255429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proudtobeblack.synthasite.com/resources/G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946" y="5168711"/>
            <a:ext cx="5049727" cy="142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4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8:20-22</a:t>
            </a:r>
          </a:p>
        </p:txBody>
      </p:sp>
      <p:sp>
        <p:nvSpPr>
          <p:cNvPr id="11" name="TextBox 10"/>
          <p:cNvSpPr txBox="1"/>
          <p:nvPr/>
        </p:nvSpPr>
        <p:spPr>
          <a:xfrm>
            <a:off x="778598" y="1942319"/>
            <a:ext cx="4300396" cy="584775"/>
          </a:xfrm>
          <a:prstGeom prst="rect">
            <a:avLst/>
          </a:prstGeom>
          <a:noFill/>
        </p:spPr>
        <p:txBody>
          <a:bodyPr wrap="square" rtlCol="0">
            <a:spAutoFit/>
          </a:bodyPr>
          <a:lstStyle/>
          <a:p>
            <a:r>
              <a:rPr lang="en-US" sz="3200" dirty="0">
                <a:solidFill>
                  <a:schemeClr val="bg1"/>
                </a:solidFill>
              </a:rPr>
              <a:t>Flies swarm over Egypt</a:t>
            </a:r>
          </a:p>
        </p:txBody>
      </p:sp>
      <p:sp>
        <p:nvSpPr>
          <p:cNvPr id="2" name="Rectangle 1"/>
          <p:cNvSpPr/>
          <p:nvPr/>
        </p:nvSpPr>
        <p:spPr>
          <a:xfrm>
            <a:off x="3383276" y="4278934"/>
            <a:ext cx="791685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Swarms/Mixture </a:t>
            </a:r>
            <a:r>
              <a:rPr lang="en-US" b="0" i="1" dirty="0" err="1">
                <a:solidFill>
                  <a:schemeClr val="bg1"/>
                </a:solidFill>
                <a:effectLst/>
                <a:latin typeface="Calibri" panose="020F0502020204030204" pitchFamily="34" charset="0"/>
              </a:rPr>
              <a:t>Arov</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ערוב</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they would have picked at food, laid eggs in food, and caused disease; again, allowing no rest for the Egyptians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this plague may have been targeting the Canaanite god “the lord of the flies” or “lord of the high place/high lord” </a:t>
            </a:r>
            <a:r>
              <a:rPr lang="en-US" b="0" i="1" dirty="0" err="1">
                <a:solidFill>
                  <a:schemeClr val="bg1"/>
                </a:solidFill>
                <a:effectLst/>
                <a:latin typeface="Calibri" panose="020F0502020204030204" pitchFamily="34" charset="0"/>
              </a:rPr>
              <a:t>baal</a:t>
            </a:r>
            <a:r>
              <a:rPr lang="en-US" b="0" i="1" dirty="0">
                <a:solidFill>
                  <a:schemeClr val="bg1"/>
                </a:solidFill>
                <a:effectLst/>
                <a:latin typeface="Calibri" panose="020F0502020204030204" pitchFamily="34" charset="0"/>
              </a:rPr>
              <a:t> </a:t>
            </a:r>
            <a:r>
              <a:rPr lang="en-US" b="0" i="1" dirty="0" err="1">
                <a:solidFill>
                  <a:schemeClr val="bg1"/>
                </a:solidFill>
                <a:effectLst/>
                <a:latin typeface="Calibri" panose="020F0502020204030204" pitchFamily="34" charset="0"/>
              </a:rPr>
              <a:t>zevuv</a:t>
            </a:r>
            <a:r>
              <a:rPr lang="en-US" b="0" i="0" dirty="0">
                <a:solidFill>
                  <a:schemeClr val="bg1"/>
                </a:solidFill>
                <a:effectLst/>
                <a:latin typeface="Calibri" panose="020F0502020204030204" pitchFamily="34" charset="0"/>
              </a:rPr>
              <a:t> which may have evolved later into Beelzebub</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10242" name="Picture 2" descr="http://www.millenniumministries.us/mm/images/stories/flies%203.jpg"/>
          <p:cNvPicPr>
            <a:picLocks noChangeAspect="1" noChangeArrowheads="1"/>
          </p:cNvPicPr>
          <p:nvPr/>
        </p:nvPicPr>
        <p:blipFill rotWithShape="1">
          <a:blip r:embed="rId2">
            <a:extLst>
              <a:ext uri="{28A0092B-C50C-407E-A947-70E740481C1C}">
                <a14:useLocalDpi xmlns:a14="http://schemas.microsoft.com/office/drawing/2010/main" val="0"/>
              </a:ext>
            </a:extLst>
          </a:blip>
          <a:srcRect l="8273" b="15656"/>
          <a:stretch/>
        </p:blipFill>
        <p:spPr bwMode="auto">
          <a:xfrm>
            <a:off x="6500387" y="1301799"/>
            <a:ext cx="3494795" cy="241012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hale.to/b/baal_h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61" y="4117670"/>
            <a:ext cx="2474316" cy="178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5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9:1-7</a:t>
            </a:r>
          </a:p>
        </p:txBody>
      </p:sp>
      <p:sp>
        <p:nvSpPr>
          <p:cNvPr id="2" name="Rectangle 1"/>
          <p:cNvSpPr/>
          <p:nvPr/>
        </p:nvSpPr>
        <p:spPr>
          <a:xfrm>
            <a:off x="3271609" y="4375323"/>
            <a:ext cx="9089681"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Livestock Pestilence </a:t>
            </a:r>
            <a:r>
              <a:rPr lang="en-US" b="0" i="1" dirty="0">
                <a:solidFill>
                  <a:schemeClr val="bg1"/>
                </a:solidFill>
                <a:effectLst/>
                <a:latin typeface="Calibri" panose="020F0502020204030204" pitchFamily="34" charset="0"/>
              </a:rPr>
              <a:t> </a:t>
            </a:r>
            <a:r>
              <a:rPr lang="he-IL" b="0" i="1" dirty="0">
                <a:solidFill>
                  <a:schemeClr val="bg1"/>
                </a:solidFill>
                <a:effectLst/>
                <a:latin typeface="Calibri" panose="020F0502020204030204" pitchFamily="34" charset="0"/>
              </a:rPr>
              <a:t>דבר</a:t>
            </a:r>
            <a:endParaRPr lang="he-IL" b="0" i="0" dirty="0">
              <a:solidFill>
                <a:schemeClr val="bg1"/>
              </a:solidFill>
              <a:effectLst/>
              <a:latin typeface="Calibri" panose="020F0502020204030204" pitchFamily="34" charset="0"/>
            </a:endParaRPr>
          </a:p>
          <a:p>
            <a:pPr fontAlgn="base">
              <a:buFont typeface="Arial" panose="020B0604020202020204" pitchFamily="34" charset="0"/>
              <a:buChar char="•"/>
            </a:pPr>
            <a:r>
              <a:rPr lang="en-US" b="0" i="0" dirty="0">
                <a:solidFill>
                  <a:schemeClr val="bg1"/>
                </a:solidFill>
                <a:effectLst/>
                <a:latin typeface="Calibri" panose="020F0502020204030204" pitchFamily="34" charset="0"/>
              </a:rPr>
              <a:t>flies and gnats carrying diseases from dead fish and frogs; killed sacred animals and food sources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god </a:t>
            </a:r>
            <a:r>
              <a:rPr lang="en-US" b="0" i="0" dirty="0" err="1">
                <a:solidFill>
                  <a:schemeClr val="bg1"/>
                </a:solidFill>
                <a:effectLst/>
                <a:latin typeface="Calibri" panose="020F0502020204030204" pitchFamily="34" charset="0"/>
              </a:rPr>
              <a:t>Apis</a:t>
            </a:r>
            <a:r>
              <a:rPr lang="en-US" b="0" i="0" dirty="0">
                <a:solidFill>
                  <a:schemeClr val="bg1"/>
                </a:solidFill>
                <a:effectLst/>
                <a:latin typeface="Calibri" panose="020F0502020204030204" pitchFamily="34" charset="0"/>
              </a:rPr>
              <a:t> was represented as a bull</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Apis</a:t>
            </a:r>
            <a:r>
              <a:rPr lang="en-US" b="0" i="0" dirty="0">
                <a:solidFill>
                  <a:schemeClr val="bg1"/>
                </a:solidFill>
                <a:effectLst/>
                <a:latin typeface="Calibri" panose="020F0502020204030204" pitchFamily="34" charset="0"/>
              </a:rPr>
              <a:t> was the most important of all the sacred animals worshiped in Egypt</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In connection to crops, herds, fertility, resurrection, and Pharaoh’s strength and fertility</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9220" name="Picture 4" descr="http://eatatjoes.net/wp-content/uploads/2014/12/Dead-Cattle-Plague-11.26.30-PM.png"/>
          <p:cNvPicPr>
            <a:picLocks noChangeAspect="1" noChangeArrowheads="1"/>
          </p:cNvPicPr>
          <p:nvPr/>
        </p:nvPicPr>
        <p:blipFill rotWithShape="1">
          <a:blip r:embed="rId2">
            <a:extLst>
              <a:ext uri="{28A0092B-C50C-407E-A947-70E740481C1C}">
                <a14:useLocalDpi xmlns:a14="http://schemas.microsoft.com/office/drawing/2010/main" val="0"/>
              </a:ext>
            </a:extLst>
          </a:blip>
          <a:srcRect l="16161" t="22606"/>
          <a:stretch/>
        </p:blipFill>
        <p:spPr bwMode="auto">
          <a:xfrm>
            <a:off x="6546052" y="1107996"/>
            <a:ext cx="5110839" cy="3162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45656" y="1840011"/>
            <a:ext cx="4300396" cy="1077218"/>
          </a:xfrm>
          <a:prstGeom prst="rect">
            <a:avLst/>
          </a:prstGeom>
          <a:noFill/>
        </p:spPr>
        <p:txBody>
          <a:bodyPr wrap="square" rtlCol="0">
            <a:spAutoFit/>
          </a:bodyPr>
          <a:lstStyle/>
          <a:p>
            <a:r>
              <a:rPr lang="en-US" sz="3200" dirty="0">
                <a:solidFill>
                  <a:schemeClr val="bg1"/>
                </a:solidFill>
              </a:rPr>
              <a:t>Infectious disease of livestock</a:t>
            </a:r>
          </a:p>
        </p:txBody>
      </p:sp>
      <p:pic>
        <p:nvPicPr>
          <p:cNvPr id="9222" name="Picture 6" descr="http://i-cias.com/e.o/slides/api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24" y="3707781"/>
            <a:ext cx="2817595" cy="267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2052</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Broadway</vt:lpstr>
      <vt:lpstr>Palatino</vt:lpstr>
      <vt:lpstr>Calibri Light</vt:lpstr>
      <vt:lpstr>Calibri</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24</cp:revision>
  <dcterms:created xsi:type="dcterms:W3CDTF">2015-09-28T13:50:39Z</dcterms:created>
  <dcterms:modified xsi:type="dcterms:W3CDTF">2020-11-14T02:27:06Z</dcterms:modified>
</cp:coreProperties>
</file>