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56" r:id="rId4"/>
    <p:sldId id="259" r:id="rId5"/>
    <p:sldId id="262" r:id="rId6"/>
    <p:sldId id="277" r:id="rId7"/>
    <p:sldId id="265" r:id="rId8"/>
    <p:sldId id="267" r:id="rId9"/>
    <p:sldId id="268" r:id="rId10"/>
    <p:sldId id="269" r:id="rId11"/>
    <p:sldId id="270" r:id="rId12"/>
    <p:sldId id="271" r:id="rId13"/>
    <p:sldId id="272" r:id="rId14"/>
    <p:sldId id="276" r:id="rId15"/>
    <p:sldId id="273" r:id="rId16"/>
    <p:sldId id="261" r:id="rId17"/>
    <p:sldId id="264" r:id="rId18"/>
    <p:sldId id="278" r:id="rId19"/>
    <p:sldId id="257" r:id="rId20"/>
    <p:sldId id="279" r:id="rId21"/>
    <p:sldId id="266" r:id="rId22"/>
    <p:sldId id="274" r:id="rId23"/>
    <p:sldId id="275" r:id="rId24"/>
  </p:sldIdLst>
  <p:sldSz cx="12192000" cy="6858000"/>
  <p:notesSz cx="6858000" cy="9144000"/>
  <p:embeddedFontLst>
    <p:embeddedFont>
      <p:font typeface="AR BLANC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422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61E9F-303F-4AAE-9714-5EE7CAC98A0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22058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87389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99572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48036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61E9F-303F-4AAE-9714-5EE7CAC98A0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3656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61E9F-303F-4AAE-9714-5EE7CAC98A0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32399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61E9F-303F-4AAE-9714-5EE7CAC98A08}"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420207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61E9F-303F-4AAE-9714-5EE7CAC98A08}"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37453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61E9F-303F-4AAE-9714-5EE7CAC98A08}"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3142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61E9F-303F-4AAE-9714-5EE7CAC98A0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84180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61E9F-303F-4AAE-9714-5EE7CAC98A0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24296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61E9F-303F-4AAE-9714-5EE7CAC98A08}"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48FBF-688F-48F5-9223-524752159C16}" type="slidenum">
              <a:rPr lang="en-US" smtClean="0"/>
              <a:t>‹#›</a:t>
            </a:fld>
            <a:endParaRPr lang="en-US"/>
          </a:p>
        </p:txBody>
      </p:sp>
    </p:spTree>
    <p:extLst>
      <p:ext uri="{BB962C8B-B14F-4D97-AF65-F5344CB8AC3E}">
        <p14:creationId xmlns:p14="http://schemas.microsoft.com/office/powerpoint/2010/main" val="423545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6273C8-16EA-4602-BCAD-163BF1A4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8641" y="0"/>
            <a:ext cx="1620571" cy="369332"/>
          </a:xfrm>
          <a:prstGeom prst="rect">
            <a:avLst/>
          </a:prstGeom>
          <a:noFill/>
        </p:spPr>
        <p:txBody>
          <a:bodyPr wrap="square" rtlCol="0">
            <a:spAutoFit/>
          </a:bodyPr>
          <a:lstStyle/>
          <a:p>
            <a:r>
              <a:rPr lang="en-US" dirty="0">
                <a:solidFill>
                  <a:schemeClr val="bg1"/>
                </a:solidFill>
              </a:rPr>
              <a:t>Lesson 49</a:t>
            </a:r>
          </a:p>
        </p:txBody>
      </p:sp>
      <p:sp>
        <p:nvSpPr>
          <p:cNvPr id="6" name="TextBox 5"/>
          <p:cNvSpPr txBox="1"/>
          <p:nvPr/>
        </p:nvSpPr>
        <p:spPr>
          <a:xfrm>
            <a:off x="0" y="949104"/>
            <a:ext cx="12192000" cy="2862322"/>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Great Cry</a:t>
            </a:r>
          </a:p>
          <a:p>
            <a:pPr algn="ctr"/>
            <a:r>
              <a:rPr lang="en-US" sz="6600" dirty="0">
                <a:solidFill>
                  <a:schemeClr val="bg1"/>
                </a:solidFill>
                <a:latin typeface="AR BLANCA" panose="02000000000000000000" pitchFamily="2" charset="0"/>
              </a:rPr>
              <a:t>Passover</a:t>
            </a:r>
          </a:p>
          <a:p>
            <a:pPr algn="ctr"/>
            <a:r>
              <a:rPr lang="en-US" sz="4800" dirty="0">
                <a:solidFill>
                  <a:schemeClr val="bg1"/>
                </a:solidFill>
                <a:latin typeface="AR BLANCA" panose="02000000000000000000" pitchFamily="2" charset="0"/>
              </a:rPr>
              <a:t>Exodus 12-13</a:t>
            </a:r>
          </a:p>
        </p:txBody>
      </p:sp>
      <p:sp>
        <p:nvSpPr>
          <p:cNvPr id="2" name="Rectangle 1"/>
          <p:cNvSpPr/>
          <p:nvPr/>
        </p:nvSpPr>
        <p:spPr>
          <a:xfrm>
            <a:off x="3111374" y="4189491"/>
            <a:ext cx="6096000" cy="1477328"/>
          </a:xfrm>
          <a:prstGeom prst="rect">
            <a:avLst/>
          </a:prstGeom>
        </p:spPr>
        <p:txBody>
          <a:bodyPr>
            <a:spAutoFit/>
          </a:bodyPr>
          <a:lstStyle/>
          <a:p>
            <a:r>
              <a:rPr lang="en-US" b="0" i="1" dirty="0">
                <a:solidFill>
                  <a:schemeClr val="bg1"/>
                </a:solidFill>
                <a:effectLst/>
                <a:latin typeface="Palatino"/>
              </a:rPr>
              <a:t>And all the firstborn in the land of Egypt shall die, from the firstborn of Pharaoh that </a:t>
            </a:r>
            <a:r>
              <a:rPr lang="en-US" b="0" i="1" dirty="0" err="1">
                <a:solidFill>
                  <a:schemeClr val="bg1"/>
                </a:solidFill>
                <a:effectLst/>
                <a:latin typeface="Palatino"/>
              </a:rPr>
              <a:t>sitteth</a:t>
            </a:r>
            <a:r>
              <a:rPr lang="en-US" b="0" i="1" dirty="0">
                <a:solidFill>
                  <a:schemeClr val="bg1"/>
                </a:solidFill>
                <a:effectLst/>
                <a:latin typeface="Palatino"/>
              </a:rPr>
              <a:t> upon his throne, even unto the firstborn of the maidservant that is behind the mill; and all the firstborn of beasts.</a:t>
            </a:r>
          </a:p>
          <a:p>
            <a:r>
              <a:rPr lang="en-US" i="1" dirty="0">
                <a:solidFill>
                  <a:schemeClr val="bg1"/>
                </a:solidFill>
                <a:latin typeface="Palatino"/>
              </a:rPr>
              <a:t>Exodus 11:5</a:t>
            </a:r>
            <a:endParaRPr lang="en-US" i="1" dirty="0">
              <a:solidFill>
                <a:schemeClr val="bg1"/>
              </a:solidFill>
            </a:endParaRPr>
          </a:p>
        </p:txBody>
      </p:sp>
      <p:grpSp>
        <p:nvGrpSpPr>
          <p:cNvPr id="11" name="Group 10"/>
          <p:cNvGrpSpPr/>
          <p:nvPr/>
        </p:nvGrpSpPr>
        <p:grpSpPr>
          <a:xfrm>
            <a:off x="9011016" y="1951615"/>
            <a:ext cx="2281869" cy="2465905"/>
            <a:chOff x="9011016" y="1951615"/>
            <a:chExt cx="2281869" cy="2465905"/>
          </a:xfrm>
        </p:grpSpPr>
        <p:sp>
          <p:nvSpPr>
            <p:cNvPr id="3" name="Rectangle 2"/>
            <p:cNvSpPr/>
            <p:nvPr/>
          </p:nvSpPr>
          <p:spPr>
            <a:xfrm>
              <a:off x="9388444" y="2145671"/>
              <a:ext cx="1602463" cy="2254313"/>
            </a:xfrm>
            <a:prstGeom prst="rect">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51136" y="3044982"/>
              <a:ext cx="2411239" cy="298765"/>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9643449" y="3044981"/>
              <a:ext cx="2411239" cy="298765"/>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us.123rf.com/450wm/javarman/javarman0909/javarman090900002/5455310-close-up-image-of-ancient-doors.jpg?ver=6"/>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l="15647" t="11302" r="14894" b="16461"/>
            <a:stretch/>
          </p:blipFill>
          <p:spPr bwMode="auto">
            <a:xfrm>
              <a:off x="9506139" y="2302596"/>
              <a:ext cx="1213004" cy="20886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86445" b="5907"/>
            <a:stretch/>
          </p:blipFill>
          <p:spPr bwMode="auto">
            <a:xfrm>
              <a:off x="9253637" y="2258737"/>
              <a:ext cx="206235" cy="2141246"/>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9270749" y="2326741"/>
              <a:ext cx="153937" cy="1385180"/>
            </a:xfrm>
            <a:custGeom>
              <a:avLst/>
              <a:gdLst>
                <a:gd name="connsiteX0" fmla="*/ 0 w 153937"/>
                <a:gd name="connsiteY0" fmla="*/ 271604 h 1385180"/>
                <a:gd name="connsiteX1" fmla="*/ 0 w 153937"/>
                <a:gd name="connsiteY1" fmla="*/ 271604 h 1385180"/>
                <a:gd name="connsiteX2" fmla="*/ 9053 w 153937"/>
                <a:gd name="connsiteY2" fmla="*/ 1013988 h 1385180"/>
                <a:gd name="connsiteX3" fmla="*/ 27160 w 153937"/>
                <a:gd name="connsiteY3" fmla="*/ 959667 h 1385180"/>
                <a:gd name="connsiteX4" fmla="*/ 36213 w 153937"/>
                <a:gd name="connsiteY4" fmla="*/ 932507 h 1385180"/>
                <a:gd name="connsiteX5" fmla="*/ 45267 w 153937"/>
                <a:gd name="connsiteY5" fmla="*/ 995881 h 1385180"/>
                <a:gd name="connsiteX6" fmla="*/ 63374 w 153937"/>
                <a:gd name="connsiteY6" fmla="*/ 1267485 h 1385180"/>
                <a:gd name="connsiteX7" fmla="*/ 81481 w 153937"/>
                <a:gd name="connsiteY7" fmla="*/ 1385180 h 1385180"/>
                <a:gd name="connsiteX8" fmla="*/ 90534 w 153937"/>
                <a:gd name="connsiteY8" fmla="*/ 1339912 h 1385180"/>
                <a:gd name="connsiteX9" fmla="*/ 99588 w 153937"/>
                <a:gd name="connsiteY9" fmla="*/ 1312752 h 1385180"/>
                <a:gd name="connsiteX10" fmla="*/ 108641 w 153937"/>
                <a:gd name="connsiteY10" fmla="*/ 1267485 h 1385180"/>
                <a:gd name="connsiteX11" fmla="*/ 126748 w 153937"/>
                <a:gd name="connsiteY11" fmla="*/ 814811 h 1385180"/>
                <a:gd name="connsiteX12" fmla="*/ 135801 w 153937"/>
                <a:gd name="connsiteY12" fmla="*/ 760491 h 1385180"/>
                <a:gd name="connsiteX13" fmla="*/ 144855 w 153937"/>
                <a:gd name="connsiteY13" fmla="*/ 470780 h 1385180"/>
                <a:gd name="connsiteX14" fmla="*/ 153908 w 153937"/>
                <a:gd name="connsiteY14" fmla="*/ 389299 h 1385180"/>
                <a:gd name="connsiteX15" fmla="*/ 135801 w 153937"/>
                <a:gd name="connsiteY15" fmla="*/ 45267 h 1385180"/>
                <a:gd name="connsiteX16" fmla="*/ 99588 w 153937"/>
                <a:gd name="connsiteY16" fmla="*/ 0 h 1385180"/>
                <a:gd name="connsiteX17" fmla="*/ 90534 w 153937"/>
                <a:gd name="connsiteY17" fmla="*/ 27160 h 1385180"/>
                <a:gd name="connsiteX18" fmla="*/ 63374 w 153937"/>
                <a:gd name="connsiteY18" fmla="*/ 36213 h 1385180"/>
                <a:gd name="connsiteX19" fmla="*/ 18106 w 153937"/>
                <a:gd name="connsiteY19" fmla="*/ 90534 h 1385180"/>
                <a:gd name="connsiteX20" fmla="*/ 18106 w 153937"/>
                <a:gd name="connsiteY20" fmla="*/ 153909 h 1385180"/>
                <a:gd name="connsiteX21" fmla="*/ 18106 w 153937"/>
                <a:gd name="connsiteY21" fmla="*/ 153909 h 1385180"/>
                <a:gd name="connsiteX22" fmla="*/ 18106 w 153937"/>
                <a:gd name="connsiteY22" fmla="*/ 135802 h 13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937" h="1385180">
                  <a:moveTo>
                    <a:pt x="0" y="271604"/>
                  </a:moveTo>
                  <a:lnTo>
                    <a:pt x="0" y="271604"/>
                  </a:lnTo>
                  <a:cubicBezTo>
                    <a:pt x="3018" y="519065"/>
                    <a:pt x="-708" y="766701"/>
                    <a:pt x="9053" y="1013988"/>
                  </a:cubicBezTo>
                  <a:cubicBezTo>
                    <a:pt x="9806" y="1033060"/>
                    <a:pt x="21124" y="977774"/>
                    <a:pt x="27160" y="959667"/>
                  </a:cubicBezTo>
                  <a:lnTo>
                    <a:pt x="36213" y="932507"/>
                  </a:lnTo>
                  <a:cubicBezTo>
                    <a:pt x="39231" y="953632"/>
                    <a:pt x="43033" y="974659"/>
                    <a:pt x="45267" y="995881"/>
                  </a:cubicBezTo>
                  <a:cubicBezTo>
                    <a:pt x="57867" y="1115585"/>
                    <a:pt x="53757" y="1132847"/>
                    <a:pt x="63374" y="1267485"/>
                  </a:cubicBezTo>
                  <a:cubicBezTo>
                    <a:pt x="69740" y="1356605"/>
                    <a:pt x="63980" y="1332680"/>
                    <a:pt x="81481" y="1385180"/>
                  </a:cubicBezTo>
                  <a:cubicBezTo>
                    <a:pt x="84499" y="1370091"/>
                    <a:pt x="86802" y="1354841"/>
                    <a:pt x="90534" y="1339912"/>
                  </a:cubicBezTo>
                  <a:cubicBezTo>
                    <a:pt x="92849" y="1330654"/>
                    <a:pt x="97273" y="1322010"/>
                    <a:pt x="99588" y="1312752"/>
                  </a:cubicBezTo>
                  <a:cubicBezTo>
                    <a:pt x="103320" y="1297824"/>
                    <a:pt x="105623" y="1282574"/>
                    <a:pt x="108641" y="1267485"/>
                  </a:cubicBezTo>
                  <a:cubicBezTo>
                    <a:pt x="113210" y="1084744"/>
                    <a:pt x="106997" y="972823"/>
                    <a:pt x="126748" y="814811"/>
                  </a:cubicBezTo>
                  <a:cubicBezTo>
                    <a:pt x="129025" y="796596"/>
                    <a:pt x="132783" y="778598"/>
                    <a:pt x="135801" y="760491"/>
                  </a:cubicBezTo>
                  <a:cubicBezTo>
                    <a:pt x="138819" y="663921"/>
                    <a:pt x="140148" y="567283"/>
                    <a:pt x="144855" y="470780"/>
                  </a:cubicBezTo>
                  <a:cubicBezTo>
                    <a:pt x="146186" y="443485"/>
                    <a:pt x="154489" y="416620"/>
                    <a:pt x="153908" y="389299"/>
                  </a:cubicBezTo>
                  <a:cubicBezTo>
                    <a:pt x="151465" y="274489"/>
                    <a:pt x="144181" y="159797"/>
                    <a:pt x="135801" y="45267"/>
                  </a:cubicBezTo>
                  <a:cubicBezTo>
                    <a:pt x="133558" y="14619"/>
                    <a:pt x="123000" y="15608"/>
                    <a:pt x="99588" y="0"/>
                  </a:cubicBezTo>
                  <a:cubicBezTo>
                    <a:pt x="96570" y="9053"/>
                    <a:pt x="97282" y="20412"/>
                    <a:pt x="90534" y="27160"/>
                  </a:cubicBezTo>
                  <a:cubicBezTo>
                    <a:pt x="83786" y="33908"/>
                    <a:pt x="71314" y="30919"/>
                    <a:pt x="63374" y="36213"/>
                  </a:cubicBezTo>
                  <a:cubicBezTo>
                    <a:pt x="55160" y="41689"/>
                    <a:pt x="20675" y="77687"/>
                    <a:pt x="18106" y="90534"/>
                  </a:cubicBezTo>
                  <a:cubicBezTo>
                    <a:pt x="13963" y="111249"/>
                    <a:pt x="18106" y="132784"/>
                    <a:pt x="18106" y="153909"/>
                  </a:cubicBezTo>
                  <a:lnTo>
                    <a:pt x="18106" y="153909"/>
                  </a:lnTo>
                  <a:lnTo>
                    <a:pt x="18106" y="135802"/>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86445" b="5907"/>
            <a:stretch/>
          </p:blipFill>
          <p:spPr bwMode="auto">
            <a:xfrm>
              <a:off x="10758454" y="2276274"/>
              <a:ext cx="206235" cy="214124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flipH="1">
              <a:off x="10805281" y="2432864"/>
              <a:ext cx="153937" cy="1385180"/>
            </a:xfrm>
            <a:custGeom>
              <a:avLst/>
              <a:gdLst>
                <a:gd name="connsiteX0" fmla="*/ 0 w 153937"/>
                <a:gd name="connsiteY0" fmla="*/ 271604 h 1385180"/>
                <a:gd name="connsiteX1" fmla="*/ 0 w 153937"/>
                <a:gd name="connsiteY1" fmla="*/ 271604 h 1385180"/>
                <a:gd name="connsiteX2" fmla="*/ 9053 w 153937"/>
                <a:gd name="connsiteY2" fmla="*/ 1013988 h 1385180"/>
                <a:gd name="connsiteX3" fmla="*/ 27160 w 153937"/>
                <a:gd name="connsiteY3" fmla="*/ 959667 h 1385180"/>
                <a:gd name="connsiteX4" fmla="*/ 36213 w 153937"/>
                <a:gd name="connsiteY4" fmla="*/ 932507 h 1385180"/>
                <a:gd name="connsiteX5" fmla="*/ 45267 w 153937"/>
                <a:gd name="connsiteY5" fmla="*/ 995881 h 1385180"/>
                <a:gd name="connsiteX6" fmla="*/ 63374 w 153937"/>
                <a:gd name="connsiteY6" fmla="*/ 1267485 h 1385180"/>
                <a:gd name="connsiteX7" fmla="*/ 81481 w 153937"/>
                <a:gd name="connsiteY7" fmla="*/ 1385180 h 1385180"/>
                <a:gd name="connsiteX8" fmla="*/ 90534 w 153937"/>
                <a:gd name="connsiteY8" fmla="*/ 1339912 h 1385180"/>
                <a:gd name="connsiteX9" fmla="*/ 99588 w 153937"/>
                <a:gd name="connsiteY9" fmla="*/ 1312752 h 1385180"/>
                <a:gd name="connsiteX10" fmla="*/ 108641 w 153937"/>
                <a:gd name="connsiteY10" fmla="*/ 1267485 h 1385180"/>
                <a:gd name="connsiteX11" fmla="*/ 126748 w 153937"/>
                <a:gd name="connsiteY11" fmla="*/ 814811 h 1385180"/>
                <a:gd name="connsiteX12" fmla="*/ 135801 w 153937"/>
                <a:gd name="connsiteY12" fmla="*/ 760491 h 1385180"/>
                <a:gd name="connsiteX13" fmla="*/ 144855 w 153937"/>
                <a:gd name="connsiteY13" fmla="*/ 470780 h 1385180"/>
                <a:gd name="connsiteX14" fmla="*/ 153908 w 153937"/>
                <a:gd name="connsiteY14" fmla="*/ 389299 h 1385180"/>
                <a:gd name="connsiteX15" fmla="*/ 135801 w 153937"/>
                <a:gd name="connsiteY15" fmla="*/ 45267 h 1385180"/>
                <a:gd name="connsiteX16" fmla="*/ 99588 w 153937"/>
                <a:gd name="connsiteY16" fmla="*/ 0 h 1385180"/>
                <a:gd name="connsiteX17" fmla="*/ 90534 w 153937"/>
                <a:gd name="connsiteY17" fmla="*/ 27160 h 1385180"/>
                <a:gd name="connsiteX18" fmla="*/ 63374 w 153937"/>
                <a:gd name="connsiteY18" fmla="*/ 36213 h 1385180"/>
                <a:gd name="connsiteX19" fmla="*/ 18106 w 153937"/>
                <a:gd name="connsiteY19" fmla="*/ 90534 h 1385180"/>
                <a:gd name="connsiteX20" fmla="*/ 18106 w 153937"/>
                <a:gd name="connsiteY20" fmla="*/ 153909 h 1385180"/>
                <a:gd name="connsiteX21" fmla="*/ 18106 w 153937"/>
                <a:gd name="connsiteY21" fmla="*/ 153909 h 1385180"/>
                <a:gd name="connsiteX22" fmla="*/ 18106 w 153937"/>
                <a:gd name="connsiteY22" fmla="*/ 135802 h 13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937" h="1385180">
                  <a:moveTo>
                    <a:pt x="0" y="271604"/>
                  </a:moveTo>
                  <a:lnTo>
                    <a:pt x="0" y="271604"/>
                  </a:lnTo>
                  <a:cubicBezTo>
                    <a:pt x="3018" y="519065"/>
                    <a:pt x="-708" y="766701"/>
                    <a:pt x="9053" y="1013988"/>
                  </a:cubicBezTo>
                  <a:cubicBezTo>
                    <a:pt x="9806" y="1033060"/>
                    <a:pt x="21124" y="977774"/>
                    <a:pt x="27160" y="959667"/>
                  </a:cubicBezTo>
                  <a:lnTo>
                    <a:pt x="36213" y="932507"/>
                  </a:lnTo>
                  <a:cubicBezTo>
                    <a:pt x="39231" y="953632"/>
                    <a:pt x="43033" y="974659"/>
                    <a:pt x="45267" y="995881"/>
                  </a:cubicBezTo>
                  <a:cubicBezTo>
                    <a:pt x="57867" y="1115585"/>
                    <a:pt x="53757" y="1132847"/>
                    <a:pt x="63374" y="1267485"/>
                  </a:cubicBezTo>
                  <a:cubicBezTo>
                    <a:pt x="69740" y="1356605"/>
                    <a:pt x="63980" y="1332680"/>
                    <a:pt x="81481" y="1385180"/>
                  </a:cubicBezTo>
                  <a:cubicBezTo>
                    <a:pt x="84499" y="1370091"/>
                    <a:pt x="86802" y="1354841"/>
                    <a:pt x="90534" y="1339912"/>
                  </a:cubicBezTo>
                  <a:cubicBezTo>
                    <a:pt x="92849" y="1330654"/>
                    <a:pt x="97273" y="1322010"/>
                    <a:pt x="99588" y="1312752"/>
                  </a:cubicBezTo>
                  <a:cubicBezTo>
                    <a:pt x="103320" y="1297824"/>
                    <a:pt x="105623" y="1282574"/>
                    <a:pt x="108641" y="1267485"/>
                  </a:cubicBezTo>
                  <a:cubicBezTo>
                    <a:pt x="113210" y="1084744"/>
                    <a:pt x="106997" y="972823"/>
                    <a:pt x="126748" y="814811"/>
                  </a:cubicBezTo>
                  <a:cubicBezTo>
                    <a:pt x="129025" y="796596"/>
                    <a:pt x="132783" y="778598"/>
                    <a:pt x="135801" y="760491"/>
                  </a:cubicBezTo>
                  <a:cubicBezTo>
                    <a:pt x="138819" y="663921"/>
                    <a:pt x="140148" y="567283"/>
                    <a:pt x="144855" y="470780"/>
                  </a:cubicBezTo>
                  <a:cubicBezTo>
                    <a:pt x="146186" y="443485"/>
                    <a:pt x="154489" y="416620"/>
                    <a:pt x="153908" y="389299"/>
                  </a:cubicBezTo>
                  <a:cubicBezTo>
                    <a:pt x="151465" y="274489"/>
                    <a:pt x="144181" y="159797"/>
                    <a:pt x="135801" y="45267"/>
                  </a:cubicBezTo>
                  <a:cubicBezTo>
                    <a:pt x="133558" y="14619"/>
                    <a:pt x="123000" y="15608"/>
                    <a:pt x="99588" y="0"/>
                  </a:cubicBezTo>
                  <a:cubicBezTo>
                    <a:pt x="96570" y="9053"/>
                    <a:pt x="97282" y="20412"/>
                    <a:pt x="90534" y="27160"/>
                  </a:cubicBezTo>
                  <a:cubicBezTo>
                    <a:pt x="83786" y="33908"/>
                    <a:pt x="71314" y="30919"/>
                    <a:pt x="63374" y="36213"/>
                  </a:cubicBezTo>
                  <a:cubicBezTo>
                    <a:pt x="55160" y="41689"/>
                    <a:pt x="20675" y="77687"/>
                    <a:pt x="18106" y="90534"/>
                  </a:cubicBezTo>
                  <a:cubicBezTo>
                    <a:pt x="13963" y="111249"/>
                    <a:pt x="18106" y="132784"/>
                    <a:pt x="18106" y="153909"/>
                  </a:cubicBezTo>
                  <a:lnTo>
                    <a:pt x="18106" y="153909"/>
                  </a:lnTo>
                  <a:lnTo>
                    <a:pt x="18106" y="135802"/>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34045" t="13634" r="48082" b="8426"/>
            <a:stretch/>
          </p:blipFill>
          <p:spPr bwMode="auto">
            <a:xfrm rot="5400000">
              <a:off x="9977034" y="985597"/>
              <a:ext cx="349833" cy="228186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9564906" y="1979232"/>
              <a:ext cx="1095469" cy="226336"/>
            </a:xfrm>
            <a:custGeom>
              <a:avLst/>
              <a:gdLst>
                <a:gd name="connsiteX0" fmla="*/ 0 w 1095469"/>
                <a:gd name="connsiteY0" fmla="*/ 0 h 226336"/>
                <a:gd name="connsiteX1" fmla="*/ 0 w 1095469"/>
                <a:gd name="connsiteY1" fmla="*/ 0 h 226336"/>
                <a:gd name="connsiteX2" fmla="*/ 81481 w 1095469"/>
                <a:gd name="connsiteY2" fmla="*/ 9053 h 226336"/>
                <a:gd name="connsiteX3" fmla="*/ 108641 w 1095469"/>
                <a:gd name="connsiteY3" fmla="*/ 18107 h 226336"/>
                <a:gd name="connsiteX4" fmla="*/ 208230 w 1095469"/>
                <a:gd name="connsiteY4" fmla="*/ 27160 h 226336"/>
                <a:gd name="connsiteX5" fmla="*/ 253497 w 1095469"/>
                <a:gd name="connsiteY5" fmla="*/ 36213 h 226336"/>
                <a:gd name="connsiteX6" fmla="*/ 516047 w 1095469"/>
                <a:gd name="connsiteY6" fmla="*/ 45267 h 226336"/>
                <a:gd name="connsiteX7" fmla="*/ 461727 w 1095469"/>
                <a:gd name="connsiteY7" fmla="*/ 99588 h 226336"/>
                <a:gd name="connsiteX8" fmla="*/ 488887 w 1095469"/>
                <a:gd name="connsiteY8" fmla="*/ 117695 h 226336"/>
                <a:gd name="connsiteX9" fmla="*/ 769544 w 1095469"/>
                <a:gd name="connsiteY9" fmla="*/ 99588 h 226336"/>
                <a:gd name="connsiteX10" fmla="*/ 805758 w 1095469"/>
                <a:gd name="connsiteY10" fmla="*/ 90534 h 226336"/>
                <a:gd name="connsiteX11" fmla="*/ 832919 w 1095469"/>
                <a:gd name="connsiteY11" fmla="*/ 81481 h 226336"/>
                <a:gd name="connsiteX12" fmla="*/ 1095469 w 1095469"/>
                <a:gd name="connsiteY12" fmla="*/ 90534 h 226336"/>
                <a:gd name="connsiteX13" fmla="*/ 1086416 w 1095469"/>
                <a:gd name="connsiteY13" fmla="*/ 126748 h 226336"/>
                <a:gd name="connsiteX14" fmla="*/ 1032095 w 1095469"/>
                <a:gd name="connsiteY14" fmla="*/ 162962 h 226336"/>
                <a:gd name="connsiteX15" fmla="*/ 950614 w 1095469"/>
                <a:gd name="connsiteY15" fmla="*/ 190122 h 226336"/>
                <a:gd name="connsiteX16" fmla="*/ 914400 w 1095469"/>
                <a:gd name="connsiteY16" fmla="*/ 199176 h 226336"/>
                <a:gd name="connsiteX17" fmla="*/ 887239 w 1095469"/>
                <a:gd name="connsiteY17" fmla="*/ 208229 h 226336"/>
                <a:gd name="connsiteX18" fmla="*/ 787651 w 1095469"/>
                <a:gd name="connsiteY18" fmla="*/ 226336 h 226336"/>
                <a:gd name="connsiteX19" fmla="*/ 353085 w 1095469"/>
                <a:gd name="connsiteY19" fmla="*/ 217283 h 226336"/>
                <a:gd name="connsiteX20" fmla="*/ 298764 w 1095469"/>
                <a:gd name="connsiteY20" fmla="*/ 208229 h 226336"/>
                <a:gd name="connsiteX21" fmla="*/ 235390 w 1095469"/>
                <a:gd name="connsiteY21" fmla="*/ 199176 h 226336"/>
                <a:gd name="connsiteX22" fmla="*/ 208230 w 1095469"/>
                <a:gd name="connsiteY22" fmla="*/ 190122 h 226336"/>
                <a:gd name="connsiteX23" fmla="*/ 153909 w 1095469"/>
                <a:gd name="connsiteY23" fmla="*/ 181069 h 226336"/>
                <a:gd name="connsiteX24" fmla="*/ 126748 w 1095469"/>
                <a:gd name="connsiteY24" fmla="*/ 162962 h 226336"/>
                <a:gd name="connsiteX25" fmla="*/ 18107 w 1095469"/>
                <a:gd name="connsiteY25" fmla="*/ 144855 h 226336"/>
                <a:gd name="connsiteX26" fmla="*/ 235390 w 1095469"/>
                <a:gd name="connsiteY26" fmla="*/ 135802 h 226336"/>
                <a:gd name="connsiteX27" fmla="*/ 226336 w 1095469"/>
                <a:gd name="connsiteY27" fmla="*/ 108641 h 226336"/>
                <a:gd name="connsiteX28" fmla="*/ 199176 w 1095469"/>
                <a:gd name="connsiteY28" fmla="*/ 72427 h 226336"/>
                <a:gd name="connsiteX29" fmla="*/ 144855 w 1095469"/>
                <a:gd name="connsiteY29" fmla="*/ 36213 h 226336"/>
                <a:gd name="connsiteX30" fmla="*/ 54321 w 1095469"/>
                <a:gd name="connsiteY30" fmla="*/ 18107 h 226336"/>
                <a:gd name="connsiteX31" fmla="*/ 72428 w 1095469"/>
                <a:gd name="connsiteY31" fmla="*/ 18107 h 2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5469" h="226336">
                  <a:moveTo>
                    <a:pt x="0" y="0"/>
                  </a:moveTo>
                  <a:lnTo>
                    <a:pt x="0" y="0"/>
                  </a:lnTo>
                  <a:cubicBezTo>
                    <a:pt x="27160" y="3018"/>
                    <a:pt x="54525" y="4560"/>
                    <a:pt x="81481" y="9053"/>
                  </a:cubicBezTo>
                  <a:cubicBezTo>
                    <a:pt x="90894" y="10622"/>
                    <a:pt x="99194" y="16757"/>
                    <a:pt x="108641" y="18107"/>
                  </a:cubicBezTo>
                  <a:cubicBezTo>
                    <a:pt x="141639" y="22821"/>
                    <a:pt x="175034" y="24142"/>
                    <a:pt x="208230" y="27160"/>
                  </a:cubicBezTo>
                  <a:cubicBezTo>
                    <a:pt x="223319" y="30178"/>
                    <a:pt x="238136" y="35309"/>
                    <a:pt x="253497" y="36213"/>
                  </a:cubicBezTo>
                  <a:cubicBezTo>
                    <a:pt x="340915" y="41355"/>
                    <a:pt x="432272" y="19770"/>
                    <a:pt x="516047" y="45267"/>
                  </a:cubicBezTo>
                  <a:cubicBezTo>
                    <a:pt x="540544" y="52723"/>
                    <a:pt x="461727" y="99588"/>
                    <a:pt x="461727" y="99588"/>
                  </a:cubicBezTo>
                  <a:cubicBezTo>
                    <a:pt x="470780" y="105624"/>
                    <a:pt x="478014" y="117277"/>
                    <a:pt x="488887" y="117695"/>
                  </a:cubicBezTo>
                  <a:cubicBezTo>
                    <a:pt x="604852" y="122155"/>
                    <a:pt x="669001" y="112155"/>
                    <a:pt x="769544" y="99588"/>
                  </a:cubicBezTo>
                  <a:cubicBezTo>
                    <a:pt x="781615" y="96570"/>
                    <a:pt x="793794" y="93952"/>
                    <a:pt x="805758" y="90534"/>
                  </a:cubicBezTo>
                  <a:cubicBezTo>
                    <a:pt x="814934" y="87912"/>
                    <a:pt x="823376" y="81481"/>
                    <a:pt x="832919" y="81481"/>
                  </a:cubicBezTo>
                  <a:cubicBezTo>
                    <a:pt x="920488" y="81481"/>
                    <a:pt x="1007952" y="87516"/>
                    <a:pt x="1095469" y="90534"/>
                  </a:cubicBezTo>
                  <a:cubicBezTo>
                    <a:pt x="1092451" y="102605"/>
                    <a:pt x="1092589" y="115945"/>
                    <a:pt x="1086416" y="126748"/>
                  </a:cubicBezTo>
                  <a:cubicBezTo>
                    <a:pt x="1070459" y="154673"/>
                    <a:pt x="1058022" y="154320"/>
                    <a:pt x="1032095" y="162962"/>
                  </a:cubicBezTo>
                  <a:cubicBezTo>
                    <a:pt x="986905" y="193088"/>
                    <a:pt x="1020315" y="176182"/>
                    <a:pt x="950614" y="190122"/>
                  </a:cubicBezTo>
                  <a:cubicBezTo>
                    <a:pt x="938413" y="192562"/>
                    <a:pt x="926364" y="195758"/>
                    <a:pt x="914400" y="199176"/>
                  </a:cubicBezTo>
                  <a:cubicBezTo>
                    <a:pt x="905224" y="201798"/>
                    <a:pt x="896571" y="206229"/>
                    <a:pt x="887239" y="208229"/>
                  </a:cubicBezTo>
                  <a:cubicBezTo>
                    <a:pt x="854248" y="215298"/>
                    <a:pt x="820847" y="220300"/>
                    <a:pt x="787651" y="226336"/>
                  </a:cubicBezTo>
                  <a:lnTo>
                    <a:pt x="353085" y="217283"/>
                  </a:lnTo>
                  <a:cubicBezTo>
                    <a:pt x="334741" y="216604"/>
                    <a:pt x="316907" y="211020"/>
                    <a:pt x="298764" y="208229"/>
                  </a:cubicBezTo>
                  <a:cubicBezTo>
                    <a:pt x="277673" y="204984"/>
                    <a:pt x="256515" y="202194"/>
                    <a:pt x="235390" y="199176"/>
                  </a:cubicBezTo>
                  <a:cubicBezTo>
                    <a:pt x="226337" y="196158"/>
                    <a:pt x="217546" y="192192"/>
                    <a:pt x="208230" y="190122"/>
                  </a:cubicBezTo>
                  <a:cubicBezTo>
                    <a:pt x="190310" y="186140"/>
                    <a:pt x="171324" y="186874"/>
                    <a:pt x="153909" y="181069"/>
                  </a:cubicBezTo>
                  <a:cubicBezTo>
                    <a:pt x="143586" y="177628"/>
                    <a:pt x="136480" y="167828"/>
                    <a:pt x="126748" y="162962"/>
                  </a:cubicBezTo>
                  <a:cubicBezTo>
                    <a:pt x="96415" y="147796"/>
                    <a:pt x="43919" y="147723"/>
                    <a:pt x="18107" y="144855"/>
                  </a:cubicBezTo>
                  <a:cubicBezTo>
                    <a:pt x="90535" y="141837"/>
                    <a:pt x="163972" y="148223"/>
                    <a:pt x="235390" y="135802"/>
                  </a:cubicBezTo>
                  <a:cubicBezTo>
                    <a:pt x="244792" y="134167"/>
                    <a:pt x="231071" y="116927"/>
                    <a:pt x="226336" y="108641"/>
                  </a:cubicBezTo>
                  <a:cubicBezTo>
                    <a:pt x="218850" y="95540"/>
                    <a:pt x="210454" y="82452"/>
                    <a:pt x="199176" y="72427"/>
                  </a:cubicBezTo>
                  <a:cubicBezTo>
                    <a:pt x="182911" y="57969"/>
                    <a:pt x="162962" y="48284"/>
                    <a:pt x="144855" y="36213"/>
                  </a:cubicBezTo>
                  <a:cubicBezTo>
                    <a:pt x="100119" y="6389"/>
                    <a:pt x="128573" y="18107"/>
                    <a:pt x="54321" y="18107"/>
                  </a:cubicBezTo>
                  <a:lnTo>
                    <a:pt x="72428" y="18107"/>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552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Flesh and Blood</a:t>
            </a:r>
          </a:p>
        </p:txBody>
      </p:sp>
      <p:sp>
        <p:nvSpPr>
          <p:cNvPr id="10" name="Rectangle 9"/>
          <p:cNvSpPr/>
          <p:nvPr/>
        </p:nvSpPr>
        <p:spPr>
          <a:xfrm>
            <a:off x="904684" y="1283163"/>
            <a:ext cx="5355394"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As to the eating the flesh of the sacrificial lamb, the divine word was, ‘No uncircumcised person shall eat thereof,’ signifying that the blessings of the gospel are reserved for those who come into the fold of Israel, who join the Church, who carry their part of the burden in bearing off the kingdom; signifying also that those who eat his flesh and drink his blood, as he said, shall have eternal life and he will raise them up at the last day.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4" name="Rectangle 3"/>
          <p:cNvSpPr/>
          <p:nvPr/>
        </p:nvSpPr>
        <p:spPr>
          <a:xfrm>
            <a:off x="6803571" y="5199164"/>
            <a:ext cx="4670349" cy="923330"/>
          </a:xfrm>
          <a:prstGeom prst="rect">
            <a:avLst/>
          </a:prstGeom>
        </p:spPr>
        <p:txBody>
          <a:bodyPr wrap="square">
            <a:spAutoFit/>
          </a:bodyPr>
          <a:lstStyle/>
          <a:p>
            <a:r>
              <a:rPr lang="en-US" i="1" dirty="0">
                <a:solidFill>
                  <a:srgbClr val="FFFF00"/>
                </a:solidFill>
              </a:rPr>
              <a:t>Whoso </a:t>
            </a:r>
            <a:r>
              <a:rPr lang="en-US" i="1" dirty="0" err="1">
                <a:solidFill>
                  <a:srgbClr val="FFFF00"/>
                </a:solidFill>
              </a:rPr>
              <a:t>eateth</a:t>
            </a:r>
            <a:r>
              <a:rPr lang="en-US" i="1" dirty="0">
                <a:solidFill>
                  <a:srgbClr val="FFFF00"/>
                </a:solidFill>
              </a:rPr>
              <a:t> my flesh, and </a:t>
            </a:r>
            <a:r>
              <a:rPr lang="en-US" i="1" dirty="0" err="1">
                <a:solidFill>
                  <a:srgbClr val="FFFF00"/>
                </a:solidFill>
              </a:rPr>
              <a:t>drinketh</a:t>
            </a:r>
            <a:r>
              <a:rPr lang="en-US" i="1" dirty="0">
                <a:solidFill>
                  <a:srgbClr val="FFFF00"/>
                </a:solidFill>
              </a:rPr>
              <a:t> my blood, hath eternal life; and I will raise him up at the last day. John 6:54</a:t>
            </a:r>
            <a:endParaRPr lang="en-US" i="1" dirty="0">
              <a:solidFill>
                <a:srgbClr val="FFFF00"/>
              </a:solidFill>
              <a:latin typeface="Calibri" panose="020F0502020204030204" pitchFamily="34" charset="0"/>
            </a:endParaRPr>
          </a:p>
        </p:txBody>
      </p:sp>
      <p:pic>
        <p:nvPicPr>
          <p:cNvPr id="13314" name="Picture 2" descr="http://askgramps.org/files/2014/03/LDS-sacrament-t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43" y="1497859"/>
            <a:ext cx="4020004" cy="32160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24verses.com/wp-content/uploads/2012-5-pass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455" y="4033266"/>
            <a:ext cx="4355873" cy="24569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12:8</a:t>
            </a:r>
          </a:p>
        </p:txBody>
      </p:sp>
    </p:spTree>
    <p:extLst>
      <p:ext uri="{BB962C8B-B14F-4D97-AF65-F5344CB8AC3E}">
        <p14:creationId xmlns:p14="http://schemas.microsoft.com/office/powerpoint/2010/main" val="20911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Firstborn</a:t>
            </a:r>
          </a:p>
        </p:txBody>
      </p:sp>
      <p:sp>
        <p:nvSpPr>
          <p:cNvPr id="10" name="Rectangle 9"/>
          <p:cNvSpPr/>
          <p:nvPr/>
        </p:nvSpPr>
        <p:spPr>
          <a:xfrm>
            <a:off x="382170" y="1283163"/>
            <a:ext cx="5713830"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 The Lord smote all the firstborn in the land of Egypt’ because they believed not the word of the Lord delivered to them by Moses and Aaron, even so should the Firstborn of the Father, who brings life to all who believe in his holy name, destroy worldly people at the last day, destroy all those who are in the Egypt of darkness, whose hearts are hardened as were those of Pharaoh and his minions.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2" name="Rectangle 1"/>
          <p:cNvSpPr/>
          <p:nvPr/>
        </p:nvSpPr>
        <p:spPr>
          <a:xfrm>
            <a:off x="6749143" y="4055906"/>
            <a:ext cx="47352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 Jesus Christ is the Firstborn of the Father in the spirit. He is the Only Begotten of the Father in the flesh. (3)</a:t>
            </a:r>
            <a:endParaRPr lang="en-US" dirty="0">
              <a:solidFill>
                <a:schemeClr val="bg1"/>
              </a:solidFill>
            </a:endParaRPr>
          </a:p>
        </p:txBody>
      </p:sp>
      <p:sp>
        <p:nvSpPr>
          <p:cNvPr id="3" name="Rectangle 2"/>
          <p:cNvSpPr/>
          <p:nvPr/>
        </p:nvSpPr>
        <p:spPr>
          <a:xfrm>
            <a:off x="3380284" y="5634120"/>
            <a:ext cx="6096000" cy="923330"/>
          </a:xfrm>
          <a:prstGeom prst="rect">
            <a:avLst/>
          </a:prstGeom>
        </p:spPr>
        <p:txBody>
          <a:bodyPr>
            <a:spAutoFit/>
          </a:bodyPr>
          <a:lstStyle/>
          <a:p>
            <a:r>
              <a:rPr lang="en-US" b="0" i="1" dirty="0">
                <a:solidFill>
                  <a:srgbClr val="FFFF00"/>
                </a:solidFill>
                <a:effectLst/>
                <a:latin typeface="Palatino"/>
              </a:rPr>
              <a:t>For God so loved the world, that he gave his only begotten Son, that whosoever believeth in him should not perish, but have everlasting life. John 3:16</a:t>
            </a:r>
            <a:endParaRPr lang="en-US" i="1" dirty="0">
              <a:solidFill>
                <a:srgbClr val="FFFF00"/>
              </a:solidFill>
            </a:endParaRPr>
          </a:p>
        </p:txBody>
      </p:sp>
      <p:pic>
        <p:nvPicPr>
          <p:cNvPr id="14338" name="Picture 2" descr="http://tvblogs.nationalgeographic.com/files/2011/12/edd3ae33-4f55-4ffa-9274-210b226ad456.Large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1343704"/>
            <a:ext cx="4191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www.lds.org/bc/content/shared/content/images/gospel-library/manual/09559/jesus-burial-tomb_1083559.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87" t="62418" r="7605" b="7692"/>
          <a:stretch/>
        </p:blipFill>
        <p:spPr bwMode="auto">
          <a:xfrm>
            <a:off x="2612570" y="3714623"/>
            <a:ext cx="3135087" cy="19034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703" y="6488668"/>
            <a:ext cx="2142869" cy="369332"/>
          </a:xfrm>
          <a:prstGeom prst="rect">
            <a:avLst/>
          </a:prstGeom>
          <a:noFill/>
        </p:spPr>
        <p:txBody>
          <a:bodyPr wrap="square" rtlCol="0">
            <a:spAutoFit/>
          </a:bodyPr>
          <a:lstStyle/>
          <a:p>
            <a:r>
              <a:rPr lang="en-US" dirty="0">
                <a:solidFill>
                  <a:schemeClr val="bg1"/>
                </a:solidFill>
              </a:rPr>
              <a:t>Exodus 12:29-31</a:t>
            </a:r>
          </a:p>
        </p:txBody>
      </p:sp>
    </p:spTree>
    <p:extLst>
      <p:ext uri="{BB962C8B-B14F-4D97-AF65-F5344CB8AC3E}">
        <p14:creationId xmlns:p14="http://schemas.microsoft.com/office/powerpoint/2010/main" val="34836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fade">
                                      <p:cBhvr>
                                        <p:cTn id="15" dur="500"/>
                                        <p:tgtEl>
                                          <p:spTgt spid="143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Meetings</a:t>
            </a:r>
          </a:p>
        </p:txBody>
      </p:sp>
      <p:sp>
        <p:nvSpPr>
          <p:cNvPr id="10" name="Rectangle 9"/>
          <p:cNvSpPr/>
          <p:nvPr/>
        </p:nvSpPr>
        <p:spPr>
          <a:xfrm>
            <a:off x="251541" y="1250350"/>
            <a:ext cx="6062173"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On the first and seventh days of the Feast of Unleavened Bread, the Israelites were commanded to hold holy convocations in which no work might be done except the preparation of their food. These were occasions for preaching and explaining and exhorting and testifying.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4" name="Rectangle 3"/>
          <p:cNvSpPr/>
          <p:nvPr/>
        </p:nvSpPr>
        <p:spPr>
          <a:xfrm>
            <a:off x="6997461" y="4849865"/>
            <a:ext cx="4245429" cy="646331"/>
          </a:xfrm>
          <a:prstGeom prst="rect">
            <a:avLst/>
          </a:prstGeom>
        </p:spPr>
        <p:txBody>
          <a:bodyPr wrap="square">
            <a:spAutoFit/>
          </a:bodyPr>
          <a:lstStyle/>
          <a:p>
            <a:r>
              <a:rPr lang="en-US" dirty="0">
                <a:solidFill>
                  <a:schemeClr val="bg1"/>
                </a:solidFill>
                <a:latin typeface="Calibri" panose="020F0502020204030204" pitchFamily="34" charset="0"/>
              </a:rPr>
              <a:t>We go to sacrament meetings to be built up in faith and in testimony</a:t>
            </a:r>
            <a:endParaRPr lang="en-US" dirty="0"/>
          </a:p>
        </p:txBody>
      </p:sp>
      <p:sp>
        <p:nvSpPr>
          <p:cNvPr id="5" name="Rectangle 4"/>
          <p:cNvSpPr/>
          <p:nvPr/>
        </p:nvSpPr>
        <p:spPr>
          <a:xfrm>
            <a:off x="251541" y="5763648"/>
            <a:ext cx="6943916" cy="369332"/>
          </a:xfrm>
          <a:prstGeom prst="rect">
            <a:avLst/>
          </a:prstGeom>
        </p:spPr>
        <p:txBody>
          <a:bodyPr wrap="square">
            <a:spAutoFit/>
          </a:bodyPr>
          <a:lstStyle/>
          <a:p>
            <a:r>
              <a:rPr lang="en-US" dirty="0">
                <a:solidFill>
                  <a:schemeClr val="bg1"/>
                </a:solidFill>
                <a:latin typeface="Calibri" panose="020F0502020204030204" pitchFamily="34" charset="0"/>
              </a:rPr>
              <a:t>Ancient Israel attended holy convocations for the same purposes</a:t>
            </a:r>
            <a:endParaRPr lang="en-US" dirty="0"/>
          </a:p>
        </p:txBody>
      </p:sp>
      <p:pic>
        <p:nvPicPr>
          <p:cNvPr id="12" name="Picture 4" descr="https://www.lds.org/bc/content/shared/content/images/gospel-library/manual/13478/passover-supper_123879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383" y="2859645"/>
            <a:ext cx="3690579" cy="277203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mormonnewsroom.org/download/sacrament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883" y="1597716"/>
            <a:ext cx="4677635" cy="31184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12:47</a:t>
            </a:r>
          </a:p>
        </p:txBody>
      </p:sp>
    </p:spTree>
    <p:extLst>
      <p:ext uri="{BB962C8B-B14F-4D97-AF65-F5344CB8AC3E}">
        <p14:creationId xmlns:p14="http://schemas.microsoft.com/office/powerpoint/2010/main" val="6441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fade">
                                      <p:cBhvr>
                                        <p:cTn id="15" dur="500"/>
                                        <p:tgtEl>
                                          <p:spTgt spid="153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Ordinance</a:t>
            </a:r>
          </a:p>
        </p:txBody>
      </p:sp>
      <p:sp>
        <p:nvSpPr>
          <p:cNvPr id="10" name="Rectangle 9"/>
          <p:cNvSpPr/>
          <p:nvPr/>
        </p:nvSpPr>
        <p:spPr>
          <a:xfrm>
            <a:off x="251541" y="1250350"/>
            <a:ext cx="6062173"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“…while Jesus and the Twelve were keeping the Feast of the Passover that our Lord instituted the ordinance of the sacrament, to serve essentially the same purposes served by the sacrifices of the preceding four millenniums.”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6386" name="Picture 2" descr="http://media.ldscdn.org/images/media-library/jesus-christ/jesus-christ-last-supper-apostles-157161-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556" y="1292056"/>
            <a:ext cx="4422602" cy="333152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randonchase.net/wp-content/uploads/2014/04/Good-Frid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124" y="3691809"/>
            <a:ext cx="4141264" cy="2751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05230" y="5067485"/>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“After that final Passover day and its attendant lifting up upon the cross of the true Paschal Lamb, the day for the proper celebration of the ancient feast ceased.”</a:t>
            </a:r>
          </a:p>
        </p:txBody>
      </p:sp>
      <p:sp>
        <p:nvSpPr>
          <p:cNvPr id="13" name="TextBox 12"/>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12:43</a:t>
            </a:r>
          </a:p>
        </p:txBody>
      </p:sp>
    </p:spTree>
    <p:extLst>
      <p:ext uri="{BB962C8B-B14F-4D97-AF65-F5344CB8AC3E}">
        <p14:creationId xmlns:p14="http://schemas.microsoft.com/office/powerpoint/2010/main" val="13347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Worthy</a:t>
            </a:r>
          </a:p>
        </p:txBody>
      </p:sp>
      <p:sp>
        <p:nvSpPr>
          <p:cNvPr id="10" name="Rectangle 9"/>
          <p:cNvSpPr/>
          <p:nvPr/>
        </p:nvSpPr>
        <p:spPr>
          <a:xfrm>
            <a:off x="619265" y="1762662"/>
            <a:ext cx="6062173" cy="400110"/>
          </a:xfrm>
          <a:prstGeom prst="rect">
            <a:avLst/>
          </a:prstGeom>
        </p:spPr>
        <p:txBody>
          <a:bodyPr wrap="square">
            <a:spAutoFit/>
          </a:bodyPr>
          <a:lstStyle/>
          <a:p>
            <a:pPr fontAlgn="base"/>
            <a:r>
              <a:rPr lang="en-US" sz="2000" dirty="0">
                <a:solidFill>
                  <a:schemeClr val="bg1"/>
                </a:solidFill>
                <a:latin typeface="Calibri" panose="020F0502020204030204" pitchFamily="34" charset="0"/>
              </a:rPr>
              <a:t>No uncircumcised men shall eat of the Passover</a:t>
            </a:r>
          </a:p>
        </p:txBody>
      </p:sp>
      <p:sp>
        <p:nvSpPr>
          <p:cNvPr id="2" name="Rectangle 1"/>
          <p:cNvSpPr/>
          <p:nvPr/>
        </p:nvSpPr>
        <p:spPr>
          <a:xfrm>
            <a:off x="6792686" y="4076885"/>
            <a:ext cx="4409468" cy="1323439"/>
          </a:xfrm>
          <a:prstGeom prst="rect">
            <a:avLst/>
          </a:prstGeom>
        </p:spPr>
        <p:txBody>
          <a:bodyPr wrap="square">
            <a:spAutoFit/>
          </a:bodyPr>
          <a:lstStyle/>
          <a:p>
            <a:pPr fontAlgn="base"/>
            <a:r>
              <a:rPr lang="en-US" sz="2000" dirty="0">
                <a:solidFill>
                  <a:schemeClr val="bg1"/>
                </a:solidFill>
                <a:latin typeface="Calibri" panose="020F0502020204030204" pitchFamily="34" charset="0"/>
              </a:rPr>
              <a:t>Only those who have worthily made covenants with the Lord can receive all the blessings the Atonement makes possible.</a:t>
            </a:r>
          </a:p>
        </p:txBody>
      </p:sp>
      <p:sp>
        <p:nvSpPr>
          <p:cNvPr id="13" name="TextBox 12"/>
          <p:cNvSpPr txBox="1"/>
          <p:nvPr/>
        </p:nvSpPr>
        <p:spPr>
          <a:xfrm>
            <a:off x="99588" y="6391747"/>
            <a:ext cx="2121098" cy="369332"/>
          </a:xfrm>
          <a:prstGeom prst="rect">
            <a:avLst/>
          </a:prstGeom>
          <a:noFill/>
        </p:spPr>
        <p:txBody>
          <a:bodyPr wrap="square" rtlCol="0">
            <a:spAutoFit/>
          </a:bodyPr>
          <a:lstStyle/>
          <a:p>
            <a:r>
              <a:rPr lang="en-US" dirty="0">
                <a:solidFill>
                  <a:schemeClr val="bg1"/>
                </a:solidFill>
              </a:rPr>
              <a:t>Exodus 12:47-48</a:t>
            </a:r>
          </a:p>
        </p:txBody>
      </p:sp>
      <p:pic>
        <p:nvPicPr>
          <p:cNvPr id="19458" name="Picture 2" descr="https://mudpreacher.files.wordpress.com/2009/02/will-heavens-door-be-open-to-you.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1" r="46582"/>
          <a:stretch/>
        </p:blipFill>
        <p:spPr bwMode="auto">
          <a:xfrm>
            <a:off x="2819247" y="2361374"/>
            <a:ext cx="3113468" cy="38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Our Passover</a:t>
            </a:r>
          </a:p>
        </p:txBody>
      </p:sp>
      <p:sp>
        <p:nvSpPr>
          <p:cNvPr id="10" name="Rectangle 9"/>
          <p:cNvSpPr/>
          <p:nvPr/>
        </p:nvSpPr>
        <p:spPr>
          <a:xfrm>
            <a:off x="175340" y="1299428"/>
            <a:ext cx="7120609" cy="1200329"/>
          </a:xfrm>
          <a:prstGeom prst="rect">
            <a:avLst/>
          </a:prstGeom>
        </p:spPr>
        <p:txBody>
          <a:bodyPr wrap="square">
            <a:spAutoFit/>
          </a:bodyPr>
          <a:lstStyle/>
          <a:p>
            <a:pPr fontAlgn="base"/>
            <a:r>
              <a:rPr lang="en-US" i="1" dirty="0">
                <a:solidFill>
                  <a:srgbClr val="FFFF00"/>
                </a:solidFill>
                <a:latin typeface="Calibri" panose="020F0502020204030204" pitchFamily="34" charset="0"/>
              </a:rPr>
              <a:t>‘Christ our </a:t>
            </a:r>
            <a:r>
              <a:rPr lang="en-US" i="1" dirty="0" err="1">
                <a:solidFill>
                  <a:srgbClr val="FFFF00"/>
                </a:solidFill>
                <a:latin typeface="Calibri" panose="020F0502020204030204" pitchFamily="34" charset="0"/>
              </a:rPr>
              <a:t>passover</a:t>
            </a:r>
            <a:r>
              <a:rPr lang="en-US" i="1" dirty="0">
                <a:solidFill>
                  <a:srgbClr val="FFFF00"/>
                </a:solidFill>
                <a:latin typeface="Calibri" panose="020F0502020204030204" pitchFamily="34" charset="0"/>
              </a:rPr>
              <a:t> is sacrificed for us,’ and to give the natural exhortation that flowed therefrom: ‘Therefore let us keep the feast, not with old leaven, neither with the leaven of malice and wickedness; but with the unleavened bread of sincerity and truth.’ (1 Cor. 5:7–8.)”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760" y="2836218"/>
            <a:ext cx="5845629" cy="3507377"/>
          </a:xfrm>
          <a:prstGeom prst="rect">
            <a:avLst/>
          </a:prstGeom>
        </p:spPr>
      </p:pic>
      <p:grpSp>
        <p:nvGrpSpPr>
          <p:cNvPr id="7" name="Group 6">
            <a:extLst>
              <a:ext uri="{FF2B5EF4-FFF2-40B4-BE49-F238E27FC236}">
                <a16:creationId xmlns:a16="http://schemas.microsoft.com/office/drawing/2014/main" id="{CE038D38-0646-4BA1-9D85-FE09C7AE2240}"/>
              </a:ext>
            </a:extLst>
          </p:cNvPr>
          <p:cNvGrpSpPr/>
          <p:nvPr/>
        </p:nvGrpSpPr>
        <p:grpSpPr>
          <a:xfrm>
            <a:off x="302154" y="3562027"/>
            <a:ext cx="2797497" cy="1996545"/>
            <a:chOff x="228600" y="381000"/>
            <a:chExt cx="3505068" cy="2501531"/>
          </a:xfrm>
        </p:grpSpPr>
        <p:grpSp>
          <p:nvGrpSpPr>
            <p:cNvPr id="8" name="Group 7">
              <a:extLst>
                <a:ext uri="{FF2B5EF4-FFF2-40B4-BE49-F238E27FC236}">
                  <a16:creationId xmlns:a16="http://schemas.microsoft.com/office/drawing/2014/main" id="{C1009C15-CBF5-44CC-8368-858DAB24F682}"/>
                </a:ext>
              </a:extLst>
            </p:cNvPr>
            <p:cNvGrpSpPr/>
            <p:nvPr/>
          </p:nvGrpSpPr>
          <p:grpSpPr>
            <a:xfrm>
              <a:off x="228600" y="381000"/>
              <a:ext cx="3505068" cy="2501531"/>
              <a:chOff x="534986" y="381000"/>
              <a:chExt cx="2637111" cy="2501531"/>
            </a:xfrm>
          </p:grpSpPr>
          <p:sp>
            <p:nvSpPr>
              <p:cNvPr id="11" name="Rectangle 10">
                <a:extLst>
                  <a:ext uri="{FF2B5EF4-FFF2-40B4-BE49-F238E27FC236}">
                    <a16:creationId xmlns:a16="http://schemas.microsoft.com/office/drawing/2014/main" id="{B46A3426-054F-471B-9BEF-0970D3ECD608}"/>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5178879-BC5C-4081-8D1C-F97D3DC33B42}"/>
                  </a:ext>
                </a:extLst>
              </p:cNvPr>
              <p:cNvGrpSpPr/>
              <p:nvPr/>
            </p:nvGrpSpPr>
            <p:grpSpPr>
              <a:xfrm>
                <a:off x="534986" y="384805"/>
                <a:ext cx="457200" cy="2497726"/>
                <a:chOff x="533400" y="381000"/>
                <a:chExt cx="457200" cy="2497726"/>
              </a:xfrm>
            </p:grpSpPr>
            <p:sp>
              <p:nvSpPr>
                <p:cNvPr id="18" name="Oval 17">
                  <a:extLst>
                    <a:ext uri="{FF2B5EF4-FFF2-40B4-BE49-F238E27FC236}">
                      <a16:creationId xmlns:a16="http://schemas.microsoft.com/office/drawing/2014/main" id="{C3596CF7-B92B-4384-BC3F-170B79273C6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1">
                  <a:extLst>
                    <a:ext uri="{FF2B5EF4-FFF2-40B4-BE49-F238E27FC236}">
                      <a16:creationId xmlns:a16="http://schemas.microsoft.com/office/drawing/2014/main" id="{1E4B2001-CB1C-403E-8898-A78E09FCCF0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150203-A673-405E-A8C2-913E66D81F26}"/>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D0691BF-8844-427C-B97E-339886C8566B}"/>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1407BFD-48FD-48B6-8FEA-D506138BB737}"/>
                  </a:ext>
                </a:extLst>
              </p:cNvPr>
              <p:cNvGrpSpPr/>
              <p:nvPr/>
            </p:nvGrpSpPr>
            <p:grpSpPr>
              <a:xfrm>
                <a:off x="2714897" y="381000"/>
                <a:ext cx="457200" cy="2497726"/>
                <a:chOff x="2714897" y="457200"/>
                <a:chExt cx="457200" cy="2497726"/>
              </a:xfrm>
            </p:grpSpPr>
            <p:sp>
              <p:nvSpPr>
                <p:cNvPr id="14" name="Oval 13">
                  <a:extLst>
                    <a:ext uri="{FF2B5EF4-FFF2-40B4-BE49-F238E27FC236}">
                      <a16:creationId xmlns:a16="http://schemas.microsoft.com/office/drawing/2014/main" id="{3CE520A3-9A61-4BA3-B270-1310AF76A78A}"/>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7">
                  <a:extLst>
                    <a:ext uri="{FF2B5EF4-FFF2-40B4-BE49-F238E27FC236}">
                      <a16:creationId xmlns:a16="http://schemas.microsoft.com/office/drawing/2014/main" id="{88BE666D-9B36-4426-B9B0-2F191D6D59C6}"/>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BEE39-658D-456B-92F4-87FCB05BC590}"/>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3591EDE-5976-4340-B71E-84257193B051}"/>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2189BC5A-663F-4943-833A-F84C3EC53E2C}"/>
                </a:ext>
              </a:extLst>
            </p:cNvPr>
            <p:cNvSpPr/>
            <p:nvPr/>
          </p:nvSpPr>
          <p:spPr>
            <a:xfrm>
              <a:off x="848029" y="1071148"/>
              <a:ext cx="2371313" cy="1195429"/>
            </a:xfrm>
            <a:prstGeom prst="rect">
              <a:avLst/>
            </a:prstGeom>
          </p:spPr>
          <p:txBody>
            <a:bodyPr wrap="square">
              <a:spAutoFit/>
            </a:bodyPr>
            <a:lstStyle/>
            <a:p>
              <a:r>
                <a:rPr lang="en-US" sz="1400" b="1" dirty="0"/>
                <a:t>We can be delivered from spiritual death through the atoning blood of Jesus Christ</a:t>
              </a:r>
              <a:endParaRPr lang="en-US" sz="1400" i="1" dirty="0"/>
            </a:p>
          </p:txBody>
        </p:sp>
      </p:grpSp>
      <p:grpSp>
        <p:nvGrpSpPr>
          <p:cNvPr id="22" name="Group 21">
            <a:extLst>
              <a:ext uri="{FF2B5EF4-FFF2-40B4-BE49-F238E27FC236}">
                <a16:creationId xmlns:a16="http://schemas.microsoft.com/office/drawing/2014/main" id="{2B7B441B-7F03-47F8-8EE6-6088467A5FA2}"/>
              </a:ext>
            </a:extLst>
          </p:cNvPr>
          <p:cNvGrpSpPr/>
          <p:nvPr/>
        </p:nvGrpSpPr>
        <p:grpSpPr>
          <a:xfrm>
            <a:off x="9240508" y="3610816"/>
            <a:ext cx="2797497" cy="1996545"/>
            <a:chOff x="228600" y="381000"/>
            <a:chExt cx="3505068" cy="2501531"/>
          </a:xfrm>
        </p:grpSpPr>
        <p:grpSp>
          <p:nvGrpSpPr>
            <p:cNvPr id="23" name="Group 22">
              <a:extLst>
                <a:ext uri="{FF2B5EF4-FFF2-40B4-BE49-F238E27FC236}">
                  <a16:creationId xmlns:a16="http://schemas.microsoft.com/office/drawing/2014/main" id="{C876D6B7-F3A7-4B6E-A4E5-7CFBAE4614CE}"/>
                </a:ext>
              </a:extLst>
            </p:cNvPr>
            <p:cNvGrpSpPr/>
            <p:nvPr/>
          </p:nvGrpSpPr>
          <p:grpSpPr>
            <a:xfrm>
              <a:off x="228600" y="381000"/>
              <a:ext cx="3505068" cy="2501531"/>
              <a:chOff x="534986" y="381000"/>
              <a:chExt cx="2637111" cy="2501531"/>
            </a:xfrm>
          </p:grpSpPr>
          <p:sp>
            <p:nvSpPr>
              <p:cNvPr id="25" name="Rectangle 24">
                <a:extLst>
                  <a:ext uri="{FF2B5EF4-FFF2-40B4-BE49-F238E27FC236}">
                    <a16:creationId xmlns:a16="http://schemas.microsoft.com/office/drawing/2014/main" id="{6A6F5C34-342B-473B-BDB9-F9FFE5640B6B}"/>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DF0EA76-A4B4-420D-BBD6-8327090FF1AC}"/>
                  </a:ext>
                </a:extLst>
              </p:cNvPr>
              <p:cNvGrpSpPr/>
              <p:nvPr/>
            </p:nvGrpSpPr>
            <p:grpSpPr>
              <a:xfrm>
                <a:off x="534986" y="384805"/>
                <a:ext cx="457200" cy="2497726"/>
                <a:chOff x="533400" y="381000"/>
                <a:chExt cx="457200" cy="2497726"/>
              </a:xfrm>
            </p:grpSpPr>
            <p:sp>
              <p:nvSpPr>
                <p:cNvPr id="32" name="Oval 31">
                  <a:extLst>
                    <a:ext uri="{FF2B5EF4-FFF2-40B4-BE49-F238E27FC236}">
                      <a16:creationId xmlns:a16="http://schemas.microsoft.com/office/drawing/2014/main" id="{B4C006B5-15BD-42BB-8AE0-885DB2A6FA68}"/>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21">
                  <a:extLst>
                    <a:ext uri="{FF2B5EF4-FFF2-40B4-BE49-F238E27FC236}">
                      <a16:creationId xmlns:a16="http://schemas.microsoft.com/office/drawing/2014/main" id="{7DEE2FE5-B09E-402B-99F4-4A82C881C91D}"/>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7C07706-7A2B-43B3-A4D0-A7026BA17DB9}"/>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7DEC24C-5E25-4140-A708-1A566D10A822}"/>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CF1D56B-C4C9-4535-82D2-A843BF6C61C7}"/>
                  </a:ext>
                </a:extLst>
              </p:cNvPr>
              <p:cNvGrpSpPr/>
              <p:nvPr/>
            </p:nvGrpSpPr>
            <p:grpSpPr>
              <a:xfrm>
                <a:off x="2714897" y="381000"/>
                <a:ext cx="457200" cy="2497726"/>
                <a:chOff x="2714897" y="457200"/>
                <a:chExt cx="457200" cy="2497726"/>
              </a:xfrm>
            </p:grpSpPr>
            <p:sp>
              <p:nvSpPr>
                <p:cNvPr id="28" name="Oval 27">
                  <a:extLst>
                    <a:ext uri="{FF2B5EF4-FFF2-40B4-BE49-F238E27FC236}">
                      <a16:creationId xmlns:a16="http://schemas.microsoft.com/office/drawing/2014/main" id="{54446FC8-7E3A-4365-AC88-A1A823990BE6}"/>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7">
                  <a:extLst>
                    <a:ext uri="{FF2B5EF4-FFF2-40B4-BE49-F238E27FC236}">
                      <a16:creationId xmlns:a16="http://schemas.microsoft.com/office/drawing/2014/main" id="{F6D719F3-E2FB-4962-B410-EF11CAEE9180}"/>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0B6F6DA-B909-4BF8-BD1E-06A254961A40}"/>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A5EE2B7-A3F4-4113-94EB-4B8B6AAC7C4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a:extLst>
                <a:ext uri="{FF2B5EF4-FFF2-40B4-BE49-F238E27FC236}">
                  <a16:creationId xmlns:a16="http://schemas.microsoft.com/office/drawing/2014/main" id="{F5446768-A88C-4C7F-BF1E-96DE2B01350C}"/>
                </a:ext>
              </a:extLst>
            </p:cNvPr>
            <p:cNvSpPr/>
            <p:nvPr/>
          </p:nvSpPr>
          <p:spPr>
            <a:xfrm>
              <a:off x="823038" y="1023306"/>
              <a:ext cx="2371313" cy="1465365"/>
            </a:xfrm>
            <a:prstGeom prst="rect">
              <a:avLst/>
            </a:prstGeom>
          </p:spPr>
          <p:txBody>
            <a:bodyPr wrap="square">
              <a:spAutoFit/>
            </a:bodyPr>
            <a:lstStyle/>
            <a:p>
              <a:pPr algn="ctr"/>
              <a:r>
                <a:rPr lang="en-US" sz="1400" b="1" dirty="0"/>
                <a:t>We can apply the atoning blood of Jesus Christ through repentance and obedience</a:t>
              </a:r>
              <a:endParaRPr lang="en-US" sz="1400" i="1" dirty="0"/>
            </a:p>
          </p:txBody>
        </p:sp>
      </p:grpSp>
    </p:spTree>
    <p:extLst>
      <p:ext uri="{BB962C8B-B14F-4D97-AF65-F5344CB8AC3E}">
        <p14:creationId xmlns:p14="http://schemas.microsoft.com/office/powerpoint/2010/main" val="34235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44743" y="797510"/>
            <a:ext cx="4666200" cy="5262979"/>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“Repentance and obedience are absolutely essential for the Atonement to work its complete miracle in your life.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“The Atonement was a selfless act of infinite, eternal consequence. … Through it the Savior broke the bonds of death.</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 It opens the gates to exaltation for all who qualify for forgiveness through repentance and obedience” (4)</a:t>
            </a:r>
          </a:p>
        </p:txBody>
      </p:sp>
      <p:pic>
        <p:nvPicPr>
          <p:cNvPr id="6146"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945" y="1586423"/>
            <a:ext cx="2147950" cy="287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 Remember</a:t>
            </a:r>
          </a:p>
        </p:txBody>
      </p:sp>
      <p:grpSp>
        <p:nvGrpSpPr>
          <p:cNvPr id="14" name="Group 13"/>
          <p:cNvGrpSpPr/>
          <p:nvPr/>
        </p:nvGrpSpPr>
        <p:grpSpPr>
          <a:xfrm>
            <a:off x="392270" y="1056087"/>
            <a:ext cx="2062812" cy="3640841"/>
            <a:chOff x="392270" y="1056087"/>
            <a:chExt cx="2062812" cy="364084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388" t="14825" r="47714"/>
            <a:stretch/>
          </p:blipFill>
          <p:spPr>
            <a:xfrm>
              <a:off x="491462" y="1536901"/>
              <a:ext cx="1963620" cy="3160027"/>
            </a:xfrm>
            <a:prstGeom prst="rect">
              <a:avLst/>
            </a:prstGeom>
          </p:spPr>
        </p:pic>
        <p:sp>
          <p:nvSpPr>
            <p:cNvPr id="8" name="Rectangle 7"/>
            <p:cNvSpPr/>
            <p:nvPr/>
          </p:nvSpPr>
          <p:spPr>
            <a:xfrm>
              <a:off x="392270" y="1056087"/>
              <a:ext cx="1979068" cy="369332"/>
            </a:xfrm>
            <a:prstGeom prst="rect">
              <a:avLst/>
            </a:prstGeom>
          </p:spPr>
          <p:txBody>
            <a:bodyPr wrap="none">
              <a:spAutoFit/>
            </a:bodyPr>
            <a:lstStyle/>
            <a:p>
              <a:pPr fontAlgn="base"/>
              <a:r>
                <a:rPr lang="en-US" dirty="0">
                  <a:solidFill>
                    <a:schemeClr val="bg1"/>
                  </a:solidFill>
                  <a:latin typeface="Calibri" panose="020F0502020204030204" pitchFamily="34" charset="0"/>
                </a:rPr>
                <a:t>Lamb (Jesus Christ)</a:t>
              </a:r>
            </a:p>
          </p:txBody>
        </p:sp>
      </p:grpSp>
      <p:grpSp>
        <p:nvGrpSpPr>
          <p:cNvPr id="15" name="Group 14"/>
          <p:cNvGrpSpPr/>
          <p:nvPr/>
        </p:nvGrpSpPr>
        <p:grpSpPr>
          <a:xfrm>
            <a:off x="2658262" y="3028968"/>
            <a:ext cx="3363485" cy="2147333"/>
            <a:chOff x="2760994" y="3300609"/>
            <a:chExt cx="3363485" cy="214733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592" y="3729303"/>
              <a:ext cx="2444095" cy="1718639"/>
            </a:xfrm>
            <a:prstGeom prst="rect">
              <a:avLst/>
            </a:prstGeom>
          </p:spPr>
        </p:pic>
        <p:sp>
          <p:nvSpPr>
            <p:cNvPr id="9" name="Rectangle 8"/>
            <p:cNvSpPr/>
            <p:nvPr/>
          </p:nvSpPr>
          <p:spPr>
            <a:xfrm>
              <a:off x="2760994" y="3300609"/>
              <a:ext cx="3363485" cy="369332"/>
            </a:xfrm>
            <a:prstGeom prst="rect">
              <a:avLst/>
            </a:prstGeom>
          </p:spPr>
          <p:txBody>
            <a:bodyPr wrap="none">
              <a:spAutoFit/>
            </a:bodyPr>
            <a:lstStyle/>
            <a:p>
              <a:pPr fontAlgn="base"/>
              <a:r>
                <a:rPr lang="en-US" dirty="0">
                  <a:solidFill>
                    <a:schemeClr val="bg1"/>
                  </a:solidFill>
                  <a:latin typeface="Calibri" panose="020F0502020204030204" pitchFamily="34" charset="0"/>
                </a:rPr>
                <a:t>Blood (Atonement of Jesus Christ)</a:t>
              </a:r>
            </a:p>
          </p:txBody>
        </p:sp>
      </p:grpSp>
      <p:grpSp>
        <p:nvGrpSpPr>
          <p:cNvPr id="16" name="Group 15"/>
          <p:cNvGrpSpPr/>
          <p:nvPr/>
        </p:nvGrpSpPr>
        <p:grpSpPr>
          <a:xfrm>
            <a:off x="6459442" y="1118383"/>
            <a:ext cx="5214257" cy="2857500"/>
            <a:chOff x="6762071" y="1390024"/>
            <a:chExt cx="5214257" cy="2857500"/>
          </a:xfrm>
        </p:grpSpPr>
        <p:sp>
          <p:nvSpPr>
            <p:cNvPr id="2" name="Rectangle 1"/>
            <p:cNvSpPr/>
            <p:nvPr/>
          </p:nvSpPr>
          <p:spPr>
            <a:xfrm>
              <a:off x="9527043" y="1823281"/>
              <a:ext cx="2449285" cy="1477328"/>
            </a:xfrm>
            <a:prstGeom prst="rect">
              <a:avLst/>
            </a:prstGeom>
          </p:spPr>
          <p:txBody>
            <a:bodyPr wrap="square">
              <a:spAutoFit/>
            </a:bodyPr>
            <a:lstStyle/>
            <a:p>
              <a:r>
                <a:rPr lang="en-US" b="0" i="0" dirty="0">
                  <a:solidFill>
                    <a:schemeClr val="bg1"/>
                  </a:solidFill>
                  <a:effectLst/>
                  <a:latin typeface="Calibri" panose="020F0502020204030204" pitchFamily="34" charset="0"/>
                </a:rPr>
                <a:t>As the Israelites ate the bitter herbs, they were to remember their bondage to the Egyptians</a:t>
              </a:r>
              <a:endParaRPr lang="en-US" dirty="0">
                <a:solidFill>
                  <a:schemeClr val="bg1"/>
                </a:solidFill>
              </a:endParaRPr>
            </a:p>
          </p:txBody>
        </p:sp>
        <p:pic>
          <p:nvPicPr>
            <p:cNvPr id="9222" name="Picture 6" descr="http://w3.chabad.org/media/images/73/Bebx7359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071" y="1390024"/>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205488" y="1390024"/>
              <a:ext cx="2676502" cy="369332"/>
            </a:xfrm>
            <a:prstGeom prst="rect">
              <a:avLst/>
            </a:prstGeom>
          </p:spPr>
          <p:txBody>
            <a:bodyPr wrap="none">
              <a:spAutoFit/>
            </a:bodyPr>
            <a:lstStyle/>
            <a:p>
              <a:pPr fontAlgn="base"/>
              <a:r>
                <a:rPr lang="en-US" dirty="0">
                  <a:solidFill>
                    <a:schemeClr val="bg1"/>
                  </a:solidFill>
                  <a:latin typeface="Calibri" panose="020F0502020204030204" pitchFamily="34" charset="0"/>
                </a:rPr>
                <a:t>Bitter herbs (bondage, sin)</a:t>
              </a:r>
            </a:p>
          </p:txBody>
        </p:sp>
      </p:grpSp>
      <p:grpSp>
        <p:nvGrpSpPr>
          <p:cNvPr id="17" name="Group 16"/>
          <p:cNvGrpSpPr/>
          <p:nvPr/>
        </p:nvGrpSpPr>
        <p:grpSpPr>
          <a:xfrm>
            <a:off x="6029322" y="4345565"/>
            <a:ext cx="5402206" cy="2306946"/>
            <a:chOff x="6029322" y="4345565"/>
            <a:chExt cx="5402206" cy="2306946"/>
          </a:xfrm>
        </p:grpSpPr>
        <p:sp>
          <p:nvSpPr>
            <p:cNvPr id="3" name="Rectangle 2"/>
            <p:cNvSpPr/>
            <p:nvPr/>
          </p:nvSpPr>
          <p:spPr>
            <a:xfrm>
              <a:off x="6029322" y="5124777"/>
              <a:ext cx="3113999" cy="646331"/>
            </a:xfrm>
            <a:prstGeom prst="rect">
              <a:avLst/>
            </a:prstGeom>
          </p:spPr>
          <p:txBody>
            <a:bodyPr wrap="square">
              <a:spAutoFit/>
            </a:bodyPr>
            <a:lstStyle/>
            <a:p>
              <a:r>
                <a:rPr lang="en-US" b="0" i="0" dirty="0">
                  <a:solidFill>
                    <a:schemeClr val="bg1"/>
                  </a:solidFill>
                  <a:effectLst/>
                  <a:latin typeface="Arial" panose="020B0604020202020204" pitchFamily="34" charset="0"/>
                </a:rPr>
                <a:t> Unleavened bread is not prepared with </a:t>
              </a:r>
              <a:r>
                <a:rPr lang="en-US" b="0" i="0" u="none" strike="noStrike" dirty="0">
                  <a:solidFill>
                    <a:schemeClr val="bg1"/>
                  </a:solidFill>
                  <a:effectLst/>
                  <a:latin typeface="Arial" panose="020B0604020202020204" pitchFamily="34" charset="0"/>
                </a:rPr>
                <a:t>raising agents</a:t>
              </a:r>
              <a:endParaRPr lang="en-US" dirty="0">
                <a:solidFill>
                  <a:schemeClr val="bg1"/>
                </a:solidFill>
              </a:endParaRPr>
            </a:p>
          </p:txBody>
        </p:sp>
        <p:pic>
          <p:nvPicPr>
            <p:cNvPr id="9224" name="Picture 8" descr="https://upload.wikimedia.org/wikipedia/commons/thumb/2/2e/Matzah.jpg/220px-Matza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6053" y="4795135"/>
              <a:ext cx="2095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217271" y="4345565"/>
              <a:ext cx="5214257" cy="369332"/>
            </a:xfrm>
            <a:prstGeom prst="rect">
              <a:avLst/>
            </a:prstGeom>
          </p:spPr>
          <p:txBody>
            <a:bodyPr wrap="square">
              <a:spAutoFit/>
            </a:bodyPr>
            <a:lstStyle/>
            <a:p>
              <a:pPr fontAlgn="base"/>
              <a:r>
                <a:rPr lang="en-US" dirty="0">
                  <a:solidFill>
                    <a:schemeClr val="bg1"/>
                  </a:solidFill>
                  <a:latin typeface="Calibri" panose="020F0502020204030204" pitchFamily="34" charset="0"/>
                </a:rPr>
                <a:t>Unleavened bread (repentance, removal of sin)</a:t>
              </a:r>
            </a:p>
          </p:txBody>
        </p:sp>
      </p:grpSp>
      <p:sp>
        <p:nvSpPr>
          <p:cNvPr id="25" name="Rectangle 24"/>
          <p:cNvSpPr/>
          <p:nvPr/>
        </p:nvSpPr>
        <p:spPr>
          <a:xfrm>
            <a:off x="100119" y="6333683"/>
            <a:ext cx="1311769"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13:3</a:t>
            </a:r>
          </a:p>
        </p:txBody>
      </p:sp>
    </p:spTree>
    <p:extLst>
      <p:ext uri="{BB962C8B-B14F-4D97-AF65-F5344CB8AC3E}">
        <p14:creationId xmlns:p14="http://schemas.microsoft.com/office/powerpoint/2010/main" val="34726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 the Land of Milk and Honey</a:t>
            </a:r>
          </a:p>
        </p:txBody>
      </p:sp>
      <p:sp>
        <p:nvSpPr>
          <p:cNvPr id="25" name="Rectangle 24"/>
          <p:cNvSpPr/>
          <p:nvPr/>
        </p:nvSpPr>
        <p:spPr>
          <a:xfrm>
            <a:off x="100119" y="6333683"/>
            <a:ext cx="1656415"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13:5, 19</a:t>
            </a:r>
          </a:p>
        </p:txBody>
      </p:sp>
      <p:sp>
        <p:nvSpPr>
          <p:cNvPr id="5" name="Rectangle 4"/>
          <p:cNvSpPr/>
          <p:nvPr/>
        </p:nvSpPr>
        <p:spPr>
          <a:xfrm>
            <a:off x="3200401" y="136443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land of the Canaanites, and the Hittites, and the Amorites, and the </a:t>
            </a:r>
            <a:r>
              <a:rPr lang="en-US" b="0" i="0" dirty="0" err="1">
                <a:solidFill>
                  <a:schemeClr val="bg1"/>
                </a:solidFill>
                <a:effectLst/>
                <a:latin typeface="Calibri" panose="020F0502020204030204" pitchFamily="34" charset="0"/>
              </a:rPr>
              <a:t>Hivites</a:t>
            </a:r>
            <a:r>
              <a:rPr lang="en-US" b="0" i="0" dirty="0">
                <a:solidFill>
                  <a:schemeClr val="bg1"/>
                </a:solidFill>
                <a:effectLst/>
                <a:latin typeface="Calibri" panose="020F0502020204030204" pitchFamily="34" charset="0"/>
              </a:rPr>
              <a:t>, and the </a:t>
            </a:r>
            <a:r>
              <a:rPr lang="en-US" b="0" i="0" dirty="0" err="1">
                <a:solidFill>
                  <a:schemeClr val="bg1"/>
                </a:solidFill>
                <a:effectLst/>
                <a:latin typeface="Calibri" panose="020F0502020204030204" pitchFamily="34" charset="0"/>
              </a:rPr>
              <a:t>Jebusites</a:t>
            </a:r>
            <a:r>
              <a:rPr lang="en-US" b="0" i="0" dirty="0">
                <a:solidFill>
                  <a:schemeClr val="bg1"/>
                </a:solidFill>
                <a:effectLst/>
                <a:latin typeface="Calibri" panose="020F0502020204030204" pitchFamily="34" charset="0"/>
              </a:rPr>
              <a:t>,</a:t>
            </a:r>
            <a:endParaRPr lang="en-US" dirty="0">
              <a:solidFill>
                <a:schemeClr val="bg1"/>
              </a:solidFill>
              <a:latin typeface="Calibri" panose="020F0502020204030204" pitchFamily="34" charset="0"/>
            </a:endParaRPr>
          </a:p>
        </p:txBody>
      </p:sp>
      <p:sp>
        <p:nvSpPr>
          <p:cNvPr id="21" name="Rectangle 20"/>
          <p:cNvSpPr/>
          <p:nvPr/>
        </p:nvSpPr>
        <p:spPr>
          <a:xfrm>
            <a:off x="506168" y="2010761"/>
            <a:ext cx="2579914"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They took the bones of Joseph with them</a:t>
            </a:r>
            <a:endParaRPr lang="en-US" dirty="0">
              <a:solidFill>
                <a:schemeClr val="bg1"/>
              </a:solidFill>
              <a:latin typeface="Calibri" panose="020F0502020204030204" pitchFamily="34" charset="0"/>
            </a:endParaRPr>
          </a:p>
        </p:txBody>
      </p:sp>
      <p:pic>
        <p:nvPicPr>
          <p:cNvPr id="3" name="Picture 2" descr="http://www.bible-history.com/maps/Map-of-Canaanite-N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078" y="1035857"/>
            <a:ext cx="2798636" cy="5380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9458" y="3064226"/>
            <a:ext cx="6096000" cy="2862322"/>
          </a:xfrm>
          <a:prstGeom prst="rect">
            <a:avLst/>
          </a:prstGeom>
        </p:spPr>
        <p:txBody>
          <a:bodyPr>
            <a:spAutoFit/>
          </a:bodyPr>
          <a:lstStyle/>
          <a:p>
            <a:r>
              <a:rPr lang="en-US" dirty="0">
                <a:solidFill>
                  <a:schemeClr val="bg1"/>
                </a:solidFill>
                <a:latin typeface="Arial" panose="020B0604020202020204" pitchFamily="34" charset="0"/>
              </a:rPr>
              <a:t>The Torah provides four details regarding the traditions surrounding Joseph’s remains. The account in Genesis relates that, before his death, he had his brothers swear they would carry his bones out of Egypt to Canaan.</a:t>
            </a:r>
            <a:r>
              <a:rPr lang="en-US" baseline="30000" dirty="0">
                <a:solidFill>
                  <a:schemeClr val="bg1"/>
                </a:solidFill>
                <a:latin typeface="Arial" panose="020B0604020202020204" pitchFamily="34" charset="0"/>
              </a:rPr>
              <a:t> </a:t>
            </a:r>
            <a:r>
              <a:rPr lang="en-US" dirty="0">
                <a:solidFill>
                  <a:schemeClr val="bg1"/>
                </a:solidFill>
                <a:latin typeface="Arial" panose="020B0604020202020204" pitchFamily="34" charset="0"/>
              </a:rPr>
              <a:t>He is then said to have been embalmed then placed in a coffin in Egypt. In Exodus, we are told that Moses fulfilled the pledge by taking Joseph's bones with him when he </a:t>
            </a:r>
          </a:p>
          <a:p>
            <a:r>
              <a:rPr lang="en-US" dirty="0">
                <a:solidFill>
                  <a:schemeClr val="bg1"/>
                </a:solidFill>
                <a:latin typeface="Arial" panose="020B0604020202020204" pitchFamily="34" charset="0"/>
              </a:rPr>
              <a:t>left Egypt. In Joshua, Joseph’s bones are said to </a:t>
            </a:r>
          </a:p>
          <a:p>
            <a:r>
              <a:rPr lang="en-US" dirty="0">
                <a:solidFill>
                  <a:schemeClr val="bg1"/>
                </a:solidFill>
                <a:latin typeface="Arial" panose="020B0604020202020204" pitchFamily="34" charset="0"/>
              </a:rPr>
              <a:t>have been brought from Egypt by the Children of Israel and interred in </a:t>
            </a:r>
            <a:r>
              <a:rPr lang="en-US" dirty="0" err="1">
                <a:solidFill>
                  <a:schemeClr val="bg1"/>
                </a:solidFill>
                <a:latin typeface="Arial" panose="020B0604020202020204" pitchFamily="34" charset="0"/>
              </a:rPr>
              <a:t>Shechem</a:t>
            </a:r>
            <a:r>
              <a:rPr lang="en-US" dirty="0">
                <a:solidFill>
                  <a:schemeClr val="bg1"/>
                </a:solidFill>
                <a:latin typeface="Arial" panose="020B0604020202020204" pitchFamily="34" charset="0"/>
              </a:rPr>
              <a:t>. (5)</a:t>
            </a:r>
            <a:endParaRPr lang="en-US" dirty="0">
              <a:solidFill>
                <a:schemeClr val="bg1"/>
              </a:solidFill>
            </a:endParaRPr>
          </a:p>
        </p:txBody>
      </p:sp>
      <p:pic>
        <p:nvPicPr>
          <p:cNvPr id="1028" name="Picture 4" descr="Map showing the West 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915" y="3350379"/>
            <a:ext cx="1109238" cy="127562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7604911" y="3648547"/>
            <a:ext cx="90535" cy="8699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690829" y="4799026"/>
            <a:ext cx="2762251" cy="1921011"/>
            <a:chOff x="5690829" y="4799026"/>
            <a:chExt cx="2762251" cy="1921011"/>
          </a:xfrm>
        </p:grpSpPr>
        <p:pic>
          <p:nvPicPr>
            <p:cNvPr id="1030" name="Picture 6" descr="Coloured lithograph showing 2 men at the foot of a barren hill looking towards a large stone with a rounded top between two standing stones and with an arched opening in an ashlar wall in the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829" y="4799026"/>
              <a:ext cx="2762250" cy="1885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55412" y="6458427"/>
              <a:ext cx="997668" cy="261610"/>
            </a:xfrm>
            <a:prstGeom prst="rect">
              <a:avLst/>
            </a:prstGeom>
            <a:noFill/>
          </p:spPr>
          <p:txBody>
            <a:bodyPr wrap="square" rtlCol="0">
              <a:spAutoFit/>
            </a:bodyPr>
            <a:lstStyle/>
            <a:p>
              <a:r>
                <a:rPr lang="en-US" sz="1100" dirty="0"/>
                <a:t>David Roberts</a:t>
              </a:r>
            </a:p>
          </p:txBody>
        </p:sp>
      </p:grpSp>
    </p:spTree>
    <p:extLst>
      <p:ext uri="{BB962C8B-B14F-4D97-AF65-F5344CB8AC3E}">
        <p14:creationId xmlns:p14="http://schemas.microsoft.com/office/powerpoint/2010/main" val="29986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855" y="81481"/>
            <a:ext cx="11977735"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#107 </a:t>
            </a:r>
            <a:r>
              <a:rPr lang="en-US" i="1" dirty="0">
                <a:solidFill>
                  <a:schemeClr val="bg1"/>
                </a:solidFill>
              </a:rPr>
              <a:t>Lord, Accept Our True Devotion</a:t>
            </a:r>
          </a:p>
          <a:p>
            <a:endParaRPr lang="en-US" i="1" dirty="0">
              <a:solidFill>
                <a:schemeClr val="bg1"/>
              </a:solidFill>
            </a:endParaRPr>
          </a:p>
          <a:p>
            <a:r>
              <a:rPr lang="en-US" i="1" dirty="0">
                <a:solidFill>
                  <a:schemeClr val="bg1"/>
                </a:solidFill>
              </a:rPr>
              <a:t>Video: The Passover</a:t>
            </a:r>
          </a:p>
          <a:p>
            <a:endParaRPr lang="en-US" i="1" dirty="0">
              <a:solidFill>
                <a:schemeClr val="bg1"/>
              </a:solidFill>
            </a:endParaRPr>
          </a:p>
          <a:p>
            <a:pPr marL="342900" indent="-342900">
              <a:buAutoNum type="arabicPeriod"/>
            </a:pPr>
            <a:r>
              <a:rPr lang="en-US" dirty="0">
                <a:solidFill>
                  <a:schemeClr val="bg1"/>
                </a:solidFill>
              </a:rPr>
              <a:t>Elder Bruce R. McConkie </a:t>
            </a:r>
            <a:r>
              <a:rPr lang="en-US" i="1" dirty="0">
                <a:solidFill>
                  <a:schemeClr val="bg1"/>
                </a:solidFill>
              </a:rPr>
              <a:t>The Promised Messiah</a:t>
            </a:r>
            <a:r>
              <a:rPr lang="en-US" dirty="0">
                <a:solidFill>
                  <a:schemeClr val="bg1"/>
                </a:solidFill>
              </a:rPr>
              <a:t>, pp. 429–31. (excerpts from)</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Visiting Teaching Message February 2015 </a:t>
            </a:r>
            <a:r>
              <a:rPr lang="en-US" i="1" dirty="0">
                <a:solidFill>
                  <a:schemeClr val="bg1"/>
                </a:solidFill>
              </a:rPr>
              <a:t>The Attributes of Jesus Christ: Without Sin  </a:t>
            </a:r>
            <a:r>
              <a:rPr lang="en-US" dirty="0">
                <a:solidFill>
                  <a:schemeClr val="bg1"/>
                </a:solidFill>
              </a:rPr>
              <a:t>President Dieter F. Uchtdorf</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Guide to the Scriptures “Firstborn”</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latin typeface="Calibri" panose="020F0502020204030204" pitchFamily="34" charset="0"/>
              </a:rPr>
              <a:t>Elder Richard G. Scott(“The Atonement Can Secure Your Peace and Happiness,”</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2006, 42).</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Wikipedia</a:t>
            </a:r>
          </a:p>
          <a:p>
            <a:pPr marL="342900" indent="-342900">
              <a:buFontTx/>
              <a:buAutoNum type="arabicPeriod"/>
            </a:pPr>
            <a:endParaRPr lang="en-US" dirty="0">
              <a:solidFill>
                <a:schemeClr val="bg1"/>
              </a:solidFill>
            </a:endParaRPr>
          </a:p>
        </p:txBody>
      </p:sp>
      <p:grpSp>
        <p:nvGrpSpPr>
          <p:cNvPr id="5" name="Group 4"/>
          <p:cNvGrpSpPr/>
          <p:nvPr/>
        </p:nvGrpSpPr>
        <p:grpSpPr>
          <a:xfrm>
            <a:off x="2333930" y="936437"/>
            <a:ext cx="601370" cy="76173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 descr="https://s-media-cache-ak0.pinimg.com/736x/4e/ea/61/4eea61e24cc8d28842fdc80cc2adcf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849" y="4039023"/>
            <a:ext cx="3004021" cy="2237845"/>
          </a:xfrm>
          <a:prstGeom prst="rect">
            <a:avLst/>
          </a:prstGeom>
          <a:noFill/>
          <a:extLst>
            <a:ext uri="{909E8E84-426E-40DD-AFC4-6F175D3DCCD1}">
              <a14:hiddenFill xmlns:a14="http://schemas.microsoft.com/office/drawing/2010/main">
                <a:solidFill>
                  <a:srgbClr val="FFFFFF"/>
                </a:solidFill>
              </a14:hiddenFill>
            </a:ext>
          </a:extLst>
        </p:spPr>
      </p:pic>
      <p:sp>
        <p:nvSpPr>
          <p:cNvPr id="25" name="Footer Placeholder 14">
            <a:extLst>
              <a:ext uri="{FF2B5EF4-FFF2-40B4-BE49-F238E27FC236}">
                <a16:creationId xmlns:a16="http://schemas.microsoft.com/office/drawing/2014/main" id="{FD573D41-D7CC-4A87-BC22-C6BF14F20716}"/>
              </a:ext>
            </a:extLst>
          </p:cNvPr>
          <p:cNvSpPr>
            <a:spLocks noGrp="1"/>
          </p:cNvSpPr>
          <p:nvPr/>
        </p:nvSpPr>
        <p:spPr>
          <a:xfrm>
            <a:off x="-7064" y="65360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8189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583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Tenth Day Of This Month</a:t>
            </a:r>
          </a:p>
        </p:txBody>
      </p:sp>
      <p:sp>
        <p:nvSpPr>
          <p:cNvPr id="9" name="TextBox 8"/>
          <p:cNvSpPr txBox="1"/>
          <p:nvPr/>
        </p:nvSpPr>
        <p:spPr>
          <a:xfrm>
            <a:off x="4275499" y="1088950"/>
            <a:ext cx="3972208" cy="923330"/>
          </a:xfrm>
          <a:prstGeom prst="rect">
            <a:avLst/>
          </a:prstGeom>
          <a:noFill/>
        </p:spPr>
        <p:txBody>
          <a:bodyPr wrap="square" rtlCol="0">
            <a:spAutoFit/>
          </a:bodyPr>
          <a:lstStyle/>
          <a:p>
            <a:r>
              <a:rPr lang="en-US" dirty="0">
                <a:solidFill>
                  <a:srgbClr val="FFFF00"/>
                </a:solidFill>
                <a:latin typeface="Calibri" panose="020F0502020204030204" pitchFamily="34" charset="0"/>
              </a:rPr>
              <a:t>This month </a:t>
            </a:r>
            <a:r>
              <a:rPr lang="en-US" i="1" dirty="0">
                <a:solidFill>
                  <a:srgbClr val="FFFF00"/>
                </a:solidFill>
                <a:latin typeface="Calibri" panose="020F0502020204030204" pitchFamily="34" charset="0"/>
              </a:rPr>
              <a:t>shall be</a:t>
            </a:r>
            <a:r>
              <a:rPr lang="en-US" dirty="0">
                <a:solidFill>
                  <a:srgbClr val="FFFF00"/>
                </a:solidFill>
                <a:latin typeface="Calibri" panose="020F0502020204030204" pitchFamily="34" charset="0"/>
              </a:rPr>
              <a:t> unto you the beginning of months: it </a:t>
            </a:r>
            <a:r>
              <a:rPr lang="en-US" i="1" dirty="0">
                <a:solidFill>
                  <a:srgbClr val="FFFF00"/>
                </a:solidFill>
                <a:latin typeface="Calibri" panose="020F0502020204030204" pitchFamily="34" charset="0"/>
              </a:rPr>
              <a:t>shall be</a:t>
            </a:r>
            <a:r>
              <a:rPr lang="en-US" dirty="0">
                <a:solidFill>
                  <a:srgbClr val="FFFF00"/>
                </a:solidFill>
                <a:latin typeface="Calibri" panose="020F0502020204030204" pitchFamily="34" charset="0"/>
              </a:rPr>
              <a:t> the first month of the year to you</a:t>
            </a:r>
          </a:p>
        </p:txBody>
      </p:sp>
      <p:pic>
        <p:nvPicPr>
          <p:cNvPr id="5122" name="Picture 2" descr="http://richardwaynegarganta.com/Feasts%20and%20Sacrifices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530" y="3719345"/>
            <a:ext cx="4381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inplainsite.org/assets/images/Feasts-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72" y="3012210"/>
            <a:ext cx="3810000" cy="2981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7502" y="6330750"/>
            <a:ext cx="3641002" cy="369332"/>
          </a:xfrm>
          <a:prstGeom prst="rect">
            <a:avLst/>
          </a:prstGeom>
          <a:noFill/>
        </p:spPr>
        <p:txBody>
          <a:bodyPr wrap="square" rtlCol="0">
            <a:spAutoFit/>
          </a:bodyPr>
          <a:lstStyle/>
          <a:p>
            <a:r>
              <a:rPr lang="en-US" dirty="0">
                <a:solidFill>
                  <a:schemeClr val="bg1"/>
                </a:solidFill>
              </a:rPr>
              <a:t>Exodus 12:2-3</a:t>
            </a:r>
          </a:p>
        </p:txBody>
      </p:sp>
      <p:sp>
        <p:nvSpPr>
          <p:cNvPr id="12" name="TextBox 11"/>
          <p:cNvSpPr txBox="1"/>
          <p:nvPr/>
        </p:nvSpPr>
        <p:spPr>
          <a:xfrm>
            <a:off x="1635266" y="1474667"/>
            <a:ext cx="2273929" cy="1200329"/>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Feast of Unleavened Bread</a:t>
            </a:r>
          </a:p>
        </p:txBody>
      </p:sp>
      <p:sp>
        <p:nvSpPr>
          <p:cNvPr id="13" name="TextBox 12"/>
          <p:cNvSpPr txBox="1"/>
          <p:nvPr/>
        </p:nvSpPr>
        <p:spPr>
          <a:xfrm>
            <a:off x="8624149" y="1841782"/>
            <a:ext cx="2273929"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Passover</a:t>
            </a:r>
          </a:p>
        </p:txBody>
      </p:sp>
      <p:sp>
        <p:nvSpPr>
          <p:cNvPr id="2" name="Rectangle 1"/>
          <p:cNvSpPr/>
          <p:nvPr/>
        </p:nvSpPr>
        <p:spPr>
          <a:xfrm>
            <a:off x="5101908" y="2594615"/>
            <a:ext cx="3158750" cy="461665"/>
          </a:xfrm>
          <a:prstGeom prst="rect">
            <a:avLst/>
          </a:prstGeom>
        </p:spPr>
        <p:txBody>
          <a:bodyPr wrap="none">
            <a:spAutoFit/>
          </a:bodyPr>
          <a:lstStyle/>
          <a:p>
            <a:r>
              <a:rPr lang="en-US" sz="2400" dirty="0">
                <a:solidFill>
                  <a:schemeClr val="bg1"/>
                </a:solidFill>
                <a:latin typeface="Calibri" panose="020F0502020204030204" pitchFamily="34" charset="0"/>
              </a:rPr>
              <a:t>T</a:t>
            </a:r>
            <a:r>
              <a:rPr lang="en-US" sz="2400" b="0" i="0" dirty="0">
                <a:solidFill>
                  <a:schemeClr val="bg1"/>
                </a:solidFill>
                <a:effectLst/>
                <a:latin typeface="Calibri" panose="020F0502020204030204" pitchFamily="34" charset="0"/>
              </a:rPr>
              <a:t>enth </a:t>
            </a:r>
            <a:r>
              <a:rPr lang="en-US" sz="2400" b="0" i="1" dirty="0">
                <a:solidFill>
                  <a:schemeClr val="bg1"/>
                </a:solidFill>
                <a:effectLst/>
                <a:latin typeface="Calibri" panose="020F0502020204030204" pitchFamily="34" charset="0"/>
              </a:rPr>
              <a:t>day</a:t>
            </a:r>
            <a:r>
              <a:rPr lang="en-US" sz="2400" b="0" i="0" dirty="0">
                <a:solidFill>
                  <a:schemeClr val="bg1"/>
                </a:solidFill>
                <a:effectLst/>
                <a:latin typeface="Calibri" panose="020F0502020204030204" pitchFamily="34" charset="0"/>
              </a:rPr>
              <a:t> of this month</a:t>
            </a:r>
            <a:endParaRPr lang="en-US" sz="2400" dirty="0">
              <a:solidFill>
                <a:schemeClr val="bg1"/>
              </a:solidFill>
              <a:latin typeface="Calibri" panose="020F0502020204030204" pitchFamily="34" charset="0"/>
            </a:endParaRPr>
          </a:p>
        </p:txBody>
      </p:sp>
      <p:sp>
        <p:nvSpPr>
          <p:cNvPr id="3" name="Rectangle 2"/>
          <p:cNvSpPr/>
          <p:nvPr/>
        </p:nvSpPr>
        <p:spPr>
          <a:xfrm>
            <a:off x="5643496" y="5937057"/>
            <a:ext cx="4484915"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Passover occurred in the spring, the beginning of the Hebrew calendar </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047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78280B-2B9C-489C-8C06-BABEFBB199FC}"/>
              </a:ext>
            </a:extLst>
          </p:cNvPr>
          <p:cNvGraphicFramePr>
            <a:graphicFrameLocks noGrp="1"/>
          </p:cNvGraphicFramePr>
          <p:nvPr>
            <p:extLst>
              <p:ext uri="{D42A27DB-BD31-4B8C-83A1-F6EECF244321}">
                <p14:modId xmlns:p14="http://schemas.microsoft.com/office/powerpoint/2010/main" val="289066095"/>
              </p:ext>
            </p:extLst>
          </p:nvPr>
        </p:nvGraphicFramePr>
        <p:xfrm>
          <a:off x="357204" y="990600"/>
          <a:ext cx="11645499" cy="4724400"/>
        </p:xfrm>
        <a:graphic>
          <a:graphicData uri="http://schemas.openxmlformats.org/drawingml/2006/table">
            <a:tbl>
              <a:tblPr firstRow="1" bandRow="1">
                <a:tableStyleId>{5940675A-B579-460E-94D1-54222C63F5DA}</a:tableStyleId>
              </a:tblPr>
              <a:tblGrid>
                <a:gridCol w="1490847">
                  <a:extLst>
                    <a:ext uri="{9D8B030D-6E8A-4147-A177-3AD203B41FA5}">
                      <a16:colId xmlns:a16="http://schemas.microsoft.com/office/drawing/2014/main" val="955004929"/>
                    </a:ext>
                  </a:extLst>
                </a:gridCol>
                <a:gridCol w="4908884">
                  <a:extLst>
                    <a:ext uri="{9D8B030D-6E8A-4147-A177-3AD203B41FA5}">
                      <a16:colId xmlns:a16="http://schemas.microsoft.com/office/drawing/2014/main" val="921638125"/>
                    </a:ext>
                  </a:extLst>
                </a:gridCol>
                <a:gridCol w="5245768">
                  <a:extLst>
                    <a:ext uri="{9D8B030D-6E8A-4147-A177-3AD203B41FA5}">
                      <a16:colId xmlns:a16="http://schemas.microsoft.com/office/drawing/2014/main" val="1598462647"/>
                    </a:ext>
                  </a:extLst>
                </a:gridCol>
              </a:tblGrid>
              <a:tr h="370840">
                <a:tc>
                  <a:txBody>
                    <a:bodyPr/>
                    <a:lstStyle/>
                    <a:p>
                      <a:pPr algn="ctr" fontAlgn="base"/>
                      <a:r>
                        <a:rPr lang="en-US" sz="1600" b="1" dirty="0">
                          <a:solidFill>
                            <a:schemeClr val="tx1"/>
                          </a:solidFill>
                          <a:effectLst/>
                          <a:latin typeface="Calibri" panose="020F0502020204030204" pitchFamily="34" charset="0"/>
                        </a:rPr>
                        <a:t>Scripture Reference</a:t>
                      </a:r>
                    </a:p>
                  </a:txBody>
                  <a:tcPr marL="95250" marR="95250" marT="95250" marB="95250" anchor="ctr"/>
                </a:tc>
                <a:tc>
                  <a:txBody>
                    <a:bodyPr/>
                    <a:lstStyle/>
                    <a:p>
                      <a:pPr algn="ctr" fontAlgn="base"/>
                      <a:r>
                        <a:rPr lang="en-US" sz="1600" b="1" dirty="0">
                          <a:solidFill>
                            <a:schemeClr val="tx1"/>
                          </a:solidFill>
                          <a:effectLst/>
                          <a:latin typeface="Calibri" panose="020F0502020204030204" pitchFamily="34" charset="0"/>
                        </a:rPr>
                        <a:t>The Lord’s Instructions</a:t>
                      </a:r>
                    </a:p>
                  </a:txBody>
                  <a:tcPr marL="95250" marR="95250" marT="95250" marB="95250" anchor="ctr"/>
                </a:tc>
                <a:tc>
                  <a:txBody>
                    <a:bodyPr/>
                    <a:lstStyle/>
                    <a:p>
                      <a:pPr algn="ctr" fontAlgn="base"/>
                      <a:r>
                        <a:rPr lang="en-US" sz="1600" b="1" dirty="0">
                          <a:solidFill>
                            <a:schemeClr val="tx1"/>
                          </a:solidFill>
                          <a:effectLst/>
                          <a:latin typeface="Calibri" panose="020F0502020204030204" pitchFamily="34" charset="0"/>
                        </a:rPr>
                        <a:t>Possible Symbolism</a:t>
                      </a:r>
                    </a:p>
                  </a:txBody>
                  <a:tcPr marL="95250" marR="95250" marT="95250" marB="95250" anchor="ctr"/>
                </a:tc>
                <a:extLst>
                  <a:ext uri="{0D108BD9-81ED-4DB2-BD59-A6C34878D82A}">
                    <a16:rowId xmlns:a16="http://schemas.microsoft.com/office/drawing/2014/main" val="580546657"/>
                  </a:ext>
                </a:extLst>
              </a:tr>
              <a:tr h="370840">
                <a:tc>
                  <a:txBody>
                    <a:bodyPr/>
                    <a:lstStyle/>
                    <a:p>
                      <a:pPr fontAlgn="base"/>
                      <a:r>
                        <a:rPr lang="en-US" sz="1000" u="none" strike="noStrike" dirty="0">
                          <a:solidFill>
                            <a:schemeClr val="tx1"/>
                          </a:solidFill>
                          <a:effectLst/>
                          <a:latin typeface="Calibri" panose="020F0502020204030204" pitchFamily="34" charset="0"/>
                        </a:rPr>
                        <a:t>Exodus 12:3–6</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Each Israelite family was to kill a male lamb that was without blemish.</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Jesus Christ, “the Lamb of God” (</a:t>
                      </a:r>
                      <a:r>
                        <a:rPr lang="en-US" sz="1000" u="none" strike="noStrike" dirty="0">
                          <a:solidFill>
                            <a:schemeClr val="tx1"/>
                          </a:solidFill>
                          <a:effectLst/>
                          <a:latin typeface="Calibri" panose="020F0502020204030204" pitchFamily="34" charset="0"/>
                        </a:rPr>
                        <a:t>John 1:36</a:t>
                      </a:r>
                      <a:r>
                        <a:rPr lang="en-US" sz="1000" dirty="0">
                          <a:solidFill>
                            <a:schemeClr val="tx1"/>
                          </a:solidFill>
                          <a:effectLst/>
                          <a:latin typeface="Calibri" panose="020F0502020204030204" pitchFamily="34" charset="0"/>
                        </a:rPr>
                        <a:t>), was perfect and gave His life for us.</a:t>
                      </a:r>
                    </a:p>
                  </a:txBody>
                  <a:tcPr marL="95250" marR="95250" marT="95250" marB="95250" anchor="ctr"/>
                </a:tc>
                <a:extLst>
                  <a:ext uri="{0D108BD9-81ED-4DB2-BD59-A6C34878D82A}">
                    <a16:rowId xmlns:a16="http://schemas.microsoft.com/office/drawing/2014/main" val="3303820019"/>
                  </a:ext>
                </a:extLst>
              </a:tr>
              <a:tr h="370840">
                <a:tc>
                  <a:txBody>
                    <a:bodyPr/>
                    <a:lstStyle/>
                    <a:p>
                      <a:pPr fontAlgn="base"/>
                      <a:r>
                        <a:rPr lang="en-US" sz="1000" u="none" strike="noStrike" dirty="0">
                          <a:solidFill>
                            <a:schemeClr val="tx1"/>
                          </a:solidFill>
                          <a:effectLst/>
                          <a:latin typeface="Calibri" panose="020F0502020204030204" pitchFamily="34" charset="0"/>
                        </a:rPr>
                        <a:t>Exodus 12:46</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 bone of the lamb was to be broken.</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None of Jesus Christ’s bones were broken at the time of His death (see </a:t>
                      </a:r>
                      <a:r>
                        <a:rPr lang="en-US" sz="1000" u="none" strike="noStrike" dirty="0">
                          <a:solidFill>
                            <a:schemeClr val="tx1"/>
                          </a:solidFill>
                          <a:effectLst/>
                          <a:latin typeface="Calibri" panose="020F0502020204030204" pitchFamily="34" charset="0"/>
                        </a:rPr>
                        <a:t>John 19:36</a:t>
                      </a:r>
                      <a:r>
                        <a:rPr lang="en-US" sz="1000" dirty="0">
                          <a:solidFill>
                            <a:schemeClr val="tx1"/>
                          </a:solidFill>
                          <a:effectLst/>
                          <a:latin typeface="Calibri" panose="020F0502020204030204" pitchFamily="34" charset="0"/>
                        </a:rPr>
                        <a:t>).</a:t>
                      </a:r>
                    </a:p>
                  </a:txBody>
                  <a:tcPr marL="95250" marR="95250" marT="95250" marB="95250" anchor="ctr"/>
                </a:tc>
                <a:extLst>
                  <a:ext uri="{0D108BD9-81ED-4DB2-BD59-A6C34878D82A}">
                    <a16:rowId xmlns:a16="http://schemas.microsoft.com/office/drawing/2014/main" val="2722642587"/>
                  </a:ext>
                </a:extLst>
              </a:tr>
              <a:tr h="370840">
                <a:tc>
                  <a:txBody>
                    <a:bodyPr/>
                    <a:lstStyle/>
                    <a:p>
                      <a:pPr fontAlgn="base"/>
                      <a:r>
                        <a:rPr lang="en-US" sz="1000" u="none" strike="noStrike" dirty="0">
                          <a:solidFill>
                            <a:schemeClr val="tx1"/>
                          </a:solidFill>
                          <a:effectLst/>
                          <a:latin typeface="Calibri" panose="020F0502020204030204" pitchFamily="34" charset="0"/>
                        </a:rPr>
                        <a:t>Exodus 12:8, 15</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bitter herbs and unleavened bread. They were to rid their homes of all leaven for seven days.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bitter herbs reminded the Israelites of their years of bitter bondage in Egypt. The bitter bondage is like the bitterness of our sins.</a:t>
                      </a:r>
                    </a:p>
                    <a:p>
                      <a:pPr fontAlgn="base"/>
                      <a:r>
                        <a:rPr lang="en-US" sz="1000" dirty="0">
                          <a:solidFill>
                            <a:schemeClr val="tx1"/>
                          </a:solidFill>
                          <a:effectLst/>
                          <a:latin typeface="Calibri" panose="020F0502020204030204" pitchFamily="34" charset="0"/>
                        </a:rPr>
                        <a:t>Leaven, or yeast, causes bread to become moldy. As part of our repentance, we are to rid our lives of anything that can corrupt our spirits.</a:t>
                      </a:r>
                    </a:p>
                  </a:txBody>
                  <a:tcPr marL="95250" marR="95250" marT="95250" marB="95250" anchor="ctr"/>
                </a:tc>
                <a:extLst>
                  <a:ext uri="{0D108BD9-81ED-4DB2-BD59-A6C34878D82A}">
                    <a16:rowId xmlns:a16="http://schemas.microsoft.com/office/drawing/2014/main" val="2501088722"/>
                  </a:ext>
                </a:extLst>
              </a:tr>
              <a:tr h="370840">
                <a:tc>
                  <a:txBody>
                    <a:bodyPr/>
                    <a:lstStyle/>
                    <a:p>
                      <a:pPr fontAlgn="base"/>
                      <a:r>
                        <a:rPr lang="en-US" sz="1000" u="none" strike="noStrike" dirty="0">
                          <a:solidFill>
                            <a:schemeClr val="tx1"/>
                          </a:solidFill>
                          <a:effectLst/>
                          <a:latin typeface="Calibri" panose="020F0502020204030204" pitchFamily="34" charset="0"/>
                        </a:rPr>
                        <a:t>Exodus 12:9–10</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all of the lamb and burn the remains.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We are to receive Jesus Christ’s Atonement completely. No part of His Atonement was wasted. He did not sacrifice Himself needlessly.</a:t>
                      </a:r>
                    </a:p>
                  </a:txBody>
                  <a:tcPr marL="95250" marR="95250" marT="95250" marB="95250" anchor="ctr"/>
                </a:tc>
                <a:extLst>
                  <a:ext uri="{0D108BD9-81ED-4DB2-BD59-A6C34878D82A}">
                    <a16:rowId xmlns:a16="http://schemas.microsoft.com/office/drawing/2014/main" val="2705849881"/>
                  </a:ext>
                </a:extLst>
              </a:tr>
              <a:tr h="370840">
                <a:tc>
                  <a:txBody>
                    <a:bodyPr/>
                    <a:lstStyle/>
                    <a:p>
                      <a:pPr fontAlgn="base"/>
                      <a:r>
                        <a:rPr lang="en-US" sz="1000" u="none" strike="noStrike" dirty="0">
                          <a:solidFill>
                            <a:schemeClr val="tx1"/>
                          </a:solidFill>
                          <a:effectLst/>
                          <a:latin typeface="Calibri" panose="020F0502020204030204" pitchFamily="34" charset="0"/>
                        </a:rPr>
                        <a:t>Exodus 12:11</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the Passover meal “in haste,” dressed prepared to leave.</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We should be ready to leave behind any sinful ways.</a:t>
                      </a:r>
                    </a:p>
                  </a:txBody>
                  <a:tcPr marL="95250" marR="95250" marT="95250" marB="95250" anchor="ctr"/>
                </a:tc>
                <a:extLst>
                  <a:ext uri="{0D108BD9-81ED-4DB2-BD59-A6C34878D82A}">
                    <a16:rowId xmlns:a16="http://schemas.microsoft.com/office/drawing/2014/main" val="1951519340"/>
                  </a:ext>
                </a:extLst>
              </a:tr>
              <a:tr h="370840">
                <a:tc>
                  <a:txBody>
                    <a:bodyPr/>
                    <a:lstStyle/>
                    <a:p>
                      <a:pPr fontAlgn="base"/>
                      <a:r>
                        <a:rPr lang="en-US" sz="1000" u="none" strike="noStrike" dirty="0">
                          <a:solidFill>
                            <a:schemeClr val="tx1"/>
                          </a:solidFill>
                          <a:effectLst/>
                          <a:latin typeface="Calibri" panose="020F0502020204030204" pitchFamily="34" charset="0"/>
                        </a:rPr>
                        <a:t>Exodus 12:7, 12–13, 29</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sacrifice of the lamb alone did not bring protection from the destroying angel. The lamb’s blood needed to be placed around the doors to protect the people inside from the destroying angel. Safety was promised only to those who properly marked the doors.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Atonement of Jesus Christ can protect us from the power of Satan as we apply the conditions of repentance in our lives.</a:t>
                      </a:r>
                    </a:p>
                  </a:txBody>
                  <a:tcPr marL="95250" marR="95250" marT="95250" marB="95250" anchor="ctr"/>
                </a:tc>
                <a:extLst>
                  <a:ext uri="{0D108BD9-81ED-4DB2-BD59-A6C34878D82A}">
                    <a16:rowId xmlns:a16="http://schemas.microsoft.com/office/drawing/2014/main" val="3774703327"/>
                  </a:ext>
                </a:extLst>
              </a:tr>
              <a:tr h="370840">
                <a:tc>
                  <a:txBody>
                    <a:bodyPr/>
                    <a:lstStyle/>
                    <a:p>
                      <a:pPr fontAlgn="base"/>
                      <a:r>
                        <a:rPr lang="en-US" sz="1000" u="none" strike="noStrike" dirty="0">
                          <a:solidFill>
                            <a:schemeClr val="tx1"/>
                          </a:solidFill>
                          <a:effectLst/>
                          <a:latin typeface="Calibri" panose="020F0502020204030204" pitchFamily="34" charset="0"/>
                        </a:rPr>
                        <a:t>Exodus 12:30–31</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deaths of the firstborns in Egypt led to the Israelites’ freedom from bondage.</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Atonement of Jesus Christ, the Firstborn spirit child of Heavenly Father, makes possible our freedom from the bondage of sin.</a:t>
                      </a:r>
                    </a:p>
                  </a:txBody>
                  <a:tcPr marL="95250" marR="95250" marT="95250" marB="95250" anchor="ctr"/>
                </a:tc>
                <a:extLst>
                  <a:ext uri="{0D108BD9-81ED-4DB2-BD59-A6C34878D82A}">
                    <a16:rowId xmlns:a16="http://schemas.microsoft.com/office/drawing/2014/main" val="3825723450"/>
                  </a:ext>
                </a:extLst>
              </a:tr>
              <a:tr h="370840">
                <a:tc>
                  <a:txBody>
                    <a:bodyPr/>
                    <a:lstStyle/>
                    <a:p>
                      <a:pPr fontAlgn="base"/>
                      <a:r>
                        <a:rPr lang="en-US" sz="1000" u="none" strike="noStrike" dirty="0">
                          <a:solidFill>
                            <a:schemeClr val="tx1"/>
                          </a:solidFill>
                          <a:effectLst/>
                          <a:latin typeface="Calibri" panose="020F0502020204030204" pitchFamily="34" charset="0"/>
                        </a:rPr>
                        <a:t>Exodus 12:47–48</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 uncircumcised men shall eat of the Passover.</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Only those who have worthily made covenants with the Lord can receive all the blessings the Atonement of Jesus Christ makes possible.</a:t>
                      </a:r>
                    </a:p>
                  </a:txBody>
                  <a:tcPr marL="95250" marR="95250" marT="95250" marB="95250" anchor="ctr"/>
                </a:tc>
                <a:extLst>
                  <a:ext uri="{0D108BD9-81ED-4DB2-BD59-A6C34878D82A}">
                    <a16:rowId xmlns:a16="http://schemas.microsoft.com/office/drawing/2014/main" val="2544488505"/>
                  </a:ext>
                </a:extLst>
              </a:tr>
            </a:tbl>
          </a:graphicData>
        </a:graphic>
      </p:graphicFrame>
      <p:sp>
        <p:nvSpPr>
          <p:cNvPr id="5" name="TextBox 4">
            <a:extLst>
              <a:ext uri="{FF2B5EF4-FFF2-40B4-BE49-F238E27FC236}">
                <a16:creationId xmlns:a16="http://schemas.microsoft.com/office/drawing/2014/main" id="{84FD3457-B966-4E72-A126-459AA0113A89}"/>
              </a:ext>
            </a:extLst>
          </p:cNvPr>
          <p:cNvSpPr txBox="1"/>
          <p:nvPr/>
        </p:nvSpPr>
        <p:spPr>
          <a:xfrm>
            <a:off x="357204" y="144379"/>
            <a:ext cx="11539621" cy="584775"/>
          </a:xfrm>
          <a:prstGeom prst="rect">
            <a:avLst/>
          </a:prstGeom>
          <a:noFill/>
        </p:spPr>
        <p:txBody>
          <a:bodyPr wrap="square" rtlCol="0">
            <a:spAutoFit/>
          </a:bodyPr>
          <a:lstStyle/>
          <a:p>
            <a:pPr algn="ctr"/>
            <a:r>
              <a:rPr lang="en-US" sz="3200" dirty="0"/>
              <a:t>Exodus 12   The Passover</a:t>
            </a:r>
          </a:p>
        </p:txBody>
      </p:sp>
    </p:spTree>
    <p:extLst>
      <p:ext uri="{BB962C8B-B14F-4D97-AF65-F5344CB8AC3E}">
        <p14:creationId xmlns:p14="http://schemas.microsoft.com/office/powerpoint/2010/main" val="368156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416" t="17549" r="24504" b="19136"/>
          <a:stretch/>
        </p:blipFill>
        <p:spPr>
          <a:xfrm>
            <a:off x="2316285" y="163286"/>
            <a:ext cx="7336972" cy="6519734"/>
          </a:xfrm>
          <a:prstGeom prst="rect">
            <a:avLst/>
          </a:prstGeom>
        </p:spPr>
      </p:pic>
      <p:sp>
        <p:nvSpPr>
          <p:cNvPr id="3" name="TextBox 2"/>
          <p:cNvSpPr txBox="1"/>
          <p:nvPr/>
        </p:nvSpPr>
        <p:spPr>
          <a:xfrm>
            <a:off x="0" y="6498354"/>
            <a:ext cx="2525917" cy="369332"/>
          </a:xfrm>
          <a:prstGeom prst="rect">
            <a:avLst/>
          </a:prstGeom>
          <a:noFill/>
        </p:spPr>
        <p:txBody>
          <a:bodyPr wrap="square" rtlCol="0">
            <a:spAutoFit/>
          </a:bodyPr>
          <a:lstStyle/>
          <a:p>
            <a:r>
              <a:rPr lang="en-US" dirty="0"/>
              <a:t>Gospeldoctrine.com</a:t>
            </a:r>
          </a:p>
        </p:txBody>
      </p:sp>
    </p:spTree>
    <p:extLst>
      <p:ext uri="{BB962C8B-B14F-4D97-AF65-F5344CB8AC3E}">
        <p14:creationId xmlns:p14="http://schemas.microsoft.com/office/powerpoint/2010/main" val="77902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13" y="457200"/>
            <a:ext cx="9481457" cy="5847755"/>
          </a:xfrm>
          <a:prstGeom prst="rect">
            <a:avLst/>
          </a:prstGeom>
          <a:ln>
            <a:solidFill>
              <a:schemeClr val="tx1"/>
            </a:solidFill>
          </a:ln>
        </p:spPr>
        <p:txBody>
          <a:bodyPr wrap="square">
            <a:spAutoFit/>
          </a:bodyPr>
          <a:lstStyle/>
          <a:p>
            <a:pPr fontAlgn="base"/>
            <a:r>
              <a:rPr lang="en-US" sz="1100" b="0" i="0" dirty="0">
                <a:solidFill>
                  <a:srgbClr val="333333"/>
                </a:solidFill>
                <a:effectLst/>
                <a:latin typeface="Calibri" panose="020F0502020204030204" pitchFamily="34" charset="0"/>
              </a:rPr>
              <a:t>As preparation for reading the scriptural account of this remarkable event, consider Elder Bruce R. </a:t>
            </a:r>
            <a:r>
              <a:rPr lang="en-US" sz="1100" b="0" i="0" dirty="0" err="1">
                <a:solidFill>
                  <a:srgbClr val="333333"/>
                </a:solidFill>
                <a:effectLst/>
                <a:latin typeface="Calibri" panose="020F0502020204030204" pitchFamily="34" charset="0"/>
              </a:rPr>
              <a:t>McConkie’s</a:t>
            </a:r>
            <a:r>
              <a:rPr lang="en-US" sz="1100" b="0" i="0" dirty="0">
                <a:solidFill>
                  <a:srgbClr val="333333"/>
                </a:solidFill>
                <a:effectLst/>
                <a:latin typeface="Calibri" panose="020F0502020204030204" pitchFamily="34" charset="0"/>
              </a:rPr>
              <a:t> summary of the significance of these events:</a:t>
            </a:r>
          </a:p>
          <a:p>
            <a:pPr fontAlgn="base"/>
            <a:r>
              <a:rPr lang="en-US" sz="1100" b="0" i="0" dirty="0">
                <a:solidFill>
                  <a:srgbClr val="333333"/>
                </a:solidFill>
                <a:effectLst/>
                <a:latin typeface="Calibri" panose="020F0502020204030204" pitchFamily="34" charset="0"/>
              </a:rPr>
              <a:t>“At the time appointed for their deliverance from Egyptian bondage, the Lord commanded each </a:t>
            </a:r>
            <a:r>
              <a:rPr lang="en-US" sz="1100" b="0" i="0" u="none" strike="noStrike" dirty="0">
                <a:solidFill>
                  <a:srgbClr val="2F393A"/>
                </a:solidFill>
                <a:effectLst/>
                <a:latin typeface="Calibri" panose="020F0502020204030204" pitchFamily="34" charset="0"/>
              </a:rPr>
              <a:t>family</a:t>
            </a:r>
            <a:r>
              <a:rPr lang="en-US" sz="1100" b="0" i="0" dirty="0">
                <a:solidFill>
                  <a:srgbClr val="333333"/>
                </a:solidFill>
                <a:effectLst/>
                <a:latin typeface="Calibri" panose="020F0502020204030204" pitchFamily="34" charset="0"/>
              </a:rPr>
              <a:t> in Israel to sacrifice a lamb, to sprinkle its blood on their doorposts, and then to eat unleavened bread for seven more days—all to symbolize the fact that the destroying angel would pass over the Israelites as he went forth slaying the firstborn in the families of all the Egyptians; and also to show that, in haste, Israel should go forth from slavery to freedom. As a pattern for all the Mosaic instructions yet to come, the details of the performances here involved were so arranged as to </a:t>
            </a:r>
            <a:r>
              <a:rPr lang="en-US" sz="1100" dirty="0"/>
              <a:t>bear testimony both of Israel’s deliverance and of her Deliverer. Among other procedures, the Lord commanded, as found in Exodus 12:</a:t>
            </a:r>
          </a:p>
          <a:p>
            <a:pPr fontAlgn="base"/>
            <a:r>
              <a:rPr lang="en-US" sz="1100" dirty="0"/>
              <a:t>“1. ‘Your lamb shall be without blemish, a male of the first year,’ signifying that the Lamb of God, pure and perfect, without spot or blemish, in the prime of his life, as the Paschal Lamb, would be slain for the sins of the world.</a:t>
            </a:r>
          </a:p>
          <a:p>
            <a:pPr fontAlgn="base"/>
            <a:r>
              <a:rPr lang="en-US" sz="1100" dirty="0"/>
              <a:t>“2. They were to take of the blood of the lamb and sprinkle it upon the doorposts of their houses, having this promise as a result: ‘And the blood shall be to you for a token upon the houses where ye are: and when I see the blood, I will pass over you, and the plague shall not be upon you to destroy you,’ signifying that the blood of Christ, which should fall as drops in Gethsemane and flow in a stream from a pierced side as he hung on the cross, would cleanse and save the faithful; and that, as those in Israel were saved temporally because the blood of a sacrificial lamb was sprinkled on the doorposts of their houses, so the faithful of all ages would wash their garments in the blood of the Eternal Lamb and from him receive an eternal salvation. And may we say that as the angel of death passed by the families of Israel because of their faith—as Paul said of Moses, ‘through faith he kept the </a:t>
            </a:r>
            <a:r>
              <a:rPr lang="en-US" sz="1100" dirty="0" err="1"/>
              <a:t>passover</a:t>
            </a:r>
            <a:r>
              <a:rPr lang="en-US" sz="1100" dirty="0"/>
              <a:t>, and the sprinkling of blood, lest he that destroyed the firstborn should touch them’ (Heb. 11:28)—even so shall the Angel of Life give eternal life to all those who rely on the blood of the Lamb.</a:t>
            </a:r>
          </a:p>
          <a:p>
            <a:pPr fontAlgn="base"/>
            <a:r>
              <a:rPr lang="en-US" sz="1100" dirty="0"/>
              <a:t>“3. As to the sacrifice of the lamb, the decree was, ‘Neither shall ye break a bone thereof,’ signifying that when the Lamb of God was sacrificed on the cross, though they broke the legs of the two thieves to induce death, yet they brake not the bones of the Crucified One ‘that the scripture should be fulfilled, A bone of him shall not be broken.’ (John 19:31–36.)</a:t>
            </a:r>
          </a:p>
          <a:p>
            <a:pPr fontAlgn="base"/>
            <a:r>
              <a:rPr lang="en-US" sz="1100" dirty="0"/>
              <a:t>“4. As to the eating the flesh of the sacrificial lamb, the divine word was, ‘No uncircumcised person shall eat thereof,’ signifying that the blessings of the gospel are reserved for those who come into the fold of Israel, who join the Church, who carry their part of the burden in bearing off the kingdom; signifying also that those who eat his flesh and drink his blood, as he said, shall have eternal life and he will raise them up at the last day. (John 6:54.)</a:t>
            </a:r>
          </a:p>
          <a:p>
            <a:pPr fontAlgn="base"/>
            <a:r>
              <a:rPr lang="en-US" sz="1100" dirty="0"/>
              <a:t>“5. As ‘the Lord smote all the firstborn in the land of Egypt’ because they believed not the word of the Lord delivered to them by Moses and Aaron, even so should the Firstborn of the Father, who brings life to all who believe in his holy name, destroy worldly people at the last day, destroy all those who are in the Egypt of darkness, whose hearts are hardened as were those of Pharaoh and his minions.</a:t>
            </a:r>
          </a:p>
          <a:p>
            <a:pPr fontAlgn="base"/>
            <a:r>
              <a:rPr lang="en-US" sz="1100" dirty="0"/>
              <a:t>“6. On the first and seventh days of the Feast of Unleavened Bread, the Israelites were commanded to hold holy convocations in which no work might be done except the preparation of their food. These were occasions for preaching and explaining and exhorting and testifying. We go to sacrament meetings to be built up in faith and in testimony. Ancient Israel attended holy convocations for the same purposes. Knowing that all things operate by faith, would it be amiss to draw the conclusion that it is as easy for us to look to Christ and his spilt blood for eternal salvation as it was for them of old to look to the blood of the sacrificed lamb, sprinkled on doorposts, to give temporal salvation, when the angel of death swept through the land of Egypt?</a:t>
            </a:r>
          </a:p>
          <a:p>
            <a:pPr fontAlgn="base"/>
            <a:r>
              <a:rPr lang="en-US" sz="1100" dirty="0"/>
              <a:t>“It was, of course, while Jesus and the Twelve were keeping the Feast of the Passover that our Lord instituted the ordinance of the sacrament, to serve essentially the same purposes served by the sacrifices of the preceding four millenniums. After that final Passover day and its attendant lifting up upon the cross of the true Paschal Lamb, the day for the proper celebration of the ancient feast ceased. After that Paul was able to say: ‘Christ our </a:t>
            </a:r>
            <a:r>
              <a:rPr lang="en-US" sz="1100" dirty="0" err="1"/>
              <a:t>passover</a:t>
            </a:r>
            <a:r>
              <a:rPr lang="en-US" sz="1100" dirty="0"/>
              <a:t> is sacrificed for us,’ and to give the natural exhortation that flowed therefrom: ‘Therefore let us keep the feast, not with old leaven, neither with the leaven of malice and wickedness; but with the unleavened bread of sincerity and truth.’ (1 Cor. 5:7–8.)” (The Promised Messiah, pp. 429–31.)</a:t>
            </a:r>
            <a:endParaRPr lang="en-US" sz="1100" b="0" i="0" dirty="0">
              <a:solidFill>
                <a:srgbClr val="333333"/>
              </a:solidFill>
              <a:effectLst/>
              <a:latin typeface="Calibri" panose="020F0502020204030204" pitchFamily="34" charset="0"/>
            </a:endParaRPr>
          </a:p>
        </p:txBody>
      </p:sp>
      <p:sp>
        <p:nvSpPr>
          <p:cNvPr id="3" name="TextBox 2"/>
          <p:cNvSpPr txBox="1"/>
          <p:nvPr/>
        </p:nvSpPr>
        <p:spPr>
          <a:xfrm>
            <a:off x="391885" y="1926772"/>
            <a:ext cx="1861457" cy="1754326"/>
          </a:xfrm>
          <a:prstGeom prst="rect">
            <a:avLst/>
          </a:prstGeom>
          <a:noFill/>
        </p:spPr>
        <p:txBody>
          <a:bodyPr wrap="square" rtlCol="0">
            <a:spAutoFit/>
          </a:bodyPr>
          <a:lstStyle/>
          <a:p>
            <a:r>
              <a:rPr lang="en-US" dirty="0"/>
              <a:t>The Whole Article by Bruce R. McConkie</a:t>
            </a:r>
          </a:p>
          <a:p>
            <a:r>
              <a:rPr lang="en-US" dirty="0"/>
              <a:t>Found in Institute Manual </a:t>
            </a:r>
          </a:p>
          <a:p>
            <a:r>
              <a:rPr lang="en-US" dirty="0"/>
              <a:t>Old Testament </a:t>
            </a:r>
          </a:p>
        </p:txBody>
      </p:sp>
    </p:spTree>
    <p:extLst>
      <p:ext uri="{BB962C8B-B14F-4D97-AF65-F5344CB8AC3E}">
        <p14:creationId xmlns:p14="http://schemas.microsoft.com/office/powerpoint/2010/main" val="306628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0" y="0"/>
            <a:ext cx="6096000" cy="329320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Connection Between Passover and the Sacrament:</a:t>
            </a:r>
          </a:p>
          <a:p>
            <a:pPr fontAlgn="base"/>
            <a:r>
              <a:rPr lang="en-US" sz="1600" b="0" i="0" dirty="0">
                <a:effectLst/>
                <a:latin typeface="Calibri" panose="020F0502020204030204" pitchFamily="34" charset="0"/>
              </a:rPr>
              <a:t>“At Gethsemane and Golgotha the Savior’s blood was shed. Centuries earlier the Passover had been introduced as a symbol and a type of things to come. It was an ordinance to be kept forever (see </a:t>
            </a:r>
            <a:r>
              <a:rPr lang="en-US" sz="1600" b="0" i="0" u="none" strike="noStrike" dirty="0">
                <a:effectLst/>
                <a:latin typeface="Calibri" panose="020F0502020204030204" pitchFamily="34" charset="0"/>
              </a:rPr>
              <a:t>Exodus 12</a:t>
            </a:r>
            <a:r>
              <a:rPr lang="en-US" sz="1600" b="0" i="0" dirty="0">
                <a:effectLst/>
                <a:latin typeface="Calibri" panose="020F0502020204030204" pitchFamily="34" charset="0"/>
              </a:rPr>
              <a:t>). …</a:t>
            </a:r>
          </a:p>
          <a:p>
            <a:pPr fontAlgn="base"/>
            <a:r>
              <a:rPr lang="en-US" sz="1600" b="0" i="0" dirty="0">
                <a:effectLst/>
                <a:latin typeface="Calibri" panose="020F0502020204030204" pitchFamily="34" charset="0"/>
              </a:rPr>
              <a:t>“After the crucifixion of the Lord, the law of sacrifice required no more shedding of blood. … The sacrifice thenceforth was to be a broken heart and a contrite spirit—repentance.</a:t>
            </a:r>
          </a:p>
          <a:p>
            <a:pPr fontAlgn="base"/>
            <a:r>
              <a:rPr lang="en-US" sz="1600" b="0" i="0" dirty="0">
                <a:effectLst/>
                <a:latin typeface="Calibri" panose="020F0502020204030204" pitchFamily="34" charset="0"/>
              </a:rPr>
              <a:t>“And the Passover would be commemorated forever as the sacrament, in which we renew our covenant of baptism and partake in remembrance of the body of the Lamb of God and of His blood, which was shed for us” President Boyd K. Packer (</a:t>
            </a:r>
            <a:r>
              <a:rPr lang="en-US" sz="1600" b="0" i="0" u="none" strike="noStrike" dirty="0">
                <a:effectLst/>
                <a:latin typeface="Calibri" panose="020F0502020204030204" pitchFamily="34" charset="0"/>
              </a:rPr>
              <a:t>“Atonement, Agency, Accountability,”</a:t>
            </a:r>
            <a:r>
              <a:rPr lang="en-US" sz="1600" b="0" i="1" dirty="0">
                <a:effectLst/>
                <a:latin typeface="Calibri" panose="020F0502020204030204" pitchFamily="34" charset="0"/>
              </a:rPr>
              <a:t> Ensign,</a:t>
            </a:r>
            <a:r>
              <a:rPr lang="en-US" sz="1600" b="0" i="0" dirty="0">
                <a:effectLst/>
                <a:latin typeface="Calibri" panose="020F0502020204030204" pitchFamily="34" charset="0"/>
              </a:rPr>
              <a:t> May 1988, 72).</a:t>
            </a:r>
          </a:p>
        </p:txBody>
      </p:sp>
      <p:sp>
        <p:nvSpPr>
          <p:cNvPr id="3" name="Rectangle 2"/>
          <p:cNvSpPr/>
          <p:nvPr/>
        </p:nvSpPr>
        <p:spPr>
          <a:xfrm>
            <a:off x="6096000" y="6962"/>
            <a:ext cx="6096000" cy="3539430"/>
          </a:xfrm>
          <a:prstGeom prst="rect">
            <a:avLst/>
          </a:prstGeom>
          <a:noFill/>
          <a:ln>
            <a:solidFill>
              <a:schemeClr val="tx1"/>
            </a:solidFill>
          </a:ln>
        </p:spPr>
        <p:txBody>
          <a:bodyPr>
            <a:spAutoFit/>
          </a:bodyPr>
          <a:lstStyle/>
          <a:p>
            <a:pPr fontAlgn="base"/>
            <a:r>
              <a:rPr lang="en-US" sz="1600" b="1" dirty="0"/>
              <a:t>Lamb’s Blood on the Door:</a:t>
            </a:r>
          </a:p>
          <a:p>
            <a:pPr fontAlgn="base"/>
            <a:r>
              <a:rPr lang="en-US" sz="1600" dirty="0"/>
              <a:t>Consider the courage the ancient Israelites showed when they obeyed the command to place blood on their doorposts. Four hundred years of Egyptian rule likely included persecution for those who openly worshipped Jehovah. Thus, the placement of the lamb’s blood on the doorposts was a bold public statement, a marker that identified those who worshipped Jehovah. How does the courageous example of the ancient Israelites influence the way we live our beliefs and standards as Latter-day Saints? Although we don’t sprinkle blood on our doorposts today, what outward characteristics might distinguish the homes and lives of faithful Latter-day Saints from the homes and lives of others? Are we afraid of persecution or concerned about public opinion and being accepted by the world? Or do we say, as Paul did, “I am not ashamed of the gospel of Christ” (Romans 1:16)?</a:t>
            </a:r>
            <a:endParaRPr lang="en-US" sz="1600" b="0" i="0" dirty="0">
              <a:effectLst/>
              <a:latin typeface="Calibri" panose="020F0502020204030204" pitchFamily="34" charset="0"/>
            </a:endParaRPr>
          </a:p>
        </p:txBody>
      </p:sp>
      <p:sp>
        <p:nvSpPr>
          <p:cNvPr id="4" name="Rectangle 2"/>
          <p:cNvSpPr>
            <a:spLocks noChangeArrowheads="1"/>
          </p:cNvSpPr>
          <p:nvPr/>
        </p:nvSpPr>
        <p:spPr bwMode="auto">
          <a:xfrm rot="10800000" flipV="1">
            <a:off x="968720" y="4697820"/>
            <a:ext cx="6096000" cy="156966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rPr>
              <a:t>The bones of Joseph, </a:t>
            </a:r>
            <a:r>
              <a:rPr kumimoji="0" lang="en-US" altLang="en-US" sz="1600" b="0" i="0" u="none" strike="noStrike" cap="none" normalizeH="0" baseline="0" dirty="0">
                <a:ln>
                  <a:noFill/>
                </a:ln>
                <a:effectLst/>
              </a:rPr>
              <a:t>which the Children of Israel brought up out of Egypt, were buried in </a:t>
            </a:r>
            <a:r>
              <a:rPr kumimoji="0" lang="en-US" altLang="en-US" sz="1600" b="0" i="0" u="none" strike="noStrike" cap="none" normalizeH="0" baseline="0" dirty="0" err="1">
                <a:ln>
                  <a:noFill/>
                </a:ln>
                <a:effectLst/>
              </a:rPr>
              <a:t>Shechem</a:t>
            </a:r>
            <a:r>
              <a:rPr kumimoji="0" lang="en-US" altLang="en-US" sz="1600" b="0" i="0" u="none" strike="noStrike" cap="none" normalizeH="0" baseline="0" dirty="0">
                <a:ln>
                  <a:noFill/>
                </a:ln>
                <a:effectLst/>
              </a:rPr>
              <a:t> in a parcel of land </a:t>
            </a:r>
            <a:r>
              <a:rPr kumimoji="0" lang="en-US" altLang="en-US" sz="1600" b="0" i="0" u="none" strike="noStrike" cap="none" normalizeH="0" baseline="0" dirty="0">
                <a:ln>
                  <a:noFill/>
                </a:ln>
                <a:effectLst/>
                <a:cs typeface="Arial" panose="020B0604020202020204" pitchFamily="34" charset="0"/>
              </a:rPr>
              <a:t>Jacob bought from the sons of </a:t>
            </a:r>
            <a:r>
              <a:rPr kumimoji="0" lang="en-US" altLang="en-US" sz="1600" b="0" i="0" u="none" strike="noStrike" cap="none" normalizeH="0" baseline="0" dirty="0" err="1">
                <a:ln>
                  <a:noFill/>
                </a:ln>
                <a:effectLst/>
                <a:cs typeface="Arial" panose="020B0604020202020204" pitchFamily="34" charset="0"/>
              </a:rPr>
              <a:t>Hamor</a:t>
            </a:r>
            <a:r>
              <a:rPr kumimoji="0" lang="en-US" altLang="en-US" sz="1600" b="0" i="0" u="none" strike="noStrike" cap="none" normalizeH="0" baseline="0" dirty="0">
                <a:ln>
                  <a:noFill/>
                </a:ln>
                <a:effectLst/>
                <a:cs typeface="Arial" panose="020B0604020202020204" pitchFamily="34" charset="0"/>
              </a:rPr>
              <a:t>, father of </a:t>
            </a:r>
            <a:r>
              <a:rPr kumimoji="0" lang="en-US" altLang="en-US" sz="1600" b="0" i="0" u="none" strike="noStrike" cap="none" normalizeH="0" baseline="0" dirty="0" err="1">
                <a:ln>
                  <a:noFill/>
                </a:ln>
                <a:effectLst/>
                <a:cs typeface="Arial" panose="020B0604020202020204" pitchFamily="34" charset="0"/>
              </a:rPr>
              <a:t>Shechem</a:t>
            </a:r>
            <a:r>
              <a:rPr kumimoji="0" lang="en-US" altLang="en-US" sz="1600" b="0" i="0" u="none" strike="noStrike" cap="none" normalizeH="0" baseline="0" dirty="0">
                <a:ln>
                  <a:noFill/>
                </a:ln>
                <a:effectLst/>
                <a:cs typeface="Arial" panose="020B0604020202020204" pitchFamily="34" charset="0"/>
              </a:rPr>
              <a:t>, for a hundred pieces of silver (</a:t>
            </a:r>
            <a:r>
              <a:rPr kumimoji="0" lang="en-US" altLang="en-US" sz="1600" b="0" i="1" u="none" strike="noStrike" cap="none" normalizeH="0" baseline="0" dirty="0" err="1">
                <a:ln>
                  <a:noFill/>
                </a:ln>
                <a:effectLst/>
                <a:cs typeface="Arial" panose="020B0604020202020204" pitchFamily="34" charset="0"/>
              </a:rPr>
              <a:t>qeśîṭâ</a:t>
            </a:r>
            <a:r>
              <a:rPr kumimoji="0" lang="en-US" altLang="en-US" sz="1600" b="0" i="0" u="none" strike="noStrike" cap="none" normalizeH="0" baseline="0" dirty="0">
                <a:ln>
                  <a:noFill/>
                </a:ln>
                <a:effectLst/>
                <a:cs typeface="Arial" panose="020B0604020202020204" pitchFamily="34" charset="0"/>
              </a:rPr>
              <a:t>).Joshua 24:32</a:t>
            </a:r>
            <a:r>
              <a:rPr kumimoji="0" lang="en-US" altLang="en-US" sz="1600" b="0" i="0" u="none" strike="noStrike" cap="none" normalizeH="0" baseline="0" dirty="0">
                <a:ln>
                  <a:noFill/>
                </a:ln>
                <a:effectLst/>
              </a:rPr>
              <a:t> </a:t>
            </a:r>
          </a:p>
          <a:p>
            <a:pPr lvl="0"/>
            <a:r>
              <a:rPr lang="en-US" sz="1600" dirty="0"/>
              <a:t>The Bible does not identify a specific site in </a:t>
            </a:r>
            <a:r>
              <a:rPr lang="en-US" sz="1600" dirty="0" err="1"/>
              <a:t>Shechem</a:t>
            </a:r>
            <a:r>
              <a:rPr lang="en-US" sz="1600" dirty="0"/>
              <a:t> where his bones were laid to rest</a:t>
            </a:r>
            <a:endParaRPr kumimoji="0" lang="en-US" altLang="en-US" sz="1600" b="0" i="0" u="none" strike="noStrike" cap="none" normalizeH="0" baseline="0" dirty="0">
              <a:ln>
                <a:noFill/>
              </a:ln>
              <a:effectLst/>
            </a:endParaRPr>
          </a:p>
        </p:txBody>
      </p:sp>
      <p:pic>
        <p:nvPicPr>
          <p:cNvPr id="2053" name="Picture 5" descr="A black-and-white photograph showing a low stone wall enclosing a courtyard in front of a low building with an entry through a pointed arch with a small dome beh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611" y="4705632"/>
            <a:ext cx="2224135" cy="158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4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Sacrificial Lamb</a:t>
            </a:r>
          </a:p>
        </p:txBody>
      </p:sp>
      <p:sp>
        <p:nvSpPr>
          <p:cNvPr id="9" name="TextBox 8"/>
          <p:cNvSpPr txBox="1"/>
          <p:nvPr/>
        </p:nvSpPr>
        <p:spPr>
          <a:xfrm>
            <a:off x="660147" y="1689095"/>
            <a:ext cx="3641002" cy="2031325"/>
          </a:xfrm>
          <a:prstGeom prst="rect">
            <a:avLst/>
          </a:prstGeom>
          <a:noFill/>
        </p:spPr>
        <p:txBody>
          <a:bodyPr wrap="square" rtlCol="0">
            <a:spAutoFit/>
          </a:bodyPr>
          <a:lstStyle/>
          <a:p>
            <a:r>
              <a:rPr lang="en-US" dirty="0">
                <a:solidFill>
                  <a:schemeClr val="bg1"/>
                </a:solidFill>
              </a:rPr>
              <a:t>“At the time appointed for their deliverance from Egyptian bondage, the Lord </a:t>
            </a:r>
            <a:r>
              <a:rPr lang="en-US" dirty="0">
                <a:solidFill>
                  <a:schemeClr val="bg1"/>
                </a:solidFill>
                <a:latin typeface="Calibri" panose="020F0502020204030204" pitchFamily="34" charset="0"/>
              </a:rPr>
              <a:t>commanded</a:t>
            </a:r>
            <a:r>
              <a:rPr lang="en-US" dirty="0">
                <a:solidFill>
                  <a:schemeClr val="bg1"/>
                </a:solidFill>
              </a:rPr>
              <a:t> each family in Israel to sacrifice a lamb, to sprinkle its blood on their doorposts, and then to eat unleavened bread for seven more days…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028" name="Picture 4" descr="http://binnallofamerica.com/pix/tr5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73" y="3790950"/>
            <a:ext cx="39433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2tribes.blog-pad.com/files/2012/04/unleavened_bread_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79" y="2905077"/>
            <a:ext cx="3598375" cy="1552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dsseminary.files.wordpress.com/2011/11/passover.png"/>
          <p:cNvPicPr>
            <a:picLocks noChangeAspect="1" noChangeArrowheads="1"/>
          </p:cNvPicPr>
          <p:nvPr/>
        </p:nvPicPr>
        <p:blipFill rotWithShape="1">
          <a:blip r:embed="rId5">
            <a:extLst>
              <a:ext uri="{28A0092B-C50C-407E-A947-70E740481C1C}">
                <a14:useLocalDpi xmlns:a14="http://schemas.microsoft.com/office/drawing/2010/main" val="0"/>
              </a:ext>
            </a:extLst>
          </a:blip>
          <a:srcRect l="25882" t="17" r="25261" b="5915"/>
          <a:stretch/>
        </p:blipFill>
        <p:spPr bwMode="auto">
          <a:xfrm>
            <a:off x="4833040" y="1513050"/>
            <a:ext cx="2987644" cy="43366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8256" y="6443648"/>
            <a:ext cx="3641002" cy="369332"/>
          </a:xfrm>
          <a:prstGeom prst="rect">
            <a:avLst/>
          </a:prstGeom>
          <a:noFill/>
        </p:spPr>
        <p:txBody>
          <a:bodyPr wrap="square" rtlCol="0">
            <a:spAutoFit/>
          </a:bodyPr>
          <a:lstStyle/>
          <a:p>
            <a:r>
              <a:rPr lang="en-US" dirty="0">
                <a:solidFill>
                  <a:schemeClr val="bg1"/>
                </a:solidFill>
              </a:rPr>
              <a:t>Exodus 12:4-11</a:t>
            </a:r>
          </a:p>
        </p:txBody>
      </p:sp>
      <p:pic>
        <p:nvPicPr>
          <p:cNvPr id="3" name="Picture 2">
            <a:extLst>
              <a:ext uri="{FF2B5EF4-FFF2-40B4-BE49-F238E27FC236}">
                <a16:creationId xmlns:a16="http://schemas.microsoft.com/office/drawing/2014/main" id="{54B0583A-E0A4-41AA-9274-4C34E2654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19" y="93803"/>
            <a:ext cx="914400" cy="1276350"/>
          </a:xfrm>
          <a:prstGeom prst="rect">
            <a:avLst/>
          </a:prstGeom>
        </p:spPr>
      </p:pic>
    </p:spTree>
    <p:extLst>
      <p:ext uri="{BB962C8B-B14F-4D97-AF65-F5344CB8AC3E}">
        <p14:creationId xmlns:p14="http://schemas.microsoft.com/office/powerpoint/2010/main" val="39213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12:8</a:t>
            </a:r>
          </a:p>
        </p:txBody>
      </p:sp>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Passover Feast</a:t>
            </a:r>
          </a:p>
        </p:txBody>
      </p:sp>
      <p:sp>
        <p:nvSpPr>
          <p:cNvPr id="9" name="TextBox 8"/>
          <p:cNvSpPr txBox="1"/>
          <p:nvPr/>
        </p:nvSpPr>
        <p:spPr>
          <a:xfrm>
            <a:off x="3802456" y="944104"/>
            <a:ext cx="5006566" cy="369332"/>
          </a:xfrm>
          <a:prstGeom prst="rect">
            <a:avLst/>
          </a:prstGeom>
          <a:noFill/>
        </p:spPr>
        <p:txBody>
          <a:bodyPr wrap="square" rtlCol="0">
            <a:spAutoFit/>
          </a:bodyPr>
          <a:lstStyle/>
          <a:p>
            <a:r>
              <a:rPr lang="en-US" dirty="0">
                <a:solidFill>
                  <a:schemeClr val="bg1"/>
                </a:solidFill>
              </a:rPr>
              <a:t>Unleavened bread, bitter herbs, and lamb meat. </a:t>
            </a:r>
          </a:p>
        </p:txBody>
      </p:sp>
      <p:pic>
        <p:nvPicPr>
          <p:cNvPr id="2052" name="Picture 4" descr="http://foodnetwork.sndimg.com/content/dam/images/food/fullset/2009/3/13/0/seder-plate-1_s4x3.jpg.rend.sni18col.landscap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136" y="1669307"/>
            <a:ext cx="4159314" cy="311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92674" y="5171586"/>
            <a:ext cx="6096000" cy="1200329"/>
          </a:xfrm>
          <a:prstGeom prst="rect">
            <a:avLst/>
          </a:prstGeom>
        </p:spPr>
        <p:txBody>
          <a:bodyPr>
            <a:spAutoFit/>
          </a:bodyPr>
          <a:lstStyle/>
          <a:p>
            <a:r>
              <a:rPr lang="en-US" b="0" i="0" dirty="0">
                <a:solidFill>
                  <a:schemeClr val="bg1"/>
                </a:solidFill>
                <a:effectLst/>
                <a:latin typeface="arial" panose="020B0604020202020204" pitchFamily="34" charset="0"/>
              </a:rPr>
              <a:t>The </a:t>
            </a:r>
            <a:r>
              <a:rPr lang="en-US" b="1" i="0" dirty="0">
                <a:solidFill>
                  <a:schemeClr val="bg1"/>
                </a:solidFill>
                <a:effectLst/>
                <a:latin typeface="arial" panose="020B0604020202020204" pitchFamily="34" charset="0"/>
              </a:rPr>
              <a:t>Seder</a:t>
            </a:r>
            <a:r>
              <a:rPr lang="en-US" b="0" i="0" dirty="0">
                <a:solidFill>
                  <a:schemeClr val="bg1"/>
                </a:solidFill>
                <a:effectLst/>
                <a:latin typeface="arial" panose="020B0604020202020204" pitchFamily="34" charset="0"/>
              </a:rPr>
              <a:t> is a ritual performed by a community or by multiple generations of a family, involving a retelling of the story of the liberation of the Israelites from slavery in ancient Egypt. </a:t>
            </a:r>
            <a:endParaRPr lang="en-US" dirty="0">
              <a:solidFill>
                <a:schemeClr val="bg1"/>
              </a:solidFill>
            </a:endParaRPr>
          </a:p>
        </p:txBody>
      </p:sp>
      <p:grpSp>
        <p:nvGrpSpPr>
          <p:cNvPr id="3" name="Group 2"/>
          <p:cNvGrpSpPr/>
          <p:nvPr/>
        </p:nvGrpSpPr>
        <p:grpSpPr>
          <a:xfrm>
            <a:off x="718242" y="1906485"/>
            <a:ext cx="4800600" cy="3919296"/>
            <a:chOff x="419478" y="1269402"/>
            <a:chExt cx="4800600" cy="3919296"/>
          </a:xfrm>
        </p:grpSpPr>
        <p:pic>
          <p:nvPicPr>
            <p:cNvPr id="2050" name="Picture 2" descr="http://www.johnpratt.com/items/docs/lds/easter/m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73" y="1816246"/>
              <a:ext cx="40290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ramefinders.com/wp-content/uploads/2012/11/12-034AA-1-670x547.png"/>
            <p:cNvPicPr>
              <a:picLocks noChangeAspect="1" noChangeArrowheads="1"/>
            </p:cNvPicPr>
            <p:nvPr/>
          </p:nvPicPr>
          <p:blipFill>
            <a:blip r:embed="rId5" cstate="print"/>
            <a:srcRect/>
            <a:stretch>
              <a:fillRect/>
            </a:stretch>
          </p:blipFill>
          <p:spPr bwMode="auto">
            <a:xfrm>
              <a:off x="419478" y="1269402"/>
              <a:ext cx="4800600" cy="3919296"/>
            </a:xfrm>
            <a:prstGeom prst="rect">
              <a:avLst/>
            </a:prstGeom>
            <a:noFill/>
          </p:spPr>
        </p:pic>
      </p:grpSp>
    </p:spTree>
    <p:extLst>
      <p:ext uri="{BB962C8B-B14F-4D97-AF65-F5344CB8AC3E}">
        <p14:creationId xmlns:p14="http://schemas.microsoft.com/office/powerpoint/2010/main" val="39498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Pass Over and Destroy</a:t>
            </a:r>
          </a:p>
        </p:txBody>
      </p:sp>
      <p:sp>
        <p:nvSpPr>
          <p:cNvPr id="5" name="Rectangle 4"/>
          <p:cNvSpPr/>
          <p:nvPr/>
        </p:nvSpPr>
        <p:spPr>
          <a:xfrm>
            <a:off x="6484693" y="5109677"/>
            <a:ext cx="4836449" cy="1200329"/>
          </a:xfrm>
          <a:prstGeom prst="rect">
            <a:avLst/>
          </a:prstGeom>
        </p:spPr>
        <p:txBody>
          <a:bodyPr wrap="square">
            <a:spAutoFit/>
          </a:bodyPr>
          <a:lstStyle/>
          <a:p>
            <a:r>
              <a:rPr lang="en-US" dirty="0">
                <a:solidFill>
                  <a:schemeClr val="bg1"/>
                </a:solidFill>
                <a:latin typeface="Calibri" panose="020F0502020204030204" pitchFamily="34" charset="0"/>
              </a:rPr>
              <a:t>As a pattern for all the Mosaic instructions yet to come, the details of the performances here involved were so arranged as to bear testimony both of Israel’s deliverance and of her Deliverer.”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10" name="Rectangle 9"/>
          <p:cNvSpPr/>
          <p:nvPr/>
        </p:nvSpPr>
        <p:spPr>
          <a:xfrm>
            <a:off x="715223" y="1330029"/>
            <a:ext cx="4237022" cy="1754326"/>
          </a:xfrm>
          <a:prstGeom prst="rect">
            <a:avLst/>
          </a:prstGeom>
        </p:spPr>
        <p:txBody>
          <a:bodyPr wrap="square">
            <a:spAutoFit/>
          </a:bodyPr>
          <a:lstStyle/>
          <a:p>
            <a:r>
              <a:rPr lang="en-US" dirty="0">
                <a:solidFill>
                  <a:schemeClr val="bg1"/>
                </a:solidFill>
                <a:latin typeface="Calibri" panose="020F0502020204030204" pitchFamily="34" charset="0"/>
              </a:rPr>
              <a:t>—all to symbolize the fact that the destroying angel would pass over the Israelites as he went forth slaying the firstborn in the families of all the Egyptians; and also to show that, in haste, Israel should go forth from slavery to freedom. </a:t>
            </a:r>
          </a:p>
        </p:txBody>
      </p:sp>
      <p:pic>
        <p:nvPicPr>
          <p:cNvPr id="12" name="Picture 6" descr="http://gorepent.com/wp-content/uploads/posts2/locusts-destroy-egypt.jpg"/>
          <p:cNvPicPr>
            <a:picLocks noChangeAspect="1" noChangeArrowheads="1"/>
          </p:cNvPicPr>
          <p:nvPr/>
        </p:nvPicPr>
        <p:blipFill rotWithShape="1">
          <a:blip r:embed="rId3">
            <a:extLst>
              <a:ext uri="{28A0092B-C50C-407E-A947-70E740481C1C}">
                <a14:useLocalDpi xmlns:a14="http://schemas.microsoft.com/office/drawing/2010/main" val="0"/>
              </a:ext>
            </a:extLst>
          </a:blip>
          <a:srcRect r="33552" b="29963"/>
          <a:stretch/>
        </p:blipFill>
        <p:spPr bwMode="auto">
          <a:xfrm>
            <a:off x="1245724" y="3559965"/>
            <a:ext cx="3594980" cy="256835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douglawrence.files.wordpress.com/2011/01/mtsin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560" y="1499570"/>
            <a:ext cx="4783433" cy="33445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588" y="6391747"/>
            <a:ext cx="3547126" cy="369332"/>
          </a:xfrm>
          <a:prstGeom prst="rect">
            <a:avLst/>
          </a:prstGeom>
          <a:noFill/>
        </p:spPr>
        <p:txBody>
          <a:bodyPr wrap="square" rtlCol="0">
            <a:spAutoFit/>
          </a:bodyPr>
          <a:lstStyle/>
          <a:p>
            <a:r>
              <a:rPr lang="en-US" dirty="0">
                <a:solidFill>
                  <a:schemeClr val="bg1"/>
                </a:solidFill>
              </a:rPr>
              <a:t>Exodus 12:7, 12-13, 29</a:t>
            </a:r>
          </a:p>
        </p:txBody>
      </p:sp>
      <p:pic>
        <p:nvPicPr>
          <p:cNvPr id="14" name="Picture 13">
            <a:extLst>
              <a:ext uri="{FF2B5EF4-FFF2-40B4-BE49-F238E27FC236}">
                <a16:creationId xmlns:a16="http://schemas.microsoft.com/office/drawing/2014/main" id="{55C880A6-C10F-4200-983E-511D113AF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19" y="93803"/>
            <a:ext cx="914400" cy="1276350"/>
          </a:xfrm>
          <a:prstGeom prst="rect">
            <a:avLst/>
          </a:prstGeom>
        </p:spPr>
      </p:pic>
    </p:spTree>
    <p:extLst>
      <p:ext uri="{BB962C8B-B14F-4D97-AF65-F5344CB8AC3E}">
        <p14:creationId xmlns:p14="http://schemas.microsoft.com/office/powerpoint/2010/main" val="23629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Protection</a:t>
            </a:r>
          </a:p>
        </p:txBody>
      </p:sp>
      <p:sp>
        <p:nvSpPr>
          <p:cNvPr id="10" name="Rectangle 9"/>
          <p:cNvSpPr/>
          <p:nvPr/>
        </p:nvSpPr>
        <p:spPr>
          <a:xfrm>
            <a:off x="637729" y="1177952"/>
            <a:ext cx="5214257"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The sacrifice of the lamb alone did not bring protection from the destroying angel. The lamb’s blood needed to be placed around the doors to protect the people inside from the destroying angel. Safety was promised only to those who properly marked the doors.</a:t>
            </a:r>
          </a:p>
        </p:txBody>
      </p:sp>
      <p:sp>
        <p:nvSpPr>
          <p:cNvPr id="2" name="Rectangle 1"/>
          <p:cNvSpPr/>
          <p:nvPr/>
        </p:nvSpPr>
        <p:spPr>
          <a:xfrm>
            <a:off x="7478486" y="4380628"/>
            <a:ext cx="3635827" cy="1200329"/>
          </a:xfrm>
          <a:prstGeom prst="rect">
            <a:avLst/>
          </a:prstGeom>
        </p:spPr>
        <p:txBody>
          <a:bodyPr wrap="square">
            <a:spAutoFit/>
          </a:bodyPr>
          <a:lstStyle/>
          <a:p>
            <a:r>
              <a:rPr lang="en-US" dirty="0">
                <a:solidFill>
                  <a:schemeClr val="bg1"/>
                </a:solidFill>
                <a:latin typeface="Calibri" panose="020F0502020204030204" pitchFamily="34" charset="0"/>
              </a:rPr>
              <a:t>The Atonement of Jesus Christ can protect us from the power of Satan as we apply the conditions of repentance in our lives.</a:t>
            </a:r>
          </a:p>
        </p:txBody>
      </p:sp>
      <p:sp>
        <p:nvSpPr>
          <p:cNvPr id="12" name="TextBox 11"/>
          <p:cNvSpPr txBox="1"/>
          <p:nvPr/>
        </p:nvSpPr>
        <p:spPr>
          <a:xfrm>
            <a:off x="99588" y="6391747"/>
            <a:ext cx="3547126" cy="369332"/>
          </a:xfrm>
          <a:prstGeom prst="rect">
            <a:avLst/>
          </a:prstGeom>
          <a:noFill/>
        </p:spPr>
        <p:txBody>
          <a:bodyPr wrap="square" rtlCol="0">
            <a:spAutoFit/>
          </a:bodyPr>
          <a:lstStyle/>
          <a:p>
            <a:r>
              <a:rPr lang="en-US" dirty="0">
                <a:solidFill>
                  <a:schemeClr val="bg1"/>
                </a:solidFill>
              </a:rPr>
              <a:t>Exodus 12:7, 12-13, 29</a:t>
            </a:r>
          </a:p>
        </p:txBody>
      </p:sp>
      <p:pic>
        <p:nvPicPr>
          <p:cNvPr id="18436" name="Picture 4" descr="http://media-cache-ec0.pinimg.com/736x/a3/ed/40/a3ed40c9b8819731a094280663982d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55" y="3238024"/>
            <a:ext cx="42672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gracerivers.com/wp-content/uploads/2010/08/in-Jesus-ar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9515" y="1177952"/>
            <a:ext cx="3918858"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5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fade">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animEffect transition="in" filter="fade">
                                      <p:cBhvr>
                                        <p:cTn id="15" dur="500"/>
                                        <p:tgtEl>
                                          <p:spTgt spid="184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Lamb</a:t>
            </a:r>
          </a:p>
        </p:txBody>
      </p:sp>
      <p:sp>
        <p:nvSpPr>
          <p:cNvPr id="10" name="Rectangle 9"/>
          <p:cNvSpPr/>
          <p:nvPr/>
        </p:nvSpPr>
        <p:spPr>
          <a:xfrm>
            <a:off x="533399" y="3249527"/>
            <a:ext cx="5214257"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“Your lamb shall be without blemish, a male of the first year,’ signifying that the Lamb of God, pure and perfect, without spot or blemish, in the prime of his life, as the Paschal Lamb, would be slain for the sins of the world.” (1)</a:t>
            </a:r>
          </a:p>
        </p:txBody>
      </p:sp>
      <p:pic>
        <p:nvPicPr>
          <p:cNvPr id="9218" name="Picture 2" descr="http://wholetruthhelp.com/wp-content/uploads/2014/04/saved-by-the-blood-of-the-lamb.jpg"/>
          <p:cNvPicPr>
            <a:picLocks noChangeAspect="1" noChangeArrowheads="1"/>
          </p:cNvPicPr>
          <p:nvPr/>
        </p:nvPicPr>
        <p:blipFill rotWithShape="1">
          <a:blip r:embed="rId3">
            <a:extLst>
              <a:ext uri="{28A0092B-C50C-407E-A947-70E740481C1C}">
                <a14:useLocalDpi xmlns:a14="http://schemas.microsoft.com/office/drawing/2010/main" val="0"/>
              </a:ext>
            </a:extLst>
          </a:blip>
          <a:srcRect t="69694" r="-1818"/>
          <a:stretch/>
        </p:blipFill>
        <p:spPr bwMode="auto">
          <a:xfrm>
            <a:off x="822356" y="1176204"/>
            <a:ext cx="3965964" cy="17199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mormonbasics.com/wp-content/uploads/gethsemane-500x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283" y="4241004"/>
            <a:ext cx="3695433" cy="2150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2056" y="2787862"/>
            <a:ext cx="343988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“Jesus Christ, the Lamb without blemish, willingly laid Himself on the altar of sacrifice and paid the price for our sins,” (2) </a:t>
            </a:r>
            <a:endParaRPr lang="en-US" dirty="0">
              <a:solidFill>
                <a:schemeClr val="bg1"/>
              </a:solidFill>
              <a:latin typeface="Calibri" panose="020F0502020204030204" pitchFamily="34" charset="0"/>
            </a:endParaRPr>
          </a:p>
        </p:txBody>
      </p:sp>
      <p:sp>
        <p:nvSpPr>
          <p:cNvPr id="9" name="TextBox 8"/>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12:5</a:t>
            </a:r>
          </a:p>
        </p:txBody>
      </p:sp>
    </p:spTree>
    <p:extLst>
      <p:ext uri="{BB962C8B-B14F-4D97-AF65-F5344CB8AC3E}">
        <p14:creationId xmlns:p14="http://schemas.microsoft.com/office/powerpoint/2010/main" val="27866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Blood</a:t>
            </a:r>
          </a:p>
        </p:txBody>
      </p:sp>
      <p:sp>
        <p:nvSpPr>
          <p:cNvPr id="10" name="Rectangle 9"/>
          <p:cNvSpPr/>
          <p:nvPr/>
        </p:nvSpPr>
        <p:spPr>
          <a:xfrm>
            <a:off x="1023257" y="3752166"/>
            <a:ext cx="5214257"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They were to take of the blood of the lamb and sprinkle it upon the doorposts of their houses, having this promise as a result: ‘And the blood shall be to you for a token upon the houses where ye are: and when I see the blood, I will pass over you, and the plague shall not be upon you to destroy you,’  </a:t>
            </a:r>
          </a:p>
        </p:txBody>
      </p:sp>
      <p:sp>
        <p:nvSpPr>
          <p:cNvPr id="2" name="Rectangle 1"/>
          <p:cNvSpPr/>
          <p:nvPr/>
        </p:nvSpPr>
        <p:spPr>
          <a:xfrm>
            <a:off x="7855089" y="2046191"/>
            <a:ext cx="3439886" cy="1200329"/>
          </a:xfrm>
          <a:prstGeom prst="rect">
            <a:avLst/>
          </a:prstGeom>
        </p:spPr>
        <p:txBody>
          <a:bodyPr wrap="square">
            <a:spAutoFit/>
          </a:bodyPr>
          <a:lstStyle/>
          <a:p>
            <a:r>
              <a:rPr lang="en-US" dirty="0">
                <a:solidFill>
                  <a:schemeClr val="bg1"/>
                </a:solidFill>
                <a:latin typeface="Calibri" panose="020F0502020204030204" pitchFamily="34" charset="0"/>
              </a:rPr>
              <a:t>The blood of Christ, which should fall as drops in Gethsemane and flow in a stream from a pierced side as he hung on the cross. </a:t>
            </a:r>
          </a:p>
        </p:txBody>
      </p:sp>
      <p:pic>
        <p:nvPicPr>
          <p:cNvPr id="8" name="Picture 2" descr="http://hethathasanear.com/images/blood-doorpost.jpg"/>
          <p:cNvPicPr>
            <a:picLocks noChangeAspect="1" noChangeArrowheads="1"/>
          </p:cNvPicPr>
          <p:nvPr/>
        </p:nvPicPr>
        <p:blipFill rotWithShape="1">
          <a:blip r:embed="rId3">
            <a:extLst>
              <a:ext uri="{28A0092B-C50C-407E-A947-70E740481C1C}">
                <a14:useLocalDpi xmlns:a14="http://schemas.microsoft.com/office/drawing/2010/main" val="0"/>
              </a:ext>
            </a:extLst>
          </a:blip>
          <a:srcRect l="43933" t="5703" r="1859"/>
          <a:stretch/>
        </p:blipFill>
        <p:spPr bwMode="auto">
          <a:xfrm>
            <a:off x="1404256" y="1001410"/>
            <a:ext cx="4343399" cy="2361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372" y="3921123"/>
            <a:ext cx="3805603" cy="2539273"/>
          </a:xfrm>
          <a:prstGeom prst="rect">
            <a:avLst/>
          </a:prstGeom>
        </p:spPr>
      </p:pic>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12" name="TextBox 11"/>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12:7</a:t>
            </a:r>
          </a:p>
        </p:txBody>
      </p:sp>
      <p:pic>
        <p:nvPicPr>
          <p:cNvPr id="13" name="Picture 12">
            <a:extLst>
              <a:ext uri="{FF2B5EF4-FFF2-40B4-BE49-F238E27FC236}">
                <a16:creationId xmlns:a16="http://schemas.microsoft.com/office/drawing/2014/main" id="{0AE27713-0835-4E32-AB9B-B449A99E7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377" y="94813"/>
            <a:ext cx="914400" cy="1276350"/>
          </a:xfrm>
          <a:prstGeom prst="rect">
            <a:avLst/>
          </a:prstGeom>
        </p:spPr>
      </p:pic>
    </p:spTree>
    <p:extLst>
      <p:ext uri="{BB962C8B-B14F-4D97-AF65-F5344CB8AC3E}">
        <p14:creationId xmlns:p14="http://schemas.microsoft.com/office/powerpoint/2010/main" val="6844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Bones</a:t>
            </a:r>
          </a:p>
        </p:txBody>
      </p:sp>
      <p:sp>
        <p:nvSpPr>
          <p:cNvPr id="10" name="Rectangle 9"/>
          <p:cNvSpPr/>
          <p:nvPr/>
        </p:nvSpPr>
        <p:spPr>
          <a:xfrm>
            <a:off x="272520" y="4012115"/>
            <a:ext cx="5214257"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As to the sacrifice of the lamb, the decree was, ‘Neither shall ye break a bone thereof,’ signifying that when the Lamb of God was sacrificed on the cross, though they broke the legs of the two thieves to induce death, yet they brake not the bones of the Crucified One ‘that the scripture should be fulfilled, A bone of him shall not be broken.’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0242" name="Picture 2" descr="https://charlestinsley3.files.wordpress.com/2013/06/jesus_thieves_cross-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436" y="3584575"/>
            <a:ext cx="4430549" cy="2735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6263" y="1933450"/>
            <a:ext cx="6096000" cy="1477328"/>
          </a:xfrm>
          <a:prstGeom prst="rect">
            <a:avLst/>
          </a:prstGeom>
        </p:spPr>
        <p:txBody>
          <a:bodyPr>
            <a:spAutoFit/>
          </a:bodyPr>
          <a:lstStyle/>
          <a:p>
            <a:r>
              <a:rPr lang="en-US" b="0" i="1" dirty="0">
                <a:solidFill>
                  <a:srgbClr val="FFFF00"/>
                </a:solidFill>
                <a:effectLst/>
                <a:latin typeface="Calibri" panose="020F0502020204030204" pitchFamily="34" charset="0"/>
              </a:rPr>
              <a:t>Then came the soldiers, and brake the legs of the first, and of the other which was crucified with him.</a:t>
            </a:r>
          </a:p>
          <a:p>
            <a:r>
              <a:rPr lang="en-US" i="1" dirty="0">
                <a:solidFill>
                  <a:srgbClr val="FFFF00"/>
                </a:solidFill>
                <a:latin typeface="Calibri" panose="020F0502020204030204" pitchFamily="34" charset="0"/>
              </a:rPr>
              <a:t>But when they came to Jesus, and saw that he was dead already, they brake not his legs:</a:t>
            </a:r>
            <a:endParaRPr lang="en-US" b="0" i="1" dirty="0">
              <a:solidFill>
                <a:srgbClr val="FFFF00"/>
              </a:solidFill>
              <a:effectLst/>
              <a:latin typeface="Calibri" panose="020F0502020204030204" pitchFamily="34" charset="0"/>
            </a:endParaRPr>
          </a:p>
          <a:p>
            <a:r>
              <a:rPr lang="en-US" i="1" dirty="0">
                <a:solidFill>
                  <a:srgbClr val="FFFF00"/>
                </a:solidFill>
                <a:latin typeface="Calibri" panose="020F0502020204030204" pitchFamily="34" charset="0"/>
              </a:rPr>
              <a:t>John 19:32-33</a:t>
            </a:r>
          </a:p>
        </p:txBody>
      </p:sp>
      <p:pic>
        <p:nvPicPr>
          <p:cNvPr id="12" name="Picture 4" descr="http://binnallofamerica.com/pix/tr51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59" y="1051019"/>
            <a:ext cx="3943350" cy="2705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12:46</a:t>
            </a:r>
          </a:p>
        </p:txBody>
      </p:sp>
    </p:spTree>
    <p:extLst>
      <p:ext uri="{BB962C8B-B14F-4D97-AF65-F5344CB8AC3E}">
        <p14:creationId xmlns:p14="http://schemas.microsoft.com/office/powerpoint/2010/main" val="16500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fade">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3418</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Palatino</vt:lpstr>
      <vt:lpstr>Calibri Light</vt:lpstr>
      <vt:lpstr>Calibri</vt:lpstr>
      <vt:lpstr>Arial</vt:lpstr>
      <vt:lpstr>Arial</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25</cp:revision>
  <dcterms:created xsi:type="dcterms:W3CDTF">2015-09-29T12:49:40Z</dcterms:created>
  <dcterms:modified xsi:type="dcterms:W3CDTF">2020-11-14T02:27:51Z</dcterms:modified>
</cp:coreProperties>
</file>