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3" r:id="rId6"/>
    <p:sldId id="264" r:id="rId7"/>
    <p:sldId id="266" r:id="rId8"/>
    <p:sldId id="267" r:id="rId9"/>
    <p:sldId id="268" r:id="rId10"/>
    <p:sldId id="270" r:id="rId11"/>
    <p:sldId id="271" r:id="rId12"/>
    <p:sldId id="273" r:id="rId13"/>
    <p:sldId id="272" r:id="rId14"/>
    <p:sldId id="277" r:id="rId15"/>
    <p:sldId id="275" r:id="rId16"/>
    <p:sldId id="278" r:id="rId17"/>
    <p:sldId id="279" r:id="rId18"/>
    <p:sldId id="280" r:id="rId19"/>
    <p:sldId id="282" r:id="rId20"/>
    <p:sldId id="285" r:id="rId21"/>
    <p:sldId id="286" r:id="rId22"/>
    <p:sldId id="287" r:id="rId23"/>
    <p:sldId id="259" r:id="rId24"/>
    <p:sldId id="274" r:id="rId25"/>
    <p:sldId id="257" r:id="rId26"/>
    <p:sldId id="262" r:id="rId27"/>
    <p:sldId id="265" r:id="rId28"/>
    <p:sldId id="283" r:id="rId29"/>
    <p:sldId id="284" r:id="rId30"/>
  </p:sldIdLst>
  <p:sldSz cx="12192000" cy="6858000"/>
  <p:notesSz cx="6858000" cy="9144000"/>
  <p:embeddedFontLst>
    <p:embeddedFont>
      <p:font typeface="Algerian" panose="04020705040A02060702" pitchFamily="82" charset="0"/>
      <p:regular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Colonna MT" panose="04020805060202030203" pitchFamily="82" charset="0"/>
      <p:regular r:id="rId38"/>
    </p:embeddedFont>
    <p:embeddedFont>
      <p:font typeface="Comic Sans MS" panose="030F0702030302020204" pitchFamily="66" charset="0"/>
      <p:regular r:id="rId39"/>
      <p:bold r:id="rId40"/>
      <p:italic r:id="rId41"/>
      <p:boldItalic r:id="rId42"/>
    </p:embeddedFont>
    <p:embeddedFont>
      <p:font typeface="Palatino" pitchFamily="2" charset="0"/>
      <p:regular r:id="rId43"/>
    </p:embeddedFont>
    <p:embeddedFont>
      <p:font typeface="Verdana" panose="020B060403050404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E33493-B87D-410B-B25B-F01983864EBC}"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8D2E6-FD30-470D-A400-934ACC370DF6}" type="slidenum">
              <a:rPr lang="en-US" smtClean="0"/>
              <a:t>‹#›</a:t>
            </a:fld>
            <a:endParaRPr lang="en-US"/>
          </a:p>
        </p:txBody>
      </p:sp>
    </p:spTree>
    <p:extLst>
      <p:ext uri="{BB962C8B-B14F-4D97-AF65-F5344CB8AC3E}">
        <p14:creationId xmlns:p14="http://schemas.microsoft.com/office/powerpoint/2010/main" val="4104118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E33493-B87D-410B-B25B-F01983864EBC}"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8D2E6-FD30-470D-A400-934ACC370DF6}" type="slidenum">
              <a:rPr lang="en-US" smtClean="0"/>
              <a:t>‹#›</a:t>
            </a:fld>
            <a:endParaRPr lang="en-US"/>
          </a:p>
        </p:txBody>
      </p:sp>
    </p:spTree>
    <p:extLst>
      <p:ext uri="{BB962C8B-B14F-4D97-AF65-F5344CB8AC3E}">
        <p14:creationId xmlns:p14="http://schemas.microsoft.com/office/powerpoint/2010/main" val="1693751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E33493-B87D-410B-B25B-F01983864EBC}"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8D2E6-FD30-470D-A400-934ACC370DF6}" type="slidenum">
              <a:rPr lang="en-US" smtClean="0"/>
              <a:t>‹#›</a:t>
            </a:fld>
            <a:endParaRPr lang="en-US"/>
          </a:p>
        </p:txBody>
      </p:sp>
    </p:spTree>
    <p:extLst>
      <p:ext uri="{BB962C8B-B14F-4D97-AF65-F5344CB8AC3E}">
        <p14:creationId xmlns:p14="http://schemas.microsoft.com/office/powerpoint/2010/main" val="154029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E33493-B87D-410B-B25B-F01983864EBC}"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8D2E6-FD30-470D-A400-934ACC370DF6}" type="slidenum">
              <a:rPr lang="en-US" smtClean="0"/>
              <a:t>‹#›</a:t>
            </a:fld>
            <a:endParaRPr lang="en-US"/>
          </a:p>
        </p:txBody>
      </p:sp>
    </p:spTree>
    <p:extLst>
      <p:ext uri="{BB962C8B-B14F-4D97-AF65-F5344CB8AC3E}">
        <p14:creationId xmlns:p14="http://schemas.microsoft.com/office/powerpoint/2010/main" val="246494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E33493-B87D-410B-B25B-F01983864EBC}"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8D2E6-FD30-470D-A400-934ACC370DF6}" type="slidenum">
              <a:rPr lang="en-US" smtClean="0"/>
              <a:t>‹#›</a:t>
            </a:fld>
            <a:endParaRPr lang="en-US"/>
          </a:p>
        </p:txBody>
      </p:sp>
    </p:spTree>
    <p:extLst>
      <p:ext uri="{BB962C8B-B14F-4D97-AF65-F5344CB8AC3E}">
        <p14:creationId xmlns:p14="http://schemas.microsoft.com/office/powerpoint/2010/main" val="311725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E33493-B87D-410B-B25B-F01983864EBC}"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8D2E6-FD30-470D-A400-934ACC370DF6}" type="slidenum">
              <a:rPr lang="en-US" smtClean="0"/>
              <a:t>‹#›</a:t>
            </a:fld>
            <a:endParaRPr lang="en-US"/>
          </a:p>
        </p:txBody>
      </p:sp>
    </p:spTree>
    <p:extLst>
      <p:ext uri="{BB962C8B-B14F-4D97-AF65-F5344CB8AC3E}">
        <p14:creationId xmlns:p14="http://schemas.microsoft.com/office/powerpoint/2010/main" val="166217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E33493-B87D-410B-B25B-F01983864EBC}"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8D2E6-FD30-470D-A400-934ACC370DF6}" type="slidenum">
              <a:rPr lang="en-US" smtClean="0"/>
              <a:t>‹#›</a:t>
            </a:fld>
            <a:endParaRPr lang="en-US"/>
          </a:p>
        </p:txBody>
      </p:sp>
    </p:spTree>
    <p:extLst>
      <p:ext uri="{BB962C8B-B14F-4D97-AF65-F5344CB8AC3E}">
        <p14:creationId xmlns:p14="http://schemas.microsoft.com/office/powerpoint/2010/main" val="348489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E33493-B87D-410B-B25B-F01983864EBC}"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8D2E6-FD30-470D-A400-934ACC370DF6}" type="slidenum">
              <a:rPr lang="en-US" smtClean="0"/>
              <a:t>‹#›</a:t>
            </a:fld>
            <a:endParaRPr lang="en-US"/>
          </a:p>
        </p:txBody>
      </p:sp>
    </p:spTree>
    <p:extLst>
      <p:ext uri="{BB962C8B-B14F-4D97-AF65-F5344CB8AC3E}">
        <p14:creationId xmlns:p14="http://schemas.microsoft.com/office/powerpoint/2010/main" val="198246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33493-B87D-410B-B25B-F01983864EBC}"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8D2E6-FD30-470D-A400-934ACC370DF6}" type="slidenum">
              <a:rPr lang="en-US" smtClean="0"/>
              <a:t>‹#›</a:t>
            </a:fld>
            <a:endParaRPr lang="en-US"/>
          </a:p>
        </p:txBody>
      </p:sp>
    </p:spTree>
    <p:extLst>
      <p:ext uri="{BB962C8B-B14F-4D97-AF65-F5344CB8AC3E}">
        <p14:creationId xmlns:p14="http://schemas.microsoft.com/office/powerpoint/2010/main" val="177310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E33493-B87D-410B-B25B-F01983864EBC}"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8D2E6-FD30-470D-A400-934ACC370DF6}" type="slidenum">
              <a:rPr lang="en-US" smtClean="0"/>
              <a:t>‹#›</a:t>
            </a:fld>
            <a:endParaRPr lang="en-US"/>
          </a:p>
        </p:txBody>
      </p:sp>
    </p:spTree>
    <p:extLst>
      <p:ext uri="{BB962C8B-B14F-4D97-AF65-F5344CB8AC3E}">
        <p14:creationId xmlns:p14="http://schemas.microsoft.com/office/powerpoint/2010/main" val="42763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E33493-B87D-410B-B25B-F01983864EBC}"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8D2E6-FD30-470D-A400-934ACC370DF6}" type="slidenum">
              <a:rPr lang="en-US" smtClean="0"/>
              <a:t>‹#›</a:t>
            </a:fld>
            <a:endParaRPr lang="en-US"/>
          </a:p>
        </p:txBody>
      </p:sp>
    </p:spTree>
    <p:extLst>
      <p:ext uri="{BB962C8B-B14F-4D97-AF65-F5344CB8AC3E}">
        <p14:creationId xmlns:p14="http://schemas.microsoft.com/office/powerpoint/2010/main" val="3150686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33493-B87D-410B-B25B-F01983864EBC}"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8D2E6-FD30-470D-A400-934ACC370DF6}" type="slidenum">
              <a:rPr lang="en-US" smtClean="0"/>
              <a:t>‹#›</a:t>
            </a:fld>
            <a:endParaRPr lang="en-US"/>
          </a:p>
        </p:txBody>
      </p:sp>
    </p:spTree>
    <p:extLst>
      <p:ext uri="{BB962C8B-B14F-4D97-AF65-F5344CB8AC3E}">
        <p14:creationId xmlns:p14="http://schemas.microsoft.com/office/powerpoint/2010/main" val="836906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2.gif"/></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27438" cy="369332"/>
          </a:xfrm>
          <a:prstGeom prst="rect">
            <a:avLst/>
          </a:prstGeom>
          <a:noFill/>
        </p:spPr>
        <p:txBody>
          <a:bodyPr wrap="square" rtlCol="0">
            <a:spAutoFit/>
          </a:bodyPr>
          <a:lstStyle/>
          <a:p>
            <a:r>
              <a:rPr lang="en-US" dirty="0">
                <a:solidFill>
                  <a:schemeClr val="bg1"/>
                </a:solidFill>
              </a:rPr>
              <a:t>Lesson 5</a:t>
            </a:r>
          </a:p>
        </p:txBody>
      </p:sp>
      <p:sp>
        <p:nvSpPr>
          <p:cNvPr id="6" name="TextBox 5"/>
          <p:cNvSpPr txBox="1"/>
          <p:nvPr/>
        </p:nvSpPr>
        <p:spPr>
          <a:xfrm>
            <a:off x="0" y="852616"/>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The Bible</a:t>
            </a:r>
          </a:p>
        </p:txBody>
      </p:sp>
      <p:grpSp>
        <p:nvGrpSpPr>
          <p:cNvPr id="7" name="Group 6"/>
          <p:cNvGrpSpPr/>
          <p:nvPr/>
        </p:nvGrpSpPr>
        <p:grpSpPr>
          <a:xfrm>
            <a:off x="7040204" y="2197210"/>
            <a:ext cx="2182850" cy="2762349"/>
            <a:chOff x="2819400" y="3657600"/>
            <a:chExt cx="1447800" cy="2121932"/>
          </a:xfrm>
        </p:grpSpPr>
        <p:sp>
          <p:nvSpPr>
            <p:cNvPr id="8" name="TextBox 7"/>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9" name="Rectangle 8"/>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Holy        Bible</a:t>
              </a:r>
            </a:p>
          </p:txBody>
        </p:sp>
        <p:sp>
          <p:nvSpPr>
            <p:cNvPr id="12" name="Rectangle 11"/>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27438" y="2813228"/>
            <a:ext cx="4438104" cy="1477328"/>
          </a:xfrm>
          <a:prstGeom prst="rect">
            <a:avLst/>
          </a:prstGeom>
        </p:spPr>
        <p:txBody>
          <a:bodyPr wrap="square">
            <a:spAutoFit/>
          </a:bodyPr>
          <a:lstStyle/>
          <a:p>
            <a:r>
              <a:rPr lang="en-US" i="1" dirty="0">
                <a:solidFill>
                  <a:srgbClr val="FFFF00"/>
                </a:solidFill>
                <a:latin typeface="Palatino"/>
              </a:rPr>
              <a:t>We believe the Bible to be the word of God as far as it is translated correctly; we also believe the Book of Mormon to be the word of God.</a:t>
            </a:r>
          </a:p>
          <a:p>
            <a:r>
              <a:rPr lang="en-US" i="1" dirty="0">
                <a:solidFill>
                  <a:srgbClr val="FFFF00"/>
                </a:solidFill>
                <a:latin typeface="Palatino"/>
              </a:rPr>
              <a:t>Article of Faith 1:8</a:t>
            </a:r>
            <a:endParaRPr lang="en-US" i="1" dirty="0">
              <a:solidFill>
                <a:srgbClr val="FFFF00"/>
              </a:solidFill>
            </a:endParaRPr>
          </a:p>
        </p:txBody>
      </p:sp>
      <p:sp>
        <p:nvSpPr>
          <p:cNvPr id="13" name="Footer Placeholder 14">
            <a:extLst>
              <a:ext uri="{FF2B5EF4-FFF2-40B4-BE49-F238E27FC236}">
                <a16:creationId xmlns:a16="http://schemas.microsoft.com/office/drawing/2014/main" id="{FF6D466F-FCA9-4D8C-9362-FCD2C07C0BE7}"/>
              </a:ext>
            </a:extLst>
          </p:cNvPr>
          <p:cNvSpPr>
            <a:spLocks noGrp="1"/>
          </p:cNvSpPr>
          <p:nvPr/>
        </p:nvSpPr>
        <p:spPr>
          <a:xfrm>
            <a:off x="79138" y="642861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492261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Divided into 3 Groups</a:t>
            </a:r>
          </a:p>
        </p:txBody>
      </p:sp>
      <p:grpSp>
        <p:nvGrpSpPr>
          <p:cNvPr id="7" name="Group 6"/>
          <p:cNvGrpSpPr/>
          <p:nvPr/>
        </p:nvGrpSpPr>
        <p:grpSpPr>
          <a:xfrm>
            <a:off x="236004" y="2039954"/>
            <a:ext cx="1507977" cy="1872343"/>
            <a:chOff x="6207806" y="1143000"/>
            <a:chExt cx="1507977" cy="1872343"/>
          </a:xfrm>
        </p:grpSpPr>
        <p:grpSp>
          <p:nvGrpSpPr>
            <p:cNvPr id="11" name="Group 10"/>
            <p:cNvGrpSpPr/>
            <p:nvPr/>
          </p:nvGrpSpPr>
          <p:grpSpPr>
            <a:xfrm>
              <a:off x="6248400" y="1143000"/>
              <a:ext cx="1467383" cy="1872343"/>
              <a:chOff x="1676400" y="685800"/>
              <a:chExt cx="2133600" cy="2722418"/>
            </a:xfrm>
          </p:grpSpPr>
          <p:sp>
            <p:nvSpPr>
              <p:cNvPr id="12" name="Rounded Rectangle 11"/>
              <p:cNvSpPr/>
              <p:nvPr/>
            </p:nvSpPr>
            <p:spPr>
              <a:xfrm>
                <a:off x="1981200" y="698269"/>
                <a:ext cx="1828800" cy="2689535"/>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676400" y="685800"/>
                <a:ext cx="1828800" cy="2722418"/>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6207806" y="1604432"/>
              <a:ext cx="1338943" cy="1046440"/>
            </a:xfrm>
            <a:prstGeom prst="rect">
              <a:avLst/>
            </a:prstGeom>
          </p:spPr>
          <p:txBody>
            <a:bodyPr wrap="square">
              <a:spAutoFit/>
            </a:bodyPr>
            <a:lstStyle/>
            <a:p>
              <a:pPr algn="ctr"/>
              <a:r>
                <a:rPr lang="en-US" i="1" dirty="0">
                  <a:solidFill>
                    <a:schemeClr val="bg1"/>
                  </a:solidFill>
                  <a:latin typeface="Calibri" panose="020F0502020204030204" pitchFamily="34" charset="0"/>
                </a:rPr>
                <a:t>Old Testament-</a:t>
              </a:r>
            </a:p>
            <a:p>
              <a:pPr algn="ctr"/>
              <a:r>
                <a:rPr lang="en-US" sz="1300" i="1" dirty="0">
                  <a:solidFill>
                    <a:schemeClr val="bg1"/>
                  </a:solidFill>
                  <a:latin typeface="Calibri" panose="020F0502020204030204" pitchFamily="34" charset="0"/>
                </a:rPr>
                <a:t>The Hebrew Bible</a:t>
              </a:r>
              <a:endParaRPr lang="en-US" sz="1300" dirty="0">
                <a:solidFill>
                  <a:schemeClr val="bg1"/>
                </a:solidFill>
                <a:latin typeface="Calibri" panose="020F0502020204030204" pitchFamily="34" charset="0"/>
              </a:endParaRPr>
            </a:p>
          </p:txBody>
        </p:sp>
      </p:grpSp>
      <p:sp>
        <p:nvSpPr>
          <p:cNvPr id="8" name="Rectangle 7"/>
          <p:cNvSpPr/>
          <p:nvPr/>
        </p:nvSpPr>
        <p:spPr>
          <a:xfrm>
            <a:off x="2707009" y="1259470"/>
            <a:ext cx="3830707" cy="369332"/>
          </a:xfrm>
          <a:prstGeom prst="rect">
            <a:avLst/>
          </a:prstGeom>
        </p:spPr>
        <p:txBody>
          <a:bodyPr wrap="square">
            <a:spAutoFit/>
          </a:bodyPr>
          <a:lstStyle/>
          <a:p>
            <a:r>
              <a:rPr lang="en-US" dirty="0">
                <a:solidFill>
                  <a:schemeClr val="bg1"/>
                </a:solidFill>
                <a:latin typeface="Calibri" panose="020F0502020204030204" pitchFamily="34" charset="0"/>
              </a:rPr>
              <a:t> The Law  </a:t>
            </a:r>
          </a:p>
        </p:txBody>
      </p:sp>
      <p:sp>
        <p:nvSpPr>
          <p:cNvPr id="9" name="Rectangle 8"/>
          <p:cNvSpPr/>
          <p:nvPr/>
        </p:nvSpPr>
        <p:spPr>
          <a:xfrm>
            <a:off x="5570519" y="1376395"/>
            <a:ext cx="5523610" cy="1477328"/>
          </a:xfrm>
          <a:prstGeom prst="rect">
            <a:avLst/>
          </a:prstGeom>
        </p:spPr>
        <p:txBody>
          <a:bodyPr wrap="square">
            <a:spAutoFit/>
          </a:bodyPr>
          <a:lstStyle/>
          <a:p>
            <a:r>
              <a:rPr lang="en-US" i="1" dirty="0">
                <a:solidFill>
                  <a:srgbClr val="FFFF00"/>
                </a:solidFill>
                <a:latin typeface="Calibri" panose="020F0502020204030204" pitchFamily="34" charset="0"/>
              </a:rPr>
              <a:t>And he said unto them, These are the words which I </a:t>
            </a:r>
            <a:r>
              <a:rPr lang="en-US" i="1" dirty="0" err="1">
                <a:solidFill>
                  <a:srgbClr val="FFFF00"/>
                </a:solidFill>
                <a:latin typeface="Calibri" panose="020F0502020204030204" pitchFamily="34" charset="0"/>
              </a:rPr>
              <a:t>spake</a:t>
            </a:r>
            <a:r>
              <a:rPr lang="en-US" i="1" dirty="0">
                <a:solidFill>
                  <a:srgbClr val="FFFF00"/>
                </a:solidFill>
                <a:latin typeface="Calibri" panose="020F0502020204030204" pitchFamily="34" charset="0"/>
              </a:rPr>
              <a:t> unto you, while I was yet with you, that all things must be fulfilled, which were written in the law of Moses, and in the prophets, and in the psalms, concerning me.</a:t>
            </a:r>
          </a:p>
          <a:p>
            <a:r>
              <a:rPr lang="en-US" i="1" dirty="0">
                <a:solidFill>
                  <a:srgbClr val="FFFF00"/>
                </a:solidFill>
                <a:latin typeface="Calibri" panose="020F0502020204030204" pitchFamily="34" charset="0"/>
              </a:rPr>
              <a:t>Luke 24:44</a:t>
            </a:r>
          </a:p>
        </p:txBody>
      </p:sp>
      <p:sp>
        <p:nvSpPr>
          <p:cNvPr id="27" name="Rectangle 26"/>
          <p:cNvSpPr/>
          <p:nvPr/>
        </p:nvSpPr>
        <p:spPr>
          <a:xfrm>
            <a:off x="276598" y="4124806"/>
            <a:ext cx="8518755" cy="2308324"/>
          </a:xfrm>
          <a:prstGeom prst="rect">
            <a:avLst/>
          </a:prstGeom>
        </p:spPr>
        <p:txBody>
          <a:bodyPr wrap="square">
            <a:spAutoFit/>
          </a:bodyPr>
          <a:lstStyle/>
          <a:p>
            <a:r>
              <a:rPr lang="en-US" dirty="0">
                <a:solidFill>
                  <a:schemeClr val="bg1"/>
                </a:solidFill>
                <a:latin typeface="Calibri" panose="020F0502020204030204" pitchFamily="34" charset="0"/>
              </a:rPr>
              <a:t>This arrangement was according to the Jews’ evaluation of the importance of the books based on the identity of the author.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Bible used by the Christian world is based on a different arrangement of the Old Testament books and was set up by a Greek translation called </a:t>
            </a:r>
            <a:r>
              <a:rPr lang="en-US" i="1" dirty="0">
                <a:solidFill>
                  <a:schemeClr val="bg1"/>
                </a:solidFill>
                <a:latin typeface="Calibri" panose="020F0502020204030204" pitchFamily="34" charset="0"/>
              </a:rPr>
              <a:t>Septuagint.</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this case the books are classified according to subject matter, such as historical, poetical, and prophetical.</a:t>
            </a:r>
          </a:p>
        </p:txBody>
      </p:sp>
      <p:sp>
        <p:nvSpPr>
          <p:cNvPr id="33" name="TextBox 32"/>
          <p:cNvSpPr txBox="1"/>
          <p:nvPr/>
        </p:nvSpPr>
        <p:spPr>
          <a:xfrm>
            <a:off x="30270" y="6588020"/>
            <a:ext cx="2380735" cy="276999"/>
          </a:xfrm>
          <a:prstGeom prst="rect">
            <a:avLst/>
          </a:prstGeom>
          <a:noFill/>
        </p:spPr>
        <p:txBody>
          <a:bodyPr wrap="square" rtlCol="0">
            <a:spAutoFit/>
          </a:bodyPr>
          <a:lstStyle/>
          <a:p>
            <a:r>
              <a:rPr lang="en-US" sz="1200" dirty="0">
                <a:solidFill>
                  <a:schemeClr val="bg1"/>
                </a:solidFill>
              </a:rPr>
              <a:t>Bible Dictionary LDS</a:t>
            </a:r>
          </a:p>
        </p:txBody>
      </p:sp>
      <p:sp>
        <p:nvSpPr>
          <p:cNvPr id="29" name="Rectangle 28"/>
          <p:cNvSpPr/>
          <p:nvPr/>
        </p:nvSpPr>
        <p:spPr>
          <a:xfrm>
            <a:off x="2863759" y="2567467"/>
            <a:ext cx="3830707" cy="369332"/>
          </a:xfrm>
          <a:prstGeom prst="rect">
            <a:avLst/>
          </a:prstGeom>
        </p:spPr>
        <p:txBody>
          <a:bodyPr wrap="square">
            <a:spAutoFit/>
          </a:bodyPr>
          <a:lstStyle/>
          <a:p>
            <a:r>
              <a:rPr lang="en-US" dirty="0">
                <a:solidFill>
                  <a:schemeClr val="bg1"/>
                </a:solidFill>
                <a:latin typeface="Calibri" panose="020F0502020204030204" pitchFamily="34" charset="0"/>
              </a:rPr>
              <a:t>The Prophets</a:t>
            </a:r>
          </a:p>
        </p:txBody>
      </p:sp>
      <p:sp>
        <p:nvSpPr>
          <p:cNvPr id="30" name="Rectangle 29"/>
          <p:cNvSpPr/>
          <p:nvPr/>
        </p:nvSpPr>
        <p:spPr>
          <a:xfrm>
            <a:off x="2758945" y="3508843"/>
            <a:ext cx="3830707" cy="369332"/>
          </a:xfrm>
          <a:prstGeom prst="rect">
            <a:avLst/>
          </a:prstGeom>
        </p:spPr>
        <p:txBody>
          <a:bodyPr wrap="square">
            <a:spAutoFit/>
          </a:bodyPr>
          <a:lstStyle/>
          <a:p>
            <a:r>
              <a:rPr lang="en-US" dirty="0">
                <a:solidFill>
                  <a:schemeClr val="bg1"/>
                </a:solidFill>
                <a:latin typeface="Calibri" panose="020F0502020204030204" pitchFamily="34" charset="0"/>
              </a:rPr>
              <a:t>The Writings (or Hagiographa).  </a:t>
            </a:r>
          </a:p>
        </p:txBody>
      </p:sp>
      <p:cxnSp>
        <p:nvCxnSpPr>
          <p:cNvPr id="3" name="Straight Arrow Connector 2"/>
          <p:cNvCxnSpPr/>
          <p:nvPr/>
        </p:nvCxnSpPr>
        <p:spPr>
          <a:xfrm flipV="1">
            <a:off x="1953607" y="1685582"/>
            <a:ext cx="910151" cy="83312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60602" y="2731415"/>
            <a:ext cx="903156"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972534" y="2895364"/>
            <a:ext cx="734475" cy="75734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0242" name="Picture 2" descr="http://images.delcampe.com/img_large/auction/000/139/857/697_001.jpg"/>
          <p:cNvPicPr>
            <a:picLocks noChangeAspect="1" noChangeArrowheads="1"/>
          </p:cNvPicPr>
          <p:nvPr/>
        </p:nvPicPr>
        <p:blipFill rotWithShape="1">
          <a:blip r:embed="rId3">
            <a:extLst>
              <a:ext uri="{28A0092B-C50C-407E-A947-70E740481C1C}">
                <a14:useLocalDpi xmlns:a14="http://schemas.microsoft.com/office/drawing/2010/main" val="0"/>
              </a:ext>
            </a:extLst>
          </a:blip>
          <a:srcRect l="7415" t="2903" r="7352" b="11617"/>
          <a:stretch/>
        </p:blipFill>
        <p:spPr bwMode="auto">
          <a:xfrm>
            <a:off x="8900166" y="2836020"/>
            <a:ext cx="2736501" cy="374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60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1000" fill="hold"/>
                                        <p:tgtEl>
                                          <p:spTgt spid="32"/>
                                        </p:tgtEl>
                                        <p:attrNameLst>
                                          <p:attrName>ppt_x</p:attrName>
                                        </p:attrNameLst>
                                      </p:cBhvr>
                                      <p:tavLst>
                                        <p:tav tm="0">
                                          <p:val>
                                            <p:strVal val="0-#ppt_w/2"/>
                                          </p:val>
                                        </p:tav>
                                        <p:tav tm="100000">
                                          <p:val>
                                            <p:strVal val="#ppt_x"/>
                                          </p:val>
                                        </p:tav>
                                      </p:tavLst>
                                    </p:anim>
                                    <p:anim calcmode="lin" valueType="num">
                                      <p:cBhvr additive="base">
                                        <p:cTn id="18" dur="1000" fill="hold"/>
                                        <p:tgtEl>
                                          <p:spTgt spid="3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1000" fill="hold"/>
                                        <p:tgtEl>
                                          <p:spTgt spid="29"/>
                                        </p:tgtEl>
                                        <p:attrNameLst>
                                          <p:attrName>ppt_x</p:attrName>
                                        </p:attrNameLst>
                                      </p:cBhvr>
                                      <p:tavLst>
                                        <p:tav tm="0">
                                          <p:val>
                                            <p:strVal val="0-#ppt_w/2"/>
                                          </p:val>
                                        </p:tav>
                                        <p:tav tm="100000">
                                          <p:val>
                                            <p:strVal val="#ppt_x"/>
                                          </p:val>
                                        </p:tav>
                                      </p:tavLst>
                                    </p:anim>
                                    <p:anim calcmode="lin" valueType="num">
                                      <p:cBhvr additive="base">
                                        <p:cTn id="22"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1000" fill="hold"/>
                                        <p:tgtEl>
                                          <p:spTgt spid="35"/>
                                        </p:tgtEl>
                                        <p:attrNameLst>
                                          <p:attrName>ppt_x</p:attrName>
                                        </p:attrNameLst>
                                      </p:cBhvr>
                                      <p:tavLst>
                                        <p:tav tm="0">
                                          <p:val>
                                            <p:strVal val="0-#ppt_w/2"/>
                                          </p:val>
                                        </p:tav>
                                        <p:tav tm="100000">
                                          <p:val>
                                            <p:strVal val="#ppt_x"/>
                                          </p:val>
                                        </p:tav>
                                      </p:tavLst>
                                    </p:anim>
                                    <p:anim calcmode="lin" valueType="num">
                                      <p:cBhvr additive="base">
                                        <p:cTn id="28" dur="1000" fill="hold"/>
                                        <p:tgtEl>
                                          <p:spTgt spid="35"/>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000" fill="hold"/>
                                        <p:tgtEl>
                                          <p:spTgt spid="30"/>
                                        </p:tgtEl>
                                        <p:attrNameLst>
                                          <p:attrName>ppt_x</p:attrName>
                                        </p:attrNameLst>
                                      </p:cBhvr>
                                      <p:tavLst>
                                        <p:tav tm="0">
                                          <p:val>
                                            <p:strVal val="0-#ppt_w/2"/>
                                          </p:val>
                                        </p:tav>
                                        <p:tav tm="100000">
                                          <p:val>
                                            <p:strVal val="#ppt_x"/>
                                          </p:val>
                                        </p:tav>
                                      </p:tavLst>
                                    </p:anim>
                                    <p:anim calcmode="lin" valueType="num">
                                      <p:cBhvr additive="base">
                                        <p:cTn id="32"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10242"/>
                                        </p:tgtEl>
                                        <p:attrNameLst>
                                          <p:attrName>style.visibility</p:attrName>
                                        </p:attrNameLst>
                                      </p:cBhvr>
                                      <p:to>
                                        <p:strVal val="visible"/>
                                      </p:to>
                                    </p:set>
                                    <p:animEffect transition="in" filter="fade">
                                      <p:cBhvr>
                                        <p:cTn id="43" dur="500"/>
                                        <p:tgtEl>
                                          <p:spTgt spid="1024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The New Testament</a:t>
            </a:r>
          </a:p>
        </p:txBody>
      </p:sp>
      <p:grpSp>
        <p:nvGrpSpPr>
          <p:cNvPr id="7" name="Group 6"/>
          <p:cNvGrpSpPr/>
          <p:nvPr/>
        </p:nvGrpSpPr>
        <p:grpSpPr>
          <a:xfrm>
            <a:off x="243049" y="2039954"/>
            <a:ext cx="1500932" cy="1872343"/>
            <a:chOff x="6214851" y="1143000"/>
            <a:chExt cx="1500932" cy="1872343"/>
          </a:xfrm>
        </p:grpSpPr>
        <p:grpSp>
          <p:nvGrpSpPr>
            <p:cNvPr id="11" name="Group 10"/>
            <p:cNvGrpSpPr/>
            <p:nvPr/>
          </p:nvGrpSpPr>
          <p:grpSpPr>
            <a:xfrm>
              <a:off x="6248400" y="1143000"/>
              <a:ext cx="1467383" cy="1872343"/>
              <a:chOff x="1676400" y="685800"/>
              <a:chExt cx="2133600" cy="2722418"/>
            </a:xfrm>
          </p:grpSpPr>
          <p:sp>
            <p:nvSpPr>
              <p:cNvPr id="12" name="Rounded Rectangle 11"/>
              <p:cNvSpPr/>
              <p:nvPr/>
            </p:nvSpPr>
            <p:spPr>
              <a:xfrm>
                <a:off x="1981200" y="698269"/>
                <a:ext cx="1828800" cy="2689535"/>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676400" y="685800"/>
                <a:ext cx="1828800" cy="2722418"/>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6214851" y="1648820"/>
              <a:ext cx="1338943" cy="646331"/>
            </a:xfrm>
            <a:prstGeom prst="rect">
              <a:avLst/>
            </a:prstGeom>
          </p:spPr>
          <p:txBody>
            <a:bodyPr wrap="square">
              <a:spAutoFit/>
            </a:bodyPr>
            <a:lstStyle/>
            <a:p>
              <a:pPr algn="ctr"/>
              <a:r>
                <a:rPr lang="en-US" i="1" dirty="0">
                  <a:solidFill>
                    <a:schemeClr val="bg1"/>
                  </a:solidFill>
                  <a:latin typeface="Calibri" panose="020F0502020204030204" pitchFamily="34" charset="0"/>
                </a:rPr>
                <a:t>New Testament</a:t>
              </a:r>
              <a:endParaRPr lang="en-US" dirty="0">
                <a:solidFill>
                  <a:schemeClr val="bg1"/>
                </a:solidFill>
                <a:latin typeface="Calibri" panose="020F0502020204030204" pitchFamily="34" charset="0"/>
              </a:endParaRPr>
            </a:p>
          </p:txBody>
        </p:sp>
      </p:grpSp>
      <p:sp>
        <p:nvSpPr>
          <p:cNvPr id="8" name="Rectangle 7"/>
          <p:cNvSpPr/>
          <p:nvPr/>
        </p:nvSpPr>
        <p:spPr>
          <a:xfrm>
            <a:off x="2979152" y="1235828"/>
            <a:ext cx="3830707" cy="646331"/>
          </a:xfrm>
          <a:prstGeom prst="rect">
            <a:avLst/>
          </a:prstGeom>
        </p:spPr>
        <p:txBody>
          <a:bodyPr wrap="square">
            <a:spAutoFit/>
          </a:bodyPr>
          <a:lstStyle/>
          <a:p>
            <a:r>
              <a:rPr lang="en-US" dirty="0">
                <a:solidFill>
                  <a:schemeClr val="bg1"/>
                </a:solidFill>
                <a:latin typeface="Calibri" panose="020F0502020204030204" pitchFamily="34" charset="0"/>
              </a:rPr>
              <a:t> The 4 Gospels and Acts (Matthew, Mark, Luke and John) </a:t>
            </a:r>
          </a:p>
        </p:txBody>
      </p:sp>
      <p:sp>
        <p:nvSpPr>
          <p:cNvPr id="33" name="TextBox 32"/>
          <p:cNvSpPr txBox="1"/>
          <p:nvPr/>
        </p:nvSpPr>
        <p:spPr>
          <a:xfrm>
            <a:off x="30270" y="6588020"/>
            <a:ext cx="2380735" cy="276999"/>
          </a:xfrm>
          <a:prstGeom prst="rect">
            <a:avLst/>
          </a:prstGeom>
          <a:noFill/>
        </p:spPr>
        <p:txBody>
          <a:bodyPr wrap="square" rtlCol="0">
            <a:spAutoFit/>
          </a:bodyPr>
          <a:lstStyle/>
          <a:p>
            <a:r>
              <a:rPr lang="en-US" sz="1200" dirty="0">
                <a:solidFill>
                  <a:schemeClr val="bg1"/>
                </a:solidFill>
              </a:rPr>
              <a:t>Bible Dictionary LDS</a:t>
            </a:r>
          </a:p>
        </p:txBody>
      </p:sp>
      <p:sp>
        <p:nvSpPr>
          <p:cNvPr id="29" name="Rectangle 28"/>
          <p:cNvSpPr/>
          <p:nvPr/>
        </p:nvSpPr>
        <p:spPr>
          <a:xfrm>
            <a:off x="2863758" y="2372423"/>
            <a:ext cx="4288155" cy="923330"/>
          </a:xfrm>
          <a:prstGeom prst="rect">
            <a:avLst/>
          </a:prstGeom>
        </p:spPr>
        <p:txBody>
          <a:bodyPr wrap="square">
            <a:spAutoFit/>
          </a:bodyPr>
          <a:lstStyle/>
          <a:p>
            <a:r>
              <a:rPr lang="en-US" dirty="0">
                <a:solidFill>
                  <a:schemeClr val="bg1"/>
                </a:solidFill>
                <a:latin typeface="Calibri" panose="020F0502020204030204" pitchFamily="34" charset="0"/>
              </a:rPr>
              <a:t>The Epistles of Paul, James, Peter, John, and Jude (arranged according to length, except Hebrews)</a:t>
            </a:r>
          </a:p>
        </p:txBody>
      </p:sp>
      <p:sp>
        <p:nvSpPr>
          <p:cNvPr id="30" name="Rectangle 29"/>
          <p:cNvSpPr/>
          <p:nvPr/>
        </p:nvSpPr>
        <p:spPr>
          <a:xfrm>
            <a:off x="2577394" y="3783131"/>
            <a:ext cx="4232465" cy="369332"/>
          </a:xfrm>
          <a:prstGeom prst="rect">
            <a:avLst/>
          </a:prstGeom>
        </p:spPr>
        <p:txBody>
          <a:bodyPr wrap="square">
            <a:spAutoFit/>
          </a:bodyPr>
          <a:lstStyle/>
          <a:p>
            <a:r>
              <a:rPr lang="en-US" dirty="0">
                <a:solidFill>
                  <a:schemeClr val="bg1"/>
                </a:solidFill>
                <a:latin typeface="Calibri" panose="020F0502020204030204" pitchFamily="34" charset="0"/>
              </a:rPr>
              <a:t>The Apocalypse or Revelation of John  </a:t>
            </a:r>
          </a:p>
        </p:txBody>
      </p:sp>
      <p:cxnSp>
        <p:nvCxnSpPr>
          <p:cNvPr id="3" name="Straight Arrow Connector 2"/>
          <p:cNvCxnSpPr/>
          <p:nvPr/>
        </p:nvCxnSpPr>
        <p:spPr>
          <a:xfrm flipV="1">
            <a:off x="1953607" y="1685582"/>
            <a:ext cx="910151" cy="83312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60602" y="2731415"/>
            <a:ext cx="903156"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972534" y="2895364"/>
            <a:ext cx="734475" cy="75734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1266" name="Picture 2" descr="http://3.bp.blogspot.com/-ozD0nJvyJK4/UCCDfKhk8SI/AAAAAAAAADM/nSHIXWg7DKk/s1600/2-apostl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950" y="1144935"/>
            <a:ext cx="4026606" cy="337830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pawcreek.org/media/2012/04/The-Title-DeedT.png"/>
          <p:cNvPicPr>
            <a:picLocks noChangeAspect="1" noChangeArrowheads="1"/>
          </p:cNvPicPr>
          <p:nvPr/>
        </p:nvPicPr>
        <p:blipFill rotWithShape="1">
          <a:blip r:embed="rId4">
            <a:extLst>
              <a:ext uri="{28A0092B-C50C-407E-A947-70E740481C1C}">
                <a14:useLocalDpi xmlns:a14="http://schemas.microsoft.com/office/drawing/2010/main" val="0"/>
              </a:ext>
            </a:extLst>
          </a:blip>
          <a:srcRect l="4344" t="776" r="18117" b="2011"/>
          <a:stretch/>
        </p:blipFill>
        <p:spPr bwMode="auto">
          <a:xfrm>
            <a:off x="2571871" y="4419671"/>
            <a:ext cx="3431770" cy="217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80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fade">
                                      <p:cBhvr>
                                        <p:cTn id="15" dur="500"/>
                                        <p:tgtEl>
                                          <p:spTgt spid="1126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1000" fill="hold"/>
                                        <p:tgtEl>
                                          <p:spTgt spid="32"/>
                                        </p:tgtEl>
                                        <p:attrNameLst>
                                          <p:attrName>ppt_x</p:attrName>
                                        </p:attrNameLst>
                                      </p:cBhvr>
                                      <p:tavLst>
                                        <p:tav tm="0">
                                          <p:val>
                                            <p:strVal val="0-#ppt_w/2"/>
                                          </p:val>
                                        </p:tav>
                                        <p:tav tm="100000">
                                          <p:val>
                                            <p:strVal val="#ppt_x"/>
                                          </p:val>
                                        </p:tav>
                                      </p:tavLst>
                                    </p:anim>
                                    <p:anim calcmode="lin" valueType="num">
                                      <p:cBhvr additive="base">
                                        <p:cTn id="21" dur="1000" fill="hold"/>
                                        <p:tgtEl>
                                          <p:spTgt spid="3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000" fill="hold"/>
                                        <p:tgtEl>
                                          <p:spTgt spid="35"/>
                                        </p:tgtEl>
                                        <p:attrNameLst>
                                          <p:attrName>ppt_x</p:attrName>
                                        </p:attrNameLst>
                                      </p:cBhvr>
                                      <p:tavLst>
                                        <p:tav tm="0">
                                          <p:val>
                                            <p:strVal val="0-#ppt_w/2"/>
                                          </p:val>
                                        </p:tav>
                                        <p:tav tm="100000">
                                          <p:val>
                                            <p:strVal val="#ppt_x"/>
                                          </p:val>
                                        </p:tav>
                                      </p:tavLst>
                                    </p:anim>
                                    <p:anim calcmode="lin" valueType="num">
                                      <p:cBhvr additive="base">
                                        <p:cTn id="31" dur="1000" fill="hold"/>
                                        <p:tgtEl>
                                          <p:spTgt spid="35"/>
                                        </p:tgtEl>
                                        <p:attrNameLst>
                                          <p:attrName>ppt_y</p:attrName>
                                        </p:attrNameLst>
                                      </p:cBhvr>
                                      <p:tavLst>
                                        <p:tav tm="0">
                                          <p:val>
                                            <p:strVal val="0-#ppt_h/2"/>
                                          </p:val>
                                        </p:tav>
                                        <p:tav tm="100000">
                                          <p:val>
                                            <p:strVal val="#ppt_y"/>
                                          </p:val>
                                        </p:tav>
                                      </p:tavLst>
                                    </p:anim>
                                  </p:childTnLst>
                                </p:cTn>
                              </p:par>
                              <p:par>
                                <p:cTn id="32" presetID="2" presetClass="entr" presetSubtype="9"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1000" fill="hold"/>
                                        <p:tgtEl>
                                          <p:spTgt spid="30"/>
                                        </p:tgtEl>
                                        <p:attrNameLst>
                                          <p:attrName>ppt_x</p:attrName>
                                        </p:attrNameLst>
                                      </p:cBhvr>
                                      <p:tavLst>
                                        <p:tav tm="0">
                                          <p:val>
                                            <p:strVal val="0-#ppt_w/2"/>
                                          </p:val>
                                        </p:tav>
                                        <p:tav tm="100000">
                                          <p:val>
                                            <p:strVal val="#ppt_x"/>
                                          </p:val>
                                        </p:tav>
                                      </p:tavLst>
                                    </p:anim>
                                    <p:anim calcmode="lin" valueType="num">
                                      <p:cBhvr additive="base">
                                        <p:cTn id="35" dur="1000" fill="hold"/>
                                        <p:tgtEl>
                                          <p:spTgt spid="30"/>
                                        </p:tgtEl>
                                        <p:attrNameLst>
                                          <p:attrName>ppt_y</p:attrName>
                                        </p:attrNameLst>
                                      </p:cBhvr>
                                      <p:tavLst>
                                        <p:tav tm="0">
                                          <p:val>
                                            <p:strVal val="0-#ppt_h/2"/>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11268"/>
                                        </p:tgtEl>
                                        <p:attrNameLst>
                                          <p:attrName>style.visibility</p:attrName>
                                        </p:attrNameLst>
                                      </p:cBhvr>
                                      <p:to>
                                        <p:strVal val="visible"/>
                                      </p:to>
                                    </p:set>
                                    <p:animEffect transition="in" filter="fade">
                                      <p:cBhvr>
                                        <p:cTn id="38"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The Bible Used Today</a:t>
            </a:r>
          </a:p>
        </p:txBody>
      </p:sp>
      <p:sp>
        <p:nvSpPr>
          <p:cNvPr id="8" name="Rectangle 7"/>
          <p:cNvSpPr/>
          <p:nvPr/>
        </p:nvSpPr>
        <p:spPr>
          <a:xfrm>
            <a:off x="268610" y="1279371"/>
            <a:ext cx="4727933" cy="923330"/>
          </a:xfrm>
          <a:prstGeom prst="rect">
            <a:avLst/>
          </a:prstGeom>
        </p:spPr>
        <p:txBody>
          <a:bodyPr wrap="square">
            <a:spAutoFit/>
          </a:bodyPr>
          <a:lstStyle/>
          <a:p>
            <a:r>
              <a:rPr lang="en-US" dirty="0">
                <a:solidFill>
                  <a:schemeClr val="bg1"/>
                </a:solidFill>
                <a:latin typeface="Calibri" panose="020F0502020204030204" pitchFamily="34" charset="0"/>
              </a:rPr>
              <a:t>The Bible used by most non-Catholic churches today has 66 books—39 in the Old Testament and 27 in the New Testament. </a:t>
            </a:r>
          </a:p>
        </p:txBody>
      </p:sp>
      <p:sp>
        <p:nvSpPr>
          <p:cNvPr id="33" name="TextBox 32"/>
          <p:cNvSpPr txBox="1"/>
          <p:nvPr/>
        </p:nvSpPr>
        <p:spPr>
          <a:xfrm>
            <a:off x="30270" y="6588020"/>
            <a:ext cx="2380735" cy="276999"/>
          </a:xfrm>
          <a:prstGeom prst="rect">
            <a:avLst/>
          </a:prstGeom>
          <a:noFill/>
        </p:spPr>
        <p:txBody>
          <a:bodyPr wrap="square" rtlCol="0">
            <a:spAutoFit/>
          </a:bodyPr>
          <a:lstStyle/>
          <a:p>
            <a:r>
              <a:rPr lang="en-US" sz="1200" dirty="0">
                <a:solidFill>
                  <a:schemeClr val="bg1"/>
                </a:solidFill>
              </a:rPr>
              <a:t>Bible Dictionary LDS</a:t>
            </a:r>
          </a:p>
        </p:txBody>
      </p:sp>
      <p:sp>
        <p:nvSpPr>
          <p:cNvPr id="7" name="Rectangle 6"/>
          <p:cNvSpPr/>
          <p:nvPr/>
        </p:nvSpPr>
        <p:spPr>
          <a:xfrm>
            <a:off x="6096000" y="4664828"/>
            <a:ext cx="4727933" cy="1200329"/>
          </a:xfrm>
          <a:prstGeom prst="rect">
            <a:avLst/>
          </a:prstGeom>
        </p:spPr>
        <p:txBody>
          <a:bodyPr wrap="square">
            <a:spAutoFit/>
          </a:bodyPr>
          <a:lstStyle/>
          <a:p>
            <a:r>
              <a:rPr lang="en-US" dirty="0">
                <a:solidFill>
                  <a:schemeClr val="bg1"/>
                </a:solidFill>
                <a:latin typeface="Calibri" panose="020F0502020204030204" pitchFamily="34" charset="0"/>
              </a:rPr>
              <a:t>The books called Apocrypha have generally not been printed in the non-Catholic Bibles in the past century, although in recent years these books have been gaining in popularity.</a:t>
            </a:r>
          </a:p>
        </p:txBody>
      </p:sp>
      <p:pic>
        <p:nvPicPr>
          <p:cNvPr id="12290" name="Picture 2" descr="http://www.reclaimingthemind.org/blog/wp-content/uploads/2012/12/apo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848" y="2542164"/>
            <a:ext cx="2913016" cy="404585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oldcatholic.us/wp-content/uploads/2013/10/bible.jpg"/>
          <p:cNvPicPr>
            <a:picLocks noChangeAspect="1" noChangeArrowheads="1"/>
          </p:cNvPicPr>
          <p:nvPr/>
        </p:nvPicPr>
        <p:blipFill rotWithShape="1">
          <a:blip r:embed="rId4">
            <a:extLst>
              <a:ext uri="{28A0092B-C50C-407E-A947-70E740481C1C}">
                <a14:useLocalDpi xmlns:a14="http://schemas.microsoft.com/office/drawing/2010/main" val="0"/>
              </a:ext>
            </a:extLst>
          </a:blip>
          <a:srcRect l="18673" t="-371" r="1470" b="29286"/>
          <a:stretch/>
        </p:blipFill>
        <p:spPr bwMode="auto">
          <a:xfrm>
            <a:off x="6526822" y="989830"/>
            <a:ext cx="3433677" cy="305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62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fade">
                                      <p:cBhvr>
                                        <p:cTn id="10" dur="500"/>
                                        <p:tgtEl>
                                          <p:spTgt spid="122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fade">
                                      <p:cBhvr>
                                        <p:cTn id="15" dur="500"/>
                                        <p:tgtEl>
                                          <p:spTgt spid="1229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Position of the church</a:t>
            </a:r>
          </a:p>
        </p:txBody>
      </p:sp>
      <p:sp>
        <p:nvSpPr>
          <p:cNvPr id="33" name="TextBox 32"/>
          <p:cNvSpPr txBox="1"/>
          <p:nvPr/>
        </p:nvSpPr>
        <p:spPr>
          <a:xfrm>
            <a:off x="30270" y="6588020"/>
            <a:ext cx="2380735" cy="276999"/>
          </a:xfrm>
          <a:prstGeom prst="rect">
            <a:avLst/>
          </a:prstGeom>
          <a:noFill/>
        </p:spPr>
        <p:txBody>
          <a:bodyPr wrap="square" rtlCol="0">
            <a:spAutoFit/>
          </a:bodyPr>
          <a:lstStyle/>
          <a:p>
            <a:r>
              <a:rPr lang="en-US" sz="1200" dirty="0">
                <a:solidFill>
                  <a:schemeClr val="bg1"/>
                </a:solidFill>
              </a:rPr>
              <a:t>Bible Dictionary LDS</a:t>
            </a:r>
          </a:p>
        </p:txBody>
      </p:sp>
      <p:sp>
        <p:nvSpPr>
          <p:cNvPr id="2" name="Rectangle 1"/>
          <p:cNvSpPr/>
          <p:nvPr/>
        </p:nvSpPr>
        <p:spPr>
          <a:xfrm>
            <a:off x="5010150" y="1632016"/>
            <a:ext cx="6645728" cy="3970318"/>
          </a:xfrm>
          <a:prstGeom prst="rect">
            <a:avLst/>
          </a:prstGeom>
        </p:spPr>
        <p:txBody>
          <a:bodyPr wrap="square">
            <a:spAutoFit/>
          </a:bodyPr>
          <a:lstStyle/>
          <a:p>
            <a:r>
              <a:rPr lang="en-US" dirty="0">
                <a:solidFill>
                  <a:schemeClr val="bg1"/>
                </a:solidFill>
                <a:latin typeface="Calibri" panose="020F0502020204030204" pitchFamily="34" charset="0"/>
              </a:rPr>
              <a:t>Joseph Smith taught that “many important points touching the salvation of men, had been taken from the Bible, or lost before it was compiled.”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also said that the Bible was correct as “it came from the pen of the original writers,” but that “ignorant translators, careless transcribers, or designing and corrupt priests have committed many errors.” </a:t>
            </a:r>
            <a:r>
              <a:rPr lang="en-US" sz="1200" dirty="0">
                <a:solidFill>
                  <a:schemeClr val="bg1"/>
                </a:solidFill>
                <a:latin typeface="Calibri" panose="020F0502020204030204" pitchFamily="34" charset="0"/>
              </a:rPr>
              <a:t>(</a:t>
            </a:r>
            <a:r>
              <a:rPr lang="en-US" sz="1200" cap="all" dirty="0">
                <a:solidFill>
                  <a:schemeClr val="bg1"/>
                </a:solidFill>
                <a:latin typeface="Calibri" panose="020F0502020204030204" pitchFamily="34" charset="0"/>
              </a:rPr>
              <a:t>HC</a:t>
            </a:r>
            <a:r>
              <a:rPr lang="en-US" sz="1200" dirty="0">
                <a:solidFill>
                  <a:schemeClr val="bg1"/>
                </a:solidFill>
                <a:latin typeface="Calibri" panose="020F0502020204030204" pitchFamily="34" charset="0"/>
              </a:rPr>
              <a:t> 1:245; 6:57.)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Church reveres and respects the Bible but recognizes that it is not a complete nor entirely accurate record. It affirms also that the Lord has given additional revelation through His prophets in the last days that sustains, supports, and verifies the biblical account of God’s dealings with mankind.</a:t>
            </a:r>
            <a:endParaRPr lang="en-US" dirty="0">
              <a:solidFill>
                <a:schemeClr val="bg1"/>
              </a:solidFill>
            </a:endParaRPr>
          </a:p>
        </p:txBody>
      </p:sp>
      <p:sp>
        <p:nvSpPr>
          <p:cNvPr id="9" name="Rectangle 8"/>
          <p:cNvSpPr/>
          <p:nvPr/>
        </p:nvSpPr>
        <p:spPr>
          <a:xfrm>
            <a:off x="461688" y="1632016"/>
            <a:ext cx="4341777" cy="1477328"/>
          </a:xfrm>
          <a:prstGeom prst="rect">
            <a:avLst/>
          </a:prstGeom>
        </p:spPr>
        <p:txBody>
          <a:bodyPr wrap="square">
            <a:spAutoFit/>
          </a:bodyPr>
          <a:lstStyle/>
          <a:p>
            <a:r>
              <a:rPr lang="en-US" dirty="0">
                <a:solidFill>
                  <a:srgbClr val="FFFF00"/>
                </a:solidFill>
                <a:latin typeface="Palatino"/>
              </a:rPr>
              <a:t>We believe the Bible to be the word of God as far as it is translated correctly; we also believe the Book of Mormon to be the word of God.</a:t>
            </a:r>
          </a:p>
          <a:p>
            <a:r>
              <a:rPr lang="en-US" dirty="0">
                <a:solidFill>
                  <a:srgbClr val="FFFF00"/>
                </a:solidFill>
                <a:latin typeface="Palatino"/>
              </a:rPr>
              <a:t>Article of Faith 1:8</a:t>
            </a:r>
            <a:endParaRPr lang="en-US" dirty="0">
              <a:solidFill>
                <a:srgbClr val="FFFF00"/>
              </a:solidFill>
            </a:endParaRPr>
          </a:p>
        </p:txBody>
      </p:sp>
      <p:pic>
        <p:nvPicPr>
          <p:cNvPr id="13314" name="Picture 2" descr="http://lds.net/wp-content/uploads/2014/03/Translating.jpg"/>
          <p:cNvPicPr>
            <a:picLocks noChangeAspect="1" noChangeArrowheads="1"/>
          </p:cNvPicPr>
          <p:nvPr/>
        </p:nvPicPr>
        <p:blipFill rotWithShape="1">
          <a:blip r:embed="rId3">
            <a:extLst>
              <a:ext uri="{28A0092B-C50C-407E-A947-70E740481C1C}">
                <a14:useLocalDpi xmlns:a14="http://schemas.microsoft.com/office/drawing/2010/main" val="0"/>
              </a:ext>
            </a:extLst>
          </a:blip>
          <a:srcRect r="39767" b="24502"/>
          <a:stretch/>
        </p:blipFill>
        <p:spPr bwMode="auto">
          <a:xfrm>
            <a:off x="744717" y="3316173"/>
            <a:ext cx="3729311" cy="29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23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animEffect transition="in" filter="fade">
                                      <p:cBhvr>
                                        <p:cTn id="9" dur="5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The Word of God</a:t>
            </a:r>
          </a:p>
        </p:txBody>
      </p:sp>
      <p:sp>
        <p:nvSpPr>
          <p:cNvPr id="2" name="Rectangle 1"/>
          <p:cNvSpPr/>
          <p:nvPr/>
        </p:nvSpPr>
        <p:spPr>
          <a:xfrm>
            <a:off x="4348895" y="975596"/>
            <a:ext cx="3963787" cy="523220"/>
          </a:xfrm>
          <a:prstGeom prst="rect">
            <a:avLst/>
          </a:prstGeom>
        </p:spPr>
        <p:txBody>
          <a:bodyPr wrap="square">
            <a:spAutoFit/>
          </a:bodyPr>
          <a:lstStyle/>
          <a:p>
            <a:r>
              <a:rPr lang="en-US" sz="2800" dirty="0">
                <a:solidFill>
                  <a:schemeClr val="bg1"/>
                </a:solidFill>
                <a:latin typeface="Calibri" panose="020F0502020204030204" pitchFamily="34" charset="0"/>
              </a:rPr>
              <a:t>Testament--Covenant</a:t>
            </a:r>
            <a:endParaRPr lang="en-US" sz="2800" dirty="0">
              <a:solidFill>
                <a:schemeClr val="bg1"/>
              </a:solidFill>
            </a:endParaRPr>
          </a:p>
        </p:txBody>
      </p:sp>
      <p:sp>
        <p:nvSpPr>
          <p:cNvPr id="3" name="Rectangle 2"/>
          <p:cNvSpPr/>
          <p:nvPr/>
        </p:nvSpPr>
        <p:spPr>
          <a:xfrm>
            <a:off x="604261" y="3005802"/>
            <a:ext cx="3257553" cy="1200329"/>
          </a:xfrm>
          <a:prstGeom prst="rect">
            <a:avLst/>
          </a:prstGeom>
        </p:spPr>
        <p:txBody>
          <a:bodyPr wrap="square">
            <a:spAutoFit/>
          </a:bodyPr>
          <a:lstStyle/>
          <a:p>
            <a:r>
              <a:rPr lang="en-US" dirty="0">
                <a:solidFill>
                  <a:schemeClr val="bg1"/>
                </a:solidFill>
                <a:latin typeface="Calibri" panose="020F0502020204030204" pitchFamily="34" charset="0"/>
              </a:rPr>
              <a:t>The Old Testament contains God’s covenant with His children as they looked forward to the coming of Jesus Christ. </a:t>
            </a:r>
            <a:endParaRPr lang="en-US" dirty="0">
              <a:solidFill>
                <a:schemeClr val="bg1"/>
              </a:solidFill>
            </a:endParaRPr>
          </a:p>
        </p:txBody>
      </p:sp>
      <p:grpSp>
        <p:nvGrpSpPr>
          <p:cNvPr id="10" name="Group 9"/>
          <p:cNvGrpSpPr/>
          <p:nvPr/>
        </p:nvGrpSpPr>
        <p:grpSpPr>
          <a:xfrm>
            <a:off x="1436698" y="1044534"/>
            <a:ext cx="1507977" cy="1872343"/>
            <a:chOff x="6207806" y="1143000"/>
            <a:chExt cx="1507977" cy="1872343"/>
          </a:xfrm>
        </p:grpSpPr>
        <p:grpSp>
          <p:nvGrpSpPr>
            <p:cNvPr id="11" name="Group 10"/>
            <p:cNvGrpSpPr/>
            <p:nvPr/>
          </p:nvGrpSpPr>
          <p:grpSpPr>
            <a:xfrm>
              <a:off x="6248400" y="1143000"/>
              <a:ext cx="1467383" cy="1872343"/>
              <a:chOff x="1676400" y="685800"/>
              <a:chExt cx="2133600" cy="2722418"/>
            </a:xfrm>
          </p:grpSpPr>
          <p:sp>
            <p:nvSpPr>
              <p:cNvPr id="13" name="Rounded Rectangle 12"/>
              <p:cNvSpPr/>
              <p:nvPr/>
            </p:nvSpPr>
            <p:spPr>
              <a:xfrm>
                <a:off x="1981200" y="698269"/>
                <a:ext cx="1828800" cy="2689535"/>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676400" y="685800"/>
                <a:ext cx="1828800" cy="2722418"/>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6207806" y="1604432"/>
              <a:ext cx="1338943" cy="646331"/>
            </a:xfrm>
            <a:prstGeom prst="rect">
              <a:avLst/>
            </a:prstGeom>
          </p:spPr>
          <p:txBody>
            <a:bodyPr wrap="square">
              <a:spAutoFit/>
            </a:bodyPr>
            <a:lstStyle/>
            <a:p>
              <a:pPr algn="ctr"/>
              <a:r>
                <a:rPr lang="en-US" i="1" dirty="0">
                  <a:solidFill>
                    <a:schemeClr val="bg1"/>
                  </a:solidFill>
                  <a:latin typeface="Calibri" panose="020F0502020204030204" pitchFamily="34" charset="0"/>
                </a:rPr>
                <a:t>Old Testament-</a:t>
              </a:r>
            </a:p>
          </p:txBody>
        </p:sp>
      </p:grpSp>
      <p:grpSp>
        <p:nvGrpSpPr>
          <p:cNvPr id="16" name="Group 15"/>
          <p:cNvGrpSpPr/>
          <p:nvPr/>
        </p:nvGrpSpPr>
        <p:grpSpPr>
          <a:xfrm>
            <a:off x="9176064" y="1030495"/>
            <a:ext cx="1500932" cy="1872343"/>
            <a:chOff x="6214851" y="1143000"/>
            <a:chExt cx="1500932" cy="1872343"/>
          </a:xfrm>
        </p:grpSpPr>
        <p:grpSp>
          <p:nvGrpSpPr>
            <p:cNvPr id="17" name="Group 16"/>
            <p:cNvGrpSpPr/>
            <p:nvPr/>
          </p:nvGrpSpPr>
          <p:grpSpPr>
            <a:xfrm>
              <a:off x="6248400" y="1143000"/>
              <a:ext cx="1467383" cy="1872343"/>
              <a:chOff x="1676400" y="685800"/>
              <a:chExt cx="2133600" cy="2722418"/>
            </a:xfrm>
          </p:grpSpPr>
          <p:sp>
            <p:nvSpPr>
              <p:cNvPr id="19" name="Rounded Rectangle 18"/>
              <p:cNvSpPr/>
              <p:nvPr/>
            </p:nvSpPr>
            <p:spPr>
              <a:xfrm>
                <a:off x="1981200" y="698269"/>
                <a:ext cx="1828800" cy="2689535"/>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676400" y="685800"/>
                <a:ext cx="1828800" cy="2722418"/>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6214851" y="1648820"/>
              <a:ext cx="1338943" cy="646331"/>
            </a:xfrm>
            <a:prstGeom prst="rect">
              <a:avLst/>
            </a:prstGeom>
          </p:spPr>
          <p:txBody>
            <a:bodyPr wrap="square">
              <a:spAutoFit/>
            </a:bodyPr>
            <a:lstStyle/>
            <a:p>
              <a:pPr algn="ctr"/>
              <a:r>
                <a:rPr lang="en-US" i="1" dirty="0">
                  <a:solidFill>
                    <a:schemeClr val="bg1"/>
                  </a:solidFill>
                  <a:latin typeface="Calibri" panose="020F0502020204030204" pitchFamily="34" charset="0"/>
                </a:rPr>
                <a:t>New Testament</a:t>
              </a:r>
              <a:endParaRPr lang="en-US" dirty="0">
                <a:solidFill>
                  <a:schemeClr val="bg1"/>
                </a:solidFill>
                <a:latin typeface="Calibri" panose="020F0502020204030204" pitchFamily="34" charset="0"/>
              </a:endParaRPr>
            </a:p>
          </p:txBody>
        </p:sp>
      </p:grpSp>
      <p:sp>
        <p:nvSpPr>
          <p:cNvPr id="6" name="Rectangle 5"/>
          <p:cNvSpPr/>
          <p:nvPr/>
        </p:nvSpPr>
        <p:spPr>
          <a:xfrm>
            <a:off x="8339060" y="2966300"/>
            <a:ext cx="3418113" cy="1200329"/>
          </a:xfrm>
          <a:prstGeom prst="rect">
            <a:avLst/>
          </a:prstGeom>
        </p:spPr>
        <p:txBody>
          <a:bodyPr wrap="square">
            <a:spAutoFit/>
          </a:bodyPr>
          <a:lstStyle/>
          <a:p>
            <a:r>
              <a:rPr lang="en-US" dirty="0">
                <a:solidFill>
                  <a:schemeClr val="bg1"/>
                </a:solidFill>
                <a:latin typeface="Calibri" panose="020F0502020204030204" pitchFamily="34" charset="0"/>
              </a:rPr>
              <a:t>The New Testament contains a record of Jesus Christ’s ministry and Atonement and again records God’s covenant with His people.</a:t>
            </a:r>
            <a:endParaRPr lang="en-US" dirty="0">
              <a:solidFill>
                <a:schemeClr val="bg1"/>
              </a:solidFill>
            </a:endParaRPr>
          </a:p>
        </p:txBody>
      </p:sp>
      <p:sp>
        <p:nvSpPr>
          <p:cNvPr id="7" name="Rectangle 6"/>
          <p:cNvSpPr/>
          <p:nvPr/>
        </p:nvSpPr>
        <p:spPr>
          <a:xfrm>
            <a:off x="3861814" y="1582340"/>
            <a:ext cx="4937951" cy="1477328"/>
          </a:xfrm>
          <a:prstGeom prst="rect">
            <a:avLst/>
          </a:prstGeom>
        </p:spPr>
        <p:txBody>
          <a:bodyPr wrap="square">
            <a:spAutoFit/>
          </a:bodyPr>
          <a:lstStyle/>
          <a:p>
            <a:r>
              <a:rPr lang="en-US" dirty="0">
                <a:solidFill>
                  <a:srgbClr val="FFFF00"/>
                </a:solidFill>
                <a:latin typeface="Calibri" panose="020F0502020204030204" pitchFamily="34" charset="0"/>
              </a:rPr>
              <a:t>Between A.D. 300–400, Christian leaders chose a number of books that had been written during Old Testament and New Testament times and combined them to form the Bible that we know today.</a:t>
            </a:r>
            <a:endParaRPr lang="en-US" dirty="0">
              <a:solidFill>
                <a:srgbClr val="FFFF00"/>
              </a:solidFill>
            </a:endParaRPr>
          </a:p>
        </p:txBody>
      </p:sp>
      <p:pic>
        <p:nvPicPr>
          <p:cNvPr id="16386" name="Picture 2" descr="https://cdn-assets.answersingenesis.org/img/cms/content/contentnode/header_image/bible-his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641" y="4483130"/>
            <a:ext cx="6666819" cy="2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44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6386"/>
                                        </p:tgtEl>
                                        <p:attrNameLst>
                                          <p:attrName>style.visibility</p:attrName>
                                        </p:attrNameLst>
                                      </p:cBhvr>
                                      <p:to>
                                        <p:strVal val="visible"/>
                                      </p:to>
                                    </p:set>
                                    <p:animEffect transition="in" filter="fade">
                                      <p:cBhvr>
                                        <p:cTn id="21"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Five Books of Moses</a:t>
            </a:r>
          </a:p>
        </p:txBody>
      </p:sp>
      <p:grpSp>
        <p:nvGrpSpPr>
          <p:cNvPr id="8" name="Group 7"/>
          <p:cNvGrpSpPr/>
          <p:nvPr/>
        </p:nvGrpSpPr>
        <p:grpSpPr>
          <a:xfrm>
            <a:off x="314311" y="1408582"/>
            <a:ext cx="1500932" cy="1872343"/>
            <a:chOff x="6214851" y="1143000"/>
            <a:chExt cx="1500932" cy="1872343"/>
          </a:xfrm>
        </p:grpSpPr>
        <p:grpSp>
          <p:nvGrpSpPr>
            <p:cNvPr id="10" name="Group 9"/>
            <p:cNvGrpSpPr/>
            <p:nvPr/>
          </p:nvGrpSpPr>
          <p:grpSpPr>
            <a:xfrm>
              <a:off x="6248400" y="1143000"/>
              <a:ext cx="1467383" cy="1872343"/>
              <a:chOff x="1676400" y="685800"/>
              <a:chExt cx="2133600" cy="2722418"/>
            </a:xfrm>
          </p:grpSpPr>
          <p:sp>
            <p:nvSpPr>
              <p:cNvPr id="12" name="Rounded Rectangle 11"/>
              <p:cNvSpPr/>
              <p:nvPr/>
            </p:nvSpPr>
            <p:spPr>
              <a:xfrm>
                <a:off x="1981200" y="698269"/>
                <a:ext cx="1828800" cy="268953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676400" y="685800"/>
                <a:ext cx="1828800" cy="2722418"/>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6214851" y="1648820"/>
              <a:ext cx="1338943" cy="369332"/>
            </a:xfrm>
            <a:prstGeom prst="rect">
              <a:avLst/>
            </a:prstGeom>
          </p:spPr>
          <p:txBody>
            <a:bodyPr wrap="square">
              <a:spAutoFit/>
            </a:bodyPr>
            <a:lstStyle/>
            <a:p>
              <a:pPr algn="ctr"/>
              <a:r>
                <a:rPr lang="en-US" i="1" dirty="0">
                  <a:solidFill>
                    <a:schemeClr val="bg1"/>
                  </a:solidFill>
                  <a:latin typeface="Calibri" panose="020F0502020204030204" pitchFamily="34" charset="0"/>
                </a:rPr>
                <a:t>Genesis</a:t>
              </a:r>
              <a:endParaRPr lang="en-US" dirty="0">
                <a:solidFill>
                  <a:schemeClr val="bg1"/>
                </a:solidFill>
                <a:latin typeface="Calibri" panose="020F0502020204030204" pitchFamily="34" charset="0"/>
              </a:endParaRPr>
            </a:p>
          </p:txBody>
        </p:sp>
      </p:grpSp>
      <p:grpSp>
        <p:nvGrpSpPr>
          <p:cNvPr id="15" name="Group 14"/>
          <p:cNvGrpSpPr/>
          <p:nvPr/>
        </p:nvGrpSpPr>
        <p:grpSpPr>
          <a:xfrm>
            <a:off x="2737135" y="1417158"/>
            <a:ext cx="1500932" cy="1872343"/>
            <a:chOff x="6214851" y="1143000"/>
            <a:chExt cx="1500932" cy="1872343"/>
          </a:xfrm>
        </p:grpSpPr>
        <p:grpSp>
          <p:nvGrpSpPr>
            <p:cNvPr id="16" name="Group 15"/>
            <p:cNvGrpSpPr/>
            <p:nvPr/>
          </p:nvGrpSpPr>
          <p:grpSpPr>
            <a:xfrm>
              <a:off x="6248400" y="1143000"/>
              <a:ext cx="1467383" cy="1872343"/>
              <a:chOff x="1676400" y="685800"/>
              <a:chExt cx="2133600" cy="2722418"/>
            </a:xfrm>
          </p:grpSpPr>
          <p:sp>
            <p:nvSpPr>
              <p:cNvPr id="18" name="Rounded Rectangle 17"/>
              <p:cNvSpPr/>
              <p:nvPr/>
            </p:nvSpPr>
            <p:spPr>
              <a:xfrm>
                <a:off x="1981200" y="698269"/>
                <a:ext cx="1828800" cy="268953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676400" y="685800"/>
                <a:ext cx="1828800" cy="272241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6214851" y="1648820"/>
              <a:ext cx="1338943" cy="369332"/>
            </a:xfrm>
            <a:prstGeom prst="rect">
              <a:avLst/>
            </a:prstGeom>
          </p:spPr>
          <p:txBody>
            <a:bodyPr wrap="square">
              <a:spAutoFit/>
            </a:bodyPr>
            <a:lstStyle/>
            <a:p>
              <a:pPr algn="ctr"/>
              <a:r>
                <a:rPr lang="en-US" i="1" dirty="0">
                  <a:solidFill>
                    <a:schemeClr val="bg1"/>
                  </a:solidFill>
                  <a:latin typeface="Calibri" panose="020F0502020204030204" pitchFamily="34" charset="0"/>
                </a:rPr>
                <a:t>Exodus</a:t>
              </a:r>
              <a:endParaRPr lang="en-US" dirty="0">
                <a:solidFill>
                  <a:schemeClr val="bg1"/>
                </a:solidFill>
                <a:latin typeface="Calibri" panose="020F0502020204030204" pitchFamily="34" charset="0"/>
              </a:endParaRPr>
            </a:p>
          </p:txBody>
        </p:sp>
      </p:grpSp>
      <p:grpSp>
        <p:nvGrpSpPr>
          <p:cNvPr id="21" name="Group 20"/>
          <p:cNvGrpSpPr/>
          <p:nvPr/>
        </p:nvGrpSpPr>
        <p:grpSpPr>
          <a:xfrm>
            <a:off x="5330718" y="1425734"/>
            <a:ext cx="1500932" cy="1872343"/>
            <a:chOff x="6214851" y="1143000"/>
            <a:chExt cx="1500932" cy="1872343"/>
          </a:xfrm>
        </p:grpSpPr>
        <p:grpSp>
          <p:nvGrpSpPr>
            <p:cNvPr id="22" name="Group 21"/>
            <p:cNvGrpSpPr/>
            <p:nvPr/>
          </p:nvGrpSpPr>
          <p:grpSpPr>
            <a:xfrm>
              <a:off x="6248400" y="1143000"/>
              <a:ext cx="1467383" cy="1872343"/>
              <a:chOff x="1676400" y="685800"/>
              <a:chExt cx="2133600" cy="2722418"/>
            </a:xfrm>
          </p:grpSpPr>
          <p:sp>
            <p:nvSpPr>
              <p:cNvPr id="24" name="Rounded Rectangle 23"/>
              <p:cNvSpPr/>
              <p:nvPr/>
            </p:nvSpPr>
            <p:spPr>
              <a:xfrm>
                <a:off x="1981200" y="698269"/>
                <a:ext cx="1828800" cy="268953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676400" y="685800"/>
                <a:ext cx="1828800" cy="2722418"/>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6214851" y="1648820"/>
              <a:ext cx="1338943" cy="369332"/>
            </a:xfrm>
            <a:prstGeom prst="rect">
              <a:avLst/>
            </a:prstGeom>
          </p:spPr>
          <p:txBody>
            <a:bodyPr wrap="square">
              <a:spAutoFit/>
            </a:bodyPr>
            <a:lstStyle/>
            <a:p>
              <a:pPr algn="ctr"/>
              <a:r>
                <a:rPr lang="en-US" i="1" dirty="0">
                  <a:solidFill>
                    <a:schemeClr val="bg1"/>
                  </a:solidFill>
                  <a:latin typeface="Calibri" panose="020F0502020204030204" pitchFamily="34" charset="0"/>
                </a:rPr>
                <a:t>Leviticus</a:t>
              </a:r>
              <a:endParaRPr lang="en-US" dirty="0">
                <a:solidFill>
                  <a:schemeClr val="bg1"/>
                </a:solidFill>
                <a:latin typeface="Calibri" panose="020F0502020204030204" pitchFamily="34" charset="0"/>
              </a:endParaRPr>
            </a:p>
          </p:txBody>
        </p:sp>
      </p:grpSp>
      <p:grpSp>
        <p:nvGrpSpPr>
          <p:cNvPr id="27" name="Group 26"/>
          <p:cNvGrpSpPr/>
          <p:nvPr/>
        </p:nvGrpSpPr>
        <p:grpSpPr>
          <a:xfrm>
            <a:off x="7811838" y="1425734"/>
            <a:ext cx="1500932" cy="1872343"/>
            <a:chOff x="6214851" y="1143000"/>
            <a:chExt cx="1500932" cy="1872343"/>
          </a:xfrm>
        </p:grpSpPr>
        <p:grpSp>
          <p:nvGrpSpPr>
            <p:cNvPr id="28" name="Group 27"/>
            <p:cNvGrpSpPr/>
            <p:nvPr/>
          </p:nvGrpSpPr>
          <p:grpSpPr>
            <a:xfrm>
              <a:off x="6248400" y="1143000"/>
              <a:ext cx="1467383" cy="1872343"/>
              <a:chOff x="1676400" y="685800"/>
              <a:chExt cx="2133600" cy="2722418"/>
            </a:xfrm>
          </p:grpSpPr>
          <p:sp>
            <p:nvSpPr>
              <p:cNvPr id="30" name="Rounded Rectangle 29"/>
              <p:cNvSpPr/>
              <p:nvPr/>
            </p:nvSpPr>
            <p:spPr>
              <a:xfrm>
                <a:off x="1981200" y="698269"/>
                <a:ext cx="1828800" cy="2689535"/>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676400" y="685800"/>
                <a:ext cx="1828800" cy="2722418"/>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a:off x="6214851" y="1648820"/>
              <a:ext cx="1338943" cy="369332"/>
            </a:xfrm>
            <a:prstGeom prst="rect">
              <a:avLst/>
            </a:prstGeom>
          </p:spPr>
          <p:txBody>
            <a:bodyPr wrap="square">
              <a:spAutoFit/>
            </a:bodyPr>
            <a:lstStyle/>
            <a:p>
              <a:pPr algn="ctr"/>
              <a:r>
                <a:rPr lang="en-US" i="1" dirty="0">
                  <a:solidFill>
                    <a:schemeClr val="bg1"/>
                  </a:solidFill>
                  <a:latin typeface="Calibri" panose="020F0502020204030204" pitchFamily="34" charset="0"/>
                </a:rPr>
                <a:t>Numbers</a:t>
              </a:r>
              <a:endParaRPr lang="en-US" dirty="0">
                <a:solidFill>
                  <a:schemeClr val="bg1"/>
                </a:solidFill>
                <a:latin typeface="Calibri" panose="020F0502020204030204" pitchFamily="34" charset="0"/>
              </a:endParaRPr>
            </a:p>
          </p:txBody>
        </p:sp>
      </p:grpSp>
      <p:grpSp>
        <p:nvGrpSpPr>
          <p:cNvPr id="34" name="Group 33"/>
          <p:cNvGrpSpPr/>
          <p:nvPr/>
        </p:nvGrpSpPr>
        <p:grpSpPr>
          <a:xfrm>
            <a:off x="10221694" y="1347562"/>
            <a:ext cx="1500932" cy="1872343"/>
            <a:chOff x="6214851" y="1143000"/>
            <a:chExt cx="1500932" cy="1872343"/>
          </a:xfrm>
        </p:grpSpPr>
        <p:grpSp>
          <p:nvGrpSpPr>
            <p:cNvPr id="35" name="Group 34"/>
            <p:cNvGrpSpPr/>
            <p:nvPr/>
          </p:nvGrpSpPr>
          <p:grpSpPr>
            <a:xfrm>
              <a:off x="6248400" y="1143000"/>
              <a:ext cx="1467383" cy="1872343"/>
              <a:chOff x="1676400" y="685800"/>
              <a:chExt cx="2133600" cy="2722418"/>
            </a:xfrm>
          </p:grpSpPr>
          <p:sp>
            <p:nvSpPr>
              <p:cNvPr id="37" name="Rounded Rectangle 36"/>
              <p:cNvSpPr/>
              <p:nvPr/>
            </p:nvSpPr>
            <p:spPr>
              <a:xfrm>
                <a:off x="1981200" y="698269"/>
                <a:ext cx="1828800" cy="2689535"/>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676400" y="685800"/>
                <a:ext cx="1828800" cy="2722418"/>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6214851" y="1648820"/>
              <a:ext cx="1338943" cy="323165"/>
            </a:xfrm>
            <a:prstGeom prst="rect">
              <a:avLst/>
            </a:prstGeom>
          </p:spPr>
          <p:txBody>
            <a:bodyPr wrap="square">
              <a:spAutoFit/>
            </a:bodyPr>
            <a:lstStyle/>
            <a:p>
              <a:pPr algn="ctr"/>
              <a:r>
                <a:rPr lang="en-US" sz="1500" i="1" dirty="0">
                  <a:solidFill>
                    <a:schemeClr val="bg1"/>
                  </a:solidFill>
                  <a:latin typeface="Calibri" panose="020F0502020204030204" pitchFamily="34" charset="0"/>
                </a:rPr>
                <a:t>Deuteronomy</a:t>
              </a:r>
              <a:endParaRPr lang="en-US" sz="1500" dirty="0">
                <a:solidFill>
                  <a:schemeClr val="bg1"/>
                </a:solidFill>
                <a:latin typeface="Calibri" panose="020F0502020204030204" pitchFamily="34" charset="0"/>
              </a:endParaRPr>
            </a:p>
          </p:txBody>
        </p:sp>
      </p:grpSp>
      <p:grpSp>
        <p:nvGrpSpPr>
          <p:cNvPr id="7" name="Group 6"/>
          <p:cNvGrpSpPr/>
          <p:nvPr/>
        </p:nvGrpSpPr>
        <p:grpSpPr>
          <a:xfrm>
            <a:off x="182980" y="3408172"/>
            <a:ext cx="2200991" cy="2710484"/>
            <a:chOff x="182980" y="3408172"/>
            <a:chExt cx="2200991" cy="2710484"/>
          </a:xfrm>
        </p:grpSpPr>
        <p:sp>
          <p:nvSpPr>
            <p:cNvPr id="40" name="TextBox 39"/>
            <p:cNvSpPr txBox="1"/>
            <p:nvPr/>
          </p:nvSpPr>
          <p:spPr>
            <a:xfrm>
              <a:off x="182980" y="4087331"/>
              <a:ext cx="2200991" cy="2031325"/>
            </a:xfrm>
            <a:prstGeom prst="rect">
              <a:avLst/>
            </a:prstGeom>
            <a:noFill/>
          </p:spPr>
          <p:txBody>
            <a:bodyPr wrap="square" rtlCol="0">
              <a:spAutoFit/>
            </a:bodyPr>
            <a:lstStyle/>
            <a:p>
              <a:r>
                <a:rPr lang="en-US" dirty="0">
                  <a:solidFill>
                    <a:schemeClr val="bg1"/>
                  </a:solidFill>
                  <a:latin typeface="Calibri" panose="020F0502020204030204" pitchFamily="34" charset="0"/>
                </a:rPr>
                <a:t>The first book of the Hebrew Bible (the </a:t>
              </a:r>
              <a:r>
                <a:rPr lang="en-US" dirty="0" err="1">
                  <a:solidFill>
                    <a:schemeClr val="bg1"/>
                  </a:solidFill>
                  <a:latin typeface="Calibri" panose="020F0502020204030204" pitchFamily="34" charset="0"/>
                </a:rPr>
                <a:t>Tanakh</a:t>
              </a:r>
              <a:r>
                <a:rPr lang="en-US" dirty="0">
                  <a:solidFill>
                    <a:schemeClr val="bg1"/>
                  </a:solidFill>
                  <a:latin typeface="Calibri" panose="020F0502020204030204" pitchFamily="34" charset="0"/>
                </a:rPr>
                <a:t>)</a:t>
              </a:r>
            </a:p>
            <a:p>
              <a:r>
                <a:rPr lang="en-US" dirty="0">
                  <a:solidFill>
                    <a:schemeClr val="bg1"/>
                  </a:solidFill>
                  <a:latin typeface="Calibri" panose="020F0502020204030204" pitchFamily="34" charset="0"/>
                </a:rPr>
                <a:t>It includes a history from the beginning of the Creation to Moses, and laws</a:t>
              </a:r>
            </a:p>
          </p:txBody>
        </p:sp>
        <p:sp>
          <p:nvSpPr>
            <p:cNvPr id="6" name="Down Arrow 5"/>
            <p:cNvSpPr/>
            <p:nvPr/>
          </p:nvSpPr>
          <p:spPr>
            <a:xfrm>
              <a:off x="706506" y="3408172"/>
              <a:ext cx="576969" cy="655084"/>
            </a:xfrm>
            <a:prstGeom prst="downArrow">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44" name="Group 43"/>
          <p:cNvGrpSpPr/>
          <p:nvPr/>
        </p:nvGrpSpPr>
        <p:grpSpPr>
          <a:xfrm>
            <a:off x="2508692" y="3429665"/>
            <a:ext cx="2200991" cy="2688991"/>
            <a:chOff x="2508692" y="3429665"/>
            <a:chExt cx="2200991" cy="2688991"/>
          </a:xfrm>
        </p:grpSpPr>
        <p:sp>
          <p:nvSpPr>
            <p:cNvPr id="42" name="TextBox 41"/>
            <p:cNvSpPr txBox="1"/>
            <p:nvPr/>
          </p:nvSpPr>
          <p:spPr>
            <a:xfrm>
              <a:off x="2508692" y="4087331"/>
              <a:ext cx="2200991" cy="2031325"/>
            </a:xfrm>
            <a:prstGeom prst="rect">
              <a:avLst/>
            </a:prstGeom>
            <a:noFill/>
          </p:spPr>
          <p:txBody>
            <a:bodyPr wrap="square" rtlCol="0">
              <a:spAutoFit/>
            </a:bodyPr>
            <a:lstStyle/>
            <a:p>
              <a:r>
                <a:rPr lang="en-US" dirty="0">
                  <a:solidFill>
                    <a:schemeClr val="bg1"/>
                  </a:solidFill>
                  <a:latin typeface="Calibri" panose="020F0502020204030204" pitchFamily="34" charset="0"/>
                </a:rPr>
                <a:t>Moses leading the children of Israel to the promise land, including revelation,  the Book of Commandments, and laws</a:t>
              </a:r>
            </a:p>
          </p:txBody>
        </p:sp>
        <p:sp>
          <p:nvSpPr>
            <p:cNvPr id="45" name="Down Arrow 44"/>
            <p:cNvSpPr/>
            <p:nvPr/>
          </p:nvSpPr>
          <p:spPr>
            <a:xfrm>
              <a:off x="3174027" y="3429665"/>
              <a:ext cx="576969" cy="655084"/>
            </a:xfrm>
            <a:prstGeom prst="downArrow">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49" name="Group 48"/>
          <p:cNvGrpSpPr/>
          <p:nvPr/>
        </p:nvGrpSpPr>
        <p:grpSpPr>
          <a:xfrm>
            <a:off x="5192051" y="3441524"/>
            <a:ext cx="2200991" cy="1842889"/>
            <a:chOff x="5192051" y="3441524"/>
            <a:chExt cx="2200991" cy="1842889"/>
          </a:xfrm>
        </p:grpSpPr>
        <p:sp>
          <p:nvSpPr>
            <p:cNvPr id="43" name="TextBox 42"/>
            <p:cNvSpPr txBox="1"/>
            <p:nvPr/>
          </p:nvSpPr>
          <p:spPr>
            <a:xfrm>
              <a:off x="5192051" y="4084084"/>
              <a:ext cx="2200991" cy="1200329"/>
            </a:xfrm>
            <a:prstGeom prst="rect">
              <a:avLst/>
            </a:prstGeom>
            <a:noFill/>
          </p:spPr>
          <p:txBody>
            <a:bodyPr wrap="square" rtlCol="0">
              <a:spAutoFit/>
            </a:bodyPr>
            <a:lstStyle/>
            <a:p>
              <a:r>
                <a:rPr lang="en-US" dirty="0">
                  <a:solidFill>
                    <a:schemeClr val="bg1"/>
                  </a:solidFill>
                  <a:latin typeface="Calibri" panose="020F0502020204030204" pitchFamily="34" charset="0"/>
                </a:rPr>
                <a:t>How Moses builds the tabernacles, Priest instructions, and temple practices.</a:t>
              </a:r>
            </a:p>
          </p:txBody>
        </p:sp>
        <p:sp>
          <p:nvSpPr>
            <p:cNvPr id="46" name="Down Arrow 45"/>
            <p:cNvSpPr/>
            <p:nvPr/>
          </p:nvSpPr>
          <p:spPr>
            <a:xfrm>
              <a:off x="5771497" y="3441524"/>
              <a:ext cx="576969" cy="655084"/>
            </a:xfrm>
            <a:prstGeom prst="downArrow">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50" name="Group 49"/>
          <p:cNvGrpSpPr/>
          <p:nvPr/>
        </p:nvGrpSpPr>
        <p:grpSpPr>
          <a:xfrm>
            <a:off x="7791266" y="3429665"/>
            <a:ext cx="1785249" cy="2411864"/>
            <a:chOff x="7791266" y="3429665"/>
            <a:chExt cx="1785249" cy="2411864"/>
          </a:xfrm>
        </p:grpSpPr>
        <p:sp>
          <p:nvSpPr>
            <p:cNvPr id="41" name="TextBox 40"/>
            <p:cNvSpPr txBox="1"/>
            <p:nvPr/>
          </p:nvSpPr>
          <p:spPr>
            <a:xfrm>
              <a:off x="7791266" y="4087203"/>
              <a:ext cx="1785249" cy="1754326"/>
            </a:xfrm>
            <a:prstGeom prst="rect">
              <a:avLst/>
            </a:prstGeom>
            <a:noFill/>
          </p:spPr>
          <p:txBody>
            <a:bodyPr wrap="square" rtlCol="0">
              <a:spAutoFit/>
            </a:bodyPr>
            <a:lstStyle/>
            <a:p>
              <a:r>
                <a:rPr lang="en-US" dirty="0">
                  <a:solidFill>
                    <a:schemeClr val="bg1"/>
                  </a:solidFill>
                  <a:latin typeface="Calibri" panose="020F0502020204030204" pitchFamily="34" charset="0"/>
                </a:rPr>
                <a:t>A continuation of Exodus from Mt. Sinai to where the Israelites crossed the Jordan River</a:t>
              </a:r>
            </a:p>
          </p:txBody>
        </p:sp>
        <p:sp>
          <p:nvSpPr>
            <p:cNvPr id="47" name="Down Arrow 46"/>
            <p:cNvSpPr/>
            <p:nvPr/>
          </p:nvSpPr>
          <p:spPr>
            <a:xfrm>
              <a:off x="8192824" y="3429665"/>
              <a:ext cx="576969" cy="655084"/>
            </a:xfrm>
            <a:prstGeom prst="downArrow">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51" name="Group 50"/>
          <p:cNvGrpSpPr/>
          <p:nvPr/>
        </p:nvGrpSpPr>
        <p:grpSpPr>
          <a:xfrm>
            <a:off x="10221694" y="3441524"/>
            <a:ext cx="1785249" cy="2950884"/>
            <a:chOff x="10221694" y="3441524"/>
            <a:chExt cx="1785249" cy="2950884"/>
          </a:xfrm>
        </p:grpSpPr>
        <p:sp>
          <p:nvSpPr>
            <p:cNvPr id="3" name="TextBox 2"/>
            <p:cNvSpPr txBox="1"/>
            <p:nvPr/>
          </p:nvSpPr>
          <p:spPr>
            <a:xfrm>
              <a:off x="10221694" y="4084084"/>
              <a:ext cx="1785249" cy="2308324"/>
            </a:xfrm>
            <a:prstGeom prst="rect">
              <a:avLst/>
            </a:prstGeom>
            <a:noFill/>
          </p:spPr>
          <p:txBody>
            <a:bodyPr wrap="square" rtlCol="0">
              <a:spAutoFit/>
            </a:bodyPr>
            <a:lstStyle/>
            <a:p>
              <a:r>
                <a:rPr lang="en-US" dirty="0">
                  <a:solidFill>
                    <a:schemeClr val="bg1"/>
                  </a:solidFill>
                  <a:latin typeface="Calibri" panose="020F0502020204030204" pitchFamily="34" charset="0"/>
                </a:rPr>
                <a:t>Consists of 3 speeches delivered to the Israelites by Moses before they entered into the promised land</a:t>
              </a:r>
            </a:p>
          </p:txBody>
        </p:sp>
        <p:sp>
          <p:nvSpPr>
            <p:cNvPr id="48" name="Down Arrow 47"/>
            <p:cNvSpPr/>
            <p:nvPr/>
          </p:nvSpPr>
          <p:spPr>
            <a:xfrm>
              <a:off x="10602680" y="3441524"/>
              <a:ext cx="576969" cy="655084"/>
            </a:xfrm>
            <a:prstGeom prst="downArrow">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Tree>
    <p:extLst>
      <p:ext uri="{BB962C8B-B14F-4D97-AF65-F5344CB8AC3E}">
        <p14:creationId xmlns:p14="http://schemas.microsoft.com/office/powerpoint/2010/main" val="205042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anim calcmode="lin" valueType="num">
                                      <p:cBhvr>
                                        <p:cTn id="36" dur="1000" fill="hold"/>
                                        <p:tgtEl>
                                          <p:spTgt spid="51"/>
                                        </p:tgtEl>
                                        <p:attrNameLst>
                                          <p:attrName>ppt_x</p:attrName>
                                        </p:attrNameLst>
                                      </p:cBhvr>
                                      <p:tavLst>
                                        <p:tav tm="0">
                                          <p:val>
                                            <p:strVal val="#ppt_x"/>
                                          </p:val>
                                        </p:tav>
                                        <p:tav tm="100000">
                                          <p:val>
                                            <p:strVal val="#ppt_x"/>
                                          </p:val>
                                        </p:tav>
                                      </p:tavLst>
                                    </p:anim>
                                    <p:anim calcmode="lin" valueType="num">
                                      <p:cBhvr>
                                        <p:cTn id="3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Scrolls</a:t>
            </a:r>
          </a:p>
        </p:txBody>
      </p:sp>
      <p:sp>
        <p:nvSpPr>
          <p:cNvPr id="2" name="Rectangle 1"/>
          <p:cNvSpPr/>
          <p:nvPr/>
        </p:nvSpPr>
        <p:spPr>
          <a:xfrm>
            <a:off x="304800" y="1107996"/>
            <a:ext cx="6096000" cy="1477328"/>
          </a:xfrm>
          <a:prstGeom prst="rect">
            <a:avLst/>
          </a:prstGeom>
        </p:spPr>
        <p:txBody>
          <a:bodyPr>
            <a:spAutoFit/>
          </a:bodyPr>
          <a:lstStyle/>
          <a:p>
            <a:r>
              <a:rPr lang="en-US" dirty="0">
                <a:solidFill>
                  <a:schemeClr val="bg1"/>
                </a:solidFill>
                <a:latin typeface="Calibri" panose="020F0502020204030204" pitchFamily="34" charset="0"/>
              </a:rPr>
              <a:t>The books of the Old Testament were originally written on material such as leather or papyrus.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These were eventually transcribed and preserved as scrolls, which were written mostly in Hebrew</a:t>
            </a:r>
            <a:endParaRPr lang="en-US" dirty="0">
              <a:solidFill>
                <a:schemeClr val="bg1"/>
              </a:solidFill>
            </a:endParaRPr>
          </a:p>
        </p:txBody>
      </p:sp>
      <p:sp>
        <p:nvSpPr>
          <p:cNvPr id="9" name="Rectangle 8"/>
          <p:cNvSpPr/>
          <p:nvPr/>
        </p:nvSpPr>
        <p:spPr>
          <a:xfrm>
            <a:off x="8294914" y="3570617"/>
            <a:ext cx="3352800" cy="1200329"/>
          </a:xfrm>
          <a:prstGeom prst="rect">
            <a:avLst/>
          </a:prstGeom>
        </p:spPr>
        <p:txBody>
          <a:bodyPr wrap="square">
            <a:spAutoFit/>
          </a:bodyPr>
          <a:lstStyle/>
          <a:p>
            <a:r>
              <a:rPr lang="en-US" dirty="0">
                <a:solidFill>
                  <a:schemeClr val="bg1"/>
                </a:solidFill>
                <a:latin typeface="Calibri" panose="020F0502020204030204" pitchFamily="34" charset="0"/>
              </a:rPr>
              <a:t>Over the years several efforts were made to collect and organize the authentic inspired words of the prophets</a:t>
            </a:r>
            <a:endParaRPr lang="en-US" dirty="0">
              <a:solidFill>
                <a:schemeClr val="bg1"/>
              </a:solidFill>
            </a:endParaRPr>
          </a:p>
        </p:txBody>
      </p:sp>
      <p:pic>
        <p:nvPicPr>
          <p:cNvPr id="18434" name="Picture 2" descr="http://ak3.picdn.net/shutterstock/videos/732073/preview/stock-footage-ancient-scrolling-document-with-alpha-chann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057" y="1086225"/>
            <a:ext cx="3810000" cy="2133601"/>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p:cNvGrpSpPr/>
          <p:nvPr/>
        </p:nvGrpSpPr>
        <p:grpSpPr>
          <a:xfrm>
            <a:off x="457025" y="4364718"/>
            <a:ext cx="3290835" cy="2325846"/>
            <a:chOff x="457025" y="4364718"/>
            <a:chExt cx="3290835" cy="2325846"/>
          </a:xfrm>
        </p:grpSpPr>
        <p:pic>
          <p:nvPicPr>
            <p:cNvPr id="18436" name="Picture 4" descr="https://theideagirlsays.files.wordpress.com/2012/04/ancient-mayan-scrolls-buried-at-iximch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25" y="4364718"/>
              <a:ext cx="3290835" cy="2079625"/>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740229" y="6444343"/>
              <a:ext cx="2419252" cy="246221"/>
            </a:xfrm>
            <a:prstGeom prst="rect">
              <a:avLst/>
            </a:prstGeom>
          </p:spPr>
          <p:txBody>
            <a:bodyPr wrap="none">
              <a:spAutoFit/>
            </a:bodyPr>
            <a:lstStyle/>
            <a:p>
              <a:r>
                <a:rPr lang="en-US" sz="1000" dirty="0">
                  <a:solidFill>
                    <a:schemeClr val="bg1"/>
                  </a:solidFill>
                  <a:latin typeface="arial" panose="020B0604020202020204" pitchFamily="34" charset="0"/>
                </a:rPr>
                <a:t>ancient </a:t>
              </a:r>
              <a:r>
                <a:rPr lang="en-US" sz="1000" dirty="0" err="1">
                  <a:solidFill>
                    <a:schemeClr val="bg1"/>
                  </a:solidFill>
                  <a:latin typeface="arial" panose="020B0604020202020204" pitchFamily="34" charset="0"/>
                </a:rPr>
                <a:t>mayan</a:t>
              </a:r>
              <a:r>
                <a:rPr lang="en-US" sz="1000" dirty="0">
                  <a:solidFill>
                    <a:schemeClr val="bg1"/>
                  </a:solidFill>
                  <a:latin typeface="arial" panose="020B0604020202020204" pitchFamily="34" charset="0"/>
                </a:rPr>
                <a:t> scrolls buried at </a:t>
              </a:r>
              <a:r>
                <a:rPr lang="en-US" sz="1000" dirty="0" err="1">
                  <a:solidFill>
                    <a:schemeClr val="bg1"/>
                  </a:solidFill>
                  <a:latin typeface="arial" panose="020B0604020202020204" pitchFamily="34" charset="0"/>
                </a:rPr>
                <a:t>Iximche</a:t>
              </a:r>
              <a:endParaRPr lang="en-US" sz="1000" dirty="0">
                <a:solidFill>
                  <a:schemeClr val="bg1"/>
                </a:solidFill>
              </a:endParaRPr>
            </a:p>
          </p:txBody>
        </p:sp>
      </p:grpSp>
      <p:grpSp>
        <p:nvGrpSpPr>
          <p:cNvPr id="54" name="Group 53"/>
          <p:cNvGrpSpPr/>
          <p:nvPr/>
        </p:nvGrpSpPr>
        <p:grpSpPr>
          <a:xfrm>
            <a:off x="4075112" y="3315819"/>
            <a:ext cx="4041775" cy="2211821"/>
            <a:chOff x="4075112" y="3315819"/>
            <a:chExt cx="4041775" cy="2211821"/>
          </a:xfrm>
        </p:grpSpPr>
        <p:pic>
          <p:nvPicPr>
            <p:cNvPr id="18438" name="Picture 6" descr="http://www.ancientresource.com/images/biblical/scrolls-parchment-papyrus/papyrus-4185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5112" y="3315819"/>
              <a:ext cx="4041775" cy="2024006"/>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5163498" y="5281419"/>
              <a:ext cx="1526380" cy="246221"/>
            </a:xfrm>
            <a:prstGeom prst="rect">
              <a:avLst/>
            </a:prstGeom>
          </p:spPr>
          <p:txBody>
            <a:bodyPr wrap="none">
              <a:spAutoFit/>
            </a:bodyPr>
            <a:lstStyle/>
            <a:p>
              <a:r>
                <a:rPr lang="en-US" sz="1000" dirty="0">
                  <a:solidFill>
                    <a:schemeClr val="bg1"/>
                  </a:solidFill>
                  <a:latin typeface="arial" panose="020B0604020202020204" pitchFamily="34" charset="0"/>
                </a:rPr>
                <a:t>Papyrus scroll fragment</a:t>
              </a:r>
              <a:endParaRPr lang="en-US" sz="1000" dirty="0">
                <a:solidFill>
                  <a:schemeClr val="bg1"/>
                </a:solidFill>
              </a:endParaRPr>
            </a:p>
          </p:txBody>
        </p:sp>
      </p:grpSp>
      <p:grpSp>
        <p:nvGrpSpPr>
          <p:cNvPr id="56" name="Group 55"/>
          <p:cNvGrpSpPr/>
          <p:nvPr/>
        </p:nvGrpSpPr>
        <p:grpSpPr>
          <a:xfrm>
            <a:off x="7556767" y="4900114"/>
            <a:ext cx="3951515" cy="1881624"/>
            <a:chOff x="7556767" y="4900114"/>
            <a:chExt cx="3951515" cy="1881624"/>
          </a:xfrm>
        </p:grpSpPr>
        <p:pic>
          <p:nvPicPr>
            <p:cNvPr id="18440" name="Picture 8" descr="http://www.ancientresource.com/images/biblical/scrolls-parchment-papyrus/scroll-full-11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767" y="4900114"/>
              <a:ext cx="3951515" cy="1766208"/>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8041633" y="6550906"/>
              <a:ext cx="2980303" cy="230832"/>
            </a:xfrm>
            <a:prstGeom prst="rect">
              <a:avLst/>
            </a:prstGeom>
          </p:spPr>
          <p:txBody>
            <a:bodyPr wrap="none">
              <a:spAutoFit/>
            </a:bodyPr>
            <a:lstStyle/>
            <a:p>
              <a:r>
                <a:rPr lang="en-US" sz="900" dirty="0">
                  <a:solidFill>
                    <a:schemeClr val="bg1"/>
                  </a:solidFill>
                  <a:latin typeface="arial" panose="020B0604020202020204" pitchFamily="34" charset="0"/>
                </a:rPr>
                <a:t>Israelite or Canaanite. Holy Land, c. 1st millennium BC</a:t>
              </a:r>
              <a:endParaRPr lang="en-US" sz="900" dirty="0">
                <a:solidFill>
                  <a:schemeClr val="bg1"/>
                </a:solidFill>
              </a:endParaRPr>
            </a:p>
          </p:txBody>
        </p:sp>
      </p:grpSp>
    </p:spTree>
    <p:extLst>
      <p:ext uri="{BB962C8B-B14F-4D97-AF65-F5344CB8AC3E}">
        <p14:creationId xmlns:p14="http://schemas.microsoft.com/office/powerpoint/2010/main" val="251816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animEffect transition="in" filter="fade">
                                      <p:cBhvr>
                                        <p:cTn id="9" dur="500"/>
                                        <p:tgtEl>
                                          <p:spTgt spid="54"/>
                                        </p:tgtEl>
                                      </p:cBhvr>
                                    </p:animEffect>
                                  </p:childTnLst>
                                </p:cTn>
                              </p:par>
                              <p:par>
                                <p:cTn id="10" presetID="10" presetClass="entr" presetSubtype="0" fill="hold" nodeType="with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fade">
                                      <p:cBhvr>
                                        <p:cTn id="12" dur="5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The Language</a:t>
            </a:r>
          </a:p>
        </p:txBody>
      </p:sp>
      <p:sp>
        <p:nvSpPr>
          <p:cNvPr id="2" name="Rectangle 1"/>
          <p:cNvSpPr/>
          <p:nvPr/>
        </p:nvSpPr>
        <p:spPr>
          <a:xfrm>
            <a:off x="304800" y="1107996"/>
            <a:ext cx="6096000" cy="2308324"/>
          </a:xfrm>
          <a:prstGeom prst="rect">
            <a:avLst/>
          </a:prstGeom>
        </p:spPr>
        <p:txBody>
          <a:bodyPr>
            <a:spAutoFit/>
          </a:bodyPr>
          <a:lstStyle/>
          <a:p>
            <a:r>
              <a:rPr lang="en-US" dirty="0">
                <a:solidFill>
                  <a:schemeClr val="bg1"/>
                </a:solidFill>
                <a:latin typeface="Calibri" panose="020F0502020204030204" pitchFamily="34" charset="0"/>
              </a:rPr>
              <a:t>During the third to second century B.C. the original language of most of the Old Testament was Hebrew, but at this time Jewish scholars translated the Old Testament writings into Greek and decided to organize them categorically.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Greek version of the Old Testament, referred to as the Septuagint, was the version commonly used by the Jews in the Savior’s day. </a:t>
            </a:r>
          </a:p>
        </p:txBody>
      </p:sp>
      <p:pic>
        <p:nvPicPr>
          <p:cNvPr id="19458" name="Picture 2" descr="https://izbicki.me/img/scroll/4scro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107996"/>
            <a:ext cx="4564814" cy="1956349"/>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ww.lebtahor.com/Archaeology/papyriscrolls/nahal%20hever%20greek%20fra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86" y="3935821"/>
            <a:ext cx="4407808" cy="2600236"/>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static1.squarespace.com/static/500f5428c4aad24fff78cfec/t/534bf300e4b0b2883889543d/1397486337207/Jesus+reading+the+scrol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405929"/>
            <a:ext cx="4397830" cy="313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66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462"/>
                                        </p:tgtEl>
                                        <p:attrNameLst>
                                          <p:attrName>style.visibility</p:attrName>
                                        </p:attrNameLst>
                                      </p:cBhvr>
                                      <p:to>
                                        <p:strVal val="visible"/>
                                      </p:to>
                                    </p:set>
                                    <p:animEffect transition="in" filter="fade">
                                      <p:cBhvr>
                                        <p:cTn id="9"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Order of the bible</a:t>
            </a:r>
          </a:p>
        </p:txBody>
      </p:sp>
      <p:grpSp>
        <p:nvGrpSpPr>
          <p:cNvPr id="6" name="Group 5"/>
          <p:cNvGrpSpPr/>
          <p:nvPr/>
        </p:nvGrpSpPr>
        <p:grpSpPr>
          <a:xfrm>
            <a:off x="146276" y="944543"/>
            <a:ext cx="3810000" cy="2924176"/>
            <a:chOff x="103643" y="1913539"/>
            <a:chExt cx="3810000" cy="2924176"/>
          </a:xfrm>
        </p:grpSpPr>
        <p:pic>
          <p:nvPicPr>
            <p:cNvPr id="20484" name="Picture 4" descr="http://negativesum.net/games/newsfolder/scrolls-scrolls-scrolls-scrolls-scrolls/image_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43" y="1913539"/>
              <a:ext cx="3810000" cy="29241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89718" y="2621110"/>
              <a:ext cx="1894114" cy="1200329"/>
            </a:xfrm>
            <a:prstGeom prst="rect">
              <a:avLst/>
            </a:prstGeom>
          </p:spPr>
          <p:txBody>
            <a:bodyPr wrap="square">
              <a:spAutoFit/>
            </a:bodyPr>
            <a:lstStyle/>
            <a:p>
              <a:r>
                <a:rPr lang="en-US" i="1" dirty="0">
                  <a:latin typeface="Calibri" panose="020F0502020204030204" pitchFamily="34" charset="0"/>
                </a:rPr>
                <a:t>The Law</a:t>
              </a:r>
            </a:p>
            <a:p>
              <a:endParaRPr lang="en-US" i="1" dirty="0">
                <a:latin typeface="Calibri" panose="020F0502020204030204" pitchFamily="34" charset="0"/>
              </a:endParaRPr>
            </a:p>
            <a:p>
              <a:r>
                <a:rPr lang="en-US" i="1" dirty="0">
                  <a:latin typeface="Calibri" panose="020F0502020204030204" pitchFamily="34" charset="0"/>
                </a:rPr>
                <a:t>Genesis - Deuteronomy</a:t>
              </a:r>
            </a:p>
          </p:txBody>
        </p:sp>
      </p:grpSp>
      <p:grpSp>
        <p:nvGrpSpPr>
          <p:cNvPr id="7" name="Group 6"/>
          <p:cNvGrpSpPr/>
          <p:nvPr/>
        </p:nvGrpSpPr>
        <p:grpSpPr>
          <a:xfrm>
            <a:off x="8121422" y="869403"/>
            <a:ext cx="3810000" cy="2924176"/>
            <a:chOff x="4183290" y="862259"/>
            <a:chExt cx="3810000" cy="2924176"/>
          </a:xfrm>
        </p:grpSpPr>
        <p:pic>
          <p:nvPicPr>
            <p:cNvPr id="11" name="Picture 4" descr="http://negativesum.net/games/newsfolder/scrolls-scrolls-scrolls-scrolls-scrolls/image_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290" y="862259"/>
              <a:ext cx="3810000" cy="292417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148943" y="1913539"/>
              <a:ext cx="1894114" cy="923330"/>
            </a:xfrm>
            <a:prstGeom prst="rect">
              <a:avLst/>
            </a:prstGeom>
          </p:spPr>
          <p:txBody>
            <a:bodyPr wrap="square">
              <a:spAutoFit/>
            </a:bodyPr>
            <a:lstStyle/>
            <a:p>
              <a:r>
                <a:rPr lang="en-US" i="1" dirty="0">
                  <a:latin typeface="Calibri" panose="020F0502020204030204" pitchFamily="34" charset="0"/>
                </a:rPr>
                <a:t>The History</a:t>
              </a:r>
            </a:p>
            <a:p>
              <a:endParaRPr lang="en-US" i="1" dirty="0">
                <a:latin typeface="Calibri" panose="020F0502020204030204" pitchFamily="34" charset="0"/>
              </a:endParaRPr>
            </a:p>
            <a:p>
              <a:r>
                <a:rPr lang="en-US" i="1" dirty="0">
                  <a:latin typeface="Calibri" panose="020F0502020204030204" pitchFamily="34" charset="0"/>
                </a:rPr>
                <a:t>Joshua - Esther</a:t>
              </a:r>
            </a:p>
          </p:txBody>
        </p:sp>
      </p:grpSp>
      <p:grpSp>
        <p:nvGrpSpPr>
          <p:cNvPr id="8" name="Group 7"/>
          <p:cNvGrpSpPr/>
          <p:nvPr/>
        </p:nvGrpSpPr>
        <p:grpSpPr>
          <a:xfrm>
            <a:off x="6396264" y="3868719"/>
            <a:ext cx="3810000" cy="2924176"/>
            <a:chOff x="8628517" y="1530310"/>
            <a:chExt cx="3810000" cy="2924176"/>
          </a:xfrm>
        </p:grpSpPr>
        <p:pic>
          <p:nvPicPr>
            <p:cNvPr id="13" name="Picture 4" descr="http://negativesum.net/games/newsfolder/scrolls-scrolls-scrolls-scrolls-scrolls/image_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8517" y="1530310"/>
              <a:ext cx="3810000" cy="292417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9586460" y="2324347"/>
              <a:ext cx="1894114" cy="1200329"/>
            </a:xfrm>
            <a:prstGeom prst="rect">
              <a:avLst/>
            </a:prstGeom>
          </p:spPr>
          <p:txBody>
            <a:bodyPr wrap="square">
              <a:spAutoFit/>
            </a:bodyPr>
            <a:lstStyle/>
            <a:p>
              <a:r>
                <a:rPr lang="en-US" i="1" dirty="0">
                  <a:latin typeface="Calibri" panose="020F0502020204030204" pitchFamily="34" charset="0"/>
                </a:rPr>
                <a:t>The Poetry</a:t>
              </a:r>
            </a:p>
            <a:p>
              <a:endParaRPr lang="en-US" i="1" dirty="0">
                <a:latin typeface="Calibri" panose="020F0502020204030204" pitchFamily="34" charset="0"/>
              </a:endParaRPr>
            </a:p>
            <a:p>
              <a:r>
                <a:rPr lang="en-US" i="1" dirty="0">
                  <a:latin typeface="Calibri" panose="020F0502020204030204" pitchFamily="34" charset="0"/>
                </a:rPr>
                <a:t>Job – Song of Solomon</a:t>
              </a:r>
            </a:p>
          </p:txBody>
        </p:sp>
      </p:grpSp>
      <p:grpSp>
        <p:nvGrpSpPr>
          <p:cNvPr id="9" name="Group 8"/>
          <p:cNvGrpSpPr/>
          <p:nvPr/>
        </p:nvGrpSpPr>
        <p:grpSpPr>
          <a:xfrm>
            <a:off x="1383847" y="3868719"/>
            <a:ext cx="3810000" cy="2924176"/>
            <a:chOff x="4273550" y="3860406"/>
            <a:chExt cx="3810000" cy="2924176"/>
          </a:xfrm>
        </p:grpSpPr>
        <p:pic>
          <p:nvPicPr>
            <p:cNvPr id="15" name="Picture 4" descr="http://negativesum.net/games/newsfolder/scrolls-scrolls-scrolls-scrolls-scrolls/image_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550" y="3860406"/>
              <a:ext cx="3810000" cy="292417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148943" y="4689949"/>
              <a:ext cx="1894114" cy="923330"/>
            </a:xfrm>
            <a:prstGeom prst="rect">
              <a:avLst/>
            </a:prstGeom>
          </p:spPr>
          <p:txBody>
            <a:bodyPr wrap="square">
              <a:spAutoFit/>
            </a:bodyPr>
            <a:lstStyle/>
            <a:p>
              <a:r>
                <a:rPr lang="en-US" i="1" dirty="0">
                  <a:latin typeface="Calibri" panose="020F0502020204030204" pitchFamily="34" charset="0"/>
                </a:rPr>
                <a:t>The Prophets</a:t>
              </a:r>
            </a:p>
            <a:p>
              <a:endParaRPr lang="en-US" i="1" dirty="0">
                <a:latin typeface="Calibri" panose="020F0502020204030204" pitchFamily="34" charset="0"/>
              </a:endParaRPr>
            </a:p>
            <a:p>
              <a:r>
                <a:rPr lang="en-US" i="1" dirty="0">
                  <a:latin typeface="Calibri" panose="020F0502020204030204" pitchFamily="34" charset="0"/>
                </a:rPr>
                <a:t>Isaiah - Malachi</a:t>
              </a:r>
            </a:p>
          </p:txBody>
        </p:sp>
      </p:grpSp>
      <p:pic>
        <p:nvPicPr>
          <p:cNvPr id="20486" name="Picture 6" descr="http://www.urnowner.com/uploads/7/7/6/8/7768373/2643555_orig.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40947" y="1169929"/>
            <a:ext cx="3710105" cy="247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01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Apocrypha</a:t>
            </a:r>
          </a:p>
        </p:txBody>
      </p:sp>
      <p:sp>
        <p:nvSpPr>
          <p:cNvPr id="3" name="Rectangle 2"/>
          <p:cNvSpPr/>
          <p:nvPr/>
        </p:nvSpPr>
        <p:spPr>
          <a:xfrm>
            <a:off x="664028" y="1191174"/>
            <a:ext cx="4103915" cy="1815882"/>
          </a:xfrm>
          <a:prstGeom prst="rect">
            <a:avLst/>
          </a:prstGeom>
        </p:spPr>
        <p:txBody>
          <a:bodyPr wrap="square">
            <a:spAutoFit/>
          </a:bodyPr>
          <a:lstStyle/>
          <a:p>
            <a:r>
              <a:rPr lang="en-US" sz="2800" dirty="0">
                <a:solidFill>
                  <a:schemeClr val="bg1"/>
                </a:solidFill>
                <a:latin typeface="Calibri" panose="020F0502020204030204" pitchFamily="34" charset="0"/>
              </a:rPr>
              <a:t>Some books and writings that for various reasons were not included in the Hebrew Bible.</a:t>
            </a:r>
            <a:endParaRPr lang="en-US" sz="2800" dirty="0">
              <a:solidFill>
                <a:schemeClr val="bg1"/>
              </a:solidFill>
            </a:endParaRPr>
          </a:p>
        </p:txBody>
      </p:sp>
      <p:sp>
        <p:nvSpPr>
          <p:cNvPr id="10" name="Rectangle 9"/>
          <p:cNvSpPr/>
          <p:nvPr/>
        </p:nvSpPr>
        <p:spPr>
          <a:xfrm>
            <a:off x="5431971" y="1237341"/>
            <a:ext cx="6096000" cy="1754326"/>
          </a:xfrm>
          <a:prstGeom prst="rect">
            <a:avLst/>
          </a:prstGeom>
        </p:spPr>
        <p:txBody>
          <a:bodyPr>
            <a:spAutoFit/>
          </a:bodyPr>
          <a:lstStyle/>
          <a:p>
            <a:r>
              <a:rPr lang="en-US" dirty="0">
                <a:solidFill>
                  <a:schemeClr val="bg1"/>
                </a:solidFill>
                <a:latin typeface="Calibri" panose="020F0502020204030204" pitchFamily="34" charset="0"/>
              </a:rPr>
              <a:t> When Joseph Smith was engaged in his inspired translation of the Bible, he inquired of the Lord concerning the Apocrypha. He was instructed that while there were many good things contained in the Apocrypha, it was not needful that it should be translated by the Prophet (see D&amp;C 91; see also Bible Dictionary, “Apocrypha”).</a:t>
            </a:r>
            <a:endParaRPr lang="en-US" dirty="0">
              <a:solidFill>
                <a:schemeClr val="bg1"/>
              </a:solidFill>
            </a:endParaRPr>
          </a:p>
        </p:txBody>
      </p:sp>
      <p:sp>
        <p:nvSpPr>
          <p:cNvPr id="17" name="Rectangle 16"/>
          <p:cNvSpPr/>
          <p:nvPr/>
        </p:nvSpPr>
        <p:spPr>
          <a:xfrm>
            <a:off x="468085" y="3418114"/>
            <a:ext cx="6096000" cy="2862322"/>
          </a:xfrm>
          <a:prstGeom prst="rect">
            <a:avLst/>
          </a:prstGeom>
        </p:spPr>
        <p:txBody>
          <a:bodyPr>
            <a:spAutoFit/>
          </a:bodyPr>
          <a:lstStyle/>
          <a:p>
            <a:pPr fontAlgn="base"/>
            <a:r>
              <a:rPr lang="en-US" i="1" dirty="0">
                <a:solidFill>
                  <a:srgbClr val="FFFF00"/>
                </a:solidFill>
                <a:latin typeface="Palatino"/>
              </a:rPr>
              <a:t>Verily, thus </a:t>
            </a:r>
            <a:r>
              <a:rPr lang="en-US" i="1" dirty="0" err="1">
                <a:solidFill>
                  <a:srgbClr val="FFFF00"/>
                </a:solidFill>
                <a:latin typeface="Palatino"/>
              </a:rPr>
              <a:t>saith</a:t>
            </a:r>
            <a:r>
              <a:rPr lang="en-US" i="1" dirty="0">
                <a:solidFill>
                  <a:srgbClr val="FFFF00"/>
                </a:solidFill>
                <a:latin typeface="Palatino"/>
              </a:rPr>
              <a:t> the Lord unto you concerning the</a:t>
            </a:r>
            <a:r>
              <a:rPr lang="en-US" i="1" baseline="30000" dirty="0">
                <a:solidFill>
                  <a:srgbClr val="FFFF00"/>
                </a:solidFill>
                <a:latin typeface="Palatino"/>
              </a:rPr>
              <a:t> </a:t>
            </a:r>
            <a:r>
              <a:rPr lang="en-US" i="1" dirty="0">
                <a:solidFill>
                  <a:srgbClr val="FFFF00"/>
                </a:solidFill>
                <a:latin typeface="Palatino"/>
              </a:rPr>
              <a:t>Apocrypha—There are many things contained therein that are true, and it is mostly translated correctly;</a:t>
            </a:r>
          </a:p>
          <a:p>
            <a:pPr fontAlgn="base"/>
            <a:endParaRPr lang="en-US" i="1" dirty="0">
              <a:solidFill>
                <a:srgbClr val="FFFF00"/>
              </a:solidFill>
              <a:latin typeface="Palatino"/>
            </a:endParaRPr>
          </a:p>
          <a:p>
            <a:pPr fontAlgn="base"/>
            <a:r>
              <a:rPr lang="en-US" i="1" dirty="0">
                <a:solidFill>
                  <a:srgbClr val="FFFF00"/>
                </a:solidFill>
                <a:latin typeface="Palatino"/>
              </a:rPr>
              <a:t>There are many things contained therein that are not true, which are interpolations by the hands of men.</a:t>
            </a:r>
          </a:p>
          <a:p>
            <a:pPr fontAlgn="base"/>
            <a:endParaRPr lang="en-US" i="1" dirty="0">
              <a:solidFill>
                <a:srgbClr val="FFFF00"/>
              </a:solidFill>
              <a:latin typeface="Palatino"/>
            </a:endParaRPr>
          </a:p>
          <a:p>
            <a:pPr fontAlgn="base"/>
            <a:r>
              <a:rPr lang="en-US" i="1" dirty="0">
                <a:solidFill>
                  <a:srgbClr val="FFFF00"/>
                </a:solidFill>
                <a:latin typeface="Palatino"/>
              </a:rPr>
              <a:t>Verily, I say unto you, that it is not needful that the Apocrypha should be translated.</a:t>
            </a:r>
          </a:p>
          <a:p>
            <a:pPr fontAlgn="base"/>
            <a:r>
              <a:rPr lang="en-US" sz="1400" i="1" dirty="0">
                <a:solidFill>
                  <a:srgbClr val="FFFF00"/>
                </a:solidFill>
                <a:latin typeface="Palatino"/>
              </a:rPr>
              <a:t>D&amp;C 91:1-3</a:t>
            </a:r>
            <a:endParaRPr lang="en-US" sz="1400" b="0" i="1" dirty="0">
              <a:solidFill>
                <a:srgbClr val="FFFF00"/>
              </a:solidFill>
              <a:effectLst/>
              <a:latin typeface="Palatino"/>
            </a:endParaRPr>
          </a:p>
        </p:txBody>
      </p:sp>
      <p:pic>
        <p:nvPicPr>
          <p:cNvPr id="21506" name="Picture 2" descr="http://upload.wikimedia.org/wikipedia/commons/2/21/Joseph_Smith_Papyrus_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471" y="3305583"/>
            <a:ext cx="4762500" cy="32385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270" y="6588020"/>
            <a:ext cx="2380735" cy="276999"/>
          </a:xfrm>
          <a:prstGeom prst="rect">
            <a:avLst/>
          </a:prstGeom>
          <a:noFill/>
        </p:spPr>
        <p:txBody>
          <a:bodyPr wrap="square" rtlCol="0">
            <a:spAutoFit/>
          </a:bodyPr>
          <a:lstStyle/>
          <a:p>
            <a:r>
              <a:rPr lang="en-US" sz="1200" dirty="0">
                <a:solidFill>
                  <a:schemeClr val="bg1"/>
                </a:solidFill>
              </a:rPr>
              <a:t>Bible Dictionary LDS</a:t>
            </a:r>
          </a:p>
        </p:txBody>
      </p:sp>
    </p:spTree>
    <p:extLst>
      <p:ext uri="{BB962C8B-B14F-4D97-AF65-F5344CB8AC3E}">
        <p14:creationId xmlns:p14="http://schemas.microsoft.com/office/powerpoint/2010/main" val="128053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fade">
                                      <p:cBhvr>
                                        <p:cTn id="10" dur="500"/>
                                        <p:tgtEl>
                                          <p:spTgt spid="2150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Miracles</a:t>
            </a:r>
          </a:p>
        </p:txBody>
      </p:sp>
      <p:sp>
        <p:nvSpPr>
          <p:cNvPr id="2" name="Rectangle 1"/>
          <p:cNvSpPr/>
          <p:nvPr/>
        </p:nvSpPr>
        <p:spPr>
          <a:xfrm>
            <a:off x="301600" y="1332260"/>
            <a:ext cx="6369908" cy="3693319"/>
          </a:xfrm>
          <a:prstGeom prst="rect">
            <a:avLst/>
          </a:prstGeom>
        </p:spPr>
        <p:txBody>
          <a:bodyPr wrap="square">
            <a:spAutoFit/>
          </a:bodyPr>
          <a:lstStyle/>
          <a:p>
            <a:r>
              <a:rPr lang="en-US" dirty="0">
                <a:solidFill>
                  <a:schemeClr val="bg1"/>
                </a:solidFill>
                <a:latin typeface="Verdana" panose="020B0604030504040204" pitchFamily="34" charset="0"/>
              </a:rPr>
              <a:t>Miracles are seals of a divine mission. The sacred writers appealed to them as proofs that they were messengers of God. Our Lord also appealed to miracles as a conclusive proof of his divine mission.</a:t>
            </a:r>
          </a:p>
          <a:p>
            <a:endParaRPr lang="en-US" dirty="0">
              <a:solidFill>
                <a:schemeClr val="bg1"/>
              </a:solidFill>
              <a:latin typeface="Verdana" panose="020B0604030504040204" pitchFamily="34" charset="0"/>
            </a:endParaRPr>
          </a:p>
          <a:p>
            <a:r>
              <a:rPr lang="en-US" dirty="0">
                <a:solidFill>
                  <a:schemeClr val="bg1"/>
                </a:solidFill>
                <a:latin typeface="Verdana" panose="020B0604030504040204" pitchFamily="34" charset="0"/>
              </a:rPr>
              <a:t>Thus, being out of the common course of nature and beyond the power of man, they are fitted to convey the impression of the presence and power of God.</a:t>
            </a:r>
          </a:p>
          <a:p>
            <a:endParaRPr lang="en-US" dirty="0">
              <a:solidFill>
                <a:schemeClr val="bg1"/>
              </a:solidFill>
              <a:latin typeface="Verdana" panose="020B0604030504040204" pitchFamily="34" charset="0"/>
            </a:endParaRPr>
          </a:p>
          <a:p>
            <a:r>
              <a:rPr lang="en-US" dirty="0">
                <a:solidFill>
                  <a:schemeClr val="bg1"/>
                </a:solidFill>
                <a:latin typeface="Verdana" panose="020B0604030504040204" pitchFamily="34" charset="0"/>
              </a:rPr>
              <a:t>Where miracles are there certainly God is. The man, therefore, who works a miracle affords thereby clear proof that he comes with the authority of God; they are his credentials that he is God’s messenger. </a:t>
            </a:r>
            <a:endParaRPr lang="en-US" b="0" i="0" dirty="0">
              <a:solidFill>
                <a:schemeClr val="bg1"/>
              </a:solidFill>
              <a:effectLst/>
              <a:latin typeface="Verdana" panose="020B0604030504040204" pitchFamily="34" charset="0"/>
            </a:endParaRPr>
          </a:p>
        </p:txBody>
      </p:sp>
      <p:sp>
        <p:nvSpPr>
          <p:cNvPr id="13" name="TextBox 12"/>
          <p:cNvSpPr txBox="1"/>
          <p:nvPr/>
        </p:nvSpPr>
        <p:spPr>
          <a:xfrm>
            <a:off x="0" y="6508467"/>
            <a:ext cx="2380735" cy="307777"/>
          </a:xfrm>
          <a:prstGeom prst="rect">
            <a:avLst/>
          </a:prstGeom>
          <a:noFill/>
        </p:spPr>
        <p:txBody>
          <a:bodyPr wrap="square" rtlCol="0">
            <a:spAutoFit/>
          </a:bodyPr>
          <a:lstStyle/>
          <a:p>
            <a:r>
              <a:rPr lang="en-US" sz="1400" dirty="0">
                <a:solidFill>
                  <a:schemeClr val="bg1"/>
                </a:solidFill>
              </a:rPr>
              <a:t>Bible Encyclopedia</a:t>
            </a:r>
          </a:p>
        </p:txBody>
      </p:sp>
      <p:sp>
        <p:nvSpPr>
          <p:cNvPr id="3" name="Rectangle 2"/>
          <p:cNvSpPr/>
          <p:nvPr/>
        </p:nvSpPr>
        <p:spPr>
          <a:xfrm>
            <a:off x="7110635" y="4589502"/>
            <a:ext cx="4122834" cy="1477328"/>
          </a:xfrm>
          <a:prstGeom prst="rect">
            <a:avLst/>
          </a:prstGeom>
        </p:spPr>
        <p:txBody>
          <a:bodyPr wrap="square">
            <a:spAutoFit/>
          </a:bodyPr>
          <a:lstStyle/>
          <a:p>
            <a:r>
              <a:rPr lang="en-US" i="1" dirty="0">
                <a:solidFill>
                  <a:srgbClr val="FFFF00"/>
                </a:solidFill>
                <a:latin typeface="Palatino"/>
              </a:rPr>
              <a:t>For the Father </a:t>
            </a:r>
            <a:r>
              <a:rPr lang="en-US" i="1" dirty="0" err="1">
                <a:solidFill>
                  <a:srgbClr val="FFFF00"/>
                </a:solidFill>
                <a:latin typeface="Palatino"/>
              </a:rPr>
              <a:t>loveth</a:t>
            </a:r>
            <a:r>
              <a:rPr lang="en-US" i="1" dirty="0">
                <a:solidFill>
                  <a:srgbClr val="FFFF00"/>
                </a:solidFill>
                <a:latin typeface="Palatino"/>
              </a:rPr>
              <a:t> the Son, and </a:t>
            </a:r>
            <a:r>
              <a:rPr lang="en-US" i="1" dirty="0" err="1">
                <a:solidFill>
                  <a:srgbClr val="FFFF00"/>
                </a:solidFill>
                <a:latin typeface="Palatino"/>
              </a:rPr>
              <a:t>sheweth</a:t>
            </a:r>
            <a:r>
              <a:rPr lang="en-US" i="1" dirty="0">
                <a:solidFill>
                  <a:srgbClr val="FFFF00"/>
                </a:solidFill>
                <a:latin typeface="Palatino"/>
              </a:rPr>
              <a:t> him all things that himself doeth: and he will shew him greater works than these, that ye may marvel.</a:t>
            </a:r>
          </a:p>
          <a:p>
            <a:r>
              <a:rPr lang="en-US" i="1" dirty="0">
                <a:solidFill>
                  <a:srgbClr val="FFFF00"/>
                </a:solidFill>
                <a:latin typeface="Palatino"/>
              </a:rPr>
              <a:t>John 5:20</a:t>
            </a:r>
            <a:endParaRPr lang="en-US" i="1" dirty="0">
              <a:solidFill>
                <a:srgbClr val="FFFF00"/>
              </a:solidFill>
            </a:endParaRPr>
          </a:p>
        </p:txBody>
      </p:sp>
      <p:pic>
        <p:nvPicPr>
          <p:cNvPr id="2050" name="Picture 2" descr="http://jesus.christ.org/files/2008/07/be-it-unto-me.jpg"/>
          <p:cNvPicPr>
            <a:picLocks noChangeAspect="1" noChangeArrowheads="1"/>
          </p:cNvPicPr>
          <p:nvPr/>
        </p:nvPicPr>
        <p:blipFill rotWithShape="1">
          <a:blip r:embed="rId3">
            <a:extLst>
              <a:ext uri="{28A0092B-C50C-407E-A947-70E740481C1C}">
                <a14:useLocalDpi xmlns:a14="http://schemas.microsoft.com/office/drawing/2010/main" val="0"/>
              </a:ext>
            </a:extLst>
          </a:blip>
          <a:srcRect l="1" t="482" r="6236" b="7054"/>
          <a:stretch/>
        </p:blipFill>
        <p:spPr bwMode="auto">
          <a:xfrm>
            <a:off x="7571822" y="1107996"/>
            <a:ext cx="2900235" cy="338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9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38249"/>
            <a:ext cx="12192000" cy="6858000"/>
          </a:xfrm>
          <a:prstGeom prst="rect">
            <a:avLst/>
          </a:prstGeom>
        </p:spPr>
      </p:pic>
      <p:sp>
        <p:nvSpPr>
          <p:cNvPr id="5" name="TextBox 4"/>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Copies of Copies</a:t>
            </a:r>
          </a:p>
        </p:txBody>
      </p:sp>
      <p:sp>
        <p:nvSpPr>
          <p:cNvPr id="10" name="Rectangle 9"/>
          <p:cNvSpPr/>
          <p:nvPr/>
        </p:nvSpPr>
        <p:spPr>
          <a:xfrm>
            <a:off x="380999" y="943931"/>
            <a:ext cx="6096000" cy="1477328"/>
          </a:xfrm>
          <a:prstGeom prst="rect">
            <a:avLst/>
          </a:prstGeom>
        </p:spPr>
        <p:txBody>
          <a:bodyPr>
            <a:spAutoFit/>
          </a:bodyPr>
          <a:lstStyle/>
          <a:p>
            <a:r>
              <a:rPr lang="en-US" dirty="0">
                <a:solidFill>
                  <a:schemeClr val="bg1"/>
                </a:solidFill>
                <a:latin typeface="Calibri" panose="020F0502020204030204" pitchFamily="34" charset="0"/>
              </a:rPr>
              <a:t> The oldest known sources of Bible text are copies of copies.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As copies of the Bible texts were made, translated, and transmitted, scribal errors—both unintentional and intentional—were perpetuated with each succeeding copy</a:t>
            </a:r>
          </a:p>
        </p:txBody>
      </p:sp>
      <p:sp>
        <p:nvSpPr>
          <p:cNvPr id="2" name="Rectangle 1"/>
          <p:cNvSpPr/>
          <p:nvPr/>
        </p:nvSpPr>
        <p:spPr>
          <a:xfrm>
            <a:off x="6857998" y="974748"/>
            <a:ext cx="5159828" cy="1477328"/>
          </a:xfrm>
          <a:prstGeom prst="rect">
            <a:avLst/>
          </a:prstGeom>
        </p:spPr>
        <p:txBody>
          <a:bodyPr wrap="square">
            <a:spAutoFit/>
          </a:bodyPr>
          <a:lstStyle/>
          <a:p>
            <a:r>
              <a:rPr lang="en-US" i="1" dirty="0">
                <a:solidFill>
                  <a:srgbClr val="FFFF00"/>
                </a:solidFill>
                <a:latin typeface="Palatino"/>
              </a:rPr>
              <a:t>…for behold, they have taken away from the gospel of the Lamb many parts which are plain and most precious; and also many covenants of the Lord have they taken away.</a:t>
            </a:r>
          </a:p>
          <a:p>
            <a:r>
              <a:rPr lang="en-US" i="1" dirty="0">
                <a:solidFill>
                  <a:srgbClr val="FFFF00"/>
                </a:solidFill>
                <a:latin typeface="Palatino"/>
              </a:rPr>
              <a:t>1 Nephi 13:26</a:t>
            </a:r>
            <a:endParaRPr lang="en-US" i="1" dirty="0">
              <a:solidFill>
                <a:srgbClr val="FFFF00"/>
              </a:solidFill>
            </a:endParaRPr>
          </a:p>
        </p:txBody>
      </p:sp>
      <p:sp>
        <p:nvSpPr>
          <p:cNvPr id="6" name="Rectangle 5"/>
          <p:cNvSpPr/>
          <p:nvPr/>
        </p:nvSpPr>
        <p:spPr>
          <a:xfrm>
            <a:off x="2754087" y="4825357"/>
            <a:ext cx="8730340" cy="1354217"/>
          </a:xfrm>
          <a:prstGeom prst="rect">
            <a:avLst/>
          </a:prstGeom>
        </p:spPr>
        <p:txBody>
          <a:bodyPr wrap="square">
            <a:spAutoFit/>
          </a:bodyPr>
          <a:lstStyle/>
          <a:p>
            <a:r>
              <a:rPr lang="en-US" dirty="0">
                <a:solidFill>
                  <a:schemeClr val="bg1"/>
                </a:solidFill>
                <a:latin typeface="Calibri" panose="020F0502020204030204" pitchFamily="34" charset="0"/>
              </a:rPr>
              <a:t>“Joseph Smith taught that ‘many important points touching the salvation of men, had been taken from the Bible, or lost before it was compiled.’ He also said that the Bible was correct as ‘it came from the pen of the original writers,’ but that ‘ignorant translators, careless transcribers, or designing and corrupt priests have committed many errors.”</a:t>
            </a:r>
          </a:p>
          <a:p>
            <a:r>
              <a:rPr lang="en-US" sz="1000" dirty="0">
                <a:solidFill>
                  <a:schemeClr val="bg1"/>
                </a:solidFill>
                <a:latin typeface="Calibri" panose="020F0502020204030204" pitchFamily="34" charset="0"/>
              </a:rPr>
              <a:t>(</a:t>
            </a:r>
            <a:r>
              <a:rPr lang="en-US" sz="1000" i="1" dirty="0">
                <a:solidFill>
                  <a:schemeClr val="bg1"/>
                </a:solidFill>
                <a:latin typeface="Calibri" panose="020F0502020204030204" pitchFamily="34" charset="0"/>
              </a:rPr>
              <a:t>History of the Church,</a:t>
            </a:r>
            <a:r>
              <a:rPr lang="en-US" sz="1000" dirty="0">
                <a:solidFill>
                  <a:schemeClr val="bg1"/>
                </a:solidFill>
                <a:latin typeface="Calibri" panose="020F0502020204030204" pitchFamily="34" charset="0"/>
              </a:rPr>
              <a:t> 1:245; 6:57.)” </a:t>
            </a:r>
            <a:endParaRPr lang="en-US" sz="1000" dirty="0">
              <a:solidFill>
                <a:schemeClr val="bg1"/>
              </a:solidFill>
            </a:endParaRPr>
          </a:p>
        </p:txBody>
      </p:sp>
      <p:pic>
        <p:nvPicPr>
          <p:cNvPr id="22532" name="Picture 4" descr="http://www.shaytardstore.com/wp-content/uploads/2011/01/b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183" y="2805144"/>
            <a:ext cx="2363291" cy="17724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shaytardstore.com/wp-content/uploads/2011/01/bible.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60523" y="2798202"/>
            <a:ext cx="2363291" cy="17724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shaytardstore.com/wp-content/uploads/2011/01/bi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023" y="2801504"/>
            <a:ext cx="2363291" cy="1772469"/>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prophetjosephsmith.org/files/2012/10/joseph-smith-morm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337" y="4345190"/>
            <a:ext cx="1896611" cy="21989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0270" y="6588020"/>
            <a:ext cx="2380735" cy="276999"/>
          </a:xfrm>
          <a:prstGeom prst="rect">
            <a:avLst/>
          </a:prstGeom>
          <a:noFill/>
        </p:spPr>
        <p:txBody>
          <a:bodyPr wrap="square" rtlCol="0">
            <a:spAutoFit/>
          </a:bodyPr>
          <a:lstStyle/>
          <a:p>
            <a:r>
              <a:rPr lang="en-US" sz="1200" dirty="0">
                <a:solidFill>
                  <a:schemeClr val="bg1"/>
                </a:solidFill>
              </a:rPr>
              <a:t>Bible Dictionary LDS</a:t>
            </a:r>
          </a:p>
        </p:txBody>
      </p:sp>
    </p:spTree>
    <p:extLst>
      <p:ext uri="{BB962C8B-B14F-4D97-AF65-F5344CB8AC3E}">
        <p14:creationId xmlns:p14="http://schemas.microsoft.com/office/powerpoint/2010/main" val="362092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22534"/>
                                        </p:tgtEl>
                                        <p:attrNameLst>
                                          <p:attrName>style.visibility</p:attrName>
                                        </p:attrNameLst>
                                      </p:cBhvr>
                                      <p:to>
                                        <p:strVal val="visible"/>
                                      </p:to>
                                    </p:set>
                                    <p:animEffect transition="in" filter="fade">
                                      <p:cBhvr>
                                        <p:cTn id="24"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38249"/>
            <a:ext cx="12192000" cy="6858000"/>
          </a:xfrm>
          <a:prstGeom prst="rect">
            <a:avLst/>
          </a:prstGeom>
        </p:spPr>
      </p:pic>
      <p:sp>
        <p:nvSpPr>
          <p:cNvPr id="5" name="TextBox 4"/>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Joseph Smith’s Translation</a:t>
            </a:r>
          </a:p>
        </p:txBody>
      </p:sp>
      <p:pic>
        <p:nvPicPr>
          <p:cNvPr id="22534" name="Picture 6" descr="http://prophetjosephsmith.org/files/2012/10/joseph-smith-mor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2" y="1146245"/>
            <a:ext cx="1896611" cy="21989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416628" y="1107996"/>
            <a:ext cx="6096000" cy="3139321"/>
          </a:xfrm>
          <a:prstGeom prst="rect">
            <a:avLst/>
          </a:prstGeom>
        </p:spPr>
        <p:txBody>
          <a:bodyPr>
            <a:spAutoFit/>
          </a:bodyPr>
          <a:lstStyle/>
          <a:p>
            <a:r>
              <a:rPr lang="en-US" dirty="0">
                <a:solidFill>
                  <a:schemeClr val="bg1"/>
                </a:solidFill>
                <a:latin typeface="Calibri" panose="020F0502020204030204" pitchFamily="34" charset="0"/>
              </a:rPr>
              <a:t>A revision or translation of the King James Version of the Bible begun by the Prophet Joseph Smith in June 1830. He was divinely commissioned to make the translation and regarded it as “a branch of his calling” as a prophet.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Although the major portion of the work was completed by July 1833, he continued to make modifications while preparing a manuscript for the press until his death in 1844, and it is possible that some additional modifications would have been made had he lived to publish the entire work. Some parts of the translation were published during his lifetime.</a:t>
            </a:r>
            <a:endParaRPr lang="en-US" dirty="0">
              <a:solidFill>
                <a:schemeClr val="bg1"/>
              </a:solidFill>
            </a:endParaRPr>
          </a:p>
        </p:txBody>
      </p:sp>
      <p:sp>
        <p:nvSpPr>
          <p:cNvPr id="8" name="Rectangle 7"/>
          <p:cNvSpPr/>
          <p:nvPr/>
        </p:nvSpPr>
        <p:spPr>
          <a:xfrm>
            <a:off x="5464628" y="5000824"/>
            <a:ext cx="6096000" cy="1200329"/>
          </a:xfrm>
          <a:prstGeom prst="rect">
            <a:avLst/>
          </a:prstGeom>
        </p:spPr>
        <p:txBody>
          <a:bodyPr>
            <a:spAutoFit/>
          </a:bodyPr>
          <a:lstStyle/>
          <a:p>
            <a:pPr fontAlgn="base"/>
            <a:r>
              <a:rPr lang="en-US" dirty="0">
                <a:solidFill>
                  <a:schemeClr val="bg1"/>
                </a:solidFill>
                <a:latin typeface="Calibri" panose="020F0502020204030204" pitchFamily="34" charset="0"/>
              </a:rPr>
              <a:t>Many excerpts from the </a:t>
            </a:r>
            <a:r>
              <a:rPr lang="en-US" cap="all" dirty="0">
                <a:solidFill>
                  <a:schemeClr val="bg1"/>
                </a:solidFill>
                <a:latin typeface="Calibri" panose="020F0502020204030204" pitchFamily="34" charset="0"/>
              </a:rPr>
              <a:t>JST</a:t>
            </a:r>
            <a:r>
              <a:rPr lang="en-US" dirty="0">
                <a:solidFill>
                  <a:schemeClr val="bg1"/>
                </a:solidFill>
                <a:latin typeface="Calibri" panose="020F0502020204030204" pitchFamily="34" charset="0"/>
              </a:rPr>
              <a:t> are also given in the appendix and footnotes in the edition of the KJV that accompanies this dictionary. The </a:t>
            </a:r>
            <a:r>
              <a:rPr lang="en-US" cap="all" dirty="0">
                <a:solidFill>
                  <a:schemeClr val="bg1"/>
                </a:solidFill>
                <a:latin typeface="Calibri" panose="020F0502020204030204" pitchFamily="34" charset="0"/>
              </a:rPr>
              <a:t>JST</a:t>
            </a:r>
            <a:r>
              <a:rPr lang="en-US" dirty="0">
                <a:solidFill>
                  <a:schemeClr val="bg1"/>
                </a:solidFill>
                <a:latin typeface="Calibri" panose="020F0502020204030204" pitchFamily="34" charset="0"/>
              </a:rPr>
              <a:t> to some extent assists in restoring the plain and precious things that have been lost from the Bible.</a:t>
            </a:r>
            <a:endParaRPr lang="en-US" b="0" i="0" dirty="0">
              <a:solidFill>
                <a:schemeClr val="bg1"/>
              </a:solidFill>
              <a:effectLst/>
              <a:latin typeface="Calibri" panose="020F0502020204030204" pitchFamily="34" charset="0"/>
            </a:endParaRPr>
          </a:p>
        </p:txBody>
      </p:sp>
      <p:pic>
        <p:nvPicPr>
          <p:cNvPr id="24578" name="Picture 2" descr="https://www.lds.org/bc/content/shared/content/images/gospel-library/manual/34187/p-003-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1746" y="2245730"/>
            <a:ext cx="2486025" cy="26289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270" y="6588020"/>
            <a:ext cx="2380735" cy="276999"/>
          </a:xfrm>
          <a:prstGeom prst="rect">
            <a:avLst/>
          </a:prstGeom>
          <a:noFill/>
        </p:spPr>
        <p:txBody>
          <a:bodyPr wrap="square" rtlCol="0">
            <a:spAutoFit/>
          </a:bodyPr>
          <a:lstStyle/>
          <a:p>
            <a:r>
              <a:rPr lang="en-US" sz="1200" dirty="0">
                <a:solidFill>
                  <a:schemeClr val="bg1"/>
                </a:solidFill>
              </a:rPr>
              <a:t>Bible Dictionary LDS</a:t>
            </a:r>
          </a:p>
        </p:txBody>
      </p:sp>
    </p:spTree>
    <p:extLst>
      <p:ext uri="{BB962C8B-B14F-4D97-AF65-F5344CB8AC3E}">
        <p14:creationId xmlns:p14="http://schemas.microsoft.com/office/powerpoint/2010/main" val="274346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38249"/>
            <a:ext cx="12192000" cy="6858000"/>
          </a:xfrm>
          <a:prstGeom prst="rect">
            <a:avLst/>
          </a:prstGeom>
        </p:spPr>
      </p:pic>
      <p:sp>
        <p:nvSpPr>
          <p:cNvPr id="3" name="Rectangle 2"/>
          <p:cNvSpPr/>
          <p:nvPr/>
        </p:nvSpPr>
        <p:spPr>
          <a:xfrm>
            <a:off x="304799" y="514874"/>
            <a:ext cx="6096000" cy="2308324"/>
          </a:xfrm>
          <a:prstGeom prst="rect">
            <a:avLst/>
          </a:prstGeom>
        </p:spPr>
        <p:txBody>
          <a:bodyPr>
            <a:spAutoFit/>
          </a:bodyPr>
          <a:lstStyle/>
          <a:p>
            <a:pPr fontAlgn="base"/>
            <a:r>
              <a:rPr lang="en-US" sz="2400" dirty="0">
                <a:solidFill>
                  <a:schemeClr val="bg1"/>
                </a:solidFill>
                <a:latin typeface="Calibri" panose="020F0502020204030204" pitchFamily="34" charset="0"/>
              </a:rPr>
              <a:t>“Without the Bible, we would not know of His Church then, nor would we have the </a:t>
            </a:r>
            <a:r>
              <a:rPr lang="en-US" sz="2400" dirty="0" err="1">
                <a:solidFill>
                  <a:schemeClr val="bg1"/>
                </a:solidFill>
                <a:latin typeface="Calibri" panose="020F0502020204030204" pitchFamily="34" charset="0"/>
              </a:rPr>
              <a:t>fulness</a:t>
            </a:r>
            <a:r>
              <a:rPr lang="en-US" sz="2400" dirty="0">
                <a:solidFill>
                  <a:schemeClr val="bg1"/>
                </a:solidFill>
                <a:latin typeface="Calibri" panose="020F0502020204030204" pitchFamily="34" charset="0"/>
              </a:rPr>
              <a:t> of His gospel now. …</a:t>
            </a:r>
          </a:p>
          <a:p>
            <a:pPr fontAlgn="base"/>
            <a:r>
              <a:rPr lang="en-US" sz="2400" dirty="0">
                <a:solidFill>
                  <a:schemeClr val="bg1"/>
                </a:solidFill>
                <a:latin typeface="Calibri" panose="020F0502020204030204" pitchFamily="34" charset="0"/>
              </a:rPr>
              <a:t>“… Do not discount or devalue the Holy Bible. It is the sacred, holy record of the Lord’s life … [and] the bedrock of all Christianity.”</a:t>
            </a:r>
          </a:p>
        </p:txBody>
      </p:sp>
      <p:sp>
        <p:nvSpPr>
          <p:cNvPr id="15" name="TextBox 14"/>
          <p:cNvSpPr txBox="1"/>
          <p:nvPr/>
        </p:nvSpPr>
        <p:spPr>
          <a:xfrm>
            <a:off x="0" y="6542752"/>
            <a:ext cx="2380735" cy="276999"/>
          </a:xfrm>
          <a:prstGeom prst="rect">
            <a:avLst/>
          </a:prstGeom>
          <a:noFill/>
        </p:spPr>
        <p:txBody>
          <a:bodyPr wrap="square" rtlCol="0">
            <a:spAutoFit/>
          </a:bodyPr>
          <a:lstStyle/>
          <a:p>
            <a:r>
              <a:rPr lang="en-US" sz="1200" dirty="0">
                <a:solidFill>
                  <a:schemeClr val="bg1"/>
                </a:solidFill>
              </a:rPr>
              <a:t>Elder M. Russell Ballard</a:t>
            </a:r>
          </a:p>
        </p:txBody>
      </p:sp>
      <p:sp>
        <p:nvSpPr>
          <p:cNvPr id="2" name="Rectangle 1"/>
          <p:cNvSpPr/>
          <p:nvPr/>
        </p:nvSpPr>
        <p:spPr>
          <a:xfrm>
            <a:off x="5627914" y="3851978"/>
            <a:ext cx="6096000" cy="1938992"/>
          </a:xfrm>
          <a:prstGeom prst="rect">
            <a:avLst/>
          </a:prstGeom>
        </p:spPr>
        <p:txBody>
          <a:bodyPr>
            <a:spAutoFit/>
          </a:bodyPr>
          <a:lstStyle/>
          <a:p>
            <a:r>
              <a:rPr lang="en-US" sz="2400" dirty="0">
                <a:solidFill>
                  <a:schemeClr val="bg1"/>
                </a:solidFill>
                <a:latin typeface="Calibri" panose="020F0502020204030204" pitchFamily="34" charset="0"/>
              </a:rPr>
              <a:t>“It is a miracle that the Bible literally contains within its pages the converting, healing Spirit of Christ, which has turned men’s hearts for centuries, leading them to pray, to choose right paths, and to search to find their Savior” </a:t>
            </a:r>
          </a:p>
        </p:txBody>
      </p:sp>
      <p:pic>
        <p:nvPicPr>
          <p:cNvPr id="10" name="Picture 2" descr="https://www.lds.org/bc/content/shared/content/images/leaders/m-russell-ballard-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946" y="448244"/>
            <a:ext cx="253365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http://i.ytimg.com/vi/ivrh8iQ4MDM/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685" y="3308244"/>
            <a:ext cx="3934721" cy="2951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90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p:cNvSpPr txBox="1"/>
          <p:nvPr/>
        </p:nvSpPr>
        <p:spPr>
          <a:xfrm>
            <a:off x="0" y="0"/>
            <a:ext cx="12134335" cy="369331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Song: </a:t>
            </a:r>
            <a:r>
              <a:rPr lang="en-US" i="1" dirty="0">
                <a:solidFill>
                  <a:schemeClr val="bg1"/>
                </a:solidFill>
              </a:rPr>
              <a:t>The Books in the Old Testament </a:t>
            </a:r>
            <a:r>
              <a:rPr lang="en-US" dirty="0">
                <a:solidFill>
                  <a:schemeClr val="bg1"/>
                </a:solidFill>
              </a:rPr>
              <a:t> pg. 114-115 in Children’s Songbook</a:t>
            </a:r>
          </a:p>
          <a:p>
            <a:endParaRPr lang="en-US" dirty="0">
              <a:solidFill>
                <a:schemeClr val="bg1"/>
              </a:solidFill>
            </a:endParaRPr>
          </a:p>
          <a:p>
            <a:r>
              <a:rPr lang="en-US" dirty="0">
                <a:solidFill>
                  <a:schemeClr val="bg1"/>
                </a:solidFill>
              </a:rPr>
              <a:t>Old Testament Seminary Manual for Teachers</a:t>
            </a:r>
          </a:p>
          <a:p>
            <a:endParaRPr lang="en-US" dirty="0">
              <a:solidFill>
                <a:schemeClr val="bg1"/>
              </a:solidFill>
            </a:endParaRPr>
          </a:p>
          <a:p>
            <a:r>
              <a:rPr lang="en-US" dirty="0">
                <a:solidFill>
                  <a:schemeClr val="bg1"/>
                </a:solidFill>
              </a:rPr>
              <a:t>Bible Encyclopedia--http://christiananswers.net/dictionary/miracle.html   </a:t>
            </a:r>
          </a:p>
          <a:p>
            <a:r>
              <a:rPr lang="en-US" dirty="0">
                <a:solidFill>
                  <a:schemeClr val="bg1"/>
                </a:solidFill>
              </a:rPr>
              <a:t> </a:t>
            </a:r>
          </a:p>
          <a:p>
            <a:r>
              <a:rPr lang="en-US" dirty="0">
                <a:solidFill>
                  <a:schemeClr val="bg1"/>
                </a:solidFill>
              </a:rPr>
              <a:t>Elder M. Russell Ballard (“The Miracle of the Holy Bible,”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2007, 80).</a:t>
            </a:r>
          </a:p>
          <a:p>
            <a:endParaRPr lang="en-US" dirty="0">
              <a:solidFill>
                <a:schemeClr val="bg1"/>
              </a:solidFill>
            </a:endParaRPr>
          </a:p>
          <a:p>
            <a:r>
              <a:rPr lang="en-US" dirty="0">
                <a:solidFill>
                  <a:schemeClr val="bg1"/>
                </a:solidFill>
              </a:rPr>
              <a:t>Video: The Miracle of the Holy Bible </a:t>
            </a:r>
          </a:p>
          <a:p>
            <a:endParaRPr lang="en-US" dirty="0">
              <a:solidFill>
                <a:schemeClr val="bg1"/>
              </a:solidFill>
            </a:endParaRPr>
          </a:p>
          <a:p>
            <a:endParaRPr lang="en-US" dirty="0">
              <a:solidFill>
                <a:schemeClr val="bg1"/>
              </a:solidFill>
            </a:endParaRPr>
          </a:p>
        </p:txBody>
      </p:sp>
      <p:grpSp>
        <p:nvGrpSpPr>
          <p:cNvPr id="7" name="Group 6"/>
          <p:cNvGrpSpPr/>
          <p:nvPr/>
        </p:nvGrpSpPr>
        <p:grpSpPr>
          <a:xfrm>
            <a:off x="3668486" y="2536637"/>
            <a:ext cx="823472" cy="1043065"/>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924800" y="3810000"/>
              <a:ext cx="645353" cy="610017"/>
              <a:chOff x="7924800" y="5867400"/>
              <a:chExt cx="645353" cy="610017"/>
            </a:xfrm>
          </p:grpSpPr>
          <p:grpSp>
            <p:nvGrpSpPr>
              <p:cNvPr id="21" name="Group 13"/>
              <p:cNvGrpSpPr/>
              <p:nvPr/>
            </p:nvGrpSpPr>
            <p:grpSpPr>
              <a:xfrm>
                <a:off x="7924800" y="5867400"/>
                <a:ext cx="645353" cy="610017"/>
                <a:chOff x="3037563" y="3121795"/>
                <a:chExt cx="1250371" cy="1224010"/>
              </a:xfrm>
            </p:grpSpPr>
            <p:sp>
              <p:nvSpPr>
                <p:cNvPr id="23" name="Oval 2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7543800" y="4038600"/>
              <a:ext cx="403070" cy="381000"/>
              <a:chOff x="7924800" y="5867400"/>
              <a:chExt cx="645353" cy="610017"/>
            </a:xfrm>
          </p:grpSpPr>
          <p:grpSp>
            <p:nvGrpSpPr>
              <p:cNvPr id="15" name="Group 13"/>
              <p:cNvGrpSpPr/>
              <p:nvPr/>
            </p:nvGrpSpPr>
            <p:grpSpPr>
              <a:xfrm>
                <a:off x="7924800" y="5867400"/>
                <a:ext cx="645353" cy="610017"/>
                <a:chOff x="3037563" y="3121795"/>
                <a:chExt cx="1250371" cy="1224010"/>
              </a:xfrm>
            </p:grpSpPr>
            <p:sp>
              <p:nvSpPr>
                <p:cNvPr id="17" name="Oval 16"/>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ooter Placeholder 14">
            <a:extLst>
              <a:ext uri="{FF2B5EF4-FFF2-40B4-BE49-F238E27FC236}">
                <a16:creationId xmlns:a16="http://schemas.microsoft.com/office/drawing/2014/main" id="{C162352C-25A5-4B01-A556-80ABBCC0D1F1}"/>
              </a:ext>
            </a:extLst>
          </p:cNvPr>
          <p:cNvSpPr>
            <a:spLocks noGrp="1"/>
          </p:cNvSpPr>
          <p:nvPr/>
        </p:nvSpPr>
        <p:spPr>
          <a:xfrm>
            <a:off x="79138" y="642861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406094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a:srcRect l="32738" t="7584" r="32540" b="55732"/>
          <a:stretch/>
        </p:blipFill>
        <p:spPr>
          <a:xfrm>
            <a:off x="870857" y="2329543"/>
            <a:ext cx="6509658" cy="3868595"/>
          </a:xfrm>
          <a:prstGeom prst="rect">
            <a:avLst/>
          </a:prstGeom>
        </p:spPr>
      </p:pic>
      <p:pic>
        <p:nvPicPr>
          <p:cNvPr id="2" name="Picture 1"/>
          <p:cNvPicPr>
            <a:picLocks noChangeAspect="1"/>
          </p:cNvPicPr>
          <p:nvPr/>
        </p:nvPicPr>
        <p:blipFill rotWithShape="1">
          <a:blip r:embed="rId4"/>
          <a:srcRect l="39484" t="29100" r="40278" b="8113"/>
          <a:stretch/>
        </p:blipFill>
        <p:spPr>
          <a:xfrm>
            <a:off x="8492187" y="1791016"/>
            <a:ext cx="2725042" cy="4755466"/>
          </a:xfrm>
          <a:prstGeom prst="rect">
            <a:avLst/>
          </a:prstGeom>
        </p:spPr>
      </p:pic>
      <p:pic>
        <p:nvPicPr>
          <p:cNvPr id="15362" name="Picture 2" descr="Old Testament time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690" y="338136"/>
            <a:ext cx="9113110" cy="119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22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48201" y="226159"/>
            <a:ext cx="7543799" cy="6555641"/>
          </a:xfrm>
          <a:prstGeom prst="rect">
            <a:avLst/>
          </a:prstGeom>
          <a:ln>
            <a:solidFill>
              <a:schemeClr val="tx1"/>
            </a:solidFill>
          </a:ln>
        </p:spPr>
        <p:txBody>
          <a:bodyPr wrap="square">
            <a:spAutoFit/>
          </a:bodyPr>
          <a:lstStyle/>
          <a:p>
            <a:r>
              <a:rPr lang="en-US" sz="1200" b="1" dirty="0">
                <a:solidFill>
                  <a:srgbClr val="000000"/>
                </a:solidFill>
              </a:rPr>
              <a:t>King James Bible:</a:t>
            </a:r>
          </a:p>
          <a:p>
            <a:r>
              <a:rPr lang="en-US" sz="1200" dirty="0">
                <a:solidFill>
                  <a:srgbClr val="000000"/>
                </a:solidFill>
              </a:rPr>
              <a:t>The first link in the chain was forged by William Tyndale (c.1494-1536), 80 years before James I commissioned his Authorized Version. The Oxford-educated religious reformer, who was inspired by Erasmus and Luther, was forced to flee England in 1525. He was a gifted linguist and translated the New Testament from the original Greek into accessible English. By 1534, Tyndale had settled in Antwerp and was working on a translation of the Old Testament from the original Hebrew. However, in 1535, his friend Henry Phillips betrayed him to the Antwerp authorities. Tyndale was arrested, incarcerated for sixteen months, and in October 1536, he was publicly executed in </a:t>
            </a:r>
            <a:r>
              <a:rPr lang="en-US" sz="1200" dirty="0" err="1">
                <a:solidFill>
                  <a:srgbClr val="000000"/>
                </a:solidFill>
              </a:rPr>
              <a:t>Vilvoorde</a:t>
            </a:r>
            <a:r>
              <a:rPr lang="en-US" sz="1200" dirty="0">
                <a:solidFill>
                  <a:srgbClr val="000000"/>
                </a:solidFill>
              </a:rPr>
              <a:t> Castle, near Brussels, before he could complete his translation. </a:t>
            </a:r>
          </a:p>
          <a:p>
            <a:r>
              <a:rPr lang="en-US" sz="1200" dirty="0"/>
              <a:t>In 1535, just as Tyndale was printing his final revision of the New Testament in Antwerp, Miles Coverdale (c.1488-1569) was in the same city printing his complete English Bible. Coverdale was an Augustinian friar and a Cambridge man. Like Tyndale, his reformist views forced him into exile. He did not know enough Greek and Hebrew to translate the original texts, so he worked from German and Latin versions instead, consulting Tyndale’s version at the same time. Back in England, big changes were taking place: as Thomas Cranmer and Thomas Cromwell’s influence grew, Henry VIII became more inclined to fulfil the promise he had made five years earlier to provide ‘learned men’ with a translation of the New Testament. In this new climate, Coverdale dedicated his Bible to the King and was able to return safely to London. </a:t>
            </a:r>
          </a:p>
          <a:p>
            <a:r>
              <a:rPr lang="en-US" sz="1200" dirty="0"/>
              <a:t>Tyndale’s unpublished translations of the Old Testament were eventually printed in ‘Matthew’s’ Bible of 1537. John Rogers, chaplain of the English House in Antwerp, had rescued the manuscripts after Tyndale’s arrest and he printed them together with Tyndale’s Pentateuch and New Testament. For the remaining books of the Old Testament, he used Coverdale’s translation. Because Tyndale’s translations were still banned, the book was published under the fictitious name of Thomas Mathew. It is the closest thing we have to a complete Tyndale Bible. Ironically, this was the first English Bible to receive a royal license and copies were quickly distributed to every parish.</a:t>
            </a:r>
          </a:p>
          <a:p>
            <a:r>
              <a:rPr lang="en-US" sz="1200" dirty="0"/>
              <a:t>However, it soon became apparent that not enough copies had been printed to supply all 8,500 churches, and since the king still had some reservations as to some of the marginal notes, a new version was needed. The London Library’s copy of ‘Matthew’s’ Bible was printed by Thomas </a:t>
            </a:r>
            <a:r>
              <a:rPr lang="en-US" sz="1200" dirty="0" err="1"/>
              <a:t>Raynalde</a:t>
            </a:r>
            <a:r>
              <a:rPr lang="en-US" sz="1200" dirty="0"/>
              <a:t> in London in 1549, two years after Henry’s death. Henry VIII’s Great Bible was prepared by Coverdale, who revised ‘Matthew’s’ Bible rather than his own version. The first edition was printed in Paris in 1539. </a:t>
            </a:r>
          </a:p>
          <a:p>
            <a:r>
              <a:rPr lang="en-US" sz="1200" dirty="0"/>
              <a:t>No new versions were produced during the short reigns of Edward VI and Mary Tudor. John Roger’s execution, ordered by Mary in 1555, must have served as a powerful deterrent for anyone contemplating Biblical translations on English soil. However, a group of English Protestants, which included the dean of Durham, William </a:t>
            </a:r>
            <a:r>
              <a:rPr lang="en-US" sz="1200" dirty="0" err="1"/>
              <a:t>Whittingham</a:t>
            </a:r>
            <a:r>
              <a:rPr lang="en-US" sz="1200" dirty="0"/>
              <a:t> (c.1524-1579), had fled Mary’s regime to settle in Calvinist Geneva where they prepared a new Bible translation. Coverdale had returned to England after Henry’s death, but when Mary Tudor came to the throne he was forced into exile once again, and in October 1558, he joined the Geneva translators. The Geneva Bible, first printed in 1560, became the most popular version of the Scripture and was still in regular use even after the publication of the King James Bible.</a:t>
            </a:r>
          </a:p>
          <a:p>
            <a:r>
              <a:rPr lang="en-US" sz="1200" dirty="0"/>
              <a:t>- See more at: http://www.historytoday.com/dunia-garcia-ontiveros/treasures-london-library-strongest-link#sthash.VW7FBCRC.dpuf</a:t>
            </a:r>
          </a:p>
        </p:txBody>
      </p:sp>
      <p:pic>
        <p:nvPicPr>
          <p:cNvPr id="4098" name="Picture 2" descr="The Book of Genesis, King James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81" y="242266"/>
            <a:ext cx="3736297" cy="25553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2965371"/>
            <a:ext cx="4648200" cy="3816429"/>
          </a:xfrm>
          <a:prstGeom prst="rect">
            <a:avLst/>
          </a:prstGeom>
          <a:ln>
            <a:solidFill>
              <a:schemeClr val="tx1"/>
            </a:solidFill>
          </a:ln>
        </p:spPr>
        <p:txBody>
          <a:bodyPr wrap="square">
            <a:spAutoFit/>
          </a:bodyPr>
          <a:lstStyle/>
          <a:p>
            <a:pPr marL="228600" indent="-228600">
              <a:buAutoNum type="arabicPeriod"/>
            </a:pPr>
            <a:r>
              <a:rPr lang="en-US" sz="1100" dirty="0"/>
              <a:t>THE KING JAMES BIBLE HAS SUPERIOR ORIGINAL LANGUAGE TEXTS. The first reason for defending the KJV is because it has superior texts, both Hebrew and Greek. This correctly implies that the various versions and perversions of the Bible have inferior texts, both Hebrew and Greek.</a:t>
            </a:r>
          </a:p>
          <a:p>
            <a:pPr marL="228600" indent="-228600">
              <a:buAutoNum type="arabicPeriod"/>
            </a:pPr>
            <a:endParaRPr lang="en-US" sz="1100" dirty="0"/>
          </a:p>
          <a:p>
            <a:pPr marL="228600" indent="-228600">
              <a:buAutoNum type="arabicPeriod"/>
            </a:pPr>
            <a:r>
              <a:rPr lang="en-US" sz="1100" dirty="0"/>
              <a:t>THE KING JAMES BIBLE HAS SUPERIOR TRANSLATORS. The second reason for defending the KJV is because it has superior translators. This correctly implies that the various versions and perversions of the Bible have inferior translators.</a:t>
            </a:r>
          </a:p>
          <a:p>
            <a:pPr marL="228600" indent="-228600">
              <a:buAutoNum type="arabicPeriod"/>
            </a:pPr>
            <a:endParaRPr lang="en-US" sz="1100" dirty="0"/>
          </a:p>
          <a:p>
            <a:pPr marL="228600" indent="-228600">
              <a:buAutoNum type="arabicPeriod"/>
            </a:pPr>
            <a:r>
              <a:rPr lang="en-US" sz="1100" dirty="0"/>
              <a:t>THE KING JAMES BIBLE HAS SUPERIOR TECHNIQUE. The third reason for defending the KING JAMES BIBLE is because it has superior technique of translation. This correctly implies that the various versions and perversions of the Bible have inferior technique of translation.</a:t>
            </a:r>
          </a:p>
          <a:p>
            <a:pPr marL="228600" indent="-228600">
              <a:buAutoNum type="arabicPeriod"/>
            </a:pPr>
            <a:endParaRPr lang="en-US" sz="1100" dirty="0"/>
          </a:p>
          <a:p>
            <a:pPr marL="228600" indent="-228600">
              <a:buAutoNum type="arabicPeriod"/>
            </a:pPr>
            <a:r>
              <a:rPr lang="en-US" sz="1100" dirty="0"/>
              <a:t>THE KING JAMES BIBLE HAS SUPERIOR THEOLOGY. The fourth reason for defending the KING JAMES BIBLE is because it has superior theology. This correctly implies that the various versions and perversions of the Bible have inferior theology. That is why we use the King James Version for our audio bible.</a:t>
            </a:r>
          </a:p>
          <a:p>
            <a:r>
              <a:rPr lang="en-US" sz="1100" i="1" dirty="0"/>
              <a:t>By Dr. D.A. Waite—Theology of the King James Bible</a:t>
            </a:r>
          </a:p>
          <a:p>
            <a:r>
              <a:rPr lang="en-US" sz="1100" dirty="0"/>
              <a:t>http://scourby.com/king-james-bible.php</a:t>
            </a:r>
          </a:p>
        </p:txBody>
      </p:sp>
    </p:spTree>
    <p:extLst>
      <p:ext uri="{BB962C8B-B14F-4D97-AF65-F5344CB8AC3E}">
        <p14:creationId xmlns:p14="http://schemas.microsoft.com/office/powerpoint/2010/main" val="592926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08857"/>
            <a:ext cx="10591801" cy="6555641"/>
          </a:xfrm>
          <a:prstGeom prst="rect">
            <a:avLst/>
          </a:prstGeom>
          <a:noFill/>
        </p:spPr>
        <p:txBody>
          <a:bodyPr wrap="square" rtlCol="0">
            <a:spAutoFit/>
          </a:bodyPr>
          <a:lstStyle/>
          <a:p>
            <a:pPr marL="342900" indent="-342900">
              <a:buAutoNum type="arabicPeriod"/>
            </a:pPr>
            <a:r>
              <a:rPr lang="en-US" sz="1400" dirty="0"/>
              <a:t>Creation (Genesis 1-2)</a:t>
            </a:r>
          </a:p>
          <a:p>
            <a:pPr marL="342900" indent="-342900">
              <a:buAutoNum type="arabicPeriod"/>
            </a:pPr>
            <a:r>
              <a:rPr lang="en-US" sz="1400" dirty="0"/>
              <a:t>Flood (Genesis 7-8)</a:t>
            </a:r>
          </a:p>
          <a:p>
            <a:pPr marL="342900" indent="-342900">
              <a:buAutoNum type="arabicPeriod"/>
            </a:pPr>
            <a:r>
              <a:rPr lang="en-US" sz="1400" dirty="0"/>
              <a:t>Confusion of Languages at Babel (Genesis 11:1-9)</a:t>
            </a:r>
          </a:p>
          <a:p>
            <a:pPr marL="342900" indent="-342900">
              <a:buAutoNum type="arabicPeriod"/>
            </a:pPr>
            <a:r>
              <a:rPr lang="en-US" sz="1400" dirty="0"/>
              <a:t>Sodom and Gomorrah destroyed (Genesis 19:24)</a:t>
            </a:r>
          </a:p>
          <a:p>
            <a:pPr marL="342900" indent="-342900">
              <a:buAutoNum type="arabicPeriod"/>
            </a:pPr>
            <a:r>
              <a:rPr lang="en-US" sz="1400" dirty="0"/>
              <a:t>Lot’s wife turned into a “pillar of salt” (Genesis 19:29)</a:t>
            </a:r>
          </a:p>
          <a:p>
            <a:pPr marL="342900" indent="-342900">
              <a:buAutoNum type="arabicPeriod"/>
            </a:pPr>
            <a:r>
              <a:rPr lang="en-US" sz="1400" dirty="0"/>
              <a:t>Isaac conceived by elderly Sarah and Abraham (Genesis 21:1)</a:t>
            </a:r>
          </a:p>
          <a:p>
            <a:pPr marL="342900" indent="-342900">
              <a:buAutoNum type="arabicPeriod"/>
            </a:pPr>
            <a:r>
              <a:rPr lang="en-US" sz="1400" dirty="0"/>
              <a:t>The Ten plagues of Egypt (Exodus 7:20-12:30)</a:t>
            </a:r>
          </a:p>
          <a:p>
            <a:pPr marL="342900" indent="-342900">
              <a:buAutoNum type="arabicPeriod"/>
            </a:pPr>
            <a:r>
              <a:rPr lang="en-US" sz="1400" dirty="0"/>
              <a:t>Exodus Miracles Exodus 3-Josuha 10</a:t>
            </a:r>
          </a:p>
          <a:p>
            <a:r>
              <a:rPr lang="en-US" sz="1400" dirty="0"/>
              <a:t>	Burning bush</a:t>
            </a:r>
          </a:p>
          <a:p>
            <a:r>
              <a:rPr lang="en-US" sz="1400" dirty="0"/>
              <a:t>	Aaron’s Rd</a:t>
            </a:r>
          </a:p>
          <a:p>
            <a:r>
              <a:rPr lang="en-US" sz="1400" dirty="0"/>
              <a:t>	Red Sea parts</a:t>
            </a:r>
          </a:p>
          <a:p>
            <a:r>
              <a:rPr lang="en-US" sz="1400" dirty="0"/>
              <a:t>	Bitter waters of Marah</a:t>
            </a:r>
          </a:p>
          <a:p>
            <a:r>
              <a:rPr lang="en-US" sz="1400" dirty="0"/>
              <a:t>	Manna sent</a:t>
            </a:r>
          </a:p>
          <a:p>
            <a:r>
              <a:rPr lang="en-US" sz="1400" dirty="0"/>
              <a:t>	Water from rock</a:t>
            </a:r>
          </a:p>
          <a:p>
            <a:r>
              <a:rPr lang="en-US" sz="1400" dirty="0"/>
              <a:t>	Fiery serpents</a:t>
            </a:r>
          </a:p>
          <a:p>
            <a:r>
              <a:rPr lang="en-US" sz="1400" dirty="0"/>
              <a:t>	River Jordan divided</a:t>
            </a:r>
          </a:p>
          <a:p>
            <a:r>
              <a:rPr lang="en-US" sz="1400" dirty="0"/>
              <a:t>	Walls of Jericho fall</a:t>
            </a:r>
          </a:p>
          <a:p>
            <a:r>
              <a:rPr lang="en-US" sz="1400" dirty="0"/>
              <a:t>	Sun and moon stay motionless</a:t>
            </a:r>
          </a:p>
          <a:p>
            <a:r>
              <a:rPr lang="en-US" sz="1400" dirty="0"/>
              <a:t>	Hailstorms destroys Amorite army</a:t>
            </a:r>
          </a:p>
          <a:p>
            <a:r>
              <a:rPr lang="en-US" sz="1400" dirty="0"/>
              <a:t>9. Balaam’s donkey protects (Numbers 22:21-35)</a:t>
            </a:r>
          </a:p>
          <a:p>
            <a:r>
              <a:rPr lang="en-US" sz="1400" dirty="0"/>
              <a:t>10. Samson’s strength (Judges 14-16)</a:t>
            </a:r>
          </a:p>
          <a:p>
            <a:r>
              <a:rPr lang="en-US" sz="1400" dirty="0"/>
              <a:t>11. Idol (Dagon) falls 1 Sam. 5:1-12)</a:t>
            </a:r>
          </a:p>
          <a:p>
            <a:r>
              <a:rPr lang="en-US" sz="1400" dirty="0"/>
              <a:t>12. Disease of </a:t>
            </a:r>
            <a:r>
              <a:rPr lang="en-US" sz="1400" dirty="0" err="1"/>
              <a:t>Emerods</a:t>
            </a:r>
            <a:r>
              <a:rPr lang="en-US" sz="1400" dirty="0"/>
              <a:t> on Philistines (1 Samuel 5:1-12)</a:t>
            </a:r>
          </a:p>
          <a:p>
            <a:r>
              <a:rPr lang="en-US" sz="1400" dirty="0"/>
              <a:t>13. Men of </a:t>
            </a:r>
            <a:r>
              <a:rPr lang="en-US" sz="1400" dirty="0" err="1"/>
              <a:t>Bethsheme</a:t>
            </a:r>
            <a:r>
              <a:rPr lang="en-US" sz="1400" dirty="0"/>
              <a:t> smitten for looking into the ark of the covenant (1 Samuel 6:19)</a:t>
            </a:r>
          </a:p>
          <a:p>
            <a:r>
              <a:rPr lang="en-US" sz="1400" dirty="0"/>
              <a:t>14. Thunderstorm causes panic among the Philistines at Ebenezer (1 Samuel 7:10-12)</a:t>
            </a:r>
          </a:p>
          <a:p>
            <a:r>
              <a:rPr lang="en-US" sz="1400" dirty="0"/>
              <a:t>15. Death of </a:t>
            </a:r>
            <a:r>
              <a:rPr lang="en-US" sz="1400" dirty="0" err="1"/>
              <a:t>Uzzah</a:t>
            </a:r>
            <a:r>
              <a:rPr lang="en-US" sz="1400" dirty="0"/>
              <a:t> for touching the ark at Perez-</a:t>
            </a:r>
            <a:r>
              <a:rPr lang="en-US" sz="1400" dirty="0" err="1"/>
              <a:t>Uzzah</a:t>
            </a:r>
            <a:r>
              <a:rPr lang="en-US" sz="1400" dirty="0"/>
              <a:t> (2 Samuel 6:6,  7)</a:t>
            </a:r>
          </a:p>
          <a:p>
            <a:r>
              <a:rPr lang="en-US" sz="1400" dirty="0"/>
              <a:t>16. Jeroboam’s hand instantly withered and then restored (1 Kings 13:4-6</a:t>
            </a:r>
          </a:p>
          <a:p>
            <a:r>
              <a:rPr lang="en-US" sz="1400" dirty="0"/>
              <a:t>17. Jeroboam’s new altar destroyed at Bethel (1 Kings 13:4-6)</a:t>
            </a:r>
          </a:p>
          <a:p>
            <a:r>
              <a:rPr lang="en-US" sz="1400" dirty="0"/>
              <a:t>Bible Encyclopedia</a:t>
            </a:r>
          </a:p>
          <a:p>
            <a:pPr marL="342900" indent="-342900">
              <a:buAutoNum type="arabicPeriod"/>
            </a:pPr>
            <a:endParaRPr lang="en-US" sz="1400" dirty="0"/>
          </a:p>
        </p:txBody>
      </p:sp>
      <p:sp>
        <p:nvSpPr>
          <p:cNvPr id="6" name="TextBox 5"/>
          <p:cNvSpPr txBox="1"/>
          <p:nvPr/>
        </p:nvSpPr>
        <p:spPr>
          <a:xfrm>
            <a:off x="6270171" y="522514"/>
            <a:ext cx="4615543" cy="1938992"/>
          </a:xfrm>
          <a:prstGeom prst="rect">
            <a:avLst/>
          </a:prstGeom>
          <a:noFill/>
        </p:spPr>
        <p:txBody>
          <a:bodyPr wrap="square" rtlCol="0">
            <a:spAutoFit/>
          </a:bodyPr>
          <a:lstStyle/>
          <a:p>
            <a:pPr algn="ctr"/>
            <a:r>
              <a:rPr lang="en-US" sz="4000" dirty="0">
                <a:latin typeface="Algerian" panose="04020705040A02060702" pitchFamily="82" charset="0"/>
              </a:rPr>
              <a:t>A few other miracles in the Old Testament</a:t>
            </a:r>
          </a:p>
        </p:txBody>
      </p:sp>
    </p:spTree>
    <p:extLst>
      <p:ext uri="{BB962C8B-B14F-4D97-AF65-F5344CB8AC3E}">
        <p14:creationId xmlns:p14="http://schemas.microsoft.com/office/powerpoint/2010/main" val="2083342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599714" cy="6555641"/>
          </a:xfrm>
          <a:prstGeom prst="rect">
            <a:avLst/>
          </a:prstGeom>
          <a:ln>
            <a:solidFill>
              <a:schemeClr val="tx1"/>
            </a:solidFill>
          </a:ln>
        </p:spPr>
        <p:txBody>
          <a:bodyPr wrap="square">
            <a:spAutoFit/>
          </a:bodyPr>
          <a:lstStyle/>
          <a:p>
            <a:pPr fontAlgn="base"/>
            <a:r>
              <a:rPr lang="en-US" sz="1200" b="1" dirty="0"/>
              <a:t>Canon:</a:t>
            </a:r>
          </a:p>
          <a:p>
            <a:pPr fontAlgn="base"/>
            <a:r>
              <a:rPr lang="en-US" sz="1200" dirty="0"/>
              <a:t>Much of the information we now have on this subject has come to us through latter-day revelation. For example, we learn that Adam was an intelligent being who could read and write and had a pure and perfect language. Sacred records were kept by him and handed down to succeeding patriarchs, even to Enoch and Abraham, who also added their own writings to the collection (Moses 6:3–6, 46; Abr. 1:31). Likewise Moses kept a record in his day (Moses 1:40–41). A collection of Old Testament documents and other writings was available in Jerusalem in 600 </a:t>
            </a:r>
            <a:r>
              <a:rPr lang="en-US" sz="1200" cap="all" dirty="0"/>
              <a:t>B.C.</a:t>
            </a:r>
            <a:r>
              <a:rPr lang="en-US" sz="1200" dirty="0"/>
              <a:t>, written upon plates of brass, and was obtained by Nephi from Laban (1 Ne. 4; 5:10–19).</a:t>
            </a:r>
          </a:p>
          <a:p>
            <a:pPr fontAlgn="base"/>
            <a:r>
              <a:rPr lang="en-US" sz="1200" dirty="0"/>
              <a:t>The various Old Testament prophets wrote or dictated to scribes who recorded (such as Jeremiah to Baruch, Jer. 36), and thus the sacred books were produced and collected.</a:t>
            </a:r>
          </a:p>
          <a:p>
            <a:pPr fontAlgn="base"/>
            <a:r>
              <a:rPr lang="en-US" sz="1200" dirty="0"/>
              <a:t>In New Testament times the apostles and prophets kept records, giving an official testimony of the earthly ministry of the Savior and the progress and teachings of the Church. Many of the details, such as time and place involved in the production and the preservation of the records, are not available, but the general concept is clear that the servants of the Lord wrote what they knew to be true of Jesus. Thus came the Gospels. The epistles were primarily written to regulate affairs among the members of the Church.</a:t>
            </a:r>
          </a:p>
          <a:p>
            <a:pPr fontAlgn="base"/>
            <a:r>
              <a:rPr lang="en-US" sz="1200" dirty="0"/>
              <a:t>With the multiplicity of true books, of both Old and New Testament origin, there was also a proliferation of false writings from apostates and from authors who for one reason or another wished to propagate some particular thesis. From time to time decisions needed to be made as to which books were authoritative and which were false. A council of Jewish scholars met for this purpose in </a:t>
            </a:r>
            <a:r>
              <a:rPr lang="en-US" sz="1200" dirty="0" err="1"/>
              <a:t>Jamnia</a:t>
            </a:r>
            <a:r>
              <a:rPr lang="en-US" sz="1200" dirty="0"/>
              <a:t>, or </a:t>
            </a:r>
            <a:r>
              <a:rPr lang="en-US" sz="1200" dirty="0" err="1"/>
              <a:t>Javneh</a:t>
            </a:r>
            <a:r>
              <a:rPr lang="en-US" sz="1200" dirty="0"/>
              <a:t> (near Joppa), in about </a:t>
            </a:r>
            <a:r>
              <a:rPr lang="en-US" sz="1200" cap="all" dirty="0"/>
              <a:t>A.D.</a:t>
            </a:r>
            <a:r>
              <a:rPr lang="en-US" sz="1200" dirty="0"/>
              <a:t> 90, and some determinations were made as to what were the official and accepted books of the Jews’ religion. This probably was a defensive reaction to the rise of Christian writings, and perhaps also from the fact that the Christians freely used the Jewish scriptures (Old Testament) as well as the writings of the Apostles and the early Christian leaders. It appears that the rabbis wanted to make clear the distinction between the two.</a:t>
            </a:r>
          </a:p>
          <a:p>
            <a:pPr fontAlgn="base"/>
            <a:r>
              <a:rPr lang="en-US" sz="1200" dirty="0"/>
              <a:t>Councils were held in early Christianity to determine which of the writings were authoritative and which were heretical. Some good judgment was used, and many spurious books were rejected, while our present New Testament was preserved. Times of persecution also precipitated decisions as to which books were true and which false. If a Christian is forced by the Roman government to burn his books, he most likely will surrender those that are nonauthoritative and conceal the more valuable documents. In order to do this, he must know which are which.</a:t>
            </a:r>
          </a:p>
          <a:p>
            <a:pPr fontAlgn="base"/>
            <a:r>
              <a:rPr lang="en-US" sz="1200" dirty="0"/>
              <a:t>No doubt many writings, of both Old and New Testament times, have been lost, and perhaps even willfully destroyed (see </a:t>
            </a:r>
            <a:r>
              <a:rPr lang="en-US" sz="1200" i="1" dirty="0"/>
              <a:t>Lost books</a:t>
            </a:r>
            <a:r>
              <a:rPr lang="en-US" sz="1200" dirty="0"/>
              <a:t>). When the Church was in apostasy, whether before or after the time of Christ, some valuable writings were misjudged to be in error (because the judges lacked the truth) and so were discarded. Likewise some books of lesser value may have been judged to be good. In the main, however, sound guidelines were established that helped to preserve the authoritative books. Among these rules were the following: (1) Is it claimed that the document was written by a prophet or an apostle? (2) Is the content of the writing consistent with known and accepted doctrines of the faith? (3) Is the document already used and accepted in the Church? By application of these tests the books now contained in the Bible have been preserved.</a:t>
            </a:r>
          </a:p>
          <a:p>
            <a:pPr fontAlgn="base"/>
            <a:r>
              <a:rPr lang="en-US" sz="1200" dirty="0"/>
              <a:t>Although the decisions were made in the past as to which writings are authoritative, that does not mean that the canon of scripture is complete and that no more can be added. True prophets and apostles will continue to receive new revelation, and from time to time the legal authorities of the Church will see fit to formally add to the collection of scripture.</a:t>
            </a:r>
          </a:p>
          <a:p>
            <a:pPr fontAlgn="base"/>
            <a:r>
              <a:rPr lang="en-US" sz="1200" b="0" i="0" dirty="0">
                <a:effectLst/>
              </a:rPr>
              <a:t>Bible Dictionary LDS</a:t>
            </a:r>
          </a:p>
        </p:txBody>
      </p:sp>
      <p:sp>
        <p:nvSpPr>
          <p:cNvPr id="4" name="Rectangle 3"/>
          <p:cNvSpPr/>
          <p:nvPr/>
        </p:nvSpPr>
        <p:spPr>
          <a:xfrm>
            <a:off x="8599714" y="0"/>
            <a:ext cx="3592286" cy="4154984"/>
          </a:xfrm>
          <a:prstGeom prst="rect">
            <a:avLst/>
          </a:prstGeom>
          <a:ln>
            <a:solidFill>
              <a:schemeClr val="tx1"/>
            </a:solidFill>
          </a:ln>
        </p:spPr>
        <p:txBody>
          <a:bodyPr wrap="square">
            <a:spAutoFit/>
          </a:bodyPr>
          <a:lstStyle/>
          <a:p>
            <a:r>
              <a:rPr lang="en-US" sz="1200" b="1" i="1" dirty="0">
                <a:latin typeface="Calibri" panose="020F0502020204030204" pitchFamily="34" charset="0"/>
              </a:rPr>
              <a:t>Preservation of the Text of the Old Testament</a:t>
            </a:r>
            <a:r>
              <a:rPr lang="en-US" sz="1200" i="1" dirty="0">
                <a:latin typeface="Calibri" panose="020F0502020204030204" pitchFamily="34" charset="0"/>
              </a:rPr>
              <a:t>.</a:t>
            </a:r>
            <a:r>
              <a:rPr lang="en-US" sz="1200" dirty="0">
                <a:latin typeface="Calibri" panose="020F0502020204030204" pitchFamily="34" charset="0"/>
              </a:rPr>
              <a:t> The original language of most of the Old Testament is </a:t>
            </a:r>
            <a:r>
              <a:rPr lang="en-US" sz="1200" i="1" dirty="0">
                <a:latin typeface="Calibri" panose="020F0502020204030204" pitchFamily="34" charset="0"/>
              </a:rPr>
              <a:t>Hebrew,</a:t>
            </a:r>
            <a:r>
              <a:rPr lang="en-US" sz="1200" dirty="0">
                <a:latin typeface="Calibri" panose="020F0502020204030204" pitchFamily="34" charset="0"/>
              </a:rPr>
              <a:t> but a few portions (Ezra 4:8–6:18; 7:12–26; Jer. 10:11; Dan. 2:4–7:28) were written in what is popularly called </a:t>
            </a:r>
            <a:r>
              <a:rPr lang="en-US" sz="1200" dirty="0" err="1">
                <a:latin typeface="Calibri" panose="020F0502020204030204" pitchFamily="34" charset="0"/>
              </a:rPr>
              <a:t>Chaldee</a:t>
            </a:r>
            <a:r>
              <a:rPr lang="en-US" sz="1200" dirty="0">
                <a:latin typeface="Calibri" panose="020F0502020204030204" pitchFamily="34" charset="0"/>
              </a:rPr>
              <a:t>, but more correctly Aramaic. The direct evidence for the text of the Old Testament is of three kinds: Hebrew manuscripts, ancient versions, and quotations in the Talmud and other ancient Jewish writings. The manuscripts are of two kinds: (1) synagogue rolls, about which the Talmud gives elaborate rules as to the nature of the skins and fastenings, the number of columns in each, and the size of each column and title; these were written without vowel points or accents; (2) manuscripts for private use, in book form of various sizes, the vowel points being inserted, and a commentary generally provided in the margin.</a:t>
            </a:r>
          </a:p>
          <a:p>
            <a:endParaRPr lang="en-US" sz="1200" dirty="0">
              <a:latin typeface="Calibri" panose="020F0502020204030204" pitchFamily="34" charset="0"/>
            </a:endParaRPr>
          </a:p>
          <a:p>
            <a:r>
              <a:rPr lang="en-US" sz="1200" dirty="0">
                <a:latin typeface="Calibri" panose="020F0502020204030204" pitchFamily="34" charset="0"/>
              </a:rPr>
              <a:t>The Dead Sea Scrolls, some of which are believed to be as early as the 2nd century </a:t>
            </a:r>
            <a:r>
              <a:rPr lang="en-US" sz="1200" cap="all" dirty="0">
                <a:latin typeface="Calibri" panose="020F0502020204030204" pitchFamily="34" charset="0"/>
              </a:rPr>
              <a:t>B.C.</a:t>
            </a:r>
            <a:r>
              <a:rPr lang="en-US" sz="1200" dirty="0">
                <a:latin typeface="Calibri" panose="020F0502020204030204" pitchFamily="34" charset="0"/>
              </a:rPr>
              <a:t>, give evidence that the Old Testament text was corrupted at least by that time.</a:t>
            </a:r>
          </a:p>
          <a:p>
            <a:r>
              <a:rPr lang="en-US" sz="1200" dirty="0">
                <a:latin typeface="Calibri" panose="020F0502020204030204" pitchFamily="34" charset="0"/>
              </a:rPr>
              <a:t>Bible Dictionary</a:t>
            </a:r>
          </a:p>
        </p:txBody>
      </p:sp>
    </p:spTree>
    <p:extLst>
      <p:ext uri="{BB962C8B-B14F-4D97-AF65-F5344CB8AC3E}">
        <p14:creationId xmlns:p14="http://schemas.microsoft.com/office/powerpoint/2010/main" val="2661246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886"/>
            <a:ext cx="12192000" cy="6863417"/>
          </a:xfrm>
          <a:prstGeom prst="rect">
            <a:avLst/>
          </a:prstGeom>
        </p:spPr>
        <p:txBody>
          <a:bodyPr wrap="square">
            <a:spAutoFit/>
          </a:bodyPr>
          <a:lstStyle/>
          <a:p>
            <a:pPr fontAlgn="base"/>
            <a:r>
              <a:rPr lang="en-US" sz="1100" b="1" dirty="0"/>
              <a:t>Apocrypha</a:t>
            </a:r>
          </a:p>
          <a:p>
            <a:pPr fontAlgn="base"/>
            <a:r>
              <a:rPr lang="en-US" sz="1100" i="1" dirty="0"/>
              <a:t>Secret</a:t>
            </a:r>
            <a:r>
              <a:rPr lang="en-US" sz="1100" dirty="0"/>
              <a:t> or </a:t>
            </a:r>
            <a:r>
              <a:rPr lang="en-US" sz="1100" i="1" dirty="0"/>
              <a:t>hidden.</a:t>
            </a:r>
            <a:r>
              <a:rPr lang="en-US" sz="1100" dirty="0"/>
              <a:t> By this word is generally meant those sacred books of the Jewish people that were not included in the Hebrew Bible (see </a:t>
            </a:r>
            <a:r>
              <a:rPr lang="en-US" sz="1100" i="1" dirty="0"/>
              <a:t>Canon</a:t>
            </a:r>
            <a:r>
              <a:rPr lang="en-US" sz="1100" dirty="0"/>
              <a:t>). They are valuable as forming a link connecting the Old and New Testaments and are regarded in the Church as useful reading, although not all the books are of equal value. They are the subject of a revelation recorded in D&amp;C 91, in which it is stated that the contents are mostly correct but with many interpolations by man. Among these books the following are of special value:</a:t>
            </a:r>
          </a:p>
          <a:p>
            <a:pPr fontAlgn="base"/>
            <a:r>
              <a:rPr lang="en-US" sz="1100" i="1" dirty="0"/>
              <a:t>The First Book of Esdras.</a:t>
            </a:r>
            <a:r>
              <a:rPr lang="en-US" sz="1100" dirty="0"/>
              <a:t> Contains an account of Josiah’s religious reforms and the subsequent history down to the destruction of the Temple 588 </a:t>
            </a:r>
            <a:r>
              <a:rPr lang="en-US" sz="1100" cap="all" dirty="0"/>
              <a:t>B.C.</a:t>
            </a:r>
            <a:r>
              <a:rPr lang="en-US" sz="1100" dirty="0"/>
              <a:t> It then describes the return under Zerubbabel and the events that followed, of which we have another account in the books of Ezra and Nehemiah. Esdras is another form of the name Ezra.</a:t>
            </a:r>
          </a:p>
          <a:p>
            <a:pPr fontAlgn="base"/>
            <a:r>
              <a:rPr lang="en-US" sz="1100" dirty="0"/>
              <a:t>In Esdras 3:1–5:6 is a story that tells how Zerubbabel by his wisdom as page of Darius won the king’s favor and obtained permission to restore the captive Jews to their own country. This section is entirely independent of the canonical scriptures.</a:t>
            </a:r>
          </a:p>
          <a:p>
            <a:pPr fontAlgn="base"/>
            <a:r>
              <a:rPr lang="en-US" sz="1100" dirty="0"/>
              <a:t>Of the date of the compilation of the book we know nothing save that its contents were known to Josephus (born </a:t>
            </a:r>
            <a:r>
              <a:rPr lang="en-US" sz="1100" cap="all" dirty="0"/>
              <a:t>A.D.</a:t>
            </a:r>
            <a:r>
              <a:rPr lang="en-US" sz="1100" dirty="0"/>
              <a:t> 38).</a:t>
            </a:r>
          </a:p>
          <a:p>
            <a:pPr fontAlgn="base"/>
            <a:r>
              <a:rPr lang="en-US" sz="1100" i="1" dirty="0"/>
              <a:t>The Second Book of Esdras.</a:t>
            </a:r>
            <a:r>
              <a:rPr lang="en-US" sz="1100" dirty="0"/>
              <a:t> Contains seven visions or revelations made to Ezra, who is represented as grieving over the afflictions of his people and perplexed at the triumph of gentile sinners. The book is marked by a tone of deep melancholy. The only note of consolation is presented in the thought of the retribution that is to fall upon the heads of the Gentiles who have crushed the Jews. The references to the Messiah (7:28–29; 12:32; 13:32, 37, 52) deserve special notice. Many scholars feel the book was composed in the 1st century </a:t>
            </a:r>
            <a:r>
              <a:rPr lang="en-US" sz="1100" cap="all" dirty="0"/>
              <a:t>A.D.</a:t>
            </a:r>
          </a:p>
          <a:p>
            <a:pPr fontAlgn="base"/>
            <a:endParaRPr lang="en-US" sz="1100" dirty="0"/>
          </a:p>
          <a:p>
            <a:pPr fontAlgn="base"/>
            <a:r>
              <a:rPr lang="en-US" sz="1100" i="1" dirty="0"/>
              <a:t>The Book of Tobit.</a:t>
            </a:r>
            <a:r>
              <a:rPr lang="en-US" sz="1100" dirty="0"/>
              <a:t> The story is briefly as follows: Tobit is a Jew of the tribe of Naphtali, living in Nineveh, a pious God-fearing man and very strict in the observance of the Jewish law. Trouble comes upon him, and he loses his eyesight. He sends his son Tobias to fetch ten talents of silver, which he had left in the hands of his kinsman </a:t>
            </a:r>
            <a:r>
              <a:rPr lang="en-US" sz="1100" dirty="0" err="1"/>
              <a:t>Gabael</a:t>
            </a:r>
            <a:r>
              <a:rPr lang="en-US" sz="1100" dirty="0"/>
              <a:t> who dwelt at Rages in Media. Tobias takes a traveling companion with him, who is in reality the angel Raphael. On the way they stop at Ecbatana and lodge at the house of one </a:t>
            </a:r>
            <a:r>
              <a:rPr lang="en-US" sz="1100" dirty="0" err="1"/>
              <a:t>Raguel</a:t>
            </a:r>
            <a:r>
              <a:rPr lang="en-US" sz="1100" dirty="0"/>
              <a:t>, whose daughter Sara has through the evil spirit </a:t>
            </a:r>
            <a:r>
              <a:rPr lang="en-US" sz="1100" dirty="0" err="1"/>
              <a:t>Asmodeus</a:t>
            </a:r>
            <a:r>
              <a:rPr lang="en-US" sz="1100" dirty="0"/>
              <a:t> been seven times deprived of husbands on the night of wedlock. Tobias on the ground of kinship claims her in marriage, and her parents grant consent. By supernatural means, with which Raphael had supplied him, he is able to expel the demon </a:t>
            </a:r>
            <a:r>
              <a:rPr lang="en-US" sz="1100" dirty="0" err="1"/>
              <a:t>Asmodeus</a:t>
            </a:r>
            <a:r>
              <a:rPr lang="en-US" sz="1100" dirty="0"/>
              <a:t>. During the marriage festivities the angel journeys to Rages and obtains the money from </a:t>
            </a:r>
            <a:r>
              <a:rPr lang="en-US" sz="1100" dirty="0" err="1"/>
              <a:t>Gabael</a:t>
            </a:r>
            <a:r>
              <a:rPr lang="en-US" sz="1100" dirty="0"/>
              <a:t>. Tobias and his wife then return to Nineveh; and by further application of supernatural means Tobias is able to restore his father’s sight. Raphael, having revealed his true nature, disappears. Tobit breaks forth into a song of thanksgiving. He and his family end their days in prosperity. The work’s general character seems to show that it was written in praise of a life spent in devout consistency with the Jewish law, even in a strange land.</a:t>
            </a:r>
          </a:p>
          <a:p>
            <a:pPr fontAlgn="base"/>
            <a:endParaRPr lang="en-US" sz="1100" dirty="0"/>
          </a:p>
          <a:p>
            <a:pPr fontAlgn="base"/>
            <a:r>
              <a:rPr lang="en-US" sz="1100" i="1" dirty="0"/>
              <a:t>The Book of Judith.</a:t>
            </a:r>
            <a:r>
              <a:rPr lang="en-US" sz="1100" dirty="0"/>
              <a:t> Purports to describe a romantic event in the history of the Jews, that is, the murder of the Assyrian general </a:t>
            </a:r>
            <a:r>
              <a:rPr lang="en-US" sz="1100" dirty="0" err="1"/>
              <a:t>Holofernes</a:t>
            </a:r>
            <a:r>
              <a:rPr lang="en-US" sz="1100" dirty="0"/>
              <a:t> by Judith, a rich and beautiful widow of </a:t>
            </a:r>
            <a:r>
              <a:rPr lang="en-US" sz="1100" dirty="0" err="1"/>
              <a:t>Betulia</a:t>
            </a:r>
            <a:r>
              <a:rPr lang="en-US" sz="1100" dirty="0"/>
              <a:t>. The historical contradictions in the story, as well as its general character, leave us no reason to doubt that it is a work of fiction, in which perhaps some traditional deed of heroism in early days has been worked up.</a:t>
            </a:r>
          </a:p>
          <a:p>
            <a:pPr fontAlgn="base"/>
            <a:r>
              <a:rPr lang="en-US" sz="1100" i="1" dirty="0"/>
              <a:t>The rest of the chapters of the Book of Esther.</a:t>
            </a:r>
            <a:r>
              <a:rPr lang="en-US" sz="1100" dirty="0"/>
              <a:t> These chapters expand in greater detail the narrative of the canonical book. Their object is to illustrate the hearing of prayer and the deliverances from the Gentiles that God wrought for His people the Jews.</a:t>
            </a:r>
          </a:p>
          <a:p>
            <a:pPr fontAlgn="base"/>
            <a:endParaRPr lang="en-US" sz="1100" dirty="0"/>
          </a:p>
          <a:p>
            <a:pPr fontAlgn="base"/>
            <a:r>
              <a:rPr lang="en-US" sz="1100" i="1" dirty="0"/>
              <a:t>The Book of the Wisdom of Solomon.</a:t>
            </a:r>
            <a:r>
              <a:rPr lang="en-US" sz="1100" dirty="0"/>
              <a:t> Written in praise of “Wisdom” and in condemnation of those who willfully rejected her. It purports to be addressed by the Israelite king Solomon to the kings and rulers of the earth. Many scholars feel it is of 1st century </a:t>
            </a:r>
            <a:r>
              <a:rPr lang="en-US" sz="1100" cap="all" dirty="0"/>
              <a:t>A.D. </a:t>
            </a:r>
            <a:r>
              <a:rPr lang="en-US" sz="1100" dirty="0"/>
              <a:t>origin, in the Greek language. It shows traces of the influence of Greek philosophy. The most famous passages are those containing the description of “the righteous man” (4:7–18) and the picture of “Wisdom” (Wisdom 7–9).</a:t>
            </a:r>
          </a:p>
          <a:p>
            <a:pPr fontAlgn="base"/>
            <a:r>
              <a:rPr lang="en-US" sz="1100" dirty="0"/>
              <a:t>The object of the book is to warn Alexandrian Jews against abandoning the religion of their fathers. The “Wisdom” of the book of Proverbs, “the fear of the Lord,” is asserted to be the basis of all true happiness.</a:t>
            </a:r>
          </a:p>
          <a:p>
            <a:pPr fontAlgn="base"/>
            <a:endParaRPr lang="en-US" sz="1100" dirty="0"/>
          </a:p>
          <a:p>
            <a:pPr fontAlgn="base"/>
            <a:r>
              <a:rPr lang="en-US" sz="1100" i="1" dirty="0"/>
              <a:t>The Wisdom of Jesus the son of Sirach,</a:t>
            </a:r>
            <a:r>
              <a:rPr lang="en-US" sz="1100" dirty="0"/>
              <a:t> or </a:t>
            </a:r>
            <a:r>
              <a:rPr lang="en-US" sz="1100" i="1" dirty="0"/>
              <a:t>Ecclesiasticus.</a:t>
            </a:r>
            <a:r>
              <a:rPr lang="en-US" sz="1100" dirty="0"/>
              <a:t> This is the only book in the Apocrypha to which the name of the author can be assigned. In Ecclesiasticus 50:27 he speaks of himself as “Jesus the son of Sirach of Jerusalem.” We know nothing of him beyond what is told in the prologue to the book.</a:t>
            </a:r>
          </a:p>
          <a:p>
            <a:pPr fontAlgn="base"/>
            <a:r>
              <a:rPr lang="en-US" sz="1100" dirty="0"/>
              <a:t>In style and character the book resembles the canonical book of Proverbs. The greater part is occupied with questions of practical morality. Some of the subjects discussed are friendship, old age, women, avarice, health, wisdom, anger, servants. The Song of Praise of the works of Creation (42:15–43:33) is a very powerful and beautiful composition, and the eulogy of the nation’s great men covers all of the Old Testament heroes, the omission of Ezra, Daniel, and Mordecai being remarkable.</a:t>
            </a:r>
          </a:p>
          <a:p>
            <a:pPr fontAlgn="base"/>
            <a:r>
              <a:rPr lang="en-US" sz="1100" dirty="0"/>
              <a:t>The book was originally written in Hebrew and has come down to us in a Greek translation made by the author’s grandson, who prefixed to it a preface. This preface deserves special notice for its reference to the Jewish scriptures under the threefold title of “the Law, the Prophets, and the rest of the writings.” Some leaves containing about 23 chapters in Hebrew were discovered at Cairo in 1896.</a:t>
            </a:r>
          </a:p>
          <a:p>
            <a:pPr fontAlgn="base"/>
            <a:r>
              <a:rPr lang="en-US" sz="1100" dirty="0"/>
              <a:t>The name </a:t>
            </a:r>
            <a:r>
              <a:rPr lang="en-US" sz="1100" i="1" dirty="0"/>
              <a:t>Ecclesiasticus</a:t>
            </a:r>
            <a:r>
              <a:rPr lang="en-US" sz="1100" dirty="0"/>
              <a:t> dates from the time of Cyprian (Bishop of Carthage, </a:t>
            </a:r>
            <a:r>
              <a:rPr lang="en-US" sz="1100" cap="all" dirty="0"/>
              <a:t>A.D.</a:t>
            </a:r>
            <a:r>
              <a:rPr lang="en-US" sz="1100" dirty="0"/>
              <a:t> 248–58). It has no connection with Ecclesiastes.</a:t>
            </a:r>
          </a:p>
          <a:p>
            <a:pPr fontAlgn="base"/>
            <a:r>
              <a:rPr lang="en-US" sz="1100" dirty="0"/>
              <a:t>Bible Dictionary</a:t>
            </a:r>
          </a:p>
        </p:txBody>
      </p:sp>
    </p:spTree>
    <p:extLst>
      <p:ext uri="{BB962C8B-B14F-4D97-AF65-F5344CB8AC3E}">
        <p14:creationId xmlns:p14="http://schemas.microsoft.com/office/powerpoint/2010/main" val="3388362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886"/>
            <a:ext cx="12192000" cy="5001369"/>
          </a:xfrm>
          <a:prstGeom prst="rect">
            <a:avLst/>
          </a:prstGeom>
        </p:spPr>
        <p:txBody>
          <a:bodyPr wrap="square">
            <a:spAutoFit/>
          </a:bodyPr>
          <a:lstStyle/>
          <a:p>
            <a:pPr fontAlgn="base"/>
            <a:r>
              <a:rPr lang="en-US" sz="1100" b="1" dirty="0"/>
              <a:t>Apocrypha continued:</a:t>
            </a:r>
          </a:p>
          <a:p>
            <a:pPr fontAlgn="base"/>
            <a:endParaRPr lang="en-US" sz="1100" b="1" dirty="0"/>
          </a:p>
          <a:p>
            <a:pPr fontAlgn="base"/>
            <a:r>
              <a:rPr lang="en-US" sz="1100" i="1" dirty="0"/>
              <a:t>The Book of Baruch.</a:t>
            </a:r>
            <a:r>
              <a:rPr lang="en-US" sz="1100" dirty="0"/>
              <a:t> So called because it purports to contain a work written by Baruch, the prophet, in Babylon, in the fifth year after the destruction of Jerusalem by the Chaldeans. Most scholars feel that it was probably composed at a later date.</a:t>
            </a:r>
          </a:p>
          <a:p>
            <a:pPr fontAlgn="base"/>
            <a:r>
              <a:rPr lang="en-US" sz="1100" dirty="0"/>
              <a:t>Attached to the Book of Baruch is the so-called </a:t>
            </a:r>
            <a:r>
              <a:rPr lang="en-US" sz="1100" i="1" dirty="0"/>
              <a:t>Epistle of Jeremy,</a:t>
            </a:r>
            <a:r>
              <a:rPr lang="en-US" sz="1100" dirty="0"/>
              <a:t> purporting to be a letter written by the prophet Jeremiah to the Jews who were being carried away captive to Babylon.</a:t>
            </a:r>
          </a:p>
          <a:p>
            <a:pPr fontAlgn="base"/>
            <a:endParaRPr lang="en-US" sz="1100" dirty="0"/>
          </a:p>
          <a:p>
            <a:pPr fontAlgn="base"/>
            <a:r>
              <a:rPr lang="en-US" sz="1100" i="1" dirty="0"/>
              <a:t>The Song of the Three Children.</a:t>
            </a:r>
            <a:r>
              <a:rPr lang="en-US" sz="1100" dirty="0"/>
              <a:t> Purports to be the song sung by Shadrach, Meshach, and Abed-</a:t>
            </a:r>
            <a:r>
              <a:rPr lang="en-US" sz="1100" dirty="0" err="1"/>
              <a:t>nego</a:t>
            </a:r>
            <a:r>
              <a:rPr lang="en-US" sz="1100" dirty="0"/>
              <a:t> (they are called Ananias, </a:t>
            </a:r>
            <a:r>
              <a:rPr lang="en-US" sz="1100" dirty="0" err="1"/>
              <a:t>Azarias</a:t>
            </a:r>
            <a:r>
              <a:rPr lang="en-US" sz="1100" dirty="0"/>
              <a:t>, and Misael in verse 66) in the midst of the burning, fiery furnace.</a:t>
            </a:r>
          </a:p>
          <a:p>
            <a:pPr fontAlgn="base"/>
            <a:r>
              <a:rPr lang="en-US" sz="1100" i="1" dirty="0"/>
              <a:t>The History of Susanna.</a:t>
            </a:r>
            <a:r>
              <a:rPr lang="en-US" sz="1100" dirty="0"/>
              <a:t> This story describes how Daniel as a young man procured the vindication of Susanna from a shameful charge, and the condemnation of the two elders who had borne false witness against her.</a:t>
            </a:r>
          </a:p>
          <a:p>
            <a:pPr fontAlgn="base"/>
            <a:endParaRPr lang="en-US" sz="1100" i="1" dirty="0"/>
          </a:p>
          <a:p>
            <a:pPr fontAlgn="base"/>
            <a:r>
              <a:rPr lang="en-US" sz="1100" i="1" dirty="0"/>
              <a:t>Bel and the Dragon.</a:t>
            </a:r>
            <a:r>
              <a:rPr lang="en-US" sz="1100" dirty="0"/>
              <a:t> In this fragment we have two more anecdotes related of Daniel. In the first, Daniel discovers for King Cyrus the frauds practiced by the priests of Bel in connection with the pretended banquets of that idol. In the second we have the story of his destruction of the sacred dragon that was worshipped at Babylon. Both stories serve the purpose of bringing idolatry into ridicule.</a:t>
            </a:r>
          </a:p>
          <a:p>
            <a:pPr fontAlgn="base"/>
            <a:endParaRPr lang="en-US" sz="1100" dirty="0"/>
          </a:p>
          <a:p>
            <a:pPr fontAlgn="base"/>
            <a:r>
              <a:rPr lang="en-US" sz="1100" i="1" dirty="0"/>
              <a:t>The Prayer of </a:t>
            </a:r>
            <a:r>
              <a:rPr lang="en-US" sz="1100" i="1" dirty="0" err="1"/>
              <a:t>Manasses</a:t>
            </a:r>
            <a:r>
              <a:rPr lang="en-US" sz="1100" i="1" dirty="0"/>
              <a:t>,</a:t>
            </a:r>
            <a:r>
              <a:rPr lang="en-US" sz="1100" dirty="0"/>
              <a:t> king of Judah. This is a penitential prayer built up, for the most part, of sentences and phrases taken from the canonical scriptures. There is little reason for giving it the title that it bears.</a:t>
            </a:r>
          </a:p>
          <a:p>
            <a:pPr fontAlgn="base"/>
            <a:r>
              <a:rPr lang="en-US" sz="1100" i="1" dirty="0"/>
              <a:t>The First Book of the Maccabees.</a:t>
            </a:r>
            <a:r>
              <a:rPr lang="en-US" sz="1100" dirty="0"/>
              <a:t> (See </a:t>
            </a:r>
            <a:r>
              <a:rPr lang="en-US" sz="1100" i="1" dirty="0"/>
              <a:t>Maccabees.</a:t>
            </a:r>
            <a:r>
              <a:rPr lang="en-US" sz="1100" dirty="0"/>
              <a:t>) The importance of this work for our knowledge of Jewish history in the 2nd century </a:t>
            </a:r>
            <a:r>
              <a:rPr lang="en-US" sz="1100" cap="all" dirty="0"/>
              <a:t>B.C.</a:t>
            </a:r>
            <a:r>
              <a:rPr lang="en-US" sz="1100" dirty="0"/>
              <a:t> can hardly be surpassed. It recounts with great minuteness the whole narrative of the Maccabean movement from the accession of Antiochus Epiphanes (175) to the death of Simon (135). The persecution of Antiochus Epiphanes and the national rising led by the aged priest Mattathias, the heroic war of independence under the lead of Judas the Maccabee, and the recovery of religious freedom and political independence under Jonathan (160–143) and Simon (143–135) mark the chief divisions of the stirring period that the book chronicles.</a:t>
            </a:r>
          </a:p>
          <a:p>
            <a:pPr fontAlgn="base"/>
            <a:endParaRPr lang="en-US" sz="1100" dirty="0"/>
          </a:p>
          <a:p>
            <a:pPr fontAlgn="base"/>
            <a:r>
              <a:rPr lang="en-US" sz="1100" i="1" dirty="0"/>
              <a:t>The Second Book of the Maccabees.</a:t>
            </a:r>
            <a:r>
              <a:rPr lang="en-US" sz="1100" dirty="0"/>
              <a:t> Deals with the history of the Jews during 15 years (175–160) and therefore goes over part of the period described in 1 Maccabees. It is inferior to that book both in simplicity and in accuracy because legends are introduced with great freedom. However, the doctrine of the Resurrection is strongly affirmed.</a:t>
            </a:r>
          </a:p>
          <a:p>
            <a:pPr fontAlgn="base"/>
            <a:endParaRPr lang="en-US" sz="1100" dirty="0"/>
          </a:p>
          <a:p>
            <a:pPr fontAlgn="base"/>
            <a:r>
              <a:rPr lang="en-US" sz="1100" dirty="0"/>
              <a:t>The books mentioned above taken together make up what is generally known as the Apocrypha. They are frequently printed along with the canonical scriptures. The Roman Church regards as part of the canon the books of Tobit, Judith, Wisdom of Solomon, Ecclesiasticus, Baruch, 1 and 2 Maccabees, and the additions to Daniel and Esther. Besides these books, there are other Jewish apocryphal writings. The chief are the Psalms of Solomon, the Book of Enoch, the Apocalypse of Baruch, the Testaments of the Twelve Patriarchs, the Assumption of Moses, the Book of Jubilees, and the Sibylline Oracles.</a:t>
            </a:r>
          </a:p>
          <a:p>
            <a:pPr fontAlgn="base"/>
            <a:r>
              <a:rPr lang="en-US" sz="1100" dirty="0"/>
              <a:t>Bible Dictionary LDS</a:t>
            </a:r>
          </a:p>
          <a:p>
            <a:pPr fontAlgn="base"/>
            <a:endParaRPr lang="en-US" sz="1100" dirty="0"/>
          </a:p>
          <a:p>
            <a:pPr fontAlgn="base"/>
            <a:endParaRPr lang="en-US" sz="1100" dirty="0"/>
          </a:p>
          <a:p>
            <a:pPr fontAlgn="base"/>
            <a:endParaRPr lang="en-US" sz="1100" b="0" i="0" dirty="0">
              <a:effectLst/>
            </a:endParaRPr>
          </a:p>
        </p:txBody>
      </p:sp>
    </p:spTree>
    <p:extLst>
      <p:ext uri="{BB962C8B-B14F-4D97-AF65-F5344CB8AC3E}">
        <p14:creationId xmlns:p14="http://schemas.microsoft.com/office/powerpoint/2010/main" val="29174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4 Greek Words</a:t>
            </a:r>
          </a:p>
        </p:txBody>
      </p:sp>
      <p:sp>
        <p:nvSpPr>
          <p:cNvPr id="13" name="TextBox 12"/>
          <p:cNvSpPr txBox="1"/>
          <p:nvPr/>
        </p:nvSpPr>
        <p:spPr>
          <a:xfrm>
            <a:off x="65979" y="6572396"/>
            <a:ext cx="2380735" cy="276999"/>
          </a:xfrm>
          <a:prstGeom prst="rect">
            <a:avLst/>
          </a:prstGeom>
          <a:noFill/>
        </p:spPr>
        <p:txBody>
          <a:bodyPr wrap="square" rtlCol="0">
            <a:spAutoFit/>
          </a:bodyPr>
          <a:lstStyle/>
          <a:p>
            <a:r>
              <a:rPr lang="en-US" sz="1200" dirty="0">
                <a:solidFill>
                  <a:schemeClr val="bg1"/>
                </a:solidFill>
              </a:rPr>
              <a:t>Bible Encyclopedia</a:t>
            </a:r>
          </a:p>
        </p:txBody>
      </p:sp>
      <p:sp>
        <p:nvSpPr>
          <p:cNvPr id="7" name="Rectangle 6"/>
          <p:cNvSpPr/>
          <p:nvPr/>
        </p:nvSpPr>
        <p:spPr>
          <a:xfrm>
            <a:off x="4161754" y="944142"/>
            <a:ext cx="6096000" cy="369332"/>
          </a:xfrm>
          <a:prstGeom prst="rect">
            <a:avLst/>
          </a:prstGeom>
        </p:spPr>
        <p:txBody>
          <a:bodyPr>
            <a:spAutoFit/>
          </a:bodyPr>
          <a:lstStyle/>
          <a:p>
            <a:r>
              <a:rPr lang="en-US" i="1" dirty="0">
                <a:solidFill>
                  <a:schemeClr val="bg1"/>
                </a:solidFill>
              </a:rPr>
              <a:t>In the New Testament to designate miracles</a:t>
            </a:r>
            <a:endParaRPr lang="en-US" dirty="0">
              <a:solidFill>
                <a:schemeClr val="bg1"/>
              </a:solidFill>
            </a:endParaRPr>
          </a:p>
        </p:txBody>
      </p:sp>
      <p:sp>
        <p:nvSpPr>
          <p:cNvPr id="12" name="Rectangle 11"/>
          <p:cNvSpPr/>
          <p:nvPr/>
        </p:nvSpPr>
        <p:spPr>
          <a:xfrm>
            <a:off x="6157845" y="1982024"/>
            <a:ext cx="228600" cy="450664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6386445" y="2895600"/>
            <a:ext cx="1981200" cy="533400"/>
          </a:xfrm>
          <a:prstGeom prst="homePlat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Terata</a:t>
            </a:r>
            <a:r>
              <a:rPr lang="en-US" dirty="0"/>
              <a:t> “Wonders”</a:t>
            </a:r>
          </a:p>
        </p:txBody>
      </p:sp>
      <p:sp>
        <p:nvSpPr>
          <p:cNvPr id="15" name="Pentagon 14"/>
          <p:cNvSpPr/>
          <p:nvPr/>
        </p:nvSpPr>
        <p:spPr>
          <a:xfrm flipH="1">
            <a:off x="4176645" y="2191506"/>
            <a:ext cx="1981200" cy="533400"/>
          </a:xfrm>
          <a:prstGeom prst="homePlat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Semeion</a:t>
            </a:r>
            <a:r>
              <a:rPr lang="en-US" dirty="0"/>
              <a:t> “Sign”</a:t>
            </a:r>
          </a:p>
        </p:txBody>
      </p:sp>
      <p:sp>
        <p:nvSpPr>
          <p:cNvPr id="16" name="Pentagon 15"/>
          <p:cNvSpPr/>
          <p:nvPr/>
        </p:nvSpPr>
        <p:spPr>
          <a:xfrm flipH="1">
            <a:off x="4176645" y="4575468"/>
            <a:ext cx="1981200" cy="533400"/>
          </a:xfrm>
          <a:prstGeom prst="homePlat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Dunameis</a:t>
            </a:r>
            <a:r>
              <a:rPr lang="en-US" dirty="0"/>
              <a:t> ”mighty works”</a:t>
            </a:r>
          </a:p>
        </p:txBody>
      </p:sp>
      <p:sp>
        <p:nvSpPr>
          <p:cNvPr id="17" name="Pentagon 16"/>
          <p:cNvSpPr/>
          <p:nvPr/>
        </p:nvSpPr>
        <p:spPr>
          <a:xfrm>
            <a:off x="6386445" y="5338499"/>
            <a:ext cx="1981200" cy="533400"/>
          </a:xfrm>
          <a:prstGeom prst="homePlat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Erga</a:t>
            </a:r>
            <a:r>
              <a:rPr lang="en-US" dirty="0"/>
              <a:t> (Works”</a:t>
            </a:r>
          </a:p>
        </p:txBody>
      </p:sp>
      <p:grpSp>
        <p:nvGrpSpPr>
          <p:cNvPr id="3" name="Group 2"/>
          <p:cNvGrpSpPr/>
          <p:nvPr/>
        </p:nvGrpSpPr>
        <p:grpSpPr>
          <a:xfrm>
            <a:off x="219858" y="1674674"/>
            <a:ext cx="3965968" cy="2104081"/>
            <a:chOff x="219858" y="1674674"/>
            <a:chExt cx="3965968" cy="2104081"/>
          </a:xfrm>
        </p:grpSpPr>
        <p:sp>
          <p:nvSpPr>
            <p:cNvPr id="2" name="Rectangle 1"/>
            <p:cNvSpPr/>
            <p:nvPr/>
          </p:nvSpPr>
          <p:spPr>
            <a:xfrm>
              <a:off x="219858" y="1674674"/>
              <a:ext cx="3330921" cy="2031325"/>
            </a:xfrm>
            <a:prstGeom prst="rect">
              <a:avLst/>
            </a:prstGeom>
          </p:spPr>
          <p:txBody>
            <a:bodyPr wrap="square">
              <a:spAutoFit/>
            </a:bodyPr>
            <a:lstStyle/>
            <a:p>
              <a:r>
                <a:rPr lang="en-US" dirty="0">
                  <a:solidFill>
                    <a:schemeClr val="bg1"/>
                  </a:solidFill>
                </a:rPr>
                <a:t>An evidence of a divine commission; an attestation of a divine message a </a:t>
              </a:r>
            </a:p>
            <a:p>
              <a:r>
                <a:rPr lang="en-US" dirty="0">
                  <a:solidFill>
                    <a:schemeClr val="bg1"/>
                  </a:solidFill>
                </a:rPr>
                <a:t>token of the presence </a:t>
              </a:r>
            </a:p>
            <a:p>
              <a:r>
                <a:rPr lang="en-US" dirty="0">
                  <a:solidFill>
                    <a:schemeClr val="bg1"/>
                  </a:solidFill>
                </a:rPr>
                <a:t>and working of God; </a:t>
              </a:r>
            </a:p>
            <a:p>
              <a:r>
                <a:rPr lang="en-US" dirty="0">
                  <a:solidFill>
                    <a:schemeClr val="bg1"/>
                  </a:solidFill>
                </a:rPr>
                <a:t>the seal of a higher </a:t>
              </a:r>
            </a:p>
            <a:p>
              <a:r>
                <a:rPr lang="en-US" dirty="0">
                  <a:solidFill>
                    <a:schemeClr val="bg1"/>
                  </a:solidFill>
                </a:rPr>
                <a:t>power.</a:t>
              </a:r>
            </a:p>
          </p:txBody>
        </p:sp>
        <p:pic>
          <p:nvPicPr>
            <p:cNvPr id="1026" name="Picture 2" descr="http://blog.tifwe.org/wp-content/uploads/2012/02/Cre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714" y="2378770"/>
              <a:ext cx="1739112" cy="13999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275497" y="1390201"/>
            <a:ext cx="4068151" cy="2882696"/>
            <a:chOff x="7377045" y="1369607"/>
            <a:chExt cx="4068151" cy="2882696"/>
          </a:xfrm>
        </p:grpSpPr>
        <p:sp>
          <p:nvSpPr>
            <p:cNvPr id="18" name="Rectangle 17"/>
            <p:cNvSpPr/>
            <p:nvPr/>
          </p:nvSpPr>
          <p:spPr>
            <a:xfrm>
              <a:off x="7377045" y="1369607"/>
              <a:ext cx="3758452" cy="923330"/>
            </a:xfrm>
            <a:prstGeom prst="rect">
              <a:avLst/>
            </a:prstGeom>
          </p:spPr>
          <p:txBody>
            <a:bodyPr wrap="square">
              <a:spAutoFit/>
            </a:bodyPr>
            <a:lstStyle/>
            <a:p>
              <a:r>
                <a:rPr lang="en-US" dirty="0">
                  <a:solidFill>
                    <a:schemeClr val="bg1"/>
                  </a:solidFill>
                </a:rPr>
                <a:t>Wonder-causing events; portents; producing astonishment in the beholder. </a:t>
              </a:r>
            </a:p>
          </p:txBody>
        </p:sp>
        <p:pic>
          <p:nvPicPr>
            <p:cNvPr id="1028" name="Picture 4" descr="http://www.wallacepca.org/wp-content/uploads/2015/03/mt_carm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5350" y="2039765"/>
              <a:ext cx="2889846" cy="22125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663254" y="4145776"/>
            <a:ext cx="3002661" cy="2452436"/>
            <a:chOff x="663254" y="4145776"/>
            <a:chExt cx="3002661" cy="2452436"/>
          </a:xfrm>
        </p:grpSpPr>
        <p:sp>
          <p:nvSpPr>
            <p:cNvPr id="19" name="Rectangle 18"/>
            <p:cNvSpPr/>
            <p:nvPr/>
          </p:nvSpPr>
          <p:spPr>
            <a:xfrm>
              <a:off x="663254" y="4145776"/>
              <a:ext cx="3002661" cy="923330"/>
            </a:xfrm>
            <a:prstGeom prst="rect">
              <a:avLst/>
            </a:prstGeom>
          </p:spPr>
          <p:txBody>
            <a:bodyPr wrap="square">
              <a:spAutoFit/>
            </a:bodyPr>
            <a:lstStyle/>
            <a:p>
              <a:r>
                <a:rPr lang="en-US" dirty="0">
                  <a:solidFill>
                    <a:schemeClr val="bg1"/>
                  </a:solidFill>
                </a:rPr>
                <a:t>Works of superhuman power of a new and higher power.</a:t>
              </a:r>
            </a:p>
            <a:p>
              <a:endParaRPr lang="en-US" dirty="0">
                <a:solidFill>
                  <a:schemeClr val="bg1"/>
                </a:solidFill>
              </a:endParaRPr>
            </a:p>
          </p:txBody>
        </p:sp>
        <p:pic>
          <p:nvPicPr>
            <p:cNvPr id="1030" name="Picture 6" descr="http://jesuslovesyou.wpengine.netdna-cdn.com/wp-content/uploads/2011/10/Miracles_WalkonWa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4068" y="4842168"/>
              <a:ext cx="1756044" cy="17560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8358464" y="4840214"/>
            <a:ext cx="3366777" cy="1941059"/>
            <a:chOff x="8358464" y="4840214"/>
            <a:chExt cx="3366777" cy="1941059"/>
          </a:xfrm>
        </p:grpSpPr>
        <p:sp>
          <p:nvSpPr>
            <p:cNvPr id="20" name="Rectangle 19"/>
            <p:cNvSpPr/>
            <p:nvPr/>
          </p:nvSpPr>
          <p:spPr>
            <a:xfrm>
              <a:off x="10257754" y="5004328"/>
              <a:ext cx="1467487" cy="1200329"/>
            </a:xfrm>
            <a:prstGeom prst="rect">
              <a:avLst/>
            </a:prstGeom>
          </p:spPr>
          <p:txBody>
            <a:bodyPr wrap="square">
              <a:spAutoFit/>
            </a:bodyPr>
            <a:lstStyle/>
            <a:p>
              <a:r>
                <a:rPr lang="en-US" dirty="0">
                  <a:solidFill>
                    <a:schemeClr val="bg1"/>
                  </a:solidFill>
                </a:rPr>
                <a:t>The works of Him who is “wonderful in working”.</a:t>
              </a:r>
            </a:p>
          </p:txBody>
        </p:sp>
        <p:pic>
          <p:nvPicPr>
            <p:cNvPr id="1032" name="Picture 8" descr="http://alaskabibleteacher.files.wordpress.com/2010/02/jesusheal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8464" y="4840214"/>
              <a:ext cx="1941058" cy="19410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2234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Some Miracles</a:t>
            </a:r>
          </a:p>
        </p:txBody>
      </p:sp>
      <p:grpSp>
        <p:nvGrpSpPr>
          <p:cNvPr id="5" name="Group 4"/>
          <p:cNvGrpSpPr/>
          <p:nvPr/>
        </p:nvGrpSpPr>
        <p:grpSpPr>
          <a:xfrm>
            <a:off x="163190" y="334664"/>
            <a:ext cx="2661340" cy="2448504"/>
            <a:chOff x="297089" y="1426811"/>
            <a:chExt cx="2661340" cy="2448504"/>
          </a:xfrm>
        </p:grpSpPr>
        <p:sp>
          <p:nvSpPr>
            <p:cNvPr id="2" name="Rectangle 1"/>
            <p:cNvSpPr/>
            <p:nvPr/>
          </p:nvSpPr>
          <p:spPr>
            <a:xfrm>
              <a:off x="543030" y="1426811"/>
              <a:ext cx="2169457" cy="369332"/>
            </a:xfrm>
            <a:prstGeom prst="rect">
              <a:avLst/>
            </a:prstGeom>
          </p:spPr>
          <p:txBody>
            <a:bodyPr wrap="square">
              <a:spAutoFit/>
            </a:bodyPr>
            <a:lstStyle/>
            <a:p>
              <a:pPr algn="ctr"/>
              <a:r>
                <a:rPr lang="en-US" dirty="0">
                  <a:solidFill>
                    <a:schemeClr val="bg1"/>
                  </a:solidFill>
                  <a:latin typeface="Verdana" panose="020B0604030504040204" pitchFamily="34" charset="0"/>
                </a:rPr>
                <a:t>The Creation</a:t>
              </a:r>
              <a:endParaRPr lang="en-US" b="0" i="0" dirty="0">
                <a:solidFill>
                  <a:schemeClr val="bg1"/>
                </a:solidFill>
                <a:effectLst/>
                <a:latin typeface="Verdana" panose="020B0604030504040204" pitchFamily="34" charset="0"/>
              </a:endParaRPr>
            </a:p>
          </p:txBody>
        </p:sp>
        <p:pic>
          <p:nvPicPr>
            <p:cNvPr id="3074" name="Picture 2" descr="http://www.jesus-is-savior.com/Evolution%20Hoax/biblical_creation-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89" y="1796143"/>
              <a:ext cx="2661340" cy="20791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1763196" y="2984250"/>
            <a:ext cx="2409770" cy="3504418"/>
            <a:chOff x="3567955" y="1905782"/>
            <a:chExt cx="2409770" cy="3504418"/>
          </a:xfrm>
        </p:grpSpPr>
        <p:sp>
          <p:nvSpPr>
            <p:cNvPr id="12" name="Rectangle 11"/>
            <p:cNvSpPr/>
            <p:nvPr/>
          </p:nvSpPr>
          <p:spPr>
            <a:xfrm>
              <a:off x="3680601" y="1905782"/>
              <a:ext cx="2169457" cy="369332"/>
            </a:xfrm>
            <a:prstGeom prst="rect">
              <a:avLst/>
            </a:prstGeom>
          </p:spPr>
          <p:txBody>
            <a:bodyPr wrap="square">
              <a:spAutoFit/>
            </a:bodyPr>
            <a:lstStyle/>
            <a:p>
              <a:pPr algn="ctr"/>
              <a:r>
                <a:rPr lang="en-US" dirty="0">
                  <a:solidFill>
                    <a:schemeClr val="bg1"/>
                  </a:solidFill>
                  <a:latin typeface="Verdana" panose="020B0604030504040204" pitchFamily="34" charset="0"/>
                </a:rPr>
                <a:t>The Flood</a:t>
              </a:r>
              <a:endParaRPr lang="en-US" b="0" i="0" dirty="0">
                <a:solidFill>
                  <a:schemeClr val="bg1"/>
                </a:solidFill>
                <a:effectLst/>
                <a:latin typeface="Verdana" panose="020B0604030504040204" pitchFamily="34" charset="0"/>
              </a:endParaRPr>
            </a:p>
          </p:txBody>
        </p:sp>
        <p:pic>
          <p:nvPicPr>
            <p:cNvPr id="3078" name="Picture 6" descr="http://beginningandend.com/wp-content/uploads/2012/08/Noah-family-after-the-flood-Nephilim-Complete-Biblical-Study-e13459775699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955" y="2340429"/>
              <a:ext cx="2409770" cy="30697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9055200" y="2009836"/>
            <a:ext cx="2546669" cy="4009667"/>
            <a:chOff x="7059949" y="1676791"/>
            <a:chExt cx="2546669" cy="4009667"/>
          </a:xfrm>
        </p:grpSpPr>
        <p:sp>
          <p:nvSpPr>
            <p:cNvPr id="17" name="Rectangle 16"/>
            <p:cNvSpPr/>
            <p:nvPr/>
          </p:nvSpPr>
          <p:spPr>
            <a:xfrm>
              <a:off x="7248556" y="1676791"/>
              <a:ext cx="2169457" cy="369332"/>
            </a:xfrm>
            <a:prstGeom prst="rect">
              <a:avLst/>
            </a:prstGeom>
          </p:spPr>
          <p:txBody>
            <a:bodyPr wrap="square">
              <a:spAutoFit/>
            </a:bodyPr>
            <a:lstStyle/>
            <a:p>
              <a:pPr algn="ctr"/>
              <a:r>
                <a:rPr lang="en-US" dirty="0">
                  <a:solidFill>
                    <a:schemeClr val="bg1"/>
                  </a:solidFill>
                  <a:latin typeface="Verdana" panose="020B0604030504040204" pitchFamily="34" charset="0"/>
                </a:rPr>
                <a:t>Tower of Babel</a:t>
              </a:r>
              <a:endParaRPr lang="en-US" b="0" i="0" dirty="0">
                <a:solidFill>
                  <a:schemeClr val="bg1"/>
                </a:solidFill>
                <a:effectLst/>
                <a:latin typeface="Verdana" panose="020B060403050404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9949" y="2090448"/>
              <a:ext cx="2546669" cy="3596010"/>
            </a:xfrm>
            <a:prstGeom prst="rect">
              <a:avLst/>
            </a:prstGeom>
          </p:spPr>
        </p:pic>
      </p:grpSp>
      <p:grpSp>
        <p:nvGrpSpPr>
          <p:cNvPr id="10" name="Group 9"/>
          <p:cNvGrpSpPr/>
          <p:nvPr/>
        </p:nvGrpSpPr>
        <p:grpSpPr>
          <a:xfrm>
            <a:off x="4763097" y="1734902"/>
            <a:ext cx="3488534" cy="3297630"/>
            <a:chOff x="4763097" y="1734902"/>
            <a:chExt cx="3488534" cy="3297630"/>
          </a:xfrm>
        </p:grpSpPr>
        <p:sp>
          <p:nvSpPr>
            <p:cNvPr id="23" name="Rectangle 22"/>
            <p:cNvSpPr/>
            <p:nvPr/>
          </p:nvSpPr>
          <p:spPr>
            <a:xfrm>
              <a:off x="5422636" y="1734902"/>
              <a:ext cx="2169457" cy="369332"/>
            </a:xfrm>
            <a:prstGeom prst="rect">
              <a:avLst/>
            </a:prstGeom>
          </p:spPr>
          <p:txBody>
            <a:bodyPr wrap="square">
              <a:spAutoFit/>
            </a:bodyPr>
            <a:lstStyle/>
            <a:p>
              <a:pPr algn="ctr"/>
              <a:r>
                <a:rPr lang="en-US" dirty="0">
                  <a:solidFill>
                    <a:schemeClr val="bg1"/>
                  </a:solidFill>
                  <a:latin typeface="Verdana" panose="020B0604030504040204" pitchFamily="34" charset="0"/>
                </a:rPr>
                <a:t>Red Sea Divided</a:t>
              </a:r>
              <a:endParaRPr lang="en-US" b="0" i="0" dirty="0">
                <a:solidFill>
                  <a:schemeClr val="bg1"/>
                </a:solidFill>
                <a:effectLst/>
                <a:latin typeface="Verdana" panose="020B0604030504040204" pitchFamily="34" charset="0"/>
              </a:endParaRPr>
            </a:p>
          </p:txBody>
        </p:sp>
        <p:pic>
          <p:nvPicPr>
            <p:cNvPr id="3082" name="Picture 10" descr="https://tnrtb.files.wordpress.com/2014/03/45116992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3097" y="2241705"/>
              <a:ext cx="3488534" cy="27908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858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511629" y="758710"/>
            <a:ext cx="6096000" cy="5016758"/>
          </a:xfrm>
          <a:prstGeom prst="rect">
            <a:avLst/>
          </a:prstGeom>
        </p:spPr>
        <p:txBody>
          <a:bodyPr>
            <a:spAutoFit/>
          </a:bodyPr>
          <a:lstStyle/>
          <a:p>
            <a:pPr fontAlgn="base"/>
            <a:r>
              <a:rPr lang="en-US" sz="2800" dirty="0">
                <a:solidFill>
                  <a:schemeClr val="bg1"/>
                </a:solidFill>
                <a:latin typeface="Calibri" panose="020F0502020204030204" pitchFamily="34" charset="0"/>
              </a:rPr>
              <a:t>“My brothers and sisters, the Holy Bible is a miracle! </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It is a miracle that the Bible’s 4,000 years of sacred and secular history were recorded and preserved by the prophets, apostles, and inspired churchmen. …</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“It is not by chance or coincidence that we have the Bible today” </a:t>
            </a:r>
          </a:p>
          <a:p>
            <a:pPr fontAlgn="base"/>
            <a:r>
              <a:rPr lang="en-US" sz="1200" dirty="0">
                <a:solidFill>
                  <a:schemeClr val="bg1"/>
                </a:solidFill>
              </a:rPr>
              <a:t>Elder M. Russell Ballard</a:t>
            </a:r>
            <a:endParaRPr lang="en-US" sz="1200" b="0" i="0" dirty="0">
              <a:solidFill>
                <a:schemeClr val="bg1"/>
              </a:solidFill>
              <a:effectLst/>
              <a:latin typeface="Calibri" panose="020F0502020204030204" pitchFamily="34" charset="0"/>
            </a:endParaRPr>
          </a:p>
        </p:txBody>
      </p:sp>
      <p:pic>
        <p:nvPicPr>
          <p:cNvPr id="5122" name="Picture 2" descr="https://www.lds.org/bc/content/shared/content/images/leaders/m-russell-ballard-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8746" y="1681176"/>
            <a:ext cx="25336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93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What is the Bible?</a:t>
            </a:r>
          </a:p>
        </p:txBody>
      </p:sp>
      <p:sp>
        <p:nvSpPr>
          <p:cNvPr id="2" name="Rectangle 1"/>
          <p:cNvSpPr/>
          <p:nvPr/>
        </p:nvSpPr>
        <p:spPr>
          <a:xfrm>
            <a:off x="234359" y="1336825"/>
            <a:ext cx="6096000" cy="3416320"/>
          </a:xfrm>
          <a:prstGeom prst="rect">
            <a:avLst/>
          </a:prstGeom>
        </p:spPr>
        <p:txBody>
          <a:bodyPr>
            <a:spAutoFit/>
          </a:bodyPr>
          <a:lstStyle/>
          <a:p>
            <a:r>
              <a:rPr lang="en-US" dirty="0">
                <a:solidFill>
                  <a:schemeClr val="bg1"/>
                </a:solidFill>
                <a:latin typeface="Calibri" panose="020F0502020204030204" pitchFamily="34" charset="0"/>
              </a:rPr>
              <a:t>The collection of writings that contain the records of divine revelation.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word itself is of Greek origin, being derived from </a:t>
            </a:r>
            <a:r>
              <a:rPr lang="en-US" i="1" dirty="0">
                <a:solidFill>
                  <a:schemeClr val="bg1"/>
                </a:solidFill>
                <a:latin typeface="Calibri" panose="020F0502020204030204" pitchFamily="34" charset="0"/>
              </a:rPr>
              <a:t>ta </a:t>
            </a:r>
            <a:r>
              <a:rPr lang="en-US" i="1" dirty="0" err="1">
                <a:solidFill>
                  <a:schemeClr val="bg1"/>
                </a:solidFill>
                <a:latin typeface="Calibri" panose="020F0502020204030204" pitchFamily="34" charset="0"/>
              </a:rPr>
              <a:t>biblia</a:t>
            </a:r>
            <a:r>
              <a:rPr lang="en-US" i="1" dirty="0">
                <a:solidFill>
                  <a:schemeClr val="bg1"/>
                </a:solidFill>
                <a:latin typeface="Calibri" panose="020F0502020204030204" pitchFamily="34" charset="0"/>
              </a:rPr>
              <a:t>,</a:t>
            </a:r>
            <a:r>
              <a:rPr lang="en-US" dirty="0">
                <a:solidFill>
                  <a:schemeClr val="bg1"/>
                </a:solidFill>
                <a:latin typeface="Calibri" panose="020F0502020204030204" pitchFamily="34" charset="0"/>
              </a:rPr>
              <a:t> “the books.”</a:t>
            </a:r>
          </a:p>
          <a:p>
            <a:r>
              <a:rPr lang="en-US" dirty="0">
                <a:solidFill>
                  <a:schemeClr val="bg1"/>
                </a:solidFill>
                <a:latin typeface="Calibri" panose="020F0502020204030204" pitchFamily="34" charset="0"/>
              </a:rPr>
              <a:t> </a:t>
            </a:r>
          </a:p>
          <a:p>
            <a:r>
              <a:rPr lang="en-US" dirty="0">
                <a:solidFill>
                  <a:schemeClr val="bg1"/>
                </a:solidFill>
                <a:latin typeface="Calibri" panose="020F0502020204030204" pitchFamily="34" charset="0"/>
              </a:rPr>
              <a:t>In course of time </a:t>
            </a:r>
            <a:r>
              <a:rPr lang="en-US" i="1" dirty="0" err="1">
                <a:solidFill>
                  <a:schemeClr val="bg1"/>
                </a:solidFill>
                <a:latin typeface="Calibri" panose="020F0502020204030204" pitchFamily="34" charset="0"/>
              </a:rPr>
              <a:t>biblia</a:t>
            </a:r>
            <a:r>
              <a:rPr lang="en-US" i="1" dirty="0">
                <a:solidFill>
                  <a:schemeClr val="bg1"/>
                </a:solidFill>
                <a:latin typeface="Calibri" panose="020F0502020204030204" pitchFamily="34" charset="0"/>
              </a:rPr>
              <a:t>,</a:t>
            </a:r>
            <a:r>
              <a:rPr lang="en-US" dirty="0">
                <a:solidFill>
                  <a:schemeClr val="bg1"/>
                </a:solidFill>
                <a:latin typeface="Calibri" panose="020F0502020204030204" pitchFamily="34" charset="0"/>
              </a:rPr>
              <a:t> a neuter plural, was regarded as a feminine singular, and in that way “the books” came to be spoken of as “the book.”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By the word </a:t>
            </a:r>
            <a:r>
              <a:rPr lang="en-US" i="1" dirty="0">
                <a:solidFill>
                  <a:schemeClr val="bg1"/>
                </a:solidFill>
                <a:latin typeface="Calibri" panose="020F0502020204030204" pitchFamily="34" charset="0"/>
              </a:rPr>
              <a:t>Bible</a:t>
            </a:r>
            <a:r>
              <a:rPr lang="en-US" dirty="0">
                <a:solidFill>
                  <a:schemeClr val="bg1"/>
                </a:solidFill>
                <a:latin typeface="Calibri" panose="020F0502020204030204" pitchFamily="34" charset="0"/>
              </a:rPr>
              <a:t> therefore we must understand not a single book but a divine library.</a:t>
            </a:r>
            <a:endParaRPr lang="en-US" dirty="0">
              <a:solidFill>
                <a:schemeClr val="bg1"/>
              </a:solidFill>
            </a:endParaRPr>
          </a:p>
        </p:txBody>
      </p:sp>
      <p:grpSp>
        <p:nvGrpSpPr>
          <p:cNvPr id="6" name="Group 5"/>
          <p:cNvGrpSpPr/>
          <p:nvPr/>
        </p:nvGrpSpPr>
        <p:grpSpPr>
          <a:xfrm>
            <a:off x="9101336" y="1984322"/>
            <a:ext cx="2697938" cy="3997352"/>
            <a:chOff x="8309854" y="1197430"/>
            <a:chExt cx="2697938" cy="3997352"/>
          </a:xfrm>
        </p:grpSpPr>
        <p:pic>
          <p:nvPicPr>
            <p:cNvPr id="6146" name="Picture 2" descr="http://upload.wikimedia.org/wikipedia/commons/7/7f/Family-bib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9854" y="1197430"/>
              <a:ext cx="2697938" cy="3777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806321" y="4933172"/>
              <a:ext cx="1705003" cy="261610"/>
            </a:xfrm>
            <a:prstGeom prst="rect">
              <a:avLst/>
            </a:prstGeom>
          </p:spPr>
          <p:txBody>
            <a:bodyPr wrap="square">
              <a:spAutoFit/>
            </a:bodyPr>
            <a:lstStyle/>
            <a:p>
              <a:pPr algn="ctr"/>
              <a:r>
                <a:rPr lang="en-US" sz="1100" dirty="0">
                  <a:solidFill>
                    <a:schemeClr val="bg1"/>
                  </a:solidFill>
                  <a:latin typeface="Calibri" panose="020F0502020204030204" pitchFamily="34" charset="0"/>
                </a:rPr>
                <a:t>1859 American Bible</a:t>
              </a:r>
              <a:endParaRPr lang="en-US" sz="1100" dirty="0">
                <a:solidFill>
                  <a:schemeClr val="bg1"/>
                </a:solidFill>
              </a:endParaRPr>
            </a:p>
          </p:txBody>
        </p:sp>
      </p:grpSp>
      <p:pic>
        <p:nvPicPr>
          <p:cNvPr id="6148" name="Picture 4" descr="King James Bible in 16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071" y="4604657"/>
            <a:ext cx="3022740" cy="215622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498667" y="1272163"/>
            <a:ext cx="2318287" cy="2045828"/>
            <a:chOff x="6498667" y="1272163"/>
            <a:chExt cx="2318287" cy="2045828"/>
          </a:xfrm>
        </p:grpSpPr>
        <p:pic>
          <p:nvPicPr>
            <p:cNvPr id="6150" name="Picture 6" descr="http://eecho.fr/wp-content/uploads/2012/05/Menorah1-300x2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8667" y="1272163"/>
              <a:ext cx="2318287" cy="15841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498667" y="2856326"/>
              <a:ext cx="2318287" cy="461665"/>
            </a:xfrm>
            <a:prstGeom prst="rect">
              <a:avLst/>
            </a:prstGeom>
          </p:spPr>
          <p:txBody>
            <a:bodyPr wrap="square">
              <a:spAutoFit/>
            </a:bodyPr>
            <a:lstStyle/>
            <a:p>
              <a:r>
                <a:rPr lang="en-US" sz="1200" dirty="0">
                  <a:solidFill>
                    <a:schemeClr val="bg1"/>
                  </a:solidFill>
                </a:rPr>
                <a:t>Discovered in Jordan Judeo-Christian books of the 1st century</a:t>
              </a:r>
            </a:p>
          </p:txBody>
        </p:sp>
      </p:grpSp>
      <p:sp>
        <p:nvSpPr>
          <p:cNvPr id="14" name="TextBox 13"/>
          <p:cNvSpPr txBox="1"/>
          <p:nvPr/>
        </p:nvSpPr>
        <p:spPr>
          <a:xfrm>
            <a:off x="100882" y="6556916"/>
            <a:ext cx="2380735" cy="276999"/>
          </a:xfrm>
          <a:prstGeom prst="rect">
            <a:avLst/>
          </a:prstGeom>
          <a:noFill/>
        </p:spPr>
        <p:txBody>
          <a:bodyPr wrap="square" rtlCol="0">
            <a:spAutoFit/>
          </a:bodyPr>
          <a:lstStyle/>
          <a:p>
            <a:r>
              <a:rPr lang="en-US" sz="1200" dirty="0">
                <a:solidFill>
                  <a:schemeClr val="bg1"/>
                </a:solidFill>
              </a:rPr>
              <a:t>Bible Dictionary LDS</a:t>
            </a:r>
          </a:p>
        </p:txBody>
      </p:sp>
    </p:spTree>
    <p:extLst>
      <p:ext uri="{BB962C8B-B14F-4D97-AF65-F5344CB8AC3E}">
        <p14:creationId xmlns:p14="http://schemas.microsoft.com/office/powerpoint/2010/main" val="362802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fade">
                                      <p:cBhvr>
                                        <p:cTn id="20" dur="500"/>
                                        <p:tgtEl>
                                          <p:spTgt spid="614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The Authors</a:t>
            </a:r>
          </a:p>
        </p:txBody>
      </p:sp>
      <p:sp>
        <p:nvSpPr>
          <p:cNvPr id="2" name="Rectangle 1"/>
          <p:cNvSpPr/>
          <p:nvPr/>
        </p:nvSpPr>
        <p:spPr>
          <a:xfrm>
            <a:off x="234359" y="1336825"/>
            <a:ext cx="6096000" cy="2031325"/>
          </a:xfrm>
          <a:prstGeom prst="rect">
            <a:avLst/>
          </a:prstGeom>
        </p:spPr>
        <p:txBody>
          <a:bodyPr>
            <a:spAutoFit/>
          </a:bodyPr>
          <a:lstStyle/>
          <a:p>
            <a:r>
              <a:rPr lang="en-US" dirty="0">
                <a:solidFill>
                  <a:schemeClr val="bg1"/>
                </a:solidFill>
                <a:latin typeface="Calibri" panose="020F0502020204030204" pitchFamily="34" charset="0"/>
              </a:rPr>
              <a:t>The Bible is the work of many prophets and inspired writers acting under the influence of the same Holy Spirit; but at the same time it came into being “in many parts and in many modes” by a gradual growth extending over many centuries, and we can see in the books themselves evidence of the varied conditions of time and place and thought under which they were composed.</a:t>
            </a:r>
          </a:p>
        </p:txBody>
      </p:sp>
      <p:pic>
        <p:nvPicPr>
          <p:cNvPr id="7170" name="Picture 2" descr="http://alexmurashko.com/wp-content/uploads/2015/04/Isaiah-catholic-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18" y="3684325"/>
            <a:ext cx="3810000"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564718" y="1217986"/>
            <a:ext cx="4817049" cy="4004734"/>
            <a:chOff x="6564718" y="1217986"/>
            <a:chExt cx="4817049" cy="4004734"/>
          </a:xfrm>
        </p:grpSpPr>
        <p:pic>
          <p:nvPicPr>
            <p:cNvPr id="7172" name="Picture 4" descr="http://upload.wikimedia.org/wikipedia/commons/f/fb/Probably_Valentin_de_Boulogne_-_Saint_Paul_Writing_His_Epistles_-_Google_Art_Proj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4718" y="1217986"/>
              <a:ext cx="4817049" cy="35430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39000" y="4761055"/>
              <a:ext cx="3791642" cy="461665"/>
            </a:xfrm>
            <a:prstGeom prst="rect">
              <a:avLst/>
            </a:prstGeom>
          </p:spPr>
          <p:txBody>
            <a:bodyPr wrap="square">
              <a:spAutoFit/>
            </a:bodyPr>
            <a:lstStyle/>
            <a:p>
              <a:pPr algn="ctr"/>
              <a:r>
                <a:rPr lang="en-US" sz="1200" i="1" dirty="0">
                  <a:solidFill>
                    <a:schemeClr val="bg1"/>
                  </a:solidFill>
                  <a:latin typeface="Arial" panose="020B0604020202020204" pitchFamily="34" charset="0"/>
                </a:rPr>
                <a:t>Paul Writing His Epistles</a:t>
              </a:r>
              <a:r>
                <a:rPr lang="en-US" sz="1200" dirty="0">
                  <a:solidFill>
                    <a:schemeClr val="bg1"/>
                  </a:solidFill>
                  <a:latin typeface="Arial" panose="020B0604020202020204" pitchFamily="34" charset="0"/>
                </a:rPr>
                <a:t>, painting attributed to Valentin de Boulogne, 17th century</a:t>
              </a:r>
              <a:endParaRPr lang="en-US" sz="1200" dirty="0">
                <a:solidFill>
                  <a:schemeClr val="bg1"/>
                </a:solidFill>
              </a:endParaRPr>
            </a:p>
          </p:txBody>
        </p:sp>
      </p:grpSp>
      <p:sp>
        <p:nvSpPr>
          <p:cNvPr id="16" name="TextBox 15"/>
          <p:cNvSpPr txBox="1"/>
          <p:nvPr/>
        </p:nvSpPr>
        <p:spPr>
          <a:xfrm>
            <a:off x="0" y="6556916"/>
            <a:ext cx="2380735" cy="276999"/>
          </a:xfrm>
          <a:prstGeom prst="rect">
            <a:avLst/>
          </a:prstGeom>
          <a:noFill/>
        </p:spPr>
        <p:txBody>
          <a:bodyPr wrap="square" rtlCol="0">
            <a:spAutoFit/>
          </a:bodyPr>
          <a:lstStyle/>
          <a:p>
            <a:r>
              <a:rPr lang="en-US" sz="1200" dirty="0">
                <a:solidFill>
                  <a:schemeClr val="bg1"/>
                </a:solidFill>
              </a:rPr>
              <a:t>Bible Dictionary LDS</a:t>
            </a:r>
          </a:p>
        </p:txBody>
      </p:sp>
    </p:spTree>
    <p:extLst>
      <p:ext uri="{BB962C8B-B14F-4D97-AF65-F5344CB8AC3E}">
        <p14:creationId xmlns:p14="http://schemas.microsoft.com/office/powerpoint/2010/main" val="190619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The Structure</a:t>
            </a:r>
          </a:p>
        </p:txBody>
      </p:sp>
      <p:grpSp>
        <p:nvGrpSpPr>
          <p:cNvPr id="7" name="Group 6"/>
          <p:cNvGrpSpPr/>
          <p:nvPr/>
        </p:nvGrpSpPr>
        <p:grpSpPr>
          <a:xfrm>
            <a:off x="5080374" y="999068"/>
            <a:ext cx="1467383" cy="1872343"/>
            <a:chOff x="6248400" y="1143000"/>
            <a:chExt cx="1467383" cy="1872343"/>
          </a:xfrm>
        </p:grpSpPr>
        <p:grpSp>
          <p:nvGrpSpPr>
            <p:cNvPr id="11" name="Group 10"/>
            <p:cNvGrpSpPr/>
            <p:nvPr/>
          </p:nvGrpSpPr>
          <p:grpSpPr>
            <a:xfrm>
              <a:off x="6248400" y="1143000"/>
              <a:ext cx="1467383" cy="1872343"/>
              <a:chOff x="1676400" y="685800"/>
              <a:chExt cx="2133600" cy="2722418"/>
            </a:xfrm>
          </p:grpSpPr>
          <p:sp>
            <p:nvSpPr>
              <p:cNvPr id="12" name="Rounded Rectangle 11"/>
              <p:cNvSpPr/>
              <p:nvPr/>
            </p:nvSpPr>
            <p:spPr>
              <a:xfrm>
                <a:off x="1981200" y="698269"/>
                <a:ext cx="1828800" cy="2689535"/>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676400" y="685800"/>
                <a:ext cx="1828800" cy="2722418"/>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6312619" y="1690782"/>
              <a:ext cx="1338943" cy="369332"/>
            </a:xfrm>
            <a:prstGeom prst="rect">
              <a:avLst/>
            </a:prstGeom>
          </p:spPr>
          <p:txBody>
            <a:bodyPr wrap="square">
              <a:spAutoFit/>
            </a:bodyPr>
            <a:lstStyle/>
            <a:p>
              <a:r>
                <a:rPr lang="en-US" i="1" dirty="0">
                  <a:solidFill>
                    <a:schemeClr val="bg1"/>
                  </a:solidFill>
                  <a:latin typeface="Calibri" panose="020F0502020204030204" pitchFamily="34" charset="0"/>
                </a:rPr>
                <a:t>The Bible</a:t>
              </a:r>
              <a:endParaRPr lang="en-US" dirty="0">
                <a:solidFill>
                  <a:schemeClr val="bg1"/>
                </a:solidFill>
                <a:latin typeface="Calibri" panose="020F0502020204030204" pitchFamily="34" charset="0"/>
              </a:endParaRPr>
            </a:p>
          </p:txBody>
        </p:sp>
      </p:grpSp>
      <p:grpSp>
        <p:nvGrpSpPr>
          <p:cNvPr id="15" name="Group 14"/>
          <p:cNvGrpSpPr/>
          <p:nvPr/>
        </p:nvGrpSpPr>
        <p:grpSpPr>
          <a:xfrm>
            <a:off x="1465667" y="2677124"/>
            <a:ext cx="1467383" cy="1872343"/>
            <a:chOff x="6248400" y="1143000"/>
            <a:chExt cx="1467383" cy="1872343"/>
          </a:xfrm>
        </p:grpSpPr>
        <p:grpSp>
          <p:nvGrpSpPr>
            <p:cNvPr id="16" name="Group 15"/>
            <p:cNvGrpSpPr/>
            <p:nvPr/>
          </p:nvGrpSpPr>
          <p:grpSpPr>
            <a:xfrm>
              <a:off x="6248400" y="1143000"/>
              <a:ext cx="1467383" cy="1872343"/>
              <a:chOff x="1676400" y="685800"/>
              <a:chExt cx="2133600" cy="2722418"/>
            </a:xfrm>
          </p:grpSpPr>
          <p:sp>
            <p:nvSpPr>
              <p:cNvPr id="18" name="Rounded Rectangle 17"/>
              <p:cNvSpPr/>
              <p:nvPr/>
            </p:nvSpPr>
            <p:spPr>
              <a:xfrm>
                <a:off x="1981200" y="698269"/>
                <a:ext cx="1828800" cy="2689535"/>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676400" y="685800"/>
                <a:ext cx="1828800" cy="2722418"/>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6248400" y="1559697"/>
              <a:ext cx="1338943" cy="646331"/>
            </a:xfrm>
            <a:prstGeom prst="rect">
              <a:avLst/>
            </a:prstGeom>
          </p:spPr>
          <p:txBody>
            <a:bodyPr wrap="square">
              <a:spAutoFit/>
            </a:bodyPr>
            <a:lstStyle/>
            <a:p>
              <a:pPr algn="ctr"/>
              <a:r>
                <a:rPr lang="en-US" i="1" dirty="0">
                  <a:solidFill>
                    <a:schemeClr val="bg1"/>
                  </a:solidFill>
                  <a:latin typeface="Calibri" panose="020F0502020204030204" pitchFamily="34" charset="0"/>
                </a:rPr>
                <a:t>Old Testament</a:t>
              </a:r>
              <a:endParaRPr lang="en-US" dirty="0">
                <a:solidFill>
                  <a:schemeClr val="bg1"/>
                </a:solidFill>
                <a:latin typeface="Calibri" panose="020F0502020204030204" pitchFamily="34" charset="0"/>
              </a:endParaRPr>
            </a:p>
          </p:txBody>
        </p:sp>
      </p:grpSp>
      <p:grpSp>
        <p:nvGrpSpPr>
          <p:cNvPr id="21" name="Group 20"/>
          <p:cNvGrpSpPr/>
          <p:nvPr/>
        </p:nvGrpSpPr>
        <p:grpSpPr>
          <a:xfrm>
            <a:off x="8736799" y="2601906"/>
            <a:ext cx="1467383" cy="1872343"/>
            <a:chOff x="6248400" y="1143000"/>
            <a:chExt cx="1467383" cy="1872343"/>
          </a:xfrm>
        </p:grpSpPr>
        <p:grpSp>
          <p:nvGrpSpPr>
            <p:cNvPr id="22" name="Group 21"/>
            <p:cNvGrpSpPr/>
            <p:nvPr/>
          </p:nvGrpSpPr>
          <p:grpSpPr>
            <a:xfrm>
              <a:off x="6248400" y="1143000"/>
              <a:ext cx="1467383" cy="1872343"/>
              <a:chOff x="1676400" y="685800"/>
              <a:chExt cx="2133600" cy="2722418"/>
            </a:xfrm>
          </p:grpSpPr>
          <p:sp>
            <p:nvSpPr>
              <p:cNvPr id="24" name="Rounded Rectangle 23"/>
              <p:cNvSpPr/>
              <p:nvPr/>
            </p:nvSpPr>
            <p:spPr>
              <a:xfrm>
                <a:off x="1981200" y="698269"/>
                <a:ext cx="1828800" cy="2689535"/>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676400" y="685800"/>
                <a:ext cx="1828800" cy="2722418"/>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6248400" y="1559697"/>
              <a:ext cx="1338943" cy="646331"/>
            </a:xfrm>
            <a:prstGeom prst="rect">
              <a:avLst/>
            </a:prstGeom>
          </p:spPr>
          <p:txBody>
            <a:bodyPr wrap="square">
              <a:spAutoFit/>
            </a:bodyPr>
            <a:lstStyle/>
            <a:p>
              <a:pPr algn="ctr"/>
              <a:r>
                <a:rPr lang="en-US" i="1" dirty="0">
                  <a:solidFill>
                    <a:schemeClr val="bg1"/>
                  </a:solidFill>
                  <a:latin typeface="Calibri" panose="020F0502020204030204" pitchFamily="34" charset="0"/>
                </a:rPr>
                <a:t>New Testament</a:t>
              </a:r>
              <a:endParaRPr lang="en-US" dirty="0">
                <a:solidFill>
                  <a:schemeClr val="bg1"/>
                </a:solidFill>
                <a:latin typeface="Calibri" panose="020F0502020204030204" pitchFamily="34" charset="0"/>
              </a:endParaRPr>
            </a:p>
          </p:txBody>
        </p:sp>
      </p:grpSp>
      <p:sp>
        <p:nvSpPr>
          <p:cNvPr id="8" name="Rectangle 7"/>
          <p:cNvSpPr/>
          <p:nvPr/>
        </p:nvSpPr>
        <p:spPr>
          <a:xfrm>
            <a:off x="529050" y="952753"/>
            <a:ext cx="3830707" cy="1477328"/>
          </a:xfrm>
          <a:prstGeom prst="rect">
            <a:avLst/>
          </a:prstGeom>
        </p:spPr>
        <p:txBody>
          <a:bodyPr wrap="square">
            <a:spAutoFit/>
          </a:bodyPr>
          <a:lstStyle/>
          <a:p>
            <a:r>
              <a:rPr lang="en-US" dirty="0">
                <a:solidFill>
                  <a:srgbClr val="FFFF00"/>
                </a:solidFill>
                <a:latin typeface="Calibri" panose="020F0502020204030204" pitchFamily="34" charset="0"/>
              </a:rPr>
              <a:t>Consists of the canon of scriptures current among the Jews of Palestine in our Lord’s time and received on that account in its entirety by the Christian Church. </a:t>
            </a:r>
            <a:endParaRPr lang="en-US" dirty="0">
              <a:solidFill>
                <a:srgbClr val="FFFF00"/>
              </a:solidFill>
            </a:endParaRPr>
          </a:p>
        </p:txBody>
      </p:sp>
      <p:sp>
        <p:nvSpPr>
          <p:cNvPr id="9" name="Rectangle 8"/>
          <p:cNvSpPr/>
          <p:nvPr/>
        </p:nvSpPr>
        <p:spPr>
          <a:xfrm>
            <a:off x="7814243" y="1030375"/>
            <a:ext cx="3674738" cy="1477328"/>
          </a:xfrm>
          <a:prstGeom prst="rect">
            <a:avLst/>
          </a:prstGeom>
        </p:spPr>
        <p:txBody>
          <a:bodyPr wrap="square">
            <a:spAutoFit/>
          </a:bodyPr>
          <a:lstStyle/>
          <a:p>
            <a:r>
              <a:rPr lang="en-US" dirty="0">
                <a:solidFill>
                  <a:srgbClr val="FFFF00"/>
                </a:solidFill>
                <a:latin typeface="Calibri" panose="020F0502020204030204" pitchFamily="34" charset="0"/>
              </a:rPr>
              <a:t>Contains writings belonging to the apostolic age, selected by the Church and regarded as having the same sanctity and authority as the Jewish scriptures.</a:t>
            </a:r>
            <a:endParaRPr lang="en-US" dirty="0">
              <a:solidFill>
                <a:srgbClr val="FFFF00"/>
              </a:solidFill>
            </a:endParaRPr>
          </a:p>
        </p:txBody>
      </p:sp>
      <p:pic>
        <p:nvPicPr>
          <p:cNvPr id="8196" name="Picture 4" descr="http://www.thegalileeexperience.com/store/images/uploads/PLS049-00/PLS049-00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595" y="2973127"/>
            <a:ext cx="4471887" cy="315268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500149" y="4819551"/>
            <a:ext cx="3026229" cy="1754326"/>
          </a:xfrm>
          <a:prstGeom prst="rect">
            <a:avLst/>
          </a:prstGeom>
        </p:spPr>
        <p:txBody>
          <a:bodyPr wrap="square">
            <a:spAutoFit/>
          </a:bodyPr>
          <a:lstStyle/>
          <a:p>
            <a:r>
              <a:rPr lang="en-US" dirty="0">
                <a:solidFill>
                  <a:srgbClr val="FFFF00"/>
                </a:solidFill>
                <a:latin typeface="Calibri" panose="020F0502020204030204" pitchFamily="34" charset="0"/>
              </a:rPr>
              <a:t>The books of the Old Testament are drawn from a national literature extending over many centuries and were written almost entirely in Hebrew.</a:t>
            </a:r>
            <a:endParaRPr lang="en-US" dirty="0">
              <a:solidFill>
                <a:srgbClr val="FFFF00"/>
              </a:solidFill>
            </a:endParaRPr>
          </a:p>
        </p:txBody>
      </p:sp>
      <p:sp>
        <p:nvSpPr>
          <p:cNvPr id="28" name="Rectangle 27"/>
          <p:cNvSpPr/>
          <p:nvPr/>
        </p:nvSpPr>
        <p:spPr>
          <a:xfrm>
            <a:off x="8188469" y="4844256"/>
            <a:ext cx="3853543" cy="1754326"/>
          </a:xfrm>
          <a:prstGeom prst="rect">
            <a:avLst/>
          </a:prstGeom>
        </p:spPr>
        <p:txBody>
          <a:bodyPr wrap="square">
            <a:spAutoFit/>
          </a:bodyPr>
          <a:lstStyle/>
          <a:p>
            <a:r>
              <a:rPr lang="en-US" dirty="0">
                <a:solidFill>
                  <a:srgbClr val="FFFF00"/>
                </a:solidFill>
                <a:latin typeface="Calibri" panose="020F0502020204030204" pitchFamily="34" charset="0"/>
              </a:rPr>
              <a:t>The books of the New Testament are the work of a single generation and were written in Greek (with the possible exception of the Gospels of Matthew and John, which may have been written originally in Aramaic.</a:t>
            </a:r>
            <a:endParaRPr lang="en-US" dirty="0">
              <a:solidFill>
                <a:srgbClr val="FFFF00"/>
              </a:solidFill>
            </a:endParaRPr>
          </a:p>
        </p:txBody>
      </p:sp>
      <p:sp>
        <p:nvSpPr>
          <p:cNvPr id="33" name="TextBox 32"/>
          <p:cNvSpPr txBox="1"/>
          <p:nvPr/>
        </p:nvSpPr>
        <p:spPr>
          <a:xfrm>
            <a:off x="30270" y="6588020"/>
            <a:ext cx="2380735" cy="276999"/>
          </a:xfrm>
          <a:prstGeom prst="rect">
            <a:avLst/>
          </a:prstGeom>
          <a:noFill/>
        </p:spPr>
        <p:txBody>
          <a:bodyPr wrap="square" rtlCol="0">
            <a:spAutoFit/>
          </a:bodyPr>
          <a:lstStyle/>
          <a:p>
            <a:r>
              <a:rPr lang="en-US" sz="1200" dirty="0">
                <a:solidFill>
                  <a:schemeClr val="bg1"/>
                </a:solidFill>
              </a:rPr>
              <a:t>Bible Dictionary LDS</a:t>
            </a:r>
          </a:p>
        </p:txBody>
      </p:sp>
    </p:spTree>
    <p:extLst>
      <p:ext uri="{BB962C8B-B14F-4D97-AF65-F5344CB8AC3E}">
        <p14:creationId xmlns:p14="http://schemas.microsoft.com/office/powerpoint/2010/main" val="69037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anose="04020705040A02060702" pitchFamily="82" charset="0"/>
              </a:rPr>
              <a:t>Canon</a:t>
            </a:r>
          </a:p>
        </p:txBody>
      </p:sp>
      <p:sp>
        <p:nvSpPr>
          <p:cNvPr id="8" name="Rectangle 7"/>
          <p:cNvSpPr/>
          <p:nvPr/>
        </p:nvSpPr>
        <p:spPr>
          <a:xfrm>
            <a:off x="100881" y="869037"/>
            <a:ext cx="6778889" cy="5078313"/>
          </a:xfrm>
          <a:prstGeom prst="rect">
            <a:avLst/>
          </a:prstGeom>
        </p:spPr>
        <p:txBody>
          <a:bodyPr wrap="square">
            <a:spAutoFit/>
          </a:bodyPr>
          <a:lstStyle/>
          <a:p>
            <a:r>
              <a:rPr lang="en-US" dirty="0">
                <a:solidFill>
                  <a:schemeClr val="bg1"/>
                </a:solidFill>
                <a:latin typeface="Calibri" panose="020F0502020204030204" pitchFamily="34" charset="0"/>
              </a:rPr>
              <a:t>A word of Greek origin, originally meaning “a rod for testing straightness,” now used to denote the authoritative collection of the sacred books used by the true believers in Christ.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The Church of Jesus Christ of Latter-day Saints, the canonical books are called standard works.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history of the process by which the books of the Bible were collected and recognized as a sacred authority is almost hidden in obscurity.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There are several legends extant and these may have some truth in them but certainly are not complete or totally accurate.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Though many of the details have not been preserved, we know that the servants of the Lord have been commanded to keep records even from the earliest times, and that those records have been revered by the faithful and handed down from generation to generation.</a:t>
            </a:r>
          </a:p>
        </p:txBody>
      </p:sp>
      <p:sp>
        <p:nvSpPr>
          <p:cNvPr id="29" name="TextBox 28"/>
          <p:cNvSpPr txBox="1"/>
          <p:nvPr/>
        </p:nvSpPr>
        <p:spPr>
          <a:xfrm>
            <a:off x="0" y="6581001"/>
            <a:ext cx="2380735" cy="276999"/>
          </a:xfrm>
          <a:prstGeom prst="rect">
            <a:avLst/>
          </a:prstGeom>
          <a:noFill/>
        </p:spPr>
        <p:txBody>
          <a:bodyPr wrap="square" rtlCol="0">
            <a:spAutoFit/>
          </a:bodyPr>
          <a:lstStyle/>
          <a:p>
            <a:r>
              <a:rPr lang="en-US" sz="1200" dirty="0">
                <a:solidFill>
                  <a:schemeClr val="bg1"/>
                </a:solidFill>
              </a:rPr>
              <a:t>Bible Dictionary LDS</a:t>
            </a:r>
          </a:p>
        </p:txBody>
      </p:sp>
      <p:pic>
        <p:nvPicPr>
          <p:cNvPr id="9218" name="Picture 2" descr="http://bluestonecity.files.wordpress.com/2013/04/staf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9377" y="157843"/>
            <a:ext cx="1784219" cy="272074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www.lds.org/bc/content/shared/content/images/gospel-library/manual/34704/34704_059_AF1_03-scripture3.jpg"/>
          <p:cNvPicPr>
            <a:picLocks noChangeAspect="1" noChangeArrowheads="1"/>
          </p:cNvPicPr>
          <p:nvPr/>
        </p:nvPicPr>
        <p:blipFill rotWithShape="1">
          <a:blip r:embed="rId4">
            <a:extLst>
              <a:ext uri="{28A0092B-C50C-407E-A947-70E740481C1C}">
                <a14:useLocalDpi xmlns:a14="http://schemas.microsoft.com/office/drawing/2010/main" val="0"/>
              </a:ext>
            </a:extLst>
          </a:blip>
          <a:srcRect l="17504" t="7156" r="17988" b="7738"/>
          <a:stretch/>
        </p:blipFill>
        <p:spPr bwMode="auto">
          <a:xfrm>
            <a:off x="9686017" y="2613146"/>
            <a:ext cx="2183417" cy="210605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upload.wikimedia.org/wikipedia/commons/7/7f/Joseph_Smith_Papyrus_VI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0651" y="4338791"/>
            <a:ext cx="2382801" cy="226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8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animEffect transition="in" filter="fade">
                                      <p:cBhvr>
                                        <p:cTn id="9" dur="5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220"/>
                                        </p:tgtEl>
                                        <p:attrNameLst>
                                          <p:attrName>style.visibility</p:attrName>
                                        </p:attrNameLst>
                                      </p:cBhvr>
                                      <p:to>
                                        <p:strVal val="visible"/>
                                      </p:to>
                                    </p:set>
                                    <p:animEffect transition="in" filter="fade">
                                      <p:cBhvr>
                                        <p:cTn id="16" dur="500"/>
                                        <p:tgtEl>
                                          <p:spTgt spid="92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9222"/>
                                        </p:tgtEl>
                                        <p:attrNameLst>
                                          <p:attrName>style.visibility</p:attrName>
                                        </p:attrNameLst>
                                      </p:cBhvr>
                                      <p:to>
                                        <p:strVal val="visible"/>
                                      </p:to>
                                    </p:set>
                                    <p:animEffect transition="in" filter="fade">
                                      <p:cBhvr>
                                        <p:cTn id="31"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6181</Words>
  <Application>Microsoft Office PowerPoint</Application>
  <PresentationFormat>Widescreen</PresentationFormat>
  <Paragraphs>291</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Colonna MT</vt:lpstr>
      <vt:lpstr>Algerian</vt:lpstr>
      <vt:lpstr>Comic Sans MS</vt:lpstr>
      <vt:lpstr>Verdana</vt:lpstr>
      <vt:lpstr>Calibri Light</vt:lpstr>
      <vt:lpstr>Calibri</vt:lpstr>
      <vt:lpstr>arial</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33</cp:revision>
  <dcterms:created xsi:type="dcterms:W3CDTF">2015-05-26T15:11:54Z</dcterms:created>
  <dcterms:modified xsi:type="dcterms:W3CDTF">2020-11-08T17:28:10Z</dcterms:modified>
</cp:coreProperties>
</file>