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4" r:id="rId5"/>
    <p:sldId id="263" r:id="rId6"/>
    <p:sldId id="265" r:id="rId7"/>
    <p:sldId id="266" r:id="rId8"/>
    <p:sldId id="267" r:id="rId9"/>
    <p:sldId id="270" r:id="rId10"/>
    <p:sldId id="271" r:id="rId11"/>
    <p:sldId id="272" r:id="rId12"/>
    <p:sldId id="273" r:id="rId13"/>
    <p:sldId id="274" r:id="rId14"/>
    <p:sldId id="275" r:id="rId15"/>
    <p:sldId id="276" r:id="rId16"/>
    <p:sldId id="277" r:id="rId17"/>
    <p:sldId id="257" r:id="rId18"/>
    <p:sldId id="269" r:id="rId19"/>
    <p:sldId id="261" r:id="rId20"/>
  </p:sldIdLst>
  <p:sldSz cx="12192000" cy="6858000"/>
  <p:notesSz cx="6858000" cy="9144000"/>
  <p:embeddedFontLst>
    <p:embeddedFont>
      <p:font typeface="AR ESSENCE" panose="02000000000000000000" pitchFamily="2" charset="0"/>
      <p:regular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Palatino" pitchFamily="2"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311707-9283-4A2C-BDD8-B7E07584E6D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132501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311707-9283-4A2C-BDD8-B7E07584E6D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896328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311707-9283-4A2C-BDD8-B7E07584E6D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27652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311707-9283-4A2C-BDD8-B7E07584E6D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35441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311707-9283-4A2C-BDD8-B7E07584E6DA}"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560490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311707-9283-4A2C-BDD8-B7E07584E6D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1222109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311707-9283-4A2C-BDD8-B7E07584E6DA}"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64443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311707-9283-4A2C-BDD8-B7E07584E6DA}"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37903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11707-9283-4A2C-BDD8-B7E07584E6DA}"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3150740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311707-9283-4A2C-BDD8-B7E07584E6D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3482545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311707-9283-4A2C-BDD8-B7E07584E6DA}"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26F58F-30AC-4D93-846F-D91573AAF660}" type="slidenum">
              <a:rPr lang="en-US" smtClean="0"/>
              <a:t>‹#›</a:t>
            </a:fld>
            <a:endParaRPr lang="en-US"/>
          </a:p>
        </p:txBody>
      </p:sp>
    </p:spTree>
    <p:extLst>
      <p:ext uri="{BB962C8B-B14F-4D97-AF65-F5344CB8AC3E}">
        <p14:creationId xmlns:p14="http://schemas.microsoft.com/office/powerpoint/2010/main" val="1452656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311707-9283-4A2C-BDD8-B7E07584E6DA}"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26F58F-30AC-4D93-846F-D91573AAF660}" type="slidenum">
              <a:rPr lang="en-US" smtClean="0"/>
              <a:t>‹#›</a:t>
            </a:fld>
            <a:endParaRPr lang="en-US"/>
          </a:p>
        </p:txBody>
      </p:sp>
    </p:spTree>
    <p:extLst>
      <p:ext uri="{BB962C8B-B14F-4D97-AF65-F5344CB8AC3E}">
        <p14:creationId xmlns:p14="http://schemas.microsoft.com/office/powerpoint/2010/main" val="1304567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702CFB-2AB6-48B9-92BE-19A7CAB3A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94645" cy="369332"/>
          </a:xfrm>
          <a:prstGeom prst="rect">
            <a:avLst/>
          </a:prstGeom>
          <a:noFill/>
        </p:spPr>
        <p:txBody>
          <a:bodyPr wrap="square" rtlCol="0">
            <a:spAutoFit/>
          </a:bodyPr>
          <a:lstStyle/>
          <a:p>
            <a:r>
              <a:rPr lang="en-US" dirty="0">
                <a:solidFill>
                  <a:schemeClr val="bg1"/>
                </a:solidFill>
              </a:rPr>
              <a:t>Lesson 51</a:t>
            </a:r>
          </a:p>
        </p:txBody>
      </p:sp>
      <p:sp>
        <p:nvSpPr>
          <p:cNvPr id="6" name="TextBox 5"/>
          <p:cNvSpPr txBox="1"/>
          <p:nvPr/>
        </p:nvSpPr>
        <p:spPr>
          <a:xfrm>
            <a:off x="0" y="605074"/>
            <a:ext cx="12191999" cy="1938992"/>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Murmur For Manna</a:t>
            </a:r>
          </a:p>
          <a:p>
            <a:pPr algn="ctr"/>
            <a:r>
              <a:rPr lang="en-US" sz="6000" dirty="0">
                <a:solidFill>
                  <a:schemeClr val="bg1"/>
                </a:solidFill>
                <a:latin typeface="AR ESSENCE" panose="02000000000000000000" pitchFamily="2" charset="0"/>
              </a:rPr>
              <a:t>Exodus 16-17</a:t>
            </a:r>
          </a:p>
        </p:txBody>
      </p:sp>
      <p:sp>
        <p:nvSpPr>
          <p:cNvPr id="9" name="Rectangle 8"/>
          <p:cNvSpPr/>
          <p:nvPr/>
        </p:nvSpPr>
        <p:spPr>
          <a:xfrm>
            <a:off x="3279774" y="2996169"/>
            <a:ext cx="6096000" cy="1200329"/>
          </a:xfrm>
          <a:prstGeom prst="rect">
            <a:avLst/>
          </a:prstGeom>
        </p:spPr>
        <p:txBody>
          <a:bodyPr>
            <a:spAutoFit/>
          </a:bodyPr>
          <a:lstStyle/>
          <a:p>
            <a:r>
              <a:rPr lang="en-US" b="1" i="1" dirty="0">
                <a:solidFill>
                  <a:schemeClr val="bg1"/>
                </a:solidFill>
                <a:latin typeface="Calibri" panose="020F0502020204030204" pitchFamily="34" charset="0"/>
              </a:rPr>
              <a:t>And Jesus said unto them, I am the bread of life: he that cometh to me shall never hunger; and he that believeth on me shall never thirst.</a:t>
            </a:r>
          </a:p>
          <a:p>
            <a:pPr algn="ctr"/>
            <a:r>
              <a:rPr lang="en-US" b="1" i="1" dirty="0">
                <a:solidFill>
                  <a:schemeClr val="bg1"/>
                </a:solidFill>
                <a:latin typeface="Calibri" panose="020F0502020204030204" pitchFamily="34" charset="0"/>
              </a:rPr>
              <a:t>John 6:35</a:t>
            </a:r>
          </a:p>
        </p:txBody>
      </p:sp>
      <p:grpSp>
        <p:nvGrpSpPr>
          <p:cNvPr id="10" name="Group 9"/>
          <p:cNvGrpSpPr/>
          <p:nvPr/>
        </p:nvGrpSpPr>
        <p:grpSpPr>
          <a:xfrm flipH="1">
            <a:off x="8641085" y="3477720"/>
            <a:ext cx="2969142" cy="2986876"/>
            <a:chOff x="1049206" y="1742669"/>
            <a:chExt cx="5199194" cy="4285668"/>
          </a:xfrm>
        </p:grpSpPr>
        <p:sp>
          <p:nvSpPr>
            <p:cNvPr id="12" name="Regular Pentagon 11"/>
            <p:cNvSpPr/>
            <p:nvPr/>
          </p:nvSpPr>
          <p:spPr>
            <a:xfrm>
              <a:off x="1295400" y="2514600"/>
              <a:ext cx="2590800" cy="25908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gular Pentagon 12"/>
            <p:cNvSpPr/>
            <p:nvPr/>
          </p:nvSpPr>
          <p:spPr>
            <a:xfrm>
              <a:off x="2514600" y="2057400"/>
              <a:ext cx="2209800" cy="18288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gular Pentagon 13"/>
            <p:cNvSpPr/>
            <p:nvPr/>
          </p:nvSpPr>
          <p:spPr>
            <a:xfrm rot="2450924">
              <a:off x="1049206" y="3528573"/>
              <a:ext cx="1905000" cy="17526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gular Pentagon 14"/>
            <p:cNvSpPr/>
            <p:nvPr/>
          </p:nvSpPr>
          <p:spPr>
            <a:xfrm rot="5400000">
              <a:off x="3657600" y="2971800"/>
              <a:ext cx="2590800" cy="25908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gular Pentagon 15"/>
            <p:cNvSpPr/>
            <p:nvPr/>
          </p:nvSpPr>
          <p:spPr>
            <a:xfrm rot="19997512">
              <a:off x="4267200" y="4267200"/>
              <a:ext cx="1524000" cy="12954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uble Wave 16"/>
            <p:cNvSpPr/>
            <p:nvPr/>
          </p:nvSpPr>
          <p:spPr>
            <a:xfrm rot="15874603">
              <a:off x="2377083" y="3766297"/>
              <a:ext cx="3165371" cy="105204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uble Wave 17"/>
            <p:cNvSpPr/>
            <p:nvPr/>
          </p:nvSpPr>
          <p:spPr>
            <a:xfrm rot="15874603">
              <a:off x="2103794" y="3880723"/>
              <a:ext cx="3242166" cy="1052040"/>
            </a:xfrm>
            <a:prstGeom prst="doubleWav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uble Wave 18"/>
            <p:cNvSpPr/>
            <p:nvPr/>
          </p:nvSpPr>
          <p:spPr>
            <a:xfrm rot="15874603">
              <a:off x="1680940" y="3919163"/>
              <a:ext cx="3166308" cy="105204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gular Pentagon 19"/>
            <p:cNvSpPr/>
            <p:nvPr/>
          </p:nvSpPr>
          <p:spPr>
            <a:xfrm rot="2077508">
              <a:off x="3814467" y="2299456"/>
              <a:ext cx="1524000" cy="12954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gular Pentagon 20"/>
            <p:cNvSpPr/>
            <p:nvPr/>
          </p:nvSpPr>
          <p:spPr>
            <a:xfrm rot="19205243">
              <a:off x="1905000" y="2209800"/>
              <a:ext cx="1524000" cy="1295400"/>
            </a:xfrm>
            <a:prstGeom prst="pentagon">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gular Pentagon 21"/>
            <p:cNvSpPr/>
            <p:nvPr/>
          </p:nvSpPr>
          <p:spPr>
            <a:xfrm rot="5400000">
              <a:off x="2509635" y="1747634"/>
              <a:ext cx="1305331" cy="1295401"/>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gular Pentagon 22"/>
            <p:cNvSpPr/>
            <p:nvPr/>
          </p:nvSpPr>
          <p:spPr>
            <a:xfrm rot="1554998">
              <a:off x="1277806" y="3985775"/>
              <a:ext cx="1905000" cy="1752600"/>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gular Pentagon 23"/>
            <p:cNvSpPr/>
            <p:nvPr/>
          </p:nvSpPr>
          <p:spPr>
            <a:xfrm rot="1229974">
              <a:off x="4453803" y="3104492"/>
              <a:ext cx="1563029" cy="1605122"/>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27784" y="4196498"/>
            <a:ext cx="3096620" cy="1494093"/>
            <a:chOff x="5293941" y="1620289"/>
            <a:chExt cx="1639919" cy="791247"/>
          </a:xfrm>
        </p:grpSpPr>
        <p:sp>
          <p:nvSpPr>
            <p:cNvPr id="29" name="Oval 28"/>
            <p:cNvSpPr/>
            <p:nvPr/>
          </p:nvSpPr>
          <p:spPr>
            <a:xfrm>
              <a:off x="5293941" y="1676400"/>
              <a:ext cx="649659"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014020" y="1629293"/>
              <a:ext cx="556114" cy="381001"/>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725488" y="1691253"/>
              <a:ext cx="485633"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469504" y="1851271"/>
              <a:ext cx="465692"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07071" y="2030536"/>
              <a:ext cx="649659"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6084589" y="1620289"/>
              <a:ext cx="372963" cy="596268"/>
              <a:chOff x="4770537" y="2743200"/>
              <a:chExt cx="372963" cy="596268"/>
            </a:xfrm>
          </p:grpSpPr>
          <p:sp>
            <p:nvSpPr>
              <p:cNvPr id="37" name="Moon 36"/>
              <p:cNvSpPr/>
              <p:nvPr/>
            </p:nvSpPr>
            <p:spPr>
              <a:xfrm>
                <a:off x="4800599" y="2743200"/>
                <a:ext cx="228601" cy="533400"/>
              </a:xfrm>
              <a:prstGeom prst="moon">
                <a:avLst>
                  <a:gd name="adj" fmla="val 65238"/>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1241061">
                <a:off x="4914899" y="2806068"/>
                <a:ext cx="228601" cy="533400"/>
              </a:xfrm>
              <a:prstGeom prst="moon">
                <a:avLst>
                  <a:gd name="adj" fmla="val 65238"/>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9797391" flipH="1">
                <a:off x="4770537" y="2793967"/>
                <a:ext cx="162828" cy="533400"/>
              </a:xfrm>
              <a:prstGeom prst="moon">
                <a:avLst>
                  <a:gd name="adj" fmla="val 87500"/>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6284201" y="1947409"/>
              <a:ext cx="649659"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810634" y="2009368"/>
              <a:ext cx="503516" cy="381000"/>
            </a:xfrm>
            <a:prstGeom prst="ellipse">
              <a:avLst/>
            </a:prstGeom>
            <a:solidFill>
              <a:srgbClr val="E9D8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Regular Pentagon 39"/>
          <p:cNvSpPr/>
          <p:nvPr/>
        </p:nvSpPr>
        <p:spPr>
          <a:xfrm rot="13677586" flipH="1">
            <a:off x="9558148" y="3805101"/>
            <a:ext cx="700378" cy="530882"/>
          </a:xfrm>
          <a:prstGeom prst="pentagon">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53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AA0FB82-96FA-4420-8A63-4A3BBAA461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Rely on the Lord Daily</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16:16-21, 31</a:t>
            </a:r>
          </a:p>
        </p:txBody>
      </p:sp>
      <p:sp>
        <p:nvSpPr>
          <p:cNvPr id="8" name="Rectangle 7"/>
          <p:cNvSpPr/>
          <p:nvPr/>
        </p:nvSpPr>
        <p:spPr>
          <a:xfrm>
            <a:off x="241944" y="1734101"/>
            <a:ext cx="7511318" cy="3416320"/>
          </a:xfrm>
          <a:prstGeom prst="rect">
            <a:avLst/>
          </a:prstGeom>
        </p:spPr>
        <p:txBody>
          <a:bodyPr wrap="square">
            <a:spAutoFit/>
          </a:bodyPr>
          <a:lstStyle/>
          <a:p>
            <a:pPr fontAlgn="base">
              <a:buFont typeface="+mj-lt"/>
              <a:buAutoNum type="arabicPeriod"/>
            </a:pPr>
            <a:r>
              <a:rPr lang="en-US" b="1" i="0" dirty="0">
                <a:solidFill>
                  <a:schemeClr val="bg1"/>
                </a:solidFill>
                <a:effectLst/>
                <a:latin typeface="Calibri" panose="020F0502020204030204" pitchFamily="34" charset="0"/>
              </a:rPr>
              <a:t>  How much manna were the Israelites told to gather?</a:t>
            </a: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r>
              <a:rPr lang="en-US" b="1" i="0" dirty="0">
                <a:solidFill>
                  <a:schemeClr val="bg1"/>
                </a:solidFill>
                <a:effectLst/>
                <a:latin typeface="Calibri" panose="020F0502020204030204" pitchFamily="34" charset="0"/>
              </a:rPr>
              <a:t> What happened if they tried to save it until the next day?</a:t>
            </a: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r>
              <a:rPr lang="en-US" b="1" i="0" dirty="0">
                <a:solidFill>
                  <a:schemeClr val="bg1"/>
                </a:solidFill>
                <a:effectLst/>
                <a:latin typeface="Calibri" panose="020F0502020204030204" pitchFamily="34" charset="0"/>
              </a:rPr>
              <a:t> How often did the children of Israel need to gather the manna?</a:t>
            </a: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endParaRPr lang="en-US" b="1" i="0" dirty="0">
              <a:solidFill>
                <a:schemeClr val="bg1"/>
              </a:solidFill>
              <a:effectLst/>
              <a:latin typeface="Calibri" panose="020F0502020204030204" pitchFamily="34" charset="0"/>
            </a:endParaRPr>
          </a:p>
          <a:p>
            <a:pPr fontAlgn="base">
              <a:buFont typeface="+mj-lt"/>
              <a:buAutoNum type="arabicPeriod"/>
            </a:pPr>
            <a:r>
              <a:rPr lang="en-US" b="1" i="0" dirty="0">
                <a:solidFill>
                  <a:schemeClr val="bg1"/>
                </a:solidFill>
                <a:effectLst/>
                <a:latin typeface="Calibri" panose="020F0502020204030204" pitchFamily="34" charset="0"/>
              </a:rPr>
              <a:t> According to </a:t>
            </a:r>
            <a:r>
              <a:rPr lang="en-US" b="1" i="0" u="none" strike="noStrike" dirty="0">
                <a:solidFill>
                  <a:schemeClr val="bg1"/>
                </a:solidFill>
                <a:effectLst/>
                <a:latin typeface="Calibri" panose="020F0502020204030204" pitchFamily="34" charset="0"/>
              </a:rPr>
              <a:t>verse 21</a:t>
            </a:r>
            <a:r>
              <a:rPr lang="en-US" b="1" i="0" dirty="0">
                <a:solidFill>
                  <a:schemeClr val="bg1"/>
                </a:solidFill>
                <a:effectLst/>
                <a:latin typeface="Calibri" panose="020F0502020204030204" pitchFamily="34" charset="0"/>
              </a:rPr>
              <a:t>, what happened to the manna that wasn’t gathered?</a:t>
            </a:r>
          </a:p>
          <a:p>
            <a:pPr fontAlgn="base">
              <a:buFont typeface="+mj-lt"/>
              <a:buAutoNum type="arabicPeriod"/>
            </a:pPr>
            <a:endParaRPr lang="en-US" b="1" i="0" dirty="0">
              <a:solidFill>
                <a:schemeClr val="bg1"/>
              </a:solidFill>
              <a:effectLst/>
              <a:latin typeface="Calibri" panose="020F0502020204030204" pitchFamily="34" charset="0"/>
            </a:endParaRPr>
          </a:p>
        </p:txBody>
      </p:sp>
      <p:grpSp>
        <p:nvGrpSpPr>
          <p:cNvPr id="33" name="Group 32"/>
          <p:cNvGrpSpPr/>
          <p:nvPr/>
        </p:nvGrpSpPr>
        <p:grpSpPr>
          <a:xfrm>
            <a:off x="7903028" y="4044198"/>
            <a:ext cx="3672216" cy="2766444"/>
            <a:chOff x="228600" y="381000"/>
            <a:chExt cx="3505068" cy="2670640"/>
          </a:xfrm>
        </p:grpSpPr>
        <p:grpSp>
          <p:nvGrpSpPr>
            <p:cNvPr id="34" name="Group 33"/>
            <p:cNvGrpSpPr/>
            <p:nvPr/>
          </p:nvGrpSpPr>
          <p:grpSpPr>
            <a:xfrm>
              <a:off x="228600" y="381000"/>
              <a:ext cx="3505068" cy="2501531"/>
              <a:chOff x="534986" y="381000"/>
              <a:chExt cx="2637111" cy="2501531"/>
            </a:xfrm>
          </p:grpSpPr>
          <p:sp>
            <p:nvSpPr>
              <p:cNvPr id="36" name="Rectangle 3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4986" y="384805"/>
                <a:ext cx="457200" cy="2497726"/>
                <a:chOff x="533400" y="381000"/>
                <a:chExt cx="457200" cy="2497726"/>
              </a:xfrm>
            </p:grpSpPr>
            <p:sp>
              <p:nvSpPr>
                <p:cNvPr id="43" name="Oval 4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ounded Rectangle 4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714897" y="381000"/>
                <a:ext cx="457200" cy="2497726"/>
                <a:chOff x="2714897" y="457200"/>
                <a:chExt cx="457200" cy="2497726"/>
              </a:xfrm>
            </p:grpSpPr>
            <p:sp>
              <p:nvSpPr>
                <p:cNvPr id="39" name="Oval 3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5" name="Rectangle 34"/>
            <p:cNvSpPr/>
            <p:nvPr/>
          </p:nvSpPr>
          <p:spPr>
            <a:xfrm>
              <a:off x="798341" y="989537"/>
              <a:ext cx="2371313" cy="2062103"/>
            </a:xfrm>
            <a:prstGeom prst="rect">
              <a:avLst/>
            </a:prstGeom>
          </p:spPr>
          <p:txBody>
            <a:bodyPr wrap="square">
              <a:spAutoFit/>
            </a:bodyPr>
            <a:lstStyle/>
            <a:p>
              <a:r>
                <a:rPr lang="en-US" sz="1600" b="1" dirty="0"/>
                <a:t>If we rely on the Lord daily, He will bless us with the spiritual nourishment needed for that day. As we remember the Lord daily, our trust in Him will grow.</a:t>
              </a:r>
              <a:endParaRPr lang="en-US" sz="1600" i="1" dirty="0"/>
            </a:p>
          </p:txBody>
        </p:sp>
      </p:grpSp>
      <p:pic>
        <p:nvPicPr>
          <p:cNvPr id="47" name="Picture 2" descr="http://www.uni.edu/becker/anImated%20question%20mark%2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308030" y="1337049"/>
            <a:ext cx="1608442" cy="27300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12892" y="2170330"/>
            <a:ext cx="7076583" cy="646331"/>
          </a:xfrm>
          <a:prstGeom prst="rect">
            <a:avLst/>
          </a:prstGeom>
        </p:spPr>
        <p:txBody>
          <a:bodyPr wrap="square">
            <a:spAutoFit/>
          </a:bodyPr>
          <a:lstStyle/>
          <a:p>
            <a:r>
              <a:rPr lang="en-US" b="0" i="0" dirty="0">
                <a:solidFill>
                  <a:srgbClr val="FFFF00"/>
                </a:solidFill>
                <a:effectLst/>
                <a:latin typeface="Palatino"/>
              </a:rPr>
              <a:t>an </a:t>
            </a:r>
            <a:r>
              <a:rPr lang="en-US" b="0" i="0" dirty="0" err="1">
                <a:solidFill>
                  <a:srgbClr val="FFFF00"/>
                </a:solidFill>
                <a:effectLst/>
                <a:latin typeface="Palatino"/>
              </a:rPr>
              <a:t>omer</a:t>
            </a:r>
            <a:r>
              <a:rPr lang="en-US" b="0" i="0" dirty="0">
                <a:solidFill>
                  <a:srgbClr val="FFFF00"/>
                </a:solidFill>
                <a:effectLst/>
                <a:latin typeface="Palatino"/>
              </a:rPr>
              <a:t> (ancient unit of measure)for every man, </a:t>
            </a:r>
            <a:r>
              <a:rPr lang="en-US" b="0" i="1" dirty="0">
                <a:solidFill>
                  <a:srgbClr val="FFFF00"/>
                </a:solidFill>
                <a:effectLst/>
                <a:latin typeface="Palatino"/>
              </a:rPr>
              <a:t>according to</a:t>
            </a:r>
            <a:r>
              <a:rPr lang="en-US" b="0" i="0" dirty="0">
                <a:solidFill>
                  <a:srgbClr val="FFFF00"/>
                </a:solidFill>
                <a:effectLst/>
                <a:latin typeface="Palatino"/>
              </a:rPr>
              <a:t> the number of your persons</a:t>
            </a:r>
            <a:endParaRPr lang="en-US" dirty="0">
              <a:solidFill>
                <a:srgbClr val="FFFF00"/>
              </a:solidFill>
            </a:endParaRPr>
          </a:p>
        </p:txBody>
      </p:sp>
      <p:sp>
        <p:nvSpPr>
          <p:cNvPr id="48" name="Rectangle 47"/>
          <p:cNvSpPr/>
          <p:nvPr/>
        </p:nvSpPr>
        <p:spPr>
          <a:xfrm>
            <a:off x="3016977" y="3221790"/>
            <a:ext cx="3287486" cy="369332"/>
          </a:xfrm>
          <a:prstGeom prst="rect">
            <a:avLst/>
          </a:prstGeom>
        </p:spPr>
        <p:txBody>
          <a:bodyPr wrap="square">
            <a:spAutoFit/>
          </a:bodyPr>
          <a:lstStyle/>
          <a:p>
            <a:r>
              <a:rPr lang="en-US" b="0" i="0" dirty="0">
                <a:solidFill>
                  <a:srgbClr val="FFFF00"/>
                </a:solidFill>
                <a:effectLst/>
                <a:latin typeface="Palatino"/>
              </a:rPr>
              <a:t>Bred worms and stank</a:t>
            </a:r>
            <a:endParaRPr lang="en-US" dirty="0">
              <a:solidFill>
                <a:srgbClr val="FFFF00"/>
              </a:solidFill>
            </a:endParaRPr>
          </a:p>
        </p:txBody>
      </p:sp>
      <p:sp>
        <p:nvSpPr>
          <p:cNvPr id="49" name="Rectangle 48"/>
          <p:cNvSpPr/>
          <p:nvPr/>
        </p:nvSpPr>
        <p:spPr>
          <a:xfrm>
            <a:off x="3016977" y="3967018"/>
            <a:ext cx="3287486" cy="369332"/>
          </a:xfrm>
          <a:prstGeom prst="rect">
            <a:avLst/>
          </a:prstGeom>
        </p:spPr>
        <p:txBody>
          <a:bodyPr wrap="square">
            <a:spAutoFit/>
          </a:bodyPr>
          <a:lstStyle/>
          <a:p>
            <a:r>
              <a:rPr lang="en-US" b="0" i="0" dirty="0">
                <a:solidFill>
                  <a:srgbClr val="FFFF00"/>
                </a:solidFill>
                <a:effectLst/>
                <a:latin typeface="Palatino"/>
              </a:rPr>
              <a:t>Every morning</a:t>
            </a:r>
            <a:endParaRPr lang="en-US" dirty="0">
              <a:solidFill>
                <a:srgbClr val="FFFF00"/>
              </a:solidFill>
            </a:endParaRPr>
          </a:p>
        </p:txBody>
      </p:sp>
      <p:sp>
        <p:nvSpPr>
          <p:cNvPr id="50" name="Rectangle 49"/>
          <p:cNvSpPr/>
          <p:nvPr/>
        </p:nvSpPr>
        <p:spPr>
          <a:xfrm>
            <a:off x="3081974" y="4956556"/>
            <a:ext cx="3287486" cy="369332"/>
          </a:xfrm>
          <a:prstGeom prst="rect">
            <a:avLst/>
          </a:prstGeom>
        </p:spPr>
        <p:txBody>
          <a:bodyPr wrap="square">
            <a:spAutoFit/>
          </a:bodyPr>
          <a:lstStyle/>
          <a:p>
            <a:r>
              <a:rPr lang="en-US" b="0" i="0" dirty="0">
                <a:solidFill>
                  <a:srgbClr val="FFFF00"/>
                </a:solidFill>
                <a:effectLst/>
                <a:latin typeface="Palatino"/>
              </a:rPr>
              <a:t>It melted</a:t>
            </a:r>
            <a:endParaRPr lang="en-US" dirty="0">
              <a:solidFill>
                <a:srgbClr val="FFFF00"/>
              </a:solidFill>
            </a:endParaRPr>
          </a:p>
        </p:txBody>
      </p:sp>
    </p:spTree>
    <p:extLst>
      <p:ext uri="{BB962C8B-B14F-4D97-AF65-F5344CB8AC3E}">
        <p14:creationId xmlns:p14="http://schemas.microsoft.com/office/powerpoint/2010/main" val="396863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37"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outVertical)">
                                      <p:cBhvr>
                                        <p:cTn id="3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8" grpId="0"/>
      <p:bldP spid="49"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D880612A-4EB7-47C8-8CA0-323CF61A67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16:16-21, 31</a:t>
            </a:r>
          </a:p>
        </p:txBody>
      </p:sp>
      <p:grpSp>
        <p:nvGrpSpPr>
          <p:cNvPr id="27" name="Group 26"/>
          <p:cNvGrpSpPr/>
          <p:nvPr/>
        </p:nvGrpSpPr>
        <p:grpSpPr>
          <a:xfrm>
            <a:off x="119742" y="1001484"/>
            <a:ext cx="11876315" cy="5273899"/>
            <a:chOff x="965200" y="2286000"/>
            <a:chExt cx="7264400" cy="2743200"/>
          </a:xfrm>
        </p:grpSpPr>
        <p:grpSp>
          <p:nvGrpSpPr>
            <p:cNvPr id="28" name="Group 18"/>
            <p:cNvGrpSpPr/>
            <p:nvPr/>
          </p:nvGrpSpPr>
          <p:grpSpPr>
            <a:xfrm>
              <a:off x="965200" y="2286000"/>
              <a:ext cx="7264400" cy="2743200"/>
              <a:chOff x="965200" y="2286000"/>
              <a:chExt cx="7327900" cy="2743200"/>
            </a:xfrm>
          </p:grpSpPr>
          <p:sp>
            <p:nvSpPr>
              <p:cNvPr id="30" name="Rectangle 2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1" idx="1"/>
                <a:endCxn id="3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29" name="TextBox 28"/>
            <p:cNvSpPr txBox="1"/>
            <p:nvPr/>
          </p:nvSpPr>
          <p:spPr>
            <a:xfrm>
              <a:off x="1237452" y="2408971"/>
              <a:ext cx="3210132" cy="240133"/>
            </a:xfrm>
            <a:prstGeom prst="rect">
              <a:avLst/>
            </a:prstGeom>
            <a:noFill/>
          </p:spPr>
          <p:txBody>
            <a:bodyPr wrap="square" rtlCol="0">
              <a:spAutoFit/>
            </a:bodyPr>
            <a:lstStyle/>
            <a:p>
              <a:r>
                <a:rPr lang="en-US" sz="2400" dirty="0">
                  <a:solidFill>
                    <a:schemeClr val="bg1"/>
                  </a:solidFill>
                </a:rPr>
                <a:t>How can we remember the Lord daily?</a:t>
              </a:r>
            </a:p>
          </p:txBody>
        </p:sp>
      </p:grpSp>
      <p:sp>
        <p:nvSpPr>
          <p:cNvPr id="2" name="Rectangle 1"/>
          <p:cNvSpPr/>
          <p:nvPr/>
        </p:nvSpPr>
        <p:spPr>
          <a:xfrm>
            <a:off x="5965372" y="2643937"/>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What difference does it make in your life when you remember the Lord and seek Him daily?</a:t>
            </a:r>
            <a:endParaRPr lang="en-US" dirty="0">
              <a:solidFill>
                <a:schemeClr val="bg1"/>
              </a:solidFill>
            </a:endParaRPr>
          </a:p>
        </p:txBody>
      </p:sp>
      <p:grpSp>
        <p:nvGrpSpPr>
          <p:cNvPr id="53" name="Group 52"/>
          <p:cNvGrpSpPr/>
          <p:nvPr/>
        </p:nvGrpSpPr>
        <p:grpSpPr>
          <a:xfrm>
            <a:off x="7524025" y="3332766"/>
            <a:ext cx="2209800" cy="2209800"/>
            <a:chOff x="6010910" y="973578"/>
            <a:chExt cx="2209800" cy="2209800"/>
          </a:xfrm>
        </p:grpSpPr>
        <p:sp>
          <p:nvSpPr>
            <p:cNvPr id="54" name="Oval 53"/>
            <p:cNvSpPr/>
            <p:nvPr/>
          </p:nvSpPr>
          <p:spPr>
            <a:xfrm rot="11196110">
              <a:off x="6010910" y="973578"/>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Arc 54"/>
            <p:cNvSpPr/>
            <p:nvPr/>
          </p:nvSpPr>
          <p:spPr>
            <a:xfrm rot="8797475">
              <a:off x="6518239" y="1677527"/>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6" name="Group 55"/>
            <p:cNvGrpSpPr/>
            <p:nvPr/>
          </p:nvGrpSpPr>
          <p:grpSpPr>
            <a:xfrm>
              <a:off x="6450106" y="1281953"/>
              <a:ext cx="762000" cy="762000"/>
              <a:chOff x="6324600" y="1219200"/>
              <a:chExt cx="762000" cy="762000"/>
            </a:xfrm>
          </p:grpSpPr>
          <p:sp>
            <p:nvSpPr>
              <p:cNvPr id="60" name="Oval 59"/>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66294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7162800" y="1295400"/>
              <a:ext cx="762000" cy="762000"/>
              <a:chOff x="6324600" y="1219200"/>
              <a:chExt cx="762000" cy="762000"/>
            </a:xfrm>
          </p:grpSpPr>
          <p:sp>
            <p:nvSpPr>
              <p:cNvPr id="58" name="Oval 57"/>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64770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2" name="Picture 2" descr="http://content.mycutegraphics.com/graphics/school/cartoon-sticky-note.png"/>
          <p:cNvPicPr>
            <a:picLocks noChangeAspect="1" noChangeArrowheads="1"/>
          </p:cNvPicPr>
          <p:nvPr/>
        </p:nvPicPr>
        <p:blipFill>
          <a:blip r:embed="rId3" cstate="print"/>
          <a:srcRect/>
          <a:stretch>
            <a:fillRect/>
          </a:stretch>
        </p:blipFill>
        <p:spPr bwMode="auto">
          <a:xfrm>
            <a:off x="1947553" y="2092846"/>
            <a:ext cx="2624447" cy="2662929"/>
          </a:xfrm>
          <a:prstGeom prst="rect">
            <a:avLst/>
          </a:prstGeom>
          <a:noFill/>
        </p:spPr>
      </p:pic>
    </p:spTree>
    <p:extLst>
      <p:ext uri="{BB962C8B-B14F-4D97-AF65-F5344CB8AC3E}">
        <p14:creationId xmlns:p14="http://schemas.microsoft.com/office/powerpoint/2010/main" val="161709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2EEF26C0-DD29-43FA-8A6A-84964AB3C3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8" name="Group 18"/>
          <p:cNvGrpSpPr/>
          <p:nvPr/>
        </p:nvGrpSpPr>
        <p:grpSpPr>
          <a:xfrm>
            <a:off x="119742" y="1001484"/>
            <a:ext cx="11876315" cy="5708617"/>
            <a:chOff x="965200" y="2286000"/>
            <a:chExt cx="7327900" cy="2743200"/>
          </a:xfrm>
        </p:grpSpPr>
        <p:sp>
          <p:nvSpPr>
            <p:cNvPr id="30" name="Rectangle 29"/>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1" idx="1"/>
              <a:endCxn id="31"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345573" y="1244259"/>
            <a:ext cx="4691743" cy="2585323"/>
          </a:xfrm>
          <a:prstGeom prst="rect">
            <a:avLst/>
          </a:prstGeom>
        </p:spPr>
        <p:txBody>
          <a:bodyPr wrap="square">
            <a:spAutoFit/>
          </a:bodyPr>
          <a:lstStyle/>
          <a:p>
            <a:r>
              <a:rPr lang="en-US" b="0" i="0" dirty="0">
                <a:solidFill>
                  <a:schemeClr val="bg1"/>
                </a:solidFill>
                <a:effectLst/>
                <a:latin typeface="Calibri" panose="020F0502020204030204" pitchFamily="34" charset="0"/>
              </a:rPr>
              <a:t>“Suppose you have a midterm test coming up in geometry in two weeks. One of your goals is to get an A in geometry. How do you go about reaching that goal? Do you wait until the last minute and cram the night before the test? This technique is filled with risk. Instead of truly understanding the material, the attempt is to learn enough that somehow you can make it through the test successfully.”</a:t>
            </a:r>
            <a:endParaRPr lang="en-US" dirty="0">
              <a:solidFill>
                <a:schemeClr val="bg1"/>
              </a:solidFill>
            </a:endParaRPr>
          </a:p>
        </p:txBody>
      </p:sp>
      <p:sp>
        <p:nvSpPr>
          <p:cNvPr id="4" name="Rectangle 3"/>
          <p:cNvSpPr/>
          <p:nvPr/>
        </p:nvSpPr>
        <p:spPr>
          <a:xfrm>
            <a:off x="6096000" y="3268660"/>
            <a:ext cx="5783182" cy="2308324"/>
          </a:xfrm>
          <a:prstGeom prst="rect">
            <a:avLst/>
          </a:prstGeom>
        </p:spPr>
        <p:txBody>
          <a:bodyPr wrap="square">
            <a:spAutoFit/>
          </a:bodyPr>
          <a:lstStyle/>
          <a:p>
            <a:r>
              <a:rPr lang="en-US" b="0" i="0" dirty="0">
                <a:solidFill>
                  <a:schemeClr val="bg1"/>
                </a:solidFill>
                <a:effectLst/>
                <a:latin typeface="Calibri" panose="020F0502020204030204" pitchFamily="34" charset="0"/>
              </a:rPr>
              <a:t>“Another student who, with the same goal of attaining an A in geometry, realizes that he doesn’t want to count on the intangibles of luck and hope. So, instead of cramming, he or she sets aside a little time every day to calmly and in depth study the subject. This gives the necessary time to digest and properly understand the material. If confusion arises on any given topic, there’s plenty of time to ask the teacher for help.” </a:t>
            </a:r>
            <a:endParaRPr lang="en-US" dirty="0">
              <a:solidFill>
                <a:schemeClr val="bg1"/>
              </a:solidFill>
            </a:endParaRPr>
          </a:p>
        </p:txBody>
      </p:sp>
      <p:sp>
        <p:nvSpPr>
          <p:cNvPr id="33" name="TextBox 32"/>
          <p:cNvSpPr txBox="1"/>
          <p:nvPr/>
        </p:nvSpPr>
        <p:spPr>
          <a:xfrm>
            <a:off x="36214" y="0"/>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Cramming VS Daily</a:t>
            </a:r>
          </a:p>
        </p:txBody>
      </p:sp>
      <p:grpSp>
        <p:nvGrpSpPr>
          <p:cNvPr id="9" name="Group 8"/>
          <p:cNvGrpSpPr/>
          <p:nvPr/>
        </p:nvGrpSpPr>
        <p:grpSpPr>
          <a:xfrm>
            <a:off x="1292779" y="4644770"/>
            <a:ext cx="4149832" cy="1575579"/>
            <a:chOff x="1516182" y="4606834"/>
            <a:chExt cx="4149832" cy="1575579"/>
          </a:xfrm>
        </p:grpSpPr>
        <p:sp>
          <p:nvSpPr>
            <p:cNvPr id="6" name="Rectangle 5"/>
            <p:cNvSpPr/>
            <p:nvPr/>
          </p:nvSpPr>
          <p:spPr>
            <a:xfrm>
              <a:off x="1516182" y="4705085"/>
              <a:ext cx="4149832" cy="1477328"/>
            </a:xfrm>
            <a:prstGeom prst="rect">
              <a:avLst/>
            </a:prstGeom>
            <a:solidFill>
              <a:schemeClr val="accent2">
                <a:lumMod val="60000"/>
                <a:lumOff val="40000"/>
              </a:schemeClr>
            </a:solidFill>
          </p:spPr>
          <p:txBody>
            <a:bodyPr wrap="square">
              <a:spAutoFit/>
            </a:bodyPr>
            <a:lstStyle/>
            <a:p>
              <a:r>
                <a:rPr lang="en-US" b="0" i="0" dirty="0">
                  <a:solidFill>
                    <a:srgbClr val="333333"/>
                  </a:solidFill>
                  <a:effectLst/>
                  <a:latin typeface="Calibri" panose="020F0502020204030204" pitchFamily="34" charset="0"/>
                </a:rPr>
                <a:t>“If you stay close to Him on a daily basis, He will stay close to you, and you will reap untold blessings in every aspect of your life, especially the most important, the spiritual.”</a:t>
              </a:r>
              <a:endParaRPr lang="en-US" dirty="0"/>
            </a:p>
          </p:txBody>
        </p:sp>
        <p:sp>
          <p:nvSpPr>
            <p:cNvPr id="7" name="Oval 6"/>
            <p:cNvSpPr/>
            <p:nvPr/>
          </p:nvSpPr>
          <p:spPr>
            <a:xfrm>
              <a:off x="1807029" y="4612116"/>
              <a:ext cx="272142" cy="191786"/>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4972050" y="4606834"/>
              <a:ext cx="272142" cy="191786"/>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p:cNvSpPr txBox="1"/>
          <p:nvPr/>
        </p:nvSpPr>
        <p:spPr>
          <a:xfrm>
            <a:off x="9662956" y="6440127"/>
            <a:ext cx="2529043" cy="369332"/>
          </a:xfrm>
          <a:prstGeom prst="rect">
            <a:avLst/>
          </a:prstGeom>
          <a:noFill/>
        </p:spPr>
        <p:txBody>
          <a:bodyPr wrap="square" rtlCol="0">
            <a:spAutoFit/>
          </a:bodyPr>
          <a:lstStyle/>
          <a:p>
            <a:pPr algn="r"/>
            <a:r>
              <a:rPr lang="en-US" dirty="0"/>
              <a:t>(4)</a:t>
            </a:r>
          </a:p>
        </p:txBody>
      </p:sp>
      <p:grpSp>
        <p:nvGrpSpPr>
          <p:cNvPr id="8" name="Group 7"/>
          <p:cNvGrpSpPr/>
          <p:nvPr/>
        </p:nvGrpSpPr>
        <p:grpSpPr>
          <a:xfrm>
            <a:off x="6862247" y="902016"/>
            <a:ext cx="3281818" cy="2150143"/>
            <a:chOff x="6862247" y="902016"/>
            <a:chExt cx="3281818" cy="2150143"/>
          </a:xfrm>
        </p:grpSpPr>
        <p:pic>
          <p:nvPicPr>
            <p:cNvPr id="15362" name="Picture 2" descr="http://abcnewsradioonline.com/storage/news-images/GETTY_H_08212_Cramming.jpg?__SQUARESPACE_CACHEVERSION=13455469303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247" y="1208089"/>
              <a:ext cx="3281818" cy="1844070"/>
            </a:xfrm>
            <a:prstGeom prst="rect">
              <a:avLst/>
            </a:prstGeom>
            <a:noFill/>
            <a:extLst>
              <a:ext uri="{909E8E84-426E-40DD-AFC4-6F175D3DCCD1}">
                <a14:hiddenFill xmlns:a14="http://schemas.microsoft.com/office/drawing/2010/main">
                  <a:solidFill>
                    <a:srgbClr val="FFFFFF"/>
                  </a:solidFill>
                </a14:hiddenFill>
              </a:ext>
            </a:extLst>
          </p:spPr>
        </p:pic>
        <p:sp>
          <p:nvSpPr>
            <p:cNvPr id="36" name="Oval 35"/>
            <p:cNvSpPr/>
            <p:nvPr/>
          </p:nvSpPr>
          <p:spPr>
            <a:xfrm rot="15894371">
              <a:off x="7194542" y="1076030"/>
              <a:ext cx="441242" cy="15339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5894371">
              <a:off x="9154235" y="1045942"/>
              <a:ext cx="441242" cy="15339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281041" y="815547"/>
            <a:ext cx="1064532" cy="1828395"/>
            <a:chOff x="10693174" y="859393"/>
            <a:chExt cx="1064532" cy="1828395"/>
          </a:xfrm>
        </p:grpSpPr>
        <p:pic>
          <p:nvPicPr>
            <p:cNvPr id="15364" name="Picture 4" descr="http://www.gapages.com/maynerj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93174" y="1208089"/>
              <a:ext cx="1064532" cy="1479699"/>
            </a:xfrm>
            <a:prstGeom prst="rect">
              <a:avLst/>
            </a:prstGeom>
            <a:noFill/>
            <a:extLst>
              <a:ext uri="{909E8E84-426E-40DD-AFC4-6F175D3DCCD1}">
                <a14:hiddenFill xmlns:a14="http://schemas.microsoft.com/office/drawing/2010/main">
                  <a:solidFill>
                    <a:srgbClr val="FFFFFF"/>
                  </a:solidFill>
                </a14:hiddenFill>
              </a:ext>
            </a:extLst>
          </p:spPr>
        </p:pic>
        <p:sp>
          <p:nvSpPr>
            <p:cNvPr id="38" name="Oval 37"/>
            <p:cNvSpPr/>
            <p:nvPr/>
          </p:nvSpPr>
          <p:spPr>
            <a:xfrm rot="15894371">
              <a:off x="10610797" y="1003319"/>
              <a:ext cx="441242" cy="15339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5894371">
              <a:off x="11258568" y="1022216"/>
              <a:ext cx="441242" cy="153390"/>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5650751" y="5912774"/>
            <a:ext cx="6096000" cy="646331"/>
          </a:xfrm>
          <a:prstGeom prst="rect">
            <a:avLst/>
          </a:prstGeom>
          <a:solidFill>
            <a:schemeClr val="tx2">
              <a:lumMod val="60000"/>
              <a:lumOff val="40000"/>
            </a:schemeClr>
          </a:solidFill>
        </p:spPr>
        <p:txBody>
          <a:bodyPr>
            <a:spAutoFit/>
          </a:bodyPr>
          <a:lstStyle/>
          <a:p>
            <a:pPr fontAlgn="base"/>
            <a:r>
              <a:rPr lang="en-US" b="0" i="0" dirty="0">
                <a:solidFill>
                  <a:schemeClr val="bg1"/>
                </a:solidFill>
                <a:effectLst/>
                <a:latin typeface="Calibri" panose="020F0502020204030204" pitchFamily="34" charset="0"/>
              </a:rPr>
              <a:t>For 40 years, the Israelites are daily fed from heaven </a:t>
            </a:r>
          </a:p>
          <a:p>
            <a:pPr fontAlgn="base"/>
            <a:r>
              <a:rPr lang="en-US" b="0" i="0" dirty="0">
                <a:solidFill>
                  <a:schemeClr val="bg1"/>
                </a:solidFill>
                <a:effectLst/>
                <a:latin typeface="Calibri" panose="020F0502020204030204" pitchFamily="34" charset="0"/>
              </a:rPr>
              <a:t>(Joshua 5:12)</a:t>
            </a:r>
          </a:p>
        </p:txBody>
      </p:sp>
    </p:spTree>
    <p:extLst>
      <p:ext uri="{BB962C8B-B14F-4D97-AF65-F5344CB8AC3E}">
        <p14:creationId xmlns:p14="http://schemas.microsoft.com/office/powerpoint/2010/main" val="2356298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BAC7891-2A55-4A3E-B427-E8F9DC2A7B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The Sabbath</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16:19, 20, 25-30</a:t>
            </a:r>
          </a:p>
        </p:txBody>
      </p:sp>
      <p:sp>
        <p:nvSpPr>
          <p:cNvPr id="2" name="Rectangle 1"/>
          <p:cNvSpPr/>
          <p:nvPr/>
        </p:nvSpPr>
        <p:spPr>
          <a:xfrm>
            <a:off x="370113" y="1362127"/>
            <a:ext cx="6096000" cy="1200329"/>
          </a:xfrm>
          <a:prstGeom prst="rect">
            <a:avLst/>
          </a:prstGeom>
        </p:spPr>
        <p:txBody>
          <a:bodyPr>
            <a:spAutoFit/>
          </a:bodyPr>
          <a:lstStyle/>
          <a:p>
            <a:r>
              <a:rPr lang="en-US" sz="2400" b="1" dirty="0">
                <a:solidFill>
                  <a:schemeClr val="bg1"/>
                </a:solidFill>
                <a:latin typeface="Calibri" panose="020F0502020204030204" pitchFamily="34" charset="0"/>
              </a:rPr>
              <a:t> God used the provision of manna on six days and not the seventh to teach Israel obedience, and convicted them of disobedience</a:t>
            </a:r>
          </a:p>
        </p:txBody>
      </p:sp>
      <p:sp>
        <p:nvSpPr>
          <p:cNvPr id="3" name="Rectangle 2"/>
          <p:cNvSpPr/>
          <p:nvPr/>
        </p:nvSpPr>
        <p:spPr>
          <a:xfrm>
            <a:off x="5170715" y="3717814"/>
            <a:ext cx="6096000" cy="1631216"/>
          </a:xfrm>
          <a:prstGeom prst="rect">
            <a:avLst/>
          </a:prstGeom>
        </p:spPr>
        <p:txBody>
          <a:bodyPr>
            <a:spAutoFit/>
          </a:bodyPr>
          <a:lstStyle/>
          <a:p>
            <a:r>
              <a:rPr lang="en-US" sz="2000" b="1" i="0" dirty="0">
                <a:solidFill>
                  <a:schemeClr val="bg1"/>
                </a:solidFill>
                <a:effectLst/>
                <a:latin typeface="Calibri" panose="020F0502020204030204" pitchFamily="34" charset="0"/>
              </a:rPr>
              <a:t>Jesus Christ uses the manna, God-given ‘bread from heaven’, as a type of Himself, the true bread of life, and contrasts the shadow with the substance: ‘your fathers did eat manna in the wilderness, and are dead’ John 6:49</a:t>
            </a:r>
            <a:endParaRPr lang="en-US" sz="2000"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426" y="3175184"/>
            <a:ext cx="2332991" cy="2648631"/>
          </a:xfrm>
          <a:prstGeom prst="rect">
            <a:avLst/>
          </a:prstGeom>
        </p:spPr>
      </p:pic>
      <p:pic>
        <p:nvPicPr>
          <p:cNvPr id="16386" name="Picture 2" descr="https://encrypted-tbn0.gstatic.com/images?q=tbn:ANd9GcTfkQc8GpdBwD2ahkHesnz0q3QzJm5YLTgp0ER1V-b6Upue5Co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6226" y="1221797"/>
            <a:ext cx="4161888" cy="208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61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a:extLst>
              <a:ext uri="{FF2B5EF4-FFF2-40B4-BE49-F238E27FC236}">
                <a16:creationId xmlns:a16="http://schemas.microsoft.com/office/drawing/2014/main" id="{03ABB678-DFC8-4442-A0BA-4B6B3CBFA6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Water From a Rock</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17:1-17</a:t>
            </a:r>
          </a:p>
        </p:txBody>
      </p:sp>
      <p:grpSp>
        <p:nvGrpSpPr>
          <p:cNvPr id="12" name="Group 11"/>
          <p:cNvGrpSpPr/>
          <p:nvPr/>
        </p:nvGrpSpPr>
        <p:grpSpPr>
          <a:xfrm>
            <a:off x="419025" y="1104248"/>
            <a:ext cx="2222597" cy="3917608"/>
            <a:chOff x="419025" y="1104248"/>
            <a:chExt cx="2222597" cy="3917608"/>
          </a:xfrm>
        </p:grpSpPr>
        <p:sp>
          <p:nvSpPr>
            <p:cNvPr id="2" name="Rectangle 1"/>
            <p:cNvSpPr/>
            <p:nvPr/>
          </p:nvSpPr>
          <p:spPr>
            <a:xfrm>
              <a:off x="671306" y="1104248"/>
              <a:ext cx="1970316" cy="461665"/>
            </a:xfrm>
            <a:prstGeom prst="rect">
              <a:avLst/>
            </a:prstGeom>
          </p:spPr>
          <p:txBody>
            <a:bodyPr wrap="square">
              <a:spAutoFit/>
            </a:bodyPr>
            <a:lstStyle/>
            <a:p>
              <a:r>
                <a:rPr lang="en-US" sz="2400" b="1" dirty="0" err="1">
                  <a:solidFill>
                    <a:schemeClr val="bg1"/>
                  </a:solidFill>
                  <a:latin typeface="Calibri" panose="020F0502020204030204" pitchFamily="34" charset="0"/>
                </a:rPr>
                <a:t>Rephidim</a:t>
              </a:r>
              <a:endParaRPr lang="en-US" sz="2400" b="1" dirty="0">
                <a:solidFill>
                  <a:schemeClr val="bg1"/>
                </a:solidFill>
                <a:latin typeface="Calibri" panose="020F0502020204030204" pitchFamily="34" charset="0"/>
              </a:endParaRPr>
            </a:p>
          </p:txBody>
        </p:sp>
        <p:pic>
          <p:nvPicPr>
            <p:cNvPr id="14" name="Picture 4" descr="http://www.bible-history.com/maps/Map-Route-Exodus-Israelites-Egypt.jpg"/>
            <p:cNvPicPr>
              <a:picLocks noChangeAspect="1" noChangeArrowheads="1"/>
            </p:cNvPicPr>
            <p:nvPr/>
          </p:nvPicPr>
          <p:blipFill rotWithShape="1">
            <a:blip r:embed="rId3">
              <a:extLst>
                <a:ext uri="{28A0092B-C50C-407E-A947-70E740481C1C}">
                  <a14:useLocalDpi xmlns:a14="http://schemas.microsoft.com/office/drawing/2010/main" val="0"/>
                </a:ext>
              </a:extLst>
            </a:blip>
            <a:srcRect l="41262" t="33369" r="26060" b="10696"/>
            <a:stretch/>
          </p:blipFill>
          <p:spPr bwMode="auto">
            <a:xfrm>
              <a:off x="419025" y="1715085"/>
              <a:ext cx="2123861" cy="330677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Rectangle 3"/>
          <p:cNvSpPr/>
          <p:nvPr/>
        </p:nvSpPr>
        <p:spPr>
          <a:xfrm>
            <a:off x="5562599" y="1239963"/>
            <a:ext cx="6096000" cy="646331"/>
          </a:xfrm>
          <a:prstGeom prst="rect">
            <a:avLst/>
          </a:prstGeom>
          <a:solidFill>
            <a:schemeClr val="accent4">
              <a:lumMod val="60000"/>
              <a:lumOff val="40000"/>
            </a:schemeClr>
          </a:solidFill>
        </p:spPr>
        <p:txBody>
          <a:bodyPr>
            <a:spAutoFit/>
          </a:bodyPr>
          <a:lstStyle/>
          <a:p>
            <a:r>
              <a:rPr lang="en-US" b="1" i="1" dirty="0">
                <a:effectLst/>
                <a:latin typeface="Calibri" panose="020F0502020204030204" pitchFamily="34" charset="0"/>
              </a:rPr>
              <a:t>…take with thee of the elders of Israel; and thy rod, wherewith thou </a:t>
            </a:r>
            <a:r>
              <a:rPr lang="en-US" b="1" i="1" dirty="0" err="1">
                <a:effectLst/>
                <a:latin typeface="Calibri" panose="020F0502020204030204" pitchFamily="34" charset="0"/>
              </a:rPr>
              <a:t>smotest</a:t>
            </a:r>
            <a:r>
              <a:rPr lang="en-US" b="1" i="1" dirty="0">
                <a:effectLst/>
                <a:latin typeface="Calibri" panose="020F0502020204030204" pitchFamily="34" charset="0"/>
              </a:rPr>
              <a:t> the river, take in thine hand, and go.</a:t>
            </a:r>
            <a:endParaRPr lang="en-US" b="1" i="1" dirty="0">
              <a:latin typeface="Calibri" panose="020F0502020204030204" pitchFamily="34" charset="0"/>
            </a:endParaRPr>
          </a:p>
        </p:txBody>
      </p:sp>
      <p:grpSp>
        <p:nvGrpSpPr>
          <p:cNvPr id="7" name="Group 6"/>
          <p:cNvGrpSpPr/>
          <p:nvPr/>
        </p:nvGrpSpPr>
        <p:grpSpPr>
          <a:xfrm>
            <a:off x="2961911" y="3157852"/>
            <a:ext cx="1295583" cy="3248398"/>
            <a:chOff x="2961911" y="3157852"/>
            <a:chExt cx="1295583" cy="3248398"/>
          </a:xfrm>
        </p:grpSpPr>
        <p:grpSp>
          <p:nvGrpSpPr>
            <p:cNvPr id="17" name="Group 174"/>
            <p:cNvGrpSpPr/>
            <p:nvPr/>
          </p:nvGrpSpPr>
          <p:grpSpPr>
            <a:xfrm>
              <a:off x="3140174" y="4597703"/>
              <a:ext cx="822472" cy="1808547"/>
              <a:chOff x="4114800" y="533400"/>
              <a:chExt cx="2217821" cy="4876800"/>
            </a:xfrm>
          </p:grpSpPr>
          <p:sp>
            <p:nvSpPr>
              <p:cNvPr id="18" name="Oval 17"/>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Diagonal Corner Rectangle 27"/>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 Diagonal Corner Rectangle 28"/>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Oval Callout 30"/>
            <p:cNvSpPr/>
            <p:nvPr/>
          </p:nvSpPr>
          <p:spPr>
            <a:xfrm>
              <a:off x="2961911" y="3157852"/>
              <a:ext cx="1295583" cy="1133581"/>
            </a:xfrm>
            <a:prstGeom prst="wedgeEllipseCallout">
              <a:avLst>
                <a:gd name="adj1" fmla="val -2348"/>
                <a:gd name="adj2" fmla="val 64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thirsty</a:t>
              </a:r>
            </a:p>
          </p:txBody>
        </p:sp>
      </p:grpSp>
      <p:grpSp>
        <p:nvGrpSpPr>
          <p:cNvPr id="9" name="Group 8"/>
          <p:cNvGrpSpPr/>
          <p:nvPr/>
        </p:nvGrpSpPr>
        <p:grpSpPr>
          <a:xfrm>
            <a:off x="4744639" y="3147282"/>
            <a:ext cx="1351361" cy="3354238"/>
            <a:chOff x="4438697" y="3015037"/>
            <a:chExt cx="1351361" cy="3354238"/>
          </a:xfrm>
        </p:grpSpPr>
        <p:grpSp>
          <p:nvGrpSpPr>
            <p:cNvPr id="32" name="Group 131"/>
            <p:cNvGrpSpPr/>
            <p:nvPr/>
          </p:nvGrpSpPr>
          <p:grpSpPr>
            <a:xfrm flipH="1">
              <a:off x="4438697" y="4560728"/>
              <a:ext cx="809819" cy="1808547"/>
              <a:chOff x="3604364" y="381000"/>
              <a:chExt cx="2217821" cy="4953000"/>
            </a:xfrm>
          </p:grpSpPr>
          <p:sp>
            <p:nvSpPr>
              <p:cNvPr id="33" name="Cloud 32"/>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rapezoid 38"/>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rapezoid 39"/>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loud 43"/>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419600" y="17526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Callout 45"/>
            <p:cNvSpPr/>
            <p:nvPr/>
          </p:nvSpPr>
          <p:spPr>
            <a:xfrm>
              <a:off x="4494475" y="3015037"/>
              <a:ext cx="1295583" cy="1133581"/>
            </a:xfrm>
            <a:prstGeom prst="wedgeEllipseCallout">
              <a:avLst>
                <a:gd name="adj1" fmla="val -11590"/>
                <a:gd name="adj2" fmla="val 64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a:t>
              </a:r>
              <a:r>
                <a:rPr lang="en-US" dirty="0" err="1"/>
                <a:t>wanna</a:t>
              </a:r>
              <a:r>
                <a:rPr lang="en-US" dirty="0"/>
                <a:t> go home</a:t>
              </a:r>
            </a:p>
          </p:txBody>
        </p:sp>
      </p:grpSp>
      <p:grpSp>
        <p:nvGrpSpPr>
          <p:cNvPr id="16" name="Group 15"/>
          <p:cNvGrpSpPr/>
          <p:nvPr/>
        </p:nvGrpSpPr>
        <p:grpSpPr>
          <a:xfrm>
            <a:off x="6458685" y="2619109"/>
            <a:ext cx="5199914" cy="4167796"/>
            <a:chOff x="6458685" y="2619109"/>
            <a:chExt cx="5199914" cy="4167796"/>
          </a:xfrm>
        </p:grpSpPr>
        <p:pic>
          <p:nvPicPr>
            <p:cNvPr id="13" name="Picture 4" descr="http://hookedonthebook.com/wp-content/uploads/2012/05/moses_water_rock_strike-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8685" y="2619109"/>
              <a:ext cx="5010605" cy="3757954"/>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p:cNvSpPr/>
            <p:nvPr/>
          </p:nvSpPr>
          <p:spPr>
            <a:xfrm>
              <a:off x="8197443" y="6325240"/>
              <a:ext cx="3461156" cy="461665"/>
            </a:xfrm>
            <a:prstGeom prst="rect">
              <a:avLst/>
            </a:prstGeom>
          </p:spPr>
          <p:txBody>
            <a:bodyPr wrap="square">
              <a:spAutoFit/>
            </a:bodyPr>
            <a:lstStyle/>
            <a:p>
              <a:r>
                <a:rPr lang="en-US" sz="2400" b="1" dirty="0">
                  <a:latin typeface="Calibri" panose="020F0502020204030204" pitchFamily="34" charset="0"/>
                </a:rPr>
                <a:t>Rock in </a:t>
              </a:r>
              <a:r>
                <a:rPr lang="en-US" sz="2400" b="1" dirty="0" err="1">
                  <a:latin typeface="Calibri" panose="020F0502020204030204" pitchFamily="34" charset="0"/>
                </a:rPr>
                <a:t>Horeb</a:t>
              </a:r>
              <a:endParaRPr lang="en-US" sz="2400" b="1" dirty="0">
                <a:latin typeface="Calibri" panose="020F0502020204030204" pitchFamily="34" charset="0"/>
              </a:endParaRPr>
            </a:p>
          </p:txBody>
        </p:sp>
      </p:grpSp>
    </p:spTree>
    <p:extLst>
      <p:ext uri="{BB962C8B-B14F-4D97-AF65-F5344CB8AC3E}">
        <p14:creationId xmlns:p14="http://schemas.microsoft.com/office/powerpoint/2010/main" val="34766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6213" y="0"/>
            <a:ext cx="12228213" cy="6858000"/>
            <a:chOff x="-36213" y="0"/>
            <a:chExt cx="12228213" cy="6858000"/>
          </a:xfrm>
        </p:grpSpPr>
        <p:pic>
          <p:nvPicPr>
            <p:cNvPr id="1026" name="Picture 2" descr="http://www.famcorfabrics.com/content/images/thumbs/0000558_discount-designer-upholstery-fabric-champion-ta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mg1.etsystatic.com/041/0/8002487/il_340x270.660092153_s01h.jpg"/>
            <p:cNvPicPr>
              <a:picLocks noChangeAspect="1" noChangeArrowheads="1"/>
            </p:cNvPicPr>
            <p:nvPr/>
          </p:nvPicPr>
          <p:blipFill rotWithShape="1">
            <a:blip r:embed="rId3">
              <a:extLst>
                <a:ext uri="{28A0092B-C50C-407E-A947-70E740481C1C}">
                  <a14:useLocalDpi xmlns:a14="http://schemas.microsoft.com/office/drawing/2010/main" val="0"/>
                </a:ext>
              </a:extLst>
            </a:blip>
            <a:srcRect l="-297" t="48677"/>
            <a:stretch/>
          </p:blipFill>
          <p:spPr bwMode="auto">
            <a:xfrm>
              <a:off x="-36213" y="6346479"/>
              <a:ext cx="12228212" cy="51152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err="1">
                <a:solidFill>
                  <a:schemeClr val="bg1"/>
                </a:solidFill>
                <a:latin typeface="AR ESSENCE" panose="02000000000000000000" pitchFamily="2" charset="0"/>
              </a:rPr>
              <a:t>Massah</a:t>
            </a:r>
            <a:r>
              <a:rPr lang="en-US" sz="6000" dirty="0">
                <a:solidFill>
                  <a:schemeClr val="bg1"/>
                </a:solidFill>
                <a:latin typeface="AR ESSENCE" panose="02000000000000000000" pitchFamily="2" charset="0"/>
              </a:rPr>
              <a:t>, and </a:t>
            </a:r>
            <a:r>
              <a:rPr lang="en-US" sz="6000" dirty="0" err="1">
                <a:solidFill>
                  <a:schemeClr val="bg1"/>
                </a:solidFill>
                <a:latin typeface="AR ESSENCE" panose="02000000000000000000" pitchFamily="2" charset="0"/>
              </a:rPr>
              <a:t>Meribah</a:t>
            </a:r>
            <a:endParaRPr lang="en-US" sz="6000" dirty="0">
              <a:solidFill>
                <a:schemeClr val="bg1"/>
              </a:solidFill>
              <a:latin typeface="AR ESSENCE" panose="02000000000000000000" pitchFamily="2" charset="0"/>
            </a:endParaRP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17:1-17</a:t>
            </a:r>
          </a:p>
        </p:txBody>
      </p:sp>
      <p:grpSp>
        <p:nvGrpSpPr>
          <p:cNvPr id="10" name="Group 9"/>
          <p:cNvGrpSpPr/>
          <p:nvPr/>
        </p:nvGrpSpPr>
        <p:grpSpPr>
          <a:xfrm>
            <a:off x="7101042" y="1820250"/>
            <a:ext cx="4412955" cy="3341833"/>
            <a:chOff x="132556" y="4019694"/>
            <a:chExt cx="2722957" cy="2062035"/>
          </a:xfrm>
        </p:grpSpPr>
        <p:pic>
          <p:nvPicPr>
            <p:cNvPr id="17414" name="Picture 6" descr="http://wyattmuseum.com/wyatt/wp-content/uploads/2011/09/wpe11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571" y="4019694"/>
              <a:ext cx="2318337" cy="1903034"/>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132556" y="5910810"/>
              <a:ext cx="2722957" cy="170919"/>
            </a:xfrm>
            <a:prstGeom prst="rect">
              <a:avLst/>
            </a:prstGeom>
          </p:spPr>
          <p:txBody>
            <a:bodyPr wrap="square">
              <a:spAutoFit/>
            </a:bodyPr>
            <a:lstStyle/>
            <a:p>
              <a:r>
                <a:rPr lang="en-US" sz="1200" b="1" dirty="0">
                  <a:latin typeface="Calibri" panose="020F0502020204030204" pitchFamily="34" charset="0"/>
                </a:rPr>
                <a:t>Traditional site of rock in </a:t>
              </a:r>
              <a:r>
                <a:rPr lang="en-US" sz="1200" b="1" dirty="0" err="1">
                  <a:latin typeface="Calibri" panose="020F0502020204030204" pitchFamily="34" charset="0"/>
                </a:rPr>
                <a:t>Horeb</a:t>
              </a:r>
              <a:endParaRPr lang="en-US" sz="1200" b="1" dirty="0">
                <a:latin typeface="Calibri" panose="020F0502020204030204" pitchFamily="34" charset="0"/>
              </a:endParaRPr>
            </a:p>
          </p:txBody>
        </p:sp>
      </p:grpSp>
      <p:sp>
        <p:nvSpPr>
          <p:cNvPr id="3" name="Rectangle 2"/>
          <p:cNvSpPr/>
          <p:nvPr/>
        </p:nvSpPr>
        <p:spPr>
          <a:xfrm>
            <a:off x="794658" y="1834412"/>
            <a:ext cx="6096000" cy="2246769"/>
          </a:xfrm>
          <a:prstGeom prst="rect">
            <a:avLst/>
          </a:prstGeom>
        </p:spPr>
        <p:txBody>
          <a:bodyPr>
            <a:spAutoFit/>
          </a:bodyPr>
          <a:lstStyle/>
          <a:p>
            <a:r>
              <a:rPr lang="en-US" sz="2800" b="1" i="1" dirty="0">
                <a:solidFill>
                  <a:schemeClr val="bg1"/>
                </a:solidFill>
                <a:effectLst/>
                <a:latin typeface="Calibri" panose="020F0502020204030204" pitchFamily="34" charset="0"/>
              </a:rPr>
              <a:t>And he called the name of the place </a:t>
            </a:r>
            <a:r>
              <a:rPr lang="en-US" sz="2800" b="1" i="1" dirty="0" err="1">
                <a:solidFill>
                  <a:schemeClr val="bg1"/>
                </a:solidFill>
                <a:effectLst/>
                <a:latin typeface="Calibri" panose="020F0502020204030204" pitchFamily="34" charset="0"/>
              </a:rPr>
              <a:t>Massah</a:t>
            </a:r>
            <a:r>
              <a:rPr lang="en-US" sz="2800" b="1" i="1" dirty="0">
                <a:solidFill>
                  <a:schemeClr val="bg1"/>
                </a:solidFill>
                <a:effectLst/>
                <a:latin typeface="Calibri" panose="020F0502020204030204" pitchFamily="34" charset="0"/>
              </a:rPr>
              <a:t>, and </a:t>
            </a:r>
            <a:r>
              <a:rPr lang="en-US" sz="2800" b="1" i="1" dirty="0" err="1">
                <a:solidFill>
                  <a:schemeClr val="bg1"/>
                </a:solidFill>
                <a:effectLst/>
                <a:latin typeface="Calibri" panose="020F0502020204030204" pitchFamily="34" charset="0"/>
              </a:rPr>
              <a:t>Meribah</a:t>
            </a:r>
            <a:r>
              <a:rPr lang="en-US" sz="2800" b="1" i="1" dirty="0">
                <a:solidFill>
                  <a:schemeClr val="bg1"/>
                </a:solidFill>
                <a:effectLst/>
                <a:latin typeface="Calibri" panose="020F0502020204030204" pitchFamily="34" charset="0"/>
              </a:rPr>
              <a:t>, because of the chiding of the children of Israel, and because they tempted the </a:t>
            </a:r>
            <a:r>
              <a:rPr lang="en-US" sz="2800" b="1" i="1" cap="small" dirty="0">
                <a:solidFill>
                  <a:schemeClr val="bg1"/>
                </a:solidFill>
                <a:effectLst/>
                <a:latin typeface="Calibri" panose="020F0502020204030204" pitchFamily="34" charset="0"/>
              </a:rPr>
              <a:t>Lord</a:t>
            </a:r>
            <a:r>
              <a:rPr lang="en-US" sz="2800" b="1" i="1" dirty="0">
                <a:solidFill>
                  <a:schemeClr val="bg1"/>
                </a:solidFill>
                <a:effectLst/>
                <a:latin typeface="Calibri" panose="020F0502020204030204" pitchFamily="34" charset="0"/>
              </a:rPr>
              <a:t>, saying, Is the </a:t>
            </a:r>
            <a:r>
              <a:rPr lang="en-US" sz="2800" b="1" i="1" cap="small" dirty="0">
                <a:solidFill>
                  <a:schemeClr val="bg1"/>
                </a:solidFill>
                <a:effectLst/>
                <a:latin typeface="Calibri" panose="020F0502020204030204" pitchFamily="34" charset="0"/>
              </a:rPr>
              <a:t>Lord </a:t>
            </a:r>
            <a:r>
              <a:rPr lang="en-US" sz="2800" b="1" i="1" dirty="0">
                <a:solidFill>
                  <a:schemeClr val="bg1"/>
                </a:solidFill>
                <a:effectLst/>
                <a:latin typeface="Calibri" panose="020F0502020204030204" pitchFamily="34" charset="0"/>
              </a:rPr>
              <a:t>among us, or not?</a:t>
            </a:r>
            <a:endParaRPr lang="en-US" sz="2800"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29665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EBFBF00-09E8-486E-9AB3-3A51F3ABBD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769441"/>
          </a:xfrm>
          <a:prstGeom prst="rect">
            <a:avLst/>
          </a:prstGeom>
          <a:noFill/>
        </p:spPr>
        <p:txBody>
          <a:bodyPr wrap="square" rtlCol="0">
            <a:spAutoFit/>
          </a:bodyPr>
          <a:lstStyle/>
          <a:p>
            <a:pPr algn="ctr"/>
            <a:r>
              <a:rPr lang="en-US" sz="4400" dirty="0">
                <a:solidFill>
                  <a:schemeClr val="bg1"/>
                </a:solidFill>
                <a:latin typeface="AR ESSENCE" panose="02000000000000000000" pitchFamily="2" charset="0"/>
              </a:rPr>
              <a:t>The Bread, The Rock, and The Living Water</a:t>
            </a:r>
          </a:p>
        </p:txBody>
      </p:sp>
      <p:sp>
        <p:nvSpPr>
          <p:cNvPr id="3" name="Rectangle 2"/>
          <p:cNvSpPr/>
          <p:nvPr/>
        </p:nvSpPr>
        <p:spPr>
          <a:xfrm>
            <a:off x="3294815" y="3684879"/>
            <a:ext cx="4332515" cy="1631216"/>
          </a:xfrm>
          <a:prstGeom prst="rect">
            <a:avLst/>
          </a:prstGeom>
        </p:spPr>
        <p:txBody>
          <a:bodyPr wrap="square">
            <a:spAutoFit/>
          </a:bodyPr>
          <a:lstStyle/>
          <a:p>
            <a:r>
              <a:rPr lang="en-US" sz="2000" b="1" dirty="0">
                <a:solidFill>
                  <a:schemeClr val="bg1"/>
                </a:solidFill>
                <a:latin typeface="Calibri" panose="020F0502020204030204" pitchFamily="34" charset="0"/>
              </a:rPr>
              <a:t>And did all drink the same spiritual drink: for they drank of that spiritual Rock that followed them: and that Rock was Christ.</a:t>
            </a:r>
          </a:p>
          <a:p>
            <a:r>
              <a:rPr lang="en-US" sz="2000" b="1" dirty="0">
                <a:solidFill>
                  <a:schemeClr val="bg1"/>
                </a:solidFill>
                <a:latin typeface="Calibri" panose="020F0502020204030204" pitchFamily="34" charset="0"/>
              </a:rPr>
              <a:t>1 Corinthians 10:4</a:t>
            </a:r>
          </a:p>
        </p:txBody>
      </p:sp>
      <p:sp>
        <p:nvSpPr>
          <p:cNvPr id="2" name="Rectangle 1"/>
          <p:cNvSpPr/>
          <p:nvPr/>
        </p:nvSpPr>
        <p:spPr>
          <a:xfrm>
            <a:off x="381000" y="1351395"/>
            <a:ext cx="5856514" cy="1323439"/>
          </a:xfrm>
          <a:prstGeom prst="rect">
            <a:avLst/>
          </a:prstGeom>
        </p:spPr>
        <p:txBody>
          <a:bodyPr wrap="square">
            <a:spAutoFit/>
          </a:bodyPr>
          <a:lstStyle/>
          <a:p>
            <a:r>
              <a:rPr lang="en-US" sz="2000" b="1" i="0" dirty="0">
                <a:solidFill>
                  <a:schemeClr val="bg1"/>
                </a:solidFill>
                <a:effectLst/>
                <a:latin typeface="Calibri" panose="020F0502020204030204" pitchFamily="34" charset="0"/>
              </a:rPr>
              <a:t>And Jesus said unto them, I am the bread of life: he that cometh to me shall never hunger; and he that believeth on me shall never thirst.</a:t>
            </a:r>
          </a:p>
          <a:p>
            <a:r>
              <a:rPr lang="en-US" sz="2000" b="1" dirty="0">
                <a:solidFill>
                  <a:schemeClr val="bg1"/>
                </a:solidFill>
                <a:latin typeface="Calibri" panose="020F0502020204030204" pitchFamily="34" charset="0"/>
              </a:rPr>
              <a:t>John 6:35</a:t>
            </a:r>
          </a:p>
        </p:txBody>
      </p:sp>
      <p:sp>
        <p:nvSpPr>
          <p:cNvPr id="7" name="Rectangle 6"/>
          <p:cNvSpPr/>
          <p:nvPr/>
        </p:nvSpPr>
        <p:spPr>
          <a:xfrm>
            <a:off x="7130143" y="1129464"/>
            <a:ext cx="5061856" cy="1631216"/>
          </a:xfrm>
          <a:prstGeom prst="rect">
            <a:avLst/>
          </a:prstGeom>
        </p:spPr>
        <p:txBody>
          <a:bodyPr wrap="square">
            <a:spAutoFit/>
          </a:bodyPr>
          <a:lstStyle/>
          <a:p>
            <a:r>
              <a:rPr lang="en-US" sz="2000" b="1" i="0" dirty="0">
                <a:solidFill>
                  <a:schemeClr val="bg1"/>
                </a:solidFill>
                <a:effectLst/>
                <a:latin typeface="Calibri" panose="020F0502020204030204" pitchFamily="34" charset="0"/>
              </a:rPr>
              <a:t>But whosoever </a:t>
            </a:r>
            <a:r>
              <a:rPr lang="en-US" sz="2000" b="1" i="0" dirty="0" err="1">
                <a:solidFill>
                  <a:schemeClr val="bg1"/>
                </a:solidFill>
                <a:effectLst/>
                <a:latin typeface="Calibri" panose="020F0502020204030204" pitchFamily="34" charset="0"/>
              </a:rPr>
              <a:t>drinketh</a:t>
            </a:r>
            <a:r>
              <a:rPr lang="en-US" sz="2000" b="1" i="0" dirty="0">
                <a:solidFill>
                  <a:schemeClr val="bg1"/>
                </a:solidFill>
                <a:effectLst/>
                <a:latin typeface="Calibri" panose="020F0502020204030204" pitchFamily="34" charset="0"/>
              </a:rPr>
              <a:t> of the water that I shall give him shall never thirst; but the water that I shall give him shall be in him a well of water springing up into everlasting life. John 4:14</a:t>
            </a:r>
            <a:endParaRPr lang="en-US" sz="2000" b="1" dirty="0">
              <a:solidFill>
                <a:schemeClr val="bg1"/>
              </a:solidFill>
              <a:latin typeface="Calibri" panose="020F0502020204030204" pitchFamily="34" charset="0"/>
            </a:endParaRPr>
          </a:p>
        </p:txBody>
      </p:sp>
      <p:pic>
        <p:nvPicPr>
          <p:cNvPr id="15" name="Picture 4" descr="http://www.dodsonlumber.com/Acts242/wp-content/uploads/2009/08/waterro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1534" y="3205755"/>
            <a:ext cx="4579073" cy="25894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www.bibleexplained.com/moses/Exod/mann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291" y="2789990"/>
            <a:ext cx="2379101" cy="31845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279417" y="6371406"/>
            <a:ext cx="6582443" cy="461665"/>
          </a:xfrm>
          <a:prstGeom prst="rect">
            <a:avLst/>
          </a:prstGeom>
        </p:spPr>
        <p:txBody>
          <a:bodyPr wrap="none">
            <a:spAutoFit/>
          </a:bodyPr>
          <a:lstStyle/>
          <a:p>
            <a:r>
              <a:rPr lang="en-US" sz="2400" b="1" dirty="0">
                <a:solidFill>
                  <a:srgbClr val="333333"/>
                </a:solidFill>
                <a:latin typeface="Calibri" panose="020F0502020204030204" pitchFamily="34" charset="0"/>
              </a:rPr>
              <a:t>T</a:t>
            </a:r>
            <a:r>
              <a:rPr lang="en-US" sz="2400" b="1" i="0" dirty="0">
                <a:solidFill>
                  <a:srgbClr val="333333"/>
                </a:solidFill>
                <a:effectLst/>
                <a:latin typeface="Calibri" panose="020F0502020204030204" pitchFamily="34" charset="0"/>
              </a:rPr>
              <a:t>he Lord is the source of all spiritual nourishment.</a:t>
            </a:r>
            <a:endParaRPr lang="en-US" sz="2400" dirty="0"/>
          </a:p>
        </p:txBody>
      </p:sp>
    </p:spTree>
    <p:extLst>
      <p:ext uri="{BB962C8B-B14F-4D97-AF65-F5344CB8AC3E}">
        <p14:creationId xmlns:p14="http://schemas.microsoft.com/office/powerpoint/2010/main" val="227789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0D27D3E-F232-47DE-8D72-C3A19B8E0A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2428" y="0"/>
            <a:ext cx="12119572" cy="4524315"/>
          </a:xfrm>
          <a:prstGeom prst="rect">
            <a:avLst/>
          </a:prstGeom>
          <a:noFill/>
        </p:spPr>
        <p:txBody>
          <a:bodyPr wrap="square" rtlCol="0">
            <a:spAutoFit/>
          </a:bodyPr>
          <a:lstStyle/>
          <a:p>
            <a:r>
              <a:rPr lang="en-US" b="1" dirty="0">
                <a:solidFill>
                  <a:schemeClr val="bg1"/>
                </a:solidFill>
              </a:rPr>
              <a:t>Sources:</a:t>
            </a:r>
          </a:p>
          <a:p>
            <a:endParaRPr lang="en-US" b="1" dirty="0">
              <a:solidFill>
                <a:schemeClr val="bg1"/>
              </a:solidFill>
            </a:endParaRPr>
          </a:p>
          <a:p>
            <a:r>
              <a:rPr lang="en-US" b="1" dirty="0">
                <a:solidFill>
                  <a:schemeClr val="bg1"/>
                </a:solidFill>
              </a:rPr>
              <a:t>Suggested Hymn: # 130 </a:t>
            </a:r>
            <a:r>
              <a:rPr lang="en-US" b="1" i="1" dirty="0">
                <a:solidFill>
                  <a:schemeClr val="bg1"/>
                </a:solidFill>
              </a:rPr>
              <a:t>Be Thou Humble</a:t>
            </a:r>
            <a:r>
              <a:rPr lang="en-US" b="1" dirty="0">
                <a:solidFill>
                  <a:schemeClr val="bg1"/>
                </a:solidFill>
              </a:rPr>
              <a:t> </a:t>
            </a:r>
          </a:p>
          <a:p>
            <a:endParaRPr lang="en-US" b="1" dirty="0">
              <a:solidFill>
                <a:schemeClr val="bg1"/>
              </a:solidFill>
            </a:endParaRPr>
          </a:p>
          <a:p>
            <a:r>
              <a:rPr lang="en-US" b="1" dirty="0">
                <a:solidFill>
                  <a:schemeClr val="bg1"/>
                </a:solidFill>
              </a:rPr>
              <a:t>Video: Daily Bread: Pattern (2:52)</a:t>
            </a:r>
          </a:p>
          <a:p>
            <a:endParaRPr lang="en-US" b="1" dirty="0">
              <a:solidFill>
                <a:schemeClr val="bg1"/>
              </a:solidFill>
            </a:endParaRPr>
          </a:p>
          <a:p>
            <a:pPr marL="342900" indent="-342900">
              <a:buAutoNum type="arabicPeriod"/>
            </a:pPr>
            <a:r>
              <a:rPr lang="en-US" b="1" dirty="0">
                <a:solidFill>
                  <a:schemeClr val="bg1"/>
                </a:solidFill>
              </a:rPr>
              <a:t>Wikipedia</a:t>
            </a:r>
          </a:p>
          <a:p>
            <a:pPr marL="342900" indent="-342900">
              <a:buAutoNum type="arabicPeriod"/>
            </a:pPr>
            <a:endParaRPr lang="en-US" b="1" dirty="0">
              <a:solidFill>
                <a:schemeClr val="bg1"/>
              </a:solidFill>
            </a:endParaRPr>
          </a:p>
          <a:p>
            <a:pPr marL="342900" indent="-342900">
              <a:buFontTx/>
              <a:buAutoNum type="arabicPeriod"/>
            </a:pPr>
            <a:r>
              <a:rPr lang="en-US" b="1" dirty="0">
                <a:solidFill>
                  <a:schemeClr val="bg1"/>
                </a:solidFill>
              </a:rPr>
              <a:t>Elder D. Todd </a:t>
            </a:r>
            <a:r>
              <a:rPr lang="en-US" b="1" dirty="0" err="1">
                <a:solidFill>
                  <a:schemeClr val="bg1"/>
                </a:solidFill>
              </a:rPr>
              <a:t>Christofferson</a:t>
            </a:r>
            <a:r>
              <a:rPr lang="en-US" b="1" dirty="0">
                <a:solidFill>
                  <a:schemeClr val="bg1"/>
                </a:solidFill>
              </a:rPr>
              <a:t> “Give Us This Day Our Daily Bread” [Church Educational System fireside, Jan  9, 2011]; broadcast.lds.org).</a:t>
            </a:r>
          </a:p>
          <a:p>
            <a:pPr marL="342900" indent="-342900">
              <a:buFontTx/>
              <a:buAutoNum type="arabicPeriod"/>
            </a:pPr>
            <a:endParaRPr lang="en-US" b="1" dirty="0">
              <a:solidFill>
                <a:schemeClr val="bg1"/>
              </a:solidFill>
            </a:endParaRPr>
          </a:p>
          <a:p>
            <a:pPr fontAlgn="base"/>
            <a:r>
              <a:rPr lang="en-US" b="1" i="0" dirty="0">
                <a:solidFill>
                  <a:schemeClr val="bg1"/>
                </a:solidFill>
                <a:effectLst/>
              </a:rPr>
              <a:t>3. </a:t>
            </a:r>
            <a:r>
              <a:rPr lang="en-US" b="1" dirty="0">
                <a:solidFill>
                  <a:schemeClr val="bg1"/>
                </a:solidFill>
              </a:rPr>
              <a:t>Elder Neal A. Maxwell </a:t>
            </a:r>
            <a:r>
              <a:rPr lang="en-US" b="1" i="0" dirty="0">
                <a:solidFill>
                  <a:schemeClr val="bg1"/>
                </a:solidFill>
                <a:effectLst/>
              </a:rPr>
              <a:t>“Murmur Not” </a:t>
            </a:r>
            <a:r>
              <a:rPr lang="en-US" b="1" dirty="0">
                <a:solidFill>
                  <a:schemeClr val="bg1"/>
                </a:solidFill>
              </a:rPr>
              <a:t>October 1989 Gen. Conf.</a:t>
            </a:r>
          </a:p>
          <a:p>
            <a:pPr fontAlgn="base"/>
            <a:endParaRPr lang="en-US" b="1" dirty="0">
              <a:solidFill>
                <a:schemeClr val="bg1"/>
              </a:solidFill>
            </a:endParaRPr>
          </a:p>
          <a:p>
            <a:pPr fontAlgn="base"/>
            <a:r>
              <a:rPr lang="en-US" b="1" dirty="0">
                <a:solidFill>
                  <a:schemeClr val="bg1"/>
                </a:solidFill>
              </a:rPr>
              <a:t>4. Excerpts from Elder Richard J. </a:t>
            </a:r>
            <a:r>
              <a:rPr lang="en-US" b="1" dirty="0" err="1">
                <a:solidFill>
                  <a:schemeClr val="bg1"/>
                </a:solidFill>
              </a:rPr>
              <a:t>Maynes</a:t>
            </a:r>
            <a:r>
              <a:rPr lang="en-US" b="1" dirty="0">
                <a:solidFill>
                  <a:schemeClr val="bg1"/>
                </a:solidFill>
              </a:rPr>
              <a:t> A Celestial Connection to Your Teenage Years Oct. 1997</a:t>
            </a:r>
          </a:p>
          <a:p>
            <a:pPr fontAlgn="base"/>
            <a:endParaRPr lang="en-US" b="1" dirty="0">
              <a:solidFill>
                <a:schemeClr val="bg1"/>
              </a:solidFill>
            </a:endParaRPr>
          </a:p>
          <a:p>
            <a:pPr marL="342900" indent="-342900">
              <a:buAutoNum type="arabicPeriod"/>
            </a:pPr>
            <a:endParaRPr lang="en-US" b="1" dirty="0">
              <a:solidFill>
                <a:schemeClr val="bg1"/>
              </a:solidFill>
            </a:endParaRPr>
          </a:p>
        </p:txBody>
      </p:sp>
      <p:grpSp>
        <p:nvGrpSpPr>
          <p:cNvPr id="6" name="Group 5"/>
          <p:cNvGrpSpPr/>
          <p:nvPr/>
        </p:nvGrpSpPr>
        <p:grpSpPr>
          <a:xfrm>
            <a:off x="3472542" y="914666"/>
            <a:ext cx="671071" cy="761735"/>
            <a:chOff x="7543800" y="3810000"/>
            <a:chExt cx="1143000" cy="1447800"/>
          </a:xfrm>
        </p:grpSpPr>
        <p:sp>
          <p:nvSpPr>
            <p:cNvPr id="7" name="Trapezoid 6"/>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7924800" y="3810000"/>
              <a:ext cx="645353" cy="610017"/>
              <a:chOff x="7924800" y="5867400"/>
              <a:chExt cx="645353" cy="610017"/>
            </a:xfrm>
          </p:grpSpPr>
          <p:grpSp>
            <p:nvGrpSpPr>
              <p:cNvPr id="19" name="Group 13"/>
              <p:cNvGrpSpPr/>
              <p:nvPr/>
            </p:nvGrpSpPr>
            <p:grpSpPr>
              <a:xfrm>
                <a:off x="7924800" y="5867400"/>
                <a:ext cx="645353" cy="610017"/>
                <a:chOff x="3037563" y="3121795"/>
                <a:chExt cx="1250371" cy="1224010"/>
              </a:xfrm>
            </p:grpSpPr>
            <p:sp>
              <p:nvSpPr>
                <p:cNvPr id="21" name="Oval 20"/>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7543800" y="4038600"/>
              <a:ext cx="403070" cy="381000"/>
              <a:chOff x="7924800" y="5867400"/>
              <a:chExt cx="645353" cy="610017"/>
            </a:xfrm>
          </p:grpSpPr>
          <p:grpSp>
            <p:nvGrpSpPr>
              <p:cNvPr id="13" name="Group 13"/>
              <p:cNvGrpSpPr/>
              <p:nvPr/>
            </p:nvGrpSpPr>
            <p:grpSpPr>
              <a:xfrm>
                <a:off x="7924800" y="5867400"/>
                <a:ext cx="645353" cy="610017"/>
                <a:chOff x="3037563" y="3121795"/>
                <a:chExt cx="1250371" cy="1224010"/>
              </a:xfrm>
            </p:grpSpPr>
            <p:sp>
              <p:nvSpPr>
                <p:cNvPr id="15" name="Oval 14"/>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3659630" y="4002134"/>
            <a:ext cx="4034831" cy="2730360"/>
            <a:chOff x="3659630" y="4002134"/>
            <a:chExt cx="4034831" cy="2730360"/>
          </a:xfrm>
        </p:grpSpPr>
        <p:pic>
          <p:nvPicPr>
            <p:cNvPr id="25" name="Picture 2" descr="http://redeemeroc.org/wp-content/uploads/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9630" y="4002134"/>
              <a:ext cx="4034831" cy="27303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13855" y="6424717"/>
              <a:ext cx="1301959" cy="307777"/>
            </a:xfrm>
            <a:prstGeom prst="rect">
              <a:avLst/>
            </a:prstGeom>
          </p:spPr>
          <p:txBody>
            <a:bodyPr wrap="none">
              <a:spAutoFit/>
            </a:bodyPr>
            <a:lstStyle/>
            <a:p>
              <a:r>
                <a:rPr lang="en-US" sz="1400" b="1" i="0" dirty="0">
                  <a:solidFill>
                    <a:schemeClr val="bg1"/>
                  </a:solidFill>
                  <a:effectLst/>
                  <a:latin typeface="Calibri" panose="020F0502020204030204" pitchFamily="34" charset="0"/>
                </a:rPr>
                <a:t>The wilderness</a:t>
              </a:r>
              <a:endParaRPr lang="en-US" sz="1400" dirty="0">
                <a:solidFill>
                  <a:schemeClr val="bg1"/>
                </a:solidFill>
              </a:endParaRPr>
            </a:p>
          </p:txBody>
        </p:sp>
      </p:grpSp>
      <p:sp>
        <p:nvSpPr>
          <p:cNvPr id="26" name="Footer Placeholder 14">
            <a:extLst>
              <a:ext uri="{FF2B5EF4-FFF2-40B4-BE49-F238E27FC236}">
                <a16:creationId xmlns:a16="http://schemas.microsoft.com/office/drawing/2014/main" id="{B0D15648-62EF-4CE4-9C1A-6472F4BAC2A9}"/>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559885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r>
              <a:rPr lang="en-US" sz="1200" b="1" i="0" dirty="0">
                <a:effectLst/>
                <a:latin typeface="Calibri" panose="020F0502020204030204" pitchFamily="34" charset="0"/>
              </a:rPr>
              <a:t>Jesus Christ was the “bread of life” </a:t>
            </a:r>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John 6:35</a:t>
            </a:r>
            <a:r>
              <a:rPr lang="en-US" sz="1200" b="0" i="0" dirty="0">
                <a:effectLst/>
                <a:latin typeface="Calibri" panose="020F0502020204030204" pitchFamily="34" charset="0"/>
              </a:rPr>
              <a:t>) that came down from heaven to give life to His people (see </a:t>
            </a:r>
            <a:r>
              <a:rPr lang="en-US" sz="1200" b="0" i="0" u="none" strike="noStrike" dirty="0">
                <a:effectLst/>
                <a:latin typeface="Calibri" panose="020F0502020204030204" pitchFamily="34" charset="0"/>
              </a:rPr>
              <a:t>John 6:31–35</a:t>
            </a:r>
            <a:r>
              <a:rPr lang="en-US" sz="1200" b="0" i="0" dirty="0">
                <a:effectLst/>
                <a:latin typeface="Calibri" panose="020F0502020204030204" pitchFamily="34" charset="0"/>
              </a:rPr>
              <a:t>). The manna given by Jehovah to nourish and save the children of Israel was a symbolic foreshadowing of Jesus Christ. Shortly after the Savior physically fed the 5,000 (see </a:t>
            </a:r>
            <a:r>
              <a:rPr lang="en-US" sz="1200" b="0" i="0" u="none" strike="noStrike" dirty="0">
                <a:effectLst/>
                <a:latin typeface="Calibri" panose="020F0502020204030204" pitchFamily="34" charset="0"/>
              </a:rPr>
              <a:t>John 6</a:t>
            </a:r>
            <a:r>
              <a:rPr lang="en-US" sz="1200" b="0" i="0" dirty="0">
                <a:effectLst/>
                <a:latin typeface="Calibri" panose="020F0502020204030204" pitchFamily="34" charset="0"/>
              </a:rPr>
              <a:t>), He referred to the account of God providing manna to teach that all people need to receive spiritual nourishment from the “living bread” (</a:t>
            </a:r>
            <a:r>
              <a:rPr lang="en-US" sz="1200" b="0" i="0" u="none" strike="noStrike" dirty="0">
                <a:effectLst/>
                <a:latin typeface="Calibri" panose="020F0502020204030204" pitchFamily="34" charset="0"/>
              </a:rPr>
              <a:t>John 6:51</a:t>
            </a:r>
            <a:r>
              <a:rPr lang="en-US" sz="1200" b="0" i="0" dirty="0">
                <a:effectLst/>
                <a:latin typeface="Calibri" panose="020F0502020204030204" pitchFamily="34" charset="0"/>
              </a:rPr>
              <a:t>) to obtain eternal life. The Savior taught, “Whoso </a:t>
            </a:r>
            <a:r>
              <a:rPr lang="en-US" sz="1200" b="0" i="0" dirty="0" err="1">
                <a:effectLst/>
                <a:latin typeface="Calibri" panose="020F0502020204030204" pitchFamily="34" charset="0"/>
              </a:rPr>
              <a:t>eateth</a:t>
            </a:r>
            <a:r>
              <a:rPr lang="en-US" sz="1200" b="0" i="0" dirty="0">
                <a:effectLst/>
                <a:latin typeface="Calibri" panose="020F0502020204030204" pitchFamily="34" charset="0"/>
              </a:rPr>
              <a:t> my flesh, and </a:t>
            </a:r>
            <a:r>
              <a:rPr lang="en-US" sz="1200" b="0" i="0" dirty="0" err="1">
                <a:effectLst/>
                <a:latin typeface="Calibri" panose="020F0502020204030204" pitchFamily="34" charset="0"/>
              </a:rPr>
              <a:t>drinketh</a:t>
            </a:r>
            <a:r>
              <a:rPr lang="en-US" sz="1200" b="0" i="0" dirty="0">
                <a:effectLst/>
                <a:latin typeface="Calibri" panose="020F0502020204030204" pitchFamily="34" charset="0"/>
              </a:rPr>
              <a:t> my blood, hath eternal life” (</a:t>
            </a:r>
            <a:r>
              <a:rPr lang="en-US" sz="1200" b="0" i="0" u="none" strike="noStrike" dirty="0">
                <a:effectLst/>
                <a:latin typeface="Calibri" panose="020F0502020204030204" pitchFamily="34" charset="0"/>
              </a:rPr>
              <a:t>John 6:54</a:t>
            </a:r>
            <a:r>
              <a:rPr lang="en-US" sz="1200" b="0" i="0" dirty="0">
                <a:effectLst/>
                <a:latin typeface="Calibri" panose="020F0502020204030204" pitchFamily="34" charset="0"/>
              </a:rPr>
              <a:t>). </a:t>
            </a:r>
          </a:p>
          <a:p>
            <a:endParaRPr lang="en-US" sz="1200" dirty="0">
              <a:latin typeface="Calibri" panose="020F0502020204030204" pitchFamily="34" charset="0"/>
            </a:endParaRPr>
          </a:p>
          <a:p>
            <a:r>
              <a:rPr lang="en-US" sz="1200" b="0" i="0" dirty="0">
                <a:effectLst/>
                <a:latin typeface="Calibri" panose="020F0502020204030204" pitchFamily="34" charset="0"/>
              </a:rPr>
              <a:t>Elder Bruce R. McConkie of the Quorum of the Twelve Apostles explained, “To eat the flesh and drink the blood of the Son of God is, first, to accept him in the most literal and full sense, with no reservation whatever, as the personal offspring in the flesh of the Eternal Father; and, secondly, it is to keep the commandments of the Son by accepting his gospel, joining his Church, and enduring in obedience and righteousness unto the end. Those who by this course eat his flesh and drink his blood shall have eternal life, meaning exaltation in the highest heaven of the celestial world” (</a:t>
            </a:r>
            <a:r>
              <a:rPr lang="en-US" sz="1200" b="0" i="1" dirty="0">
                <a:effectLst/>
                <a:latin typeface="Calibri" panose="020F0502020204030204" pitchFamily="34" charset="0"/>
              </a:rPr>
              <a:t>Doctrinal New Testament Commentary,</a:t>
            </a:r>
            <a:r>
              <a:rPr lang="en-US" sz="1200" b="0" i="0" dirty="0">
                <a:effectLst/>
                <a:latin typeface="Calibri" panose="020F0502020204030204" pitchFamily="34" charset="0"/>
              </a:rPr>
              <a:t>3 vols. [1965–73], 1:358).</a:t>
            </a:r>
            <a:endParaRPr lang="en-US" sz="1200" dirty="0"/>
          </a:p>
        </p:txBody>
      </p:sp>
      <p:sp>
        <p:nvSpPr>
          <p:cNvPr id="3" name="Rectangle 2"/>
          <p:cNvSpPr/>
          <p:nvPr/>
        </p:nvSpPr>
        <p:spPr>
          <a:xfrm>
            <a:off x="6096000" y="0"/>
            <a:ext cx="6096000" cy="7109639"/>
          </a:xfrm>
          <a:prstGeom prst="rect">
            <a:avLst/>
          </a:prstGeom>
          <a:ln>
            <a:solidFill>
              <a:schemeClr val="tx1"/>
            </a:solidFill>
          </a:ln>
        </p:spPr>
        <p:txBody>
          <a:bodyPr wrap="square">
            <a:spAutoFit/>
          </a:bodyPr>
          <a:lstStyle/>
          <a:p>
            <a:pPr fontAlgn="base"/>
            <a:r>
              <a:rPr lang="en-US" sz="1200" b="1" i="0" dirty="0">
                <a:effectLst/>
                <a:latin typeface="Calibri" panose="020F0502020204030204" pitchFamily="34" charset="0"/>
              </a:rPr>
              <a:t>Examples of Murmuring:</a:t>
            </a:r>
          </a:p>
          <a:p>
            <a:pPr fontAlgn="base"/>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First, the murmurer often lacks the courage to express openly his concerns. If the complaint concerns a peer, the murmurer seldom follows Jesus’ counsel, “Moreover if thy brother shall trespass against thee, go and tell him his fault between thee and him alone: if he shall hear thee, thou hast gained thy brother.” (</a:t>
            </a:r>
            <a:r>
              <a:rPr lang="en-US" sz="1200" b="0" i="0" u="none" strike="noStrike" dirty="0">
                <a:effectLst/>
                <a:latin typeface="Calibri" panose="020F0502020204030204" pitchFamily="34" charset="0"/>
              </a:rPr>
              <a:t>Matt. 18:15</a:t>
            </a:r>
            <a:r>
              <a:rPr lang="en-US" sz="1200" b="0" i="0" dirty="0">
                <a:effectLst/>
                <a:latin typeface="Calibri" panose="020F0502020204030204" pitchFamily="34" charset="0"/>
              </a:rPr>
              <a:t>.)</a:t>
            </a:r>
          </a:p>
          <a:p>
            <a:pPr fontAlgn="base"/>
            <a:r>
              <a:rPr lang="en-US" sz="1200" b="0" i="0" dirty="0">
                <a:effectLst/>
                <a:latin typeface="Calibri" panose="020F0502020204030204" pitchFamily="34" charset="0"/>
              </a:rPr>
              <a:t>Second, murmurers make good conversational cloak holders. Though picking up no stones themselves, they provoke others to do so.</a:t>
            </a:r>
          </a:p>
          <a:p>
            <a:pPr fontAlgn="base"/>
            <a:r>
              <a:rPr lang="en-US" sz="1200" b="0" i="0" dirty="0">
                <a:effectLst/>
                <a:latin typeface="Calibri" panose="020F0502020204030204" pitchFamily="34" charset="0"/>
              </a:rPr>
              <a:t>Third, while a murmurer insists on venting his own feelings, he regards any response thereto as hostile. (See </a:t>
            </a:r>
            <a:r>
              <a:rPr lang="en-US" sz="1200" b="0" i="0" u="none" strike="noStrike" dirty="0">
                <a:effectLst/>
                <a:latin typeface="Calibri" panose="020F0502020204030204" pitchFamily="34" charset="0"/>
              </a:rPr>
              <a:t>2 Ne. 1:26</a:t>
            </a:r>
            <a:r>
              <a:rPr lang="en-US" sz="1200" b="0" i="0" dirty="0">
                <a:effectLst/>
                <a:latin typeface="Calibri" panose="020F0502020204030204" pitchFamily="34" charset="0"/>
              </a:rPr>
              <a:t>.) Furthermore, murmurers seldom take into account the bearing capacity of their audiences.</a:t>
            </a:r>
          </a:p>
          <a:p>
            <a:pPr fontAlgn="base"/>
            <a:r>
              <a:rPr lang="en-US" sz="1200" dirty="0"/>
              <a:t>Fourth, murmurers have short memories. Israel arrived in Sinai, then journeyed on to the Holy Land though they were sometimes hungry and thirsty. But the Lord rescued them, whether by the miraculous appearance by quail or by water struck from a rock. (See Num. 11:31; Ex. 17:6.) Strange, isn’t it, brothers and sisters, how those with the shortest memories have the longest lists of demands! However, with no remembrance of past blessings, there is no perspective about what is really going on.</a:t>
            </a:r>
          </a:p>
          <a:p>
            <a:pPr fontAlgn="base"/>
            <a:endParaRPr lang="en-US" sz="1200" b="0" i="0" dirty="0">
              <a:effectLst/>
              <a:latin typeface="Calibri" panose="020F0502020204030204" pitchFamily="34" charset="0"/>
            </a:endParaRPr>
          </a:p>
          <a:p>
            <a:pPr fontAlgn="base"/>
            <a:r>
              <a:rPr lang="en-US" sz="1200" dirty="0"/>
              <a:t>Perhaps when we murmur we are unconsciously complaining over not being able to cut a special deal with the Lord. We want full blessings but without full obedience to the laws upon which those blessings are predicated. For instance, some murmurers seem to hope to reshape the Church to their liking by virtue of their murmuring. But why would one want to belong to a church that he could remake in his own image, when it is the Lord’s image that we should come to have in our countenances? (See Alma 5:19.)</a:t>
            </a:r>
          </a:p>
          <a:p>
            <a:pPr fontAlgn="base"/>
            <a:endParaRPr lang="en-US" sz="1200" b="0" i="0" dirty="0">
              <a:effectLst/>
              <a:latin typeface="Calibri" panose="020F0502020204030204" pitchFamily="34" charset="0"/>
            </a:endParaRPr>
          </a:p>
          <a:p>
            <a:pPr fontAlgn="base"/>
            <a:r>
              <a:rPr lang="en-US" sz="1200" dirty="0"/>
              <a:t>Laborers in the Lord’s vineyard who murmur over life’s inequities, declared Jesus, murmur “against the good man of the house.” (Matt. 20:11.) The goodness of the Lord is attested to in so many ways—mansions await!—yet we ungrateful guests still complain about the present accommodations.</a:t>
            </a:r>
          </a:p>
          <a:p>
            <a:pPr fontAlgn="base"/>
            <a:endParaRPr lang="en-US" sz="1200" b="0" i="0" dirty="0">
              <a:effectLst/>
              <a:latin typeface="Calibri" panose="020F0502020204030204" pitchFamily="34" charset="0"/>
            </a:endParaRPr>
          </a:p>
          <a:p>
            <a:pPr fontAlgn="base"/>
            <a:r>
              <a:rPr lang="en-US" sz="1200" dirty="0"/>
              <a:t>Of course there are ways provided—formal and informal—for expressing legitimate concerns and complaints, and for doing so productively. These avenues often go unused, especially if one’s real desire is to parade his discontent.</a:t>
            </a:r>
          </a:p>
          <a:p>
            <a:pPr fontAlgn="base"/>
            <a:endParaRPr lang="en-US" sz="1200" b="0" i="0" dirty="0">
              <a:effectLst/>
              <a:latin typeface="Calibri" panose="020F0502020204030204" pitchFamily="34" charset="0"/>
            </a:endParaRPr>
          </a:p>
          <a:p>
            <a:pPr fontAlgn="base"/>
            <a:r>
              <a:rPr lang="en-US" sz="1200" dirty="0"/>
              <a:t>Yes, such individuals may acknowledge God, but they criticize His ways. (See Jacob 4:8; D&amp;C 1:16; D&amp;C 56:14.) We want things to be done in our ways, even though our ways are much lower ways. (See Isa. 55:8–9.)</a:t>
            </a:r>
            <a:endParaRPr lang="en-US" sz="1200" b="0" i="0" dirty="0">
              <a:effectLst/>
              <a:latin typeface="Calibri" panose="020F0502020204030204" pitchFamily="34" charset="0"/>
            </a:endParaRPr>
          </a:p>
        </p:txBody>
      </p:sp>
      <p:sp>
        <p:nvSpPr>
          <p:cNvPr id="4" name="Rectangle 3"/>
          <p:cNvSpPr/>
          <p:nvPr/>
        </p:nvSpPr>
        <p:spPr>
          <a:xfrm>
            <a:off x="1295399" y="3238385"/>
            <a:ext cx="6096000" cy="923330"/>
          </a:xfrm>
          <a:prstGeom prst="rect">
            <a:avLst/>
          </a:prstGeom>
        </p:spPr>
        <p:txBody>
          <a:bodyPr>
            <a:spAutoFit/>
          </a:bodyPr>
          <a:lstStyle/>
          <a:p>
            <a:pPr fontAlgn="base"/>
            <a:r>
              <a:rPr lang="en-US" b="0" i="0" dirty="0">
                <a:solidFill>
                  <a:srgbClr val="333333"/>
                </a:solidFill>
                <a:effectLst/>
                <a:latin typeface="Calibri" panose="020F0502020204030204" pitchFamily="34" charset="0"/>
              </a:rPr>
              <a:t>“Murmur Not”</a:t>
            </a:r>
          </a:p>
          <a:p>
            <a:pPr fontAlgn="base"/>
            <a:r>
              <a:rPr lang="en-US" b="0" i="0" dirty="0">
                <a:solidFill>
                  <a:srgbClr val="2A3753"/>
                </a:solidFill>
                <a:effectLst/>
                <a:latin typeface="Calibri" panose="020F0502020204030204" pitchFamily="34" charset="0"/>
              </a:rPr>
              <a:t>Neal A. Maxwell</a:t>
            </a:r>
          </a:p>
          <a:p>
            <a:pPr fontAlgn="base"/>
            <a:r>
              <a:rPr lang="en-US" dirty="0">
                <a:solidFill>
                  <a:srgbClr val="2A3753"/>
                </a:solidFill>
                <a:latin typeface="Calibri" panose="020F0502020204030204" pitchFamily="34" charset="0"/>
              </a:rPr>
              <a:t>October 1989 Gen. Conf.</a:t>
            </a:r>
            <a:endParaRPr lang="en-US" b="0" i="0" dirty="0">
              <a:solidFill>
                <a:srgbClr val="2A3753"/>
              </a:solidFill>
              <a:effectLst/>
              <a:latin typeface="Calibri" panose="020F0502020204030204" pitchFamily="34" charset="0"/>
            </a:endParaRPr>
          </a:p>
        </p:txBody>
      </p:sp>
      <p:sp>
        <p:nvSpPr>
          <p:cNvPr id="6" name="Rectangle 5"/>
          <p:cNvSpPr/>
          <p:nvPr/>
        </p:nvSpPr>
        <p:spPr>
          <a:xfrm>
            <a:off x="0" y="4353112"/>
            <a:ext cx="6096000" cy="2308324"/>
          </a:xfrm>
          <a:prstGeom prst="rect">
            <a:avLst/>
          </a:prstGeom>
          <a:ln>
            <a:solidFill>
              <a:schemeClr val="tx1"/>
            </a:solidFill>
          </a:ln>
        </p:spPr>
        <p:txBody>
          <a:bodyPr>
            <a:spAutoFit/>
          </a:bodyPr>
          <a:lstStyle/>
          <a:p>
            <a:pPr fontAlgn="base"/>
            <a:r>
              <a:rPr lang="en-US" sz="1200" b="0" i="0" dirty="0">
                <a:effectLst/>
                <a:latin typeface="Calibri" panose="020F0502020204030204" pitchFamily="34" charset="0"/>
              </a:rPr>
              <a:t>Elder Dallin H. Oaks of the Quorum of the Twelve Apostles taught:</a:t>
            </a:r>
          </a:p>
          <a:p>
            <a:pPr fontAlgn="base"/>
            <a:r>
              <a:rPr lang="en-US" sz="1200" b="0" i="0" dirty="0">
                <a:effectLst/>
                <a:latin typeface="Calibri" panose="020F0502020204030204" pitchFamily="34" charset="0"/>
              </a:rPr>
              <a:t>“We know that our physical bodies require certain nutrients to sustain life and to maintain physical and mental health. If we are deprived of those nutrients, our physical and mental vitality are impaired and we have a condition called malnutrition. Malnutrition produces such symptoms as reduced mental functions, digestive disorders, loss of physical strength, and impairment of vision. Good nutrition is especially important for children, whose growing bodies are easily impaired if they lack the nutrients necessary for normal growth.</a:t>
            </a:r>
          </a:p>
          <a:p>
            <a:pPr fontAlgn="base"/>
            <a:r>
              <a:rPr lang="en-US" sz="1200" b="0" i="0" dirty="0">
                <a:effectLst/>
                <a:latin typeface="Calibri" panose="020F0502020204030204" pitchFamily="34" charset="0"/>
              </a:rPr>
              <a:t>“Our spirits also require nourishment. Just as there is food for the body, there is food for the spirit. The consequences of spiritual malnutrition are just as hurtful to our spiritual lives as physical malnutrition is to our physical bodies. Symptoms of spiritual malnutrition include reduced ability to digest spiritual food, reduced spiritual strength, and impairment of spiritual vision” (</a:t>
            </a:r>
            <a:r>
              <a:rPr lang="en-US" sz="1200" b="0" i="0" u="none" strike="noStrike" dirty="0">
                <a:effectLst/>
                <a:latin typeface="Calibri" panose="020F0502020204030204" pitchFamily="34" charset="0"/>
              </a:rPr>
              <a:t>“Nourishing the Spirit,”</a:t>
            </a:r>
            <a:r>
              <a:rPr lang="en-US" sz="1200" b="0" i="1" dirty="0">
                <a:effectLst/>
                <a:latin typeface="Calibri" panose="020F0502020204030204" pitchFamily="34" charset="0"/>
              </a:rPr>
              <a:t> Ensign,</a:t>
            </a:r>
            <a:r>
              <a:rPr lang="en-US" sz="1200" b="0" i="0" dirty="0">
                <a:effectLst/>
                <a:latin typeface="Calibri" panose="020F0502020204030204" pitchFamily="34" charset="0"/>
              </a:rPr>
              <a:t> Dec. 1998, 7).</a:t>
            </a:r>
          </a:p>
        </p:txBody>
      </p:sp>
      <p:cxnSp>
        <p:nvCxnSpPr>
          <p:cNvPr id="8" name="Straight Arrow Connector 7"/>
          <p:cNvCxnSpPr/>
          <p:nvPr/>
        </p:nvCxnSpPr>
        <p:spPr>
          <a:xfrm>
            <a:off x="3733800" y="3614057"/>
            <a:ext cx="222068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016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33553858"/>
              </p:ext>
            </p:extLst>
          </p:nvPr>
        </p:nvGraphicFramePr>
        <p:xfrm>
          <a:off x="181424" y="455993"/>
          <a:ext cx="11749318" cy="4387184"/>
        </p:xfrm>
        <a:graphic>
          <a:graphicData uri="http://schemas.openxmlformats.org/drawingml/2006/table">
            <a:tbl>
              <a:tblPr firstRow="1" bandRow="1">
                <a:tableStyleId>{5940675A-B579-460E-94D1-54222C63F5DA}</a:tableStyleId>
              </a:tblPr>
              <a:tblGrid>
                <a:gridCol w="1678474">
                  <a:extLst>
                    <a:ext uri="{9D8B030D-6E8A-4147-A177-3AD203B41FA5}">
                      <a16:colId xmlns:a16="http://schemas.microsoft.com/office/drawing/2014/main" val="20000"/>
                    </a:ext>
                  </a:extLst>
                </a:gridCol>
                <a:gridCol w="1678474">
                  <a:extLst>
                    <a:ext uri="{9D8B030D-6E8A-4147-A177-3AD203B41FA5}">
                      <a16:colId xmlns:a16="http://schemas.microsoft.com/office/drawing/2014/main" val="20001"/>
                    </a:ext>
                  </a:extLst>
                </a:gridCol>
                <a:gridCol w="1678474">
                  <a:extLst>
                    <a:ext uri="{9D8B030D-6E8A-4147-A177-3AD203B41FA5}">
                      <a16:colId xmlns:a16="http://schemas.microsoft.com/office/drawing/2014/main" val="20002"/>
                    </a:ext>
                  </a:extLst>
                </a:gridCol>
                <a:gridCol w="1678474">
                  <a:extLst>
                    <a:ext uri="{9D8B030D-6E8A-4147-A177-3AD203B41FA5}">
                      <a16:colId xmlns:a16="http://schemas.microsoft.com/office/drawing/2014/main" val="20003"/>
                    </a:ext>
                  </a:extLst>
                </a:gridCol>
                <a:gridCol w="1678474">
                  <a:extLst>
                    <a:ext uri="{9D8B030D-6E8A-4147-A177-3AD203B41FA5}">
                      <a16:colId xmlns:a16="http://schemas.microsoft.com/office/drawing/2014/main" val="20004"/>
                    </a:ext>
                  </a:extLst>
                </a:gridCol>
                <a:gridCol w="1678474">
                  <a:extLst>
                    <a:ext uri="{9D8B030D-6E8A-4147-A177-3AD203B41FA5}">
                      <a16:colId xmlns:a16="http://schemas.microsoft.com/office/drawing/2014/main" val="20005"/>
                    </a:ext>
                  </a:extLst>
                </a:gridCol>
                <a:gridCol w="1678474">
                  <a:extLst>
                    <a:ext uri="{9D8B030D-6E8A-4147-A177-3AD203B41FA5}">
                      <a16:colId xmlns:a16="http://schemas.microsoft.com/office/drawing/2014/main" val="20006"/>
                    </a:ext>
                  </a:extLst>
                </a:gridCol>
              </a:tblGrid>
              <a:tr h="927704">
                <a:tc>
                  <a:txBody>
                    <a:bodyPr/>
                    <a:lstStyle/>
                    <a:p>
                      <a:r>
                        <a:rPr lang="en-US" dirty="0"/>
                        <a:t>Sun</a:t>
                      </a:r>
                    </a:p>
                  </a:txBody>
                  <a:tcPr/>
                </a:tc>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extLst>
                  <a:ext uri="{0D108BD9-81ED-4DB2-BD59-A6C34878D82A}">
                    <a16:rowId xmlns:a16="http://schemas.microsoft.com/office/drawing/2014/main" val="10000"/>
                  </a:ext>
                </a:extLst>
              </a:tr>
              <a:tr h="927704">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sz="1100" dirty="0"/>
                        <a:t>29</a:t>
                      </a:r>
                    </a:p>
                    <a:p>
                      <a:endParaRPr lang="en-US" sz="1100" dirty="0"/>
                    </a:p>
                    <a:p>
                      <a:r>
                        <a:rPr lang="en-US" sz="1100" dirty="0" err="1"/>
                        <a:t>Elim</a:t>
                      </a:r>
                      <a:endParaRPr lang="en-US" sz="1100" dirty="0"/>
                    </a:p>
                  </a:txBody>
                  <a:tcPr/>
                </a:tc>
                <a:tc>
                  <a:txBody>
                    <a:bodyPr/>
                    <a:lstStyle/>
                    <a:p>
                      <a:r>
                        <a:rPr lang="en-US" sz="1100" dirty="0"/>
                        <a:t>30</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Camped at Red Sea</a:t>
                      </a:r>
                    </a:p>
                    <a:p>
                      <a:endParaRPr lang="en-US" sz="1100" dirty="0"/>
                    </a:p>
                  </a:txBody>
                  <a:tcPr/>
                </a:tc>
                <a:tc>
                  <a:txBody>
                    <a:bodyPr/>
                    <a:lstStyle/>
                    <a:p>
                      <a:r>
                        <a:rPr lang="en-US" sz="1100" dirty="0"/>
                        <a:t>31</a:t>
                      </a:r>
                    </a:p>
                    <a:p>
                      <a:r>
                        <a:rPr lang="en-US" sz="1100" dirty="0"/>
                        <a:t>Wilderness of Sin</a:t>
                      </a:r>
                    </a:p>
                    <a:p>
                      <a:r>
                        <a:rPr lang="en-US" sz="1100" dirty="0"/>
                        <a:t>Arrive </a:t>
                      </a:r>
                      <a:r>
                        <a:rPr lang="en-US" sz="1100" dirty="0" err="1"/>
                        <a:t>lyar</a:t>
                      </a:r>
                      <a:r>
                        <a:rPr lang="en-US" sz="1100" dirty="0"/>
                        <a:t> 15</a:t>
                      </a:r>
                    </a:p>
                    <a:p>
                      <a:r>
                        <a:rPr lang="en-US" sz="1100" dirty="0"/>
                        <a:t>(Exodus 16:1)</a:t>
                      </a:r>
                    </a:p>
                    <a:p>
                      <a:r>
                        <a:rPr lang="en-US" sz="1100" dirty="0"/>
                        <a:t>Sabbath</a:t>
                      </a:r>
                      <a:r>
                        <a:rPr lang="en-US" sz="1100" baseline="0" dirty="0"/>
                        <a:t> revealed in evening</a:t>
                      </a:r>
                      <a:endParaRPr lang="en-US" sz="1100" dirty="0"/>
                    </a:p>
                    <a:p>
                      <a:endParaRPr lang="en-US" sz="1100" dirty="0"/>
                    </a:p>
                  </a:txBody>
                  <a:tcPr/>
                </a:tc>
                <a:extLst>
                  <a:ext uri="{0D108BD9-81ED-4DB2-BD59-A6C34878D82A}">
                    <a16:rowId xmlns:a16="http://schemas.microsoft.com/office/drawing/2014/main" val="10001"/>
                  </a:ext>
                </a:extLst>
              </a:tr>
              <a:tr h="927704">
                <a:tc>
                  <a:txBody>
                    <a:bodyPr/>
                    <a:lstStyle/>
                    <a:p>
                      <a:r>
                        <a:rPr lang="en-US" sz="1100" dirty="0"/>
                        <a:t>32</a:t>
                      </a:r>
                    </a:p>
                    <a:p>
                      <a:endParaRPr lang="en-US" sz="1100" dirty="0"/>
                    </a:p>
                    <a:p>
                      <a:r>
                        <a:rPr lang="en-US" sz="1100" dirty="0"/>
                        <a:t>Camp</a:t>
                      </a:r>
                      <a:r>
                        <a:rPr lang="en-US" sz="1100" baseline="0" dirty="0"/>
                        <a:t> at Wilderness of Sin</a:t>
                      </a:r>
                    </a:p>
                    <a:p>
                      <a:endParaRPr lang="en-US" sz="1100" baseline="0" dirty="0"/>
                    </a:p>
                    <a:p>
                      <a:r>
                        <a:rPr lang="en-US" sz="1100" baseline="0" dirty="0"/>
                        <a:t>First Manna</a:t>
                      </a:r>
                    </a:p>
                  </a:txBody>
                  <a:tcPr/>
                </a:tc>
                <a:tc>
                  <a:txBody>
                    <a:bodyPr/>
                    <a:lstStyle/>
                    <a:p>
                      <a:r>
                        <a:rPr lang="en-US" sz="1100" dirty="0"/>
                        <a:t>33</a:t>
                      </a:r>
                    </a:p>
                    <a:p>
                      <a:endParaRPr lang="en-US" sz="1100" dirty="0"/>
                    </a:p>
                    <a:p>
                      <a:r>
                        <a:rPr lang="en-US" sz="1100" dirty="0"/>
                        <a:t>Camp at Wilderness of Sin</a:t>
                      </a:r>
                    </a:p>
                  </a:txBody>
                  <a:tcPr/>
                </a:tc>
                <a:tc>
                  <a:txBody>
                    <a:bodyPr/>
                    <a:lstStyle/>
                    <a:p>
                      <a:r>
                        <a:rPr lang="en-US" sz="1100" dirty="0"/>
                        <a:t>34</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35</a:t>
                      </a:r>
                    </a:p>
                    <a:p>
                      <a:endParaRPr lang="en-US" sz="1100" dirty="0"/>
                    </a:p>
                    <a:p>
                      <a:r>
                        <a:rPr lang="en-US" sz="1100" dirty="0"/>
                        <a:t>Camp at Wilderness of Sin</a:t>
                      </a:r>
                    </a:p>
                  </a:txBody>
                  <a:tcPr/>
                </a:tc>
                <a:tc>
                  <a:txBody>
                    <a:bodyPr/>
                    <a:lstStyle/>
                    <a:p>
                      <a:r>
                        <a:rPr lang="en-US" sz="1100" dirty="0"/>
                        <a:t>36</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37</a:t>
                      </a:r>
                    </a:p>
                    <a:p>
                      <a:endParaRPr lang="en-US" sz="11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txBody>
                  <a:tcPr/>
                </a:tc>
                <a:tc>
                  <a:txBody>
                    <a:bodyPr/>
                    <a:lstStyle/>
                    <a:p>
                      <a:r>
                        <a:rPr lang="en-US" sz="1100" dirty="0"/>
                        <a:t>38</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Camp at Wilderness of Sin</a:t>
                      </a:r>
                    </a:p>
                    <a:p>
                      <a:endParaRPr lang="en-US" sz="1100" dirty="0"/>
                    </a:p>
                    <a:p>
                      <a:r>
                        <a:rPr lang="en-US" sz="1100" dirty="0"/>
                        <a:t>First Sabbath</a:t>
                      </a:r>
                    </a:p>
                  </a:txBody>
                  <a:tcPr/>
                </a:tc>
                <a:extLst>
                  <a:ext uri="{0D108BD9-81ED-4DB2-BD59-A6C34878D82A}">
                    <a16:rowId xmlns:a16="http://schemas.microsoft.com/office/drawing/2014/main" val="10002"/>
                  </a:ext>
                </a:extLst>
              </a:tr>
              <a:tr h="927704">
                <a:tc>
                  <a:txBody>
                    <a:bodyPr/>
                    <a:lstStyle/>
                    <a:p>
                      <a:r>
                        <a:rPr lang="en-US" sz="1100" dirty="0"/>
                        <a:t>39</a:t>
                      </a:r>
                    </a:p>
                    <a:p>
                      <a:endParaRPr lang="en-US" sz="1100" dirty="0"/>
                    </a:p>
                    <a:p>
                      <a:r>
                        <a:rPr lang="en-US" sz="1100" dirty="0"/>
                        <a:t>Leave in morning</a:t>
                      </a:r>
                      <a:r>
                        <a:rPr lang="en-US" sz="1100" baseline="0" dirty="0"/>
                        <a:t> to </a:t>
                      </a:r>
                      <a:r>
                        <a:rPr lang="en-US" sz="1100" baseline="0" dirty="0" err="1"/>
                        <a:t>Dophkah</a:t>
                      </a:r>
                      <a:endParaRPr lang="en-US" sz="1100" dirty="0"/>
                    </a:p>
                  </a:txBody>
                  <a:tcPr/>
                </a:tc>
                <a:tc>
                  <a:txBody>
                    <a:bodyPr/>
                    <a:lstStyle/>
                    <a:p>
                      <a:r>
                        <a:rPr lang="en-US" sz="1100" dirty="0"/>
                        <a:t>40</a:t>
                      </a:r>
                    </a:p>
                    <a:p>
                      <a:endParaRPr lang="en-US" sz="1100" dirty="0"/>
                    </a:p>
                    <a:p>
                      <a:r>
                        <a:rPr lang="en-US" sz="1100" dirty="0" err="1"/>
                        <a:t>Alush</a:t>
                      </a:r>
                      <a:endParaRPr lang="en-US" sz="1100" dirty="0"/>
                    </a:p>
                  </a:txBody>
                  <a:tcPr/>
                </a:tc>
                <a:tc>
                  <a:txBody>
                    <a:bodyPr/>
                    <a:lstStyle/>
                    <a:p>
                      <a:r>
                        <a:rPr lang="en-US" sz="1100" dirty="0"/>
                        <a:t>41</a:t>
                      </a:r>
                    </a:p>
                    <a:p>
                      <a:endParaRPr lang="en-US" sz="1100" dirty="0"/>
                    </a:p>
                    <a:p>
                      <a:r>
                        <a:rPr lang="en-US" sz="1100" dirty="0"/>
                        <a:t>Evening at </a:t>
                      </a:r>
                      <a:r>
                        <a:rPr lang="en-US" sz="1100" dirty="0" err="1"/>
                        <a:t>Rephidim</a:t>
                      </a:r>
                      <a:r>
                        <a:rPr lang="en-US" sz="1100" baseline="0" dirty="0"/>
                        <a:t> (</a:t>
                      </a:r>
                      <a:r>
                        <a:rPr lang="en-US" sz="1100" baseline="0" dirty="0" err="1"/>
                        <a:t>Meribah</a:t>
                      </a:r>
                      <a:r>
                        <a:rPr lang="en-US" sz="1100" baseline="0" dirty="0"/>
                        <a:t>)</a:t>
                      </a:r>
                    </a:p>
                    <a:p>
                      <a:endParaRPr lang="en-US" sz="1100" baseline="0" dirty="0"/>
                    </a:p>
                    <a:p>
                      <a:r>
                        <a:rPr lang="en-US" sz="1100" baseline="0" dirty="0"/>
                        <a:t>Water from the Rock of </a:t>
                      </a:r>
                      <a:r>
                        <a:rPr lang="en-US" sz="1100" baseline="0" dirty="0" err="1"/>
                        <a:t>Herob</a:t>
                      </a:r>
                      <a:endParaRPr lang="en-US" sz="1100" dirty="0"/>
                    </a:p>
                  </a:txBody>
                  <a:tcPr/>
                </a:tc>
                <a:tc>
                  <a:txBody>
                    <a:bodyPr/>
                    <a:lstStyle/>
                    <a:p>
                      <a:r>
                        <a:rPr lang="en-US" sz="1100" dirty="0"/>
                        <a:t>42</a:t>
                      </a:r>
                    </a:p>
                    <a:p>
                      <a:endParaRPr lang="en-US" sz="1100" dirty="0"/>
                    </a:p>
                    <a:p>
                      <a:r>
                        <a:rPr lang="en-US" sz="1100" dirty="0" err="1"/>
                        <a:t>Rephidim</a:t>
                      </a:r>
                      <a:r>
                        <a:rPr lang="en-US" sz="1100" dirty="0"/>
                        <a:t> (</a:t>
                      </a:r>
                      <a:r>
                        <a:rPr lang="en-US" sz="1100" dirty="0" err="1"/>
                        <a:t>Meribah</a:t>
                      </a:r>
                      <a:r>
                        <a:rPr lang="en-US" sz="1100" dirty="0"/>
                        <a:t>)</a:t>
                      </a:r>
                    </a:p>
                  </a:txBody>
                  <a:tcPr/>
                </a:tc>
                <a:tc>
                  <a:txBody>
                    <a:bodyPr/>
                    <a:lstStyle/>
                    <a:p>
                      <a:r>
                        <a:rPr lang="en-US" sz="1100" dirty="0"/>
                        <a:t>43</a:t>
                      </a:r>
                    </a:p>
                    <a:p>
                      <a:endParaRPr lang="en-US" sz="1100" dirty="0"/>
                    </a:p>
                    <a:p>
                      <a:r>
                        <a:rPr lang="en-US" sz="1100" dirty="0" err="1"/>
                        <a:t>Rephidim</a:t>
                      </a:r>
                      <a:endParaRPr lang="en-US" sz="1100" dirty="0"/>
                    </a:p>
                    <a:p>
                      <a:endParaRPr lang="en-US" sz="1100" dirty="0"/>
                    </a:p>
                    <a:p>
                      <a:r>
                        <a:rPr lang="en-US" sz="1100" dirty="0"/>
                        <a:t>Amalek</a:t>
                      </a:r>
                      <a:r>
                        <a:rPr lang="en-US" sz="1100" baseline="0" dirty="0"/>
                        <a:t> attacks</a:t>
                      </a:r>
                      <a:endParaRPr lang="en-US" sz="1100" dirty="0"/>
                    </a:p>
                  </a:txBody>
                  <a:tcPr/>
                </a:tc>
                <a:tc>
                  <a:txBody>
                    <a:bodyPr/>
                    <a:lstStyle/>
                    <a:p>
                      <a:r>
                        <a:rPr lang="en-US" sz="1100" dirty="0"/>
                        <a:t>44</a:t>
                      </a:r>
                    </a:p>
                    <a:p>
                      <a:endParaRPr lang="en-US" sz="1100" dirty="0"/>
                    </a:p>
                    <a:p>
                      <a:r>
                        <a:rPr lang="en-US" sz="1100" dirty="0"/>
                        <a:t>Wilderness of Sin</a:t>
                      </a:r>
                    </a:p>
                    <a:p>
                      <a:endParaRPr lang="en-US" sz="1100" dirty="0"/>
                    </a:p>
                    <a:p>
                      <a:r>
                        <a:rPr lang="en-US" sz="1100" dirty="0" err="1"/>
                        <a:t>lyar</a:t>
                      </a:r>
                      <a:r>
                        <a:rPr lang="en-US" sz="1100" dirty="0"/>
                        <a:t> 28 (Exodus 19:1)</a:t>
                      </a:r>
                    </a:p>
                  </a:txBody>
                  <a:tcPr/>
                </a:tc>
                <a:tc>
                  <a:txBody>
                    <a:bodyPr/>
                    <a:lstStyle/>
                    <a:p>
                      <a:r>
                        <a:rPr lang="en-US" sz="1100" dirty="0"/>
                        <a:t>45</a:t>
                      </a:r>
                    </a:p>
                  </a:txBody>
                  <a:tcPr/>
                </a:tc>
                <a:extLst>
                  <a:ext uri="{0D108BD9-81ED-4DB2-BD59-A6C34878D82A}">
                    <a16:rowId xmlns:a16="http://schemas.microsoft.com/office/drawing/2014/main" val="10003"/>
                  </a:ext>
                </a:extLst>
              </a:tr>
            </a:tbl>
          </a:graphicData>
        </a:graphic>
      </p:graphicFrame>
      <p:sp>
        <p:nvSpPr>
          <p:cNvPr id="4" name="TextBox 3"/>
          <p:cNvSpPr txBox="1"/>
          <p:nvPr/>
        </p:nvSpPr>
        <p:spPr>
          <a:xfrm>
            <a:off x="3439885" y="86661"/>
            <a:ext cx="6923314" cy="369332"/>
          </a:xfrm>
          <a:prstGeom prst="rect">
            <a:avLst/>
          </a:prstGeom>
          <a:noFill/>
        </p:spPr>
        <p:txBody>
          <a:bodyPr wrap="square" rtlCol="0">
            <a:spAutoFit/>
          </a:bodyPr>
          <a:lstStyle/>
          <a:p>
            <a:r>
              <a:rPr lang="en-US" dirty="0"/>
              <a:t>Possible Calendar of the Israelites in the Wilderness</a:t>
            </a:r>
          </a:p>
        </p:txBody>
      </p:sp>
      <p:sp>
        <p:nvSpPr>
          <p:cNvPr id="5" name="Rectangle 4"/>
          <p:cNvSpPr/>
          <p:nvPr/>
        </p:nvSpPr>
        <p:spPr>
          <a:xfrm>
            <a:off x="6096000" y="6596390"/>
            <a:ext cx="6096000" cy="261610"/>
          </a:xfrm>
          <a:prstGeom prst="rect">
            <a:avLst/>
          </a:prstGeom>
        </p:spPr>
        <p:txBody>
          <a:bodyPr>
            <a:spAutoFit/>
          </a:bodyPr>
          <a:lstStyle/>
          <a:p>
            <a:r>
              <a:rPr lang="en-US" sz="1100" b="0" i="0" dirty="0">
                <a:solidFill>
                  <a:srgbClr val="000000"/>
                </a:solidFill>
                <a:effectLst/>
                <a:latin typeface="Calibri" panose="020F0502020204030204" pitchFamily="34" charset="0"/>
              </a:rPr>
              <a:t>http://www.bible.ca/archeology/bible-archeology-exodus-route-travel-times-distances-days.htm</a:t>
            </a:r>
            <a:endParaRPr lang="en-US" sz="1100" dirty="0"/>
          </a:p>
        </p:txBody>
      </p:sp>
    </p:spTree>
    <p:extLst>
      <p:ext uri="{BB962C8B-B14F-4D97-AF65-F5344CB8AC3E}">
        <p14:creationId xmlns:p14="http://schemas.microsoft.com/office/powerpoint/2010/main" val="79186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B7AAAB-9D81-4146-9773-7644446219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54004" y="13343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When did you last eat?</a:t>
            </a:r>
          </a:p>
        </p:txBody>
      </p:sp>
      <p:pic>
        <p:nvPicPr>
          <p:cNvPr id="3074" name="Picture 2" descr="http://blog.krrb.com/wp-content/uploads/2015/02/bre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7557" y="1812525"/>
            <a:ext cx="6000671" cy="400044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5841" y="1903255"/>
            <a:ext cx="2681716" cy="2862322"/>
          </a:xfrm>
          <a:prstGeom prst="rect">
            <a:avLst/>
          </a:prstGeom>
        </p:spPr>
        <p:txBody>
          <a:bodyPr wrap="square">
            <a:spAutoFit/>
          </a:bodyPr>
          <a:lstStyle/>
          <a:p>
            <a:r>
              <a:rPr lang="en-US" sz="3600" b="0" i="0" dirty="0">
                <a:solidFill>
                  <a:schemeClr val="bg1"/>
                </a:solidFill>
                <a:effectLst/>
                <a:latin typeface="AR ESSENCE" panose="02000000000000000000" pitchFamily="2" charset="0"/>
              </a:rPr>
              <a:t>If you recently ate, why are you hungry now? </a:t>
            </a:r>
            <a:endParaRPr lang="en-US" sz="3600" dirty="0">
              <a:solidFill>
                <a:schemeClr val="bg1"/>
              </a:solidFill>
              <a:latin typeface="AR ESSENCE" panose="02000000000000000000" pitchFamily="2" charset="0"/>
            </a:endParaRPr>
          </a:p>
        </p:txBody>
      </p:sp>
      <p:sp>
        <p:nvSpPr>
          <p:cNvPr id="7" name="Rectangle 6"/>
          <p:cNvSpPr/>
          <p:nvPr/>
        </p:nvSpPr>
        <p:spPr>
          <a:xfrm>
            <a:off x="9384600" y="2213282"/>
            <a:ext cx="2252228" cy="2308324"/>
          </a:xfrm>
          <a:prstGeom prst="rect">
            <a:avLst/>
          </a:prstGeom>
        </p:spPr>
        <p:txBody>
          <a:bodyPr wrap="square">
            <a:spAutoFit/>
          </a:bodyPr>
          <a:lstStyle/>
          <a:p>
            <a:r>
              <a:rPr lang="en-US" sz="3600" b="0" i="0" dirty="0">
                <a:solidFill>
                  <a:schemeClr val="bg1"/>
                </a:solidFill>
                <a:effectLst/>
                <a:latin typeface="AR ESSENCE" panose="02000000000000000000" pitchFamily="2" charset="0"/>
              </a:rPr>
              <a:t>Why do we have to eat regularly?</a:t>
            </a:r>
            <a:endParaRPr lang="en-US" sz="3600" dirty="0">
              <a:solidFill>
                <a:schemeClr val="bg1"/>
              </a:solidFill>
              <a:latin typeface="AR ESSENCE" panose="02000000000000000000" pitchFamily="2" charset="0"/>
            </a:endParaRPr>
          </a:p>
        </p:txBody>
      </p:sp>
    </p:spTree>
    <p:extLst>
      <p:ext uri="{BB962C8B-B14F-4D97-AF65-F5344CB8AC3E}">
        <p14:creationId xmlns:p14="http://schemas.microsoft.com/office/powerpoint/2010/main" val="15193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029C6-95C8-4C0A-AFB5-6533261F7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Wilderness of Sin</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16:1-3</a:t>
            </a:r>
          </a:p>
        </p:txBody>
      </p:sp>
      <p:sp>
        <p:nvSpPr>
          <p:cNvPr id="8" name="Rectangle 7"/>
          <p:cNvSpPr/>
          <p:nvPr/>
        </p:nvSpPr>
        <p:spPr>
          <a:xfrm>
            <a:off x="2128157" y="1037131"/>
            <a:ext cx="7935685" cy="369332"/>
          </a:xfrm>
          <a:prstGeom prst="rect">
            <a:avLst/>
          </a:prstGeom>
        </p:spPr>
        <p:txBody>
          <a:bodyPr wrap="square">
            <a:spAutoFit/>
          </a:bodyPr>
          <a:lstStyle/>
          <a:p>
            <a:r>
              <a:rPr lang="en-US" b="1" i="0" dirty="0">
                <a:solidFill>
                  <a:schemeClr val="bg1"/>
                </a:solidFill>
                <a:effectLst/>
                <a:latin typeface="Calibri" panose="020F0502020204030204" pitchFamily="34" charset="0"/>
              </a:rPr>
              <a:t>The wilderness of Sin is adjacent (due east) to the wilderness of </a:t>
            </a:r>
            <a:r>
              <a:rPr lang="en-US" b="1" i="0" dirty="0" err="1">
                <a:solidFill>
                  <a:schemeClr val="bg1"/>
                </a:solidFill>
                <a:effectLst/>
                <a:latin typeface="Calibri" panose="020F0502020204030204" pitchFamily="34" charset="0"/>
              </a:rPr>
              <a:t>Shur</a:t>
            </a:r>
            <a:endParaRPr lang="en-US" b="1" dirty="0">
              <a:solidFill>
                <a:schemeClr val="bg1"/>
              </a:solidFill>
              <a:latin typeface="Calibri" panose="020F0502020204030204" pitchFamily="34" charset="0"/>
            </a:endParaRPr>
          </a:p>
        </p:txBody>
      </p:sp>
      <p:pic>
        <p:nvPicPr>
          <p:cNvPr id="16" name="Picture 2" descr="http://4.bp.blogspot.com/-3HRYGKActOg/UzGLte9LsRI/AAAAAAAAGNA/6I8vO4vprLc/s1600/h2-karakum_dese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886" y="2052794"/>
            <a:ext cx="4390118" cy="32925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bible-history.com/maps/Map-Route-Exodus-Israelites-Egyp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0818" y="1406463"/>
            <a:ext cx="5263259" cy="4787508"/>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4408714" y="4648200"/>
            <a:ext cx="4256315" cy="174171"/>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46301" y="5497891"/>
            <a:ext cx="5257814" cy="646331"/>
          </a:xfrm>
          <a:prstGeom prst="rect">
            <a:avLst/>
          </a:prstGeom>
        </p:spPr>
        <p:txBody>
          <a:bodyPr wrap="square">
            <a:spAutoFit/>
          </a:bodyPr>
          <a:lstStyle/>
          <a:p>
            <a:pPr algn="ctr"/>
            <a:r>
              <a:rPr lang="en-US" b="1" i="0" dirty="0">
                <a:solidFill>
                  <a:schemeClr val="bg1"/>
                </a:solidFill>
                <a:effectLst/>
                <a:latin typeface="Calibri" panose="020F0502020204030204" pitchFamily="34" charset="0"/>
              </a:rPr>
              <a:t>Arriving on the 15th day of the second month. (Iyar 15) </a:t>
            </a:r>
            <a:endParaRPr lang="en-US"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59382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Picture 200">
            <a:extLst>
              <a:ext uri="{FF2B5EF4-FFF2-40B4-BE49-F238E27FC236}">
                <a16:creationId xmlns:a16="http://schemas.microsoft.com/office/drawing/2014/main" id="{D5E44C89-733D-45B0-8BCE-1A1A773F7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Murmuring</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16:1-3</a:t>
            </a:r>
          </a:p>
        </p:txBody>
      </p:sp>
      <p:grpSp>
        <p:nvGrpSpPr>
          <p:cNvPr id="12" name="Group 60"/>
          <p:cNvGrpSpPr/>
          <p:nvPr/>
        </p:nvGrpSpPr>
        <p:grpSpPr>
          <a:xfrm>
            <a:off x="8599608" y="4098152"/>
            <a:ext cx="862261" cy="2355626"/>
            <a:chOff x="4796444" y="836392"/>
            <a:chExt cx="1380536" cy="3344532"/>
          </a:xfrm>
        </p:grpSpPr>
        <p:sp>
          <p:nvSpPr>
            <p:cNvPr id="13" name="Oval 12"/>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0169292">
              <a:off x="5532668" y="1851040"/>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790291">
              <a:off x="4947748" y="1816946"/>
              <a:ext cx="535898" cy="1040568"/>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5105400" y="1984946"/>
              <a:ext cx="799476" cy="1901253"/>
            </a:xfrm>
            <a:prstGeom prst="trapezoid">
              <a:avLst/>
            </a:prstGeom>
            <a:solidFill>
              <a:srgbClr val="ECD26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Diagonal Corner Rectangle 22"/>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61"/>
          <p:cNvGrpSpPr/>
          <p:nvPr/>
        </p:nvGrpSpPr>
        <p:grpSpPr>
          <a:xfrm>
            <a:off x="11162743" y="4304508"/>
            <a:ext cx="862261" cy="2088943"/>
            <a:chOff x="4796444" y="836392"/>
            <a:chExt cx="1380536" cy="3344532"/>
          </a:xfrm>
        </p:grpSpPr>
        <p:sp>
          <p:nvSpPr>
            <p:cNvPr id="26" name="Oval 25"/>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 Diagonal Corner Rectangle 34"/>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 Diagonal Corner Rectangle 35"/>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93"/>
          <p:cNvGrpSpPr/>
          <p:nvPr/>
        </p:nvGrpSpPr>
        <p:grpSpPr>
          <a:xfrm flipH="1">
            <a:off x="10187243" y="4350857"/>
            <a:ext cx="862261" cy="2088943"/>
            <a:chOff x="4796444" y="836392"/>
            <a:chExt cx="1380536" cy="3344532"/>
          </a:xfrm>
        </p:grpSpPr>
        <p:sp>
          <p:nvSpPr>
            <p:cNvPr id="56" name="Oval 55"/>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20169292">
              <a:off x="5532668" y="1851040"/>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790291">
              <a:off x="4947748" y="1816946"/>
              <a:ext cx="535898" cy="1040568"/>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rapezoid 61"/>
            <p:cNvSpPr/>
            <p:nvPr/>
          </p:nvSpPr>
          <p:spPr>
            <a:xfrm>
              <a:off x="5105400" y="1984946"/>
              <a:ext cx="799476" cy="1901253"/>
            </a:xfrm>
            <a:prstGeom prst="trapezoi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 Diagonal Corner Rectangle 64"/>
            <p:cNvSpPr/>
            <p:nvPr/>
          </p:nvSpPr>
          <p:spPr>
            <a:xfrm rot="1236535">
              <a:off x="5067163" y="836392"/>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 Diagonal Corner Rectangle 65"/>
            <p:cNvSpPr/>
            <p:nvPr/>
          </p:nvSpPr>
          <p:spPr>
            <a:xfrm rot="5076663">
              <a:off x="5462955" y="903719"/>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5257800" y="914400"/>
              <a:ext cx="381000" cy="381000"/>
            </a:xfrm>
            <a:prstGeom prst="ellipse">
              <a:avLst/>
            </a:prstGeom>
            <a:solidFill>
              <a:srgbClr val="7136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120"/>
          <p:cNvGrpSpPr/>
          <p:nvPr/>
        </p:nvGrpSpPr>
        <p:grpSpPr>
          <a:xfrm>
            <a:off x="8650305" y="4716439"/>
            <a:ext cx="1053314" cy="1760954"/>
            <a:chOff x="638812" y="685800"/>
            <a:chExt cx="2398468" cy="4876800"/>
          </a:xfrm>
        </p:grpSpPr>
        <p:sp>
          <p:nvSpPr>
            <p:cNvPr id="83" name="Cloud 82"/>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131"/>
          <p:cNvGrpSpPr/>
          <p:nvPr/>
        </p:nvGrpSpPr>
        <p:grpSpPr>
          <a:xfrm flipH="1">
            <a:off x="10803939" y="4722394"/>
            <a:ext cx="809819" cy="1808547"/>
            <a:chOff x="3604364" y="381000"/>
            <a:chExt cx="2217821" cy="4953000"/>
          </a:xfrm>
        </p:grpSpPr>
        <p:sp>
          <p:nvSpPr>
            <p:cNvPr id="94" name="Cloud 93"/>
            <p:cNvSpPr/>
            <p:nvPr/>
          </p:nvSpPr>
          <p:spPr>
            <a:xfrm>
              <a:off x="3657601" y="381000"/>
              <a:ext cx="2034242" cy="25146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9671902">
              <a:off x="5294767" y="28934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647766">
              <a:off x="3604364" y="27752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rot="20169292">
              <a:off x="4800498" y="188361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rapezoid 99"/>
            <p:cNvSpPr/>
            <p:nvPr/>
          </p:nvSpPr>
          <p:spPr>
            <a:xfrm rot="1790291">
              <a:off x="3831941" y="1833127"/>
              <a:ext cx="887382" cy="1541003"/>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4107324" y="2205789"/>
              <a:ext cx="1323835" cy="2815614"/>
            </a:xfrm>
            <a:prstGeom prst="trapezoid">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loud 103"/>
            <p:cNvSpPr/>
            <p:nvPr/>
          </p:nvSpPr>
          <p:spPr>
            <a:xfrm>
              <a:off x="4114800" y="381000"/>
              <a:ext cx="990600" cy="7620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Cloud 104"/>
            <p:cNvSpPr/>
            <p:nvPr/>
          </p:nvSpPr>
          <p:spPr>
            <a:xfrm>
              <a:off x="4191000" y="1600200"/>
              <a:ext cx="990600" cy="106680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419600" y="17526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45"/>
          <p:cNvGrpSpPr/>
          <p:nvPr/>
        </p:nvGrpSpPr>
        <p:grpSpPr>
          <a:xfrm>
            <a:off x="7831807" y="4452898"/>
            <a:ext cx="993516" cy="2046514"/>
            <a:chOff x="634635" y="609600"/>
            <a:chExt cx="2404519" cy="4953000"/>
          </a:xfrm>
        </p:grpSpPr>
        <p:sp>
          <p:nvSpPr>
            <p:cNvPr id="108" name="Rounded Rectangle 107"/>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rapezoid 113"/>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rapezoid 114"/>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Cloud 117"/>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ounded Rectangle 118"/>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74"/>
          <p:cNvGrpSpPr/>
          <p:nvPr/>
        </p:nvGrpSpPr>
        <p:grpSpPr>
          <a:xfrm>
            <a:off x="9502407" y="4673442"/>
            <a:ext cx="822472" cy="1808547"/>
            <a:chOff x="4114800" y="533400"/>
            <a:chExt cx="2217821" cy="4876800"/>
          </a:xfrm>
        </p:grpSpPr>
        <p:sp>
          <p:nvSpPr>
            <p:cNvPr id="137" name="Oval 136"/>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38"/>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rapezoid 141"/>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 Diagonal Corner Rectangle 146"/>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 Diagonal Corner Rectangle 147"/>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2760261" y="3075985"/>
            <a:ext cx="1635536" cy="3393418"/>
            <a:chOff x="1496026" y="3030863"/>
            <a:chExt cx="1635536" cy="3393418"/>
          </a:xfrm>
        </p:grpSpPr>
        <p:grpSp>
          <p:nvGrpSpPr>
            <p:cNvPr id="38" name="Group 91"/>
            <p:cNvGrpSpPr/>
            <p:nvPr/>
          </p:nvGrpSpPr>
          <p:grpSpPr>
            <a:xfrm>
              <a:off x="2269301" y="4335338"/>
              <a:ext cx="862261" cy="2088943"/>
              <a:chOff x="4038600" y="2362200"/>
              <a:chExt cx="1380536" cy="3344532"/>
            </a:xfrm>
          </p:grpSpPr>
          <p:sp>
            <p:nvSpPr>
              <p:cNvPr id="39" name="Round Diagonal Corner Rectangle 38"/>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44"/>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 Diagonal Corner Rectangle 49"/>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 Diagonal Corner Rectangle 50"/>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val Callout 1"/>
            <p:cNvSpPr/>
            <p:nvPr/>
          </p:nvSpPr>
          <p:spPr>
            <a:xfrm>
              <a:off x="1496026" y="3030863"/>
              <a:ext cx="1295583" cy="1133581"/>
            </a:xfrm>
            <a:prstGeom prst="wedgeEllipseCallout">
              <a:avLst>
                <a:gd name="adj1" fmla="val 11095"/>
                <a:gd name="adj2" fmla="val 64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Hungry</a:t>
              </a:r>
            </a:p>
          </p:txBody>
        </p:sp>
      </p:grpSp>
      <p:grpSp>
        <p:nvGrpSpPr>
          <p:cNvPr id="7" name="Group 6"/>
          <p:cNvGrpSpPr/>
          <p:nvPr/>
        </p:nvGrpSpPr>
        <p:grpSpPr>
          <a:xfrm>
            <a:off x="4494475" y="3015037"/>
            <a:ext cx="1295583" cy="3507232"/>
            <a:chOff x="3372857" y="2856963"/>
            <a:chExt cx="1295583" cy="3507232"/>
          </a:xfrm>
        </p:grpSpPr>
        <p:grpSp>
          <p:nvGrpSpPr>
            <p:cNvPr id="68" name="Group 106"/>
            <p:cNvGrpSpPr/>
            <p:nvPr/>
          </p:nvGrpSpPr>
          <p:grpSpPr>
            <a:xfrm>
              <a:off x="3571931" y="4270088"/>
              <a:ext cx="950749" cy="2094107"/>
              <a:chOff x="3609490" y="381000"/>
              <a:chExt cx="2248722" cy="4953000"/>
            </a:xfrm>
          </p:grpSpPr>
          <p:sp>
            <p:nvSpPr>
              <p:cNvPr id="69" name="Cloud 68"/>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9671902">
                <a:off x="5334528" y="2870336"/>
                <a:ext cx="523684"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2647766">
                <a:off x="3609490" y="2762637"/>
                <a:ext cx="444566" cy="86392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rapezoid 74"/>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rapezoid 75"/>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Cloud 78"/>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419600" y="16764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0" name="Oval Callout 149"/>
            <p:cNvSpPr/>
            <p:nvPr/>
          </p:nvSpPr>
          <p:spPr>
            <a:xfrm>
              <a:off x="3372857" y="2856963"/>
              <a:ext cx="1295583" cy="1133581"/>
            </a:xfrm>
            <a:prstGeom prst="wedgeEllipseCallout">
              <a:avLst>
                <a:gd name="adj1" fmla="val -2348"/>
                <a:gd name="adj2" fmla="val 6442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 tired</a:t>
              </a:r>
            </a:p>
          </p:txBody>
        </p:sp>
      </p:grpSp>
      <p:grpSp>
        <p:nvGrpSpPr>
          <p:cNvPr id="8" name="Group 7"/>
          <p:cNvGrpSpPr/>
          <p:nvPr/>
        </p:nvGrpSpPr>
        <p:grpSpPr>
          <a:xfrm>
            <a:off x="5829778" y="3306435"/>
            <a:ext cx="1686457" cy="3152639"/>
            <a:chOff x="5296325" y="3201757"/>
            <a:chExt cx="1686457" cy="3152639"/>
          </a:xfrm>
        </p:grpSpPr>
        <p:grpSp>
          <p:nvGrpSpPr>
            <p:cNvPr id="121" name="Group 159"/>
            <p:cNvGrpSpPr/>
            <p:nvPr/>
          </p:nvGrpSpPr>
          <p:grpSpPr>
            <a:xfrm>
              <a:off x="6104210" y="4545849"/>
              <a:ext cx="878572" cy="1808547"/>
              <a:chOff x="685800" y="609600"/>
              <a:chExt cx="2404519" cy="4949716"/>
            </a:xfrm>
          </p:grpSpPr>
          <p:sp>
            <p:nvSpPr>
              <p:cNvPr id="122" name="Cloud 121"/>
              <p:cNvSpPr/>
              <p:nvPr/>
            </p:nvSpPr>
            <p:spPr>
              <a:xfrm>
                <a:off x="914400" y="838200"/>
                <a:ext cx="1981200" cy="1676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rot="19671902">
                <a:off x="2519256" y="3059430"/>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rot="2647766">
                <a:off x="685800" y="2956996"/>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19352409">
                <a:off x="2012467" y="4682102"/>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2647766">
                <a:off x="1502939" y="4664751"/>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rapezoid 126"/>
              <p:cNvSpPr/>
              <p:nvPr/>
            </p:nvSpPr>
            <p:spPr>
              <a:xfrm rot="20169292">
                <a:off x="1961136" y="2055850"/>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rapezoid 127"/>
              <p:cNvSpPr/>
              <p:nvPr/>
            </p:nvSpPr>
            <p:spPr>
              <a:xfrm rot="1790291">
                <a:off x="928009" y="2004583"/>
                <a:ext cx="946541" cy="1564711"/>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1206465" y="2257206"/>
                <a:ext cx="1412091" cy="2858930"/>
              </a:xfrm>
              <a:prstGeom prst="trapezoid">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1528597" y="1768824"/>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1206465" y="762000"/>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a:off x="1219200" y="609600"/>
                <a:ext cx="1295400" cy="5334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Chevron 132"/>
              <p:cNvSpPr/>
              <p:nvPr/>
            </p:nvSpPr>
            <p:spPr>
              <a:xfrm rot="16005868">
                <a:off x="1511995" y="1839701"/>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4" name="Chevron 133"/>
              <p:cNvSpPr/>
              <p:nvPr/>
            </p:nvSpPr>
            <p:spPr>
              <a:xfrm rot="16048636">
                <a:off x="368994" y="1827765"/>
                <a:ext cx="1981200" cy="321880"/>
              </a:xfrm>
              <a:prstGeom prst="chevron">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Rounded Rectangle 134"/>
              <p:cNvSpPr/>
              <p:nvPr/>
            </p:nvSpPr>
            <p:spPr>
              <a:xfrm>
                <a:off x="1219200" y="990600"/>
                <a:ext cx="1447800" cy="228600"/>
              </a:xfrm>
              <a:prstGeom prst="round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Oval Callout 150"/>
            <p:cNvSpPr/>
            <p:nvPr/>
          </p:nvSpPr>
          <p:spPr>
            <a:xfrm>
              <a:off x="5296325" y="3201757"/>
              <a:ext cx="1295583" cy="1133581"/>
            </a:xfrm>
            <a:prstGeom prst="wedgeEllipseCallout">
              <a:avLst>
                <a:gd name="adj1" fmla="val 14456"/>
                <a:gd name="adj2" fmla="val 682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a:t>
              </a:r>
              <a:r>
                <a:rPr lang="en-US" dirty="0" err="1"/>
                <a:t>wanna</a:t>
              </a:r>
              <a:r>
                <a:rPr lang="en-US" dirty="0"/>
                <a:t> go home</a:t>
              </a:r>
            </a:p>
          </p:txBody>
        </p:sp>
      </p:grpSp>
      <p:sp>
        <p:nvSpPr>
          <p:cNvPr id="3" name="Rectangle 2"/>
          <p:cNvSpPr/>
          <p:nvPr/>
        </p:nvSpPr>
        <p:spPr>
          <a:xfrm>
            <a:off x="1460158" y="1102548"/>
            <a:ext cx="9440072" cy="1754326"/>
          </a:xfrm>
          <a:prstGeom prst="rect">
            <a:avLst/>
          </a:prstGeom>
        </p:spPr>
        <p:txBody>
          <a:bodyPr wrap="square">
            <a:spAutoFit/>
          </a:bodyPr>
          <a:lstStyle/>
          <a:p>
            <a:pPr fontAlgn="base"/>
            <a:r>
              <a:rPr lang="en-US" b="1" i="0" dirty="0">
                <a:solidFill>
                  <a:schemeClr val="bg1"/>
                </a:solidFill>
                <a:effectLst/>
                <a:latin typeface="Calibri" panose="020F0502020204030204" pitchFamily="34" charset="0"/>
              </a:rPr>
              <a:t>What problem did Israel face in the wilderness?</a:t>
            </a:r>
          </a:p>
          <a:p>
            <a:pPr fontAlgn="base">
              <a:buFont typeface="Arial" panose="020B0604020202020204" pitchFamily="34" charset="0"/>
              <a:buChar char="•"/>
            </a:pPr>
            <a:endParaRPr lang="en-US" b="1" i="0" dirty="0">
              <a:solidFill>
                <a:schemeClr val="bg1"/>
              </a:solidFill>
              <a:effectLst/>
              <a:latin typeface="Calibri" panose="020F0502020204030204" pitchFamily="34" charset="0"/>
            </a:endParaRPr>
          </a:p>
          <a:p>
            <a:pPr fontAlgn="base"/>
            <a:r>
              <a:rPr lang="en-US" b="1" i="0" dirty="0">
                <a:solidFill>
                  <a:schemeClr val="bg1"/>
                </a:solidFill>
                <a:effectLst/>
                <a:latin typeface="Calibri" panose="020F0502020204030204" pitchFamily="34" charset="0"/>
              </a:rPr>
              <a:t>Whom did the children of Israel murmur against? </a:t>
            </a:r>
          </a:p>
          <a:p>
            <a:pPr fontAlgn="base"/>
            <a:endParaRPr lang="en-US" b="1" dirty="0">
              <a:solidFill>
                <a:schemeClr val="bg1"/>
              </a:solidFill>
              <a:latin typeface="Calibri" panose="020F0502020204030204" pitchFamily="34" charset="0"/>
            </a:endParaRPr>
          </a:p>
          <a:p>
            <a:pPr fontAlgn="base"/>
            <a:r>
              <a:rPr lang="en-US" b="1" i="0" dirty="0">
                <a:solidFill>
                  <a:schemeClr val="bg1"/>
                </a:solidFill>
                <a:effectLst/>
                <a:latin typeface="Calibri" panose="020F0502020204030204" pitchFamily="34" charset="0"/>
              </a:rPr>
              <a:t>Even though the children of Israel had just been delivered from bondage, why did they wish they had died back in Egypt?</a:t>
            </a:r>
          </a:p>
        </p:txBody>
      </p:sp>
      <p:grpSp>
        <p:nvGrpSpPr>
          <p:cNvPr id="154" name="Group 326"/>
          <p:cNvGrpSpPr/>
          <p:nvPr/>
        </p:nvGrpSpPr>
        <p:grpSpPr>
          <a:xfrm flipH="1">
            <a:off x="310627" y="3800007"/>
            <a:ext cx="1251469" cy="2585930"/>
            <a:chOff x="3937483" y="513080"/>
            <a:chExt cx="681026" cy="1754293"/>
          </a:xfrm>
        </p:grpSpPr>
        <p:sp>
          <p:nvSpPr>
            <p:cNvPr id="155"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23"/>
            <p:cNvGrpSpPr/>
            <p:nvPr/>
          </p:nvGrpSpPr>
          <p:grpSpPr>
            <a:xfrm>
              <a:off x="4342580" y="1037026"/>
              <a:ext cx="275929" cy="637681"/>
              <a:chOff x="4755948" y="2903312"/>
              <a:chExt cx="1111452" cy="2049688"/>
            </a:xfrm>
          </p:grpSpPr>
          <p:sp>
            <p:nvSpPr>
              <p:cNvPr id="170" name="Oval 169"/>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rapezoid 171"/>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8" name="Cloud 167"/>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p:cNvGrpSpPr/>
          <p:nvPr/>
        </p:nvGrpSpPr>
        <p:grpSpPr>
          <a:xfrm>
            <a:off x="1260969" y="4029257"/>
            <a:ext cx="1080485" cy="2371174"/>
            <a:chOff x="457200" y="609600"/>
            <a:chExt cx="2569462" cy="5638800"/>
          </a:xfrm>
        </p:grpSpPr>
        <p:grpSp>
          <p:nvGrpSpPr>
            <p:cNvPr id="174" name="Group 173"/>
            <p:cNvGrpSpPr/>
            <p:nvPr/>
          </p:nvGrpSpPr>
          <p:grpSpPr>
            <a:xfrm>
              <a:off x="457200" y="609600"/>
              <a:ext cx="2569462" cy="5638800"/>
              <a:chOff x="3048000" y="304800"/>
              <a:chExt cx="2569462" cy="5638800"/>
            </a:xfrm>
          </p:grpSpPr>
          <p:sp>
            <p:nvSpPr>
              <p:cNvPr id="183" name="Oval 182"/>
              <p:cNvSpPr/>
              <p:nvPr/>
            </p:nvSpPr>
            <p:spPr>
              <a:xfrm>
                <a:off x="3505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p:cNvSpPr/>
              <p:nvPr/>
            </p:nvSpPr>
            <p:spPr>
              <a:xfrm>
                <a:off x="4267200" y="5334000"/>
                <a:ext cx="762000" cy="609600"/>
              </a:xfrm>
              <a:prstGeom prst="ellipse">
                <a:avLst/>
              </a:prstGeom>
              <a:solidFill>
                <a:srgbClr val="8241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rot="448101">
                <a:off x="3048000" y="3505200"/>
                <a:ext cx="381000"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rapezoid 185"/>
              <p:cNvSpPr/>
              <p:nvPr/>
            </p:nvSpPr>
            <p:spPr>
              <a:xfrm rot="1480658">
                <a:off x="3219171" y="2105729"/>
                <a:ext cx="990600" cy="18288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Trapezoid 186"/>
              <p:cNvSpPr/>
              <p:nvPr/>
            </p:nvSpPr>
            <p:spPr>
              <a:xfrm rot="1522635">
                <a:off x="3320558" y="1983347"/>
                <a:ext cx="781962" cy="1678396"/>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rapezoid 187"/>
              <p:cNvSpPr/>
              <p:nvPr/>
            </p:nvSpPr>
            <p:spPr>
              <a:xfrm>
                <a:off x="3352800" y="2209800"/>
                <a:ext cx="1981200" cy="3429000"/>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rapezoid 188"/>
              <p:cNvSpPr/>
              <p:nvPr/>
            </p:nvSpPr>
            <p:spPr>
              <a:xfrm>
                <a:off x="3429000" y="1981200"/>
                <a:ext cx="1828800" cy="2362200"/>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rapezoid 189"/>
              <p:cNvSpPr/>
              <p:nvPr/>
            </p:nvSpPr>
            <p:spPr>
              <a:xfrm rot="402310">
                <a:off x="3425412" y="2011293"/>
                <a:ext cx="809297" cy="340104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Cloud 190"/>
              <p:cNvSpPr/>
              <p:nvPr/>
            </p:nvSpPr>
            <p:spPr>
              <a:xfrm>
                <a:off x="3581400" y="381000"/>
                <a:ext cx="609600" cy="1524000"/>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Cloud 191"/>
              <p:cNvSpPr/>
              <p:nvPr/>
            </p:nvSpPr>
            <p:spPr>
              <a:xfrm rot="21175570">
                <a:off x="4589855" y="417252"/>
                <a:ext cx="685800" cy="156989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a:off x="3810000" y="304800"/>
                <a:ext cx="1219200" cy="1828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4" name="Group 23"/>
              <p:cNvGrpSpPr/>
              <p:nvPr/>
            </p:nvGrpSpPr>
            <p:grpSpPr>
              <a:xfrm>
                <a:off x="4667079" y="1886593"/>
                <a:ext cx="950383" cy="2102643"/>
                <a:chOff x="4743279" y="2800993"/>
                <a:chExt cx="950383" cy="2102643"/>
              </a:xfrm>
            </p:grpSpPr>
            <p:sp>
              <p:nvSpPr>
                <p:cNvPr id="198" name="Oval 197"/>
                <p:cNvSpPr/>
                <p:nvPr/>
              </p:nvSpPr>
              <p:spPr>
                <a:xfrm rot="19853357">
                  <a:off x="5312662" y="4217836"/>
                  <a:ext cx="381000" cy="6858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Trapezoid 198"/>
                <p:cNvSpPr/>
                <p:nvPr/>
              </p:nvSpPr>
              <p:spPr>
                <a:xfrm rot="19830111">
                  <a:off x="4809673" y="2800993"/>
                  <a:ext cx="729945" cy="1881039"/>
                </a:xfrm>
                <a:prstGeom prst="trapezoid">
                  <a:avLst>
                    <a:gd name="adj" fmla="val 30469"/>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rapezoid 199"/>
                <p:cNvSpPr/>
                <p:nvPr/>
              </p:nvSpPr>
              <p:spPr>
                <a:xfrm rot="19749421">
                  <a:off x="4743279" y="2937980"/>
                  <a:ext cx="877678" cy="1504779"/>
                </a:xfrm>
                <a:prstGeom prst="trapezoid">
                  <a:avLst>
                    <a:gd name="adj" fmla="val 30469"/>
                  </a:avLst>
                </a:prstGeom>
                <a:solidFill>
                  <a:srgbClr val="A26D2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5" name="Trapezoid 194"/>
              <p:cNvSpPr/>
              <p:nvPr/>
            </p:nvSpPr>
            <p:spPr>
              <a:xfrm rot="21185207">
                <a:off x="4484324" y="2019821"/>
                <a:ext cx="840889" cy="3486214"/>
              </a:xfrm>
              <a:prstGeom prst="trapezoid">
                <a:avLst>
                  <a:gd name="adj" fmla="val 30469"/>
                </a:avLst>
              </a:prstGeom>
              <a:solidFill>
                <a:srgbClr val="F9EB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Cloud 195"/>
              <p:cNvSpPr/>
              <p:nvPr/>
            </p:nvSpPr>
            <p:spPr>
              <a:xfrm rot="21175570">
                <a:off x="3866942" y="1435880"/>
                <a:ext cx="1105317" cy="993083"/>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5225831">
                <a:off x="4269157" y="1533589"/>
                <a:ext cx="224293" cy="3697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5" name="Group 174"/>
            <p:cNvGrpSpPr/>
            <p:nvPr/>
          </p:nvGrpSpPr>
          <p:grpSpPr>
            <a:xfrm rot="342721">
              <a:off x="753773" y="5111242"/>
              <a:ext cx="605597" cy="534729"/>
              <a:chOff x="152400" y="1820740"/>
              <a:chExt cx="605597" cy="534729"/>
            </a:xfrm>
          </p:grpSpPr>
          <p:sp>
            <p:nvSpPr>
              <p:cNvPr id="180" name="Diamond 179"/>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Diamond 180"/>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Diamond 181"/>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rot="21000115">
              <a:off x="2177624" y="5211390"/>
              <a:ext cx="605597" cy="534729"/>
              <a:chOff x="152400" y="1820740"/>
              <a:chExt cx="605597" cy="534729"/>
            </a:xfrm>
          </p:grpSpPr>
          <p:sp>
            <p:nvSpPr>
              <p:cNvPr id="177" name="Diamond 176"/>
              <p:cNvSpPr/>
              <p:nvPr/>
            </p:nvSpPr>
            <p:spPr>
              <a:xfrm>
                <a:off x="152400" y="1820740"/>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Diamond 177"/>
              <p:cNvSpPr/>
              <p:nvPr/>
            </p:nvSpPr>
            <p:spPr>
              <a:xfrm>
                <a:off x="453197"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Diamond 178"/>
              <p:cNvSpPr/>
              <p:nvPr/>
            </p:nvSpPr>
            <p:spPr>
              <a:xfrm>
                <a:off x="314801" y="1824555"/>
                <a:ext cx="304800" cy="530914"/>
              </a:xfrm>
              <a:prstGeom prst="diamon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1454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666D66F-A73E-4981-BF0A-148A7F55AA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Bread From Heaven</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16:4</a:t>
            </a:r>
          </a:p>
        </p:txBody>
      </p:sp>
      <p:sp>
        <p:nvSpPr>
          <p:cNvPr id="9" name="Rectangle 8"/>
          <p:cNvSpPr/>
          <p:nvPr/>
        </p:nvSpPr>
        <p:spPr>
          <a:xfrm>
            <a:off x="329745" y="1508220"/>
            <a:ext cx="6096000" cy="2031325"/>
          </a:xfrm>
          <a:prstGeom prst="rect">
            <a:avLst/>
          </a:prstGeom>
        </p:spPr>
        <p:txBody>
          <a:bodyPr>
            <a:spAutoFit/>
          </a:bodyPr>
          <a:lstStyle/>
          <a:p>
            <a:r>
              <a:rPr lang="en-US" b="1" i="0" dirty="0">
                <a:solidFill>
                  <a:schemeClr val="bg1"/>
                </a:solidFill>
                <a:effectLst/>
                <a:latin typeface="Calibri" panose="020F0502020204030204" pitchFamily="34" charset="0"/>
              </a:rPr>
              <a:t>Manna is described as being "a fine, flake-like thing" like the frost on the ground.</a:t>
            </a:r>
          </a:p>
          <a:p>
            <a:endParaRPr lang="en-US" b="1"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It had to be collected before it was melted by the heat of the sun,</a:t>
            </a:r>
            <a:r>
              <a:rPr lang="en-US" b="1" baseline="30000" dirty="0">
                <a:solidFill>
                  <a:schemeClr val="bg1"/>
                </a:solidFill>
                <a:latin typeface="Calibri" panose="020F0502020204030204" pitchFamily="34" charset="0"/>
              </a:rPr>
              <a:t> </a:t>
            </a:r>
            <a:r>
              <a:rPr lang="en-US" b="1" dirty="0">
                <a:solidFill>
                  <a:schemeClr val="bg1"/>
                </a:solidFill>
                <a:latin typeface="Calibri" panose="020F0502020204030204" pitchFamily="34" charset="0"/>
              </a:rPr>
              <a:t>and was white like coriander seed</a:t>
            </a:r>
          </a:p>
          <a:p>
            <a:endParaRPr lang="en-US" b="1"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Raw manna tasted like wafers that had been made with honey</a:t>
            </a:r>
          </a:p>
        </p:txBody>
      </p:sp>
      <p:sp>
        <p:nvSpPr>
          <p:cNvPr id="10" name="Rectangle 9"/>
          <p:cNvSpPr/>
          <p:nvPr/>
        </p:nvSpPr>
        <p:spPr>
          <a:xfrm>
            <a:off x="5647017" y="4660381"/>
            <a:ext cx="6414354" cy="1754326"/>
          </a:xfrm>
          <a:prstGeom prst="rect">
            <a:avLst/>
          </a:prstGeom>
        </p:spPr>
        <p:txBody>
          <a:bodyPr wrap="square">
            <a:spAutoFit/>
          </a:bodyPr>
          <a:lstStyle/>
          <a:p>
            <a:r>
              <a:rPr lang="en-US" b="1" i="0" dirty="0">
                <a:solidFill>
                  <a:schemeClr val="bg1"/>
                </a:solidFill>
                <a:effectLst/>
                <a:latin typeface="Calibri" panose="020F0502020204030204" pitchFamily="34" charset="0"/>
              </a:rPr>
              <a:t>It arrives with the </a:t>
            </a:r>
            <a:r>
              <a:rPr lang="en-US" b="1" i="0" u="none" strike="noStrike" dirty="0">
                <a:solidFill>
                  <a:schemeClr val="bg1"/>
                </a:solidFill>
                <a:effectLst/>
                <a:latin typeface="Calibri" panose="020F0502020204030204" pitchFamily="34" charset="0"/>
              </a:rPr>
              <a:t>dew</a:t>
            </a:r>
            <a:r>
              <a:rPr lang="en-US" b="1" i="0" dirty="0">
                <a:solidFill>
                  <a:schemeClr val="bg1"/>
                </a:solidFill>
                <a:effectLst/>
                <a:latin typeface="Calibri" panose="020F0502020204030204" pitchFamily="34" charset="0"/>
              </a:rPr>
              <a:t> during the night and would melt like mush if not collected on time and breed larvae</a:t>
            </a:r>
          </a:p>
          <a:p>
            <a:endParaRPr lang="en-US" b="1" dirty="0">
              <a:solidFill>
                <a:schemeClr val="bg1"/>
              </a:solidFill>
              <a:latin typeface="Calibri" panose="020F0502020204030204" pitchFamily="34" charset="0"/>
            </a:endParaRPr>
          </a:p>
          <a:p>
            <a:r>
              <a:rPr lang="en-US" b="1" dirty="0">
                <a:solidFill>
                  <a:schemeClr val="bg1"/>
                </a:solidFill>
                <a:latin typeface="Calibri" panose="020F0502020204030204" pitchFamily="34" charset="0"/>
              </a:rPr>
              <a:t>The Israelites ground it and pounded it into cakes, which were then baked, resulting in something that tasted like cakes baked with oil</a:t>
            </a:r>
          </a:p>
        </p:txBody>
      </p:sp>
      <p:sp>
        <p:nvSpPr>
          <p:cNvPr id="12" name="TextBox 11"/>
          <p:cNvSpPr txBox="1"/>
          <p:nvPr/>
        </p:nvSpPr>
        <p:spPr>
          <a:xfrm>
            <a:off x="1228307" y="1007743"/>
            <a:ext cx="3969728" cy="523220"/>
          </a:xfrm>
          <a:prstGeom prst="rect">
            <a:avLst/>
          </a:prstGeom>
          <a:noFill/>
        </p:spPr>
        <p:txBody>
          <a:bodyPr wrap="square" rtlCol="0">
            <a:spAutoFit/>
          </a:bodyPr>
          <a:lstStyle/>
          <a:p>
            <a:pPr algn="ctr"/>
            <a:r>
              <a:rPr lang="en-US" sz="2800" dirty="0">
                <a:solidFill>
                  <a:schemeClr val="bg1"/>
                </a:solidFill>
                <a:latin typeface="AR ESSENCE" panose="02000000000000000000" pitchFamily="2" charset="0"/>
              </a:rPr>
              <a:t>Exodus</a:t>
            </a:r>
          </a:p>
        </p:txBody>
      </p:sp>
      <p:pic>
        <p:nvPicPr>
          <p:cNvPr id="13" name="Picture 6" descr="http://2.bp.blogspot.com/-jtqYSwBwrHg/TosGj-lNrLI/AAAAAAAAGbs/UgIHZUYCgKc/s1600/coriand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148" y="1174773"/>
            <a:ext cx="3973739" cy="26586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425745" y="3995588"/>
            <a:ext cx="3969728" cy="523220"/>
          </a:xfrm>
          <a:prstGeom prst="rect">
            <a:avLst/>
          </a:prstGeom>
          <a:noFill/>
        </p:spPr>
        <p:txBody>
          <a:bodyPr wrap="square" rtlCol="0">
            <a:spAutoFit/>
          </a:bodyPr>
          <a:lstStyle/>
          <a:p>
            <a:pPr algn="ctr"/>
            <a:r>
              <a:rPr lang="en-US" sz="2800" dirty="0">
                <a:solidFill>
                  <a:schemeClr val="bg1"/>
                </a:solidFill>
                <a:latin typeface="AR ESSENCE" panose="02000000000000000000" pitchFamily="2" charset="0"/>
              </a:rPr>
              <a:t>Numbers</a:t>
            </a:r>
          </a:p>
        </p:txBody>
      </p:sp>
      <p:pic>
        <p:nvPicPr>
          <p:cNvPr id="15" name="Picture 10" descr="http://www.hiddenmeanings.com/62036.jpg"/>
          <p:cNvPicPr>
            <a:picLocks noChangeAspect="1" noChangeArrowheads="1"/>
          </p:cNvPicPr>
          <p:nvPr/>
        </p:nvPicPr>
        <p:blipFill rotWithShape="1">
          <a:blip r:embed="rId4">
            <a:extLst>
              <a:ext uri="{28A0092B-C50C-407E-A947-70E740481C1C}">
                <a14:useLocalDpi xmlns:a14="http://schemas.microsoft.com/office/drawing/2010/main" val="0"/>
              </a:ext>
            </a:extLst>
          </a:blip>
          <a:srcRect l="47529" t="32245" r="239" b="18912"/>
          <a:stretch/>
        </p:blipFill>
        <p:spPr bwMode="auto">
          <a:xfrm>
            <a:off x="348018" y="4186132"/>
            <a:ext cx="2929408" cy="20559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s://squeeny.files.wordpress.com/2013/09/manna-collage.jpg"/>
          <p:cNvPicPr>
            <a:picLocks noChangeAspect="1" noChangeArrowheads="1"/>
          </p:cNvPicPr>
          <p:nvPr/>
        </p:nvPicPr>
        <p:blipFill rotWithShape="1">
          <a:blip r:embed="rId5">
            <a:extLst>
              <a:ext uri="{28A0092B-C50C-407E-A947-70E740481C1C}">
                <a14:useLocalDpi xmlns:a14="http://schemas.microsoft.com/office/drawing/2010/main" val="0"/>
              </a:ext>
            </a:extLst>
          </a:blip>
          <a:srcRect l="10949" t="9443" r="50884" b="24243"/>
          <a:stretch/>
        </p:blipFill>
        <p:spPr bwMode="auto">
          <a:xfrm>
            <a:off x="3609249" y="4270485"/>
            <a:ext cx="1877222" cy="197160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634160" y="6417681"/>
            <a:ext cx="1246307"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269958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0164716-D08A-441E-A56D-62E7022DA2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Gather For 6 Days</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16:5</a:t>
            </a:r>
          </a:p>
        </p:txBody>
      </p:sp>
      <p:sp>
        <p:nvSpPr>
          <p:cNvPr id="9" name="Rectangle 8"/>
          <p:cNvSpPr/>
          <p:nvPr/>
        </p:nvSpPr>
        <p:spPr>
          <a:xfrm>
            <a:off x="329745" y="1508220"/>
            <a:ext cx="6096000" cy="4247317"/>
          </a:xfrm>
          <a:prstGeom prst="rect">
            <a:avLst/>
          </a:prstGeom>
        </p:spPr>
        <p:txBody>
          <a:bodyPr>
            <a:spAutoFit/>
          </a:bodyPr>
          <a:lstStyle/>
          <a:p>
            <a:r>
              <a:rPr lang="en-US" b="1" dirty="0">
                <a:solidFill>
                  <a:schemeClr val="bg1"/>
                </a:solidFill>
              </a:rPr>
              <a:t>“By providing a daily sustenance, one day at a time, Jehovah was trying to teach faith to a nation that over a period of some 400 years had lost much of the faith of their fathers. </a:t>
            </a:r>
          </a:p>
          <a:p>
            <a:endParaRPr lang="en-US" b="1" dirty="0">
              <a:solidFill>
                <a:schemeClr val="bg1"/>
              </a:solidFill>
            </a:endParaRPr>
          </a:p>
          <a:p>
            <a:r>
              <a:rPr lang="en-US" b="1" dirty="0">
                <a:solidFill>
                  <a:schemeClr val="bg1"/>
                </a:solidFill>
              </a:rPr>
              <a:t>He was teaching them to trust Him, to ‘look unto [Him] in every thought; doubt not, fear not’ (D&amp;C 6:36). </a:t>
            </a:r>
          </a:p>
          <a:p>
            <a:endParaRPr lang="en-US" b="1" dirty="0">
              <a:solidFill>
                <a:schemeClr val="bg1"/>
              </a:solidFill>
            </a:endParaRPr>
          </a:p>
          <a:p>
            <a:r>
              <a:rPr lang="en-US" b="1" dirty="0">
                <a:solidFill>
                  <a:schemeClr val="bg1"/>
                </a:solidFill>
              </a:rPr>
              <a:t>He was providing enough for one day at a time. Except for the sixth day, they could not store manna for use in any succeeding day or days. </a:t>
            </a:r>
          </a:p>
          <a:p>
            <a:endParaRPr lang="en-US" b="1" dirty="0">
              <a:solidFill>
                <a:schemeClr val="bg1"/>
              </a:solidFill>
            </a:endParaRPr>
          </a:p>
          <a:p>
            <a:r>
              <a:rPr lang="en-US" b="1" dirty="0">
                <a:solidFill>
                  <a:schemeClr val="bg1"/>
                </a:solidFill>
              </a:rPr>
              <a:t>In essence, the children of Israel had to walk with Him today and trust that He would grant a sufficient amount of food for the next day </a:t>
            </a:r>
            <a:r>
              <a:rPr lang="en-US" b="1" i="1" dirty="0">
                <a:solidFill>
                  <a:schemeClr val="bg1"/>
                </a:solidFill>
              </a:rPr>
              <a:t>on</a:t>
            </a:r>
            <a:r>
              <a:rPr lang="en-US" b="1" dirty="0">
                <a:solidFill>
                  <a:schemeClr val="bg1"/>
                </a:solidFill>
              </a:rPr>
              <a:t> the next day, and so on. In that way He could never be too far from their minds and hearts.” </a:t>
            </a:r>
            <a:endParaRPr lang="en-US" b="1" dirty="0">
              <a:solidFill>
                <a:schemeClr val="bg1"/>
              </a:solidFill>
              <a:latin typeface="Calibri" panose="020F0502020204030204" pitchFamily="34" charset="0"/>
            </a:endParaRPr>
          </a:p>
        </p:txBody>
      </p:sp>
      <p:pic>
        <p:nvPicPr>
          <p:cNvPr id="17" name="Picture 2" descr="https://upload.wikimedia.org/wikipedia/commons/5/51/Tissot_The_Gathering_of_the_Manna_(col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484" y="1308884"/>
            <a:ext cx="3586459" cy="43843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1634160" y="6417681"/>
            <a:ext cx="557839" cy="369332"/>
          </a:xfrm>
          <a:prstGeom prst="rect">
            <a:avLst/>
          </a:prstGeom>
          <a:noFill/>
        </p:spPr>
        <p:txBody>
          <a:bodyPr wrap="square" rtlCol="0">
            <a:spAutoFit/>
          </a:bodyPr>
          <a:lstStyle/>
          <a:p>
            <a:r>
              <a:rPr lang="en-US" dirty="0"/>
              <a:t>(2)</a:t>
            </a:r>
          </a:p>
        </p:txBody>
      </p:sp>
      <p:pic>
        <p:nvPicPr>
          <p:cNvPr id="8194" name="Picture 2" descr="Elder D. Todd Christoffer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18" y="192642"/>
            <a:ext cx="836889" cy="1120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15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B28D3792-A5FE-4733-8CD4-728E0DF375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solidFill>
                  <a:schemeClr val="bg1"/>
                </a:solidFill>
                <a:latin typeface="AR ESSENCE" panose="02000000000000000000" pitchFamily="2" charset="0"/>
              </a:rPr>
              <a:t>What the Lord Will Provide?</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16:6-10, 13-16</a:t>
            </a:r>
          </a:p>
        </p:txBody>
      </p:sp>
      <p:sp>
        <p:nvSpPr>
          <p:cNvPr id="9" name="Rectangle 8"/>
          <p:cNvSpPr/>
          <p:nvPr/>
        </p:nvSpPr>
        <p:spPr>
          <a:xfrm>
            <a:off x="961118" y="1430449"/>
            <a:ext cx="3774170" cy="523220"/>
          </a:xfrm>
          <a:prstGeom prst="rect">
            <a:avLst/>
          </a:prstGeom>
        </p:spPr>
        <p:txBody>
          <a:bodyPr wrap="square">
            <a:spAutoFit/>
          </a:bodyPr>
          <a:lstStyle/>
          <a:p>
            <a:r>
              <a:rPr lang="en-US" sz="2800" b="1" dirty="0">
                <a:solidFill>
                  <a:schemeClr val="bg1"/>
                </a:solidFill>
                <a:latin typeface="Calibri" panose="020F0502020204030204" pitchFamily="34" charset="0"/>
              </a:rPr>
              <a:t>Flesh to eat at night</a:t>
            </a:r>
          </a:p>
        </p:txBody>
      </p:sp>
      <p:sp>
        <p:nvSpPr>
          <p:cNvPr id="18" name="TextBox 17"/>
          <p:cNvSpPr txBox="1"/>
          <p:nvPr/>
        </p:nvSpPr>
        <p:spPr>
          <a:xfrm>
            <a:off x="11634160" y="6417681"/>
            <a:ext cx="557839" cy="369332"/>
          </a:xfrm>
          <a:prstGeom prst="rect">
            <a:avLst/>
          </a:prstGeom>
          <a:noFill/>
        </p:spPr>
        <p:txBody>
          <a:bodyPr wrap="square" rtlCol="0">
            <a:spAutoFit/>
          </a:bodyPr>
          <a:lstStyle/>
          <a:p>
            <a:r>
              <a:rPr lang="en-US" dirty="0"/>
              <a:t>(2)</a:t>
            </a:r>
          </a:p>
        </p:txBody>
      </p:sp>
      <p:grpSp>
        <p:nvGrpSpPr>
          <p:cNvPr id="13" name="Group 12"/>
          <p:cNvGrpSpPr/>
          <p:nvPr/>
        </p:nvGrpSpPr>
        <p:grpSpPr>
          <a:xfrm>
            <a:off x="6755490" y="1995487"/>
            <a:ext cx="4400550" cy="2933771"/>
            <a:chOff x="231775" y="576942"/>
            <a:chExt cx="4400550" cy="2933771"/>
          </a:xfrm>
        </p:grpSpPr>
        <p:pic>
          <p:nvPicPr>
            <p:cNvPr id="14" name="Picture 2" descr="http://www.edgeofenclosure.org/images/462_TheGatheringOfMannaBernardinoLUINIc1520-23WOMANCR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576942"/>
              <a:ext cx="4400550" cy="286702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380059" y="3249103"/>
              <a:ext cx="1252266" cy="261610"/>
            </a:xfrm>
            <a:prstGeom prst="rect">
              <a:avLst/>
            </a:prstGeom>
          </p:spPr>
          <p:txBody>
            <a:bodyPr wrap="none">
              <a:spAutoFit/>
            </a:bodyPr>
            <a:lstStyle/>
            <a:p>
              <a:r>
                <a:rPr lang="en-US" sz="1100" b="0" i="0" dirty="0">
                  <a:solidFill>
                    <a:schemeClr val="bg1"/>
                  </a:solidFill>
                  <a:effectLst/>
                  <a:latin typeface="arial" panose="020B0604020202020204" pitchFamily="34" charset="0"/>
                </a:rPr>
                <a:t> Bernardino </a:t>
              </a:r>
              <a:r>
                <a:rPr lang="en-US" sz="1100" b="0" i="0" dirty="0" err="1">
                  <a:solidFill>
                    <a:schemeClr val="bg1"/>
                  </a:solidFill>
                  <a:effectLst/>
                  <a:latin typeface="arial" panose="020B0604020202020204" pitchFamily="34" charset="0"/>
                </a:rPr>
                <a:t>Luini</a:t>
              </a:r>
              <a:endParaRPr lang="en-US" sz="1100" dirty="0">
                <a:solidFill>
                  <a:schemeClr val="bg1"/>
                </a:solidFill>
              </a:endParaRPr>
            </a:p>
          </p:txBody>
        </p:sp>
      </p:grpSp>
      <p:sp>
        <p:nvSpPr>
          <p:cNvPr id="16" name="Rectangle 15"/>
          <p:cNvSpPr/>
          <p:nvPr/>
        </p:nvSpPr>
        <p:spPr>
          <a:xfrm>
            <a:off x="6572722" y="1401280"/>
            <a:ext cx="5506290" cy="523220"/>
          </a:xfrm>
          <a:prstGeom prst="rect">
            <a:avLst/>
          </a:prstGeom>
        </p:spPr>
        <p:txBody>
          <a:bodyPr wrap="square">
            <a:spAutoFit/>
          </a:bodyPr>
          <a:lstStyle/>
          <a:p>
            <a:r>
              <a:rPr lang="en-US" sz="2800" b="1" dirty="0">
                <a:solidFill>
                  <a:schemeClr val="bg1"/>
                </a:solidFill>
                <a:latin typeface="Calibri" panose="020F0502020204030204" pitchFamily="34" charset="0"/>
              </a:rPr>
              <a:t>Bread to eat in the morning</a:t>
            </a:r>
          </a:p>
        </p:txBody>
      </p:sp>
      <p:pic>
        <p:nvPicPr>
          <p:cNvPr id="10242" name="Picture 2" descr="https://encrypted-tbn0.gstatic.com/images?q=tbn:ANd9GcRUTG71hk80GX2Fih2kpEaFDarKbinPKHLsjqvOlhGfx70ZdrXj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118" y="2166822"/>
            <a:ext cx="3611432" cy="243407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920950" y="5082743"/>
            <a:ext cx="3626404" cy="923330"/>
          </a:xfrm>
          <a:prstGeom prst="rect">
            <a:avLst/>
          </a:prstGeom>
        </p:spPr>
        <p:txBody>
          <a:bodyPr wrap="square">
            <a:spAutoFit/>
          </a:bodyPr>
          <a:lstStyle/>
          <a:p>
            <a:r>
              <a:rPr lang="en-US" b="1" i="0" dirty="0">
                <a:solidFill>
                  <a:schemeClr val="bg1"/>
                </a:solidFill>
                <a:effectLst/>
                <a:latin typeface="Calibri" panose="020F0502020204030204" pitchFamily="34" charset="0"/>
              </a:rPr>
              <a:t>The manna fell only six days in the week, and in double quantity on the sixth day</a:t>
            </a:r>
            <a:endParaRPr lang="en-US" b="1" dirty="0">
              <a:solidFill>
                <a:schemeClr val="bg1"/>
              </a:solidFill>
              <a:latin typeface="Calibri" panose="020F0502020204030204" pitchFamily="34" charset="0"/>
            </a:endParaRPr>
          </a:p>
        </p:txBody>
      </p:sp>
      <p:sp>
        <p:nvSpPr>
          <p:cNvPr id="3" name="Rectangle 2"/>
          <p:cNvSpPr/>
          <p:nvPr/>
        </p:nvSpPr>
        <p:spPr>
          <a:xfrm>
            <a:off x="275919" y="4742645"/>
            <a:ext cx="3580810" cy="923330"/>
          </a:xfrm>
          <a:prstGeom prst="rect">
            <a:avLst/>
          </a:prstGeom>
        </p:spPr>
        <p:txBody>
          <a:bodyPr wrap="square">
            <a:spAutoFit/>
          </a:bodyPr>
          <a:lstStyle/>
          <a:p>
            <a:r>
              <a:rPr lang="en-US" b="1" i="0" dirty="0">
                <a:solidFill>
                  <a:schemeClr val="bg1"/>
                </a:solidFill>
                <a:effectLst/>
                <a:latin typeface="Calibri" panose="020F0502020204030204" pitchFamily="34" charset="0"/>
              </a:rPr>
              <a:t>At evening the quails came up, and the people caught with ease as many as they needed. </a:t>
            </a:r>
            <a:endParaRPr lang="en-US" b="1" dirty="0">
              <a:solidFill>
                <a:schemeClr val="bg1"/>
              </a:solidFill>
              <a:latin typeface="Calibri" panose="020F0502020204030204" pitchFamily="34" charset="0"/>
            </a:endParaRPr>
          </a:p>
        </p:txBody>
      </p:sp>
      <p:grpSp>
        <p:nvGrpSpPr>
          <p:cNvPr id="19" name="Group 18"/>
          <p:cNvGrpSpPr/>
          <p:nvPr/>
        </p:nvGrpSpPr>
        <p:grpSpPr>
          <a:xfrm>
            <a:off x="4035345" y="4349171"/>
            <a:ext cx="3257351" cy="2324738"/>
            <a:chOff x="228600" y="381000"/>
            <a:chExt cx="3505068" cy="2501531"/>
          </a:xfrm>
        </p:grpSpPr>
        <p:grpSp>
          <p:nvGrpSpPr>
            <p:cNvPr id="20" name="Group 19"/>
            <p:cNvGrpSpPr/>
            <p:nvPr/>
          </p:nvGrpSpPr>
          <p:grpSpPr>
            <a:xfrm>
              <a:off x="228600" y="381000"/>
              <a:ext cx="3505068" cy="2501531"/>
              <a:chOff x="534986" y="381000"/>
              <a:chExt cx="2637111" cy="2501531"/>
            </a:xfrm>
          </p:grpSpPr>
          <p:sp>
            <p:nvSpPr>
              <p:cNvPr id="22" name="Rectangle 2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534986" y="384805"/>
                <a:ext cx="457200" cy="2497726"/>
                <a:chOff x="533400" y="381000"/>
                <a:chExt cx="457200" cy="2497726"/>
              </a:xfrm>
            </p:grpSpPr>
            <p:sp>
              <p:nvSpPr>
                <p:cNvPr id="29" name="Oval 2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ounded Rectangle 2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2714897" y="381000"/>
                <a:ext cx="457200" cy="2497726"/>
                <a:chOff x="2714897" y="457200"/>
                <a:chExt cx="457200" cy="2497726"/>
              </a:xfrm>
            </p:grpSpPr>
            <p:sp>
              <p:nvSpPr>
                <p:cNvPr id="25" name="Oval 2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 name="Rectangle 20"/>
            <p:cNvSpPr/>
            <p:nvPr/>
          </p:nvSpPr>
          <p:spPr>
            <a:xfrm>
              <a:off x="791317" y="1060574"/>
              <a:ext cx="2371313" cy="1424085"/>
            </a:xfrm>
            <a:prstGeom prst="rect">
              <a:avLst/>
            </a:prstGeom>
          </p:spPr>
          <p:txBody>
            <a:bodyPr wrap="square">
              <a:spAutoFit/>
            </a:bodyPr>
            <a:lstStyle/>
            <a:p>
              <a:pPr algn="ctr"/>
              <a:r>
                <a:rPr lang="en-US" sz="1600" b="1" dirty="0"/>
                <a:t>One reason the Lord gives us commandments is to test our obedience to Him</a:t>
              </a:r>
              <a:endParaRPr lang="en-US" sz="1600" i="1" dirty="0"/>
            </a:p>
          </p:txBody>
        </p:sp>
      </p:grpSp>
    </p:spTree>
    <p:extLst>
      <p:ext uri="{BB962C8B-B14F-4D97-AF65-F5344CB8AC3E}">
        <p14:creationId xmlns:p14="http://schemas.microsoft.com/office/powerpoint/2010/main" val="352295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Vertical)">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03652277-8A33-40C0-9562-DAAD7BD7F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36214" y="103067"/>
            <a:ext cx="12191999" cy="1015663"/>
          </a:xfrm>
          <a:prstGeom prst="rect">
            <a:avLst/>
          </a:prstGeom>
          <a:noFill/>
        </p:spPr>
        <p:txBody>
          <a:bodyPr wrap="square" rtlCol="0">
            <a:spAutoFit/>
          </a:bodyPr>
          <a:lstStyle/>
          <a:p>
            <a:pPr algn="ctr"/>
            <a:r>
              <a:rPr lang="en-US" sz="6000" dirty="0">
                <a:latin typeface="AR ESSENCE" panose="02000000000000000000" pitchFamily="2" charset="0"/>
              </a:rPr>
              <a:t>Murmuring Against the Lord</a:t>
            </a:r>
          </a:p>
        </p:txBody>
      </p:sp>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16:6-8</a:t>
            </a:r>
          </a:p>
        </p:txBody>
      </p:sp>
      <p:sp>
        <p:nvSpPr>
          <p:cNvPr id="2" name="Rectangle 1"/>
          <p:cNvSpPr/>
          <p:nvPr/>
        </p:nvSpPr>
        <p:spPr>
          <a:xfrm>
            <a:off x="370113" y="1362127"/>
            <a:ext cx="6096000" cy="3046988"/>
          </a:xfrm>
          <a:prstGeom prst="rect">
            <a:avLst/>
          </a:prstGeom>
        </p:spPr>
        <p:txBody>
          <a:bodyPr>
            <a:spAutoFit/>
          </a:bodyPr>
          <a:lstStyle/>
          <a:p>
            <a:r>
              <a:rPr lang="en-US" sz="2400" b="1" i="0" dirty="0">
                <a:solidFill>
                  <a:schemeClr val="bg1"/>
                </a:solidFill>
                <a:effectLst/>
                <a:latin typeface="Calibri" panose="020F0502020204030204" pitchFamily="34" charset="0"/>
              </a:rPr>
              <a:t>Do we also complain?</a:t>
            </a:r>
          </a:p>
          <a:p>
            <a:endParaRPr lang="en-US" sz="2400" b="1" dirty="0">
              <a:solidFill>
                <a:schemeClr val="bg1"/>
              </a:solidFill>
              <a:latin typeface="Calibri" panose="020F0502020204030204" pitchFamily="34" charset="0"/>
            </a:endParaRPr>
          </a:p>
          <a:p>
            <a:r>
              <a:rPr lang="en-US" sz="2400" b="1" i="0" dirty="0">
                <a:solidFill>
                  <a:schemeClr val="bg1"/>
                </a:solidFill>
                <a:effectLst/>
                <a:latin typeface="Calibri" panose="020F0502020204030204" pitchFamily="34" charset="0"/>
              </a:rPr>
              <a:t>Against the Lord?</a:t>
            </a:r>
          </a:p>
          <a:p>
            <a:endParaRPr lang="en-US" sz="2400" b="1" dirty="0">
              <a:solidFill>
                <a:schemeClr val="bg1"/>
              </a:solidFill>
              <a:latin typeface="Calibri" panose="020F0502020204030204" pitchFamily="34" charset="0"/>
            </a:endParaRPr>
          </a:p>
          <a:p>
            <a:r>
              <a:rPr lang="en-US" sz="2400" b="1" i="0" dirty="0">
                <a:solidFill>
                  <a:schemeClr val="bg1"/>
                </a:solidFill>
                <a:effectLst/>
                <a:latin typeface="Calibri" panose="020F0502020204030204" pitchFamily="34" charset="0"/>
              </a:rPr>
              <a:t>Against some of the Policies and Guidelines of the Church?</a:t>
            </a:r>
          </a:p>
          <a:p>
            <a:endParaRPr lang="en-US" sz="2400" b="1" dirty="0">
              <a:solidFill>
                <a:schemeClr val="bg1"/>
              </a:solidFill>
              <a:latin typeface="Calibri" panose="020F0502020204030204" pitchFamily="34" charset="0"/>
            </a:endParaRPr>
          </a:p>
          <a:p>
            <a:r>
              <a:rPr lang="en-US" sz="2400" b="1" i="0" dirty="0">
                <a:solidFill>
                  <a:schemeClr val="bg1"/>
                </a:solidFill>
                <a:effectLst/>
                <a:latin typeface="Calibri" panose="020F0502020204030204" pitchFamily="34" charset="0"/>
              </a:rPr>
              <a:t>Against Church Leaders?</a:t>
            </a:r>
            <a:endParaRPr lang="en-US" sz="2400" b="1" dirty="0">
              <a:solidFill>
                <a:schemeClr val="bg1"/>
              </a:solidFill>
              <a:latin typeface="Calibri" panose="020F0502020204030204" pitchFamily="34" charset="0"/>
            </a:endParaRPr>
          </a:p>
        </p:txBody>
      </p:sp>
      <p:grpSp>
        <p:nvGrpSpPr>
          <p:cNvPr id="17" name="Group 16"/>
          <p:cNvGrpSpPr/>
          <p:nvPr/>
        </p:nvGrpSpPr>
        <p:grpSpPr>
          <a:xfrm>
            <a:off x="4108708" y="4127032"/>
            <a:ext cx="3505068" cy="2501531"/>
            <a:chOff x="228600" y="381000"/>
            <a:chExt cx="3505068" cy="2501531"/>
          </a:xfrm>
        </p:grpSpPr>
        <p:grpSp>
          <p:nvGrpSpPr>
            <p:cNvPr id="19" name="Group 18"/>
            <p:cNvGrpSpPr/>
            <p:nvPr/>
          </p:nvGrpSpPr>
          <p:grpSpPr>
            <a:xfrm>
              <a:off x="228600" y="381000"/>
              <a:ext cx="3505068" cy="2501531"/>
              <a:chOff x="534986" y="381000"/>
              <a:chExt cx="2637111" cy="2501531"/>
            </a:xfrm>
          </p:grpSpPr>
          <p:sp>
            <p:nvSpPr>
              <p:cNvPr id="21" name="Rectangle 20"/>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534986" y="384805"/>
                <a:ext cx="457200" cy="2497726"/>
                <a:chOff x="533400" y="381000"/>
                <a:chExt cx="457200" cy="2497726"/>
              </a:xfrm>
            </p:grpSpPr>
            <p:sp>
              <p:nvSpPr>
                <p:cNvPr id="28" name="Oval 27"/>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714897" y="381000"/>
                <a:ext cx="457200" cy="2497726"/>
                <a:chOff x="2714897" y="457200"/>
                <a:chExt cx="457200" cy="2497726"/>
              </a:xfrm>
            </p:grpSpPr>
            <p:sp>
              <p:nvSpPr>
                <p:cNvPr id="24" name="Oval 23"/>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ectangle 19"/>
            <p:cNvSpPr/>
            <p:nvPr/>
          </p:nvSpPr>
          <p:spPr>
            <a:xfrm>
              <a:off x="805383" y="1139153"/>
              <a:ext cx="2371313" cy="1077218"/>
            </a:xfrm>
            <a:prstGeom prst="rect">
              <a:avLst/>
            </a:prstGeom>
          </p:spPr>
          <p:txBody>
            <a:bodyPr wrap="square">
              <a:spAutoFit/>
            </a:bodyPr>
            <a:lstStyle/>
            <a:p>
              <a:pPr algn="ctr"/>
              <a:r>
                <a:rPr lang="en-US" sz="1600" b="1" dirty="0"/>
                <a:t>When we murmur against Church leaders, we are also murmuring against the Lord</a:t>
              </a:r>
              <a:endParaRPr lang="en-US" sz="1600" i="1" dirty="0"/>
            </a:p>
          </p:txBody>
        </p:sp>
      </p:grpSp>
      <p:sp>
        <p:nvSpPr>
          <p:cNvPr id="4" name="Rectangle 3"/>
          <p:cNvSpPr/>
          <p:nvPr/>
        </p:nvSpPr>
        <p:spPr>
          <a:xfrm>
            <a:off x="5586787" y="1247865"/>
            <a:ext cx="2677887" cy="1477328"/>
          </a:xfrm>
          <a:prstGeom prst="rect">
            <a:avLst/>
          </a:prstGeom>
          <a:solidFill>
            <a:schemeClr val="bg2">
              <a:lumMod val="75000"/>
            </a:schemeClr>
          </a:solidFill>
        </p:spPr>
        <p:txBody>
          <a:bodyPr wrap="square">
            <a:spAutoFit/>
          </a:bodyPr>
          <a:lstStyle/>
          <a:p>
            <a:r>
              <a:rPr lang="en-US" b="1" i="0" dirty="0">
                <a:solidFill>
                  <a:srgbClr val="333333"/>
                </a:solidFill>
                <a:effectLst/>
                <a:latin typeface="Calibri" panose="020F0502020204030204" pitchFamily="34" charset="0"/>
              </a:rPr>
              <a:t>Murmuring seems to come so naturally to the natural man. It crosses the scriptural spectrum of recorded complaints.</a:t>
            </a:r>
            <a:endParaRPr lang="en-US" b="1" dirty="0"/>
          </a:p>
        </p:txBody>
      </p:sp>
      <p:sp>
        <p:nvSpPr>
          <p:cNvPr id="7" name="Rectangle 6"/>
          <p:cNvSpPr/>
          <p:nvPr/>
        </p:nvSpPr>
        <p:spPr>
          <a:xfrm>
            <a:off x="7902032" y="3196887"/>
            <a:ext cx="3962400" cy="1754326"/>
          </a:xfrm>
          <a:prstGeom prst="rect">
            <a:avLst/>
          </a:prstGeom>
          <a:solidFill>
            <a:schemeClr val="bg2">
              <a:lumMod val="75000"/>
            </a:schemeClr>
          </a:solidFill>
        </p:spPr>
        <p:txBody>
          <a:bodyPr wrap="square">
            <a:spAutoFit/>
          </a:bodyPr>
          <a:lstStyle/>
          <a:p>
            <a:r>
              <a:rPr lang="en-US" b="1" i="0" dirty="0">
                <a:solidFill>
                  <a:srgbClr val="333333"/>
                </a:solidFill>
                <a:effectLst/>
                <a:latin typeface="Calibri" panose="020F0502020204030204" pitchFamily="34" charset="0"/>
              </a:rPr>
              <a:t>A basic cause of murmuring is that too many of us seem to expect that life will flow ever smoothly, featuring an unbroken chain of green lights with empty parking places just in front of our destinations!</a:t>
            </a:r>
            <a:endParaRPr lang="en-US" b="1" dirty="0"/>
          </a:p>
        </p:txBody>
      </p:sp>
      <p:pic>
        <p:nvPicPr>
          <p:cNvPr id="32" name="Picture 4" descr="https://www.creativecow.net/articles/onneweer_barend/cycorefx_hd_review/lip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854532" y="1316619"/>
            <a:ext cx="20574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out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263788-6058-4DBC-BB0B-6E768DFBF3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Box 10"/>
          <p:cNvSpPr txBox="1"/>
          <p:nvPr/>
        </p:nvSpPr>
        <p:spPr>
          <a:xfrm>
            <a:off x="-36214" y="6417573"/>
            <a:ext cx="2529043" cy="369332"/>
          </a:xfrm>
          <a:prstGeom prst="rect">
            <a:avLst/>
          </a:prstGeom>
          <a:noFill/>
        </p:spPr>
        <p:txBody>
          <a:bodyPr wrap="square" rtlCol="0">
            <a:spAutoFit/>
          </a:bodyPr>
          <a:lstStyle/>
          <a:p>
            <a:r>
              <a:rPr lang="en-US" dirty="0"/>
              <a:t>Exodus 16:9-13</a:t>
            </a:r>
          </a:p>
        </p:txBody>
      </p:sp>
      <p:sp>
        <p:nvSpPr>
          <p:cNvPr id="3" name="Rectangle 2"/>
          <p:cNvSpPr/>
          <p:nvPr/>
        </p:nvSpPr>
        <p:spPr>
          <a:xfrm>
            <a:off x="3131053" y="842820"/>
            <a:ext cx="7028507" cy="4401205"/>
          </a:xfrm>
          <a:prstGeom prst="rect">
            <a:avLst/>
          </a:prstGeom>
        </p:spPr>
        <p:txBody>
          <a:bodyPr wrap="square">
            <a:spAutoFit/>
          </a:bodyPr>
          <a:lstStyle/>
          <a:p>
            <a:r>
              <a:rPr lang="en-US" sz="2000" b="1" i="0" dirty="0">
                <a:solidFill>
                  <a:schemeClr val="bg1"/>
                </a:solidFill>
                <a:effectLst/>
                <a:latin typeface="Calibri" panose="020F0502020204030204" pitchFamily="34" charset="0"/>
              </a:rPr>
              <a:t>Murmuring can also be noisy enough that it drowns out the various spiritual signals to us, signals which tell us in some cases to quit soaking ourselves indulgently in the hot tubs of self-pity! </a:t>
            </a:r>
          </a:p>
          <a:p>
            <a:endParaRPr lang="en-US" sz="2000" b="1" dirty="0">
              <a:solidFill>
                <a:schemeClr val="bg1"/>
              </a:solidFill>
              <a:latin typeface="Calibri" panose="020F0502020204030204" pitchFamily="34" charset="0"/>
            </a:endParaRPr>
          </a:p>
          <a:p>
            <a:r>
              <a:rPr lang="en-US" sz="2000" b="1" i="0" dirty="0">
                <a:solidFill>
                  <a:schemeClr val="bg1"/>
                </a:solidFill>
                <a:effectLst/>
                <a:latin typeface="Calibri" panose="020F0502020204030204" pitchFamily="34" charset="0"/>
              </a:rPr>
              <a:t>Murmuring over the weight of our crosses not only takes energy otherwise needed to carry them but might cause another to put down his cross altogether. </a:t>
            </a:r>
          </a:p>
          <a:p>
            <a:endParaRPr lang="en-US" sz="2000" b="1" dirty="0">
              <a:solidFill>
                <a:schemeClr val="bg1"/>
              </a:solidFill>
              <a:latin typeface="Calibri" panose="020F0502020204030204" pitchFamily="34" charset="0"/>
            </a:endParaRPr>
          </a:p>
          <a:p>
            <a:r>
              <a:rPr lang="en-US" sz="2000" b="1" i="0" dirty="0">
                <a:solidFill>
                  <a:schemeClr val="bg1"/>
                </a:solidFill>
                <a:effectLst/>
                <a:latin typeface="Calibri" panose="020F0502020204030204" pitchFamily="34" charset="0"/>
              </a:rPr>
              <a:t>Besides, brothers and sisters, if we were not carrying so much else, our crosses would be much lighter. </a:t>
            </a:r>
          </a:p>
          <a:p>
            <a:endParaRPr lang="en-US" sz="2000" b="1" dirty="0">
              <a:solidFill>
                <a:schemeClr val="bg1"/>
              </a:solidFill>
              <a:latin typeface="Calibri" panose="020F0502020204030204" pitchFamily="34" charset="0"/>
            </a:endParaRPr>
          </a:p>
          <a:p>
            <a:r>
              <a:rPr lang="en-US" sz="2000" b="1" i="0" dirty="0">
                <a:solidFill>
                  <a:schemeClr val="bg1"/>
                </a:solidFill>
                <a:effectLst/>
                <a:latin typeface="Calibri" panose="020F0502020204030204" pitchFamily="34" charset="0"/>
              </a:rPr>
              <a:t>The heaviest load we feel is often from the weight of our </a:t>
            </a:r>
            <a:r>
              <a:rPr lang="en-US" sz="2000" b="1" i="0" dirty="0" err="1">
                <a:solidFill>
                  <a:schemeClr val="bg1"/>
                </a:solidFill>
                <a:effectLst/>
                <a:latin typeface="Calibri" panose="020F0502020204030204" pitchFamily="34" charset="0"/>
              </a:rPr>
              <a:t>unkept</a:t>
            </a:r>
            <a:r>
              <a:rPr lang="en-US" sz="2000" b="1" i="0" dirty="0">
                <a:solidFill>
                  <a:schemeClr val="bg1"/>
                </a:solidFill>
                <a:effectLst/>
                <a:latin typeface="Calibri" panose="020F0502020204030204" pitchFamily="34" charset="0"/>
              </a:rPr>
              <a:t> promises and our unresolved sins, which press down relentlessly upon us. </a:t>
            </a:r>
            <a:endParaRPr lang="en-US" sz="2000" b="1"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978" y="1898823"/>
            <a:ext cx="2075097" cy="2596977"/>
          </a:xfrm>
          <a:prstGeom prst="rect">
            <a:avLst/>
          </a:prstGeom>
        </p:spPr>
      </p:pic>
      <p:sp>
        <p:nvSpPr>
          <p:cNvPr id="32" name="TextBox 31"/>
          <p:cNvSpPr txBox="1"/>
          <p:nvPr/>
        </p:nvSpPr>
        <p:spPr>
          <a:xfrm>
            <a:off x="9662956" y="6440127"/>
            <a:ext cx="2529043" cy="369332"/>
          </a:xfrm>
          <a:prstGeom prst="rect">
            <a:avLst/>
          </a:prstGeom>
          <a:noFill/>
        </p:spPr>
        <p:txBody>
          <a:bodyPr wrap="square" rtlCol="0">
            <a:spAutoFit/>
          </a:bodyPr>
          <a:lstStyle/>
          <a:p>
            <a:pPr algn="r"/>
            <a:r>
              <a:rPr lang="en-US" dirty="0"/>
              <a:t>(3)</a:t>
            </a:r>
          </a:p>
        </p:txBody>
      </p:sp>
    </p:spTree>
    <p:extLst>
      <p:ext uri="{BB962C8B-B14F-4D97-AF65-F5344CB8AC3E}">
        <p14:creationId xmlns:p14="http://schemas.microsoft.com/office/powerpoint/2010/main" val="6687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2584</Words>
  <Application>Microsoft Office PowerPoint</Application>
  <PresentationFormat>Widescreen</PresentationFormat>
  <Paragraphs>232</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Palatino</vt:lpstr>
      <vt:lpstr>AR ESSENCE</vt:lpstr>
      <vt:lpstr>Calibri Light</vt:lpstr>
      <vt:lpstr>Calibri</vt:lpstr>
      <vt:lpstr>Arial</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29</cp:revision>
  <dcterms:created xsi:type="dcterms:W3CDTF">2015-10-02T13:13:37Z</dcterms:created>
  <dcterms:modified xsi:type="dcterms:W3CDTF">2020-11-14T02:33:23Z</dcterms:modified>
</cp:coreProperties>
</file>