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1" r:id="rId3"/>
    <p:sldId id="262" r:id="rId4"/>
    <p:sldId id="273" r:id="rId5"/>
    <p:sldId id="263" r:id="rId6"/>
    <p:sldId id="259" r:id="rId7"/>
    <p:sldId id="265" r:id="rId8"/>
    <p:sldId id="264" r:id="rId9"/>
    <p:sldId id="266" r:id="rId10"/>
    <p:sldId id="267" r:id="rId11"/>
    <p:sldId id="274" r:id="rId12"/>
    <p:sldId id="268" r:id="rId13"/>
    <p:sldId id="275" r:id="rId14"/>
    <p:sldId id="270" r:id="rId15"/>
    <p:sldId id="271" r:id="rId16"/>
    <p:sldId id="272" r:id="rId17"/>
    <p:sldId id="257" r:id="rId18"/>
    <p:sldId id="260" r:id="rId19"/>
    <p:sldId id="258" r:id="rId20"/>
  </p:sldIdLst>
  <p:sldSz cx="12192000" cy="6858000"/>
  <p:notesSz cx="6858000" cy="9144000"/>
  <p:embeddedFontLst>
    <p:embeddedFont>
      <p:font typeface="Abadi" panose="020B0604020104020204" pitchFamily="34" charset="0"/>
      <p:regular r:id="rId21"/>
    </p:embeddedFont>
    <p:embeddedFont>
      <p:font typeface="Bookman Old Style" panose="02050604050505020204" pitchFamily="18"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alifornian FB" panose="0207040306080B030204" pitchFamily="18" charset="0"/>
      <p:regular r:id="rId32"/>
      <p:bold r:id="rId33"/>
      <p:italic r:id="rId34"/>
    </p:embeddedFont>
    <p:embeddedFont>
      <p:font typeface="Castellar" panose="020A0402060406010301" pitchFamily="18" charset="0"/>
      <p:regular r:id="rId35"/>
    </p:embeddedFont>
    <p:embeddedFont>
      <p:font typeface="Colonna MT" panose="04020805060202030203" pitchFamily="82" charset="0"/>
      <p:regular r:id="rId36"/>
    </p:embeddedFont>
    <p:embeddedFont>
      <p:font typeface="Comic Sans MS" panose="030F0702030302020204" pitchFamily="66" charset="0"/>
      <p:regular r:id="rId37"/>
      <p:bold r:id="rId38"/>
      <p:italic r:id="rId39"/>
      <p:boldItalic r:id="rId40"/>
    </p:embeddedFont>
    <p:embeddedFont>
      <p:font typeface="Palatino" pitchFamily="2"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7917B-4943-44C8-BD90-594BB0CF5094}"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3644364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7917B-4943-44C8-BD90-594BB0CF5094}"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598931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7917B-4943-44C8-BD90-594BB0CF5094}"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186127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7917B-4943-44C8-BD90-594BB0CF5094}"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411885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37917B-4943-44C8-BD90-594BB0CF5094}"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15839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7917B-4943-44C8-BD90-594BB0CF5094}"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1244760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7917B-4943-44C8-BD90-594BB0CF5094}" type="datetimeFigureOut">
              <a:rPr lang="en-US" smtClean="0"/>
              <a:t>11/13/2020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230258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7917B-4943-44C8-BD90-594BB0CF5094}" type="datetimeFigureOut">
              <a:rPr lang="en-US" smtClean="0"/>
              <a:t>11/13/2020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194278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7917B-4943-44C8-BD90-594BB0CF5094}" type="datetimeFigureOut">
              <a:rPr lang="en-US" smtClean="0"/>
              <a:t>11/13/2020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3430666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37917B-4943-44C8-BD90-594BB0CF5094}"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3084004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37917B-4943-44C8-BD90-594BB0CF5094}"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3E335-F2E4-4928-95FE-1CBCFB99AD65}" type="slidenum">
              <a:rPr lang="en-US" smtClean="0"/>
              <a:t>‹#›</a:t>
            </a:fld>
            <a:endParaRPr lang="en-US"/>
          </a:p>
        </p:txBody>
      </p:sp>
    </p:spTree>
    <p:extLst>
      <p:ext uri="{BB962C8B-B14F-4D97-AF65-F5344CB8AC3E}">
        <p14:creationId xmlns:p14="http://schemas.microsoft.com/office/powerpoint/2010/main" val="102814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7917B-4943-44C8-BD90-594BB0CF5094}" type="datetimeFigureOut">
              <a:rPr lang="en-US" smtClean="0"/>
              <a:t>11/13/2020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3E335-F2E4-4928-95FE-1CBCFB99AD65}" type="slidenum">
              <a:rPr lang="en-US" smtClean="0"/>
              <a:t>‹#›</a:t>
            </a:fld>
            <a:endParaRPr lang="en-US"/>
          </a:p>
        </p:txBody>
      </p:sp>
    </p:spTree>
    <p:extLst>
      <p:ext uri="{BB962C8B-B14F-4D97-AF65-F5344CB8AC3E}">
        <p14:creationId xmlns:p14="http://schemas.microsoft.com/office/powerpoint/2010/main" val="1144570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79430E-A756-4A88-9A5A-175F8EDCE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08857" y="87085"/>
            <a:ext cx="1393371" cy="369332"/>
          </a:xfrm>
          <a:prstGeom prst="rect">
            <a:avLst/>
          </a:prstGeom>
          <a:noFill/>
        </p:spPr>
        <p:txBody>
          <a:bodyPr wrap="square" rtlCol="0">
            <a:spAutoFit/>
          </a:bodyPr>
          <a:lstStyle/>
          <a:p>
            <a:r>
              <a:rPr lang="en-US" dirty="0">
                <a:solidFill>
                  <a:schemeClr val="bg1"/>
                </a:solidFill>
              </a:rPr>
              <a:t>Lesson 54</a:t>
            </a:r>
          </a:p>
        </p:txBody>
      </p:sp>
      <p:sp>
        <p:nvSpPr>
          <p:cNvPr id="6" name="TextBox 5"/>
          <p:cNvSpPr txBox="1"/>
          <p:nvPr/>
        </p:nvSpPr>
        <p:spPr>
          <a:xfrm>
            <a:off x="0" y="849085"/>
            <a:ext cx="12115800" cy="2308324"/>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The Ten Commandments</a:t>
            </a:r>
          </a:p>
          <a:p>
            <a:pPr algn="ctr"/>
            <a:r>
              <a:rPr lang="en-US" sz="4800" dirty="0">
                <a:solidFill>
                  <a:schemeClr val="bg1"/>
                </a:solidFill>
                <a:latin typeface="Castellar" panose="020A0402060406010301" pitchFamily="18" charset="0"/>
              </a:rPr>
              <a:t>Exodus 20</a:t>
            </a:r>
          </a:p>
          <a:p>
            <a:pPr algn="ctr"/>
            <a:r>
              <a:rPr lang="en-US" sz="4800" dirty="0">
                <a:solidFill>
                  <a:schemeClr val="bg1"/>
                </a:solidFill>
                <a:latin typeface="Castellar" panose="020A0402060406010301" pitchFamily="18" charset="0"/>
              </a:rPr>
              <a:t>Part 1</a:t>
            </a:r>
          </a:p>
        </p:txBody>
      </p:sp>
      <p:grpSp>
        <p:nvGrpSpPr>
          <p:cNvPr id="7" name="Group 326"/>
          <p:cNvGrpSpPr/>
          <p:nvPr/>
        </p:nvGrpSpPr>
        <p:grpSpPr>
          <a:xfrm>
            <a:off x="7619999" y="3091543"/>
            <a:ext cx="1681843" cy="3363686"/>
            <a:chOff x="3937483" y="513080"/>
            <a:chExt cx="681026" cy="1754293"/>
          </a:xfrm>
        </p:grpSpPr>
        <p:sp>
          <p:nvSpPr>
            <p:cNvPr id="8" name="Oval 28"/>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29"/>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0"/>
            <p:cNvSpPr/>
            <p:nvPr/>
          </p:nvSpPr>
          <p:spPr>
            <a:xfrm>
              <a:off x="3937483" y="1508760"/>
              <a:ext cx="94587" cy="1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31"/>
            <p:cNvSpPr/>
            <p:nvPr/>
          </p:nvSpPr>
          <p:spPr>
            <a:xfrm rot="1480658">
              <a:off x="3979978" y="1073369"/>
              <a:ext cx="245926" cy="56896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32"/>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33"/>
            <p:cNvSpPr/>
            <p:nvPr/>
          </p:nvSpPr>
          <p:spPr>
            <a:xfrm>
              <a:off x="4013152" y="1105747"/>
              <a:ext cx="491852" cy="1066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34"/>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35"/>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36"/>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37"/>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38"/>
            <p:cNvSpPr/>
            <p:nvPr/>
          </p:nvSpPr>
          <p:spPr>
            <a:xfrm>
              <a:off x="4126657" y="513080"/>
              <a:ext cx="302678" cy="5689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39"/>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5"/>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48"/>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49"/>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lay 14"/>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342580" y="1037026"/>
              <a:ext cx="275929" cy="637681"/>
              <a:chOff x="4755948" y="2903312"/>
              <a:chExt cx="1111452" cy="2049688"/>
            </a:xfrm>
          </p:grpSpPr>
          <p:sp>
            <p:nvSpPr>
              <p:cNvPr id="27" name="Oval 44"/>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45"/>
              <p:cNvSpPr/>
              <p:nvPr/>
            </p:nvSpPr>
            <p:spPr>
              <a:xfrm rot="19830111">
                <a:off x="4816550" y="2903312"/>
                <a:ext cx="822282"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46"/>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loud 42"/>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43"/>
            <p:cNvSpPr/>
            <p:nvPr/>
          </p:nvSpPr>
          <p:spPr>
            <a:xfrm rot="5225831">
              <a:off x="4212676" y="879010"/>
              <a:ext cx="93451" cy="1176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736189" y="4512002"/>
            <a:ext cx="6465821" cy="1477328"/>
          </a:xfrm>
          <a:prstGeom prst="rect">
            <a:avLst/>
          </a:prstGeom>
        </p:spPr>
        <p:txBody>
          <a:bodyPr wrap="square">
            <a:spAutoFit/>
          </a:bodyPr>
          <a:lstStyle/>
          <a:p>
            <a:r>
              <a:rPr lang="en-US" b="0" i="1" dirty="0">
                <a:solidFill>
                  <a:schemeClr val="bg1"/>
                </a:solidFill>
                <a:effectLst/>
                <a:latin typeface="Calibri" panose="020F0502020204030204" pitchFamily="34" charset="0"/>
              </a:rPr>
              <a:t>And thou shalt observe to keep all my covenants wherein I covenanted with thy fathers; and thou shalt keep the commandments which I have given thee with mine own mouth, and I will be a God unto thee and thy seed after thee.</a:t>
            </a:r>
          </a:p>
          <a:p>
            <a:pPr algn="ctr"/>
            <a:r>
              <a:rPr lang="en-US" i="1" dirty="0">
                <a:solidFill>
                  <a:schemeClr val="bg1"/>
                </a:solidFill>
                <a:latin typeface="Calibri" panose="020F0502020204030204" pitchFamily="34" charset="0"/>
              </a:rPr>
              <a:t>JST Genesis 17:12</a:t>
            </a:r>
            <a:endParaRPr lang="en-US" dirty="0">
              <a:solidFill>
                <a:schemeClr val="bg1"/>
              </a:solidFill>
            </a:endParaRPr>
          </a:p>
        </p:txBody>
      </p:sp>
    </p:spTree>
    <p:extLst>
      <p:ext uri="{BB962C8B-B14F-4D97-AF65-F5344CB8AC3E}">
        <p14:creationId xmlns:p14="http://schemas.microsoft.com/office/powerpoint/2010/main" val="94978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861459" cy="369332"/>
          </a:xfrm>
          <a:prstGeom prst="rect">
            <a:avLst/>
          </a:prstGeom>
          <a:noFill/>
        </p:spPr>
        <p:txBody>
          <a:bodyPr wrap="square" rtlCol="0">
            <a:spAutoFit/>
          </a:bodyPr>
          <a:lstStyle/>
          <a:p>
            <a:r>
              <a:rPr lang="en-US" dirty="0">
                <a:solidFill>
                  <a:schemeClr val="bg1"/>
                </a:solidFill>
              </a:rPr>
              <a:t>Exodus 20:8-11</a:t>
            </a:r>
          </a:p>
        </p:txBody>
      </p:sp>
      <p:grpSp>
        <p:nvGrpSpPr>
          <p:cNvPr id="5" name="Group 4"/>
          <p:cNvGrpSpPr/>
          <p:nvPr/>
        </p:nvGrpSpPr>
        <p:grpSpPr>
          <a:xfrm rot="430450">
            <a:off x="480037" y="330540"/>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721228" y="859972"/>
            <a:ext cx="1687285" cy="1754326"/>
          </a:xfrm>
          <a:prstGeom prst="rect">
            <a:avLst/>
          </a:prstGeom>
          <a:noFill/>
        </p:spPr>
        <p:txBody>
          <a:bodyPr wrap="square" rtlCol="0">
            <a:spAutoFit/>
          </a:bodyPr>
          <a:lstStyle/>
          <a:p>
            <a:pPr algn="ctr"/>
            <a:r>
              <a:rPr lang="en-US" dirty="0">
                <a:latin typeface="Castellar" panose="020A0402060406010301" pitchFamily="18" charset="0"/>
              </a:rPr>
              <a:t>Remember the Sabbath day, to keep it Holy</a:t>
            </a:r>
          </a:p>
        </p:txBody>
      </p:sp>
      <p:sp>
        <p:nvSpPr>
          <p:cNvPr id="13" name="Rectangle 12"/>
          <p:cNvSpPr/>
          <p:nvPr/>
        </p:nvSpPr>
        <p:spPr>
          <a:xfrm>
            <a:off x="3164688" y="706798"/>
            <a:ext cx="7982283" cy="2031325"/>
          </a:xfrm>
          <a:prstGeom prst="rect">
            <a:avLst/>
          </a:prstGeom>
        </p:spPr>
        <p:txBody>
          <a:bodyPr wrap="square">
            <a:spAutoFit/>
          </a:bodyPr>
          <a:lstStyle/>
          <a:p>
            <a:r>
              <a:rPr lang="en-US" b="0" i="0" dirty="0">
                <a:solidFill>
                  <a:schemeClr val="bg1"/>
                </a:solidFill>
                <a:effectLst/>
                <a:latin typeface="Calibri" panose="020F0502020204030204" pitchFamily="34" charset="0"/>
              </a:rPr>
              <a:t>The Sabbath was given as a token or sign of the rest of the Gods after the work of the Creation.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The Hebrew word </a:t>
            </a:r>
            <a:r>
              <a:rPr lang="en-US" b="0" i="1" dirty="0">
                <a:solidFill>
                  <a:schemeClr val="bg1"/>
                </a:solidFill>
                <a:effectLst/>
                <a:latin typeface="Calibri" panose="020F0502020204030204" pitchFamily="34" charset="0"/>
              </a:rPr>
              <a:t>Shabbat</a:t>
            </a:r>
            <a:r>
              <a:rPr lang="en-US" b="0" i="0" dirty="0">
                <a:solidFill>
                  <a:schemeClr val="bg1"/>
                </a:solidFill>
                <a:effectLst/>
                <a:latin typeface="Calibri" panose="020F0502020204030204" pitchFamily="34" charset="0"/>
              </a:rPr>
              <a:t> means “rest,” or “the cessation of labor.”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The Sabbath is directly tied to the Creation not only in the actual commandment but in such scriptures as </a:t>
            </a:r>
            <a:r>
              <a:rPr lang="en-US" b="0" i="0" u="none" strike="noStrike" dirty="0">
                <a:solidFill>
                  <a:schemeClr val="bg1"/>
                </a:solidFill>
                <a:effectLst/>
                <a:latin typeface="Calibri" panose="020F0502020204030204" pitchFamily="34" charset="0"/>
              </a:rPr>
              <a:t>Genesis 2:1–2</a:t>
            </a:r>
            <a:r>
              <a:rPr lang="en-US" b="0" i="0" dirty="0">
                <a:solidFill>
                  <a:schemeClr val="bg1"/>
                </a:solidFill>
                <a:effectLst/>
                <a:latin typeface="Calibri" panose="020F0502020204030204" pitchFamily="34" charset="0"/>
              </a:rPr>
              <a:t> and </a:t>
            </a:r>
            <a:r>
              <a:rPr lang="en-US" b="0" i="0" u="none" strike="noStrike" dirty="0">
                <a:solidFill>
                  <a:schemeClr val="bg1"/>
                </a:solidFill>
                <a:effectLst/>
                <a:latin typeface="Calibri" panose="020F0502020204030204" pitchFamily="34" charset="0"/>
              </a:rPr>
              <a:t>Exodus 31:17</a:t>
            </a:r>
            <a:r>
              <a:rPr lang="en-US" b="0" i="0" dirty="0">
                <a:solidFill>
                  <a:schemeClr val="bg1"/>
                </a:solidFill>
                <a:effectLst/>
                <a:latin typeface="Calibri" panose="020F0502020204030204" pitchFamily="34" charset="0"/>
              </a:rPr>
              <a:t>.</a:t>
            </a:r>
            <a:endParaRPr lang="en-US" dirty="0">
              <a:solidFill>
                <a:schemeClr val="bg1"/>
              </a:solidFill>
            </a:endParaRPr>
          </a:p>
        </p:txBody>
      </p:sp>
      <p:sp>
        <p:nvSpPr>
          <p:cNvPr id="51" name="TextBox 50"/>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(2)</a:t>
            </a:r>
          </a:p>
        </p:txBody>
      </p:sp>
      <p:sp>
        <p:nvSpPr>
          <p:cNvPr id="14" name="Rectangle 13"/>
          <p:cNvSpPr/>
          <p:nvPr/>
        </p:nvSpPr>
        <p:spPr>
          <a:xfrm>
            <a:off x="601485" y="3292252"/>
            <a:ext cx="6096000" cy="1200329"/>
          </a:xfrm>
          <a:prstGeom prst="rect">
            <a:avLst/>
          </a:prstGeom>
        </p:spPr>
        <p:txBody>
          <a:bodyPr>
            <a:spAutoFit/>
          </a:bodyPr>
          <a:lstStyle/>
          <a:p>
            <a:r>
              <a:rPr lang="en-US" b="0" i="0" dirty="0">
                <a:solidFill>
                  <a:srgbClr val="FFFF00"/>
                </a:solidFill>
                <a:effectLst/>
                <a:latin typeface="Calibri" panose="020F0502020204030204" pitchFamily="34" charset="0"/>
              </a:rPr>
              <a:t>“And </a:t>
            </a:r>
            <a:r>
              <a:rPr lang="en-US" b="0" i="1" dirty="0">
                <a:solidFill>
                  <a:srgbClr val="FFFF00"/>
                </a:solidFill>
                <a:effectLst/>
                <a:latin typeface="Calibri" panose="020F0502020204030204" pitchFamily="34" charset="0"/>
              </a:rPr>
              <a:t>that thou </a:t>
            </a:r>
            <a:r>
              <a:rPr lang="en-US" b="0" i="1" dirty="0" err="1">
                <a:solidFill>
                  <a:srgbClr val="FFFF00"/>
                </a:solidFill>
                <a:effectLst/>
                <a:latin typeface="Calibri" panose="020F0502020204030204" pitchFamily="34" charset="0"/>
              </a:rPr>
              <a:t>mayest</a:t>
            </a:r>
            <a:r>
              <a:rPr lang="en-US" b="0" i="1" dirty="0">
                <a:solidFill>
                  <a:srgbClr val="FFFF00"/>
                </a:solidFill>
                <a:effectLst/>
                <a:latin typeface="Calibri" panose="020F0502020204030204" pitchFamily="34" charset="0"/>
              </a:rPr>
              <a:t> more fully keep thyself unspotted from the world,</a:t>
            </a:r>
            <a:r>
              <a:rPr lang="en-US" b="0" i="0" dirty="0">
                <a:solidFill>
                  <a:srgbClr val="FFFF00"/>
                </a:solidFill>
                <a:effectLst/>
                <a:latin typeface="Calibri" panose="020F0502020204030204" pitchFamily="34" charset="0"/>
              </a:rPr>
              <a:t> thou shalt go to the house of prayer and offer up thy sacraments upon my holy day” </a:t>
            </a:r>
          </a:p>
          <a:p>
            <a:r>
              <a:rPr lang="en-US" b="0" i="0" dirty="0">
                <a:solidFill>
                  <a:srgbClr val="FFFF00"/>
                </a:solidFill>
                <a:effectLst/>
                <a:latin typeface="Calibri" panose="020F0502020204030204" pitchFamily="34" charset="0"/>
              </a:rPr>
              <a:t>D&amp;C 59:9</a:t>
            </a:r>
            <a:endParaRPr lang="en-US" dirty="0">
              <a:solidFill>
                <a:srgbClr val="FFFF00"/>
              </a:solidFill>
            </a:endParaRPr>
          </a:p>
        </p:txBody>
      </p:sp>
      <p:sp>
        <p:nvSpPr>
          <p:cNvPr id="15" name="Rectangle 14"/>
          <p:cNvSpPr/>
          <p:nvPr/>
        </p:nvSpPr>
        <p:spPr>
          <a:xfrm>
            <a:off x="5399314" y="4653309"/>
            <a:ext cx="6096000" cy="2031325"/>
          </a:xfrm>
          <a:prstGeom prst="rect">
            <a:avLst/>
          </a:prstGeom>
        </p:spPr>
        <p:txBody>
          <a:bodyPr>
            <a:spAutoFit/>
          </a:bodyPr>
          <a:lstStyle/>
          <a:p>
            <a:r>
              <a:rPr lang="en-US" b="0" i="1" dirty="0">
                <a:solidFill>
                  <a:srgbClr val="FFFF00"/>
                </a:solidFill>
                <a:effectLst/>
                <a:latin typeface="Palatino"/>
              </a:rPr>
              <a:t>Now they, after being sanctified by the Holy Ghost, having their garments made white, being pure and spotless before God, could not look upon sin save it were with abhorrence; and there were many, exceedingly great many, who were made pure and entered into the rest of the Lord their God.</a:t>
            </a:r>
          </a:p>
          <a:p>
            <a:r>
              <a:rPr lang="en-US" i="1" dirty="0">
                <a:solidFill>
                  <a:srgbClr val="FFFF00"/>
                </a:solidFill>
                <a:latin typeface="Palatino"/>
              </a:rPr>
              <a:t>Alma 13:12</a:t>
            </a:r>
            <a:endParaRPr lang="en-US" i="1" dirty="0">
              <a:solidFill>
                <a:srgbClr val="FFFF00"/>
              </a:solidFill>
            </a:endParaRPr>
          </a:p>
        </p:txBody>
      </p:sp>
      <p:pic>
        <p:nvPicPr>
          <p:cNvPr id="54" name="Picture 4" descr="http://images.realclear.com/306280_5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739" y="4407250"/>
            <a:ext cx="2705887" cy="2164710"/>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p:cNvGrpSpPr/>
          <p:nvPr/>
        </p:nvGrpSpPr>
        <p:grpSpPr>
          <a:xfrm>
            <a:off x="7215946" y="2776430"/>
            <a:ext cx="2876108" cy="1900724"/>
            <a:chOff x="7009259" y="2737358"/>
            <a:chExt cx="2876108" cy="1900724"/>
          </a:xfrm>
        </p:grpSpPr>
        <p:pic>
          <p:nvPicPr>
            <p:cNvPr id="56" name="Picture 2" descr="http://www.black-king.net/portugues/biblioteca/sabbath%20congreg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12" y="2737358"/>
              <a:ext cx="2278003" cy="1731282"/>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7009259" y="4407250"/>
              <a:ext cx="2876108" cy="230832"/>
            </a:xfrm>
            <a:prstGeom prst="rect">
              <a:avLst/>
            </a:prstGeom>
          </p:spPr>
          <p:txBody>
            <a:bodyPr wrap="none">
              <a:spAutoFit/>
            </a:bodyPr>
            <a:lstStyle/>
            <a:p>
              <a:r>
                <a:rPr lang="en-US" sz="900" b="1" i="0" dirty="0">
                  <a:solidFill>
                    <a:schemeClr val="bg1"/>
                  </a:solidFill>
                  <a:effectLst/>
                  <a:latin typeface="Bookman Old Style" panose="02050604050505020204" pitchFamily="18" charset="0"/>
                </a:rPr>
                <a:t>Ethiopia Africa Black International Congress</a:t>
              </a:r>
              <a:endParaRPr lang="en-US" sz="900" dirty="0">
                <a:solidFill>
                  <a:schemeClr val="bg1"/>
                </a:solidFill>
              </a:endParaRPr>
            </a:p>
          </p:txBody>
        </p:sp>
      </p:grpSp>
    </p:spTree>
    <p:extLst>
      <p:ext uri="{BB962C8B-B14F-4D97-AF65-F5344CB8AC3E}">
        <p14:creationId xmlns:p14="http://schemas.microsoft.com/office/powerpoint/2010/main" val="255095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860641" y="5744624"/>
            <a:ext cx="4592669" cy="830997"/>
          </a:xfrm>
          <a:prstGeom prst="rect">
            <a:avLst/>
          </a:prstGeom>
          <a:solidFill>
            <a:schemeClr val="accent1">
              <a:lumMod val="60000"/>
              <a:lumOff val="40000"/>
            </a:schemeClr>
          </a:solidFill>
        </p:spPr>
        <p:txBody>
          <a:bodyPr wrap="square">
            <a:spAutoFit/>
          </a:bodyPr>
          <a:lstStyle/>
          <a:p>
            <a:pPr algn="ctr"/>
            <a:r>
              <a:rPr lang="en-US" sz="2400" dirty="0">
                <a:solidFill>
                  <a:srgbClr val="FF0000"/>
                </a:solidFill>
              </a:rPr>
              <a:t>The Sabbath day is already holy, our responsibility is to keep it holy.</a:t>
            </a:r>
            <a:r>
              <a:rPr lang="en-US" sz="2400" b="1" dirty="0">
                <a:solidFill>
                  <a:srgbClr val="FF0000"/>
                </a:solidFill>
              </a:rPr>
              <a:t>.</a:t>
            </a:r>
            <a:endParaRPr lang="en-US" sz="2400" dirty="0">
              <a:solidFill>
                <a:srgbClr val="FF0000"/>
              </a:solidFill>
            </a:endParaRPr>
          </a:p>
        </p:txBody>
      </p:sp>
      <p:sp>
        <p:nvSpPr>
          <p:cNvPr id="16" name="TextBox 15"/>
          <p:cNvSpPr txBox="1"/>
          <p:nvPr/>
        </p:nvSpPr>
        <p:spPr>
          <a:xfrm>
            <a:off x="-97971" y="0"/>
            <a:ext cx="121158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The Sabbath Day</a:t>
            </a:r>
          </a:p>
        </p:txBody>
      </p:sp>
      <p:sp>
        <p:nvSpPr>
          <p:cNvPr id="2" name="Rectangle 1">
            <a:extLst>
              <a:ext uri="{FF2B5EF4-FFF2-40B4-BE49-F238E27FC236}">
                <a16:creationId xmlns:a16="http://schemas.microsoft.com/office/drawing/2014/main" id="{194AEA35-0019-4CD6-86A5-4B7BA92DAEF3}"/>
              </a:ext>
            </a:extLst>
          </p:cNvPr>
          <p:cNvSpPr/>
          <p:nvPr/>
        </p:nvSpPr>
        <p:spPr>
          <a:xfrm>
            <a:off x="662028" y="2149526"/>
            <a:ext cx="6096000" cy="830997"/>
          </a:xfrm>
          <a:prstGeom prst="rect">
            <a:avLst/>
          </a:prstGeom>
        </p:spPr>
        <p:txBody>
          <a:bodyPr>
            <a:spAutoFit/>
          </a:bodyPr>
          <a:lstStyle/>
          <a:p>
            <a:r>
              <a:rPr lang="en-US" sz="2400" b="1" dirty="0">
                <a:solidFill>
                  <a:schemeClr val="bg1"/>
                </a:solidFill>
                <a:latin typeface="Abadi" panose="020B0604020104020204" pitchFamily="34" charset="0"/>
              </a:rPr>
              <a:t>Resting from our labors on the Sabbath can help us keep it a holy day.</a:t>
            </a:r>
            <a:endParaRPr lang="en-US" sz="2400" dirty="0">
              <a:solidFill>
                <a:schemeClr val="bg1"/>
              </a:solidFill>
            </a:endParaRPr>
          </a:p>
        </p:txBody>
      </p:sp>
      <p:sp>
        <p:nvSpPr>
          <p:cNvPr id="3" name="Rectangle 2">
            <a:extLst>
              <a:ext uri="{FF2B5EF4-FFF2-40B4-BE49-F238E27FC236}">
                <a16:creationId xmlns:a16="http://schemas.microsoft.com/office/drawing/2014/main" id="{41A1702A-7CBC-4D73-8B51-FE6A846CC0AB}"/>
              </a:ext>
            </a:extLst>
          </p:cNvPr>
          <p:cNvSpPr/>
          <p:nvPr/>
        </p:nvSpPr>
        <p:spPr>
          <a:xfrm>
            <a:off x="5959929" y="3109031"/>
            <a:ext cx="6096000" cy="1815882"/>
          </a:xfrm>
          <a:prstGeom prst="rect">
            <a:avLst/>
          </a:prstGeom>
        </p:spPr>
        <p:txBody>
          <a:bodyPr>
            <a:spAutoFit/>
          </a:bodyPr>
          <a:lstStyle/>
          <a:p>
            <a:pPr fontAlgn="base"/>
            <a:r>
              <a:rPr lang="en-US" sz="2800" i="1" dirty="0">
                <a:solidFill>
                  <a:srgbClr val="FFFF00"/>
                </a:solidFill>
                <a:latin typeface="Abadi" panose="020B0604020104020204" pitchFamily="34" charset="0"/>
              </a:rPr>
              <a:t>For verily this is a day appointed unto you to rest from your labors, and to pay thy devotions unto the Most High;</a:t>
            </a:r>
          </a:p>
          <a:p>
            <a:pPr fontAlgn="base"/>
            <a:r>
              <a:rPr lang="en-US" sz="2800" b="0" i="1" dirty="0">
                <a:solidFill>
                  <a:srgbClr val="FFFF00"/>
                </a:solidFill>
                <a:effectLst/>
                <a:latin typeface="Abadi" panose="020B0604020104020204" pitchFamily="34" charset="0"/>
              </a:rPr>
              <a:t>D&amp;C 59:10 </a:t>
            </a:r>
          </a:p>
        </p:txBody>
      </p:sp>
      <p:sp>
        <p:nvSpPr>
          <p:cNvPr id="32" name="Rectangle 31">
            <a:extLst>
              <a:ext uri="{FF2B5EF4-FFF2-40B4-BE49-F238E27FC236}">
                <a16:creationId xmlns:a16="http://schemas.microsoft.com/office/drawing/2014/main" id="{2326D20C-94EE-4AF3-8915-5F4AD0602A95}"/>
              </a:ext>
            </a:extLst>
          </p:cNvPr>
          <p:cNvSpPr/>
          <p:nvPr/>
        </p:nvSpPr>
        <p:spPr>
          <a:xfrm>
            <a:off x="643761" y="1444228"/>
            <a:ext cx="6132535" cy="461665"/>
          </a:xfrm>
          <a:prstGeom prst="rect">
            <a:avLst/>
          </a:prstGeom>
        </p:spPr>
        <p:txBody>
          <a:bodyPr wrap="square">
            <a:spAutoFit/>
          </a:bodyPr>
          <a:lstStyle/>
          <a:p>
            <a:r>
              <a:rPr lang="en-US" sz="2400" b="1" dirty="0">
                <a:solidFill>
                  <a:schemeClr val="bg1"/>
                </a:solidFill>
              </a:rPr>
              <a:t>The Sabbath is the Lord’s day and is holy.</a:t>
            </a:r>
            <a:endParaRPr lang="en-US" sz="2400" dirty="0">
              <a:solidFill>
                <a:schemeClr val="bg1"/>
              </a:solidFill>
            </a:endParaRPr>
          </a:p>
        </p:txBody>
      </p:sp>
      <p:pic>
        <p:nvPicPr>
          <p:cNvPr id="7" name="Picture 6">
            <a:extLst>
              <a:ext uri="{FF2B5EF4-FFF2-40B4-BE49-F238E27FC236}">
                <a16:creationId xmlns:a16="http://schemas.microsoft.com/office/drawing/2014/main" id="{E39C916D-F146-4C6C-B4CA-C88147F86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849" y="993413"/>
            <a:ext cx="3352800" cy="1885950"/>
          </a:xfrm>
          <a:prstGeom prst="rect">
            <a:avLst/>
          </a:prstGeom>
        </p:spPr>
      </p:pic>
      <p:pic>
        <p:nvPicPr>
          <p:cNvPr id="9" name="Picture 8">
            <a:extLst>
              <a:ext uri="{FF2B5EF4-FFF2-40B4-BE49-F238E27FC236}">
                <a16:creationId xmlns:a16="http://schemas.microsoft.com/office/drawing/2014/main" id="{90AC4C64-C15C-4454-B84F-F771FD0CC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730" y="3213185"/>
            <a:ext cx="3429000" cy="2286000"/>
          </a:xfrm>
          <a:prstGeom prst="rect">
            <a:avLst/>
          </a:prstGeom>
        </p:spPr>
      </p:pic>
      <p:pic>
        <p:nvPicPr>
          <p:cNvPr id="11" name="Picture 10">
            <a:extLst>
              <a:ext uri="{FF2B5EF4-FFF2-40B4-BE49-F238E27FC236}">
                <a16:creationId xmlns:a16="http://schemas.microsoft.com/office/drawing/2014/main" id="{27705479-4A5D-4A11-9053-9E6548986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2327" y="4488281"/>
            <a:ext cx="2771775" cy="2219325"/>
          </a:xfrm>
          <a:prstGeom prst="rect">
            <a:avLst/>
          </a:prstGeom>
        </p:spPr>
      </p:pic>
    </p:spTree>
    <p:extLst>
      <p:ext uri="{BB962C8B-B14F-4D97-AF65-F5344CB8AC3E}">
        <p14:creationId xmlns:p14="http://schemas.microsoft.com/office/powerpoint/2010/main" val="97977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59431" cy="369332"/>
          </a:xfrm>
          <a:prstGeom prst="rect">
            <a:avLst/>
          </a:prstGeom>
          <a:noFill/>
        </p:spPr>
        <p:txBody>
          <a:bodyPr wrap="square" rtlCol="0">
            <a:spAutoFit/>
          </a:bodyPr>
          <a:lstStyle/>
          <a:p>
            <a:r>
              <a:rPr lang="en-US" dirty="0">
                <a:solidFill>
                  <a:schemeClr val="bg1"/>
                </a:solidFill>
              </a:rPr>
              <a:t>Exodus 20:12</a:t>
            </a:r>
          </a:p>
        </p:txBody>
      </p:sp>
      <p:grpSp>
        <p:nvGrpSpPr>
          <p:cNvPr id="5" name="Group 4"/>
          <p:cNvGrpSpPr/>
          <p:nvPr/>
        </p:nvGrpSpPr>
        <p:grpSpPr>
          <a:xfrm rot="430450">
            <a:off x="480037" y="330540"/>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721228" y="859972"/>
            <a:ext cx="1687285" cy="1477328"/>
          </a:xfrm>
          <a:prstGeom prst="rect">
            <a:avLst/>
          </a:prstGeom>
          <a:noFill/>
        </p:spPr>
        <p:txBody>
          <a:bodyPr wrap="square" rtlCol="0">
            <a:spAutoFit/>
          </a:bodyPr>
          <a:lstStyle/>
          <a:p>
            <a:pPr algn="ctr"/>
            <a:r>
              <a:rPr lang="en-US" dirty="0">
                <a:latin typeface="Castellar" panose="020A0402060406010301" pitchFamily="18" charset="0"/>
              </a:rPr>
              <a:t>Honor Thy Father and Mother</a:t>
            </a:r>
          </a:p>
        </p:txBody>
      </p:sp>
      <p:sp>
        <p:nvSpPr>
          <p:cNvPr id="51" name="TextBox 50"/>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(2)</a:t>
            </a:r>
          </a:p>
        </p:txBody>
      </p:sp>
      <p:grpSp>
        <p:nvGrpSpPr>
          <p:cNvPr id="9" name="Group 8"/>
          <p:cNvGrpSpPr/>
          <p:nvPr/>
        </p:nvGrpSpPr>
        <p:grpSpPr>
          <a:xfrm>
            <a:off x="8416834" y="1156590"/>
            <a:ext cx="3078480" cy="4544820"/>
            <a:chOff x="8416834" y="322967"/>
            <a:chExt cx="3078480" cy="454482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6834" y="322967"/>
              <a:ext cx="3078480" cy="4364736"/>
            </a:xfrm>
            <a:prstGeom prst="rect">
              <a:avLst/>
            </a:prstGeom>
          </p:spPr>
        </p:pic>
        <p:sp>
          <p:nvSpPr>
            <p:cNvPr id="18" name="TextBox 17"/>
            <p:cNvSpPr txBox="1"/>
            <p:nvPr/>
          </p:nvSpPr>
          <p:spPr>
            <a:xfrm>
              <a:off x="8839199" y="4606177"/>
              <a:ext cx="2394858" cy="261610"/>
            </a:xfrm>
            <a:prstGeom prst="rect">
              <a:avLst/>
            </a:prstGeom>
            <a:noFill/>
          </p:spPr>
          <p:txBody>
            <a:bodyPr wrap="square" rtlCol="0">
              <a:spAutoFit/>
            </a:bodyPr>
            <a:lstStyle/>
            <a:p>
              <a:r>
                <a:rPr lang="en-US" sz="1100" dirty="0">
                  <a:solidFill>
                    <a:schemeClr val="bg1"/>
                  </a:solidFill>
                </a:rPr>
                <a:t>Joseph and Agnes </a:t>
              </a:r>
              <a:r>
                <a:rPr lang="en-US" sz="1100" dirty="0" err="1">
                  <a:solidFill>
                    <a:schemeClr val="bg1"/>
                  </a:solidFill>
                </a:rPr>
                <a:t>Tomina</a:t>
              </a:r>
              <a:r>
                <a:rPr lang="en-US" sz="1100" dirty="0">
                  <a:solidFill>
                    <a:schemeClr val="bg1"/>
                  </a:solidFill>
                </a:rPr>
                <a:t> Anderson</a:t>
              </a:r>
            </a:p>
          </p:txBody>
        </p:sp>
      </p:grpSp>
      <p:sp>
        <p:nvSpPr>
          <p:cNvPr id="10" name="Rectangle 9"/>
          <p:cNvSpPr/>
          <p:nvPr/>
        </p:nvSpPr>
        <p:spPr>
          <a:xfrm>
            <a:off x="2743199" y="770139"/>
            <a:ext cx="5562771" cy="1200329"/>
          </a:xfrm>
          <a:prstGeom prst="rect">
            <a:avLst/>
          </a:prstGeom>
        </p:spPr>
        <p:txBody>
          <a:bodyPr wrap="square">
            <a:spAutoFit/>
          </a:bodyPr>
          <a:lstStyle/>
          <a:p>
            <a:r>
              <a:rPr lang="en-US" b="0" i="1" dirty="0">
                <a:solidFill>
                  <a:schemeClr val="bg1"/>
                </a:solidFill>
                <a:effectLst/>
                <a:latin typeface="Calibri" panose="020F0502020204030204" pitchFamily="34" charset="0"/>
              </a:rPr>
              <a:t>To honor</a:t>
            </a:r>
            <a:r>
              <a:rPr lang="en-US" b="0" i="0" dirty="0">
                <a:solidFill>
                  <a:schemeClr val="bg1"/>
                </a:solidFill>
                <a:effectLst/>
                <a:latin typeface="Calibri" panose="020F0502020204030204" pitchFamily="34" charset="0"/>
              </a:rPr>
              <a:t> means to “bring honor to or to have an attitude of honoring.”</a:t>
            </a:r>
          </a:p>
          <a:p>
            <a:endParaRPr lang="en-US" dirty="0">
              <a:solidFill>
                <a:schemeClr val="bg1"/>
              </a:solidFill>
              <a:latin typeface="Calibri" panose="020F0502020204030204" pitchFamily="34" charset="0"/>
            </a:endParaRPr>
          </a:p>
          <a:p>
            <a:r>
              <a:rPr lang="en-US" b="0" i="1" dirty="0">
                <a:solidFill>
                  <a:schemeClr val="bg1"/>
                </a:solidFill>
                <a:effectLst/>
                <a:latin typeface="Calibri" panose="020F0502020204030204" pitchFamily="34" charset="0"/>
              </a:rPr>
              <a:t>Obedience</a:t>
            </a:r>
            <a:r>
              <a:rPr lang="en-US" b="0" i="0" dirty="0">
                <a:solidFill>
                  <a:schemeClr val="bg1"/>
                </a:solidFill>
                <a:effectLst/>
                <a:latin typeface="Calibri" panose="020F0502020204030204" pitchFamily="34" charset="0"/>
              </a:rPr>
              <a:t> means “to follow direction or example.” </a:t>
            </a:r>
            <a:endParaRPr lang="en-US" dirty="0">
              <a:solidFill>
                <a:schemeClr val="bg1"/>
              </a:solidFill>
            </a:endParaRPr>
          </a:p>
        </p:txBody>
      </p:sp>
      <p:sp>
        <p:nvSpPr>
          <p:cNvPr id="11" name="Rectangle 10"/>
          <p:cNvSpPr/>
          <p:nvPr/>
        </p:nvSpPr>
        <p:spPr>
          <a:xfrm>
            <a:off x="1798320" y="3603145"/>
            <a:ext cx="6357257" cy="2308324"/>
          </a:xfrm>
          <a:prstGeom prst="rect">
            <a:avLst/>
          </a:prstGeom>
        </p:spPr>
        <p:txBody>
          <a:bodyPr wrap="square">
            <a:spAutoFit/>
          </a:bodyPr>
          <a:lstStyle/>
          <a:p>
            <a:r>
              <a:rPr lang="en-US" b="0" i="0" dirty="0">
                <a:solidFill>
                  <a:schemeClr val="bg1"/>
                </a:solidFill>
                <a:effectLst/>
                <a:latin typeface="Calibri" panose="020F0502020204030204" pitchFamily="34" charset="0"/>
              </a:rPr>
              <a:t> I counsel you to stay close to your parents. There are some things which come only with mature adulthood, and one of these is wisdom. Young people, you need the wisdom of age, just as some of us older ones need your enthusiasm for life...</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…your parents, with their maturity of years and experience you have not had, can provide wisdom, knowledge, and blessings to help you over life’s pitfalls. </a:t>
            </a:r>
            <a:r>
              <a:rPr lang="en-US" b="0" i="0" dirty="0">
                <a:solidFill>
                  <a:schemeClr val="bg1"/>
                </a:solidFill>
                <a:effectLst/>
                <a:latin typeface="Calibri" panose="020F0502020204030204" pitchFamily="34" charset="0"/>
              </a:rPr>
              <a:t> (7)</a:t>
            </a:r>
            <a:endParaRPr lang="en-US" dirty="0">
              <a:solidFill>
                <a:schemeClr val="bg1"/>
              </a:solidFill>
              <a:latin typeface="Calibri" panose="020F0502020204030204"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20" y="3338958"/>
            <a:ext cx="1285385" cy="1818551"/>
          </a:xfrm>
          <a:prstGeom prst="rect">
            <a:avLst/>
          </a:prstGeom>
        </p:spPr>
      </p:pic>
    </p:spTree>
    <p:extLst>
      <p:ext uri="{BB962C8B-B14F-4D97-AF65-F5344CB8AC3E}">
        <p14:creationId xmlns:p14="http://schemas.microsoft.com/office/powerpoint/2010/main" val="21004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59431" cy="369332"/>
          </a:xfrm>
          <a:prstGeom prst="rect">
            <a:avLst/>
          </a:prstGeom>
          <a:noFill/>
        </p:spPr>
        <p:txBody>
          <a:bodyPr wrap="square" rtlCol="0">
            <a:spAutoFit/>
          </a:bodyPr>
          <a:lstStyle/>
          <a:p>
            <a:r>
              <a:rPr lang="en-US" dirty="0">
                <a:solidFill>
                  <a:schemeClr val="bg1"/>
                </a:solidFill>
              </a:rPr>
              <a:t>Exodus 20:12</a:t>
            </a:r>
          </a:p>
        </p:txBody>
      </p:sp>
      <p:sp>
        <p:nvSpPr>
          <p:cNvPr id="12" name="TextBox 11"/>
          <p:cNvSpPr txBox="1"/>
          <p:nvPr/>
        </p:nvSpPr>
        <p:spPr>
          <a:xfrm>
            <a:off x="721228" y="859972"/>
            <a:ext cx="1687285" cy="1477328"/>
          </a:xfrm>
          <a:prstGeom prst="rect">
            <a:avLst/>
          </a:prstGeom>
          <a:noFill/>
        </p:spPr>
        <p:txBody>
          <a:bodyPr wrap="square" rtlCol="0">
            <a:spAutoFit/>
          </a:bodyPr>
          <a:lstStyle/>
          <a:p>
            <a:pPr algn="ctr"/>
            <a:r>
              <a:rPr lang="en-US" dirty="0">
                <a:latin typeface="Castellar" panose="020A0402060406010301" pitchFamily="18" charset="0"/>
              </a:rPr>
              <a:t>Honor Thy Father and Mother</a:t>
            </a:r>
          </a:p>
        </p:txBody>
      </p:sp>
      <p:sp>
        <p:nvSpPr>
          <p:cNvPr id="17" name="TextBox 16">
            <a:extLst>
              <a:ext uri="{FF2B5EF4-FFF2-40B4-BE49-F238E27FC236}">
                <a16:creationId xmlns:a16="http://schemas.microsoft.com/office/drawing/2014/main" id="{687B469E-538F-464B-AF3F-728900A69361}"/>
              </a:ext>
            </a:extLst>
          </p:cNvPr>
          <p:cNvSpPr txBox="1"/>
          <p:nvPr/>
        </p:nvSpPr>
        <p:spPr>
          <a:xfrm>
            <a:off x="-97971" y="0"/>
            <a:ext cx="121158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A Commandment</a:t>
            </a:r>
          </a:p>
        </p:txBody>
      </p:sp>
      <p:sp>
        <p:nvSpPr>
          <p:cNvPr id="2" name="Rectangle 1">
            <a:extLst>
              <a:ext uri="{FF2B5EF4-FFF2-40B4-BE49-F238E27FC236}">
                <a16:creationId xmlns:a16="http://schemas.microsoft.com/office/drawing/2014/main" id="{6C03774E-F0A2-4EF8-A4E4-837C81A2879F}"/>
              </a:ext>
            </a:extLst>
          </p:cNvPr>
          <p:cNvSpPr/>
          <p:nvPr/>
        </p:nvSpPr>
        <p:spPr>
          <a:xfrm>
            <a:off x="354904" y="1101788"/>
            <a:ext cx="6096000" cy="3046988"/>
          </a:xfrm>
          <a:prstGeom prst="rect">
            <a:avLst/>
          </a:prstGeom>
        </p:spPr>
        <p:txBody>
          <a:bodyPr>
            <a:spAutoFit/>
          </a:bodyPr>
          <a:lstStyle/>
          <a:p>
            <a:r>
              <a:rPr lang="en-US" sz="3200" dirty="0">
                <a:solidFill>
                  <a:schemeClr val="bg1"/>
                </a:solidFill>
                <a:latin typeface="Abadi" panose="020B0604020104020204" pitchFamily="34" charset="0"/>
              </a:rPr>
              <a:t>How can a person honor a parent who is not living righteously or who teaches his or her children to do things that are contrary to Heavenly Father’s commandments?</a:t>
            </a:r>
            <a:endParaRPr lang="en-US" sz="3200" dirty="0">
              <a:solidFill>
                <a:schemeClr val="bg1"/>
              </a:solidFill>
            </a:endParaRPr>
          </a:p>
        </p:txBody>
      </p:sp>
      <p:sp>
        <p:nvSpPr>
          <p:cNvPr id="3" name="Rectangle 2">
            <a:extLst>
              <a:ext uri="{FF2B5EF4-FFF2-40B4-BE49-F238E27FC236}">
                <a16:creationId xmlns:a16="http://schemas.microsoft.com/office/drawing/2014/main" id="{EA2E41EB-71F9-4062-A491-32C92752E8B4}"/>
              </a:ext>
            </a:extLst>
          </p:cNvPr>
          <p:cNvSpPr/>
          <p:nvPr/>
        </p:nvSpPr>
        <p:spPr>
          <a:xfrm>
            <a:off x="5415420" y="4208846"/>
            <a:ext cx="6096000" cy="830997"/>
          </a:xfrm>
          <a:prstGeom prst="rect">
            <a:avLst/>
          </a:prstGeom>
        </p:spPr>
        <p:txBody>
          <a:bodyPr>
            <a:spAutoFit/>
          </a:bodyPr>
          <a:lstStyle/>
          <a:p>
            <a:r>
              <a:rPr lang="en-US" sz="2400" dirty="0">
                <a:solidFill>
                  <a:schemeClr val="bg1"/>
                </a:solidFill>
                <a:latin typeface="Abadi" panose="020B0604020104020204" pitchFamily="34" charset="0"/>
              </a:rPr>
              <a:t>We can show love and respect for our earthly parents even when they are not perfect.</a:t>
            </a:r>
            <a:endParaRPr lang="en-US" sz="2400" dirty="0">
              <a:solidFill>
                <a:schemeClr val="bg1"/>
              </a:solidFill>
            </a:endParaRPr>
          </a:p>
        </p:txBody>
      </p:sp>
      <p:sp>
        <p:nvSpPr>
          <p:cNvPr id="13" name="Rectangle 12">
            <a:extLst>
              <a:ext uri="{FF2B5EF4-FFF2-40B4-BE49-F238E27FC236}">
                <a16:creationId xmlns:a16="http://schemas.microsoft.com/office/drawing/2014/main" id="{1475247B-9934-4ECA-AFF2-481ADF10ECF6}"/>
              </a:ext>
            </a:extLst>
          </p:cNvPr>
          <p:cNvSpPr/>
          <p:nvPr/>
        </p:nvSpPr>
        <p:spPr>
          <a:xfrm>
            <a:off x="1773376" y="5823944"/>
            <a:ext cx="9987029" cy="523220"/>
          </a:xfrm>
          <a:prstGeom prst="rect">
            <a:avLst/>
          </a:prstGeom>
          <a:solidFill>
            <a:schemeClr val="accent1">
              <a:lumMod val="40000"/>
              <a:lumOff val="60000"/>
            </a:schemeClr>
          </a:solidFill>
        </p:spPr>
        <p:txBody>
          <a:bodyPr wrap="none">
            <a:spAutoFit/>
          </a:bodyPr>
          <a:lstStyle/>
          <a:p>
            <a:r>
              <a:rPr lang="en-US" sz="2800" dirty="0">
                <a:solidFill>
                  <a:srgbClr val="FF0000"/>
                </a:solidFill>
                <a:latin typeface="Abadi" panose="020B0604020104020204" pitchFamily="34" charset="0"/>
              </a:rPr>
              <a:t>“Do your part to develop real family unity and family solidarity.”</a:t>
            </a:r>
            <a:endParaRPr lang="en-US" sz="2800" dirty="0">
              <a:solidFill>
                <a:srgbClr val="FF0000"/>
              </a:solidFill>
            </a:endParaRPr>
          </a:p>
        </p:txBody>
      </p:sp>
      <p:pic>
        <p:nvPicPr>
          <p:cNvPr id="2050" name="Picture 2" descr="Image result for teens and parents">
            <a:extLst>
              <a:ext uri="{FF2B5EF4-FFF2-40B4-BE49-F238E27FC236}">
                <a16:creationId xmlns:a16="http://schemas.microsoft.com/office/drawing/2014/main" id="{165C4880-A4E1-4927-ABA5-540418C89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292" y="1258269"/>
            <a:ext cx="4796128" cy="23980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61142591-F47C-43FD-8A95-7BC26E281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058" y="3724231"/>
            <a:ext cx="2543175" cy="18002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468F327-DE8A-4C2A-83B4-2F27F1545498}"/>
              </a:ext>
            </a:extLst>
          </p:cNvPr>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(7)</a:t>
            </a:r>
          </a:p>
        </p:txBody>
      </p:sp>
    </p:spTree>
    <p:extLst>
      <p:ext uri="{BB962C8B-B14F-4D97-AF65-F5344CB8AC3E}">
        <p14:creationId xmlns:p14="http://schemas.microsoft.com/office/powerpoint/2010/main" val="227148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(7)</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485" y="1793187"/>
            <a:ext cx="2057833" cy="2911403"/>
          </a:xfrm>
          <a:prstGeom prst="rect">
            <a:avLst/>
          </a:prstGeom>
        </p:spPr>
      </p:pic>
      <p:sp>
        <p:nvSpPr>
          <p:cNvPr id="15" name="Rectangle 14"/>
          <p:cNvSpPr/>
          <p:nvPr/>
        </p:nvSpPr>
        <p:spPr>
          <a:xfrm>
            <a:off x="582602" y="895493"/>
            <a:ext cx="6096000" cy="4524315"/>
          </a:xfrm>
          <a:prstGeom prst="rect">
            <a:avLst/>
          </a:prstGeom>
        </p:spPr>
        <p:txBody>
          <a:bodyPr>
            <a:spAutoFit/>
          </a:bodyPr>
          <a:lstStyle/>
          <a:p>
            <a:r>
              <a:rPr lang="en-US" sz="3600" b="0" i="0" dirty="0">
                <a:solidFill>
                  <a:schemeClr val="bg1"/>
                </a:solidFill>
                <a:effectLst/>
                <a:latin typeface="Calibri" panose="020F0502020204030204" pitchFamily="34" charset="0"/>
              </a:rPr>
              <a:t>“When we put God first, all other things fall into their proper place or drop out of our lives. Our love of the Lord will govern the claims for our affection, the demands on our time, the interests we pursue, and the order of our priorities.”</a:t>
            </a:r>
            <a:endParaRPr lang="en-US" sz="3600" dirty="0">
              <a:solidFill>
                <a:schemeClr val="bg1"/>
              </a:solidFill>
            </a:endParaRPr>
          </a:p>
        </p:txBody>
      </p:sp>
    </p:spTree>
    <p:extLst>
      <p:ext uri="{BB962C8B-B14F-4D97-AF65-F5344CB8AC3E}">
        <p14:creationId xmlns:p14="http://schemas.microsoft.com/office/powerpoint/2010/main" val="1971355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(7)</a:t>
            </a:r>
          </a:p>
        </p:txBody>
      </p:sp>
      <p:sp>
        <p:nvSpPr>
          <p:cNvPr id="15" name="Rectangle 14"/>
          <p:cNvSpPr/>
          <p:nvPr/>
        </p:nvSpPr>
        <p:spPr>
          <a:xfrm>
            <a:off x="4343787" y="174579"/>
            <a:ext cx="7633948" cy="6463308"/>
          </a:xfrm>
          <a:prstGeom prst="rect">
            <a:avLst/>
          </a:prstGeom>
        </p:spPr>
        <p:txBody>
          <a:bodyPr wrap="square">
            <a:spAutoFit/>
          </a:bodyPr>
          <a:lstStyle/>
          <a:p>
            <a:pPr fontAlgn="base"/>
            <a:r>
              <a:rPr lang="en-US" dirty="0">
                <a:solidFill>
                  <a:schemeClr val="bg1"/>
                </a:solidFill>
                <a:latin typeface="Calibri" panose="020F0502020204030204" pitchFamily="34" charset="0"/>
              </a:rPr>
              <a:t> Thou shalt have no other gods before me.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Thou shalt not make unto thee any graven image, or any likeness </a:t>
            </a:r>
            <a:r>
              <a:rPr lang="en-US" i="1" dirty="0">
                <a:solidFill>
                  <a:schemeClr val="bg1"/>
                </a:solidFill>
                <a:latin typeface="Calibri" panose="020F0502020204030204" pitchFamily="34" charset="0"/>
              </a:rPr>
              <a:t>of any thing</a:t>
            </a:r>
            <a:r>
              <a:rPr lang="en-US" dirty="0">
                <a:solidFill>
                  <a:schemeClr val="bg1"/>
                </a:solidFill>
                <a:latin typeface="Calibri" panose="020F0502020204030204" pitchFamily="34" charset="0"/>
              </a:rPr>
              <a:t>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in heaven above, or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in the earth beneath, or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in the water under the earth:</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Thou shalt not bow down thyself to them, nor serve them: for I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a:t>
            </a:r>
            <a:r>
              <a:rPr lang="en-US" i="1" dirty="0">
                <a:solidFill>
                  <a:schemeClr val="bg1"/>
                </a:solidFill>
                <a:latin typeface="Calibri" panose="020F0502020204030204" pitchFamily="34" charset="0"/>
              </a:rPr>
              <a:t>am</a:t>
            </a:r>
            <a:r>
              <a:rPr lang="en-US" dirty="0">
                <a:solidFill>
                  <a:schemeClr val="bg1"/>
                </a:solidFill>
                <a:latin typeface="Calibri" panose="020F0502020204030204" pitchFamily="34" charset="0"/>
              </a:rPr>
              <a:t> a jealous God, visiting the iniquity of the fathers upon the children unto the third and fourth </a:t>
            </a:r>
            <a:r>
              <a:rPr lang="en-US" i="1" dirty="0">
                <a:solidFill>
                  <a:schemeClr val="bg1"/>
                </a:solidFill>
                <a:latin typeface="Calibri" panose="020F0502020204030204" pitchFamily="34" charset="0"/>
              </a:rPr>
              <a:t>generation</a:t>
            </a:r>
            <a:r>
              <a:rPr lang="en-US" dirty="0">
                <a:solidFill>
                  <a:schemeClr val="bg1"/>
                </a:solidFill>
                <a:latin typeface="Calibri" panose="020F0502020204030204" pitchFamily="34" charset="0"/>
              </a:rPr>
              <a:t> of them that hate me;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And shewing mercy unto thousands of them that love me, and keep my commandments.</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Thou shalt not take the name of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in vain; for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will not hold him guiltless that taketh his name in vain.</a:t>
            </a: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Remember the </a:t>
            </a:r>
            <a:r>
              <a:rPr lang="en-US" dirty="0" err="1">
                <a:solidFill>
                  <a:schemeClr val="bg1"/>
                </a:solidFill>
                <a:latin typeface="Calibri" panose="020F0502020204030204" pitchFamily="34" charset="0"/>
              </a:rPr>
              <a:t>sabbath</a:t>
            </a:r>
            <a:r>
              <a:rPr lang="en-US" dirty="0">
                <a:solidFill>
                  <a:schemeClr val="bg1"/>
                </a:solidFill>
                <a:latin typeface="Calibri" panose="020F0502020204030204" pitchFamily="34" charset="0"/>
              </a:rPr>
              <a:t> day, to keep it holy.</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Six days shalt thou </a:t>
            </a:r>
            <a:r>
              <a:rPr lang="en-US" dirty="0" err="1">
                <a:solidFill>
                  <a:schemeClr val="bg1"/>
                </a:solidFill>
                <a:latin typeface="Calibri" panose="020F0502020204030204" pitchFamily="34" charset="0"/>
              </a:rPr>
              <a:t>labour</a:t>
            </a:r>
            <a:r>
              <a:rPr lang="en-US" dirty="0">
                <a:solidFill>
                  <a:schemeClr val="bg1"/>
                </a:solidFill>
                <a:latin typeface="Calibri" panose="020F0502020204030204" pitchFamily="34" charset="0"/>
              </a:rPr>
              <a:t>, and do all thy work:</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But the seventh day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the </a:t>
            </a:r>
            <a:r>
              <a:rPr lang="en-US" dirty="0" err="1">
                <a:solidFill>
                  <a:schemeClr val="bg1"/>
                </a:solidFill>
                <a:latin typeface="Calibri" panose="020F0502020204030204" pitchFamily="34" charset="0"/>
              </a:rPr>
              <a:t>sabbath</a:t>
            </a:r>
            <a:r>
              <a:rPr lang="en-US" dirty="0">
                <a:solidFill>
                  <a:schemeClr val="bg1"/>
                </a:solidFill>
                <a:latin typeface="Calibri" panose="020F0502020204030204" pitchFamily="34" charset="0"/>
              </a:rPr>
              <a:t> of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a:t>
            </a:r>
            <a:r>
              <a:rPr lang="en-US" i="1" dirty="0">
                <a:solidFill>
                  <a:schemeClr val="bg1"/>
                </a:solidFill>
                <a:latin typeface="Calibri" panose="020F0502020204030204" pitchFamily="34" charset="0"/>
              </a:rPr>
              <a:t>in it</a:t>
            </a:r>
            <a:r>
              <a:rPr lang="en-US" dirty="0">
                <a:solidFill>
                  <a:schemeClr val="bg1"/>
                </a:solidFill>
                <a:latin typeface="Calibri" panose="020F0502020204030204" pitchFamily="34" charset="0"/>
              </a:rPr>
              <a:t> thou shalt not do any work, thou, nor thy son, nor thy daughter, thy manservant, nor thy maidservant, nor thy cattle, nor thy stranger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within thy gates:</a:t>
            </a:r>
          </a:p>
          <a:p>
            <a:pPr fontAlgn="base"/>
            <a:endParaRPr lang="en-US" dirty="0">
              <a:solidFill>
                <a:schemeClr val="bg1"/>
              </a:solidFill>
              <a:latin typeface="Calibri" panose="020F0502020204030204" pitchFamily="34" charset="0"/>
            </a:endParaRPr>
          </a:p>
        </p:txBody>
      </p:sp>
      <p:grpSp>
        <p:nvGrpSpPr>
          <p:cNvPr id="6" name="Group 5"/>
          <p:cNvGrpSpPr/>
          <p:nvPr/>
        </p:nvGrpSpPr>
        <p:grpSpPr>
          <a:xfrm>
            <a:off x="418189" y="1692482"/>
            <a:ext cx="2979879" cy="3770972"/>
            <a:chOff x="2819400" y="3657600"/>
            <a:chExt cx="1447800" cy="2121932"/>
          </a:xfrm>
        </p:grpSpPr>
        <p:sp>
          <p:nvSpPr>
            <p:cNvPr id="7" name="TextBox 6"/>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8" name="Rectangle 7"/>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Exodus</a:t>
              </a:r>
            </a:p>
            <a:p>
              <a:pPr algn="ctr"/>
              <a:r>
                <a:rPr lang="en-US" sz="4000" dirty="0">
                  <a:solidFill>
                    <a:srgbClr val="FFC000"/>
                  </a:solidFill>
                  <a:latin typeface="Colonna MT" pitchFamily="82" charset="0"/>
                </a:rPr>
                <a:t>20:3-17</a:t>
              </a:r>
            </a:p>
          </p:txBody>
        </p:sp>
        <p:sp>
          <p:nvSpPr>
            <p:cNvPr id="11" name="Rectangle 10"/>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ight Arrow 11"/>
          <p:cNvSpPr/>
          <p:nvPr/>
        </p:nvSpPr>
        <p:spPr>
          <a:xfrm>
            <a:off x="3612333" y="3168713"/>
            <a:ext cx="615236" cy="4979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09C2B6A-E771-4452-9978-E81E188BA817}"/>
              </a:ext>
            </a:extLst>
          </p:cNvPr>
          <p:cNvSpPr txBox="1"/>
          <p:nvPr/>
        </p:nvSpPr>
        <p:spPr>
          <a:xfrm>
            <a:off x="-97971" y="0"/>
            <a:ext cx="4441758" cy="1323439"/>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Doctrinal Mastery</a:t>
            </a:r>
          </a:p>
        </p:txBody>
      </p:sp>
    </p:spTree>
    <p:extLst>
      <p:ext uri="{BB962C8B-B14F-4D97-AF65-F5344CB8AC3E}">
        <p14:creationId xmlns:p14="http://schemas.microsoft.com/office/powerpoint/2010/main" val="6368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750" fill="hold"/>
                                        <p:tgtEl>
                                          <p:spTgt spid="12"/>
                                        </p:tgtEl>
                                        <p:attrNameLst>
                                          <p:attrName>ppt_x</p:attrName>
                                        </p:attrNameLst>
                                      </p:cBhvr>
                                      <p:tavLst>
                                        <p:tav tm="0">
                                          <p:val>
                                            <p:strVal val="0-#ppt_w/2"/>
                                          </p:val>
                                        </p:tav>
                                        <p:tav tm="100000">
                                          <p:val>
                                            <p:strVal val="#ppt_x"/>
                                          </p:val>
                                        </p:tav>
                                      </p:tavLst>
                                    </p:anim>
                                    <p:anim calcmode="lin" valueType="num">
                                      <p:cBhvr additive="base">
                                        <p:cTn id="12" dur="1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750" fill="hold"/>
                                        <p:tgtEl>
                                          <p:spTgt spid="6"/>
                                        </p:tgtEl>
                                        <p:attrNameLst>
                                          <p:attrName>ppt_x</p:attrName>
                                        </p:attrNameLst>
                                      </p:cBhvr>
                                      <p:tavLst>
                                        <p:tav tm="0">
                                          <p:val>
                                            <p:strVal val="0-#ppt_w/2"/>
                                          </p:val>
                                        </p:tav>
                                        <p:tav tm="100000">
                                          <p:val>
                                            <p:strVal val="#ppt_x"/>
                                          </p:val>
                                        </p:tav>
                                      </p:tavLst>
                                    </p:anim>
                                    <p:anim calcmode="lin" valueType="num">
                                      <p:cBhvr additive="base">
                                        <p:cTn id="16" dur="1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(7)</a:t>
            </a:r>
          </a:p>
        </p:txBody>
      </p:sp>
      <p:sp>
        <p:nvSpPr>
          <p:cNvPr id="15" name="Rectangle 14"/>
          <p:cNvSpPr/>
          <p:nvPr/>
        </p:nvSpPr>
        <p:spPr>
          <a:xfrm>
            <a:off x="4227569" y="756503"/>
            <a:ext cx="7633948" cy="5355312"/>
          </a:xfrm>
          <a:prstGeom prst="rect">
            <a:avLst/>
          </a:prstGeom>
        </p:spPr>
        <p:txBody>
          <a:bodyPr wrap="square">
            <a:spAutoFit/>
          </a:bodyPr>
          <a:lstStyle/>
          <a:p>
            <a:pPr fontAlgn="base"/>
            <a:r>
              <a:rPr lang="en-US" dirty="0">
                <a:solidFill>
                  <a:schemeClr val="bg1"/>
                </a:solidFill>
                <a:latin typeface="Calibri" panose="020F0502020204030204" pitchFamily="34" charset="0"/>
              </a:rPr>
              <a:t>For </a:t>
            </a:r>
            <a:r>
              <a:rPr lang="en-US" i="1" dirty="0">
                <a:solidFill>
                  <a:schemeClr val="bg1"/>
                </a:solidFill>
                <a:latin typeface="Calibri" panose="020F0502020204030204" pitchFamily="34" charset="0"/>
              </a:rPr>
              <a:t>in</a:t>
            </a:r>
            <a:r>
              <a:rPr lang="en-US" dirty="0">
                <a:solidFill>
                  <a:schemeClr val="bg1"/>
                </a:solidFill>
                <a:latin typeface="Calibri" panose="020F0502020204030204" pitchFamily="34" charset="0"/>
              </a:rPr>
              <a:t> six days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made heaven and earth, the sea, and all that in them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and rested the seventh day: wherefore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blessed the </a:t>
            </a:r>
            <a:r>
              <a:rPr lang="en-US" dirty="0" err="1">
                <a:solidFill>
                  <a:schemeClr val="bg1"/>
                </a:solidFill>
                <a:latin typeface="Calibri" panose="020F0502020204030204" pitchFamily="34" charset="0"/>
              </a:rPr>
              <a:t>sabbath</a:t>
            </a:r>
            <a:r>
              <a:rPr lang="en-US" dirty="0">
                <a:solidFill>
                  <a:schemeClr val="bg1"/>
                </a:solidFill>
                <a:latin typeface="Calibri" panose="020F0502020204030204" pitchFamily="34" charset="0"/>
              </a:rPr>
              <a:t> day, and hallowed it.</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err="1">
                <a:solidFill>
                  <a:schemeClr val="bg1"/>
                </a:solidFill>
                <a:latin typeface="Calibri" panose="020F0502020204030204" pitchFamily="34" charset="0"/>
              </a:rPr>
              <a:t>Honour</a:t>
            </a:r>
            <a:r>
              <a:rPr lang="en-US" dirty="0">
                <a:solidFill>
                  <a:schemeClr val="bg1"/>
                </a:solidFill>
                <a:latin typeface="Calibri" panose="020F0502020204030204" pitchFamily="34" charset="0"/>
              </a:rPr>
              <a:t> thy father and thy mother: that thy days may be long upon the land which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giveth thee.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kill.</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commit adultery.</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steal.</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bear false witness against thy </a:t>
            </a:r>
            <a:r>
              <a:rPr lang="en-US" dirty="0" err="1">
                <a:solidFill>
                  <a:schemeClr val="bg1"/>
                </a:solidFill>
                <a:latin typeface="Calibri" panose="020F0502020204030204" pitchFamily="34" charset="0"/>
              </a:rPr>
              <a:t>neighbour</a:t>
            </a:r>
            <a:r>
              <a:rPr lang="en-US" dirty="0">
                <a:solidFill>
                  <a:schemeClr val="bg1"/>
                </a:solidFill>
                <a:latin typeface="Calibri" panose="020F0502020204030204" pitchFamily="34" charset="0"/>
              </a:rPr>
              <a:t>.</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covet thy </a:t>
            </a:r>
            <a:r>
              <a:rPr lang="en-US" dirty="0" err="1">
                <a:solidFill>
                  <a:schemeClr val="bg1"/>
                </a:solidFill>
                <a:latin typeface="Calibri" panose="020F0502020204030204" pitchFamily="34" charset="0"/>
              </a:rPr>
              <a:t>neighbour’s</a:t>
            </a:r>
            <a:r>
              <a:rPr lang="en-US" dirty="0">
                <a:solidFill>
                  <a:schemeClr val="bg1"/>
                </a:solidFill>
                <a:latin typeface="Calibri" panose="020F0502020204030204" pitchFamily="34" charset="0"/>
              </a:rPr>
              <a:t> house, thou shalt not covet thy </a:t>
            </a:r>
            <a:r>
              <a:rPr lang="en-US" dirty="0" err="1">
                <a:solidFill>
                  <a:schemeClr val="bg1"/>
                </a:solidFill>
                <a:latin typeface="Calibri" panose="020F0502020204030204" pitchFamily="34" charset="0"/>
              </a:rPr>
              <a:t>neighbour’s</a:t>
            </a:r>
            <a:r>
              <a:rPr lang="en-US" dirty="0">
                <a:solidFill>
                  <a:schemeClr val="bg1"/>
                </a:solidFill>
                <a:latin typeface="Calibri" panose="020F0502020204030204" pitchFamily="34" charset="0"/>
              </a:rPr>
              <a:t> wife, nor his manservant, nor his maidservant, nor his ox, nor his ass, nor any thing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thy </a:t>
            </a:r>
            <a:r>
              <a:rPr lang="en-US" dirty="0" err="1">
                <a:solidFill>
                  <a:schemeClr val="bg1"/>
                </a:solidFill>
                <a:latin typeface="Calibri" panose="020F0502020204030204" pitchFamily="34" charset="0"/>
              </a:rPr>
              <a:t>neighbour’s</a:t>
            </a:r>
            <a:r>
              <a:rPr lang="en-US" dirty="0">
                <a:solidFill>
                  <a:schemeClr val="bg1"/>
                </a:solidFill>
                <a:latin typeface="Calibri" panose="020F0502020204030204" pitchFamily="34" charset="0"/>
              </a:rPr>
              <a:t>.</a:t>
            </a:r>
          </a:p>
          <a:p>
            <a:pPr fontAlgn="base"/>
            <a:endParaRPr lang="en-US" dirty="0">
              <a:solidFill>
                <a:schemeClr val="bg1"/>
              </a:solidFill>
              <a:latin typeface="Calibri" panose="020F0502020204030204" pitchFamily="34" charset="0"/>
            </a:endParaRPr>
          </a:p>
        </p:txBody>
      </p:sp>
      <p:grpSp>
        <p:nvGrpSpPr>
          <p:cNvPr id="6" name="Group 5"/>
          <p:cNvGrpSpPr/>
          <p:nvPr/>
        </p:nvGrpSpPr>
        <p:grpSpPr>
          <a:xfrm>
            <a:off x="464534" y="1665321"/>
            <a:ext cx="2979879" cy="3770972"/>
            <a:chOff x="2819400" y="3657600"/>
            <a:chExt cx="1447800" cy="2121932"/>
          </a:xfrm>
        </p:grpSpPr>
        <p:sp>
          <p:nvSpPr>
            <p:cNvPr id="7" name="TextBox 6"/>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8" name="Rectangle 7"/>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Exodus</a:t>
              </a:r>
            </a:p>
            <a:p>
              <a:pPr algn="ctr"/>
              <a:r>
                <a:rPr lang="en-US" sz="4000" dirty="0">
                  <a:solidFill>
                    <a:srgbClr val="FFC000"/>
                  </a:solidFill>
                  <a:latin typeface="Colonna MT" pitchFamily="82" charset="0"/>
                </a:rPr>
                <a:t>20:3-17</a:t>
              </a:r>
            </a:p>
          </p:txBody>
        </p:sp>
        <p:sp>
          <p:nvSpPr>
            <p:cNvPr id="11" name="Rectangle 10"/>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ight Arrow 1"/>
          <p:cNvSpPr/>
          <p:nvPr/>
        </p:nvSpPr>
        <p:spPr>
          <a:xfrm>
            <a:off x="3612333" y="3168713"/>
            <a:ext cx="615236" cy="4979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55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0-#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750" fill="hold"/>
                                        <p:tgtEl>
                                          <p:spTgt spid="2"/>
                                        </p:tgtEl>
                                        <p:attrNameLst>
                                          <p:attrName>ppt_x</p:attrName>
                                        </p:attrNameLst>
                                      </p:cBhvr>
                                      <p:tavLst>
                                        <p:tav tm="0">
                                          <p:val>
                                            <p:strVal val="0-#ppt_w/2"/>
                                          </p:val>
                                        </p:tav>
                                        <p:tav tm="100000">
                                          <p:val>
                                            <p:strVal val="#ppt_x"/>
                                          </p:val>
                                        </p:tav>
                                      </p:tavLst>
                                    </p:anim>
                                    <p:anim calcmode="lin" valueType="num">
                                      <p:cBhvr additive="base">
                                        <p:cTn id="12" dur="1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857" y="87085"/>
            <a:ext cx="11963400" cy="6463308"/>
          </a:xfrm>
          <a:prstGeom prst="rect">
            <a:avLst/>
          </a:prstGeom>
          <a:noFill/>
        </p:spPr>
        <p:txBody>
          <a:bodyPr wrap="square" rtlCol="0">
            <a:spAutoFit/>
          </a:bodyPr>
          <a:lstStyle/>
          <a:p>
            <a:r>
              <a:rPr lang="en-US" dirty="0">
                <a:solidFill>
                  <a:schemeClr val="bg1"/>
                </a:solidFill>
                <a:latin typeface="Calibri" panose="020F0502020204030204" pitchFamily="34" charset="0"/>
              </a:rPr>
              <a:t>Sources:</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Suggested Hymn: # 303 </a:t>
            </a:r>
            <a:r>
              <a:rPr lang="en-US" i="1" dirty="0">
                <a:solidFill>
                  <a:schemeClr val="bg1"/>
                </a:solidFill>
                <a:latin typeface="Calibri" panose="020F0502020204030204" pitchFamily="34" charset="0"/>
              </a:rPr>
              <a:t>Keep the Commandments </a:t>
            </a:r>
          </a:p>
          <a:p>
            <a:endParaRPr lang="en-US" i="1" dirty="0">
              <a:solidFill>
                <a:schemeClr val="bg1"/>
              </a:solidFill>
              <a:latin typeface="Calibri" panose="020F0502020204030204" pitchFamily="34" charset="0"/>
            </a:endParaRPr>
          </a:p>
          <a:p>
            <a:pPr marL="342900" indent="-342900">
              <a:buAutoNum type="arabicPeriod"/>
            </a:pPr>
            <a:r>
              <a:rPr lang="en-US" b="0" i="0" dirty="0">
                <a:solidFill>
                  <a:schemeClr val="bg1"/>
                </a:solidFill>
                <a:effectLst/>
                <a:latin typeface="Calibri" panose="020F0502020204030204" pitchFamily="34" charset="0"/>
              </a:rPr>
              <a:t>President Thomas S. Monson (</a:t>
            </a:r>
            <a:r>
              <a:rPr lang="en-US" b="0" i="0" u="none" strike="noStrike" dirty="0">
                <a:solidFill>
                  <a:schemeClr val="bg1"/>
                </a:solidFill>
                <a:effectLst/>
                <a:latin typeface="Calibri" panose="020F0502020204030204" pitchFamily="34" charset="0"/>
              </a:rPr>
              <a:t>“Stand in Holy Places,”</a:t>
            </a:r>
            <a:r>
              <a:rPr lang="en-US" b="0" i="1" dirty="0">
                <a:solidFill>
                  <a:schemeClr val="bg1"/>
                </a:solidFill>
                <a:effectLst/>
                <a:latin typeface="Calibri" panose="020F0502020204030204" pitchFamily="34" charset="0"/>
              </a:rPr>
              <a:t> 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Nov. 2011, 83).</a:t>
            </a:r>
          </a:p>
          <a:p>
            <a:pPr marL="342900" indent="-342900">
              <a:buAutoNum type="arabicPeriod"/>
            </a:pPr>
            <a:endParaRPr lang="en-US" dirty="0">
              <a:solidFill>
                <a:schemeClr val="bg1"/>
              </a:solidFill>
              <a:latin typeface="Calibri" panose="020F0502020204030204" pitchFamily="34" charset="0"/>
            </a:endParaRPr>
          </a:p>
          <a:p>
            <a:pPr marL="342900" indent="-342900">
              <a:buAutoNum type="arabicPeriod"/>
            </a:pPr>
            <a:r>
              <a:rPr lang="en-US" dirty="0">
                <a:solidFill>
                  <a:schemeClr val="bg1"/>
                </a:solidFill>
                <a:latin typeface="Calibri" panose="020F0502020204030204" pitchFamily="34" charset="0"/>
              </a:rPr>
              <a:t>Old Testament Institute Manual</a:t>
            </a:r>
          </a:p>
          <a:p>
            <a:pPr marL="342900" indent="-342900">
              <a:buAutoNum type="arabicPeriod"/>
            </a:pPr>
            <a:endParaRPr lang="en-US" dirty="0">
              <a:solidFill>
                <a:schemeClr val="bg1"/>
              </a:solidFill>
              <a:latin typeface="Calibri" panose="020F0502020204030204" pitchFamily="34" charset="0"/>
            </a:endParaRPr>
          </a:p>
          <a:p>
            <a:pPr marL="342900" indent="-342900">
              <a:buAutoNum type="arabicPeriod"/>
            </a:pPr>
            <a:r>
              <a:rPr lang="en-US" dirty="0">
                <a:solidFill>
                  <a:schemeClr val="bg1"/>
                </a:solidFill>
                <a:latin typeface="Calibri" panose="020F0502020204030204" pitchFamily="34" charset="0"/>
              </a:rPr>
              <a:t>President Spencer W. Kimball (Miracle of Forgiveness, pp. 40–42.)</a:t>
            </a:r>
          </a:p>
          <a:p>
            <a:pPr marL="342900" indent="-342900">
              <a:buAutoNum type="arabicPeriod"/>
            </a:pPr>
            <a:endParaRPr lang="en-US" dirty="0">
              <a:solidFill>
                <a:schemeClr val="bg1"/>
              </a:solidFill>
              <a:latin typeface="Calibri" panose="020F0502020204030204" pitchFamily="34" charset="0"/>
            </a:endParaRPr>
          </a:p>
          <a:p>
            <a:pPr marL="342900" indent="-342900">
              <a:buFontTx/>
              <a:buAutoNum type="arabicPeriod"/>
            </a:pPr>
            <a:r>
              <a:rPr lang="en-US" dirty="0">
                <a:solidFill>
                  <a:schemeClr val="bg1"/>
                </a:solidFill>
                <a:latin typeface="Calibri" panose="020F0502020204030204" pitchFamily="34" charset="0"/>
              </a:rPr>
              <a:t>Elder Dallin H. Oaks (“No Other Gods,”</a:t>
            </a:r>
            <a:r>
              <a:rPr lang="en-US" i="1" dirty="0">
                <a:solidFill>
                  <a:schemeClr val="bg1"/>
                </a:solidFill>
                <a:latin typeface="Calibri" panose="020F0502020204030204" pitchFamily="34" charset="0"/>
              </a:rPr>
              <a:t> Ensign</a:t>
            </a:r>
            <a:r>
              <a:rPr lang="en-US" dirty="0">
                <a:solidFill>
                  <a:schemeClr val="bg1"/>
                </a:solidFill>
                <a:latin typeface="Calibri" panose="020F0502020204030204" pitchFamily="34" charset="0"/>
              </a:rPr>
              <a:t> or </a:t>
            </a:r>
            <a:r>
              <a:rPr lang="en-US" i="1" dirty="0">
                <a:solidFill>
                  <a:schemeClr val="bg1"/>
                </a:solidFill>
                <a:latin typeface="Calibri" panose="020F0502020204030204" pitchFamily="34" charset="0"/>
              </a:rPr>
              <a:t>Liahona,</a:t>
            </a:r>
            <a:r>
              <a:rPr lang="en-US" dirty="0">
                <a:solidFill>
                  <a:schemeClr val="bg1"/>
                </a:solidFill>
                <a:latin typeface="Calibri" panose="020F0502020204030204" pitchFamily="34" charset="0"/>
              </a:rPr>
              <a:t> Nov. 2013, 72).</a:t>
            </a:r>
          </a:p>
          <a:p>
            <a:pPr marL="342900" indent="-342900">
              <a:buFontTx/>
              <a:buAutoNum type="arabicPeriod"/>
            </a:pPr>
            <a:endParaRPr lang="en-US" dirty="0">
              <a:solidFill>
                <a:schemeClr val="bg1"/>
              </a:solidFill>
              <a:latin typeface="Calibri" panose="020F0502020204030204" pitchFamily="34" charset="0"/>
            </a:endParaRPr>
          </a:p>
          <a:p>
            <a:pPr marL="342900" indent="-342900">
              <a:buFontTx/>
              <a:buAutoNum type="arabicPeriod"/>
            </a:pPr>
            <a:r>
              <a:rPr lang="en-US" b="0" i="0" dirty="0">
                <a:solidFill>
                  <a:schemeClr val="bg1"/>
                </a:solidFill>
                <a:effectLst/>
                <a:latin typeface="Calibri" panose="020F0502020204030204" pitchFamily="34" charset="0"/>
              </a:rPr>
              <a:t>(Clarke, Bible Commentary, 1:404.) </a:t>
            </a:r>
            <a:r>
              <a:rPr lang="en-US" dirty="0">
                <a:solidFill>
                  <a:schemeClr val="bg1"/>
                </a:solidFill>
                <a:latin typeface="Calibri" panose="020F0502020204030204" pitchFamily="34" charset="0"/>
              </a:rPr>
              <a:t>excerpt </a:t>
            </a:r>
            <a:r>
              <a:rPr lang="en-US" b="0" i="0" dirty="0">
                <a:solidFill>
                  <a:schemeClr val="bg1"/>
                </a:solidFill>
                <a:effectLst/>
                <a:latin typeface="Calibri" panose="020F0502020204030204" pitchFamily="34" charset="0"/>
              </a:rPr>
              <a:t>in Old Testament Institute Manual</a:t>
            </a:r>
          </a:p>
          <a:p>
            <a:pPr marL="342900" indent="-342900">
              <a:buFontTx/>
              <a:buAutoNum type="arabicPeriod"/>
            </a:pPr>
            <a:endParaRPr lang="en-US" dirty="0">
              <a:solidFill>
                <a:schemeClr val="bg1"/>
              </a:solidFill>
              <a:latin typeface="Calibri" panose="020F0502020204030204" pitchFamily="34" charset="0"/>
            </a:endParaRPr>
          </a:p>
          <a:p>
            <a:pPr marL="342900" indent="-342900">
              <a:buFontTx/>
              <a:buAutoNum type="arabicPeriod"/>
            </a:pPr>
            <a:r>
              <a:rPr lang="en-US" b="0" i="0" dirty="0">
                <a:solidFill>
                  <a:schemeClr val="bg1"/>
                </a:solidFill>
                <a:effectLst/>
                <a:latin typeface="Calibri" panose="020F0502020204030204" pitchFamily="34" charset="0"/>
              </a:rPr>
              <a:t>Elder </a:t>
            </a:r>
            <a:r>
              <a:rPr lang="en-US" b="0" i="0" dirty="0" err="1">
                <a:solidFill>
                  <a:schemeClr val="bg1"/>
                </a:solidFill>
                <a:effectLst/>
                <a:latin typeface="Calibri" panose="020F0502020204030204" pitchFamily="34" charset="0"/>
              </a:rPr>
              <a:t>LeGrand</a:t>
            </a:r>
            <a:r>
              <a:rPr lang="en-US" b="0" i="0" dirty="0">
                <a:solidFill>
                  <a:schemeClr val="bg1"/>
                </a:solidFill>
                <a:effectLst/>
                <a:latin typeface="Calibri" panose="020F0502020204030204" pitchFamily="34" charset="0"/>
              </a:rPr>
              <a:t> Richards (In “The Third Commandment,” The Ten Commandments Today, pp. 52–53.)</a:t>
            </a:r>
          </a:p>
          <a:p>
            <a:pPr marL="342900" indent="-342900">
              <a:buFontTx/>
              <a:buAutoNum type="arabicPeriod"/>
            </a:pPr>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7. President Ezra Taft Benson </a:t>
            </a:r>
            <a:r>
              <a:rPr lang="en-US" i="1" dirty="0">
                <a:solidFill>
                  <a:schemeClr val="bg1"/>
                </a:solidFill>
                <a:latin typeface="Calibri" panose="020F0502020204030204" pitchFamily="34" charset="0"/>
              </a:rPr>
              <a:t>A Message to the Rising Generation </a:t>
            </a:r>
            <a:r>
              <a:rPr lang="en-US" dirty="0">
                <a:solidFill>
                  <a:schemeClr val="bg1"/>
                </a:solidFill>
                <a:latin typeface="Calibri" panose="020F0502020204030204" pitchFamily="34" charset="0"/>
              </a:rPr>
              <a:t>Nov. 1977 Ensign</a:t>
            </a:r>
          </a:p>
          <a:p>
            <a:pPr fontAlgn="base"/>
            <a:r>
              <a:rPr lang="en-US" dirty="0">
                <a:solidFill>
                  <a:schemeClr val="bg1"/>
                </a:solidFill>
                <a:latin typeface="Calibri" panose="020F0502020204030204" pitchFamily="34" charset="0"/>
              </a:rPr>
              <a:t>	</a:t>
            </a:r>
            <a:r>
              <a:rPr lang="en-US" b="0" i="0" dirty="0">
                <a:solidFill>
                  <a:schemeClr val="bg1"/>
                </a:solidFill>
                <a:effectLst/>
                <a:latin typeface="Calibri" panose="020F0502020204030204" pitchFamily="34" charset="0"/>
              </a:rPr>
              <a:t> </a:t>
            </a:r>
            <a:r>
              <a:rPr lang="en-US" b="0" i="1" u="none" strike="noStrike" dirty="0">
                <a:solidFill>
                  <a:schemeClr val="bg1"/>
                </a:solidFill>
                <a:effectLst/>
                <a:latin typeface="Calibri" panose="020F0502020204030204" pitchFamily="34" charset="0"/>
              </a:rPr>
              <a:t>The Great Commandment—Love the Lord </a:t>
            </a:r>
            <a:r>
              <a:rPr lang="en-US" b="0" i="1" dirty="0">
                <a:solidFill>
                  <a:schemeClr val="bg1"/>
                </a:solidFill>
                <a:effectLst/>
                <a:latin typeface="Calibri" panose="020F0502020204030204" pitchFamily="34" charset="0"/>
              </a:rPr>
              <a:t> Ensign,</a:t>
            </a:r>
            <a:r>
              <a:rPr lang="en-US" b="0" i="0" dirty="0">
                <a:solidFill>
                  <a:schemeClr val="bg1"/>
                </a:solidFill>
                <a:effectLst/>
                <a:latin typeface="Calibri" panose="020F0502020204030204" pitchFamily="34" charset="0"/>
              </a:rPr>
              <a:t> May 1988, 4</a:t>
            </a:r>
            <a:endParaRPr lang="en-US" dirty="0">
              <a:solidFill>
                <a:schemeClr val="bg1"/>
              </a:solidFill>
              <a:latin typeface="Calibri" panose="020F0502020204030204" pitchFamily="34" charset="0"/>
            </a:endParaRPr>
          </a:p>
          <a:p>
            <a:pPr marL="342900" indent="-342900">
              <a:buFontTx/>
              <a:buAutoNum type="arabicPeriod"/>
            </a:pPr>
            <a:endParaRPr lang="en-US" dirty="0">
              <a:solidFill>
                <a:schemeClr val="bg1"/>
              </a:solidFill>
              <a:latin typeface="Calibri" panose="020F0502020204030204" pitchFamily="34" charset="0"/>
            </a:endParaRPr>
          </a:p>
          <a:p>
            <a:pPr marL="342900" indent="-342900">
              <a:buFontTx/>
              <a:buAutoNum type="arabicPeriod"/>
            </a:pPr>
            <a:endParaRPr lang="en-US" dirty="0">
              <a:solidFill>
                <a:schemeClr val="bg1"/>
              </a:solidFill>
              <a:latin typeface="Calibri" panose="020F0502020204030204" pitchFamily="34" charset="0"/>
            </a:endParaRPr>
          </a:p>
          <a:p>
            <a:pPr marL="342900" indent="-342900">
              <a:buFontTx/>
              <a:buAutoNum type="arabicPeriod"/>
            </a:pPr>
            <a:endParaRPr lang="en-US" dirty="0">
              <a:solidFill>
                <a:schemeClr val="bg1"/>
              </a:solidFill>
              <a:latin typeface="Calibri" panose="020F0502020204030204" pitchFamily="34" charset="0"/>
            </a:endParaRPr>
          </a:p>
          <a:p>
            <a:pPr marL="342900" indent="-342900">
              <a:buAutoNum type="arabicPeriod"/>
            </a:pPr>
            <a:endParaRPr lang="en-US" dirty="0">
              <a:solidFill>
                <a:schemeClr val="bg1"/>
              </a:solidFill>
              <a:latin typeface="Calibri" panose="020F0502020204030204" pitchFamily="34" charset="0"/>
            </a:endParaRPr>
          </a:p>
          <a:p>
            <a:endParaRPr lang="en-US" dirty="0">
              <a:solidFill>
                <a:schemeClr val="bg1"/>
              </a:solidFill>
              <a:latin typeface="Calibri" panose="020F0502020204030204" pitchFamily="34" charset="0"/>
            </a:endParaRPr>
          </a:p>
        </p:txBody>
      </p:sp>
      <p:sp>
        <p:nvSpPr>
          <p:cNvPr id="5" name="Footer Placeholder 14">
            <a:extLst>
              <a:ext uri="{FF2B5EF4-FFF2-40B4-BE49-F238E27FC236}">
                <a16:creationId xmlns:a16="http://schemas.microsoft.com/office/drawing/2014/main" id="{88EA4813-A75A-495E-9E9F-DF4BED9CDFEA}"/>
              </a:ext>
            </a:extLst>
          </p:cNvPr>
          <p:cNvSpPr>
            <a:spLocks noGrp="1"/>
          </p:cNvSpPr>
          <p:nvPr/>
        </p:nvSpPr>
        <p:spPr>
          <a:xfrm>
            <a:off x="108857" y="645522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735357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6498771" cy="1938992"/>
          </a:xfrm>
          <a:prstGeom prst="rect">
            <a:avLst/>
          </a:prstGeom>
          <a:ln>
            <a:solidFill>
              <a:schemeClr val="tx1"/>
            </a:solidFill>
          </a:ln>
        </p:spPr>
        <p:txBody>
          <a:bodyPr wrap="square">
            <a:spAutoFit/>
          </a:bodyPr>
          <a:lstStyle/>
          <a:p>
            <a:pPr fontAlgn="base"/>
            <a:r>
              <a:rPr lang="en-US" sz="1200" b="1" i="0" dirty="0">
                <a:effectLst/>
              </a:rPr>
              <a:t>Elder Mark E. Petersen said:</a:t>
            </a:r>
          </a:p>
          <a:p>
            <a:pPr fontAlgn="base"/>
            <a:r>
              <a:rPr lang="en-US" sz="1200" b="0" i="0" dirty="0">
                <a:effectLst/>
              </a:rPr>
              <a:t>“By his own finger the Lord wrote the Ten Commandments on tablets of stone. They represent the basic law of the Almighty and have formed the underlying elements of civil and religious law ever since.</a:t>
            </a:r>
          </a:p>
          <a:p>
            <a:pPr fontAlgn="base"/>
            <a:r>
              <a:rPr lang="en-US" sz="1200" b="0" i="0" dirty="0">
                <a:effectLst/>
              </a:rPr>
              <a:t>“They are fundamental to our relationships with God. They are an integral part of the restored gospel of the Lord Jesus Christ and are essential to our becoming perfect as our Father in heaven is perfect. (</a:t>
            </a:r>
            <a:r>
              <a:rPr lang="en-US" sz="1200" b="0" i="0" u="none" strike="noStrike" dirty="0">
                <a:effectLst/>
              </a:rPr>
              <a:t>D&amp;C 42</a:t>
            </a:r>
            <a:r>
              <a:rPr lang="en-US" sz="1200" b="0" i="0" dirty="0">
                <a:effectLst/>
              </a:rPr>
              <a:t>; </a:t>
            </a:r>
            <a:r>
              <a:rPr lang="en-US" sz="1200" b="0" i="0" u="none" strike="noStrike" dirty="0">
                <a:effectLst/>
              </a:rPr>
              <a:t>D&amp;C 59</a:t>
            </a:r>
            <a:r>
              <a:rPr lang="en-US" sz="1200" b="0" i="0" dirty="0">
                <a:effectLst/>
              </a:rPr>
              <a:t>.)</a:t>
            </a:r>
          </a:p>
          <a:p>
            <a:pPr fontAlgn="base"/>
            <a:r>
              <a:rPr lang="en-US" sz="1200" dirty="0"/>
              <a:t>“Variations of these laws are given in the rules laid down in Leviticus and Deuteronomy as they are applied to specific matters, but generally they form the foundation for all proper human conduct.” (Moses, p. 110.)</a:t>
            </a:r>
            <a:endParaRPr lang="en-US" sz="1200" b="0" i="0" dirty="0">
              <a:effectLst/>
            </a:endParaRPr>
          </a:p>
        </p:txBody>
      </p:sp>
      <p:sp>
        <p:nvSpPr>
          <p:cNvPr id="3" name="Rectangle 2"/>
          <p:cNvSpPr/>
          <p:nvPr/>
        </p:nvSpPr>
        <p:spPr>
          <a:xfrm>
            <a:off x="-1" y="1938992"/>
            <a:ext cx="6498771" cy="1569660"/>
          </a:xfrm>
          <a:prstGeom prst="rect">
            <a:avLst/>
          </a:prstGeom>
          <a:ln>
            <a:solidFill>
              <a:schemeClr val="tx1"/>
            </a:solidFill>
          </a:ln>
        </p:spPr>
        <p:txBody>
          <a:bodyPr wrap="square">
            <a:spAutoFit/>
          </a:bodyPr>
          <a:lstStyle/>
          <a:p>
            <a:pPr fontAlgn="base"/>
            <a:r>
              <a:rPr lang="en-US" sz="1200" b="1" i="0" dirty="0">
                <a:solidFill>
                  <a:srgbClr val="333333"/>
                </a:solidFill>
                <a:effectLst/>
              </a:rPr>
              <a:t>Joseph F. Smith:</a:t>
            </a:r>
          </a:p>
          <a:p>
            <a:pPr fontAlgn="base"/>
            <a:r>
              <a:rPr lang="en-US" sz="1200" b="0" i="0" dirty="0">
                <a:solidFill>
                  <a:srgbClr val="333333"/>
                </a:solidFill>
                <a:effectLst/>
              </a:rPr>
              <a:t>I believe with all my soul in the gospel of Jesus Christ, and in the law of God, and I do not think any honest and intelligent man or woman could help but believe in the justice, the righteousness and the purity of the laws that God wrote upon the tablets of stone., These principles that I propose to read to you are the foundation and basic principles of the Constitution of our country, and are eternal, enduring forevermore, and cannot be changed nor ignored with impunity. (</a:t>
            </a:r>
            <a:r>
              <a:rPr lang="en-US" sz="1200" b="0" i="1" dirty="0">
                <a:solidFill>
                  <a:srgbClr val="333333"/>
                </a:solidFill>
                <a:effectLst/>
              </a:rPr>
              <a:t>Gospel Doctrine: Selections from the Sermons and Writings of Joseph F. Smith</a:t>
            </a:r>
            <a:r>
              <a:rPr lang="en-US" sz="1200" b="0" i="0" dirty="0">
                <a:solidFill>
                  <a:srgbClr val="333333"/>
                </a:solidFill>
                <a:effectLst/>
              </a:rPr>
              <a:t>, compiled by John A. </a:t>
            </a:r>
            <a:r>
              <a:rPr lang="en-US" sz="1200" b="0" i="0" dirty="0" err="1">
                <a:solidFill>
                  <a:srgbClr val="333333"/>
                </a:solidFill>
                <a:effectLst/>
              </a:rPr>
              <a:t>Widtsoe</a:t>
            </a:r>
            <a:r>
              <a:rPr lang="en-US" sz="1200" b="0" i="0" dirty="0">
                <a:solidFill>
                  <a:srgbClr val="333333"/>
                </a:solidFill>
                <a:effectLst/>
              </a:rPr>
              <a:t> [Salt Lake City: Deseret Book Co., 1939], 401)</a:t>
            </a:r>
          </a:p>
        </p:txBody>
      </p:sp>
      <p:sp>
        <p:nvSpPr>
          <p:cNvPr id="5" name="Rectangle 4"/>
          <p:cNvSpPr/>
          <p:nvPr/>
        </p:nvSpPr>
        <p:spPr>
          <a:xfrm>
            <a:off x="-1" y="3508652"/>
            <a:ext cx="6498771" cy="2123658"/>
          </a:xfrm>
          <a:prstGeom prst="rect">
            <a:avLst/>
          </a:prstGeom>
          <a:ln>
            <a:solidFill>
              <a:schemeClr val="tx1"/>
            </a:solidFill>
          </a:ln>
        </p:spPr>
        <p:txBody>
          <a:bodyPr wrap="square">
            <a:spAutoFit/>
          </a:bodyPr>
          <a:lstStyle/>
          <a:p>
            <a:pPr fontAlgn="base"/>
            <a:r>
              <a:rPr lang="en-US" sz="1200" b="1" i="0" dirty="0">
                <a:solidFill>
                  <a:srgbClr val="333333"/>
                </a:solidFill>
                <a:effectLst/>
              </a:rPr>
              <a:t>Ezra Taft  Benson:</a:t>
            </a:r>
          </a:p>
          <a:p>
            <a:pPr fontAlgn="base"/>
            <a:r>
              <a:rPr lang="en-US" sz="1200" dirty="0"/>
              <a:t>I would urge you to heed strictly the commandments of God, particularly the Ten Commandments. As long as we regard God as our Sovereign and uphold His laws, we shall be free from bondage and be protected from external danger.</a:t>
            </a:r>
          </a:p>
          <a:p>
            <a:pPr fontAlgn="base"/>
            <a:r>
              <a:rPr lang="en-US" sz="1200" dirty="0"/>
              <a:t> </a:t>
            </a:r>
          </a:p>
          <a:p>
            <a:pPr fontAlgn="base"/>
            <a:r>
              <a:rPr lang="en-US" sz="1200" dirty="0"/>
              <a:t>God has not left us alone to flounder over right and wrong in the area of personal ethics and morality. His laws are circumscribed in the Decalogue-the Ten Commandments. These laws embody our relationships with God, family, and fellowmen. Yes, the Ten Commandments and the Sermon on the Mount are the foundation principles upon which our personal happiness is predicated. To disregard them will lead to inevitable personal character loss and ruin. (</a:t>
            </a:r>
            <a:r>
              <a:rPr lang="en-US" sz="1200" i="1" dirty="0"/>
              <a:t>The Teachings of Ezra Taft Benson</a:t>
            </a:r>
            <a:r>
              <a:rPr lang="en-US" sz="1200" dirty="0"/>
              <a:t> [Salt Lake City: </a:t>
            </a:r>
            <a:r>
              <a:rPr lang="en-US" sz="1200" dirty="0" err="1"/>
              <a:t>Bookcraft</a:t>
            </a:r>
            <a:r>
              <a:rPr lang="en-US" sz="1200" dirty="0"/>
              <a:t>, 1988], 353)</a:t>
            </a:r>
          </a:p>
        </p:txBody>
      </p:sp>
      <p:sp>
        <p:nvSpPr>
          <p:cNvPr id="6" name="Rectangle 5"/>
          <p:cNvSpPr/>
          <p:nvPr/>
        </p:nvSpPr>
        <p:spPr>
          <a:xfrm>
            <a:off x="-1" y="5632310"/>
            <a:ext cx="6498771" cy="1200329"/>
          </a:xfrm>
          <a:prstGeom prst="rect">
            <a:avLst/>
          </a:prstGeom>
          <a:ln>
            <a:solidFill>
              <a:schemeClr val="tx1"/>
            </a:solidFill>
          </a:ln>
        </p:spPr>
        <p:txBody>
          <a:bodyPr wrap="square">
            <a:spAutoFit/>
          </a:bodyPr>
          <a:lstStyle/>
          <a:p>
            <a:pPr fontAlgn="base"/>
            <a:r>
              <a:rPr lang="en-US" sz="1200" b="1" i="0" dirty="0">
                <a:solidFill>
                  <a:srgbClr val="333333"/>
                </a:solidFill>
                <a:effectLst/>
              </a:rPr>
              <a:t>Spencer W. Kimball:</a:t>
            </a:r>
          </a:p>
          <a:p>
            <a:pPr fontAlgn="base"/>
            <a:r>
              <a:rPr lang="en-US" sz="1200" dirty="0"/>
              <a:t>Moses came down from the quaking, smoking Mount Sinai and brought to the wandering children of Israel the Ten Commandments, fundamental rules for the conduct of life. These commandments were, however, not new. They had been known to Adam and his posterity, who had been commanded to live them from the beginning, and were merely reiterated by the Lord to Moses. (</a:t>
            </a:r>
            <a:r>
              <a:rPr lang="en-US" sz="1200" i="1" dirty="0"/>
              <a:t>The Teachings of Spencer W. Kimball</a:t>
            </a:r>
            <a:r>
              <a:rPr lang="en-US" sz="1200" dirty="0"/>
              <a:t>, edited by Edward L. Kimball [Salt Lake City: </a:t>
            </a:r>
            <a:r>
              <a:rPr lang="en-US" sz="1200" dirty="0" err="1"/>
              <a:t>Bookcraft</a:t>
            </a:r>
            <a:r>
              <a:rPr lang="en-US" sz="1200" dirty="0"/>
              <a:t>, 1982], 150)</a:t>
            </a:r>
            <a:endParaRPr lang="en-US" sz="1200" b="0" i="0" dirty="0">
              <a:solidFill>
                <a:srgbClr val="333333"/>
              </a:solidFill>
              <a:effectLst/>
            </a:endParaRPr>
          </a:p>
        </p:txBody>
      </p:sp>
      <p:sp>
        <p:nvSpPr>
          <p:cNvPr id="4" name="Rectangle 3"/>
          <p:cNvSpPr/>
          <p:nvPr/>
        </p:nvSpPr>
        <p:spPr>
          <a:xfrm>
            <a:off x="6515100" y="0"/>
            <a:ext cx="5676900" cy="3231654"/>
          </a:xfrm>
          <a:prstGeom prst="rect">
            <a:avLst/>
          </a:prstGeom>
          <a:ln>
            <a:solidFill>
              <a:schemeClr val="tx1"/>
            </a:solidFill>
          </a:ln>
        </p:spPr>
        <p:txBody>
          <a:bodyPr wrap="square">
            <a:spAutoFit/>
          </a:bodyPr>
          <a:lstStyle/>
          <a:p>
            <a:pPr fontAlgn="base"/>
            <a:r>
              <a:rPr lang="en-US" sz="1200" b="1" i="0" dirty="0">
                <a:effectLst/>
                <a:latin typeface="Calibri" panose="020F0502020204030204" pitchFamily="34" charset="0"/>
              </a:rPr>
              <a:t>Sabbath:</a:t>
            </a:r>
          </a:p>
          <a:p>
            <a:pPr fontAlgn="base"/>
            <a:r>
              <a:rPr lang="en-US" sz="1200" b="0" i="0" dirty="0">
                <a:effectLst/>
                <a:latin typeface="Calibri" panose="020F0502020204030204" pitchFamily="34" charset="0"/>
              </a:rPr>
              <a:t>Under the Mosaic dispensation, the violation of the Sabbath was a capital crime (see </a:t>
            </a:r>
            <a:r>
              <a:rPr lang="en-US" sz="1200" b="0" i="0" u="none" strike="noStrike" dirty="0">
                <a:effectLst/>
                <a:latin typeface="Calibri" panose="020F0502020204030204" pitchFamily="34" charset="0"/>
              </a:rPr>
              <a:t>Exodus 31:14–15</a:t>
            </a:r>
            <a:r>
              <a:rPr lang="en-US" sz="1200" b="0" i="0" dirty="0">
                <a:effectLst/>
                <a:latin typeface="Calibri" panose="020F0502020204030204" pitchFamily="34" charset="0"/>
              </a:rPr>
              <a:t>). A noted Bible scholar made an important point about why this punishment was the case:</a:t>
            </a:r>
          </a:p>
          <a:p>
            <a:pPr fontAlgn="base"/>
            <a:r>
              <a:rPr lang="en-US" sz="1200" b="0" i="0" dirty="0">
                <a:effectLst/>
                <a:latin typeface="Calibri" panose="020F0502020204030204" pitchFamily="34" charset="0"/>
              </a:rPr>
              <a:t>“The death penalties attached to the violation of the </a:t>
            </a:r>
            <a:r>
              <a:rPr lang="en-US" sz="1200" b="0" i="0" dirty="0" err="1">
                <a:effectLst/>
                <a:latin typeface="Calibri" panose="020F0502020204030204" pitchFamily="34" charset="0"/>
              </a:rPr>
              <a:t>sabbath</a:t>
            </a:r>
            <a:r>
              <a:rPr lang="en-US" sz="1200" b="0" i="0" dirty="0">
                <a:effectLst/>
                <a:latin typeface="Calibri" panose="020F0502020204030204" pitchFamily="34" charset="0"/>
              </a:rPr>
              <a:t> in the Old Testament era convey two very obvious assumptions. </a:t>
            </a:r>
            <a:r>
              <a:rPr lang="en-US" sz="1200" b="0" i="1" dirty="0">
                <a:effectLst/>
                <a:latin typeface="Calibri" panose="020F0502020204030204" pitchFamily="34" charset="0"/>
              </a:rPr>
              <a:t>First,</a:t>
            </a:r>
            <a:r>
              <a:rPr lang="en-US" sz="1200" b="0" i="0" dirty="0">
                <a:effectLst/>
                <a:latin typeface="Calibri" panose="020F0502020204030204" pitchFamily="34" charset="0"/>
              </a:rPr>
              <a:t> the </a:t>
            </a:r>
            <a:r>
              <a:rPr lang="en-US" sz="1200" b="0" i="0" dirty="0" err="1">
                <a:effectLst/>
                <a:latin typeface="Calibri" panose="020F0502020204030204" pitchFamily="34" charset="0"/>
              </a:rPr>
              <a:t>sabbath</a:t>
            </a:r>
            <a:r>
              <a:rPr lang="en-US" sz="1200" b="0" i="0" dirty="0">
                <a:effectLst/>
                <a:latin typeface="Calibri" panose="020F0502020204030204" pitchFamily="34" charset="0"/>
              </a:rPr>
              <a:t> law involves a principle so important and basic that violation thereof is a capital offense. </a:t>
            </a:r>
            <a:r>
              <a:rPr lang="en-US" sz="1200" b="0" i="1" dirty="0">
                <a:effectLst/>
                <a:latin typeface="Calibri" panose="020F0502020204030204" pitchFamily="34" charset="0"/>
              </a:rPr>
              <a:t>Second,</a:t>
            </a:r>
            <a:r>
              <a:rPr lang="en-US" sz="1200" b="0" i="0" dirty="0">
                <a:effectLst/>
                <a:latin typeface="Calibri" panose="020F0502020204030204" pitchFamily="34" charset="0"/>
              </a:rPr>
              <a:t> the law conveys also the fact that violation of the </a:t>
            </a:r>
            <a:r>
              <a:rPr lang="en-US" sz="1200" b="0" i="0" dirty="0" err="1">
                <a:effectLst/>
                <a:latin typeface="Calibri" panose="020F0502020204030204" pitchFamily="34" charset="0"/>
              </a:rPr>
              <a:t>sabbath</a:t>
            </a:r>
            <a:r>
              <a:rPr lang="en-US" sz="1200" b="0" i="0" dirty="0">
                <a:effectLst/>
                <a:latin typeface="Calibri" panose="020F0502020204030204" pitchFamily="34" charset="0"/>
              </a:rPr>
              <a:t> laws involves a kind of death in and of itself, i.e., that violation brings on death. The prophets clearly made this assumption. Obedience, by implication, means life.” (</a:t>
            </a:r>
            <a:r>
              <a:rPr lang="en-US" sz="1200" b="0" i="0" dirty="0" err="1">
                <a:effectLst/>
                <a:latin typeface="Calibri" panose="020F0502020204030204" pitchFamily="34" charset="0"/>
              </a:rPr>
              <a:t>Rushdoony</a:t>
            </a:r>
            <a:r>
              <a:rPr lang="en-US" sz="1200" b="0" i="0" dirty="0">
                <a:effectLst/>
                <a:latin typeface="Calibri" panose="020F0502020204030204" pitchFamily="34" charset="0"/>
              </a:rPr>
              <a:t>, Institutes of Biblical Law, p. 137.)</a:t>
            </a:r>
          </a:p>
          <a:p>
            <a:pPr fontAlgn="base"/>
            <a:endParaRPr lang="en-US" sz="1200" dirty="0">
              <a:latin typeface="Calibri" panose="020F0502020204030204" pitchFamily="34" charset="0"/>
            </a:endParaRPr>
          </a:p>
          <a:p>
            <a:pPr fontAlgn="base"/>
            <a:r>
              <a:rPr lang="en-US" sz="1200" dirty="0"/>
              <a:t>The commandment to observe the Sabbath was not just for an individual himself but included servants (employees), family members, and animals. Under the Mosaic law even the land itself was to have its rest once each seven years (see Exodus 20:10; Leviticus 25:1–7). Imagine the faith required to trust wholly in the providence of God rather than in the labors of one’s own hands every seventh year. (That challenge was given in Leviticus 25:20–22.)</a:t>
            </a:r>
            <a:endParaRPr lang="en-US" sz="1200" b="0" i="0" dirty="0">
              <a:effectLst/>
              <a:latin typeface="Calibri" panose="020F0502020204030204" pitchFamily="34" charset="0"/>
            </a:endParaRPr>
          </a:p>
        </p:txBody>
      </p:sp>
    </p:spTree>
    <p:extLst>
      <p:ext uri="{BB962C8B-B14F-4D97-AF65-F5344CB8AC3E}">
        <p14:creationId xmlns:p14="http://schemas.microsoft.com/office/powerpoint/2010/main" val="2405361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26335761"/>
              </p:ext>
            </p:extLst>
          </p:nvPr>
        </p:nvGraphicFramePr>
        <p:xfrm>
          <a:off x="181424" y="455993"/>
          <a:ext cx="11749318" cy="2981155"/>
        </p:xfrm>
        <a:graphic>
          <a:graphicData uri="http://schemas.openxmlformats.org/drawingml/2006/table">
            <a:tbl>
              <a:tblPr firstRow="1" bandRow="1">
                <a:tableStyleId>{5C22544A-7EE6-4342-B048-85BDC9FD1C3A}</a:tableStyleId>
              </a:tblPr>
              <a:tblGrid>
                <a:gridCol w="1678474">
                  <a:extLst>
                    <a:ext uri="{9D8B030D-6E8A-4147-A177-3AD203B41FA5}">
                      <a16:colId xmlns:a16="http://schemas.microsoft.com/office/drawing/2014/main" val="20000"/>
                    </a:ext>
                  </a:extLst>
                </a:gridCol>
                <a:gridCol w="1678474">
                  <a:extLst>
                    <a:ext uri="{9D8B030D-6E8A-4147-A177-3AD203B41FA5}">
                      <a16:colId xmlns:a16="http://schemas.microsoft.com/office/drawing/2014/main" val="20001"/>
                    </a:ext>
                  </a:extLst>
                </a:gridCol>
                <a:gridCol w="1678474">
                  <a:extLst>
                    <a:ext uri="{9D8B030D-6E8A-4147-A177-3AD203B41FA5}">
                      <a16:colId xmlns:a16="http://schemas.microsoft.com/office/drawing/2014/main" val="20002"/>
                    </a:ext>
                  </a:extLst>
                </a:gridCol>
                <a:gridCol w="1678474">
                  <a:extLst>
                    <a:ext uri="{9D8B030D-6E8A-4147-A177-3AD203B41FA5}">
                      <a16:colId xmlns:a16="http://schemas.microsoft.com/office/drawing/2014/main" val="20003"/>
                    </a:ext>
                  </a:extLst>
                </a:gridCol>
                <a:gridCol w="1678474">
                  <a:extLst>
                    <a:ext uri="{9D8B030D-6E8A-4147-A177-3AD203B41FA5}">
                      <a16:colId xmlns:a16="http://schemas.microsoft.com/office/drawing/2014/main" val="20004"/>
                    </a:ext>
                  </a:extLst>
                </a:gridCol>
                <a:gridCol w="1678474">
                  <a:extLst>
                    <a:ext uri="{9D8B030D-6E8A-4147-A177-3AD203B41FA5}">
                      <a16:colId xmlns:a16="http://schemas.microsoft.com/office/drawing/2014/main" val="20005"/>
                    </a:ext>
                  </a:extLst>
                </a:gridCol>
                <a:gridCol w="1678474">
                  <a:extLst>
                    <a:ext uri="{9D8B030D-6E8A-4147-A177-3AD203B41FA5}">
                      <a16:colId xmlns:a16="http://schemas.microsoft.com/office/drawing/2014/main" val="20006"/>
                    </a:ext>
                  </a:extLst>
                </a:gridCol>
              </a:tblGrid>
              <a:tr h="557995">
                <a:tc>
                  <a:txBody>
                    <a:bodyPr/>
                    <a:lstStyle/>
                    <a:p>
                      <a:r>
                        <a:rPr lang="en-US" dirty="0"/>
                        <a:t>Sun</a:t>
                      </a:r>
                    </a:p>
                  </a:txBody>
                  <a:tcPr/>
                </a:tc>
                <a:tc>
                  <a:txBody>
                    <a:bodyPr/>
                    <a:lstStyle/>
                    <a:p>
                      <a:r>
                        <a:rPr lang="en-US" dirty="0"/>
                        <a:t>Mon</a:t>
                      </a:r>
                    </a:p>
                  </a:txBody>
                  <a:tcPr/>
                </a:tc>
                <a:tc>
                  <a:txBody>
                    <a:bodyPr/>
                    <a:lstStyle/>
                    <a:p>
                      <a:r>
                        <a:rPr lang="en-US" dirty="0"/>
                        <a:t>Tues</a:t>
                      </a:r>
                    </a:p>
                  </a:txBody>
                  <a:tcPr/>
                </a:tc>
                <a:tc>
                  <a:txBody>
                    <a:bodyPr/>
                    <a:lstStyle/>
                    <a:p>
                      <a:r>
                        <a:rPr lang="en-US" dirty="0"/>
                        <a:t>Wed</a:t>
                      </a:r>
                    </a:p>
                  </a:txBody>
                  <a:tcPr/>
                </a:tc>
                <a:tc>
                  <a:txBody>
                    <a:bodyPr/>
                    <a:lstStyle/>
                    <a:p>
                      <a:r>
                        <a:rPr lang="en-US" dirty="0"/>
                        <a:t>Thurs</a:t>
                      </a:r>
                    </a:p>
                  </a:txBody>
                  <a:tcPr/>
                </a:tc>
                <a:tc>
                  <a:txBody>
                    <a:bodyPr/>
                    <a:lstStyle/>
                    <a:p>
                      <a:r>
                        <a:rPr lang="en-US" dirty="0"/>
                        <a:t>Fri</a:t>
                      </a:r>
                    </a:p>
                  </a:txBody>
                  <a:tcPr/>
                </a:tc>
                <a:tc>
                  <a:txBody>
                    <a:bodyPr/>
                    <a:lstStyle/>
                    <a:p>
                      <a:r>
                        <a:rPr lang="en-US" dirty="0"/>
                        <a:t>Sat</a:t>
                      </a:r>
                    </a:p>
                  </a:txBody>
                  <a:tcPr/>
                </a:tc>
                <a:extLst>
                  <a:ext uri="{0D108BD9-81ED-4DB2-BD59-A6C34878D82A}">
                    <a16:rowId xmlns:a16="http://schemas.microsoft.com/office/drawing/2014/main" val="10000"/>
                  </a:ext>
                </a:extLst>
              </a:tr>
              <a:tr h="927704">
                <a:tc>
                  <a:txBody>
                    <a:bodyPr/>
                    <a:lstStyle/>
                    <a:p>
                      <a:endParaRPr lang="en-US"/>
                    </a:p>
                  </a:txBody>
                  <a:tcPr/>
                </a:tc>
                <a:tc>
                  <a:txBody>
                    <a:bodyPr/>
                    <a:lstStyle/>
                    <a:p>
                      <a:endParaRPr lang="en-US"/>
                    </a:p>
                  </a:txBody>
                  <a:tcPr/>
                </a:tc>
                <a:tc>
                  <a:txBody>
                    <a:bodyPr/>
                    <a:lstStyle/>
                    <a:p>
                      <a:endParaRPr lang="en-US"/>
                    </a:p>
                  </a:txBody>
                  <a:tcPr/>
                </a:tc>
                <a:tc>
                  <a:txBody>
                    <a:bodyPr/>
                    <a:lstStyle/>
                    <a:p>
                      <a:r>
                        <a:rPr lang="en-US" sz="1200" dirty="0"/>
                        <a:t>56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Thunder</a:t>
                      </a:r>
                      <a:r>
                        <a:rPr lang="en-US" sz="1200" b="0" i="0" kern="1200" baseline="0" dirty="0">
                          <a:solidFill>
                            <a:schemeClr val="dk1"/>
                          </a:solidFill>
                          <a:effectLst/>
                          <a:latin typeface="+mn-lt"/>
                          <a:ea typeface="+mn-ea"/>
                          <a:cs typeface="+mn-cs"/>
                        </a:rPr>
                        <a:t> and Lightening and thick clouds </a:t>
                      </a:r>
                      <a:r>
                        <a:rPr lang="en-US" sz="1200" b="0" i="0" kern="1200" dirty="0">
                          <a:solidFill>
                            <a:schemeClr val="dk1"/>
                          </a:solidFill>
                          <a:effectLst/>
                          <a:latin typeface="+mn-lt"/>
                          <a:ea typeface="+mn-ea"/>
                          <a:cs typeface="+mn-cs"/>
                        </a:rPr>
                        <a:t>on Mt. Sinai on the morning of the third day. </a:t>
                      </a:r>
                      <a:endParaRPr lang="en-US" sz="1200" dirty="0"/>
                    </a:p>
                    <a:p>
                      <a:endParaRPr lang="en-US" sz="1200" dirty="0"/>
                    </a:p>
                  </a:txBody>
                  <a:tcPr/>
                </a:tc>
                <a:tc>
                  <a:txBody>
                    <a:bodyPr/>
                    <a:lstStyle/>
                    <a:p>
                      <a:r>
                        <a:rPr lang="en-US" sz="1100" dirty="0"/>
                        <a:t>57</a:t>
                      </a:r>
                    </a:p>
                    <a:p>
                      <a:endParaRPr lang="en-US" sz="1100" dirty="0"/>
                    </a:p>
                    <a:p>
                      <a:r>
                        <a:rPr lang="en-US" sz="1100" dirty="0"/>
                        <a:t>Moses descend a 4</a:t>
                      </a:r>
                      <a:r>
                        <a:rPr lang="en-US" sz="1100" baseline="30000" dirty="0"/>
                        <a:t>th</a:t>
                      </a:r>
                      <a:r>
                        <a:rPr lang="en-US" sz="1100" dirty="0"/>
                        <a:t> time to warn people with Aaron (Ex. 19:21-25)</a:t>
                      </a:r>
                    </a:p>
                  </a:txBody>
                  <a:tcPr/>
                </a:tc>
                <a:tc>
                  <a:txBody>
                    <a:bodyPr/>
                    <a:lstStyle/>
                    <a:p>
                      <a:r>
                        <a:rPr lang="en-US" sz="1100" dirty="0"/>
                        <a:t>58</a:t>
                      </a:r>
                    </a:p>
                    <a:p>
                      <a:endParaRPr lang="en-US" sz="1100" dirty="0"/>
                    </a:p>
                    <a:p>
                      <a:r>
                        <a:rPr lang="en-US" sz="1100" b="0" i="0" kern="1200" dirty="0">
                          <a:solidFill>
                            <a:schemeClr val="dk1"/>
                          </a:solidFill>
                          <a:effectLst/>
                          <a:latin typeface="+mn-lt"/>
                          <a:ea typeface="+mn-ea"/>
                          <a:cs typeface="+mn-cs"/>
                        </a:rPr>
                        <a:t>Moses descends 5</a:t>
                      </a:r>
                      <a:r>
                        <a:rPr lang="en-US" sz="1100" b="0" i="0" kern="1200" baseline="30000" dirty="0">
                          <a:solidFill>
                            <a:schemeClr val="dk1"/>
                          </a:solidFill>
                          <a:effectLst/>
                          <a:latin typeface="+mn-lt"/>
                          <a:ea typeface="+mn-ea"/>
                          <a:cs typeface="+mn-cs"/>
                        </a:rPr>
                        <a:t>th</a:t>
                      </a:r>
                      <a:r>
                        <a:rPr lang="en-US" sz="1100" b="0" i="0" kern="1200" dirty="0">
                          <a:solidFill>
                            <a:schemeClr val="dk1"/>
                          </a:solidFill>
                          <a:effectLst/>
                          <a:latin typeface="+mn-lt"/>
                          <a:ea typeface="+mn-ea"/>
                          <a:cs typeface="+mn-cs"/>
                        </a:rPr>
                        <a:t> time with Aaron and ascends with Aaron, </a:t>
                      </a:r>
                      <a:r>
                        <a:rPr lang="en-US" sz="1100" b="0" i="0" kern="1200" dirty="0" err="1">
                          <a:solidFill>
                            <a:schemeClr val="dk1"/>
                          </a:solidFill>
                          <a:effectLst/>
                          <a:latin typeface="+mn-lt"/>
                          <a:ea typeface="+mn-ea"/>
                          <a:cs typeface="+mn-cs"/>
                        </a:rPr>
                        <a:t>Nadab</a:t>
                      </a:r>
                      <a:r>
                        <a:rPr lang="en-US" sz="1100" b="0" i="0" kern="1200" dirty="0">
                          <a:solidFill>
                            <a:schemeClr val="dk1"/>
                          </a:solidFill>
                          <a:effectLst/>
                          <a:latin typeface="+mn-lt"/>
                          <a:ea typeface="+mn-ea"/>
                          <a:cs typeface="+mn-cs"/>
                        </a:rPr>
                        <a:t>, </a:t>
                      </a:r>
                      <a:r>
                        <a:rPr lang="en-US" sz="1100" b="0" i="0" kern="1200" dirty="0" err="1">
                          <a:solidFill>
                            <a:schemeClr val="dk1"/>
                          </a:solidFill>
                          <a:effectLst/>
                          <a:latin typeface="+mn-lt"/>
                          <a:ea typeface="+mn-ea"/>
                          <a:cs typeface="+mn-cs"/>
                        </a:rPr>
                        <a:t>Abihu</a:t>
                      </a:r>
                      <a:r>
                        <a:rPr lang="en-US" sz="1100" b="0" i="0" kern="1200" dirty="0">
                          <a:solidFill>
                            <a:schemeClr val="dk1"/>
                          </a:solidFill>
                          <a:effectLst/>
                          <a:latin typeface="+mn-lt"/>
                          <a:ea typeface="+mn-ea"/>
                          <a:cs typeface="+mn-cs"/>
                        </a:rPr>
                        <a:t>, 70 elders </a:t>
                      </a:r>
                    </a:p>
                    <a:p>
                      <a:r>
                        <a:rPr lang="en-US" sz="1100" b="0" i="0" kern="1200" dirty="0">
                          <a:solidFill>
                            <a:schemeClr val="dk1"/>
                          </a:solidFill>
                          <a:effectLst/>
                          <a:latin typeface="+mn-lt"/>
                          <a:ea typeface="+mn-ea"/>
                          <a:cs typeface="+mn-cs"/>
                        </a:rPr>
                        <a:t>(Ex.</a:t>
                      </a:r>
                      <a:r>
                        <a:rPr lang="en-US" sz="1100" b="0" i="0" kern="1200" baseline="0" dirty="0">
                          <a:solidFill>
                            <a:schemeClr val="dk1"/>
                          </a:solidFill>
                          <a:effectLst/>
                          <a:latin typeface="+mn-lt"/>
                          <a:ea typeface="+mn-ea"/>
                          <a:cs typeface="+mn-cs"/>
                        </a:rPr>
                        <a:t> 24:9-11)</a:t>
                      </a:r>
                      <a:endParaRPr lang="en-US" sz="1100" dirty="0"/>
                    </a:p>
                  </a:txBody>
                  <a:tcPr/>
                </a:tc>
                <a:tc>
                  <a:txBody>
                    <a:bodyPr/>
                    <a:lstStyle/>
                    <a:p>
                      <a:r>
                        <a:rPr lang="en-US" sz="1100" dirty="0"/>
                        <a:t>59</a:t>
                      </a:r>
                    </a:p>
                    <a:p>
                      <a:endParaRPr lang="en-US" sz="1100" dirty="0"/>
                    </a:p>
                    <a:p>
                      <a:r>
                        <a:rPr lang="en-US" sz="1100" b="0" i="0" kern="1200" dirty="0">
                          <a:solidFill>
                            <a:schemeClr val="dk1"/>
                          </a:solidFill>
                          <a:effectLst/>
                          <a:latin typeface="+mn-lt"/>
                          <a:ea typeface="+mn-ea"/>
                          <a:cs typeface="+mn-cs"/>
                        </a:rPr>
                        <a:t>4th Sabbath kept by Israel since in Wilderness of Sin</a:t>
                      </a:r>
                      <a:endParaRPr lang="en-US" sz="1100" dirty="0"/>
                    </a:p>
                  </a:txBody>
                  <a:tcPr/>
                </a:tc>
                <a:extLst>
                  <a:ext uri="{0D108BD9-81ED-4DB2-BD59-A6C34878D82A}">
                    <a16:rowId xmlns:a16="http://schemas.microsoft.com/office/drawing/2014/main" val="10001"/>
                  </a:ext>
                </a:extLst>
              </a:tr>
              <a:tr h="927704">
                <a:tc>
                  <a:txBody>
                    <a:bodyPr/>
                    <a:lstStyle/>
                    <a:p>
                      <a:r>
                        <a:rPr lang="en-US" sz="1100" dirty="0"/>
                        <a:t>60</a:t>
                      </a:r>
                    </a:p>
                    <a:p>
                      <a:endParaRPr lang="en-US" sz="1100" baseline="0" dirty="0"/>
                    </a:p>
                    <a:p>
                      <a:r>
                        <a:rPr lang="en-US" sz="1200" b="1" i="0" kern="1200" dirty="0">
                          <a:solidFill>
                            <a:schemeClr val="dk1"/>
                          </a:solidFill>
                          <a:effectLst/>
                          <a:latin typeface="+mn-lt"/>
                          <a:ea typeface="+mn-ea"/>
                          <a:cs typeface="+mn-cs"/>
                        </a:rPr>
                        <a:t>6th ascension</a:t>
                      </a:r>
                      <a:br>
                        <a:rPr lang="en-US" sz="1200" b="1" i="0" kern="1200" dirty="0">
                          <a:solidFill>
                            <a:schemeClr val="dk1"/>
                          </a:solidFill>
                          <a:effectLst/>
                          <a:latin typeface="+mn-lt"/>
                          <a:ea typeface="+mn-ea"/>
                          <a:cs typeface="+mn-cs"/>
                        </a:rPr>
                      </a:br>
                      <a:r>
                        <a:rPr lang="en-US" sz="1200" b="1" i="0" kern="1200" dirty="0">
                          <a:solidFill>
                            <a:schemeClr val="dk1"/>
                          </a:solidFill>
                          <a:effectLst/>
                          <a:latin typeface="+mn-lt"/>
                          <a:ea typeface="+mn-ea"/>
                          <a:cs typeface="+mn-cs"/>
                        </a:rPr>
                        <a:t>Ex 24:18</a:t>
                      </a:r>
                      <a:br>
                        <a:rPr lang="en-US" sz="1200" b="1" i="0" kern="1200" dirty="0">
                          <a:solidFill>
                            <a:schemeClr val="dk1"/>
                          </a:solidFill>
                          <a:effectLst/>
                          <a:latin typeface="+mn-lt"/>
                          <a:ea typeface="+mn-ea"/>
                          <a:cs typeface="+mn-cs"/>
                        </a:rPr>
                      </a:br>
                      <a:r>
                        <a:rPr lang="en-US" sz="1200" b="0" i="0" kern="1200" dirty="0">
                          <a:solidFill>
                            <a:schemeClr val="dk1"/>
                          </a:solidFill>
                          <a:effectLst/>
                          <a:latin typeface="+mn-lt"/>
                          <a:ea typeface="+mn-ea"/>
                          <a:cs typeface="+mn-cs"/>
                        </a:rPr>
                        <a:t>Moses spends 40 days at summit</a:t>
                      </a:r>
                      <a:endParaRPr lang="en-US" sz="1200" baseline="0" dirty="0"/>
                    </a:p>
                  </a:txBody>
                  <a:tcPr/>
                </a:tc>
                <a:tc>
                  <a:txBody>
                    <a:bodyPr/>
                    <a:lstStyle/>
                    <a:p>
                      <a:r>
                        <a:rPr lang="en-US" sz="1100" dirty="0"/>
                        <a:t>61-100</a:t>
                      </a:r>
                    </a:p>
                    <a:p>
                      <a:endParaRPr lang="en-US" sz="1100" dirty="0"/>
                    </a:p>
                    <a:p>
                      <a:r>
                        <a:rPr lang="en-US" sz="1100" dirty="0"/>
                        <a:t>Moses Reveals</a:t>
                      </a:r>
                      <a:r>
                        <a:rPr lang="en-US" sz="1100" baseline="0" dirty="0"/>
                        <a:t> the 10 Commandments</a:t>
                      </a:r>
                      <a:endParaRPr lang="en-US" sz="1100" dirty="0"/>
                    </a:p>
                  </a:txBody>
                  <a:tcPr/>
                </a:tc>
                <a:tc>
                  <a:txBody>
                    <a:bodyPr/>
                    <a:lstStyle/>
                    <a:p>
                      <a:endParaRPr lang="en-US" sz="1100" dirty="0"/>
                    </a:p>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10002"/>
                  </a:ext>
                </a:extLst>
              </a:tr>
            </a:tbl>
          </a:graphicData>
        </a:graphic>
      </p:graphicFrame>
      <p:sp>
        <p:nvSpPr>
          <p:cNvPr id="4" name="TextBox 3"/>
          <p:cNvSpPr txBox="1"/>
          <p:nvPr/>
        </p:nvSpPr>
        <p:spPr>
          <a:xfrm>
            <a:off x="3439885" y="86661"/>
            <a:ext cx="6923314" cy="369332"/>
          </a:xfrm>
          <a:prstGeom prst="rect">
            <a:avLst/>
          </a:prstGeom>
          <a:noFill/>
        </p:spPr>
        <p:txBody>
          <a:bodyPr wrap="square" rtlCol="0">
            <a:spAutoFit/>
          </a:bodyPr>
          <a:lstStyle/>
          <a:p>
            <a:r>
              <a:rPr lang="en-US" dirty="0"/>
              <a:t>Possible Calendar of the Israelites in the Wilderness</a:t>
            </a:r>
          </a:p>
        </p:txBody>
      </p:sp>
      <p:sp>
        <p:nvSpPr>
          <p:cNvPr id="5" name="Rectangle 4"/>
          <p:cNvSpPr/>
          <p:nvPr/>
        </p:nvSpPr>
        <p:spPr>
          <a:xfrm>
            <a:off x="6096000" y="6596390"/>
            <a:ext cx="6096000" cy="261610"/>
          </a:xfrm>
          <a:prstGeom prst="rect">
            <a:avLst/>
          </a:prstGeom>
        </p:spPr>
        <p:txBody>
          <a:bodyPr>
            <a:spAutoFit/>
          </a:bodyPr>
          <a:lstStyle/>
          <a:p>
            <a:r>
              <a:rPr lang="en-US" sz="1100" b="0" i="0" dirty="0">
                <a:solidFill>
                  <a:srgbClr val="000000"/>
                </a:solidFill>
                <a:effectLst/>
                <a:latin typeface="Calibri" panose="020F0502020204030204" pitchFamily="34" charset="0"/>
              </a:rPr>
              <a:t>http://www.bible.ca/archeology/bible-archeology-exodus-route-travel-times-distances-days.htm</a:t>
            </a:r>
            <a:endParaRPr lang="en-US" sz="1100" dirty="0"/>
          </a:p>
        </p:txBody>
      </p:sp>
      <p:sp>
        <p:nvSpPr>
          <p:cNvPr id="2" name="Rectangle 1"/>
          <p:cNvSpPr/>
          <p:nvPr/>
        </p:nvSpPr>
        <p:spPr>
          <a:xfrm>
            <a:off x="881742" y="3845771"/>
            <a:ext cx="8360230" cy="1477328"/>
          </a:xfrm>
          <a:prstGeom prst="rect">
            <a:avLst/>
          </a:prstGeom>
        </p:spPr>
        <p:txBody>
          <a:bodyPr wrap="square">
            <a:spAutoFit/>
          </a:bodyPr>
          <a:lstStyle/>
          <a:p>
            <a:r>
              <a:rPr lang="en-US" b="0" i="0" dirty="0">
                <a:solidFill>
                  <a:srgbClr val="000000"/>
                </a:solidFill>
                <a:effectLst/>
                <a:latin typeface="Calibri" panose="020F0502020204030204" pitchFamily="34" charset="0"/>
              </a:rPr>
              <a:t>God reveals for the first time, the 10 Commandments and the plan for the tabernacle.</a:t>
            </a:r>
            <a:br>
              <a:rPr lang="en-US" dirty="0"/>
            </a:br>
            <a:r>
              <a:rPr lang="en-US" b="0" i="0" dirty="0">
                <a:solidFill>
                  <a:srgbClr val="000000"/>
                </a:solidFill>
                <a:effectLst/>
                <a:latin typeface="Calibri" panose="020F0502020204030204" pitchFamily="34" charset="0"/>
              </a:rPr>
              <a:t>The people party and build the Golden calf. from day 56 to day 96 when Moses returns.</a:t>
            </a:r>
            <a:br>
              <a:rPr lang="en-US" dirty="0"/>
            </a:br>
            <a:r>
              <a:rPr lang="en-US" b="0" i="0" dirty="0">
                <a:solidFill>
                  <a:srgbClr val="000000"/>
                </a:solidFill>
                <a:effectLst/>
                <a:latin typeface="Calibri" panose="020F0502020204030204" pitchFamily="34" charset="0"/>
              </a:rPr>
              <a:t>So about 100 days after leaving Egypt, Moses descends Mt. Sinai.</a:t>
            </a:r>
            <a:br>
              <a:rPr lang="en-US" dirty="0"/>
            </a:br>
            <a:r>
              <a:rPr lang="en-US" b="0" i="0" dirty="0">
                <a:solidFill>
                  <a:srgbClr val="000000"/>
                </a:solidFill>
                <a:effectLst/>
                <a:latin typeface="Calibri" panose="020F0502020204030204" pitchFamily="34" charset="0"/>
              </a:rPr>
              <a:t>Moses physically throws 10 commandments at the people who had made the golden calf.</a:t>
            </a:r>
            <a:endParaRPr lang="en-US" dirty="0"/>
          </a:p>
        </p:txBody>
      </p:sp>
    </p:spTree>
    <p:extLst>
      <p:ext uri="{BB962C8B-B14F-4D97-AF65-F5344CB8AC3E}">
        <p14:creationId xmlns:p14="http://schemas.microsoft.com/office/powerpoint/2010/main" val="3438211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971" y="0"/>
            <a:ext cx="121158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The Ten Commandments</a:t>
            </a:r>
          </a:p>
        </p:txBody>
      </p:sp>
      <p:sp>
        <p:nvSpPr>
          <p:cNvPr id="2" name="Rectangle 1"/>
          <p:cNvSpPr/>
          <p:nvPr/>
        </p:nvSpPr>
        <p:spPr>
          <a:xfrm>
            <a:off x="696683" y="1596910"/>
            <a:ext cx="6096000" cy="3539430"/>
          </a:xfrm>
          <a:prstGeom prst="rect">
            <a:avLst/>
          </a:prstGeom>
        </p:spPr>
        <p:txBody>
          <a:bodyPr>
            <a:spAutoFit/>
          </a:bodyPr>
          <a:lstStyle/>
          <a:p>
            <a:r>
              <a:rPr lang="en-US" sz="2800" b="0" i="0" dirty="0">
                <a:solidFill>
                  <a:schemeClr val="bg1"/>
                </a:solidFill>
                <a:effectLst/>
                <a:latin typeface="Calibri" panose="020F0502020204030204" pitchFamily="34" charset="0"/>
              </a:rPr>
              <a:t>“Although the world has changed, the laws of God remain constant. They have not changed; they will not change. The Ten Commandments are just that—commandments. They are </a:t>
            </a:r>
            <a:r>
              <a:rPr lang="en-US" sz="2800" b="0" i="1" dirty="0">
                <a:solidFill>
                  <a:schemeClr val="bg1"/>
                </a:solidFill>
                <a:effectLst/>
                <a:latin typeface="Calibri" panose="020F0502020204030204" pitchFamily="34" charset="0"/>
              </a:rPr>
              <a:t>not</a:t>
            </a:r>
            <a:r>
              <a:rPr lang="en-US" sz="2800" b="0" i="0" dirty="0">
                <a:solidFill>
                  <a:schemeClr val="bg1"/>
                </a:solidFill>
                <a:effectLst/>
                <a:latin typeface="Calibri" panose="020F0502020204030204" pitchFamily="34" charset="0"/>
              </a:rPr>
              <a:t> suggestions. They are every bit as requisite today as they were when God gave them to the children of Israel.”</a:t>
            </a:r>
            <a:endParaRPr lang="en-US" sz="2800" dirty="0">
              <a:solidFill>
                <a:schemeClr val="bg1"/>
              </a:solidFill>
            </a:endParaRPr>
          </a:p>
        </p:txBody>
      </p:sp>
      <p:sp>
        <p:nvSpPr>
          <p:cNvPr id="12" name="TextBox 11"/>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(1)</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607" y="1800060"/>
            <a:ext cx="2514164" cy="3121031"/>
          </a:xfrm>
          <a:prstGeom prst="rect">
            <a:avLst/>
          </a:prstGeom>
        </p:spPr>
      </p:pic>
    </p:spTree>
    <p:extLst>
      <p:ext uri="{BB962C8B-B14F-4D97-AF65-F5344CB8AC3E}">
        <p14:creationId xmlns:p14="http://schemas.microsoft.com/office/powerpoint/2010/main" val="290705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971" y="0"/>
            <a:ext cx="121158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Foundation Stones</a:t>
            </a:r>
          </a:p>
        </p:txBody>
      </p:sp>
      <p:sp>
        <p:nvSpPr>
          <p:cNvPr id="2" name="Rectangle 1"/>
          <p:cNvSpPr/>
          <p:nvPr/>
        </p:nvSpPr>
        <p:spPr>
          <a:xfrm>
            <a:off x="3058885" y="761996"/>
            <a:ext cx="6096000" cy="923330"/>
          </a:xfrm>
          <a:prstGeom prst="rect">
            <a:avLst/>
          </a:prstGeom>
        </p:spPr>
        <p:txBody>
          <a:bodyPr>
            <a:spAutoFit/>
          </a:bodyPr>
          <a:lstStyle/>
          <a:p>
            <a:pPr algn="ctr" fontAlgn="base"/>
            <a:r>
              <a:rPr lang="en-US" dirty="0">
                <a:solidFill>
                  <a:srgbClr val="FFFF00"/>
                </a:solidFill>
                <a:latin typeface="Calibri" panose="020F0502020204030204" pitchFamily="34" charset="0"/>
              </a:rPr>
              <a:t>Perhaps the greatest indication of the importance of the Ten Commandments is that they are found in three of the four standard works of the Church. </a:t>
            </a:r>
          </a:p>
        </p:txBody>
      </p:sp>
      <p:sp>
        <p:nvSpPr>
          <p:cNvPr id="12" name="TextBox 11"/>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(2)</a:t>
            </a:r>
          </a:p>
        </p:txBody>
      </p:sp>
      <p:grpSp>
        <p:nvGrpSpPr>
          <p:cNvPr id="18" name="Group 17"/>
          <p:cNvGrpSpPr/>
          <p:nvPr/>
        </p:nvGrpSpPr>
        <p:grpSpPr>
          <a:xfrm>
            <a:off x="315682" y="1561760"/>
            <a:ext cx="2743202" cy="2284359"/>
            <a:chOff x="707569" y="1149681"/>
            <a:chExt cx="2743202" cy="2284359"/>
          </a:xfrm>
        </p:grpSpPr>
        <p:sp>
          <p:nvSpPr>
            <p:cNvPr id="8" name="TextBox 7"/>
            <p:cNvSpPr txBox="1"/>
            <p:nvPr/>
          </p:nvSpPr>
          <p:spPr>
            <a:xfrm>
              <a:off x="1137555" y="1149681"/>
              <a:ext cx="1883230" cy="400110"/>
            </a:xfrm>
            <a:prstGeom prst="rect">
              <a:avLst/>
            </a:prstGeom>
            <a:solidFill>
              <a:srgbClr val="C00000"/>
            </a:solidFill>
          </p:spPr>
          <p:txBody>
            <a:bodyPr wrap="square" rtlCol="0">
              <a:spAutoFit/>
            </a:bodyPr>
            <a:lstStyle/>
            <a:p>
              <a:pPr algn="ctr"/>
              <a:r>
                <a:rPr lang="en-US" sz="2000" dirty="0">
                  <a:solidFill>
                    <a:schemeClr val="bg1"/>
                  </a:solidFill>
                  <a:latin typeface="Calibri" panose="020F0502020204030204" pitchFamily="34" charset="0"/>
                </a:rPr>
                <a:t>Old Testament</a:t>
              </a:r>
            </a:p>
          </p:txBody>
        </p:sp>
        <p:sp>
          <p:nvSpPr>
            <p:cNvPr id="10" name="TextBox 9"/>
            <p:cNvSpPr txBox="1"/>
            <p:nvPr/>
          </p:nvSpPr>
          <p:spPr>
            <a:xfrm>
              <a:off x="707569" y="1802824"/>
              <a:ext cx="2743202" cy="1631216"/>
            </a:xfrm>
            <a:prstGeom prst="rect">
              <a:avLst/>
            </a:prstGeom>
            <a:solidFill>
              <a:srgbClr val="C00000"/>
            </a:solidFill>
          </p:spPr>
          <p:txBody>
            <a:bodyPr wrap="square" rtlCol="0">
              <a:spAutoFit/>
            </a:bodyPr>
            <a:lstStyle/>
            <a:p>
              <a:pPr algn="ctr"/>
              <a:r>
                <a:rPr lang="en-US" sz="2000" dirty="0">
                  <a:solidFill>
                    <a:schemeClr val="bg1"/>
                  </a:solidFill>
                  <a:latin typeface="Calibri" panose="020F0502020204030204" pitchFamily="34" charset="0"/>
                </a:rPr>
                <a:t>1</a:t>
              </a:r>
              <a:r>
                <a:rPr lang="en-US" sz="2000" baseline="30000" dirty="0">
                  <a:solidFill>
                    <a:schemeClr val="bg1"/>
                  </a:solidFill>
                  <a:latin typeface="Calibri" panose="020F0502020204030204" pitchFamily="34" charset="0"/>
                </a:rPr>
                <a:t>st</a:t>
              </a:r>
              <a:r>
                <a:rPr lang="en-US" sz="2000" dirty="0">
                  <a:solidFill>
                    <a:schemeClr val="bg1"/>
                  </a:solidFill>
                  <a:latin typeface="Calibri" panose="020F0502020204030204" pitchFamily="34" charset="0"/>
                </a:rPr>
                <a:t> time—</a:t>
              </a:r>
            </a:p>
            <a:p>
              <a:pPr algn="ctr"/>
              <a:r>
                <a:rPr lang="en-US" sz="2000" dirty="0">
                  <a:solidFill>
                    <a:schemeClr val="bg1"/>
                  </a:solidFill>
                  <a:latin typeface="Calibri" panose="020F0502020204030204" pitchFamily="34" charset="0"/>
                </a:rPr>
                <a:t>Exodus 20</a:t>
              </a:r>
            </a:p>
            <a:p>
              <a:pPr algn="ctr"/>
              <a:endParaRPr lang="en-US" sz="2000" dirty="0">
                <a:solidFill>
                  <a:schemeClr val="bg1"/>
                </a:solidFill>
                <a:latin typeface="Calibri" panose="020F0502020204030204" pitchFamily="34" charset="0"/>
              </a:endParaRPr>
            </a:p>
            <a:p>
              <a:pPr algn="ctr"/>
              <a:r>
                <a:rPr lang="en-US" sz="2000" dirty="0">
                  <a:solidFill>
                    <a:schemeClr val="bg1"/>
                  </a:solidFill>
                  <a:latin typeface="Calibri" panose="020F0502020204030204" pitchFamily="34" charset="0"/>
                </a:rPr>
                <a:t>2</a:t>
              </a:r>
              <a:r>
                <a:rPr lang="en-US" sz="2000" baseline="30000" dirty="0">
                  <a:solidFill>
                    <a:schemeClr val="bg1"/>
                  </a:solidFill>
                  <a:latin typeface="Calibri" panose="020F0502020204030204" pitchFamily="34" charset="0"/>
                </a:rPr>
                <a:t>nd</a:t>
              </a:r>
              <a:r>
                <a:rPr lang="en-US" sz="2000" dirty="0">
                  <a:solidFill>
                    <a:schemeClr val="bg1"/>
                  </a:solidFill>
                  <a:latin typeface="Calibri" panose="020F0502020204030204" pitchFamily="34" charset="0"/>
                </a:rPr>
                <a:t> time—Deuteronomy 5:6-21</a:t>
              </a:r>
            </a:p>
          </p:txBody>
        </p:sp>
      </p:grpSp>
      <p:grpSp>
        <p:nvGrpSpPr>
          <p:cNvPr id="7" name="Group 6"/>
          <p:cNvGrpSpPr/>
          <p:nvPr/>
        </p:nvGrpSpPr>
        <p:grpSpPr>
          <a:xfrm>
            <a:off x="195940" y="4390148"/>
            <a:ext cx="3156858" cy="1700740"/>
            <a:chOff x="1687283" y="4430032"/>
            <a:chExt cx="3156858" cy="1700740"/>
          </a:xfrm>
        </p:grpSpPr>
        <p:sp>
          <p:nvSpPr>
            <p:cNvPr id="11" name="TextBox 10"/>
            <p:cNvSpPr txBox="1"/>
            <p:nvPr/>
          </p:nvSpPr>
          <p:spPr>
            <a:xfrm>
              <a:off x="2128155" y="4430032"/>
              <a:ext cx="2275114" cy="400110"/>
            </a:xfrm>
            <a:prstGeom prst="rect">
              <a:avLst/>
            </a:prstGeom>
            <a:solidFill>
              <a:schemeClr val="accent6">
                <a:lumMod val="75000"/>
              </a:schemeClr>
            </a:solidFill>
          </p:spPr>
          <p:txBody>
            <a:bodyPr wrap="square" rtlCol="0">
              <a:spAutoFit/>
            </a:bodyPr>
            <a:lstStyle/>
            <a:p>
              <a:pPr algn="ctr"/>
              <a:r>
                <a:rPr lang="en-US" sz="2000" dirty="0">
                  <a:solidFill>
                    <a:schemeClr val="bg1"/>
                  </a:solidFill>
                  <a:latin typeface="Calibri" panose="020F0502020204030204" pitchFamily="34" charset="0"/>
                </a:rPr>
                <a:t>Book of Mormon</a:t>
              </a:r>
            </a:p>
          </p:txBody>
        </p:sp>
        <p:sp>
          <p:nvSpPr>
            <p:cNvPr id="13" name="TextBox 12"/>
            <p:cNvSpPr txBox="1"/>
            <p:nvPr/>
          </p:nvSpPr>
          <p:spPr>
            <a:xfrm>
              <a:off x="1687283" y="5115109"/>
              <a:ext cx="3156858" cy="1015663"/>
            </a:xfrm>
            <a:prstGeom prst="rect">
              <a:avLst/>
            </a:prstGeom>
            <a:solidFill>
              <a:schemeClr val="accent6">
                <a:lumMod val="75000"/>
              </a:schemeClr>
            </a:solidFill>
          </p:spPr>
          <p:txBody>
            <a:bodyPr wrap="square" rtlCol="0">
              <a:spAutoFit/>
            </a:bodyPr>
            <a:lstStyle/>
            <a:p>
              <a:pPr algn="ctr"/>
              <a:r>
                <a:rPr lang="en-US" sz="2000" dirty="0">
                  <a:solidFill>
                    <a:schemeClr val="bg1"/>
                  </a:solidFill>
                  <a:latin typeface="Calibri" panose="020F0502020204030204" pitchFamily="34" charset="0"/>
                </a:rPr>
                <a:t>Mosiah 13:12-24</a:t>
              </a:r>
            </a:p>
            <a:p>
              <a:pPr algn="ctr"/>
              <a:r>
                <a:rPr lang="en-US" sz="2000" dirty="0">
                  <a:solidFill>
                    <a:schemeClr val="bg1"/>
                  </a:solidFill>
                  <a:latin typeface="Calibri" panose="020F0502020204030204" pitchFamily="34" charset="0"/>
                </a:rPr>
                <a:t>Abinadi quotes to wicked priests of King Noah</a:t>
              </a:r>
            </a:p>
          </p:txBody>
        </p:sp>
      </p:grpSp>
      <p:grpSp>
        <p:nvGrpSpPr>
          <p:cNvPr id="5" name="Group 4"/>
          <p:cNvGrpSpPr/>
          <p:nvPr/>
        </p:nvGrpSpPr>
        <p:grpSpPr>
          <a:xfrm>
            <a:off x="9032420" y="1946597"/>
            <a:ext cx="2318658" cy="1172083"/>
            <a:chOff x="4242706" y="1885606"/>
            <a:chExt cx="2318658" cy="1172083"/>
          </a:xfrm>
        </p:grpSpPr>
        <p:sp>
          <p:nvSpPr>
            <p:cNvPr id="14" name="TextBox 13"/>
            <p:cNvSpPr txBox="1"/>
            <p:nvPr/>
          </p:nvSpPr>
          <p:spPr>
            <a:xfrm>
              <a:off x="4242706" y="1885606"/>
              <a:ext cx="2313215" cy="400110"/>
            </a:xfrm>
            <a:prstGeom prst="rect">
              <a:avLst/>
            </a:prstGeom>
            <a:solidFill>
              <a:schemeClr val="accent5">
                <a:lumMod val="75000"/>
              </a:schemeClr>
            </a:solidFill>
          </p:spPr>
          <p:txBody>
            <a:bodyPr wrap="square" rtlCol="0">
              <a:spAutoFit/>
            </a:bodyPr>
            <a:lstStyle/>
            <a:p>
              <a:pPr algn="ctr"/>
              <a:r>
                <a:rPr lang="en-US" sz="2000" dirty="0">
                  <a:solidFill>
                    <a:schemeClr val="bg1"/>
                  </a:solidFill>
                  <a:latin typeface="Calibri" panose="020F0502020204030204" pitchFamily="34" charset="0"/>
                </a:rPr>
                <a:t>New Testament</a:t>
              </a:r>
            </a:p>
          </p:txBody>
        </p:sp>
        <p:sp>
          <p:nvSpPr>
            <p:cNvPr id="15" name="TextBox 14"/>
            <p:cNvSpPr txBox="1"/>
            <p:nvPr/>
          </p:nvSpPr>
          <p:spPr>
            <a:xfrm>
              <a:off x="4248149" y="2657579"/>
              <a:ext cx="2313215" cy="400110"/>
            </a:xfrm>
            <a:prstGeom prst="rect">
              <a:avLst/>
            </a:prstGeom>
            <a:solidFill>
              <a:schemeClr val="accent5">
                <a:lumMod val="75000"/>
              </a:schemeClr>
            </a:solidFill>
          </p:spPr>
          <p:txBody>
            <a:bodyPr wrap="square" rtlCol="0">
              <a:spAutoFit/>
            </a:bodyPr>
            <a:lstStyle/>
            <a:p>
              <a:pPr algn="ctr"/>
              <a:r>
                <a:rPr lang="en-US" sz="2000" dirty="0">
                  <a:solidFill>
                    <a:schemeClr val="bg1"/>
                  </a:solidFill>
                  <a:latin typeface="Calibri" panose="020F0502020204030204" pitchFamily="34" charset="0"/>
                </a:rPr>
                <a:t>Matthew 5:17-37</a:t>
              </a:r>
            </a:p>
          </p:txBody>
        </p:sp>
      </p:grpSp>
      <p:grpSp>
        <p:nvGrpSpPr>
          <p:cNvPr id="3" name="Group 2"/>
          <p:cNvGrpSpPr/>
          <p:nvPr/>
        </p:nvGrpSpPr>
        <p:grpSpPr>
          <a:xfrm>
            <a:off x="9122226" y="3732078"/>
            <a:ext cx="2313215" cy="1540602"/>
            <a:chOff x="8447314" y="3742428"/>
            <a:chExt cx="2313215" cy="1540602"/>
          </a:xfrm>
        </p:grpSpPr>
        <p:sp>
          <p:nvSpPr>
            <p:cNvPr id="16" name="TextBox 15"/>
            <p:cNvSpPr txBox="1"/>
            <p:nvPr/>
          </p:nvSpPr>
          <p:spPr>
            <a:xfrm>
              <a:off x="8447314" y="3742428"/>
              <a:ext cx="2313215" cy="707886"/>
            </a:xfrm>
            <a:prstGeom prst="rect">
              <a:avLst/>
            </a:prstGeom>
            <a:solidFill>
              <a:schemeClr val="accent2">
                <a:lumMod val="75000"/>
              </a:schemeClr>
            </a:solidFill>
          </p:spPr>
          <p:txBody>
            <a:bodyPr wrap="square" rtlCol="0">
              <a:spAutoFit/>
            </a:bodyPr>
            <a:lstStyle/>
            <a:p>
              <a:pPr algn="ctr"/>
              <a:r>
                <a:rPr lang="en-US" sz="2000" dirty="0">
                  <a:solidFill>
                    <a:schemeClr val="bg1"/>
                  </a:solidFill>
                  <a:latin typeface="Calibri" panose="020F0502020204030204" pitchFamily="34" charset="0"/>
                </a:rPr>
                <a:t>Doctrine and Covenants</a:t>
              </a:r>
            </a:p>
          </p:txBody>
        </p:sp>
        <p:sp>
          <p:nvSpPr>
            <p:cNvPr id="17" name="TextBox 16"/>
            <p:cNvSpPr txBox="1"/>
            <p:nvPr/>
          </p:nvSpPr>
          <p:spPr>
            <a:xfrm>
              <a:off x="8447314" y="4575144"/>
              <a:ext cx="2313215" cy="707886"/>
            </a:xfrm>
            <a:prstGeom prst="rect">
              <a:avLst/>
            </a:prstGeom>
            <a:solidFill>
              <a:schemeClr val="accent2">
                <a:lumMod val="75000"/>
              </a:schemeClr>
            </a:solidFill>
          </p:spPr>
          <p:txBody>
            <a:bodyPr wrap="square" rtlCol="0">
              <a:spAutoFit/>
            </a:bodyPr>
            <a:lstStyle/>
            <a:p>
              <a:pPr algn="ctr"/>
              <a:r>
                <a:rPr lang="en-US" sz="2000" dirty="0">
                  <a:solidFill>
                    <a:schemeClr val="bg1"/>
                  </a:solidFill>
                  <a:latin typeface="Calibri" panose="020F0502020204030204" pitchFamily="34" charset="0"/>
                </a:rPr>
                <a:t>D&amp;C 42:18-29</a:t>
              </a:r>
            </a:p>
            <a:p>
              <a:pPr algn="ctr"/>
              <a:r>
                <a:rPr lang="en-US" sz="2000" dirty="0">
                  <a:solidFill>
                    <a:schemeClr val="bg1"/>
                  </a:solidFill>
                  <a:latin typeface="Calibri" panose="020F0502020204030204" pitchFamily="34" charset="0"/>
                </a:rPr>
                <a:t>D&amp;C 59:5-9</a:t>
              </a:r>
            </a:p>
          </p:txBody>
        </p:sp>
      </p:grpSp>
      <p:sp>
        <p:nvSpPr>
          <p:cNvPr id="20" name="Rectangle 19"/>
          <p:cNvSpPr/>
          <p:nvPr/>
        </p:nvSpPr>
        <p:spPr>
          <a:xfrm>
            <a:off x="5912905" y="1926770"/>
            <a:ext cx="3004457" cy="1200329"/>
          </a:xfrm>
          <a:prstGeom prst="rect">
            <a:avLst/>
          </a:prstGeom>
        </p:spPr>
        <p:txBody>
          <a:bodyPr wrap="square">
            <a:spAutoFit/>
          </a:bodyPr>
          <a:lstStyle/>
          <a:p>
            <a:pPr fontAlgn="base"/>
            <a:r>
              <a:rPr lang="en-US" dirty="0">
                <a:solidFill>
                  <a:schemeClr val="bg1"/>
                </a:solidFill>
                <a:latin typeface="Calibri" panose="020F0502020204030204" pitchFamily="34" charset="0"/>
              </a:rPr>
              <a:t>Although not given in the exact form that they appear in these scriptures, they are the same principles. </a:t>
            </a:r>
          </a:p>
        </p:txBody>
      </p:sp>
      <p:sp>
        <p:nvSpPr>
          <p:cNvPr id="21" name="Rectangle 20"/>
          <p:cNvSpPr/>
          <p:nvPr/>
        </p:nvSpPr>
        <p:spPr>
          <a:xfrm>
            <a:off x="4555668" y="5822526"/>
            <a:ext cx="6096000" cy="830997"/>
          </a:xfrm>
          <a:prstGeom prst="rect">
            <a:avLst/>
          </a:prstGeom>
        </p:spPr>
        <p:txBody>
          <a:bodyPr>
            <a:spAutoFit/>
          </a:bodyPr>
          <a:lstStyle/>
          <a:p>
            <a:pPr fontAlgn="base"/>
            <a:r>
              <a:rPr lang="en-US" sz="2400" dirty="0">
                <a:solidFill>
                  <a:srgbClr val="FFFF00"/>
                </a:solidFill>
                <a:latin typeface="Calibri" panose="020F0502020204030204" pitchFamily="34" charset="0"/>
              </a:rPr>
              <a:t>When the Lord emphasizes something with that much repetition, it must be important.</a:t>
            </a:r>
          </a:p>
        </p:txBody>
      </p:sp>
      <p:grpSp>
        <p:nvGrpSpPr>
          <p:cNvPr id="22" name="Group 21"/>
          <p:cNvGrpSpPr/>
          <p:nvPr/>
        </p:nvGrpSpPr>
        <p:grpSpPr>
          <a:xfrm>
            <a:off x="3428735" y="2160602"/>
            <a:ext cx="2182850" cy="2762349"/>
            <a:chOff x="2819400" y="3657600"/>
            <a:chExt cx="1447800" cy="2121932"/>
          </a:xfrm>
        </p:grpSpPr>
        <p:sp>
          <p:nvSpPr>
            <p:cNvPr id="23" name="TextBox 22"/>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24" name="Rectangle 23"/>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Holy Bible</a:t>
              </a:r>
            </a:p>
          </p:txBody>
        </p:sp>
        <p:sp>
          <p:nvSpPr>
            <p:cNvPr id="27" name="Rectangle 26"/>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5496698" y="3779944"/>
            <a:ext cx="1949127" cy="1905000"/>
            <a:chOff x="2590800" y="2667000"/>
            <a:chExt cx="3886200" cy="3931920"/>
          </a:xfrm>
        </p:grpSpPr>
        <p:grpSp>
          <p:nvGrpSpPr>
            <p:cNvPr id="29" name="Group 13"/>
            <p:cNvGrpSpPr/>
            <p:nvPr/>
          </p:nvGrpSpPr>
          <p:grpSpPr>
            <a:xfrm>
              <a:off x="3048000" y="2667000"/>
              <a:ext cx="2971800" cy="3931920"/>
              <a:chOff x="152400" y="152400"/>
              <a:chExt cx="4953000" cy="6553200"/>
            </a:xfrm>
          </p:grpSpPr>
          <p:sp>
            <p:nvSpPr>
              <p:cNvPr id="35" name="Rounded Rectangle 34"/>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2590800" y="3200400"/>
              <a:ext cx="3886200" cy="1309360"/>
            </a:xfrm>
            <a:prstGeom prst="rect">
              <a:avLst/>
            </a:prstGeom>
            <a:noFill/>
          </p:spPr>
          <p:txBody>
            <a:bodyPr wrap="square" rtlCol="0">
              <a:spAutoFit/>
            </a:bodyPr>
            <a:lstStyle/>
            <a:p>
              <a:pPr algn="ctr"/>
              <a:r>
                <a:rPr lang="en-US" sz="1400" dirty="0">
                  <a:solidFill>
                    <a:srgbClr val="FFC000"/>
                  </a:solidFill>
                  <a:latin typeface="Californian FB" pitchFamily="18" charset="0"/>
                </a:rPr>
                <a:t>The </a:t>
              </a:r>
            </a:p>
            <a:p>
              <a:pPr algn="ctr"/>
              <a:r>
                <a:rPr lang="en-US" sz="1400" dirty="0">
                  <a:solidFill>
                    <a:srgbClr val="FFC000"/>
                  </a:solidFill>
                  <a:latin typeface="Californian FB" pitchFamily="18" charset="0"/>
                </a:rPr>
                <a:t>Book</a:t>
              </a:r>
            </a:p>
            <a:p>
              <a:pPr algn="ctr"/>
              <a:r>
                <a:rPr lang="en-US" sz="1400" dirty="0">
                  <a:solidFill>
                    <a:srgbClr val="FFC000"/>
                  </a:solidFill>
                  <a:latin typeface="Californian FB" pitchFamily="18" charset="0"/>
                </a:rPr>
                <a:t> of </a:t>
              </a:r>
            </a:p>
            <a:p>
              <a:pPr algn="ctr"/>
              <a:r>
                <a:rPr lang="en-US" sz="1400" dirty="0">
                  <a:solidFill>
                    <a:srgbClr val="FFC000"/>
                  </a:solidFill>
                  <a:latin typeface="Californian FB" pitchFamily="18" charset="0"/>
                </a:rPr>
                <a:t>Mormon</a:t>
              </a:r>
            </a:p>
          </p:txBody>
        </p:sp>
        <p:sp>
          <p:nvSpPr>
            <p:cNvPr id="31" name="TextBox 30"/>
            <p:cNvSpPr txBox="1"/>
            <p:nvPr/>
          </p:nvSpPr>
          <p:spPr>
            <a:xfrm>
              <a:off x="3124200" y="5257800"/>
              <a:ext cx="2667001" cy="464611"/>
            </a:xfrm>
            <a:prstGeom prst="rect">
              <a:avLst/>
            </a:prstGeom>
            <a:noFill/>
          </p:spPr>
          <p:txBody>
            <a:bodyPr wrap="square" rtlCol="0">
              <a:spAutoFit/>
            </a:bodyPr>
            <a:lstStyle/>
            <a:p>
              <a:pPr algn="ctr"/>
              <a:r>
                <a:rPr lang="en-US" sz="800" dirty="0">
                  <a:solidFill>
                    <a:srgbClr val="FFC000"/>
                  </a:solidFill>
                  <a:latin typeface="Californian FB" pitchFamily="18" charset="0"/>
                </a:rPr>
                <a:t>ANOTHER TESTAMENT </a:t>
              </a:r>
            </a:p>
            <a:p>
              <a:pPr algn="ctr"/>
              <a:r>
                <a:rPr lang="en-US" sz="800" dirty="0">
                  <a:solidFill>
                    <a:srgbClr val="FFC000"/>
                  </a:solidFill>
                  <a:latin typeface="Californian FB" pitchFamily="18" charset="0"/>
                </a:rPr>
                <a:t>OF JESUS CHRIST</a:t>
              </a:r>
            </a:p>
          </p:txBody>
        </p:sp>
        <p:cxnSp>
          <p:nvCxnSpPr>
            <p:cNvPr id="32" name="Straight Connector 31"/>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101861" y="3733857"/>
            <a:ext cx="1910913" cy="1928936"/>
            <a:chOff x="685800" y="3352800"/>
            <a:chExt cx="1958162" cy="1981200"/>
          </a:xfrm>
        </p:grpSpPr>
        <p:grpSp>
          <p:nvGrpSpPr>
            <p:cNvPr id="39" name="Group 32"/>
            <p:cNvGrpSpPr/>
            <p:nvPr/>
          </p:nvGrpSpPr>
          <p:grpSpPr>
            <a:xfrm>
              <a:off x="685800" y="3352800"/>
              <a:ext cx="1958162" cy="1981200"/>
              <a:chOff x="2494856" y="2667000"/>
              <a:chExt cx="3886200" cy="3931920"/>
            </a:xfrm>
          </p:grpSpPr>
          <p:grpSp>
            <p:nvGrpSpPr>
              <p:cNvPr id="42" name="Group 13"/>
              <p:cNvGrpSpPr/>
              <p:nvPr/>
            </p:nvGrpSpPr>
            <p:grpSpPr>
              <a:xfrm>
                <a:off x="3048000" y="2667000"/>
                <a:ext cx="2971800" cy="3931920"/>
                <a:chOff x="152400" y="152400"/>
                <a:chExt cx="4953000" cy="6553200"/>
              </a:xfrm>
            </p:grpSpPr>
            <p:sp>
              <p:nvSpPr>
                <p:cNvPr id="46" name="Rounded Rectangle 4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152400" y="152400"/>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2494856" y="3574366"/>
                <a:ext cx="3886200" cy="1282718"/>
              </a:xfrm>
              <a:prstGeom prst="rect">
                <a:avLst/>
              </a:prstGeom>
              <a:noFill/>
            </p:spPr>
            <p:txBody>
              <a:bodyPr wrap="square" rtlCol="0">
                <a:spAutoFit/>
              </a:bodyPr>
              <a:lstStyle/>
              <a:p>
                <a:pPr algn="ctr"/>
                <a:r>
                  <a:rPr lang="en-US" sz="1200" dirty="0">
                    <a:solidFill>
                      <a:srgbClr val="FFC000"/>
                    </a:solidFill>
                    <a:latin typeface="Californian FB" pitchFamily="18" charset="0"/>
                  </a:rPr>
                  <a:t>Doctrine</a:t>
                </a:r>
              </a:p>
              <a:p>
                <a:pPr algn="ctr"/>
                <a:r>
                  <a:rPr lang="en-US" sz="1200" dirty="0">
                    <a:solidFill>
                      <a:srgbClr val="FFC000"/>
                    </a:solidFill>
                    <a:latin typeface="Californian FB" pitchFamily="18" charset="0"/>
                  </a:rPr>
                  <a:t>And</a:t>
                </a:r>
              </a:p>
              <a:p>
                <a:pPr algn="ctr"/>
                <a:r>
                  <a:rPr lang="en-US" sz="1200" dirty="0">
                    <a:solidFill>
                      <a:srgbClr val="FFC000"/>
                    </a:solidFill>
                    <a:latin typeface="Californian FB" pitchFamily="18" charset="0"/>
                  </a:rPr>
                  <a:t>Covenants</a:t>
                </a:r>
              </a:p>
            </p:txBody>
          </p:sp>
          <p:sp>
            <p:nvSpPr>
              <p:cNvPr id="44" name="TextBox 43"/>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45" name="Straight Connector 44"/>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a:off x="1138517" y="3810000"/>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02659" y="4473389"/>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134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(1)</a:t>
            </a:r>
          </a:p>
        </p:txBody>
      </p:sp>
      <p:grpSp>
        <p:nvGrpSpPr>
          <p:cNvPr id="3" name="Group 2"/>
          <p:cNvGrpSpPr/>
          <p:nvPr/>
        </p:nvGrpSpPr>
        <p:grpSpPr>
          <a:xfrm>
            <a:off x="3528810" y="296214"/>
            <a:ext cx="4662153" cy="6404213"/>
            <a:chOff x="3528810" y="296214"/>
            <a:chExt cx="4662153" cy="6404213"/>
          </a:xfrm>
        </p:grpSpPr>
        <p:grpSp>
          <p:nvGrpSpPr>
            <p:cNvPr id="8" name="Group 7"/>
            <p:cNvGrpSpPr/>
            <p:nvPr/>
          </p:nvGrpSpPr>
          <p:grpSpPr>
            <a:xfrm>
              <a:off x="3528810" y="296214"/>
              <a:ext cx="4662153" cy="6404213"/>
              <a:chOff x="3528810" y="296214"/>
              <a:chExt cx="4662153" cy="6404213"/>
            </a:xfrm>
          </p:grpSpPr>
          <p:pic>
            <p:nvPicPr>
              <p:cNvPr id="10" name="Picture 9"/>
              <p:cNvPicPr>
                <a:picLocks noChangeAspect="1"/>
              </p:cNvPicPr>
              <p:nvPr/>
            </p:nvPicPr>
            <p:blipFill rotWithShape="1">
              <a:blip r:embed="rId3"/>
              <a:srcRect l="34138" t="10168" r="32527" b="8428"/>
              <a:stretch/>
            </p:blipFill>
            <p:spPr>
              <a:xfrm>
                <a:off x="3528810" y="296214"/>
                <a:ext cx="4662153" cy="6404213"/>
              </a:xfrm>
              <a:prstGeom prst="rect">
                <a:avLst/>
              </a:prstGeom>
            </p:spPr>
          </p:pic>
          <p:sp>
            <p:nvSpPr>
              <p:cNvPr id="11" name="TextBox 10"/>
              <p:cNvSpPr txBox="1"/>
              <p:nvPr/>
            </p:nvSpPr>
            <p:spPr>
              <a:xfrm>
                <a:off x="3737573" y="4723244"/>
                <a:ext cx="2147180" cy="430887"/>
              </a:xfrm>
              <a:prstGeom prst="rect">
                <a:avLst/>
              </a:prstGeom>
              <a:noFill/>
            </p:spPr>
            <p:txBody>
              <a:bodyPr wrap="square" rtlCol="0">
                <a:spAutoFit/>
              </a:bodyPr>
              <a:lstStyle/>
              <a:p>
                <a:r>
                  <a:rPr lang="en-US" sz="1100" dirty="0"/>
                  <a:t>God invites Israel to be His covenant People (Exodus 19:3-6)</a:t>
                </a:r>
              </a:p>
            </p:txBody>
          </p:sp>
          <p:sp>
            <p:nvSpPr>
              <p:cNvPr id="13" name="TextBox 12"/>
              <p:cNvSpPr txBox="1"/>
              <p:nvPr/>
            </p:nvSpPr>
            <p:spPr>
              <a:xfrm>
                <a:off x="3763224" y="5056714"/>
                <a:ext cx="2147180" cy="430887"/>
              </a:xfrm>
              <a:prstGeom prst="rect">
                <a:avLst/>
              </a:prstGeom>
              <a:noFill/>
            </p:spPr>
            <p:txBody>
              <a:bodyPr wrap="square" rtlCol="0">
                <a:spAutoFit/>
              </a:bodyPr>
              <a:lstStyle/>
              <a:p>
                <a:r>
                  <a:rPr lang="en-US" sz="1100" dirty="0"/>
                  <a:t>Moses reports Israel’s desire to enter God’s </a:t>
                </a:r>
                <a:r>
                  <a:rPr lang="en-US" sz="1100" dirty="0" err="1"/>
                  <a:t>Covnant</a:t>
                </a:r>
                <a:r>
                  <a:rPr lang="en-US" sz="1100" dirty="0"/>
                  <a:t> (Ex. 19:7-8)</a:t>
                </a:r>
              </a:p>
            </p:txBody>
          </p:sp>
          <p:sp>
            <p:nvSpPr>
              <p:cNvPr id="14" name="TextBox 13"/>
              <p:cNvSpPr txBox="1"/>
              <p:nvPr/>
            </p:nvSpPr>
            <p:spPr>
              <a:xfrm>
                <a:off x="3763224" y="5419447"/>
                <a:ext cx="2147180" cy="369332"/>
              </a:xfrm>
              <a:prstGeom prst="rect">
                <a:avLst/>
              </a:prstGeom>
              <a:noFill/>
            </p:spPr>
            <p:txBody>
              <a:bodyPr wrap="square" rtlCol="0">
                <a:spAutoFit/>
              </a:bodyPr>
              <a:lstStyle/>
              <a:p>
                <a:r>
                  <a:rPr lang="en-US" sz="900" dirty="0"/>
                  <a:t>God warns that the people are not yet prepared to enter His presence (</a:t>
                </a:r>
                <a:r>
                  <a:rPr lang="en-US" sz="500" dirty="0"/>
                  <a:t>Ex. 19:20-21, 25)</a:t>
                </a:r>
              </a:p>
            </p:txBody>
          </p:sp>
          <p:sp>
            <p:nvSpPr>
              <p:cNvPr id="15" name="Lightning Bolt 14"/>
              <p:cNvSpPr/>
              <p:nvPr/>
            </p:nvSpPr>
            <p:spPr>
              <a:xfrm rot="3305093">
                <a:off x="7013981" y="1096446"/>
                <a:ext cx="615215" cy="751696"/>
              </a:xfrm>
              <a:prstGeom prst="lightningBol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p:cNvSpPr/>
              <p:nvPr/>
            </p:nvSpPr>
            <p:spPr>
              <a:xfrm>
                <a:off x="6837332" y="724277"/>
                <a:ext cx="1143640" cy="561315"/>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3737573" y="5752917"/>
              <a:ext cx="2147180" cy="369332"/>
            </a:xfrm>
            <a:prstGeom prst="rect">
              <a:avLst/>
            </a:prstGeom>
            <a:noFill/>
          </p:spPr>
          <p:txBody>
            <a:bodyPr wrap="square" rtlCol="0">
              <a:spAutoFit/>
            </a:bodyPr>
            <a:lstStyle/>
            <a:p>
              <a:r>
                <a:rPr lang="en-US" sz="900" dirty="0"/>
                <a:t>God Speaks the Ten Commandments to Israel (Ex. 19-20)</a:t>
              </a:r>
              <a:endParaRPr lang="en-US" sz="500" dirty="0"/>
            </a:p>
          </p:txBody>
        </p:sp>
      </p:grpSp>
    </p:spTree>
    <p:extLst>
      <p:ext uri="{BB962C8B-B14F-4D97-AF65-F5344CB8AC3E}">
        <p14:creationId xmlns:p14="http://schemas.microsoft.com/office/powerpoint/2010/main" val="254256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971" y="0"/>
            <a:ext cx="12115800" cy="769441"/>
          </a:xfrm>
          <a:prstGeom prst="rect">
            <a:avLst/>
          </a:prstGeom>
          <a:noFill/>
        </p:spPr>
        <p:txBody>
          <a:bodyPr wrap="square" rtlCol="0">
            <a:spAutoFit/>
          </a:bodyPr>
          <a:lstStyle/>
          <a:p>
            <a:pPr algn="ctr"/>
            <a:r>
              <a:rPr lang="en-US" sz="4400" dirty="0">
                <a:solidFill>
                  <a:schemeClr val="bg1"/>
                </a:solidFill>
                <a:latin typeface="Castellar" panose="020A0402060406010301" pitchFamily="18" charset="0"/>
              </a:rPr>
              <a:t>Being perfected in All Things</a:t>
            </a:r>
          </a:p>
        </p:txBody>
      </p:sp>
      <p:sp>
        <p:nvSpPr>
          <p:cNvPr id="12" name="TextBox 11"/>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(2)</a:t>
            </a:r>
          </a:p>
        </p:txBody>
      </p:sp>
      <p:sp>
        <p:nvSpPr>
          <p:cNvPr id="20" name="Rectangle 19"/>
          <p:cNvSpPr/>
          <p:nvPr/>
        </p:nvSpPr>
        <p:spPr>
          <a:xfrm>
            <a:off x="6871600" y="5358572"/>
            <a:ext cx="4679863" cy="1323439"/>
          </a:xfrm>
          <a:prstGeom prst="rect">
            <a:avLst/>
          </a:prstGeom>
        </p:spPr>
        <p:txBody>
          <a:bodyPr wrap="square">
            <a:spAutoFit/>
          </a:bodyPr>
          <a:lstStyle/>
          <a:p>
            <a:pPr fontAlgn="base"/>
            <a:r>
              <a:rPr lang="en-US" sz="2000" dirty="0">
                <a:solidFill>
                  <a:schemeClr val="bg1"/>
                </a:solidFill>
                <a:latin typeface="Calibri" panose="020F0502020204030204" pitchFamily="34" charset="0"/>
              </a:rPr>
              <a:t>If we are committed to the perfecting of our relationships with God, family, and others, we are well on our way to being perfected in all things.</a:t>
            </a:r>
          </a:p>
        </p:txBody>
      </p:sp>
      <p:grpSp>
        <p:nvGrpSpPr>
          <p:cNvPr id="50" name="Group 49"/>
          <p:cNvGrpSpPr/>
          <p:nvPr/>
        </p:nvGrpSpPr>
        <p:grpSpPr>
          <a:xfrm>
            <a:off x="696683" y="986936"/>
            <a:ext cx="5594353" cy="2640239"/>
            <a:chOff x="696683" y="986936"/>
            <a:chExt cx="5594353" cy="2640239"/>
          </a:xfrm>
        </p:grpSpPr>
        <p:grpSp>
          <p:nvGrpSpPr>
            <p:cNvPr id="18" name="Group 17"/>
            <p:cNvGrpSpPr/>
            <p:nvPr/>
          </p:nvGrpSpPr>
          <p:grpSpPr>
            <a:xfrm>
              <a:off x="696683" y="1494883"/>
              <a:ext cx="2781303" cy="1316796"/>
              <a:chOff x="707569" y="1193914"/>
              <a:chExt cx="2781303" cy="1316796"/>
            </a:xfrm>
          </p:grpSpPr>
          <p:sp>
            <p:nvSpPr>
              <p:cNvPr id="8" name="TextBox 7"/>
              <p:cNvSpPr txBox="1"/>
              <p:nvPr/>
            </p:nvSpPr>
            <p:spPr>
              <a:xfrm>
                <a:off x="707569" y="1193914"/>
                <a:ext cx="2781303" cy="400110"/>
              </a:xfrm>
              <a:prstGeom prst="rect">
                <a:avLst/>
              </a:prstGeom>
              <a:solidFill>
                <a:srgbClr val="C00000"/>
              </a:solidFill>
            </p:spPr>
            <p:txBody>
              <a:bodyPr wrap="square" rtlCol="0">
                <a:spAutoFit/>
              </a:bodyPr>
              <a:lstStyle/>
              <a:p>
                <a:pPr algn="ctr"/>
                <a:r>
                  <a:rPr lang="en-US" sz="2000" dirty="0">
                    <a:solidFill>
                      <a:schemeClr val="bg1"/>
                    </a:solidFill>
                    <a:latin typeface="Calibri" panose="020F0502020204030204" pitchFamily="34" charset="0"/>
                  </a:rPr>
                  <a:t>Commandments 1-4</a:t>
                </a:r>
              </a:p>
            </p:txBody>
          </p:sp>
          <p:sp>
            <p:nvSpPr>
              <p:cNvPr id="10" name="TextBox 9"/>
              <p:cNvSpPr txBox="1"/>
              <p:nvPr/>
            </p:nvSpPr>
            <p:spPr>
              <a:xfrm>
                <a:off x="707569" y="1802824"/>
                <a:ext cx="2743202" cy="707886"/>
              </a:xfrm>
              <a:prstGeom prst="rect">
                <a:avLst/>
              </a:prstGeom>
              <a:solidFill>
                <a:srgbClr val="C00000"/>
              </a:solidFill>
            </p:spPr>
            <p:txBody>
              <a:bodyPr wrap="square" rtlCol="0">
                <a:spAutoFit/>
              </a:bodyPr>
              <a:lstStyle/>
              <a:p>
                <a:pPr algn="ctr"/>
                <a:r>
                  <a:rPr lang="en-US" sz="2000" dirty="0">
                    <a:solidFill>
                      <a:schemeClr val="bg1"/>
                    </a:solidFill>
                    <a:latin typeface="Calibri" panose="020F0502020204030204" pitchFamily="34" charset="0"/>
                  </a:rPr>
                  <a:t>Shows us our proper relationship to God</a:t>
                </a:r>
              </a:p>
            </p:txBody>
          </p:sp>
        </p:grpSp>
        <p:pic>
          <p:nvPicPr>
            <p:cNvPr id="5122" name="Picture 2" descr="https://elderloganlonghurst.files.wordpress.com/2014/03/christ-pi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686" y="986936"/>
              <a:ext cx="2380350" cy="264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p:cNvGrpSpPr/>
          <p:nvPr/>
        </p:nvGrpSpPr>
        <p:grpSpPr>
          <a:xfrm>
            <a:off x="533398" y="3952795"/>
            <a:ext cx="5859237" cy="2555748"/>
            <a:chOff x="533398" y="3952795"/>
            <a:chExt cx="5859237" cy="2555748"/>
          </a:xfrm>
        </p:grpSpPr>
        <p:grpSp>
          <p:nvGrpSpPr>
            <p:cNvPr id="7" name="Group 6"/>
            <p:cNvGrpSpPr/>
            <p:nvPr/>
          </p:nvGrpSpPr>
          <p:grpSpPr>
            <a:xfrm>
              <a:off x="533398" y="4107285"/>
              <a:ext cx="3156858" cy="1700740"/>
              <a:chOff x="1687283" y="4430032"/>
              <a:chExt cx="3156858" cy="1700740"/>
            </a:xfrm>
          </p:grpSpPr>
          <p:sp>
            <p:nvSpPr>
              <p:cNvPr id="11" name="TextBox 10"/>
              <p:cNvSpPr txBox="1"/>
              <p:nvPr/>
            </p:nvSpPr>
            <p:spPr>
              <a:xfrm>
                <a:off x="2128155" y="4430032"/>
                <a:ext cx="2275114" cy="400110"/>
              </a:xfrm>
              <a:prstGeom prst="rect">
                <a:avLst/>
              </a:prstGeom>
              <a:solidFill>
                <a:schemeClr val="accent6">
                  <a:lumMod val="75000"/>
                </a:schemeClr>
              </a:solidFill>
            </p:spPr>
            <p:txBody>
              <a:bodyPr wrap="square" rtlCol="0">
                <a:spAutoFit/>
              </a:bodyPr>
              <a:lstStyle/>
              <a:p>
                <a:pPr algn="ctr"/>
                <a:r>
                  <a:rPr lang="en-US" sz="2000" dirty="0">
                    <a:solidFill>
                      <a:schemeClr val="bg1"/>
                    </a:solidFill>
                    <a:latin typeface="Calibri" panose="020F0502020204030204" pitchFamily="34" charset="0"/>
                  </a:rPr>
                  <a:t>Commandment 5</a:t>
                </a:r>
              </a:p>
            </p:txBody>
          </p:sp>
          <p:sp>
            <p:nvSpPr>
              <p:cNvPr id="13" name="TextBox 12"/>
              <p:cNvSpPr txBox="1"/>
              <p:nvPr/>
            </p:nvSpPr>
            <p:spPr>
              <a:xfrm>
                <a:off x="1687283" y="5115109"/>
                <a:ext cx="3156858" cy="1015663"/>
              </a:xfrm>
              <a:prstGeom prst="rect">
                <a:avLst/>
              </a:prstGeom>
              <a:solidFill>
                <a:schemeClr val="accent6">
                  <a:lumMod val="75000"/>
                </a:schemeClr>
              </a:solidFill>
            </p:spPr>
            <p:txBody>
              <a:bodyPr wrap="square" rtlCol="0">
                <a:spAutoFit/>
              </a:bodyPr>
              <a:lstStyle/>
              <a:p>
                <a:pPr algn="ctr"/>
                <a:r>
                  <a:rPr lang="en-US" sz="2000" dirty="0">
                    <a:solidFill>
                      <a:schemeClr val="bg1"/>
                    </a:solidFill>
                    <a:latin typeface="Calibri" panose="020F0502020204030204" pitchFamily="34" charset="0"/>
                  </a:rPr>
                  <a:t>Establishes the importance of the family and proper family relationships</a:t>
                </a: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6907" y="3952795"/>
              <a:ext cx="2395728" cy="2555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9" name="Group 48"/>
          <p:cNvGrpSpPr/>
          <p:nvPr/>
        </p:nvGrpSpPr>
        <p:grpSpPr>
          <a:xfrm>
            <a:off x="7705219" y="1261975"/>
            <a:ext cx="3012623" cy="3909305"/>
            <a:chOff x="6815451" y="1261976"/>
            <a:chExt cx="3012623" cy="3909305"/>
          </a:xfrm>
        </p:grpSpPr>
        <p:grpSp>
          <p:nvGrpSpPr>
            <p:cNvPr id="5" name="Group 4"/>
            <p:cNvGrpSpPr/>
            <p:nvPr/>
          </p:nvGrpSpPr>
          <p:grpSpPr>
            <a:xfrm>
              <a:off x="6815451" y="1261976"/>
              <a:ext cx="3012623" cy="1436668"/>
              <a:chOff x="4204606" y="1918264"/>
              <a:chExt cx="3012623" cy="1436668"/>
            </a:xfrm>
          </p:grpSpPr>
          <p:sp>
            <p:nvSpPr>
              <p:cNvPr id="14" name="TextBox 13"/>
              <p:cNvSpPr txBox="1"/>
              <p:nvPr/>
            </p:nvSpPr>
            <p:spPr>
              <a:xfrm>
                <a:off x="4351563" y="1918264"/>
                <a:ext cx="2626180" cy="400110"/>
              </a:xfrm>
              <a:prstGeom prst="rect">
                <a:avLst/>
              </a:prstGeom>
              <a:solidFill>
                <a:schemeClr val="accent5">
                  <a:lumMod val="75000"/>
                </a:schemeClr>
              </a:solidFill>
            </p:spPr>
            <p:txBody>
              <a:bodyPr wrap="square" rtlCol="0">
                <a:spAutoFit/>
              </a:bodyPr>
              <a:lstStyle/>
              <a:p>
                <a:pPr algn="ctr"/>
                <a:r>
                  <a:rPr lang="en-US" sz="2000" dirty="0">
                    <a:solidFill>
                      <a:schemeClr val="bg1"/>
                    </a:solidFill>
                    <a:latin typeface="Calibri" panose="020F0502020204030204" pitchFamily="34" charset="0"/>
                  </a:rPr>
                  <a:t>Commandment 6-10</a:t>
                </a:r>
              </a:p>
            </p:txBody>
          </p:sp>
          <p:sp>
            <p:nvSpPr>
              <p:cNvPr id="15" name="TextBox 14"/>
              <p:cNvSpPr txBox="1"/>
              <p:nvPr/>
            </p:nvSpPr>
            <p:spPr>
              <a:xfrm>
                <a:off x="4204606" y="2647046"/>
                <a:ext cx="3012623" cy="707886"/>
              </a:xfrm>
              <a:prstGeom prst="rect">
                <a:avLst/>
              </a:prstGeom>
              <a:solidFill>
                <a:schemeClr val="accent5">
                  <a:lumMod val="75000"/>
                </a:schemeClr>
              </a:solidFill>
            </p:spPr>
            <p:txBody>
              <a:bodyPr wrap="square" rtlCol="0">
                <a:spAutoFit/>
              </a:bodyPr>
              <a:lstStyle/>
              <a:p>
                <a:pPr algn="ctr"/>
                <a:r>
                  <a:rPr lang="en-US" sz="2000" dirty="0">
                    <a:solidFill>
                      <a:schemeClr val="bg1"/>
                    </a:solidFill>
                    <a:latin typeface="Calibri" panose="020F0502020204030204" pitchFamily="34" charset="0"/>
                  </a:rPr>
                  <a:t>Regulates our relationships with others</a:t>
                </a:r>
              </a:p>
            </p:txBody>
          </p:sp>
        </p:gr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7262" t="16666" r="16786" b="11905"/>
            <a:stretch/>
          </p:blipFill>
          <p:spPr>
            <a:xfrm>
              <a:off x="6871600" y="3085994"/>
              <a:ext cx="2956474" cy="2085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72560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393371" cy="369332"/>
          </a:xfrm>
          <a:prstGeom prst="rect">
            <a:avLst/>
          </a:prstGeom>
          <a:noFill/>
        </p:spPr>
        <p:txBody>
          <a:bodyPr wrap="square" rtlCol="0">
            <a:spAutoFit/>
          </a:bodyPr>
          <a:lstStyle/>
          <a:p>
            <a:r>
              <a:rPr lang="en-US" dirty="0">
                <a:solidFill>
                  <a:schemeClr val="bg1"/>
                </a:solidFill>
              </a:rPr>
              <a:t>Exodus 20:3</a:t>
            </a:r>
          </a:p>
        </p:txBody>
      </p:sp>
      <p:grpSp>
        <p:nvGrpSpPr>
          <p:cNvPr id="11" name="Group 10"/>
          <p:cNvGrpSpPr/>
          <p:nvPr/>
        </p:nvGrpSpPr>
        <p:grpSpPr>
          <a:xfrm>
            <a:off x="480037" y="330540"/>
            <a:ext cx="2038440" cy="2507263"/>
            <a:chOff x="700863" y="1288483"/>
            <a:chExt cx="2038440" cy="250726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75630" y="1788386"/>
              <a:ext cx="1672878" cy="1754326"/>
            </a:xfrm>
            <a:prstGeom prst="rect">
              <a:avLst/>
            </a:prstGeom>
            <a:noFill/>
          </p:spPr>
          <p:txBody>
            <a:bodyPr wrap="square" rtlCol="0">
              <a:spAutoFit/>
            </a:bodyPr>
            <a:lstStyle/>
            <a:p>
              <a:pPr algn="ctr"/>
              <a:r>
                <a:rPr lang="en-US" dirty="0">
                  <a:latin typeface="Castellar" panose="020A0402060406010301" pitchFamily="18" charset="0"/>
                </a:rPr>
                <a:t>Thou shalt have no other gods before me</a:t>
              </a:r>
            </a:p>
          </p:txBody>
        </p:sp>
      </p:grpSp>
      <p:sp>
        <p:nvSpPr>
          <p:cNvPr id="12" name="Rectangle 11"/>
          <p:cNvSpPr/>
          <p:nvPr/>
        </p:nvSpPr>
        <p:spPr>
          <a:xfrm>
            <a:off x="4288971" y="991590"/>
            <a:ext cx="6132535" cy="1384995"/>
          </a:xfrm>
          <a:prstGeom prst="rect">
            <a:avLst/>
          </a:prstGeom>
        </p:spPr>
        <p:txBody>
          <a:bodyPr wrap="square">
            <a:spAutoFit/>
          </a:bodyPr>
          <a:lstStyle/>
          <a:p>
            <a:r>
              <a:rPr lang="en-US" sz="2800" dirty="0">
                <a:solidFill>
                  <a:schemeClr val="bg1"/>
                </a:solidFill>
                <a:latin typeface="Calibri" panose="020F0502020204030204" pitchFamily="34" charset="0"/>
              </a:rPr>
              <a:t>O</a:t>
            </a:r>
            <a:r>
              <a:rPr lang="en-US" sz="2800" b="0" i="0" dirty="0">
                <a:solidFill>
                  <a:schemeClr val="bg1"/>
                </a:solidFill>
                <a:effectLst/>
                <a:latin typeface="Calibri" panose="020F0502020204030204" pitchFamily="34" charset="0"/>
              </a:rPr>
              <a:t>ur worship of God should be our highest priority and we should give exclusive devotion to Him</a:t>
            </a:r>
            <a:endParaRPr lang="en-US" sz="2800" dirty="0">
              <a:solidFill>
                <a:schemeClr val="bg1"/>
              </a:solidFill>
            </a:endParaRPr>
          </a:p>
        </p:txBody>
      </p:sp>
      <p:sp>
        <p:nvSpPr>
          <p:cNvPr id="13" name="Rectangle 12"/>
          <p:cNvSpPr/>
          <p:nvPr/>
        </p:nvSpPr>
        <p:spPr>
          <a:xfrm>
            <a:off x="5333999" y="4001429"/>
            <a:ext cx="6096000" cy="1754326"/>
          </a:xfrm>
          <a:prstGeom prst="rect">
            <a:avLst/>
          </a:prstGeom>
        </p:spPr>
        <p:txBody>
          <a:bodyPr>
            <a:spAutoFit/>
          </a:bodyPr>
          <a:lstStyle/>
          <a:p>
            <a:r>
              <a:rPr lang="en-US" b="0" i="1" dirty="0">
                <a:solidFill>
                  <a:srgbClr val="FFFF00"/>
                </a:solidFill>
                <a:effectLst/>
                <a:latin typeface="Calibri" panose="020F0502020204030204" pitchFamily="34" charset="0"/>
              </a:rPr>
              <a:t>“Be not afraid of your enemies, for I have decreed in my heart, </a:t>
            </a:r>
            <a:r>
              <a:rPr lang="en-US" b="0" i="1" dirty="0" err="1">
                <a:solidFill>
                  <a:srgbClr val="FFFF00"/>
                </a:solidFill>
                <a:effectLst/>
                <a:latin typeface="Calibri" panose="020F0502020204030204" pitchFamily="34" charset="0"/>
              </a:rPr>
              <a:t>saith</a:t>
            </a:r>
            <a:r>
              <a:rPr lang="en-US" b="0" i="1" dirty="0">
                <a:solidFill>
                  <a:srgbClr val="FFFF00"/>
                </a:solidFill>
                <a:effectLst/>
                <a:latin typeface="Calibri" panose="020F0502020204030204" pitchFamily="34" charset="0"/>
              </a:rPr>
              <a:t> the Lord, that I will prove you in all things, whether you will abide in my covenant even unto death, that you may be found worthy. For if ye will not abide in my covenant ye are not worthy of me.”</a:t>
            </a:r>
          </a:p>
          <a:p>
            <a:r>
              <a:rPr lang="en-US" i="1" dirty="0">
                <a:solidFill>
                  <a:srgbClr val="FFFF00"/>
                </a:solidFill>
                <a:latin typeface="Calibri" panose="020F0502020204030204" pitchFamily="34" charset="0"/>
              </a:rPr>
              <a:t>D&amp;C 98:14-15</a:t>
            </a:r>
            <a:endParaRPr lang="en-US" i="1" dirty="0">
              <a:solidFill>
                <a:srgbClr val="FFFF00"/>
              </a:solidFill>
            </a:endParaRPr>
          </a:p>
        </p:txBody>
      </p:sp>
      <p:sp>
        <p:nvSpPr>
          <p:cNvPr id="14" name="Rectangle 13"/>
          <p:cNvSpPr/>
          <p:nvPr/>
        </p:nvSpPr>
        <p:spPr>
          <a:xfrm>
            <a:off x="3528639" y="2623962"/>
            <a:ext cx="5382307" cy="646331"/>
          </a:xfrm>
          <a:prstGeom prst="rect">
            <a:avLst/>
          </a:prstGeom>
        </p:spPr>
        <p:txBody>
          <a:bodyPr wrap="none">
            <a:spAutoFit/>
          </a:bodyPr>
          <a:lstStyle/>
          <a:p>
            <a:r>
              <a:rPr lang="en-US" b="0" i="1" dirty="0">
                <a:solidFill>
                  <a:srgbClr val="FFFF00"/>
                </a:solidFill>
                <a:effectLst/>
                <a:latin typeface="Calibri" panose="020F0502020204030204" pitchFamily="34" charset="0"/>
              </a:rPr>
              <a:t>Seek ye first the kingdom of God, and his righteousness.</a:t>
            </a:r>
          </a:p>
          <a:p>
            <a:r>
              <a:rPr lang="en-US" i="1" dirty="0">
                <a:solidFill>
                  <a:srgbClr val="FFFF00"/>
                </a:solidFill>
                <a:latin typeface="Calibri" panose="020F0502020204030204" pitchFamily="34" charset="0"/>
              </a:rPr>
              <a:t>Matthew 6;33</a:t>
            </a:r>
            <a:endParaRPr lang="en-US" i="1" dirty="0">
              <a:solidFill>
                <a:srgbClr val="FFFF00"/>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085" y="3434650"/>
            <a:ext cx="1828800" cy="3048000"/>
          </a:xfrm>
          <a:prstGeom prst="rect">
            <a:avLst/>
          </a:prstGeom>
        </p:spPr>
      </p:pic>
    </p:spTree>
    <p:extLst>
      <p:ext uri="{BB962C8B-B14F-4D97-AF65-F5344CB8AC3E}">
        <p14:creationId xmlns:p14="http://schemas.microsoft.com/office/powerpoint/2010/main" val="13191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393371" cy="369332"/>
          </a:xfrm>
          <a:prstGeom prst="rect">
            <a:avLst/>
          </a:prstGeom>
          <a:noFill/>
        </p:spPr>
        <p:txBody>
          <a:bodyPr wrap="square" rtlCol="0">
            <a:spAutoFit/>
          </a:bodyPr>
          <a:lstStyle/>
          <a:p>
            <a:r>
              <a:rPr lang="en-US" dirty="0">
                <a:solidFill>
                  <a:schemeClr val="bg1"/>
                </a:solidFill>
              </a:rPr>
              <a:t>Exodus 20:4</a:t>
            </a:r>
          </a:p>
        </p:txBody>
      </p:sp>
      <p:grpSp>
        <p:nvGrpSpPr>
          <p:cNvPr id="11" name="Group 10"/>
          <p:cNvGrpSpPr/>
          <p:nvPr/>
        </p:nvGrpSpPr>
        <p:grpSpPr>
          <a:xfrm>
            <a:off x="480037" y="330540"/>
            <a:ext cx="2038440" cy="2531228"/>
            <a:chOff x="700863" y="1288483"/>
            <a:chExt cx="2038440" cy="2531228"/>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75630" y="1788386"/>
              <a:ext cx="1672878" cy="2031325"/>
            </a:xfrm>
            <a:prstGeom prst="rect">
              <a:avLst/>
            </a:prstGeom>
            <a:noFill/>
          </p:spPr>
          <p:txBody>
            <a:bodyPr wrap="square" rtlCol="0">
              <a:spAutoFit/>
            </a:bodyPr>
            <a:lstStyle/>
            <a:p>
              <a:pPr algn="ctr"/>
              <a:r>
                <a:rPr lang="en-US" dirty="0">
                  <a:latin typeface="Castellar" panose="020A0402060406010301" pitchFamily="18" charset="0"/>
                </a:rPr>
                <a:t>Thou shalt Not Make unto thee any graven image</a:t>
              </a:r>
            </a:p>
          </p:txBody>
        </p:sp>
      </p:grpSp>
      <p:sp>
        <p:nvSpPr>
          <p:cNvPr id="12" name="Rectangle 11"/>
          <p:cNvSpPr/>
          <p:nvPr/>
        </p:nvSpPr>
        <p:spPr>
          <a:xfrm>
            <a:off x="3058214" y="322967"/>
            <a:ext cx="6336157" cy="2308324"/>
          </a:xfrm>
          <a:prstGeom prst="rect">
            <a:avLst/>
          </a:prstGeom>
        </p:spPr>
        <p:txBody>
          <a:bodyPr wrap="square">
            <a:spAutoFit/>
          </a:bodyPr>
          <a:lstStyle/>
          <a:p>
            <a:r>
              <a:rPr lang="en-US" dirty="0">
                <a:solidFill>
                  <a:schemeClr val="bg1"/>
                </a:solidFill>
                <a:latin typeface="Calibri" panose="020F0502020204030204" pitchFamily="34" charset="0"/>
              </a:rPr>
              <a:t>“The idolatry we are most concerned with here is the conscious worshipping of still other gods. Some are of metal and plush and chrome, of wood and stone and fabrics.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are not in the image of God or of man, but are developed to give man comfort and enjoyment, to satisfy his wants, ambitions, passions and desires. Some are in no physical form at all, but are intangible. …</a:t>
            </a:r>
          </a:p>
        </p:txBody>
      </p:sp>
      <p:sp>
        <p:nvSpPr>
          <p:cNvPr id="6" name="Rectangle 5"/>
          <p:cNvSpPr/>
          <p:nvPr/>
        </p:nvSpPr>
        <p:spPr>
          <a:xfrm>
            <a:off x="4604656" y="4841014"/>
            <a:ext cx="6096000" cy="1477328"/>
          </a:xfrm>
          <a:prstGeom prst="rect">
            <a:avLst/>
          </a:prstGeom>
        </p:spPr>
        <p:txBody>
          <a:bodyPr>
            <a:spAutoFit/>
          </a:bodyPr>
          <a:lstStyle/>
          <a:p>
            <a:r>
              <a:rPr lang="en-US" b="0" i="0" dirty="0">
                <a:solidFill>
                  <a:schemeClr val="bg1"/>
                </a:solidFill>
                <a:effectLst/>
                <a:latin typeface="Calibri" panose="020F0502020204030204" pitchFamily="34" charset="0"/>
              </a:rPr>
              <a:t>“Modern idols or false gods can take such forms as clothes, homes, businesses, machines, automobiles, pleasure boats, and numerous other material deflectors from the path to godhood. What difference does it make that the item concerned is not shaped like an idol?”</a:t>
            </a:r>
            <a:endParaRPr lang="en-US" dirty="0">
              <a:solidFill>
                <a:schemeClr val="bg1"/>
              </a:solidFill>
            </a:endParaRPr>
          </a:p>
        </p:txBody>
      </p:sp>
      <p:sp>
        <p:nvSpPr>
          <p:cNvPr id="16" name="TextBox 15"/>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(3)</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786" y="97613"/>
            <a:ext cx="1593056" cy="2093119"/>
          </a:xfrm>
          <a:prstGeom prst="rect">
            <a:avLst/>
          </a:prstGeom>
        </p:spPr>
      </p:pic>
      <p:pic>
        <p:nvPicPr>
          <p:cNvPr id="9218" name="Picture 2" descr="https://erikbuys.files.wordpress.com/2014/05/idol-worship-social-med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097" y="4099039"/>
            <a:ext cx="3429000" cy="228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0" name="Picture 4" descr="http://www.dustincox.us/files/2015/06/sumerian_idol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2771802"/>
            <a:ext cx="3047431" cy="1962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85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220"/>
                                        </p:tgtEl>
                                        <p:attrNameLst>
                                          <p:attrName>style.visibility</p:attrName>
                                        </p:attrNameLst>
                                      </p:cBhvr>
                                      <p:to>
                                        <p:strVal val="visible"/>
                                      </p:to>
                                    </p:set>
                                    <p:animEffect transition="in" filter="fade">
                                      <p:cBhvr>
                                        <p:cTn id="16" dur="500"/>
                                        <p:tgtEl>
                                          <p:spTgt spid="92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fade">
                                      <p:cBhvr>
                                        <p:cTn id="2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2035631" cy="369332"/>
          </a:xfrm>
          <a:prstGeom prst="rect">
            <a:avLst/>
          </a:prstGeom>
          <a:noFill/>
        </p:spPr>
        <p:txBody>
          <a:bodyPr wrap="square" rtlCol="0">
            <a:spAutoFit/>
          </a:bodyPr>
          <a:lstStyle/>
          <a:p>
            <a:r>
              <a:rPr lang="en-US" dirty="0">
                <a:solidFill>
                  <a:schemeClr val="bg1"/>
                </a:solidFill>
              </a:rPr>
              <a:t>Exodus 20:4-6</a:t>
            </a:r>
          </a:p>
        </p:txBody>
      </p:sp>
      <p:sp>
        <p:nvSpPr>
          <p:cNvPr id="12" name="Rectangle 11"/>
          <p:cNvSpPr/>
          <p:nvPr/>
        </p:nvSpPr>
        <p:spPr>
          <a:xfrm>
            <a:off x="568364" y="2437235"/>
            <a:ext cx="6132535" cy="3293209"/>
          </a:xfrm>
          <a:prstGeom prst="rect">
            <a:avLst/>
          </a:prstGeom>
        </p:spPr>
        <p:txBody>
          <a:bodyPr wrap="square">
            <a:spAutoFit/>
          </a:bodyPr>
          <a:lstStyle/>
          <a:p>
            <a:r>
              <a:rPr lang="en-US" sz="2800" dirty="0">
                <a:solidFill>
                  <a:schemeClr val="bg1"/>
                </a:solidFill>
              </a:rPr>
              <a:t>“The meaning of </a:t>
            </a:r>
            <a:r>
              <a:rPr lang="en-US" sz="2800" i="1" dirty="0">
                <a:solidFill>
                  <a:schemeClr val="bg1"/>
                </a:solidFill>
              </a:rPr>
              <a:t>jealous</a:t>
            </a:r>
            <a:r>
              <a:rPr lang="en-US" sz="2800" dirty="0">
                <a:solidFill>
                  <a:schemeClr val="bg1"/>
                </a:solidFill>
              </a:rPr>
              <a:t> is revealing. Its Hebrew origin means ‘possessing sensitive and deep feelings’ </a:t>
            </a:r>
          </a:p>
          <a:p>
            <a:r>
              <a:rPr lang="en-US" sz="1200" dirty="0">
                <a:solidFill>
                  <a:schemeClr val="bg1"/>
                </a:solidFill>
              </a:rPr>
              <a:t>(Exodus 20:5, footnote </a:t>
            </a:r>
            <a:r>
              <a:rPr lang="en-US" sz="1200" i="1" dirty="0">
                <a:solidFill>
                  <a:schemeClr val="bg1"/>
                </a:solidFill>
              </a:rPr>
              <a:t>b</a:t>
            </a:r>
            <a:r>
              <a:rPr lang="en-US" sz="1200" dirty="0">
                <a:solidFill>
                  <a:schemeClr val="bg1"/>
                </a:solidFill>
              </a:rPr>
              <a:t>). </a:t>
            </a:r>
          </a:p>
          <a:p>
            <a:endParaRPr lang="en-US" sz="2800" dirty="0">
              <a:solidFill>
                <a:schemeClr val="bg1"/>
              </a:solidFill>
            </a:endParaRPr>
          </a:p>
          <a:p>
            <a:r>
              <a:rPr lang="en-US" sz="2800" dirty="0">
                <a:solidFill>
                  <a:schemeClr val="bg1"/>
                </a:solidFill>
              </a:rPr>
              <a:t>Thus we offend God when we ‘serve’ other gods—when we have other first priorities.”</a:t>
            </a:r>
          </a:p>
        </p:txBody>
      </p:sp>
      <p:sp>
        <p:nvSpPr>
          <p:cNvPr id="16" name="TextBox 15"/>
          <p:cNvSpPr txBox="1"/>
          <p:nvPr/>
        </p:nvSpPr>
        <p:spPr>
          <a:xfrm>
            <a:off x="-97971" y="0"/>
            <a:ext cx="121158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A jealous God</a:t>
            </a:r>
          </a:p>
        </p:txBody>
      </p:sp>
      <p:sp>
        <p:nvSpPr>
          <p:cNvPr id="17" name="TextBox 16"/>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(4)</a:t>
            </a:r>
          </a:p>
        </p:txBody>
      </p:sp>
      <p:pic>
        <p:nvPicPr>
          <p:cNvPr id="8194" name="Picture 2" descr="Elder Dallin H. Oa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06" y="287000"/>
            <a:ext cx="1095375" cy="145732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7587342" y="4191000"/>
            <a:ext cx="3505068" cy="2501531"/>
            <a:chOff x="228600" y="381000"/>
            <a:chExt cx="3505068" cy="2501531"/>
          </a:xfrm>
        </p:grpSpPr>
        <p:grpSp>
          <p:nvGrpSpPr>
            <p:cNvPr id="19" name="Group 18"/>
            <p:cNvGrpSpPr/>
            <p:nvPr/>
          </p:nvGrpSpPr>
          <p:grpSpPr>
            <a:xfrm>
              <a:off x="228600" y="381000"/>
              <a:ext cx="3505068" cy="2501531"/>
              <a:chOff x="534986" y="381000"/>
              <a:chExt cx="2637111" cy="2501531"/>
            </a:xfrm>
          </p:grpSpPr>
          <p:sp>
            <p:nvSpPr>
              <p:cNvPr id="21" name="Rectangle 20"/>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534986" y="384805"/>
                <a:ext cx="457200" cy="2497726"/>
                <a:chOff x="533400" y="381000"/>
                <a:chExt cx="457200" cy="2497726"/>
              </a:xfrm>
            </p:grpSpPr>
            <p:sp>
              <p:nvSpPr>
                <p:cNvPr id="28" name="Oval 2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2714897" y="381000"/>
                <a:ext cx="457200" cy="2497726"/>
                <a:chOff x="2714897" y="457200"/>
                <a:chExt cx="457200" cy="2497726"/>
              </a:xfrm>
            </p:grpSpPr>
            <p:sp>
              <p:nvSpPr>
                <p:cNvPr id="24" name="Oval 2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a:off x="795478" y="1060173"/>
              <a:ext cx="2371313" cy="1200329"/>
            </a:xfrm>
            <a:prstGeom prst="rect">
              <a:avLst/>
            </a:prstGeom>
          </p:spPr>
          <p:txBody>
            <a:bodyPr wrap="square">
              <a:spAutoFit/>
            </a:bodyPr>
            <a:lstStyle/>
            <a:p>
              <a:pPr algn="ctr"/>
              <a:r>
                <a:rPr lang="en-US" b="1" dirty="0"/>
                <a:t>When we love God and keep His commandments, He will show us mercy</a:t>
              </a:r>
              <a:endParaRPr lang="en-US" i="1" dirty="0"/>
            </a:p>
          </p:txBody>
        </p:sp>
      </p:grpSp>
      <p:pic>
        <p:nvPicPr>
          <p:cNvPr id="8196" name="Picture 4" descr="https://www.q-files.com/images/pages/galleries/920/hieroglyphics-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4571" y="1329820"/>
            <a:ext cx="3951833" cy="275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87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fade">
                                      <p:cBhvr>
                                        <p:cTn id="11" dur="500"/>
                                        <p:tgtEl>
                                          <p:spTgt spid="819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393371" cy="369332"/>
          </a:xfrm>
          <a:prstGeom prst="rect">
            <a:avLst/>
          </a:prstGeom>
          <a:noFill/>
        </p:spPr>
        <p:txBody>
          <a:bodyPr wrap="square" rtlCol="0">
            <a:spAutoFit/>
          </a:bodyPr>
          <a:lstStyle/>
          <a:p>
            <a:r>
              <a:rPr lang="en-US" dirty="0">
                <a:solidFill>
                  <a:schemeClr val="bg1"/>
                </a:solidFill>
              </a:rPr>
              <a:t>Exodus 20:7</a:t>
            </a:r>
          </a:p>
        </p:txBody>
      </p:sp>
      <p:grpSp>
        <p:nvGrpSpPr>
          <p:cNvPr id="11" name="Group 10"/>
          <p:cNvGrpSpPr/>
          <p:nvPr/>
        </p:nvGrpSpPr>
        <p:grpSpPr>
          <a:xfrm>
            <a:off x="480037" y="330540"/>
            <a:ext cx="2038440" cy="2531223"/>
            <a:chOff x="700863" y="1288483"/>
            <a:chExt cx="2038440" cy="253122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75630" y="1511382"/>
              <a:ext cx="1542846" cy="2308324"/>
            </a:xfrm>
            <a:prstGeom prst="rect">
              <a:avLst/>
            </a:prstGeom>
            <a:noFill/>
          </p:spPr>
          <p:txBody>
            <a:bodyPr wrap="square" rtlCol="0">
              <a:spAutoFit/>
            </a:bodyPr>
            <a:lstStyle/>
            <a:p>
              <a:pPr algn="ctr"/>
              <a:r>
                <a:rPr lang="en-US" dirty="0">
                  <a:latin typeface="Castellar" panose="020A0402060406010301" pitchFamily="18" charset="0"/>
                </a:rPr>
                <a:t>Thou shalt not take the name of the </a:t>
              </a:r>
              <a:r>
                <a:rPr lang="en-US" cap="small" dirty="0">
                  <a:latin typeface="Castellar" panose="020A0402060406010301" pitchFamily="18" charset="0"/>
                </a:rPr>
                <a:t>Lord</a:t>
              </a:r>
              <a:r>
                <a:rPr lang="en-US" dirty="0">
                  <a:latin typeface="Castellar" panose="020A0402060406010301" pitchFamily="18" charset="0"/>
                </a:rPr>
                <a:t> thy God in vain</a:t>
              </a:r>
            </a:p>
          </p:txBody>
        </p:sp>
      </p:grpSp>
      <p:sp>
        <p:nvSpPr>
          <p:cNvPr id="2" name="Rectangle 1"/>
          <p:cNvSpPr/>
          <p:nvPr/>
        </p:nvSpPr>
        <p:spPr>
          <a:xfrm>
            <a:off x="6095999" y="6070750"/>
            <a:ext cx="6096000" cy="646331"/>
          </a:xfrm>
          <a:prstGeom prst="rect">
            <a:avLst/>
          </a:prstGeom>
        </p:spPr>
        <p:txBody>
          <a:bodyPr>
            <a:spAutoFit/>
          </a:bodyPr>
          <a:lstStyle/>
          <a:p>
            <a:r>
              <a:rPr lang="en-US" b="0" i="0" dirty="0">
                <a:solidFill>
                  <a:srgbClr val="FFFF00"/>
                </a:solidFill>
                <a:effectLst/>
                <a:latin typeface="Calibri" panose="020F0502020204030204" pitchFamily="34" charset="0"/>
              </a:rPr>
              <a:t>His children must have a deep and reverential attitude about God and His name.</a:t>
            </a:r>
            <a:endParaRPr lang="en-US" dirty="0">
              <a:solidFill>
                <a:srgbClr val="FFFF00"/>
              </a:solidFill>
            </a:endParaRPr>
          </a:p>
        </p:txBody>
      </p:sp>
      <p:sp>
        <p:nvSpPr>
          <p:cNvPr id="6" name="Rectangle 5"/>
          <p:cNvSpPr/>
          <p:nvPr/>
        </p:nvSpPr>
        <p:spPr>
          <a:xfrm>
            <a:off x="5072744" y="1484090"/>
            <a:ext cx="6096000" cy="1477328"/>
          </a:xfrm>
          <a:prstGeom prst="rect">
            <a:avLst/>
          </a:prstGeom>
        </p:spPr>
        <p:txBody>
          <a:bodyPr>
            <a:spAutoFit/>
          </a:bodyPr>
          <a:lstStyle/>
          <a:p>
            <a:r>
              <a:rPr lang="en-US" b="0" i="0" dirty="0">
                <a:solidFill>
                  <a:schemeClr val="bg1"/>
                </a:solidFill>
                <a:effectLst/>
                <a:latin typeface="Calibri" panose="020F0502020204030204" pitchFamily="34" charset="0"/>
              </a:rPr>
              <a:t>“This precept not only forbids all </a:t>
            </a:r>
            <a:r>
              <a:rPr lang="en-US" b="0" i="1" dirty="0">
                <a:solidFill>
                  <a:schemeClr val="bg1"/>
                </a:solidFill>
                <a:effectLst/>
                <a:latin typeface="Calibri" panose="020F0502020204030204" pitchFamily="34" charset="0"/>
              </a:rPr>
              <a:t>false oaths,</a:t>
            </a:r>
            <a:r>
              <a:rPr lang="en-US" b="0" i="0" dirty="0">
                <a:solidFill>
                  <a:schemeClr val="bg1"/>
                </a:solidFill>
                <a:effectLst/>
                <a:latin typeface="Calibri" panose="020F0502020204030204" pitchFamily="34" charset="0"/>
              </a:rPr>
              <a:t> but all </a:t>
            </a:r>
            <a:r>
              <a:rPr lang="en-US" b="0" i="1" dirty="0">
                <a:solidFill>
                  <a:schemeClr val="bg1"/>
                </a:solidFill>
                <a:effectLst/>
                <a:latin typeface="Calibri" panose="020F0502020204030204" pitchFamily="34" charset="0"/>
              </a:rPr>
              <a:t>common swearing</a:t>
            </a:r>
            <a:r>
              <a:rPr lang="en-US" b="0" i="0" dirty="0">
                <a:solidFill>
                  <a:schemeClr val="bg1"/>
                </a:solidFill>
                <a:effectLst/>
                <a:latin typeface="Calibri" panose="020F0502020204030204" pitchFamily="34" charset="0"/>
              </a:rPr>
              <a:t> where the name of God is used, or where he is appealed to as a witness of the truth. It also necessarily forbids all </a:t>
            </a:r>
            <a:r>
              <a:rPr lang="en-US" b="0" i="1" dirty="0">
                <a:solidFill>
                  <a:schemeClr val="bg1"/>
                </a:solidFill>
                <a:effectLst/>
                <a:latin typeface="Calibri" panose="020F0502020204030204" pitchFamily="34" charset="0"/>
              </a:rPr>
              <a:t>light</a:t>
            </a:r>
            <a:r>
              <a:rPr lang="en-US" b="0" i="0" dirty="0">
                <a:solidFill>
                  <a:schemeClr val="bg1"/>
                </a:solidFill>
                <a:effectLst/>
                <a:latin typeface="Calibri" panose="020F0502020204030204" pitchFamily="34" charset="0"/>
              </a:rPr>
              <a:t> and </a:t>
            </a:r>
            <a:r>
              <a:rPr lang="en-US" b="0" i="1" dirty="0">
                <a:solidFill>
                  <a:schemeClr val="bg1"/>
                </a:solidFill>
                <a:effectLst/>
                <a:latin typeface="Calibri" panose="020F0502020204030204" pitchFamily="34" charset="0"/>
              </a:rPr>
              <a:t>irreverent</a:t>
            </a:r>
            <a:r>
              <a:rPr lang="en-US" b="0" i="0" dirty="0">
                <a:solidFill>
                  <a:schemeClr val="bg1"/>
                </a:solidFill>
                <a:effectLst/>
                <a:latin typeface="Calibri" panose="020F0502020204030204" pitchFamily="34" charset="0"/>
              </a:rPr>
              <a:t> mention of God, or any of his attributes.” (5)</a:t>
            </a:r>
            <a:endParaRPr lang="en-US" dirty="0">
              <a:solidFill>
                <a:schemeClr val="bg1"/>
              </a:solidFill>
            </a:endParaRPr>
          </a:p>
        </p:txBody>
      </p:sp>
      <p:sp>
        <p:nvSpPr>
          <p:cNvPr id="9" name="Rectangle 8"/>
          <p:cNvSpPr/>
          <p:nvPr/>
        </p:nvSpPr>
        <p:spPr>
          <a:xfrm>
            <a:off x="1251858" y="3345762"/>
            <a:ext cx="6096000" cy="2585323"/>
          </a:xfrm>
          <a:prstGeom prst="rect">
            <a:avLst/>
          </a:prstGeom>
        </p:spPr>
        <p:txBody>
          <a:bodyPr>
            <a:spAutoFit/>
          </a:bodyPr>
          <a:lstStyle/>
          <a:p>
            <a:r>
              <a:rPr lang="en-US" b="0" i="0" dirty="0">
                <a:solidFill>
                  <a:schemeClr val="bg1"/>
                </a:solidFill>
                <a:effectLst/>
                <a:latin typeface="Calibri" panose="020F0502020204030204" pitchFamily="34" charset="0"/>
              </a:rPr>
              <a:t>“Profanity is incompatible with reverence. Surely at this critical time in our nation’s history, when we need the sustaining help of God, we should see that we do not offend him by reason of our language. We appeal to our young people everywhere to hold in reverence the sacred name of Deity, that they may walk acceptably before the Lord, so that, should there come a time in their lives when they need his sustaining help, they may go to him with good conscience and call upon him with faith that he will hear their plea.” (6)</a:t>
            </a:r>
            <a:endParaRPr lang="en-US" dirty="0">
              <a:solidFill>
                <a:schemeClr val="bg1"/>
              </a:solidFill>
            </a:endParaRPr>
          </a:p>
        </p:txBody>
      </p:sp>
      <p:sp>
        <p:nvSpPr>
          <p:cNvPr id="10" name="Rectangle 9"/>
          <p:cNvSpPr/>
          <p:nvPr/>
        </p:nvSpPr>
        <p:spPr>
          <a:xfrm>
            <a:off x="3041568" y="245482"/>
            <a:ext cx="7990116" cy="923330"/>
          </a:xfrm>
          <a:prstGeom prst="rect">
            <a:avLst/>
          </a:prstGeom>
        </p:spPr>
        <p:txBody>
          <a:bodyPr wrap="square">
            <a:spAutoFit/>
          </a:bodyPr>
          <a:lstStyle/>
          <a:p>
            <a:r>
              <a:rPr lang="en-US" b="1" dirty="0">
                <a:solidFill>
                  <a:schemeClr val="bg1"/>
                </a:solidFill>
                <a:latin typeface="Calibri" panose="020F0502020204030204" pitchFamily="34" charset="0"/>
              </a:rPr>
              <a:t>U</a:t>
            </a:r>
            <a:r>
              <a:rPr lang="en-US" b="1" i="0" dirty="0">
                <a:solidFill>
                  <a:schemeClr val="bg1"/>
                </a:solidFill>
                <a:effectLst/>
                <a:latin typeface="Calibri" panose="020F0502020204030204" pitchFamily="34" charset="0"/>
              </a:rPr>
              <a:t>ses of the names of Heavenly Father and Jesus Christ, including titles such as God and Lord, lightly, irreverently, or disrespectfully, would violate covenants that have been made in Their names.</a:t>
            </a:r>
            <a:endParaRPr lang="en-US" b="1" dirty="0">
              <a:solidFill>
                <a:schemeClr val="bg1"/>
              </a:solidFill>
            </a:endParaRPr>
          </a:p>
        </p:txBody>
      </p:sp>
      <p:grpSp>
        <p:nvGrpSpPr>
          <p:cNvPr id="17" name="Group 16"/>
          <p:cNvGrpSpPr/>
          <p:nvPr/>
        </p:nvGrpSpPr>
        <p:grpSpPr>
          <a:xfrm>
            <a:off x="8599717" y="3268613"/>
            <a:ext cx="2024740" cy="2024740"/>
            <a:chOff x="762000" y="2362200"/>
            <a:chExt cx="2667000" cy="2667000"/>
          </a:xfrm>
        </p:grpSpPr>
        <p:sp>
          <p:nvSpPr>
            <p:cNvPr id="18" name="Oval 17"/>
            <p:cNvSpPr/>
            <p:nvPr/>
          </p:nvSpPr>
          <p:spPr>
            <a:xfrm>
              <a:off x="762000" y="2362200"/>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036139" y="3904908"/>
              <a:ext cx="1903834" cy="450593"/>
              <a:chOff x="4451084" y="474867"/>
              <a:chExt cx="3733575" cy="883649"/>
            </a:xfrm>
          </p:grpSpPr>
          <p:sp>
            <p:nvSpPr>
              <p:cNvPr id="32" name="Oval 31"/>
              <p:cNvSpPr/>
              <p:nvPr/>
            </p:nvSpPr>
            <p:spPr>
              <a:xfrm>
                <a:off x="5095479" y="631246"/>
                <a:ext cx="374969" cy="457200"/>
              </a:xfrm>
              <a:prstGeom prst="ellipse">
                <a:avLst/>
              </a:prstGeom>
              <a:solidFill>
                <a:schemeClr val="bg1">
                  <a:lumMod val="50000"/>
                </a:schemeClr>
              </a:solidFill>
              <a:ln>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p:cNvSpPr/>
              <p:nvPr/>
            </p:nvSpPr>
            <p:spPr>
              <a:xfrm>
                <a:off x="4451084" y="657842"/>
                <a:ext cx="862022" cy="422950"/>
              </a:xfrm>
              <a:prstGeom prst="frame">
                <a:avLst>
                  <a:gd name="adj1" fmla="val 20659"/>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4" name="Group 33"/>
              <p:cNvGrpSpPr/>
              <p:nvPr/>
            </p:nvGrpSpPr>
            <p:grpSpPr>
              <a:xfrm>
                <a:off x="5659921" y="474867"/>
                <a:ext cx="2173563" cy="385675"/>
                <a:chOff x="5659921" y="298393"/>
                <a:chExt cx="2173563" cy="562150"/>
              </a:xfrm>
            </p:grpSpPr>
            <p:sp>
              <p:nvSpPr>
                <p:cNvPr id="45" name="Rectangle 44"/>
                <p:cNvSpPr/>
                <p:nvPr/>
              </p:nvSpPr>
              <p:spPr>
                <a:xfrm>
                  <a:off x="5659921" y="298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053860" y="304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447799" y="3098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841738" y="3156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235677" y="321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629616" y="327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5462951" y="902360"/>
                <a:ext cx="2173563" cy="456156"/>
                <a:chOff x="5659921" y="298393"/>
                <a:chExt cx="2173563" cy="562150"/>
              </a:xfrm>
            </p:grpSpPr>
            <p:sp>
              <p:nvSpPr>
                <p:cNvPr id="39" name="Rectangle 38"/>
                <p:cNvSpPr/>
                <p:nvPr/>
              </p:nvSpPr>
              <p:spPr>
                <a:xfrm>
                  <a:off x="5659921" y="298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53860" y="304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447799" y="3098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841738" y="3156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235677" y="321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629616" y="327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5410200" y="831793"/>
                <a:ext cx="2423284" cy="96671"/>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7838885" y="692423"/>
                <a:ext cx="345774" cy="457200"/>
              </a:xfrm>
              <a:prstGeom prst="roundRect">
                <a:avLst/>
              </a:prstGeom>
              <a:solidFill>
                <a:schemeClr val="bg1">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899804" y="796330"/>
                <a:ext cx="605911" cy="143949"/>
              </a:xfrm>
              <a:prstGeom prst="roundRect">
                <a:avLst/>
              </a:prstGeom>
              <a:solidFill>
                <a:schemeClr val="bg1">
                  <a:lumMod val="50000"/>
                </a:schemeClr>
              </a:solidFill>
              <a:ln>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28153" y="2906648"/>
              <a:ext cx="762000" cy="762000"/>
              <a:chOff x="1226056" y="2773679"/>
              <a:chExt cx="762000" cy="762000"/>
            </a:xfrm>
          </p:grpSpPr>
          <p:sp>
            <p:nvSpPr>
              <p:cNvPr id="28" name="Oval 27"/>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flipH="1">
              <a:off x="2169311" y="2908379"/>
              <a:ext cx="762000" cy="762000"/>
              <a:chOff x="1226056" y="2773679"/>
              <a:chExt cx="762000" cy="762000"/>
            </a:xfrm>
          </p:grpSpPr>
          <p:sp>
            <p:nvSpPr>
              <p:cNvPr id="24" name="Oval 23"/>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Moon 21"/>
            <p:cNvSpPr/>
            <p:nvPr/>
          </p:nvSpPr>
          <p:spPr>
            <a:xfrm rot="5124408">
              <a:off x="1469274" y="2484200"/>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Moon 22"/>
            <p:cNvSpPr/>
            <p:nvPr/>
          </p:nvSpPr>
          <p:spPr>
            <a:xfrm rot="5578965">
              <a:off x="2467865" y="2481794"/>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0242" name="Picture 2" descr="https://www.lds.org/bc/content/shared/content/images/gospel-library/magazine/ensignlp.nfo:o:2b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18" y="4029590"/>
            <a:ext cx="973898" cy="12895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studylight.org/commentaries/acc/adam_clark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4313" y="718918"/>
            <a:ext cx="987518" cy="139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51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2880</Words>
  <Application>Microsoft Office PowerPoint</Application>
  <PresentationFormat>Widescreen</PresentationFormat>
  <Paragraphs>218</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Castellar</vt:lpstr>
      <vt:lpstr>Palatino</vt:lpstr>
      <vt:lpstr>Bookman Old Style</vt:lpstr>
      <vt:lpstr>Calibri Light</vt:lpstr>
      <vt:lpstr>Calibri</vt:lpstr>
      <vt:lpstr>Arial</vt:lpstr>
      <vt:lpstr>Comic Sans MS</vt:lpstr>
      <vt:lpstr>Abadi</vt:lpstr>
      <vt:lpstr>Colonna MT</vt:lpstr>
      <vt:lpstr>Californian FB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26</cp:revision>
  <dcterms:created xsi:type="dcterms:W3CDTF">2015-10-05T14:02:47Z</dcterms:created>
  <dcterms:modified xsi:type="dcterms:W3CDTF">2020-11-14T02:48:19Z</dcterms:modified>
</cp:coreProperties>
</file>