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71" r:id="rId4"/>
    <p:sldId id="259" r:id="rId5"/>
    <p:sldId id="260" r:id="rId6"/>
    <p:sldId id="261" r:id="rId7"/>
    <p:sldId id="257" r:id="rId8"/>
    <p:sldId id="264" r:id="rId9"/>
    <p:sldId id="265" r:id="rId10"/>
    <p:sldId id="266" r:id="rId11"/>
    <p:sldId id="263" r:id="rId12"/>
    <p:sldId id="269" r:id="rId13"/>
    <p:sldId id="270" r:id="rId14"/>
    <p:sldId id="272" r:id="rId15"/>
    <p:sldId id="267" r:id="rId16"/>
    <p:sldId id="268" r:id="rId17"/>
  </p:sldIdLst>
  <p:sldSz cx="12192000" cy="6858000"/>
  <p:notesSz cx="6858000" cy="9144000"/>
  <p:embeddedFontLst>
    <p:embeddedFont>
      <p:font typeface="Abadi" panose="020B0604020104020204" pitchFamily="34" charset="0"/>
      <p:regular r:id="rId18"/>
    </p:embeddedFont>
    <p:embeddedFont>
      <p:font typeface="AR CENA" panose="02000000000000000000" pitchFamily="2" charset="0"/>
      <p:regular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Palatino"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B9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1AB08E3-828F-40C5-92C9-B8DD6BE0B4B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32010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B08E3-828F-40C5-92C9-B8DD6BE0B4B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904757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B08E3-828F-40C5-92C9-B8DD6BE0B4B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1869456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AB08E3-828F-40C5-92C9-B8DD6BE0B4B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306505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AB08E3-828F-40C5-92C9-B8DD6BE0B4B7}" type="datetimeFigureOut">
              <a:rPr lang="en-US" smtClean="0"/>
              <a:t>11/13/2020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045660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1AB08E3-828F-40C5-92C9-B8DD6BE0B4B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3862236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1AB08E3-828F-40C5-92C9-B8DD6BE0B4B7}" type="datetimeFigureOut">
              <a:rPr lang="en-US" smtClean="0"/>
              <a:t>11/13/2020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73129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1AB08E3-828F-40C5-92C9-B8DD6BE0B4B7}" type="datetimeFigureOut">
              <a:rPr lang="en-US" smtClean="0"/>
              <a:t>11/13/2020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579430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AB08E3-828F-40C5-92C9-B8DD6BE0B4B7}" type="datetimeFigureOut">
              <a:rPr lang="en-US" smtClean="0"/>
              <a:t>11/13/2020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3791936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B08E3-828F-40C5-92C9-B8DD6BE0B4B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3732107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1AB08E3-828F-40C5-92C9-B8DD6BE0B4B7}" type="datetimeFigureOut">
              <a:rPr lang="en-US" smtClean="0"/>
              <a:t>11/13/2020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591921-2499-437B-81A8-34243A7B169A}" type="slidenum">
              <a:rPr lang="en-US" smtClean="0"/>
              <a:t>‹#›</a:t>
            </a:fld>
            <a:endParaRPr lang="en-US"/>
          </a:p>
        </p:txBody>
      </p:sp>
    </p:spTree>
    <p:extLst>
      <p:ext uri="{BB962C8B-B14F-4D97-AF65-F5344CB8AC3E}">
        <p14:creationId xmlns:p14="http://schemas.microsoft.com/office/powerpoint/2010/main" val="255659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AB08E3-828F-40C5-92C9-B8DD6BE0B4B7}" type="datetimeFigureOut">
              <a:rPr lang="en-US" smtClean="0"/>
              <a:t>11/13/2020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591921-2499-437B-81A8-34243A7B169A}" type="slidenum">
              <a:rPr lang="en-US" smtClean="0"/>
              <a:t>‹#›</a:t>
            </a:fld>
            <a:endParaRPr lang="en-US"/>
          </a:p>
        </p:txBody>
      </p:sp>
    </p:spTree>
    <p:extLst>
      <p:ext uri="{BB962C8B-B14F-4D97-AF65-F5344CB8AC3E}">
        <p14:creationId xmlns:p14="http://schemas.microsoft.com/office/powerpoint/2010/main" val="2088122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9588" y="0"/>
            <a:ext cx="1466662" cy="369332"/>
          </a:xfrm>
          <a:prstGeom prst="rect">
            <a:avLst/>
          </a:prstGeom>
          <a:noFill/>
        </p:spPr>
        <p:txBody>
          <a:bodyPr wrap="square" rtlCol="0">
            <a:spAutoFit/>
          </a:bodyPr>
          <a:lstStyle/>
          <a:p>
            <a:r>
              <a:rPr lang="en-US" dirty="0">
                <a:solidFill>
                  <a:schemeClr val="bg1"/>
                </a:solidFill>
              </a:rPr>
              <a:t>Lesson 56</a:t>
            </a:r>
          </a:p>
        </p:txBody>
      </p:sp>
      <p:sp>
        <p:nvSpPr>
          <p:cNvPr id="6" name="TextBox 5"/>
          <p:cNvSpPr txBox="1"/>
          <p:nvPr/>
        </p:nvSpPr>
        <p:spPr>
          <a:xfrm>
            <a:off x="99588" y="849517"/>
            <a:ext cx="11995842" cy="1323439"/>
          </a:xfrm>
          <a:prstGeom prst="rect">
            <a:avLst/>
          </a:prstGeom>
          <a:noFill/>
        </p:spPr>
        <p:txBody>
          <a:bodyPr wrap="square" rtlCol="0">
            <a:spAutoFit/>
          </a:bodyPr>
          <a:lstStyle/>
          <a:p>
            <a:pPr algn="ctr"/>
            <a:r>
              <a:rPr lang="en-US" sz="4000" dirty="0">
                <a:solidFill>
                  <a:schemeClr val="bg1"/>
                </a:solidFill>
                <a:latin typeface="AR CENA" panose="02000000000000000000" pitchFamily="2" charset="0"/>
              </a:rPr>
              <a:t>A Formal Covenant With the Lord</a:t>
            </a:r>
          </a:p>
          <a:p>
            <a:pPr algn="ctr"/>
            <a:r>
              <a:rPr lang="en-US" sz="4000" dirty="0">
                <a:solidFill>
                  <a:schemeClr val="bg1"/>
                </a:solidFill>
                <a:latin typeface="AR CENA" panose="02000000000000000000" pitchFamily="2" charset="0"/>
              </a:rPr>
              <a:t>Exodus 21-24</a:t>
            </a:r>
          </a:p>
        </p:txBody>
      </p:sp>
      <p:grpSp>
        <p:nvGrpSpPr>
          <p:cNvPr id="7" name="Group 326"/>
          <p:cNvGrpSpPr/>
          <p:nvPr/>
        </p:nvGrpSpPr>
        <p:grpSpPr>
          <a:xfrm>
            <a:off x="7952715" y="3268694"/>
            <a:ext cx="1480996" cy="3023464"/>
            <a:chOff x="3937483" y="513080"/>
            <a:chExt cx="681026" cy="1754293"/>
          </a:xfrm>
        </p:grpSpPr>
        <p:sp>
          <p:nvSpPr>
            <p:cNvPr id="8"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Delay 15"/>
            <p:cNvSpPr/>
            <p:nvPr/>
          </p:nvSpPr>
          <p:spPr>
            <a:xfrm rot="16887595">
              <a:off x="4134715" y="1481449"/>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lay 48"/>
            <p:cNvSpPr/>
            <p:nvPr/>
          </p:nvSpPr>
          <p:spPr>
            <a:xfrm rot="16949583">
              <a:off x="4098816" y="1466674"/>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Delay 49"/>
            <p:cNvSpPr/>
            <p:nvPr/>
          </p:nvSpPr>
          <p:spPr>
            <a:xfrm rot="17304790">
              <a:off x="4019753" y="1464113"/>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Delay 14"/>
            <p:cNvSpPr/>
            <p:nvPr/>
          </p:nvSpPr>
          <p:spPr>
            <a:xfrm rot="17304790">
              <a:off x="3983856" y="1449338"/>
              <a:ext cx="597356" cy="283761"/>
            </a:xfrm>
            <a:prstGeom prst="flowChartDelay">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4342580" y="1037026"/>
              <a:ext cx="275929" cy="637681"/>
              <a:chOff x="4755948" y="2903312"/>
              <a:chExt cx="1111452" cy="2049688"/>
            </a:xfrm>
          </p:grpSpPr>
          <p:sp>
            <p:nvSpPr>
              <p:cNvPr id="27"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45"/>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46"/>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Cloud 42"/>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43"/>
            <p:cNvSpPr/>
            <p:nvPr/>
          </p:nvSpPr>
          <p:spPr>
            <a:xfrm rot="5225831">
              <a:off x="4212676" y="879010"/>
              <a:ext cx="93451" cy="11769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1935748" y="2653141"/>
            <a:ext cx="3731787" cy="3600829"/>
            <a:chOff x="878184" y="1222218"/>
            <a:chExt cx="3731787" cy="3600829"/>
          </a:xfrm>
        </p:grpSpPr>
        <p:grpSp>
          <p:nvGrpSpPr>
            <p:cNvPr id="31" name="Group 30"/>
            <p:cNvGrpSpPr/>
            <p:nvPr/>
          </p:nvGrpSpPr>
          <p:grpSpPr>
            <a:xfrm>
              <a:off x="878184" y="1222218"/>
              <a:ext cx="3731787" cy="3600829"/>
              <a:chOff x="878184" y="1222218"/>
              <a:chExt cx="3731787" cy="3600829"/>
            </a:xfrm>
          </p:grpSpPr>
          <p:sp>
            <p:nvSpPr>
              <p:cNvPr id="33" name="Vertical Scroll 32"/>
              <p:cNvSpPr/>
              <p:nvPr/>
            </p:nvSpPr>
            <p:spPr>
              <a:xfrm>
                <a:off x="878184" y="1222218"/>
                <a:ext cx="3731787" cy="3600829"/>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476209" y="1893286"/>
                <a:ext cx="2763224" cy="2308324"/>
              </a:xfrm>
              <a:prstGeom prst="rect">
                <a:avLst/>
              </a:prstGeom>
              <a:noFill/>
            </p:spPr>
            <p:txBody>
              <a:bodyPr wrap="square" rtlCol="0">
                <a:spAutoFit/>
              </a:bodyPr>
              <a:lstStyle/>
              <a:p>
                <a:r>
                  <a:rPr lang="en-US" i="1" dirty="0">
                    <a:latin typeface="Calibri" panose="020F0502020204030204" pitchFamily="34" charset="0"/>
                  </a:rPr>
                  <a:t>And Moses came and told the people all the words of the </a:t>
                </a:r>
                <a:r>
                  <a:rPr lang="en-US" i="1" cap="small" dirty="0">
                    <a:latin typeface="Calibri" panose="020F0502020204030204" pitchFamily="34" charset="0"/>
                  </a:rPr>
                  <a:t>Lord</a:t>
                </a:r>
                <a:r>
                  <a:rPr lang="en-US" i="1" dirty="0">
                    <a:latin typeface="Calibri" panose="020F0502020204030204" pitchFamily="34" charset="0"/>
                  </a:rPr>
                  <a:t>, and all the judgments: and all the people answered with one voice, and said, All the words which the </a:t>
                </a:r>
                <a:r>
                  <a:rPr lang="en-US" i="1" cap="small" dirty="0">
                    <a:latin typeface="Calibri" panose="020F0502020204030204" pitchFamily="34" charset="0"/>
                  </a:rPr>
                  <a:t>Lord</a:t>
                </a:r>
                <a:r>
                  <a:rPr lang="en-US" i="1" dirty="0">
                    <a:latin typeface="Calibri" panose="020F0502020204030204" pitchFamily="34" charset="0"/>
                  </a:rPr>
                  <a:t> hath said will we do.</a:t>
                </a:r>
              </a:p>
            </p:txBody>
          </p:sp>
        </p:grpSp>
        <p:sp>
          <p:nvSpPr>
            <p:cNvPr id="32" name="Rectangle 31"/>
            <p:cNvSpPr/>
            <p:nvPr/>
          </p:nvSpPr>
          <p:spPr>
            <a:xfrm>
              <a:off x="2205943" y="1257176"/>
              <a:ext cx="1303755" cy="369332"/>
            </a:xfrm>
            <a:prstGeom prst="rect">
              <a:avLst/>
            </a:prstGeom>
          </p:spPr>
          <p:txBody>
            <a:bodyPr wrap="none">
              <a:spAutoFit/>
            </a:bodyPr>
            <a:lstStyle/>
            <a:p>
              <a:r>
                <a:rPr lang="en-US" i="1" dirty="0">
                  <a:solidFill>
                    <a:schemeClr val="bg1"/>
                  </a:solidFill>
                </a:rPr>
                <a:t>Exodus 24:3</a:t>
              </a:r>
              <a:endParaRPr lang="en-US" dirty="0">
                <a:solidFill>
                  <a:schemeClr val="bg1"/>
                </a:solidFill>
              </a:endParaRPr>
            </a:p>
          </p:txBody>
        </p:sp>
      </p:grpSp>
      <p:sp>
        <p:nvSpPr>
          <p:cNvPr id="35" name="Footer Placeholder 14">
            <a:extLst>
              <a:ext uri="{FF2B5EF4-FFF2-40B4-BE49-F238E27FC236}">
                <a16:creationId xmlns:a16="http://schemas.microsoft.com/office/drawing/2014/main" id="{37CD6B57-72E3-4184-8D52-08E656BF009D}"/>
              </a:ext>
            </a:extLst>
          </p:cNvPr>
          <p:cNvSpPr>
            <a:spLocks noGrp="1"/>
          </p:cNvSpPr>
          <p:nvPr/>
        </p:nvSpPr>
        <p:spPr>
          <a:xfrm>
            <a:off x="99588" y="650019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151413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Sprinkling of the Blood</a:t>
            </a:r>
          </a:p>
        </p:txBody>
      </p:sp>
      <p:grpSp>
        <p:nvGrpSpPr>
          <p:cNvPr id="22" name="Group 326"/>
          <p:cNvGrpSpPr/>
          <p:nvPr/>
        </p:nvGrpSpPr>
        <p:grpSpPr>
          <a:xfrm>
            <a:off x="5985898" y="2320325"/>
            <a:ext cx="1905494" cy="3337597"/>
            <a:chOff x="3840999" y="513080"/>
            <a:chExt cx="777510" cy="1754293"/>
          </a:xfrm>
          <a:solidFill>
            <a:schemeClr val="tx1"/>
          </a:solidFill>
        </p:grpSpPr>
        <p:sp>
          <p:nvSpPr>
            <p:cNvPr id="23" name="Oval 28"/>
            <p:cNvSpPr/>
            <p:nvPr/>
          </p:nvSpPr>
          <p:spPr>
            <a:xfrm>
              <a:off x="4050987"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a:off x="4240161"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a:off x="3840999" y="1142364"/>
              <a:ext cx="94587"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31"/>
            <p:cNvSpPr/>
            <p:nvPr/>
          </p:nvSpPr>
          <p:spPr>
            <a:xfrm rot="5400000">
              <a:off x="3956186" y="999206"/>
              <a:ext cx="316792" cy="441684"/>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32"/>
            <p:cNvSpPr/>
            <p:nvPr/>
          </p:nvSpPr>
          <p:spPr>
            <a:xfrm rot="4808088">
              <a:off x="4009087" y="1013312"/>
              <a:ext cx="243686" cy="34966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3"/>
            <p:cNvSpPr/>
            <p:nvPr/>
          </p:nvSpPr>
          <p:spPr>
            <a:xfrm>
              <a:off x="4013152" y="1105747"/>
              <a:ext cx="491852" cy="1066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4"/>
            <p:cNvSpPr/>
            <p:nvPr/>
          </p:nvSpPr>
          <p:spPr>
            <a:xfrm>
              <a:off x="4032069" y="1034627"/>
              <a:ext cx="454017" cy="73490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5"/>
            <p:cNvSpPr/>
            <p:nvPr/>
          </p:nvSpPr>
          <p:spPr>
            <a:xfrm rot="402310">
              <a:off x="4032246" y="1047100"/>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6"/>
            <p:cNvSpPr/>
            <p:nvPr/>
          </p:nvSpPr>
          <p:spPr>
            <a:xfrm>
              <a:off x="4069905" y="536787"/>
              <a:ext cx="151339" cy="474133"/>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7"/>
            <p:cNvSpPr/>
            <p:nvPr/>
          </p:nvSpPr>
          <p:spPr>
            <a:xfrm rot="21175570">
              <a:off x="4320263" y="548065"/>
              <a:ext cx="170257" cy="48841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8"/>
            <p:cNvSpPr/>
            <p:nvPr/>
          </p:nvSpPr>
          <p:spPr>
            <a:xfrm>
              <a:off x="4126657" y="513080"/>
              <a:ext cx="302678" cy="56896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9"/>
            <p:cNvSpPr/>
            <p:nvPr/>
          </p:nvSpPr>
          <p:spPr>
            <a:xfrm rot="21185207">
              <a:off x="4296914" y="1105747"/>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p:cNvGrpSpPr/>
            <p:nvPr/>
          </p:nvGrpSpPr>
          <p:grpSpPr>
            <a:xfrm>
              <a:off x="4342580" y="1037026"/>
              <a:ext cx="275929" cy="637681"/>
              <a:chOff x="4755948" y="2903312"/>
              <a:chExt cx="1111452" cy="2049688"/>
            </a:xfrm>
            <a:grpFill/>
          </p:grpSpPr>
          <p:sp>
            <p:nvSpPr>
              <p:cNvPr id="42" name="Oval 44"/>
              <p:cNvSpPr/>
              <p:nvPr/>
            </p:nvSpPr>
            <p:spPr>
              <a:xfrm>
                <a:off x="5486400" y="4267200"/>
                <a:ext cx="3810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755948" y="3014181"/>
                <a:ext cx="877678" cy="1504779"/>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42"/>
            <p:cNvSpPr/>
            <p:nvPr/>
          </p:nvSpPr>
          <p:spPr>
            <a:xfrm rot="21175570">
              <a:off x="4126218" y="818008"/>
              <a:ext cx="284639" cy="39812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4212676" y="879010"/>
              <a:ext cx="93451" cy="1176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21520" y="6400154"/>
            <a:ext cx="6096000" cy="369332"/>
          </a:xfrm>
          <a:prstGeom prst="rect">
            <a:avLst/>
          </a:prstGeom>
        </p:spPr>
        <p:txBody>
          <a:bodyPr>
            <a:spAutoFit/>
          </a:bodyPr>
          <a:lstStyle/>
          <a:p>
            <a:r>
              <a:rPr lang="en-US" dirty="0">
                <a:solidFill>
                  <a:schemeClr val="bg1"/>
                </a:solidFill>
                <a:latin typeface="Calibri" panose="020F0502020204030204" pitchFamily="34" charset="0"/>
              </a:rPr>
              <a:t>Exodus 24:6-8</a:t>
            </a:r>
            <a:endParaRPr lang="en-US" dirty="0">
              <a:solidFill>
                <a:schemeClr val="bg1"/>
              </a:solidFill>
            </a:endParaRPr>
          </a:p>
        </p:txBody>
      </p:sp>
      <p:grpSp>
        <p:nvGrpSpPr>
          <p:cNvPr id="3" name="Group 2"/>
          <p:cNvGrpSpPr/>
          <p:nvPr/>
        </p:nvGrpSpPr>
        <p:grpSpPr>
          <a:xfrm>
            <a:off x="8208223" y="1056057"/>
            <a:ext cx="3158635" cy="3237935"/>
            <a:chOff x="6349426" y="3558918"/>
            <a:chExt cx="2950877" cy="3024961"/>
          </a:xfrm>
        </p:grpSpPr>
        <p:grpSp>
          <p:nvGrpSpPr>
            <p:cNvPr id="77" name="Group 76"/>
            <p:cNvGrpSpPr/>
            <p:nvPr/>
          </p:nvGrpSpPr>
          <p:grpSpPr>
            <a:xfrm rot="18161921">
              <a:off x="6601566" y="3716171"/>
              <a:ext cx="2151860" cy="1837354"/>
              <a:chOff x="6592120" y="2543038"/>
              <a:chExt cx="1180280" cy="1190762"/>
            </a:xfrm>
            <a:solidFill>
              <a:schemeClr val="tx1"/>
            </a:solidFill>
          </p:grpSpPr>
          <p:sp>
            <p:nvSpPr>
              <p:cNvPr id="78" name="Moon 77"/>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349426" y="4749227"/>
              <a:ext cx="2950877" cy="1834652"/>
              <a:chOff x="3233872" y="3956180"/>
              <a:chExt cx="2950877" cy="1834652"/>
            </a:xfrm>
            <a:solidFill>
              <a:schemeClr val="tx1"/>
            </a:solidFill>
          </p:grpSpPr>
          <p:sp>
            <p:nvSpPr>
              <p:cNvPr id="47" name="Rounded Rectangle 46"/>
              <p:cNvSpPr/>
              <p:nvPr/>
            </p:nvSpPr>
            <p:spPr>
              <a:xfrm>
                <a:off x="3408835" y="4336229"/>
                <a:ext cx="2511997" cy="1387792"/>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233872" y="3956180"/>
                <a:ext cx="2933663"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Rectangle 1"/>
          <p:cNvSpPr/>
          <p:nvPr/>
        </p:nvSpPr>
        <p:spPr>
          <a:xfrm>
            <a:off x="733029" y="1201159"/>
            <a:ext cx="6096000" cy="923330"/>
          </a:xfrm>
          <a:prstGeom prst="rect">
            <a:avLst/>
          </a:prstGeom>
        </p:spPr>
        <p:txBody>
          <a:bodyPr>
            <a:spAutoFit/>
          </a:bodyPr>
          <a:lstStyle/>
          <a:p>
            <a:r>
              <a:rPr lang="en-US" b="0" i="0" dirty="0">
                <a:solidFill>
                  <a:schemeClr val="bg1"/>
                </a:solidFill>
                <a:effectLst/>
                <a:latin typeface="Calibri" panose="020F0502020204030204" pitchFamily="34" charset="0"/>
              </a:rPr>
              <a:t>God had commanded His children to participate in the ordinance of animal sacrifice, which taught them about the Atonement of Jesus Christ.</a:t>
            </a:r>
            <a:endParaRPr lang="en-US" dirty="0">
              <a:solidFill>
                <a:schemeClr val="bg1"/>
              </a:solidFill>
            </a:endParaRPr>
          </a:p>
        </p:txBody>
      </p:sp>
      <p:grpSp>
        <p:nvGrpSpPr>
          <p:cNvPr id="85" name="Group 84"/>
          <p:cNvGrpSpPr/>
          <p:nvPr/>
        </p:nvGrpSpPr>
        <p:grpSpPr>
          <a:xfrm>
            <a:off x="3078178" y="2754419"/>
            <a:ext cx="1568317" cy="2358701"/>
            <a:chOff x="5715000" y="1295400"/>
            <a:chExt cx="2718817" cy="3699315"/>
          </a:xfrm>
          <a:solidFill>
            <a:schemeClr val="tx1"/>
          </a:solidFill>
        </p:grpSpPr>
        <p:grpSp>
          <p:nvGrpSpPr>
            <p:cNvPr id="86" name="Group 15"/>
            <p:cNvGrpSpPr/>
            <p:nvPr/>
          </p:nvGrpSpPr>
          <p:grpSpPr>
            <a:xfrm>
              <a:off x="5715000" y="1295400"/>
              <a:ext cx="1271017" cy="3165915"/>
              <a:chOff x="5891782" y="1905000"/>
              <a:chExt cx="1271017" cy="3165915"/>
            </a:xfrm>
            <a:grpFill/>
          </p:grpSpPr>
          <p:sp>
            <p:nvSpPr>
              <p:cNvPr id="93" name="Oval 9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ounded Rectangle 9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23"/>
            <p:cNvGrpSpPr/>
            <p:nvPr/>
          </p:nvGrpSpPr>
          <p:grpSpPr>
            <a:xfrm>
              <a:off x="7162800" y="1828800"/>
              <a:ext cx="1271017" cy="3165915"/>
              <a:chOff x="7162800" y="1828800"/>
              <a:chExt cx="1271017" cy="3165915"/>
            </a:xfrm>
            <a:grpFill/>
          </p:grpSpPr>
          <p:sp>
            <p:nvSpPr>
              <p:cNvPr id="88" name="Oval 87"/>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ounded Rectangle 88"/>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ounded Rectangle 89"/>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ounded Rectangle 90"/>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rapezoid 91"/>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8" name="Group 97"/>
          <p:cNvGrpSpPr/>
          <p:nvPr/>
        </p:nvGrpSpPr>
        <p:grpSpPr>
          <a:xfrm>
            <a:off x="1809190" y="3516716"/>
            <a:ext cx="1568317" cy="2358701"/>
            <a:chOff x="5715000" y="1295400"/>
            <a:chExt cx="2718817" cy="3699315"/>
          </a:xfrm>
          <a:solidFill>
            <a:schemeClr val="tx1"/>
          </a:solidFill>
        </p:grpSpPr>
        <p:grpSp>
          <p:nvGrpSpPr>
            <p:cNvPr id="99" name="Group 15"/>
            <p:cNvGrpSpPr/>
            <p:nvPr/>
          </p:nvGrpSpPr>
          <p:grpSpPr>
            <a:xfrm>
              <a:off x="5715000" y="1295400"/>
              <a:ext cx="1271017" cy="3165915"/>
              <a:chOff x="5891782" y="1905000"/>
              <a:chExt cx="1271017" cy="3165915"/>
            </a:xfrm>
            <a:grpFill/>
          </p:grpSpPr>
          <p:sp>
            <p:nvSpPr>
              <p:cNvPr id="106" name="Oval 10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ounded Rectangle 10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ounded Rectangle 10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ounded Rectangle 108"/>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ounded Rectangle 109"/>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0" name="Group 23"/>
            <p:cNvGrpSpPr/>
            <p:nvPr/>
          </p:nvGrpSpPr>
          <p:grpSpPr>
            <a:xfrm>
              <a:off x="7162800" y="1828800"/>
              <a:ext cx="1271017" cy="3165915"/>
              <a:chOff x="7162800" y="1828800"/>
              <a:chExt cx="1271017" cy="3165915"/>
            </a:xfrm>
            <a:grpFill/>
          </p:grpSpPr>
          <p:sp>
            <p:nvSpPr>
              <p:cNvPr id="101" name="Oval 100"/>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ounded Rectangle 101"/>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ounded Rectangle 102"/>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ounded Rectangle 103"/>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rapezoid 104"/>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1" name="Group 110"/>
          <p:cNvGrpSpPr/>
          <p:nvPr/>
        </p:nvGrpSpPr>
        <p:grpSpPr>
          <a:xfrm>
            <a:off x="3412965" y="4237299"/>
            <a:ext cx="1568317" cy="2358701"/>
            <a:chOff x="5715000" y="1295400"/>
            <a:chExt cx="2718817" cy="3699315"/>
          </a:xfrm>
          <a:solidFill>
            <a:schemeClr val="tx1"/>
          </a:solidFill>
        </p:grpSpPr>
        <p:grpSp>
          <p:nvGrpSpPr>
            <p:cNvPr id="112" name="Group 15"/>
            <p:cNvGrpSpPr/>
            <p:nvPr/>
          </p:nvGrpSpPr>
          <p:grpSpPr>
            <a:xfrm>
              <a:off x="5715000" y="1295400"/>
              <a:ext cx="1271017" cy="3165915"/>
              <a:chOff x="5891782" y="1905000"/>
              <a:chExt cx="1271017" cy="3165915"/>
            </a:xfrm>
            <a:grpFill/>
          </p:grpSpPr>
          <p:sp>
            <p:nvSpPr>
              <p:cNvPr id="119" name="Oval 11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ounded Rectangle 11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ounded Rectangle 12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ounded Rectangle 122"/>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23"/>
            <p:cNvGrpSpPr/>
            <p:nvPr/>
          </p:nvGrpSpPr>
          <p:grpSpPr>
            <a:xfrm>
              <a:off x="7162800" y="1828800"/>
              <a:ext cx="1271017" cy="3165915"/>
              <a:chOff x="7162800" y="1828800"/>
              <a:chExt cx="1271017" cy="3165915"/>
            </a:xfrm>
            <a:grpFill/>
          </p:grpSpPr>
          <p:sp>
            <p:nvSpPr>
              <p:cNvPr id="114" name="Oval 113"/>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ounded Rectangle 114"/>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ounded Rectangle 115"/>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ounded Rectangle 116"/>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rapezoid 117"/>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4" name="Group 123"/>
          <p:cNvGrpSpPr/>
          <p:nvPr/>
        </p:nvGrpSpPr>
        <p:grpSpPr>
          <a:xfrm>
            <a:off x="470173" y="2535784"/>
            <a:ext cx="1568317" cy="2358701"/>
            <a:chOff x="5715000" y="1295400"/>
            <a:chExt cx="2718817" cy="3699315"/>
          </a:xfrm>
          <a:solidFill>
            <a:schemeClr val="tx1"/>
          </a:solidFill>
        </p:grpSpPr>
        <p:grpSp>
          <p:nvGrpSpPr>
            <p:cNvPr id="125" name="Group 15"/>
            <p:cNvGrpSpPr/>
            <p:nvPr/>
          </p:nvGrpSpPr>
          <p:grpSpPr>
            <a:xfrm>
              <a:off x="5715000" y="1295400"/>
              <a:ext cx="1271017" cy="3165915"/>
              <a:chOff x="5891782" y="1905000"/>
              <a:chExt cx="1271017" cy="3165915"/>
            </a:xfrm>
            <a:grpFill/>
          </p:grpSpPr>
          <p:sp>
            <p:nvSpPr>
              <p:cNvPr id="132" name="Oval 13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ounded Rectangle 13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ounded Rectangle 134"/>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ounded Rectangle 135"/>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23"/>
            <p:cNvGrpSpPr/>
            <p:nvPr/>
          </p:nvGrpSpPr>
          <p:grpSpPr>
            <a:xfrm>
              <a:off x="7162800" y="1828800"/>
              <a:ext cx="1271017" cy="3165915"/>
              <a:chOff x="7162800" y="1828800"/>
              <a:chExt cx="1271017" cy="3165915"/>
            </a:xfrm>
            <a:grpFill/>
          </p:grpSpPr>
          <p:sp>
            <p:nvSpPr>
              <p:cNvPr id="127" name="Oval 126"/>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ounded Rectangle 127"/>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Rounded Rectangle 128"/>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rapezoid 130"/>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7" name="Group 136"/>
          <p:cNvGrpSpPr/>
          <p:nvPr/>
        </p:nvGrpSpPr>
        <p:grpSpPr>
          <a:xfrm>
            <a:off x="643569" y="4092929"/>
            <a:ext cx="1568317" cy="2358701"/>
            <a:chOff x="5715000" y="1295400"/>
            <a:chExt cx="2718817" cy="3699315"/>
          </a:xfrm>
          <a:solidFill>
            <a:schemeClr val="tx1"/>
          </a:solidFill>
        </p:grpSpPr>
        <p:grpSp>
          <p:nvGrpSpPr>
            <p:cNvPr id="138" name="Group 15"/>
            <p:cNvGrpSpPr/>
            <p:nvPr/>
          </p:nvGrpSpPr>
          <p:grpSpPr>
            <a:xfrm>
              <a:off x="5715000" y="1295400"/>
              <a:ext cx="1271017" cy="3165915"/>
              <a:chOff x="5891782" y="1905000"/>
              <a:chExt cx="1271017" cy="3165915"/>
            </a:xfrm>
            <a:grpFill/>
          </p:grpSpPr>
          <p:sp>
            <p:nvSpPr>
              <p:cNvPr id="145" name="Oval 14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ounded Rectangle 14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ounded Rectangle 14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ounded Rectangle 147"/>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ounded Rectangle 148"/>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 name="Group 23"/>
            <p:cNvGrpSpPr/>
            <p:nvPr/>
          </p:nvGrpSpPr>
          <p:grpSpPr>
            <a:xfrm>
              <a:off x="7162800" y="1828800"/>
              <a:ext cx="1271017" cy="3165915"/>
              <a:chOff x="7162800" y="1828800"/>
              <a:chExt cx="1271017" cy="3165915"/>
            </a:xfrm>
            <a:grpFill/>
          </p:grpSpPr>
          <p:sp>
            <p:nvSpPr>
              <p:cNvPr id="140" name="Oval 139"/>
              <p:cNvSpPr/>
              <p:nvPr/>
            </p:nvSpPr>
            <p:spPr>
              <a:xfrm>
                <a:off x="7290818" y="18288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rot="2423263">
                <a:off x="7315202" y="43089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ounded Rectangle 141"/>
              <p:cNvSpPr/>
              <p:nvPr/>
            </p:nvSpPr>
            <p:spPr>
              <a:xfrm rot="18657015">
                <a:off x="7872000" y="42746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ounded Rectangle 142"/>
              <p:cNvSpPr/>
              <p:nvPr/>
            </p:nvSpPr>
            <p:spPr>
              <a:xfrm rot="5400000">
                <a:off x="7607809" y="27209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Trapezoid 143"/>
              <p:cNvSpPr/>
              <p:nvPr/>
            </p:nvSpPr>
            <p:spPr>
              <a:xfrm>
                <a:off x="7315200" y="2743200"/>
                <a:ext cx="990600" cy="1828800"/>
              </a:xfrm>
              <a:prstGeom prst="trapezoid">
                <a:avLst>
                  <a:gd name="adj" fmla="val 33571"/>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p:cNvGrpSpPr/>
          <p:nvPr/>
        </p:nvGrpSpPr>
        <p:grpSpPr>
          <a:xfrm>
            <a:off x="4644302" y="3445623"/>
            <a:ext cx="1319425" cy="1230227"/>
            <a:chOff x="4644302" y="3445623"/>
            <a:chExt cx="1319425" cy="1230227"/>
          </a:xfrm>
        </p:grpSpPr>
        <p:grpSp>
          <p:nvGrpSpPr>
            <p:cNvPr id="8" name="Group 7"/>
            <p:cNvGrpSpPr/>
            <p:nvPr/>
          </p:nvGrpSpPr>
          <p:grpSpPr>
            <a:xfrm>
              <a:off x="5315802" y="3445623"/>
              <a:ext cx="647925" cy="790362"/>
              <a:chOff x="4981282" y="2657376"/>
              <a:chExt cx="647925" cy="790362"/>
            </a:xfrm>
          </p:grpSpPr>
          <p:sp>
            <p:nvSpPr>
              <p:cNvPr id="7" name="Teardrop 6"/>
              <p:cNvSpPr/>
              <p:nvPr/>
            </p:nvSpPr>
            <p:spPr>
              <a:xfrm>
                <a:off x="4981282" y="2657376"/>
                <a:ext cx="246164" cy="327549"/>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Teardrop 149"/>
              <p:cNvSpPr/>
              <p:nvPr/>
            </p:nvSpPr>
            <p:spPr>
              <a:xfrm>
                <a:off x="5214686" y="3141107"/>
                <a:ext cx="230443" cy="306631"/>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ardrop 150"/>
              <p:cNvSpPr/>
              <p:nvPr/>
            </p:nvSpPr>
            <p:spPr>
              <a:xfrm>
                <a:off x="5411116" y="2723265"/>
                <a:ext cx="218091" cy="290195"/>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51"/>
            <p:cNvGrpSpPr/>
            <p:nvPr/>
          </p:nvGrpSpPr>
          <p:grpSpPr>
            <a:xfrm>
              <a:off x="4644302" y="3885488"/>
              <a:ext cx="647925" cy="790362"/>
              <a:chOff x="4981282" y="2657376"/>
              <a:chExt cx="647925" cy="790362"/>
            </a:xfrm>
          </p:grpSpPr>
          <p:sp>
            <p:nvSpPr>
              <p:cNvPr id="153" name="Teardrop 152"/>
              <p:cNvSpPr/>
              <p:nvPr/>
            </p:nvSpPr>
            <p:spPr>
              <a:xfrm>
                <a:off x="4981282" y="2657376"/>
                <a:ext cx="246164" cy="327549"/>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Teardrop 153"/>
              <p:cNvSpPr/>
              <p:nvPr/>
            </p:nvSpPr>
            <p:spPr>
              <a:xfrm>
                <a:off x="5214686" y="3141107"/>
                <a:ext cx="230443" cy="306631"/>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ardrop 154"/>
              <p:cNvSpPr/>
              <p:nvPr/>
            </p:nvSpPr>
            <p:spPr>
              <a:xfrm>
                <a:off x="5411116" y="2723265"/>
                <a:ext cx="218091" cy="290195"/>
              </a:xfrm>
              <a:prstGeom prst="teardrop">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Rectangle 8"/>
          <p:cNvSpPr/>
          <p:nvPr/>
        </p:nvSpPr>
        <p:spPr>
          <a:xfrm>
            <a:off x="3617157" y="2313339"/>
            <a:ext cx="2888507" cy="646331"/>
          </a:xfrm>
          <a:prstGeom prst="rect">
            <a:avLst/>
          </a:prstGeom>
        </p:spPr>
        <p:txBody>
          <a:bodyPr wrap="square">
            <a:spAutoFit/>
          </a:bodyPr>
          <a:lstStyle/>
          <a:p>
            <a:r>
              <a:rPr lang="en-US" b="0" i="0" dirty="0">
                <a:solidFill>
                  <a:schemeClr val="bg1"/>
                </a:solidFill>
                <a:effectLst/>
                <a:latin typeface="Calibri" panose="020F0502020204030204" pitchFamily="34" charset="0"/>
              </a:rPr>
              <a:t>The blood of Jesus Christ, which He shed for us.</a:t>
            </a:r>
            <a:endParaRPr lang="en-US" dirty="0">
              <a:solidFill>
                <a:schemeClr val="bg1"/>
              </a:solidFill>
            </a:endParaRPr>
          </a:p>
        </p:txBody>
      </p:sp>
      <p:sp>
        <p:nvSpPr>
          <p:cNvPr id="10" name="Rectangle 9"/>
          <p:cNvSpPr/>
          <p:nvPr/>
        </p:nvSpPr>
        <p:spPr>
          <a:xfrm>
            <a:off x="8552201" y="2480692"/>
            <a:ext cx="2828333" cy="1477328"/>
          </a:xfrm>
          <a:prstGeom prst="rect">
            <a:avLst/>
          </a:prstGeom>
        </p:spPr>
        <p:txBody>
          <a:bodyPr wrap="square">
            <a:spAutoFit/>
          </a:bodyPr>
          <a:lstStyle/>
          <a:p>
            <a:r>
              <a:rPr lang="en-US" b="0" i="0" dirty="0">
                <a:solidFill>
                  <a:schemeClr val="bg1"/>
                </a:solidFill>
                <a:effectLst/>
                <a:latin typeface="Calibri" panose="020F0502020204030204" pitchFamily="34" charset="0"/>
              </a:rPr>
              <a:t>This act symbolized that the people could receive the blessings of the Atonement of Jesus Christ through the covenant they had made</a:t>
            </a:r>
            <a:endParaRPr lang="en-US" dirty="0">
              <a:solidFill>
                <a:schemeClr val="bg1"/>
              </a:solidFill>
            </a:endParaRPr>
          </a:p>
        </p:txBody>
      </p:sp>
      <p:grpSp>
        <p:nvGrpSpPr>
          <p:cNvPr id="156" name="Group 155"/>
          <p:cNvGrpSpPr/>
          <p:nvPr/>
        </p:nvGrpSpPr>
        <p:grpSpPr>
          <a:xfrm>
            <a:off x="7959520" y="4422993"/>
            <a:ext cx="3886177" cy="2946821"/>
            <a:chOff x="228600" y="381000"/>
            <a:chExt cx="3505068" cy="3216890"/>
          </a:xfrm>
        </p:grpSpPr>
        <p:grpSp>
          <p:nvGrpSpPr>
            <p:cNvPr id="157" name="Group 156"/>
            <p:cNvGrpSpPr/>
            <p:nvPr/>
          </p:nvGrpSpPr>
          <p:grpSpPr>
            <a:xfrm>
              <a:off x="228600" y="381000"/>
              <a:ext cx="3505068" cy="2501531"/>
              <a:chOff x="534986" y="381000"/>
              <a:chExt cx="2637111" cy="2501531"/>
            </a:xfrm>
          </p:grpSpPr>
          <p:sp>
            <p:nvSpPr>
              <p:cNvPr id="159" name="Rectangle 158"/>
              <p:cNvSpPr/>
              <p:nvPr/>
            </p:nvSpPr>
            <p:spPr>
              <a:xfrm>
                <a:off x="902971" y="967776"/>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0" name="Group 159"/>
              <p:cNvGrpSpPr/>
              <p:nvPr/>
            </p:nvGrpSpPr>
            <p:grpSpPr>
              <a:xfrm>
                <a:off x="534986" y="384805"/>
                <a:ext cx="457200" cy="2497726"/>
                <a:chOff x="533400" y="381000"/>
                <a:chExt cx="457200" cy="2497726"/>
              </a:xfrm>
            </p:grpSpPr>
            <p:sp>
              <p:nvSpPr>
                <p:cNvPr id="166" name="Oval 165"/>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ounded Rectangle 166"/>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Oval 167"/>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1" name="Group 160"/>
              <p:cNvGrpSpPr/>
              <p:nvPr/>
            </p:nvGrpSpPr>
            <p:grpSpPr>
              <a:xfrm>
                <a:off x="2714897" y="381000"/>
                <a:ext cx="457200" cy="2497726"/>
                <a:chOff x="2714897" y="457200"/>
                <a:chExt cx="457200" cy="2497726"/>
              </a:xfrm>
            </p:grpSpPr>
            <p:sp>
              <p:nvSpPr>
                <p:cNvPr id="162" name="Oval 161"/>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ounded Rectangle 162"/>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58" name="Rectangle 157"/>
            <p:cNvSpPr/>
            <p:nvPr/>
          </p:nvSpPr>
          <p:spPr>
            <a:xfrm>
              <a:off x="817400" y="1004833"/>
              <a:ext cx="2293346" cy="2593057"/>
            </a:xfrm>
            <a:prstGeom prst="rect">
              <a:avLst/>
            </a:prstGeom>
          </p:spPr>
          <p:txBody>
            <a:bodyPr wrap="square">
              <a:spAutoFit/>
            </a:bodyPr>
            <a:lstStyle/>
            <a:p>
              <a:r>
                <a:rPr lang="en-US" sz="1600" b="1" dirty="0"/>
                <a:t>Making and keeping covenants with the Lord helps us qualify to receive the blessings of the Atonement of Jesus Christ.</a:t>
              </a:r>
              <a:endParaRPr lang="en-US" sz="1600" i="1" dirty="0"/>
            </a:p>
          </p:txBody>
        </p:sp>
      </p:grpSp>
    </p:spTree>
    <p:extLst>
      <p:ext uri="{BB962C8B-B14F-4D97-AF65-F5344CB8AC3E}">
        <p14:creationId xmlns:p14="http://schemas.microsoft.com/office/powerpoint/2010/main" val="139854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156"/>
                                        </p:tgtEl>
                                        <p:attrNameLst>
                                          <p:attrName>style.visibility</p:attrName>
                                        </p:attrNameLst>
                                      </p:cBhvr>
                                      <p:to>
                                        <p:strVal val="visible"/>
                                      </p:to>
                                    </p:set>
                                    <p:animEffect transition="in" filter="barn(outVertical)">
                                      <p:cBhvr>
                                        <p:cTn id="21"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98353" y="606583"/>
            <a:ext cx="6364585" cy="2554545"/>
          </a:xfrm>
          <a:prstGeom prst="rect">
            <a:avLst/>
          </a:prstGeom>
          <a:noFill/>
        </p:spPr>
        <p:txBody>
          <a:bodyPr wrap="square" rtlCol="0">
            <a:spAutoFit/>
          </a:bodyPr>
          <a:lstStyle/>
          <a:p>
            <a:r>
              <a:rPr lang="en-US" sz="2000" dirty="0">
                <a:solidFill>
                  <a:schemeClr val="bg1"/>
                </a:solidFill>
                <a:latin typeface="Calibri" panose="020F0502020204030204" pitchFamily="34" charset="0"/>
              </a:rPr>
              <a:t>“Most of us clearly understand that the Atonement is for sinners. I am not so sure, however, that we know and understand that the Atonement is also for saints—for good men and women who are obedient, worthy, and conscientious and who are striving to become better and serve more faithfully. We may mistakenly believe we must make the journey from good to better and become a saint all by ourselves. …</a:t>
            </a:r>
          </a:p>
        </p:txBody>
      </p:sp>
      <p:sp>
        <p:nvSpPr>
          <p:cNvPr id="2" name="Rectangle 1"/>
          <p:cNvSpPr/>
          <p:nvPr/>
        </p:nvSpPr>
        <p:spPr>
          <a:xfrm>
            <a:off x="5121242" y="4073781"/>
            <a:ext cx="6693529" cy="2031325"/>
          </a:xfrm>
          <a:prstGeom prst="rect">
            <a:avLst/>
          </a:prstGeom>
        </p:spPr>
        <p:txBody>
          <a:bodyPr wrap="square">
            <a:spAutoFit/>
          </a:bodyPr>
          <a:lstStyle/>
          <a:p>
            <a:pPr fontAlgn="base"/>
            <a:r>
              <a:rPr lang="en-US" b="0" i="0" dirty="0">
                <a:solidFill>
                  <a:schemeClr val="bg1"/>
                </a:solidFill>
                <a:effectLst/>
                <a:latin typeface="Calibri" panose="020F0502020204030204" pitchFamily="34" charset="0"/>
              </a:rPr>
              <a:t>“The gospel of the Savior is not simply about avoiding bad in our lives; it also is essentially about doing and becoming good. And the Atonement provides help for us to overcome and avoid bad and to do and become good. …</a:t>
            </a:r>
          </a:p>
          <a:p>
            <a:pPr fontAlgn="base"/>
            <a:endParaRPr lang="en-US" b="0" i="0" dirty="0">
              <a:solidFill>
                <a:schemeClr val="bg1"/>
              </a:solidFill>
              <a:effectLst/>
              <a:latin typeface="Calibri" panose="020F0502020204030204" pitchFamily="34" charset="0"/>
            </a:endParaRPr>
          </a:p>
          <a:p>
            <a:pPr fontAlgn="base"/>
            <a:r>
              <a:rPr lang="en-US" b="0" i="0" dirty="0">
                <a:solidFill>
                  <a:schemeClr val="bg1"/>
                </a:solidFill>
                <a:effectLst/>
                <a:latin typeface="Calibri" panose="020F0502020204030204" pitchFamily="34" charset="0"/>
              </a:rPr>
              <a:t>“The enabling power of the Atonement of Christ strengthens us to do things we could never do on our own.” (2)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7999" y="924680"/>
            <a:ext cx="1924050" cy="2419350"/>
          </a:xfrm>
          <a:prstGeom prst="rect">
            <a:avLst/>
          </a:prstGeom>
        </p:spPr>
      </p:pic>
      <p:pic>
        <p:nvPicPr>
          <p:cNvPr id="4098" name="Picture 2" descr="http://www.upliftcommunityfellowship.com/hp_wordpress/wp-content/uploads/2012/03/Jesus-in-Silhouette1-223x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8584" y="3344030"/>
            <a:ext cx="21240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622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 Moses, and Aaron, </a:t>
            </a:r>
            <a:r>
              <a:rPr lang="en-US" sz="4800" dirty="0" err="1">
                <a:solidFill>
                  <a:schemeClr val="bg1"/>
                </a:solidFill>
                <a:latin typeface="AR CENA" panose="02000000000000000000" pitchFamily="2" charset="0"/>
              </a:rPr>
              <a:t>Nadab</a:t>
            </a:r>
            <a:r>
              <a:rPr lang="en-US" sz="4800" dirty="0">
                <a:solidFill>
                  <a:schemeClr val="bg1"/>
                </a:solidFill>
                <a:latin typeface="AR CENA" panose="02000000000000000000" pitchFamily="2" charset="0"/>
              </a:rPr>
              <a:t>, and </a:t>
            </a:r>
            <a:r>
              <a:rPr lang="en-US" sz="4800" dirty="0" err="1">
                <a:solidFill>
                  <a:schemeClr val="bg1"/>
                </a:solidFill>
                <a:latin typeface="AR CENA" panose="02000000000000000000" pitchFamily="2" charset="0"/>
              </a:rPr>
              <a:t>Abihu</a:t>
            </a:r>
            <a:endParaRPr lang="en-US" sz="4800" dirty="0">
              <a:solidFill>
                <a:schemeClr val="bg1"/>
              </a:solidFill>
              <a:latin typeface="AR CENA" panose="02000000000000000000" pitchFamily="2" charset="0"/>
            </a:endParaRPr>
          </a:p>
        </p:txBody>
      </p:sp>
      <p:sp>
        <p:nvSpPr>
          <p:cNvPr id="6" name="Rectangle 5"/>
          <p:cNvSpPr/>
          <p:nvPr/>
        </p:nvSpPr>
        <p:spPr>
          <a:xfrm>
            <a:off x="531137" y="1346765"/>
            <a:ext cx="6096000" cy="923330"/>
          </a:xfrm>
          <a:prstGeom prst="rect">
            <a:avLst/>
          </a:prstGeom>
        </p:spPr>
        <p:txBody>
          <a:bodyPr>
            <a:spAutoFit/>
          </a:bodyPr>
          <a:lstStyle/>
          <a:p>
            <a:r>
              <a:rPr lang="en-US" b="0" i="1" dirty="0">
                <a:solidFill>
                  <a:srgbClr val="FFFF00"/>
                </a:solidFill>
                <a:effectLst/>
                <a:latin typeface="Palatino"/>
              </a:rPr>
              <a:t>And they saw the God of Israel: and there was under his feet as it were a paved work of a sapphire stone, and as it were the body of heaven in his clearness.</a:t>
            </a:r>
            <a:endParaRPr lang="en-US" i="1" dirty="0">
              <a:solidFill>
                <a:srgbClr val="FFFF00"/>
              </a:solidFill>
            </a:endParaRPr>
          </a:p>
        </p:txBody>
      </p:sp>
      <p:grpSp>
        <p:nvGrpSpPr>
          <p:cNvPr id="47" name="Group 46"/>
          <p:cNvGrpSpPr/>
          <p:nvPr/>
        </p:nvGrpSpPr>
        <p:grpSpPr>
          <a:xfrm>
            <a:off x="1246386" y="3071755"/>
            <a:ext cx="3551951" cy="2152095"/>
            <a:chOff x="1927678" y="2745830"/>
            <a:chExt cx="5489817" cy="3179651"/>
          </a:xfrm>
        </p:grpSpPr>
        <p:grpSp>
          <p:nvGrpSpPr>
            <p:cNvPr id="10" name="Group 15"/>
            <p:cNvGrpSpPr/>
            <p:nvPr/>
          </p:nvGrpSpPr>
          <p:grpSpPr>
            <a:xfrm>
              <a:off x="1927678" y="2754419"/>
              <a:ext cx="1271017" cy="3165915"/>
              <a:chOff x="5891782" y="1905000"/>
              <a:chExt cx="1271017" cy="3165915"/>
            </a:xfrm>
            <a:solidFill>
              <a:schemeClr val="tx1"/>
            </a:solidFill>
          </p:grpSpPr>
          <p:sp>
            <p:nvSpPr>
              <p:cNvPr id="17" name="Oval 1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15"/>
            <p:cNvGrpSpPr/>
            <p:nvPr/>
          </p:nvGrpSpPr>
          <p:grpSpPr>
            <a:xfrm>
              <a:off x="3376496" y="2759566"/>
              <a:ext cx="1271017" cy="3165915"/>
              <a:chOff x="5891782" y="1905000"/>
              <a:chExt cx="1271017" cy="3165915"/>
            </a:xfrm>
            <a:solidFill>
              <a:schemeClr val="tx1"/>
            </a:solidFill>
          </p:grpSpPr>
          <p:sp>
            <p:nvSpPr>
              <p:cNvPr id="23" name="Oval 2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15"/>
            <p:cNvGrpSpPr/>
            <p:nvPr/>
          </p:nvGrpSpPr>
          <p:grpSpPr>
            <a:xfrm>
              <a:off x="4780943" y="2745830"/>
              <a:ext cx="1271017" cy="3165915"/>
              <a:chOff x="5891782" y="1905000"/>
              <a:chExt cx="1271017" cy="3165915"/>
            </a:xfrm>
            <a:solidFill>
              <a:schemeClr val="tx1"/>
            </a:solidFill>
          </p:grpSpPr>
          <p:sp>
            <p:nvSpPr>
              <p:cNvPr id="29" name="Oval 2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15"/>
            <p:cNvGrpSpPr/>
            <p:nvPr/>
          </p:nvGrpSpPr>
          <p:grpSpPr>
            <a:xfrm>
              <a:off x="6146478" y="2754419"/>
              <a:ext cx="1271017" cy="3165915"/>
              <a:chOff x="5891782" y="1905000"/>
              <a:chExt cx="1271017" cy="3165915"/>
            </a:xfrm>
            <a:solidFill>
              <a:schemeClr val="tx1"/>
            </a:solidFill>
          </p:grpSpPr>
          <p:sp>
            <p:nvSpPr>
              <p:cNvPr id="35" name="Oval 3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8657015">
                <a:off x="6600982" y="4350807"/>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5400000">
                <a:off x="6336791" y="279710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 name="Group 45"/>
          <p:cNvGrpSpPr/>
          <p:nvPr/>
        </p:nvGrpSpPr>
        <p:grpSpPr>
          <a:xfrm>
            <a:off x="6953061" y="5730152"/>
            <a:ext cx="4562974" cy="471996"/>
            <a:chOff x="720342" y="5863414"/>
            <a:chExt cx="7478687" cy="773598"/>
          </a:xfrm>
        </p:grpSpPr>
        <p:pic>
          <p:nvPicPr>
            <p:cNvPr id="8194"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720342" y="5911745"/>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8"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1972003" y="5927647"/>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49"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3248796" y="5902380"/>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0"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4463999" y="5888644"/>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1"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5720298" y="5886396"/>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52" name="Picture 2" descr="http://www.treesculptgems.com/wp-content/uploads/2015/02/Sapphire.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2912" t="20398" r="13900" b="23839"/>
            <a:stretch/>
          </p:blipFill>
          <p:spPr bwMode="auto">
            <a:xfrm>
              <a:off x="6957641" y="5863414"/>
              <a:ext cx="1241388" cy="709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pic>
        <p:nvPicPr>
          <p:cNvPr id="55" name="Picture 2" descr="http://www.upliftcommunityfellowship.com/hp_wordpress/wp-content/uploads/2012/03/Jesus-in-Silhouette1-223x30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9956" y="2964045"/>
            <a:ext cx="2124075" cy="2857500"/>
          </a:xfrm>
          <a:prstGeom prst="rect">
            <a:avLst/>
          </a:prstGeom>
          <a:noFill/>
          <a:extLst>
            <a:ext uri="{909E8E84-426E-40DD-AFC4-6F175D3DCCD1}">
              <a14:hiddenFill xmlns:a14="http://schemas.microsoft.com/office/drawing/2010/main">
                <a:solidFill>
                  <a:srgbClr val="FFFFFF"/>
                </a:solidFill>
              </a14:hiddenFill>
            </a:ext>
          </a:extLst>
        </p:spPr>
      </p:pic>
      <p:sp>
        <p:nvSpPr>
          <p:cNvPr id="56" name="Rectangle 55"/>
          <p:cNvSpPr/>
          <p:nvPr/>
        </p:nvSpPr>
        <p:spPr>
          <a:xfrm>
            <a:off x="21520" y="6400154"/>
            <a:ext cx="6096000" cy="369332"/>
          </a:xfrm>
          <a:prstGeom prst="rect">
            <a:avLst/>
          </a:prstGeom>
        </p:spPr>
        <p:txBody>
          <a:bodyPr>
            <a:spAutoFit/>
          </a:bodyPr>
          <a:lstStyle/>
          <a:p>
            <a:r>
              <a:rPr lang="en-US" dirty="0">
                <a:solidFill>
                  <a:schemeClr val="bg1"/>
                </a:solidFill>
                <a:latin typeface="Calibri" panose="020F0502020204030204" pitchFamily="34" charset="0"/>
              </a:rPr>
              <a:t>Exodus 24:9-11</a:t>
            </a:r>
            <a:endParaRPr lang="en-US" dirty="0">
              <a:solidFill>
                <a:schemeClr val="bg1"/>
              </a:solidFill>
            </a:endParaRPr>
          </a:p>
        </p:txBody>
      </p:sp>
      <p:sp>
        <p:nvSpPr>
          <p:cNvPr id="53" name="Rectangle 52"/>
          <p:cNvSpPr/>
          <p:nvPr/>
        </p:nvSpPr>
        <p:spPr>
          <a:xfrm>
            <a:off x="1026477" y="5476935"/>
            <a:ext cx="6096000" cy="646331"/>
          </a:xfrm>
          <a:prstGeom prst="rect">
            <a:avLst/>
          </a:prstGeom>
        </p:spPr>
        <p:txBody>
          <a:bodyPr>
            <a:spAutoFit/>
          </a:bodyPr>
          <a:lstStyle/>
          <a:p>
            <a:r>
              <a:rPr lang="en-US" b="0" i="1" dirty="0">
                <a:solidFill>
                  <a:srgbClr val="FFFF00"/>
                </a:solidFill>
                <a:effectLst/>
                <a:latin typeface="Palatino"/>
              </a:rPr>
              <a:t>And upon the nobles of the children of Israel he laid not his hand: also they saw God, and did eat and drink.</a:t>
            </a:r>
            <a:endParaRPr lang="en-US" i="1" dirty="0">
              <a:solidFill>
                <a:srgbClr val="FFFF00"/>
              </a:solidFill>
            </a:endParaRPr>
          </a:p>
        </p:txBody>
      </p:sp>
      <p:sp>
        <p:nvSpPr>
          <p:cNvPr id="58" name="Rectangle 57"/>
          <p:cNvSpPr/>
          <p:nvPr/>
        </p:nvSpPr>
        <p:spPr>
          <a:xfrm>
            <a:off x="2998961" y="731836"/>
            <a:ext cx="6096000" cy="369332"/>
          </a:xfrm>
          <a:prstGeom prst="rect">
            <a:avLst/>
          </a:prstGeom>
        </p:spPr>
        <p:txBody>
          <a:bodyPr>
            <a:spAutoFit/>
          </a:bodyPr>
          <a:lstStyle/>
          <a:p>
            <a:pPr algn="ctr"/>
            <a:r>
              <a:rPr lang="en-US" dirty="0">
                <a:solidFill>
                  <a:schemeClr val="bg1"/>
                </a:solidFill>
                <a:latin typeface="Calibri" panose="020F0502020204030204" pitchFamily="34" charset="0"/>
              </a:rPr>
              <a:t>And 70 elders of Israel</a:t>
            </a:r>
            <a:endParaRPr lang="en-US" dirty="0">
              <a:solidFill>
                <a:schemeClr val="bg1"/>
              </a:solidFill>
            </a:endParaRPr>
          </a:p>
        </p:txBody>
      </p:sp>
    </p:spTree>
    <p:extLst>
      <p:ext uri="{BB962C8B-B14F-4D97-AF65-F5344CB8AC3E}">
        <p14:creationId xmlns:p14="http://schemas.microsoft.com/office/powerpoint/2010/main" val="77547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p:cNvSpPr txBox="1"/>
          <p:nvPr/>
        </p:nvSpPr>
        <p:spPr>
          <a:xfrm>
            <a:off x="98079" y="0"/>
            <a:ext cx="11995842"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 Tables of Stones</a:t>
            </a:r>
          </a:p>
        </p:txBody>
      </p:sp>
      <p:sp>
        <p:nvSpPr>
          <p:cNvPr id="56" name="Rectangle 55"/>
          <p:cNvSpPr/>
          <p:nvPr/>
        </p:nvSpPr>
        <p:spPr>
          <a:xfrm>
            <a:off x="21520" y="6400154"/>
            <a:ext cx="6096000" cy="369332"/>
          </a:xfrm>
          <a:prstGeom prst="rect">
            <a:avLst/>
          </a:prstGeom>
        </p:spPr>
        <p:txBody>
          <a:bodyPr>
            <a:spAutoFit/>
          </a:bodyPr>
          <a:lstStyle/>
          <a:p>
            <a:r>
              <a:rPr lang="en-US" dirty="0">
                <a:solidFill>
                  <a:schemeClr val="bg1"/>
                </a:solidFill>
                <a:latin typeface="Calibri" panose="020F0502020204030204" pitchFamily="34" charset="0"/>
              </a:rPr>
              <a:t>Exodus 24:12-18</a:t>
            </a:r>
            <a:endParaRPr lang="en-US" dirty="0">
              <a:solidFill>
                <a:schemeClr val="bg1"/>
              </a:solidFill>
            </a:endParaRPr>
          </a:p>
        </p:txBody>
      </p:sp>
      <p:grpSp>
        <p:nvGrpSpPr>
          <p:cNvPr id="41" name="Group 326"/>
          <p:cNvGrpSpPr/>
          <p:nvPr/>
        </p:nvGrpSpPr>
        <p:grpSpPr>
          <a:xfrm>
            <a:off x="8959181" y="1547872"/>
            <a:ext cx="2079105" cy="4777918"/>
            <a:chOff x="3937483" y="513080"/>
            <a:chExt cx="681026" cy="1754293"/>
          </a:xfrm>
        </p:grpSpPr>
        <p:sp>
          <p:nvSpPr>
            <p:cNvPr id="42" name="Oval 28"/>
            <p:cNvSpPr/>
            <p:nvPr/>
          </p:nvSpPr>
          <p:spPr>
            <a:xfrm>
              <a:off x="4050987"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29"/>
            <p:cNvSpPr/>
            <p:nvPr/>
          </p:nvSpPr>
          <p:spPr>
            <a:xfrm>
              <a:off x="4240161" y="2077720"/>
              <a:ext cx="189174" cy="189653"/>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30"/>
            <p:cNvSpPr/>
            <p:nvPr/>
          </p:nvSpPr>
          <p:spPr>
            <a:xfrm>
              <a:off x="3937483" y="1508760"/>
              <a:ext cx="94587" cy="18965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rapezoid 31"/>
            <p:cNvSpPr/>
            <p:nvPr/>
          </p:nvSpPr>
          <p:spPr>
            <a:xfrm rot="1480658">
              <a:off x="3979978" y="1073369"/>
              <a:ext cx="245926" cy="56896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rapezoid 32"/>
            <p:cNvSpPr/>
            <p:nvPr/>
          </p:nvSpPr>
          <p:spPr>
            <a:xfrm rot="1447265">
              <a:off x="4021585" y="1039696"/>
              <a:ext cx="189174" cy="45042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33"/>
            <p:cNvSpPr/>
            <p:nvPr/>
          </p:nvSpPr>
          <p:spPr>
            <a:xfrm>
              <a:off x="4013152" y="1105747"/>
              <a:ext cx="491852" cy="1066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rapezoid 34"/>
            <p:cNvSpPr/>
            <p:nvPr/>
          </p:nvSpPr>
          <p:spPr>
            <a:xfrm>
              <a:off x="4032069" y="1034627"/>
              <a:ext cx="454017" cy="734907"/>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rapezoid 35"/>
            <p:cNvSpPr/>
            <p:nvPr/>
          </p:nvSpPr>
          <p:spPr>
            <a:xfrm rot="402310">
              <a:off x="4032570" y="1085138"/>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Cloud 36"/>
            <p:cNvSpPr/>
            <p:nvPr/>
          </p:nvSpPr>
          <p:spPr>
            <a:xfrm>
              <a:off x="4069905" y="536787"/>
              <a:ext cx="151339" cy="474133"/>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37"/>
            <p:cNvSpPr/>
            <p:nvPr/>
          </p:nvSpPr>
          <p:spPr>
            <a:xfrm rot="21175570">
              <a:off x="4320263" y="548065"/>
              <a:ext cx="170257" cy="488412"/>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38"/>
            <p:cNvSpPr/>
            <p:nvPr/>
          </p:nvSpPr>
          <p:spPr>
            <a:xfrm>
              <a:off x="4126657" y="513080"/>
              <a:ext cx="302678" cy="56896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rapezoid 39"/>
            <p:cNvSpPr/>
            <p:nvPr/>
          </p:nvSpPr>
          <p:spPr>
            <a:xfrm rot="21185207">
              <a:off x="4296914" y="1105747"/>
              <a:ext cx="189174" cy="1026762"/>
            </a:xfrm>
            <a:prstGeom prst="trapezoid">
              <a:avLst>
                <a:gd name="adj" fmla="val 30469"/>
              </a:avLst>
            </a:prstGeom>
            <a:solidFill>
              <a:srgbClr val="927B4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23"/>
            <p:cNvGrpSpPr/>
            <p:nvPr/>
          </p:nvGrpSpPr>
          <p:grpSpPr>
            <a:xfrm>
              <a:off x="4342580" y="1037026"/>
              <a:ext cx="275929" cy="637681"/>
              <a:chOff x="4755948" y="2903312"/>
              <a:chExt cx="1111452" cy="2049688"/>
            </a:xfrm>
          </p:grpSpPr>
          <p:sp>
            <p:nvSpPr>
              <p:cNvPr id="68" name="Oval 67"/>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19830111">
                <a:off x="4816550" y="2903312"/>
                <a:ext cx="822282" cy="1828800"/>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rapezoid 69"/>
              <p:cNvSpPr/>
              <p:nvPr/>
            </p:nvSpPr>
            <p:spPr>
              <a:xfrm rot="19749421">
                <a:off x="4755948" y="3014181"/>
                <a:ext cx="877678" cy="1504779"/>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Cloud 65"/>
            <p:cNvSpPr/>
            <p:nvPr/>
          </p:nvSpPr>
          <p:spPr>
            <a:xfrm rot="21175570">
              <a:off x="4126218" y="818008"/>
              <a:ext cx="284639" cy="398120"/>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5225831">
              <a:off x="4219687" y="866621"/>
              <a:ext cx="86412" cy="135813"/>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4637966" y="1352098"/>
            <a:ext cx="2993324" cy="3334317"/>
            <a:chOff x="1228308" y="4246854"/>
            <a:chExt cx="1945234" cy="2166831"/>
          </a:xfrm>
          <a:blipFill>
            <a:blip r:embed="rId4"/>
            <a:tile tx="0" ty="0" sx="100000" sy="100000" flip="none" algn="tl"/>
          </a:blipFill>
        </p:grpSpPr>
        <p:grpSp>
          <p:nvGrpSpPr>
            <p:cNvPr id="72" name="Group 71"/>
            <p:cNvGrpSpPr/>
            <p:nvPr/>
          </p:nvGrpSpPr>
          <p:grpSpPr>
            <a:xfrm>
              <a:off x="1228308" y="4246854"/>
              <a:ext cx="1945234" cy="2166831"/>
              <a:chOff x="1228308" y="4246854"/>
              <a:chExt cx="1945234" cy="2166831"/>
            </a:xfrm>
            <a:grpFill/>
          </p:grpSpPr>
          <p:grpSp>
            <p:nvGrpSpPr>
              <p:cNvPr id="74" name="Group 73"/>
              <p:cNvGrpSpPr/>
              <p:nvPr/>
            </p:nvGrpSpPr>
            <p:grpSpPr>
              <a:xfrm rot="20765964">
                <a:off x="1228308" y="4246854"/>
                <a:ext cx="1360826" cy="2144824"/>
                <a:chOff x="1371600" y="4112942"/>
                <a:chExt cx="1360826" cy="2144824"/>
              </a:xfrm>
              <a:grpFill/>
            </p:grpSpPr>
            <p:sp>
              <p:nvSpPr>
                <p:cNvPr id="78" name="Flowchart: Delay 77"/>
                <p:cNvSpPr/>
                <p:nvPr/>
              </p:nvSpPr>
              <p:spPr>
                <a:xfrm rot="16679535">
                  <a:off x="914400" y="4572000"/>
                  <a:ext cx="21336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lowchart: Delay 78"/>
                <p:cNvSpPr/>
                <p:nvPr/>
              </p:nvSpPr>
              <p:spPr>
                <a:xfrm rot="16679535">
                  <a:off x="1050414" y="4575754"/>
                  <a:ext cx="2144824"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p:cNvGrpSpPr/>
              <p:nvPr/>
            </p:nvGrpSpPr>
            <p:grpSpPr>
              <a:xfrm rot="21421466">
                <a:off x="1812716" y="4268861"/>
                <a:ext cx="1360826" cy="2144824"/>
                <a:chOff x="1371600" y="4112942"/>
                <a:chExt cx="1360826" cy="2144824"/>
              </a:xfrm>
              <a:grpFill/>
            </p:grpSpPr>
            <p:sp>
              <p:nvSpPr>
                <p:cNvPr id="76" name="Flowchart: Delay 75"/>
                <p:cNvSpPr/>
                <p:nvPr/>
              </p:nvSpPr>
              <p:spPr>
                <a:xfrm rot="16679535">
                  <a:off x="914400" y="4572000"/>
                  <a:ext cx="2133600"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lowchart: Delay 76"/>
                <p:cNvSpPr/>
                <p:nvPr/>
              </p:nvSpPr>
              <p:spPr>
                <a:xfrm rot="16679535">
                  <a:off x="1050414" y="4575754"/>
                  <a:ext cx="2144824" cy="1219200"/>
                </a:xfrm>
                <a:prstGeom prst="flowChartDelay">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3" name="Rectangle 72"/>
            <p:cNvSpPr/>
            <p:nvPr/>
          </p:nvSpPr>
          <p:spPr>
            <a:xfrm rot="327394">
              <a:off x="2035848" y="5135060"/>
              <a:ext cx="1069211" cy="780043"/>
            </a:xfrm>
            <a:prstGeom prst="rect">
              <a:avLst/>
            </a:prstGeom>
            <a:grpFill/>
          </p:spPr>
          <p:txBody>
            <a:bodyPr wrap="square">
              <a:spAutoFit/>
            </a:bodyPr>
            <a:lstStyle/>
            <a:p>
              <a:pPr algn="ctr"/>
              <a:r>
                <a:rPr lang="en-US" sz="2400" dirty="0" err="1"/>
                <a:t>לא</a:t>
              </a:r>
              <a:r>
                <a:rPr lang="en-US" sz="2400" dirty="0"/>
                <a:t> </a:t>
              </a:r>
              <a:r>
                <a:rPr lang="en-US" sz="2400" dirty="0" err="1"/>
                <a:t>יהיה</a:t>
              </a:r>
              <a:r>
                <a:rPr lang="en-US" sz="2400" dirty="0"/>
                <a:t> </a:t>
              </a:r>
              <a:r>
                <a:rPr lang="en-US" sz="2400" dirty="0" err="1"/>
                <a:t>לך</a:t>
              </a:r>
              <a:r>
                <a:rPr lang="en-US" sz="2400" dirty="0"/>
                <a:t> </a:t>
              </a:r>
              <a:r>
                <a:rPr lang="en-US" sz="2400" dirty="0" err="1"/>
                <a:t>אלוקים</a:t>
              </a:r>
              <a:r>
                <a:rPr lang="en-US" sz="2400" dirty="0"/>
                <a:t> </a:t>
              </a:r>
              <a:r>
                <a:rPr lang="en-US" sz="2400" dirty="0" err="1"/>
                <a:t>אחר</a:t>
              </a:r>
              <a:r>
                <a:rPr lang="en-US" sz="2400" dirty="0"/>
                <a:t> </a:t>
              </a:r>
              <a:r>
                <a:rPr lang="en-US" sz="2400" dirty="0" err="1"/>
                <a:t>על</a:t>
              </a:r>
              <a:r>
                <a:rPr lang="en-US" sz="2400" dirty="0"/>
                <a:t> </a:t>
              </a:r>
              <a:r>
                <a:rPr lang="en-US" sz="2400" dirty="0" err="1"/>
                <a:t>פני</a:t>
              </a:r>
              <a:endParaRPr lang="en-US" sz="2400" dirty="0"/>
            </a:p>
          </p:txBody>
        </p:sp>
      </p:grpSp>
      <p:sp>
        <p:nvSpPr>
          <p:cNvPr id="2" name="TextBox 1"/>
          <p:cNvSpPr txBox="1"/>
          <p:nvPr/>
        </p:nvSpPr>
        <p:spPr>
          <a:xfrm>
            <a:off x="-10034" y="1679727"/>
            <a:ext cx="4013214" cy="2800767"/>
          </a:xfrm>
          <a:prstGeom prst="rect">
            <a:avLst/>
          </a:prstGeom>
          <a:noFill/>
        </p:spPr>
        <p:txBody>
          <a:bodyPr wrap="square" rtlCol="0">
            <a:spAutoFit/>
          </a:bodyPr>
          <a:lstStyle/>
          <a:p>
            <a:pPr algn="ctr"/>
            <a:r>
              <a:rPr lang="en-US" sz="8800" dirty="0">
                <a:solidFill>
                  <a:schemeClr val="bg1"/>
                </a:solidFill>
              </a:rPr>
              <a:t>Teach Them</a:t>
            </a:r>
          </a:p>
        </p:txBody>
      </p:sp>
      <p:sp>
        <p:nvSpPr>
          <p:cNvPr id="3" name="Rectangle 2"/>
          <p:cNvSpPr/>
          <p:nvPr/>
        </p:nvSpPr>
        <p:spPr>
          <a:xfrm>
            <a:off x="2727878" y="5646245"/>
            <a:ext cx="6096000" cy="923330"/>
          </a:xfrm>
          <a:prstGeom prst="rect">
            <a:avLst/>
          </a:prstGeom>
        </p:spPr>
        <p:txBody>
          <a:bodyPr>
            <a:spAutoFit/>
          </a:bodyPr>
          <a:lstStyle/>
          <a:p>
            <a:r>
              <a:rPr lang="en-US" b="0" i="1" dirty="0">
                <a:solidFill>
                  <a:srgbClr val="FFFF00"/>
                </a:solidFill>
                <a:effectLst/>
                <a:latin typeface="Palatino"/>
              </a:rPr>
              <a:t>And Moses went into the midst of the cloud, and gat him up into the mount: and Moses was in the mount forty days and forty nights.</a:t>
            </a:r>
            <a:endParaRPr lang="en-US" i="1" dirty="0">
              <a:solidFill>
                <a:srgbClr val="FFFF00"/>
              </a:solidFill>
            </a:endParaRPr>
          </a:p>
        </p:txBody>
      </p:sp>
    </p:spTree>
    <p:extLst>
      <p:ext uri="{BB962C8B-B14F-4D97-AF65-F5344CB8AC3E}">
        <p14:creationId xmlns:p14="http://schemas.microsoft.com/office/powerpoint/2010/main" val="1640020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3528810" y="296214"/>
            <a:ext cx="4662153" cy="6404213"/>
            <a:chOff x="3528810" y="296214"/>
            <a:chExt cx="4662153" cy="6404213"/>
          </a:xfrm>
        </p:grpSpPr>
        <p:grpSp>
          <p:nvGrpSpPr>
            <p:cNvPr id="13" name="Group 12"/>
            <p:cNvGrpSpPr/>
            <p:nvPr/>
          </p:nvGrpSpPr>
          <p:grpSpPr>
            <a:xfrm>
              <a:off x="3528810" y="296214"/>
              <a:ext cx="4662153" cy="6404213"/>
              <a:chOff x="3528810" y="296214"/>
              <a:chExt cx="4662153" cy="6404213"/>
            </a:xfrm>
          </p:grpSpPr>
          <p:grpSp>
            <p:nvGrpSpPr>
              <p:cNvPr id="3" name="Group 2"/>
              <p:cNvGrpSpPr/>
              <p:nvPr/>
            </p:nvGrpSpPr>
            <p:grpSpPr>
              <a:xfrm>
                <a:off x="3528810" y="296214"/>
                <a:ext cx="4662153" cy="6404213"/>
                <a:chOff x="3528810" y="296214"/>
                <a:chExt cx="4662153" cy="6404213"/>
              </a:xfrm>
            </p:grpSpPr>
            <p:pic>
              <p:nvPicPr>
                <p:cNvPr id="4" name="Picture 3"/>
                <p:cNvPicPr>
                  <a:picLocks noChangeAspect="1"/>
                </p:cNvPicPr>
                <p:nvPr/>
              </p:nvPicPr>
              <p:blipFill rotWithShape="1">
                <a:blip r:embed="rId4"/>
                <a:srcRect l="34138" t="10168" r="32527" b="8428"/>
                <a:stretch/>
              </p:blipFill>
              <p:spPr>
                <a:xfrm>
                  <a:off x="3528810" y="296214"/>
                  <a:ext cx="4662153" cy="6404213"/>
                </a:xfrm>
                <a:prstGeom prst="rect">
                  <a:avLst/>
                </a:prstGeom>
              </p:spPr>
            </p:pic>
            <p:sp>
              <p:nvSpPr>
                <p:cNvPr id="5" name="TextBox 4"/>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6" name="TextBox 5"/>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7" name="TextBox 6"/>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8" name="Lightning Bolt 7"/>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12" name="TextBox 11"/>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grpSp>
        <p:sp>
          <p:nvSpPr>
            <p:cNvPr id="14" name="TextBox 13"/>
            <p:cNvSpPr txBox="1"/>
            <p:nvPr/>
          </p:nvSpPr>
          <p:spPr>
            <a:xfrm>
              <a:off x="6043783" y="4398469"/>
              <a:ext cx="2147180" cy="230832"/>
            </a:xfrm>
            <a:prstGeom prst="rect">
              <a:avLst/>
            </a:prstGeom>
            <a:noFill/>
          </p:spPr>
          <p:txBody>
            <a:bodyPr wrap="square" rtlCol="0">
              <a:spAutoFit/>
            </a:bodyPr>
            <a:lstStyle/>
            <a:p>
              <a:r>
                <a:rPr lang="en-US" sz="900" dirty="0"/>
                <a:t>Israel enters into a Covenant (Ex. 23)</a:t>
              </a:r>
              <a:endParaRPr lang="en-US" sz="500" dirty="0"/>
            </a:p>
          </p:txBody>
        </p:sp>
      </p:grpSp>
    </p:spTree>
    <p:extLst>
      <p:ext uri="{BB962C8B-B14F-4D97-AF65-F5344CB8AC3E}">
        <p14:creationId xmlns:p14="http://schemas.microsoft.com/office/powerpoint/2010/main" val="2853517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99587" y="0"/>
            <a:ext cx="11968681" cy="2585323"/>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r>
              <a:rPr lang="en-US" dirty="0">
                <a:solidFill>
                  <a:schemeClr val="bg1"/>
                </a:solidFill>
              </a:rPr>
              <a:t>Suggested Hymn: #125 </a:t>
            </a:r>
            <a:r>
              <a:rPr lang="en-US" i="1" dirty="0">
                <a:solidFill>
                  <a:schemeClr val="bg1"/>
                </a:solidFill>
              </a:rPr>
              <a:t>How Gentle God’s Commands</a:t>
            </a:r>
            <a:endParaRPr lang="en-US" dirty="0">
              <a:solidFill>
                <a:schemeClr val="bg1"/>
              </a:solidFill>
            </a:endParaRPr>
          </a:p>
          <a:p>
            <a:endParaRPr lang="en-US" dirty="0">
              <a:solidFill>
                <a:schemeClr val="bg1"/>
              </a:solidFill>
            </a:endParaRPr>
          </a:p>
          <a:p>
            <a:pPr marL="342900" indent="-342900">
              <a:buAutoNum type="arabicPeriod"/>
            </a:pPr>
            <a:r>
              <a:rPr lang="en-US" b="0" i="0" dirty="0">
                <a:solidFill>
                  <a:schemeClr val="bg1"/>
                </a:solidFill>
                <a:effectLst/>
                <a:latin typeface="Calibri" panose="020F0502020204030204" pitchFamily="34" charset="0"/>
              </a:rPr>
              <a:t>President Boyd K. Packer (</a:t>
            </a:r>
            <a:r>
              <a:rPr lang="en-US" b="0" i="0" u="none" strike="noStrike" dirty="0">
                <a:solidFill>
                  <a:schemeClr val="bg1"/>
                </a:solidFill>
                <a:effectLst/>
                <a:latin typeface="Calibri" panose="020F0502020204030204" pitchFamily="34" charset="0"/>
              </a:rPr>
              <a:t>“The Brilliant Morning of Forgiveness,”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Nov. 1995, 19–20).</a:t>
            </a:r>
          </a:p>
          <a:p>
            <a:pPr marL="342900" indent="-342900">
              <a:buAutoNum type="arabicPeriod"/>
            </a:pPr>
            <a:endParaRPr lang="en-US" dirty="0">
              <a:solidFill>
                <a:schemeClr val="bg1"/>
              </a:solidFill>
              <a:latin typeface="Calibri" panose="020F0502020204030204" pitchFamily="34" charset="0"/>
            </a:endParaRPr>
          </a:p>
          <a:p>
            <a:pPr marL="342900" indent="-342900">
              <a:buFontTx/>
              <a:buAutoNum type="arabicPeriod"/>
            </a:pPr>
            <a:r>
              <a:rPr lang="en-US" b="0" i="0" dirty="0">
                <a:solidFill>
                  <a:schemeClr val="bg1"/>
                </a:solidFill>
                <a:effectLst/>
                <a:latin typeface="Calibri" panose="020F0502020204030204" pitchFamily="34" charset="0"/>
              </a:rPr>
              <a:t>Elder David A. Bednar (</a:t>
            </a:r>
            <a:r>
              <a:rPr lang="en-US" b="0" i="0" u="none" strike="noStrike" dirty="0">
                <a:solidFill>
                  <a:schemeClr val="bg1"/>
                </a:solidFill>
                <a:effectLst/>
                <a:latin typeface="Calibri" panose="020F0502020204030204" pitchFamily="34" charset="0"/>
              </a:rPr>
              <a:t>“The Atonement and the Journey of Mortality,”</a:t>
            </a:r>
            <a:r>
              <a:rPr lang="en-US" i="1" dirty="0">
                <a:solidFill>
                  <a:schemeClr val="bg1"/>
                </a:solidFill>
                <a:latin typeface="Calibri" panose="020F0502020204030204" pitchFamily="34" charset="0"/>
              </a:rPr>
              <a:t> </a:t>
            </a:r>
            <a:r>
              <a:rPr lang="en-US" b="0" i="1" dirty="0">
                <a:solidFill>
                  <a:schemeClr val="bg1"/>
                </a:solidFill>
                <a:effectLst/>
                <a:latin typeface="Calibri" panose="020F0502020204030204" pitchFamily="34" charset="0"/>
              </a:rPr>
              <a:t>Ensign,</a:t>
            </a:r>
            <a:r>
              <a:rPr lang="en-US" b="0" i="0" dirty="0">
                <a:solidFill>
                  <a:schemeClr val="bg1"/>
                </a:solidFill>
                <a:effectLst/>
                <a:latin typeface="Calibri" panose="020F0502020204030204" pitchFamily="34" charset="0"/>
              </a:rPr>
              <a:t> Apr. 2012, 42, 46).</a:t>
            </a:r>
          </a:p>
          <a:p>
            <a:pPr marL="342900" indent="-342900">
              <a:buAutoNum type="arabicPeriod"/>
            </a:pPr>
            <a:endParaRPr lang="en-US" dirty="0">
              <a:solidFill>
                <a:schemeClr val="bg1"/>
              </a:solidFill>
            </a:endParaRPr>
          </a:p>
          <a:p>
            <a:endParaRPr lang="en-US" dirty="0">
              <a:solidFill>
                <a:schemeClr val="bg1"/>
              </a:solidFill>
            </a:endParaRPr>
          </a:p>
        </p:txBody>
      </p:sp>
      <p:sp>
        <p:nvSpPr>
          <p:cNvPr id="6" name="Footer Placeholder 14">
            <a:extLst>
              <a:ext uri="{FF2B5EF4-FFF2-40B4-BE49-F238E27FC236}">
                <a16:creationId xmlns:a16="http://schemas.microsoft.com/office/drawing/2014/main" id="{C78684A2-630C-4C6C-B5F4-1E4C8A2FC7F9}"/>
              </a:ext>
            </a:extLst>
          </p:cNvPr>
          <p:cNvSpPr>
            <a:spLocks noGrp="1"/>
          </p:cNvSpPr>
          <p:nvPr/>
        </p:nvSpPr>
        <p:spPr>
          <a:xfrm>
            <a:off x="99588" y="6500191"/>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spTree>
    <p:extLst>
      <p:ext uri="{BB962C8B-B14F-4D97-AF65-F5344CB8AC3E}">
        <p14:creationId xmlns:p14="http://schemas.microsoft.com/office/powerpoint/2010/main" val="40820501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81424" y="455993"/>
          <a:ext cx="11749318" cy="2981155"/>
        </p:xfrm>
        <a:graphic>
          <a:graphicData uri="http://schemas.openxmlformats.org/drawingml/2006/table">
            <a:tbl>
              <a:tblPr firstRow="1" bandRow="1">
                <a:tableStyleId>{5C22544A-7EE6-4342-B048-85BDC9FD1C3A}</a:tableStyleId>
              </a:tblPr>
              <a:tblGrid>
                <a:gridCol w="1678474">
                  <a:extLst>
                    <a:ext uri="{9D8B030D-6E8A-4147-A177-3AD203B41FA5}">
                      <a16:colId xmlns:a16="http://schemas.microsoft.com/office/drawing/2014/main" val="20000"/>
                    </a:ext>
                  </a:extLst>
                </a:gridCol>
                <a:gridCol w="1678474">
                  <a:extLst>
                    <a:ext uri="{9D8B030D-6E8A-4147-A177-3AD203B41FA5}">
                      <a16:colId xmlns:a16="http://schemas.microsoft.com/office/drawing/2014/main" val="20001"/>
                    </a:ext>
                  </a:extLst>
                </a:gridCol>
                <a:gridCol w="1678474">
                  <a:extLst>
                    <a:ext uri="{9D8B030D-6E8A-4147-A177-3AD203B41FA5}">
                      <a16:colId xmlns:a16="http://schemas.microsoft.com/office/drawing/2014/main" val="20002"/>
                    </a:ext>
                  </a:extLst>
                </a:gridCol>
                <a:gridCol w="1678474">
                  <a:extLst>
                    <a:ext uri="{9D8B030D-6E8A-4147-A177-3AD203B41FA5}">
                      <a16:colId xmlns:a16="http://schemas.microsoft.com/office/drawing/2014/main" val="20003"/>
                    </a:ext>
                  </a:extLst>
                </a:gridCol>
                <a:gridCol w="1678474">
                  <a:extLst>
                    <a:ext uri="{9D8B030D-6E8A-4147-A177-3AD203B41FA5}">
                      <a16:colId xmlns:a16="http://schemas.microsoft.com/office/drawing/2014/main" val="20004"/>
                    </a:ext>
                  </a:extLst>
                </a:gridCol>
                <a:gridCol w="1678474">
                  <a:extLst>
                    <a:ext uri="{9D8B030D-6E8A-4147-A177-3AD203B41FA5}">
                      <a16:colId xmlns:a16="http://schemas.microsoft.com/office/drawing/2014/main" val="20005"/>
                    </a:ext>
                  </a:extLst>
                </a:gridCol>
                <a:gridCol w="1678474">
                  <a:extLst>
                    <a:ext uri="{9D8B030D-6E8A-4147-A177-3AD203B41FA5}">
                      <a16:colId xmlns:a16="http://schemas.microsoft.com/office/drawing/2014/main" val="20006"/>
                    </a:ext>
                  </a:extLst>
                </a:gridCol>
              </a:tblGrid>
              <a:tr h="557995">
                <a:tc>
                  <a:txBody>
                    <a:bodyPr/>
                    <a:lstStyle/>
                    <a:p>
                      <a:r>
                        <a:rPr lang="en-US" dirty="0"/>
                        <a:t>Sun</a:t>
                      </a:r>
                    </a:p>
                  </a:txBody>
                  <a:tcPr/>
                </a:tc>
                <a:tc>
                  <a:txBody>
                    <a:bodyPr/>
                    <a:lstStyle/>
                    <a:p>
                      <a:r>
                        <a:rPr lang="en-US" dirty="0"/>
                        <a:t>Mon</a:t>
                      </a:r>
                    </a:p>
                  </a:txBody>
                  <a:tcPr/>
                </a:tc>
                <a:tc>
                  <a:txBody>
                    <a:bodyPr/>
                    <a:lstStyle/>
                    <a:p>
                      <a:r>
                        <a:rPr lang="en-US" dirty="0"/>
                        <a:t>Tues</a:t>
                      </a:r>
                    </a:p>
                  </a:txBody>
                  <a:tcPr/>
                </a:tc>
                <a:tc>
                  <a:txBody>
                    <a:bodyPr/>
                    <a:lstStyle/>
                    <a:p>
                      <a:r>
                        <a:rPr lang="en-US" dirty="0"/>
                        <a:t>Wed</a:t>
                      </a:r>
                    </a:p>
                  </a:txBody>
                  <a:tcPr/>
                </a:tc>
                <a:tc>
                  <a:txBody>
                    <a:bodyPr/>
                    <a:lstStyle/>
                    <a:p>
                      <a:r>
                        <a:rPr lang="en-US" dirty="0"/>
                        <a:t>Thurs</a:t>
                      </a:r>
                    </a:p>
                  </a:txBody>
                  <a:tcPr/>
                </a:tc>
                <a:tc>
                  <a:txBody>
                    <a:bodyPr/>
                    <a:lstStyle/>
                    <a:p>
                      <a:r>
                        <a:rPr lang="en-US" dirty="0"/>
                        <a:t>Fri</a:t>
                      </a:r>
                    </a:p>
                  </a:txBody>
                  <a:tcPr/>
                </a:tc>
                <a:tc>
                  <a:txBody>
                    <a:bodyPr/>
                    <a:lstStyle/>
                    <a:p>
                      <a:r>
                        <a:rPr lang="en-US" dirty="0"/>
                        <a:t>Sat</a:t>
                      </a:r>
                    </a:p>
                  </a:txBody>
                  <a:tcPr/>
                </a:tc>
                <a:extLst>
                  <a:ext uri="{0D108BD9-81ED-4DB2-BD59-A6C34878D82A}">
                    <a16:rowId xmlns:a16="http://schemas.microsoft.com/office/drawing/2014/main" val="10000"/>
                  </a:ext>
                </a:extLst>
              </a:tr>
              <a:tr h="927704">
                <a:tc>
                  <a:txBody>
                    <a:bodyPr/>
                    <a:lstStyle/>
                    <a:p>
                      <a:endParaRPr lang="en-US"/>
                    </a:p>
                  </a:txBody>
                  <a:tcPr/>
                </a:tc>
                <a:tc>
                  <a:txBody>
                    <a:bodyPr/>
                    <a:lstStyle/>
                    <a:p>
                      <a:endParaRPr lang="en-US"/>
                    </a:p>
                  </a:txBody>
                  <a:tcPr/>
                </a:tc>
                <a:tc>
                  <a:txBody>
                    <a:bodyPr/>
                    <a:lstStyle/>
                    <a:p>
                      <a:endParaRPr lang="en-US"/>
                    </a:p>
                  </a:txBody>
                  <a:tcPr/>
                </a:tc>
                <a:tc>
                  <a:txBody>
                    <a:bodyPr/>
                    <a:lstStyle/>
                    <a:p>
                      <a:r>
                        <a:rPr lang="en-US" sz="1200" dirty="0"/>
                        <a:t>56</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Thunder</a:t>
                      </a:r>
                      <a:r>
                        <a:rPr lang="en-US" sz="1200" b="0" i="0" kern="1200" baseline="0" dirty="0">
                          <a:solidFill>
                            <a:schemeClr val="dk1"/>
                          </a:solidFill>
                          <a:effectLst/>
                          <a:latin typeface="+mn-lt"/>
                          <a:ea typeface="+mn-ea"/>
                          <a:cs typeface="+mn-cs"/>
                        </a:rPr>
                        <a:t> and Lightening and thick clouds </a:t>
                      </a:r>
                      <a:r>
                        <a:rPr lang="en-US" sz="1200" b="0" i="0" kern="1200" dirty="0">
                          <a:solidFill>
                            <a:schemeClr val="dk1"/>
                          </a:solidFill>
                          <a:effectLst/>
                          <a:latin typeface="+mn-lt"/>
                          <a:ea typeface="+mn-ea"/>
                          <a:cs typeface="+mn-cs"/>
                        </a:rPr>
                        <a:t>on Mt. Sinai on the morning of the third day. </a:t>
                      </a:r>
                      <a:endParaRPr lang="en-US" sz="1200" dirty="0"/>
                    </a:p>
                    <a:p>
                      <a:endParaRPr lang="en-US" sz="1200" dirty="0"/>
                    </a:p>
                  </a:txBody>
                  <a:tcPr/>
                </a:tc>
                <a:tc>
                  <a:txBody>
                    <a:bodyPr/>
                    <a:lstStyle/>
                    <a:p>
                      <a:r>
                        <a:rPr lang="en-US" sz="1100" dirty="0"/>
                        <a:t>57</a:t>
                      </a:r>
                    </a:p>
                    <a:p>
                      <a:endParaRPr lang="en-US" sz="1100" dirty="0"/>
                    </a:p>
                    <a:p>
                      <a:r>
                        <a:rPr lang="en-US" sz="1100" dirty="0"/>
                        <a:t>Moses descend a 4</a:t>
                      </a:r>
                      <a:r>
                        <a:rPr lang="en-US" sz="1100" baseline="30000" dirty="0"/>
                        <a:t>th</a:t>
                      </a:r>
                      <a:r>
                        <a:rPr lang="en-US" sz="1100" dirty="0"/>
                        <a:t> time to warn people with Aaron (Ex. 19:21-25)</a:t>
                      </a:r>
                    </a:p>
                  </a:txBody>
                  <a:tcPr/>
                </a:tc>
                <a:tc>
                  <a:txBody>
                    <a:bodyPr/>
                    <a:lstStyle/>
                    <a:p>
                      <a:r>
                        <a:rPr lang="en-US" sz="1100" dirty="0"/>
                        <a:t>58</a:t>
                      </a:r>
                    </a:p>
                    <a:p>
                      <a:endParaRPr lang="en-US" sz="1100" dirty="0"/>
                    </a:p>
                    <a:p>
                      <a:r>
                        <a:rPr lang="en-US" sz="1100" b="0" i="0" kern="1200" dirty="0">
                          <a:solidFill>
                            <a:schemeClr val="dk1"/>
                          </a:solidFill>
                          <a:effectLst/>
                          <a:latin typeface="+mn-lt"/>
                          <a:ea typeface="+mn-ea"/>
                          <a:cs typeface="+mn-cs"/>
                        </a:rPr>
                        <a:t>Moses descends 5</a:t>
                      </a:r>
                      <a:r>
                        <a:rPr lang="en-US" sz="1100" b="0" i="0" kern="1200" baseline="30000" dirty="0">
                          <a:solidFill>
                            <a:schemeClr val="dk1"/>
                          </a:solidFill>
                          <a:effectLst/>
                          <a:latin typeface="+mn-lt"/>
                          <a:ea typeface="+mn-ea"/>
                          <a:cs typeface="+mn-cs"/>
                        </a:rPr>
                        <a:t>th</a:t>
                      </a:r>
                      <a:r>
                        <a:rPr lang="en-US" sz="1100" b="0" i="0" kern="1200" dirty="0">
                          <a:solidFill>
                            <a:schemeClr val="dk1"/>
                          </a:solidFill>
                          <a:effectLst/>
                          <a:latin typeface="+mn-lt"/>
                          <a:ea typeface="+mn-ea"/>
                          <a:cs typeface="+mn-cs"/>
                        </a:rPr>
                        <a:t> time with Aaron and ascends with Aaron, </a:t>
                      </a:r>
                      <a:r>
                        <a:rPr lang="en-US" sz="1100" b="0" i="0" kern="1200" dirty="0" err="1">
                          <a:solidFill>
                            <a:schemeClr val="dk1"/>
                          </a:solidFill>
                          <a:effectLst/>
                          <a:latin typeface="+mn-lt"/>
                          <a:ea typeface="+mn-ea"/>
                          <a:cs typeface="+mn-cs"/>
                        </a:rPr>
                        <a:t>Nadab</a:t>
                      </a:r>
                      <a:r>
                        <a:rPr lang="en-US" sz="1100" b="0" i="0" kern="1200" dirty="0">
                          <a:solidFill>
                            <a:schemeClr val="dk1"/>
                          </a:solidFill>
                          <a:effectLst/>
                          <a:latin typeface="+mn-lt"/>
                          <a:ea typeface="+mn-ea"/>
                          <a:cs typeface="+mn-cs"/>
                        </a:rPr>
                        <a:t>, </a:t>
                      </a:r>
                      <a:r>
                        <a:rPr lang="en-US" sz="1100" b="0" i="0" kern="1200" dirty="0" err="1">
                          <a:solidFill>
                            <a:schemeClr val="dk1"/>
                          </a:solidFill>
                          <a:effectLst/>
                          <a:latin typeface="+mn-lt"/>
                          <a:ea typeface="+mn-ea"/>
                          <a:cs typeface="+mn-cs"/>
                        </a:rPr>
                        <a:t>Abihu</a:t>
                      </a:r>
                      <a:r>
                        <a:rPr lang="en-US" sz="1100" b="0" i="0" kern="1200" dirty="0">
                          <a:solidFill>
                            <a:schemeClr val="dk1"/>
                          </a:solidFill>
                          <a:effectLst/>
                          <a:latin typeface="+mn-lt"/>
                          <a:ea typeface="+mn-ea"/>
                          <a:cs typeface="+mn-cs"/>
                        </a:rPr>
                        <a:t>, 70 elders </a:t>
                      </a:r>
                    </a:p>
                    <a:p>
                      <a:r>
                        <a:rPr lang="en-US" sz="1100" b="0" i="0" kern="1200" dirty="0">
                          <a:solidFill>
                            <a:schemeClr val="dk1"/>
                          </a:solidFill>
                          <a:effectLst/>
                          <a:latin typeface="+mn-lt"/>
                          <a:ea typeface="+mn-ea"/>
                          <a:cs typeface="+mn-cs"/>
                        </a:rPr>
                        <a:t>(Ex.</a:t>
                      </a:r>
                      <a:r>
                        <a:rPr lang="en-US" sz="1100" b="0" i="0" kern="1200" baseline="0" dirty="0">
                          <a:solidFill>
                            <a:schemeClr val="dk1"/>
                          </a:solidFill>
                          <a:effectLst/>
                          <a:latin typeface="+mn-lt"/>
                          <a:ea typeface="+mn-ea"/>
                          <a:cs typeface="+mn-cs"/>
                        </a:rPr>
                        <a:t> 24:9-11)</a:t>
                      </a:r>
                      <a:endParaRPr lang="en-US" sz="1100" dirty="0"/>
                    </a:p>
                  </a:txBody>
                  <a:tcPr/>
                </a:tc>
                <a:tc>
                  <a:txBody>
                    <a:bodyPr/>
                    <a:lstStyle/>
                    <a:p>
                      <a:r>
                        <a:rPr lang="en-US" sz="1100" dirty="0"/>
                        <a:t>59</a:t>
                      </a:r>
                    </a:p>
                    <a:p>
                      <a:endParaRPr lang="en-US" sz="1100" dirty="0"/>
                    </a:p>
                    <a:p>
                      <a:r>
                        <a:rPr lang="en-US" sz="1100" b="0" i="0" kern="1200" dirty="0">
                          <a:solidFill>
                            <a:schemeClr val="dk1"/>
                          </a:solidFill>
                          <a:effectLst/>
                          <a:latin typeface="+mn-lt"/>
                          <a:ea typeface="+mn-ea"/>
                          <a:cs typeface="+mn-cs"/>
                        </a:rPr>
                        <a:t>4th Sabbath kept by Israel since in Wilderness of Sin</a:t>
                      </a:r>
                      <a:endParaRPr lang="en-US" sz="1100" dirty="0"/>
                    </a:p>
                  </a:txBody>
                  <a:tcPr/>
                </a:tc>
                <a:extLst>
                  <a:ext uri="{0D108BD9-81ED-4DB2-BD59-A6C34878D82A}">
                    <a16:rowId xmlns:a16="http://schemas.microsoft.com/office/drawing/2014/main" val="10001"/>
                  </a:ext>
                </a:extLst>
              </a:tr>
              <a:tr h="927704">
                <a:tc>
                  <a:txBody>
                    <a:bodyPr/>
                    <a:lstStyle/>
                    <a:p>
                      <a:r>
                        <a:rPr lang="en-US" sz="1100" dirty="0"/>
                        <a:t>60</a:t>
                      </a:r>
                    </a:p>
                    <a:p>
                      <a:endParaRPr lang="en-US" sz="1100" baseline="0" dirty="0"/>
                    </a:p>
                    <a:p>
                      <a:r>
                        <a:rPr lang="en-US" sz="1200" b="1" i="0" kern="1200" dirty="0">
                          <a:solidFill>
                            <a:schemeClr val="dk1"/>
                          </a:solidFill>
                          <a:effectLst/>
                          <a:latin typeface="+mn-lt"/>
                          <a:ea typeface="+mn-ea"/>
                          <a:cs typeface="+mn-cs"/>
                        </a:rPr>
                        <a:t>6th ascension</a:t>
                      </a:r>
                      <a:br>
                        <a:rPr lang="en-US" sz="1200" b="1" i="0" kern="1200" dirty="0">
                          <a:solidFill>
                            <a:schemeClr val="dk1"/>
                          </a:solidFill>
                          <a:effectLst/>
                          <a:latin typeface="+mn-lt"/>
                          <a:ea typeface="+mn-ea"/>
                          <a:cs typeface="+mn-cs"/>
                        </a:rPr>
                      </a:br>
                      <a:r>
                        <a:rPr lang="en-US" sz="1200" b="1" i="0" kern="1200" dirty="0">
                          <a:solidFill>
                            <a:schemeClr val="dk1"/>
                          </a:solidFill>
                          <a:effectLst/>
                          <a:latin typeface="+mn-lt"/>
                          <a:ea typeface="+mn-ea"/>
                          <a:cs typeface="+mn-cs"/>
                        </a:rPr>
                        <a:t>Ex 24:18</a:t>
                      </a:r>
                      <a:br>
                        <a:rPr lang="en-US" sz="1200" b="1" i="0" kern="1200" dirty="0">
                          <a:solidFill>
                            <a:schemeClr val="dk1"/>
                          </a:solidFill>
                          <a:effectLst/>
                          <a:latin typeface="+mn-lt"/>
                          <a:ea typeface="+mn-ea"/>
                          <a:cs typeface="+mn-cs"/>
                        </a:rPr>
                      </a:br>
                      <a:r>
                        <a:rPr lang="en-US" sz="1200" b="0" i="0" kern="1200" dirty="0">
                          <a:solidFill>
                            <a:schemeClr val="dk1"/>
                          </a:solidFill>
                          <a:effectLst/>
                          <a:latin typeface="+mn-lt"/>
                          <a:ea typeface="+mn-ea"/>
                          <a:cs typeface="+mn-cs"/>
                        </a:rPr>
                        <a:t>Moses spends 40 days at summit</a:t>
                      </a:r>
                      <a:endParaRPr lang="en-US" sz="1200" baseline="0" dirty="0"/>
                    </a:p>
                  </a:txBody>
                  <a:tcPr/>
                </a:tc>
                <a:tc>
                  <a:txBody>
                    <a:bodyPr/>
                    <a:lstStyle/>
                    <a:p>
                      <a:r>
                        <a:rPr lang="en-US" sz="1100" dirty="0"/>
                        <a:t>61-100</a:t>
                      </a:r>
                    </a:p>
                    <a:p>
                      <a:endParaRPr lang="en-US" sz="1100" dirty="0"/>
                    </a:p>
                    <a:p>
                      <a:r>
                        <a:rPr lang="en-US" sz="1100" dirty="0"/>
                        <a:t>Moses Reveals</a:t>
                      </a:r>
                      <a:r>
                        <a:rPr lang="en-US" sz="1100" baseline="0" dirty="0"/>
                        <a:t> the 10 Commandments</a:t>
                      </a:r>
                      <a:endParaRPr lang="en-US" sz="1100" dirty="0"/>
                    </a:p>
                  </a:txBody>
                  <a:tcPr/>
                </a:tc>
                <a:tc>
                  <a:txBody>
                    <a:bodyPr/>
                    <a:lstStyle/>
                    <a:p>
                      <a:endParaRPr lang="en-US" sz="1100" dirty="0"/>
                    </a:p>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tc>
                  <a:txBody>
                    <a:bodyPr/>
                    <a:lstStyle/>
                    <a:p>
                      <a:endParaRPr lang="en-US" sz="1100" dirty="0"/>
                    </a:p>
                  </a:txBody>
                  <a:tcPr/>
                </a:tc>
                <a:extLst>
                  <a:ext uri="{0D108BD9-81ED-4DB2-BD59-A6C34878D82A}">
                    <a16:rowId xmlns:a16="http://schemas.microsoft.com/office/drawing/2014/main" val="10002"/>
                  </a:ext>
                </a:extLst>
              </a:tr>
            </a:tbl>
          </a:graphicData>
        </a:graphic>
      </p:graphicFrame>
      <p:sp>
        <p:nvSpPr>
          <p:cNvPr id="4" name="TextBox 3"/>
          <p:cNvSpPr txBox="1"/>
          <p:nvPr/>
        </p:nvSpPr>
        <p:spPr>
          <a:xfrm>
            <a:off x="3439885" y="86661"/>
            <a:ext cx="6923314" cy="369332"/>
          </a:xfrm>
          <a:prstGeom prst="rect">
            <a:avLst/>
          </a:prstGeom>
          <a:noFill/>
        </p:spPr>
        <p:txBody>
          <a:bodyPr wrap="square" rtlCol="0">
            <a:spAutoFit/>
          </a:bodyPr>
          <a:lstStyle/>
          <a:p>
            <a:r>
              <a:rPr lang="en-US" dirty="0"/>
              <a:t>Possible Calendar of the Israelites in the Wilderness</a:t>
            </a:r>
          </a:p>
        </p:txBody>
      </p:sp>
      <p:sp>
        <p:nvSpPr>
          <p:cNvPr id="5" name="Rectangle 4"/>
          <p:cNvSpPr/>
          <p:nvPr/>
        </p:nvSpPr>
        <p:spPr>
          <a:xfrm>
            <a:off x="6096000" y="6596390"/>
            <a:ext cx="6096000" cy="261610"/>
          </a:xfrm>
          <a:prstGeom prst="rect">
            <a:avLst/>
          </a:prstGeom>
        </p:spPr>
        <p:txBody>
          <a:bodyPr>
            <a:spAutoFit/>
          </a:bodyPr>
          <a:lstStyle/>
          <a:p>
            <a:r>
              <a:rPr lang="en-US" sz="1100" b="0" i="0" dirty="0">
                <a:solidFill>
                  <a:srgbClr val="000000"/>
                </a:solidFill>
                <a:effectLst/>
                <a:latin typeface="Calibri" panose="020F0502020204030204" pitchFamily="34" charset="0"/>
              </a:rPr>
              <a:t>http://www.bible.ca/archeology/bible-archeology-exodus-route-travel-times-distances-days.htm</a:t>
            </a:r>
            <a:endParaRPr lang="en-US" sz="1100" dirty="0"/>
          </a:p>
        </p:txBody>
      </p:sp>
      <p:sp>
        <p:nvSpPr>
          <p:cNvPr id="6" name="Rectangle 5"/>
          <p:cNvSpPr/>
          <p:nvPr/>
        </p:nvSpPr>
        <p:spPr>
          <a:xfrm>
            <a:off x="181424" y="3615235"/>
            <a:ext cx="6096000" cy="1384995"/>
          </a:xfrm>
          <a:prstGeom prst="rect">
            <a:avLst/>
          </a:prstGeom>
          <a:ln>
            <a:solidFill>
              <a:schemeClr val="tx1"/>
            </a:solidFill>
          </a:ln>
        </p:spPr>
        <p:txBody>
          <a:bodyPr>
            <a:spAutoFit/>
          </a:bodyPr>
          <a:lstStyle/>
          <a:p>
            <a:r>
              <a:rPr lang="en-US" sz="1200" b="1" i="0" dirty="0">
                <a:solidFill>
                  <a:srgbClr val="001320"/>
                </a:solidFill>
                <a:effectLst/>
                <a:latin typeface="Calibri" panose="020F0502020204030204" pitchFamily="34" charset="0"/>
              </a:rPr>
              <a:t>Exodus 22:2 The Thief</a:t>
            </a:r>
          </a:p>
          <a:p>
            <a:r>
              <a:rPr lang="en-US" sz="1200" b="0" i="0" dirty="0">
                <a:solidFill>
                  <a:srgbClr val="001320"/>
                </a:solidFill>
                <a:effectLst/>
                <a:latin typeface="Calibri" panose="020F0502020204030204" pitchFamily="34" charset="0"/>
              </a:rPr>
              <a:t>Matthew 18:25</a:t>
            </a:r>
          </a:p>
          <a:p>
            <a:r>
              <a:rPr lang="en-US" sz="1200" b="0" i="0" dirty="0">
                <a:solidFill>
                  <a:srgbClr val="001320"/>
                </a:solidFill>
                <a:effectLst/>
                <a:latin typeface="Calibri" panose="020F0502020204030204" pitchFamily="34" charset="0"/>
              </a:rPr>
              <a:t>Since he was not able to pay, the master ordered that he and his wife and his children and all that he had be sold to repay the debt.</a:t>
            </a:r>
          </a:p>
          <a:p>
            <a:r>
              <a:rPr lang="en-US" sz="1200" dirty="0">
                <a:solidFill>
                  <a:srgbClr val="001320"/>
                </a:solidFill>
                <a:latin typeface="Calibri" panose="020F0502020204030204" pitchFamily="34" charset="0"/>
              </a:rPr>
              <a:t>Exodus 21:2</a:t>
            </a:r>
          </a:p>
          <a:p>
            <a:r>
              <a:rPr lang="en-US" sz="1200" dirty="0">
                <a:latin typeface="Calibri" panose="020F0502020204030204" pitchFamily="34" charset="0"/>
              </a:rPr>
              <a:t>If thou buy an Hebrew servant, six years he shall serve: and in the seventh he shall go out free for nothing.</a:t>
            </a:r>
          </a:p>
        </p:txBody>
      </p:sp>
    </p:spTree>
    <p:extLst>
      <p:ext uri="{BB962C8B-B14F-4D97-AF65-F5344CB8AC3E}">
        <p14:creationId xmlns:p14="http://schemas.microsoft.com/office/powerpoint/2010/main" val="1070708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707886"/>
          </a:xfrm>
          <a:prstGeom prst="rect">
            <a:avLst/>
          </a:prstGeom>
          <a:noFill/>
        </p:spPr>
        <p:txBody>
          <a:bodyPr wrap="square" rtlCol="0">
            <a:spAutoFit/>
          </a:bodyPr>
          <a:lstStyle/>
          <a:p>
            <a:pPr algn="ctr"/>
            <a:r>
              <a:rPr lang="en-US" sz="4000" dirty="0">
                <a:solidFill>
                  <a:schemeClr val="bg1"/>
                </a:solidFill>
                <a:latin typeface="AR CENA" panose="02000000000000000000" pitchFamily="2" charset="0"/>
              </a:rPr>
              <a:t>You Be the Judge</a:t>
            </a:r>
          </a:p>
        </p:txBody>
      </p:sp>
      <p:grpSp>
        <p:nvGrpSpPr>
          <p:cNvPr id="90" name="Group 89"/>
          <p:cNvGrpSpPr/>
          <p:nvPr/>
        </p:nvGrpSpPr>
        <p:grpSpPr>
          <a:xfrm>
            <a:off x="50868" y="1628735"/>
            <a:ext cx="4707802" cy="5025673"/>
            <a:chOff x="50868" y="1628735"/>
            <a:chExt cx="4707802" cy="5025673"/>
          </a:xfrm>
        </p:grpSpPr>
        <p:sp>
          <p:nvSpPr>
            <p:cNvPr id="5" name="TextBox 4"/>
            <p:cNvSpPr txBox="1"/>
            <p:nvPr/>
          </p:nvSpPr>
          <p:spPr>
            <a:xfrm>
              <a:off x="50868" y="1628735"/>
              <a:ext cx="4707802" cy="1477328"/>
            </a:xfrm>
            <a:prstGeom prst="rect">
              <a:avLst/>
            </a:prstGeom>
            <a:noFill/>
          </p:spPr>
          <p:txBody>
            <a:bodyPr wrap="square" rtlCol="0">
              <a:spAutoFit/>
            </a:bodyPr>
            <a:lstStyle/>
            <a:p>
              <a:pPr fontAlgn="base"/>
              <a:r>
                <a:rPr lang="en-US" dirty="0">
                  <a:solidFill>
                    <a:srgbClr val="FFFF00"/>
                  </a:solidFill>
                </a:rPr>
                <a:t>Two men became </a:t>
              </a:r>
              <a:r>
                <a:rPr lang="en-US" dirty="0">
                  <a:solidFill>
                    <a:srgbClr val="FFFF00"/>
                  </a:solidFill>
                  <a:latin typeface="Calibri" panose="020F0502020204030204" pitchFamily="34" charset="0"/>
                </a:rPr>
                <a:t>angry</a:t>
              </a:r>
              <a:r>
                <a:rPr lang="en-US" dirty="0">
                  <a:solidFill>
                    <a:srgbClr val="FFFF00"/>
                  </a:solidFill>
                </a:rPr>
                <a:t> at one another and began to fight. One of them was severely injured in the fight and will be confined to bed for several weeks. What responsibility does the other man have toward the injured man?</a:t>
              </a:r>
            </a:p>
          </p:txBody>
        </p:sp>
        <p:grpSp>
          <p:nvGrpSpPr>
            <p:cNvPr id="7" name="Group 13"/>
            <p:cNvGrpSpPr/>
            <p:nvPr/>
          </p:nvGrpSpPr>
          <p:grpSpPr>
            <a:xfrm>
              <a:off x="1133947" y="3047639"/>
              <a:ext cx="2438400" cy="3606769"/>
              <a:chOff x="4572000" y="1778032"/>
              <a:chExt cx="2438400" cy="3606769"/>
            </a:xfrm>
          </p:grpSpPr>
          <p:sp>
            <p:nvSpPr>
              <p:cNvPr id="8" name="Rectangle 7"/>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a:off x="1722657" y="3767194"/>
              <a:ext cx="1128292" cy="1378776"/>
              <a:chOff x="1295400" y="914400"/>
              <a:chExt cx="3352800" cy="4097129"/>
            </a:xfrm>
          </p:grpSpPr>
          <p:sp>
            <p:nvSpPr>
              <p:cNvPr id="14" name="Oval 13"/>
              <p:cNvSpPr/>
              <p:nvPr/>
            </p:nvSpPr>
            <p:spPr>
              <a:xfrm>
                <a:off x="1295400" y="914400"/>
                <a:ext cx="1229301" cy="12293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07577" y="2006310"/>
                <a:ext cx="368790" cy="2212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5047263">
                <a:off x="2130726" y="1844919"/>
                <a:ext cx="296228" cy="10346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6988078">
                <a:off x="2224390" y="2186852"/>
                <a:ext cx="259123" cy="851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1760182">
                <a:off x="1575813" y="3703964"/>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9760774">
                <a:off x="1956914" y="3760127"/>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7474278">
                <a:off x="2581723" y="24541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505200" y="12192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0" y="16764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9760774">
                <a:off x="4074751" y="34638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1760182">
                <a:off x="3684448" y="33411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5357100">
                <a:off x="3572186" y="2507862"/>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7474278">
                <a:off x="2581723" y="19207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3918912">
                <a:off x="3009195" y="2838586"/>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5866519">
                <a:off x="3558266" y="2224129"/>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4428331">
                <a:off x="3009194" y="2415897"/>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91" name="Group 90"/>
          <p:cNvGrpSpPr/>
          <p:nvPr/>
        </p:nvGrpSpPr>
        <p:grpSpPr>
          <a:xfrm>
            <a:off x="4152888" y="1344978"/>
            <a:ext cx="4177241" cy="5084097"/>
            <a:chOff x="4152888" y="1344978"/>
            <a:chExt cx="4177241" cy="5084097"/>
          </a:xfrm>
        </p:grpSpPr>
        <p:grpSp>
          <p:nvGrpSpPr>
            <p:cNvPr id="30" name="Group 13"/>
            <p:cNvGrpSpPr/>
            <p:nvPr/>
          </p:nvGrpSpPr>
          <p:grpSpPr>
            <a:xfrm>
              <a:off x="5037541" y="1344978"/>
              <a:ext cx="2438400" cy="3606769"/>
              <a:chOff x="4572000" y="1778032"/>
              <a:chExt cx="2438400" cy="3606769"/>
            </a:xfrm>
          </p:grpSpPr>
          <p:sp>
            <p:nvSpPr>
              <p:cNvPr id="31" name="Rectangle 30"/>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ame 34"/>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 name="Rectangle 1"/>
            <p:cNvSpPr/>
            <p:nvPr/>
          </p:nvSpPr>
          <p:spPr>
            <a:xfrm>
              <a:off x="4152888" y="4951747"/>
              <a:ext cx="4177241" cy="1477328"/>
            </a:xfrm>
            <a:prstGeom prst="rect">
              <a:avLst/>
            </a:prstGeom>
          </p:spPr>
          <p:txBody>
            <a:bodyPr wrap="square">
              <a:spAutoFit/>
            </a:bodyPr>
            <a:lstStyle/>
            <a:p>
              <a:r>
                <a:rPr lang="en-US" b="0" i="0" dirty="0">
                  <a:solidFill>
                    <a:srgbClr val="FFFF00"/>
                  </a:solidFill>
                  <a:effectLst/>
                  <a:latin typeface="Calibri" panose="020F0502020204030204" pitchFamily="34" charset="0"/>
                </a:rPr>
                <a:t>A boy borrowed a donkey, and then someone stole the donkey from him. Is the boy financially responsible for the donkey? Does the boy need to compensate the owner of the donkey for the loss?</a:t>
              </a:r>
              <a:endParaRPr lang="en-US" dirty="0">
                <a:solidFill>
                  <a:srgbClr val="FFFF00"/>
                </a:solidFill>
              </a:endParaRPr>
            </a:p>
          </p:txBody>
        </p:sp>
        <p:grpSp>
          <p:nvGrpSpPr>
            <p:cNvPr id="36" name="Group 35"/>
            <p:cNvGrpSpPr/>
            <p:nvPr/>
          </p:nvGrpSpPr>
          <p:grpSpPr>
            <a:xfrm>
              <a:off x="6392633" y="1972683"/>
              <a:ext cx="739858" cy="1513127"/>
              <a:chOff x="4605611" y="1295400"/>
              <a:chExt cx="1750891" cy="3580848"/>
            </a:xfrm>
          </p:grpSpPr>
          <p:sp>
            <p:nvSpPr>
              <p:cNvPr id="37" name="Oval 36"/>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5257800" y="17526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5377476" y="2641585"/>
              <a:ext cx="938369" cy="847837"/>
              <a:chOff x="1266655" y="3021929"/>
              <a:chExt cx="2220671" cy="2006425"/>
            </a:xfrm>
          </p:grpSpPr>
          <p:sp>
            <p:nvSpPr>
              <p:cNvPr id="44" name="Oval 43"/>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rot="16200000">
                <a:off x="2246714" y="2777194"/>
                <a:ext cx="368790" cy="18534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rot="1880714">
                <a:off x="3280190" y="3281312"/>
                <a:ext cx="131705" cy="54737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p:cNvSpPr/>
              <p:nvPr/>
            </p:nvSpPr>
            <p:spPr>
              <a:xfrm rot="17653935">
                <a:off x="1391075" y="2989404"/>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rot="5745586">
                <a:off x="1911849" y="3088802"/>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92" name="Group 91"/>
          <p:cNvGrpSpPr/>
          <p:nvPr/>
        </p:nvGrpSpPr>
        <p:grpSpPr>
          <a:xfrm>
            <a:off x="8436550" y="970284"/>
            <a:ext cx="3420795" cy="5841973"/>
            <a:chOff x="8436550" y="970284"/>
            <a:chExt cx="3420795" cy="5841973"/>
          </a:xfrm>
        </p:grpSpPr>
        <p:grpSp>
          <p:nvGrpSpPr>
            <p:cNvPr id="53" name="Group 13"/>
            <p:cNvGrpSpPr/>
            <p:nvPr/>
          </p:nvGrpSpPr>
          <p:grpSpPr>
            <a:xfrm>
              <a:off x="9037715" y="3205488"/>
              <a:ext cx="2438400" cy="3606769"/>
              <a:chOff x="4572000" y="1778032"/>
              <a:chExt cx="2438400" cy="3606769"/>
            </a:xfrm>
          </p:grpSpPr>
          <p:sp>
            <p:nvSpPr>
              <p:cNvPr id="54" name="Rectangle 53"/>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ame 57"/>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 name="Rectangle 2"/>
            <p:cNvSpPr/>
            <p:nvPr/>
          </p:nvSpPr>
          <p:spPr>
            <a:xfrm>
              <a:off x="8436550" y="970284"/>
              <a:ext cx="3420795" cy="2308324"/>
            </a:xfrm>
            <a:prstGeom prst="rect">
              <a:avLst/>
            </a:prstGeom>
          </p:spPr>
          <p:txBody>
            <a:bodyPr wrap="square">
              <a:spAutoFit/>
            </a:bodyPr>
            <a:lstStyle/>
            <a:p>
              <a:r>
                <a:rPr lang="en-US" b="0" i="0" dirty="0">
                  <a:solidFill>
                    <a:srgbClr val="FFFF00"/>
                  </a:solidFill>
                  <a:effectLst/>
                  <a:latin typeface="Calibri" panose="020F0502020204030204" pitchFamily="34" charset="0"/>
                </a:rPr>
                <a:t>A woman has been treated very poorly by her neighbors for several years. They often ridicule her and her family. One day she discovers a cow belonging to one of her neighbors wandering by itself in the road. What should the woman do?</a:t>
              </a:r>
              <a:endParaRPr lang="en-US" dirty="0">
                <a:solidFill>
                  <a:srgbClr val="FFFF00"/>
                </a:solidFill>
              </a:endParaRPr>
            </a:p>
          </p:txBody>
        </p:sp>
        <p:grpSp>
          <p:nvGrpSpPr>
            <p:cNvPr id="59" name="Group 58"/>
            <p:cNvGrpSpPr/>
            <p:nvPr/>
          </p:nvGrpSpPr>
          <p:grpSpPr>
            <a:xfrm>
              <a:off x="9183280" y="3788329"/>
              <a:ext cx="781319" cy="1624976"/>
              <a:chOff x="5334000" y="1061371"/>
              <a:chExt cx="1750891" cy="3641478"/>
            </a:xfrm>
          </p:grpSpPr>
          <p:grpSp>
            <p:nvGrpSpPr>
              <p:cNvPr id="60" name="Group 59"/>
              <p:cNvGrpSpPr/>
              <p:nvPr/>
            </p:nvGrpSpPr>
            <p:grpSpPr>
              <a:xfrm>
                <a:off x="5334000" y="1122001"/>
                <a:ext cx="1750891" cy="3580848"/>
                <a:chOff x="4605611" y="1295400"/>
                <a:chExt cx="1750891" cy="3580848"/>
              </a:xfrm>
            </p:grpSpPr>
            <p:sp>
              <p:nvSpPr>
                <p:cNvPr id="63" name="Oval 62"/>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Rectangle 65"/>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Rectangle 66"/>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1" name="Trapezoid 60"/>
              <p:cNvSpPr/>
              <p:nvPr/>
            </p:nvSpPr>
            <p:spPr>
              <a:xfrm>
                <a:off x="5702101" y="2209745"/>
                <a:ext cx="989601" cy="1824505"/>
              </a:xfrm>
              <a:prstGeom prst="trapezoid">
                <a:avLst>
                  <a:gd name="adj" fmla="val 30714"/>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loud 61"/>
              <p:cNvSpPr/>
              <p:nvPr/>
            </p:nvSpPr>
            <p:spPr>
              <a:xfrm>
                <a:off x="5547714" y="1061371"/>
                <a:ext cx="1276674" cy="174089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10122366" y="4374046"/>
              <a:ext cx="1099879" cy="877855"/>
              <a:chOff x="5317824" y="3764145"/>
              <a:chExt cx="2595394" cy="2071482"/>
            </a:xfrm>
          </p:grpSpPr>
          <p:grpSp>
            <p:nvGrpSpPr>
              <p:cNvPr id="69" name="Group 68"/>
              <p:cNvGrpSpPr/>
              <p:nvPr/>
            </p:nvGrpSpPr>
            <p:grpSpPr>
              <a:xfrm flipH="1">
                <a:off x="5317824" y="3764145"/>
                <a:ext cx="2435859" cy="2071482"/>
                <a:chOff x="1266655" y="2956872"/>
                <a:chExt cx="2435859" cy="2071482"/>
              </a:xfrm>
            </p:grpSpPr>
            <p:sp>
              <p:nvSpPr>
                <p:cNvPr id="71" name="Oval 70"/>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6200000">
                  <a:off x="2079917" y="2943991"/>
                  <a:ext cx="702384" cy="185348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rot="7702061">
                  <a:off x="3383510" y="351894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Isosceles Triangle 77"/>
                <p:cNvSpPr/>
                <p:nvPr/>
              </p:nvSpPr>
              <p:spPr>
                <a:xfrm rot="20932496">
                  <a:off x="1391075" y="2989404"/>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Isosceles Triangle 78"/>
                <p:cNvSpPr/>
                <p:nvPr/>
              </p:nvSpPr>
              <p:spPr>
                <a:xfrm rot="2232268">
                  <a:off x="1927902" y="2956872"/>
                  <a:ext cx="209923" cy="312347"/>
                </a:xfrm>
                <a:prstGeom prst="triangle">
                  <a:avLst>
                    <a:gd name="adj" fmla="val 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Oval 69"/>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0" name="Group 30"/>
          <p:cNvGrpSpPr/>
          <p:nvPr/>
        </p:nvGrpSpPr>
        <p:grpSpPr>
          <a:xfrm rot="6582136">
            <a:off x="2676037" y="-88271"/>
            <a:ext cx="758289" cy="1197357"/>
            <a:chOff x="3429000" y="2743200"/>
            <a:chExt cx="1447800" cy="2363802"/>
          </a:xfrm>
        </p:grpSpPr>
        <p:sp>
          <p:nvSpPr>
            <p:cNvPr id="81" name="Rounded Rectangle 80"/>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88472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500"/>
                                        <p:tgtEl>
                                          <p:spTgt spid="90"/>
                                        </p:tgtEl>
                                      </p:cBhvr>
                                    </p:animEffect>
                                    <p:set>
                                      <p:cBhvr>
                                        <p:cTn id="13" dur="1" fill="hold">
                                          <p:stCondLst>
                                            <p:cond delay="499"/>
                                          </p:stCondLst>
                                        </p:cTn>
                                        <p:tgtEl>
                                          <p:spTgt spid="9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2"/>
                                        </p:tgtEl>
                                        <p:attrNameLst>
                                          <p:attrName>style.visibility</p:attrName>
                                        </p:attrNameLst>
                                      </p:cBhvr>
                                      <p:to>
                                        <p:strVal val="visible"/>
                                      </p:to>
                                    </p:set>
                                  </p:childTnLst>
                                </p:cTn>
                              </p:par>
                              <p:par>
                                <p:cTn id="18" presetID="10" presetClass="exit" presetSubtype="0" fill="hold" nodeType="withEffect">
                                  <p:stCondLst>
                                    <p:cond delay="0"/>
                                  </p:stCondLst>
                                  <p:childTnLst>
                                    <p:animEffect transition="out" filter="fade">
                                      <p:cBhvr>
                                        <p:cTn id="19" dur="500"/>
                                        <p:tgtEl>
                                          <p:spTgt spid="91"/>
                                        </p:tgtEl>
                                      </p:cBhvr>
                                    </p:animEffect>
                                    <p:set>
                                      <p:cBhvr>
                                        <p:cTn id="20"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3" name="Group 12"/>
          <p:cNvGrpSpPr/>
          <p:nvPr/>
        </p:nvGrpSpPr>
        <p:grpSpPr>
          <a:xfrm>
            <a:off x="3528810" y="296214"/>
            <a:ext cx="4662153" cy="6404213"/>
            <a:chOff x="3528810" y="296214"/>
            <a:chExt cx="4662153" cy="6404213"/>
          </a:xfrm>
        </p:grpSpPr>
        <p:grpSp>
          <p:nvGrpSpPr>
            <p:cNvPr id="3" name="Group 2"/>
            <p:cNvGrpSpPr/>
            <p:nvPr/>
          </p:nvGrpSpPr>
          <p:grpSpPr>
            <a:xfrm>
              <a:off x="3528810" y="296214"/>
              <a:ext cx="4662153" cy="6404213"/>
              <a:chOff x="3528810" y="296214"/>
              <a:chExt cx="4662153" cy="6404213"/>
            </a:xfrm>
          </p:grpSpPr>
          <p:pic>
            <p:nvPicPr>
              <p:cNvPr id="4" name="Picture 3"/>
              <p:cNvPicPr>
                <a:picLocks noChangeAspect="1"/>
              </p:cNvPicPr>
              <p:nvPr/>
            </p:nvPicPr>
            <p:blipFill rotWithShape="1">
              <a:blip r:embed="rId4"/>
              <a:srcRect l="34138" t="10168" r="32527" b="8428"/>
              <a:stretch/>
            </p:blipFill>
            <p:spPr>
              <a:xfrm>
                <a:off x="3528810" y="296214"/>
                <a:ext cx="4662153" cy="6404213"/>
              </a:xfrm>
              <a:prstGeom prst="rect">
                <a:avLst/>
              </a:prstGeom>
            </p:spPr>
          </p:pic>
          <p:sp>
            <p:nvSpPr>
              <p:cNvPr id="5" name="TextBox 4"/>
              <p:cNvSpPr txBox="1"/>
              <p:nvPr/>
            </p:nvSpPr>
            <p:spPr>
              <a:xfrm>
                <a:off x="3737573" y="4723244"/>
                <a:ext cx="2147180" cy="430887"/>
              </a:xfrm>
              <a:prstGeom prst="rect">
                <a:avLst/>
              </a:prstGeom>
              <a:noFill/>
            </p:spPr>
            <p:txBody>
              <a:bodyPr wrap="square" rtlCol="0">
                <a:spAutoFit/>
              </a:bodyPr>
              <a:lstStyle/>
              <a:p>
                <a:r>
                  <a:rPr lang="en-US" sz="1100" dirty="0"/>
                  <a:t>God invites Israel to be His covenant People (Exodus 19:3-6)</a:t>
                </a:r>
              </a:p>
            </p:txBody>
          </p:sp>
          <p:sp>
            <p:nvSpPr>
              <p:cNvPr id="6" name="TextBox 5"/>
              <p:cNvSpPr txBox="1"/>
              <p:nvPr/>
            </p:nvSpPr>
            <p:spPr>
              <a:xfrm>
                <a:off x="3763224" y="5056714"/>
                <a:ext cx="2147180" cy="430887"/>
              </a:xfrm>
              <a:prstGeom prst="rect">
                <a:avLst/>
              </a:prstGeom>
              <a:noFill/>
            </p:spPr>
            <p:txBody>
              <a:bodyPr wrap="square" rtlCol="0">
                <a:spAutoFit/>
              </a:bodyPr>
              <a:lstStyle/>
              <a:p>
                <a:r>
                  <a:rPr lang="en-US" sz="1100" dirty="0"/>
                  <a:t>Moses reports Israel’s desire to enter God’s </a:t>
                </a:r>
                <a:r>
                  <a:rPr lang="en-US" sz="1100" dirty="0" err="1"/>
                  <a:t>Covnant</a:t>
                </a:r>
                <a:r>
                  <a:rPr lang="en-US" sz="1100" dirty="0"/>
                  <a:t> (Ex. 19:7-8)</a:t>
                </a:r>
              </a:p>
            </p:txBody>
          </p:sp>
          <p:sp>
            <p:nvSpPr>
              <p:cNvPr id="7" name="TextBox 6"/>
              <p:cNvSpPr txBox="1"/>
              <p:nvPr/>
            </p:nvSpPr>
            <p:spPr>
              <a:xfrm>
                <a:off x="3763224" y="5419447"/>
                <a:ext cx="2147180" cy="369332"/>
              </a:xfrm>
              <a:prstGeom prst="rect">
                <a:avLst/>
              </a:prstGeom>
              <a:noFill/>
            </p:spPr>
            <p:txBody>
              <a:bodyPr wrap="square" rtlCol="0">
                <a:spAutoFit/>
              </a:bodyPr>
              <a:lstStyle/>
              <a:p>
                <a:r>
                  <a:rPr lang="en-US" sz="900" dirty="0"/>
                  <a:t>God warns that the people are not yet prepared to enter His presence (</a:t>
                </a:r>
                <a:r>
                  <a:rPr lang="en-US" sz="500" dirty="0"/>
                  <a:t>Ex. 19:20-21, 25)</a:t>
                </a:r>
              </a:p>
            </p:txBody>
          </p:sp>
          <p:sp>
            <p:nvSpPr>
              <p:cNvPr id="8" name="Lightning Bolt 7"/>
              <p:cNvSpPr/>
              <p:nvPr/>
            </p:nvSpPr>
            <p:spPr>
              <a:xfrm rot="3305093">
                <a:off x="7013981" y="1096446"/>
                <a:ext cx="615215" cy="751696"/>
              </a:xfrm>
              <a:prstGeom prst="lightningBol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loud 8"/>
              <p:cNvSpPr/>
              <p:nvPr/>
            </p:nvSpPr>
            <p:spPr>
              <a:xfrm>
                <a:off x="6837332" y="724277"/>
                <a:ext cx="1143640" cy="561315"/>
              </a:xfrm>
              <a:prstGeom prst="cloud">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3763224" y="5752917"/>
              <a:ext cx="2147180" cy="369332"/>
            </a:xfrm>
            <a:prstGeom prst="rect">
              <a:avLst/>
            </a:prstGeom>
            <a:noFill/>
          </p:spPr>
          <p:txBody>
            <a:bodyPr wrap="square" rtlCol="0">
              <a:spAutoFit/>
            </a:bodyPr>
            <a:lstStyle/>
            <a:p>
              <a:r>
                <a:rPr lang="en-US" sz="900" dirty="0"/>
                <a:t>God Speaks the Ten Commandments to the Israelites (Ex. 19-20)</a:t>
              </a:r>
              <a:endParaRPr lang="en-US" sz="500" dirty="0"/>
            </a:p>
          </p:txBody>
        </p:sp>
        <p:sp>
          <p:nvSpPr>
            <p:cNvPr id="12" name="TextBox 11"/>
            <p:cNvSpPr txBox="1"/>
            <p:nvPr/>
          </p:nvSpPr>
          <p:spPr>
            <a:xfrm>
              <a:off x="3763224" y="6092976"/>
              <a:ext cx="2147180" cy="230832"/>
            </a:xfrm>
            <a:prstGeom prst="rect">
              <a:avLst/>
            </a:prstGeom>
            <a:noFill/>
          </p:spPr>
          <p:txBody>
            <a:bodyPr wrap="square" rtlCol="0">
              <a:spAutoFit/>
            </a:bodyPr>
            <a:lstStyle/>
            <a:p>
              <a:r>
                <a:rPr lang="en-US" sz="900" dirty="0"/>
                <a:t>God give Israel additional laws (Ex. 21-23)</a:t>
              </a:r>
              <a:endParaRPr lang="en-US" sz="500" dirty="0"/>
            </a:p>
          </p:txBody>
        </p:sp>
      </p:grpSp>
    </p:spTree>
    <p:extLst>
      <p:ext uri="{BB962C8B-B14F-4D97-AF65-F5344CB8AC3E}">
        <p14:creationId xmlns:p14="http://schemas.microsoft.com/office/powerpoint/2010/main" val="1160375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Revealing the Laws</a:t>
            </a:r>
          </a:p>
        </p:txBody>
      </p:sp>
      <p:grpSp>
        <p:nvGrpSpPr>
          <p:cNvPr id="8" name="Group 7"/>
          <p:cNvGrpSpPr/>
          <p:nvPr/>
        </p:nvGrpSpPr>
        <p:grpSpPr>
          <a:xfrm>
            <a:off x="643192" y="1689029"/>
            <a:ext cx="3005752" cy="3177766"/>
            <a:chOff x="878185" y="1222219"/>
            <a:chExt cx="3005752" cy="3177766"/>
          </a:xfrm>
        </p:grpSpPr>
        <p:grpSp>
          <p:nvGrpSpPr>
            <p:cNvPr id="3" name="Group 2"/>
            <p:cNvGrpSpPr/>
            <p:nvPr/>
          </p:nvGrpSpPr>
          <p:grpSpPr>
            <a:xfrm>
              <a:off x="878185" y="1222219"/>
              <a:ext cx="3005752" cy="3177766"/>
              <a:chOff x="878185" y="1222219"/>
              <a:chExt cx="3005752" cy="3177766"/>
            </a:xfrm>
          </p:grpSpPr>
          <p:sp>
            <p:nvSpPr>
              <p:cNvPr id="2" name="Vertical Scroll 1"/>
              <p:cNvSpPr/>
              <p:nvPr/>
            </p:nvSpPr>
            <p:spPr>
              <a:xfrm>
                <a:off x="878185" y="1222219"/>
                <a:ext cx="3005752" cy="3177766"/>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21392" y="1683727"/>
                <a:ext cx="2064191" cy="2585323"/>
              </a:xfrm>
              <a:prstGeom prst="rect">
                <a:avLst/>
              </a:prstGeom>
              <a:noFill/>
            </p:spPr>
            <p:txBody>
              <a:bodyPr wrap="square" rtlCol="0">
                <a:spAutoFit/>
              </a:bodyPr>
              <a:lstStyle/>
              <a:p>
                <a:r>
                  <a:rPr lang="en-US" i="1" dirty="0"/>
                  <a:t>Laws pertaining to servants, marriage, the death penalty for various offenses, the giving of an eye for an eye and a tooth for a tooth, and the damage done by oxen.</a:t>
                </a:r>
              </a:p>
            </p:txBody>
          </p:sp>
        </p:grpSp>
        <p:sp>
          <p:nvSpPr>
            <p:cNvPr id="7" name="Rectangle 6"/>
            <p:cNvSpPr/>
            <p:nvPr/>
          </p:nvSpPr>
          <p:spPr>
            <a:xfrm>
              <a:off x="1975878" y="1222219"/>
              <a:ext cx="1124219" cy="369332"/>
            </a:xfrm>
            <a:prstGeom prst="rect">
              <a:avLst/>
            </a:prstGeom>
          </p:spPr>
          <p:txBody>
            <a:bodyPr wrap="none">
              <a:spAutoFit/>
            </a:bodyPr>
            <a:lstStyle/>
            <a:p>
              <a:r>
                <a:rPr lang="en-US" i="1" dirty="0">
                  <a:solidFill>
                    <a:schemeClr val="bg1"/>
                  </a:solidFill>
                </a:rPr>
                <a:t>Exodus 21</a:t>
              </a:r>
              <a:endParaRPr lang="en-US" dirty="0">
                <a:solidFill>
                  <a:schemeClr val="bg1"/>
                </a:solidFill>
              </a:endParaRPr>
            </a:p>
          </p:txBody>
        </p:sp>
      </p:grpSp>
      <p:grpSp>
        <p:nvGrpSpPr>
          <p:cNvPr id="9" name="Group 8"/>
          <p:cNvGrpSpPr/>
          <p:nvPr/>
        </p:nvGrpSpPr>
        <p:grpSpPr>
          <a:xfrm>
            <a:off x="4348283" y="1236792"/>
            <a:ext cx="3005752" cy="4699554"/>
            <a:chOff x="878185" y="1222218"/>
            <a:chExt cx="3005752" cy="4699554"/>
          </a:xfrm>
        </p:grpSpPr>
        <p:grpSp>
          <p:nvGrpSpPr>
            <p:cNvPr id="10" name="Group 9"/>
            <p:cNvGrpSpPr/>
            <p:nvPr/>
          </p:nvGrpSpPr>
          <p:grpSpPr>
            <a:xfrm>
              <a:off x="878185" y="1222218"/>
              <a:ext cx="3005752" cy="4699554"/>
              <a:chOff x="878185" y="1222218"/>
              <a:chExt cx="3005752" cy="4699554"/>
            </a:xfrm>
          </p:grpSpPr>
          <p:sp>
            <p:nvSpPr>
              <p:cNvPr id="12" name="Vertical Scroll 11"/>
              <p:cNvSpPr/>
              <p:nvPr/>
            </p:nvSpPr>
            <p:spPr>
              <a:xfrm>
                <a:off x="878185" y="1222218"/>
                <a:ext cx="3005752" cy="4699554"/>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358018" y="1674455"/>
                <a:ext cx="2175851" cy="4247317"/>
              </a:xfrm>
              <a:prstGeom prst="rect">
                <a:avLst/>
              </a:prstGeom>
              <a:noFill/>
            </p:spPr>
            <p:txBody>
              <a:bodyPr wrap="square" rtlCol="0">
                <a:spAutoFit/>
              </a:bodyPr>
              <a:lstStyle/>
              <a:p>
                <a:r>
                  <a:rPr lang="en-US" i="1" dirty="0"/>
                  <a:t>Laws pertaining to stealing, destructions by fire, care of the property of others, borrowing, lascivious acts, sacrifices to false gods, afflicting widows, usury, reviling God, and the firstborn of men and of animals.</a:t>
                </a:r>
              </a:p>
              <a:p>
                <a:endParaRPr lang="en-US" i="1" dirty="0"/>
              </a:p>
              <a:p>
                <a:r>
                  <a:rPr lang="en-US" i="1" dirty="0"/>
                  <a:t>The men of Israel are commanded to be holy.</a:t>
                </a:r>
              </a:p>
            </p:txBody>
          </p:sp>
        </p:grpSp>
        <p:sp>
          <p:nvSpPr>
            <p:cNvPr id="11" name="Rectangle 10"/>
            <p:cNvSpPr/>
            <p:nvPr/>
          </p:nvSpPr>
          <p:spPr>
            <a:xfrm>
              <a:off x="1975878" y="1222219"/>
              <a:ext cx="1124219" cy="369332"/>
            </a:xfrm>
            <a:prstGeom prst="rect">
              <a:avLst/>
            </a:prstGeom>
          </p:spPr>
          <p:txBody>
            <a:bodyPr wrap="none">
              <a:spAutoFit/>
            </a:bodyPr>
            <a:lstStyle/>
            <a:p>
              <a:r>
                <a:rPr lang="en-US" i="1" dirty="0">
                  <a:solidFill>
                    <a:schemeClr val="bg1"/>
                  </a:solidFill>
                </a:rPr>
                <a:t>Exodus 22</a:t>
              </a:r>
              <a:endParaRPr lang="en-US" dirty="0">
                <a:solidFill>
                  <a:schemeClr val="bg1"/>
                </a:solidFill>
              </a:endParaRPr>
            </a:p>
          </p:txBody>
        </p:sp>
      </p:grpSp>
      <p:grpSp>
        <p:nvGrpSpPr>
          <p:cNvPr id="15" name="Group 14"/>
          <p:cNvGrpSpPr/>
          <p:nvPr/>
        </p:nvGrpSpPr>
        <p:grpSpPr>
          <a:xfrm>
            <a:off x="8194895" y="1477497"/>
            <a:ext cx="3005752" cy="3600830"/>
            <a:chOff x="878185" y="1222218"/>
            <a:chExt cx="3005752" cy="3600830"/>
          </a:xfrm>
        </p:grpSpPr>
        <p:grpSp>
          <p:nvGrpSpPr>
            <p:cNvPr id="16" name="Group 15"/>
            <p:cNvGrpSpPr/>
            <p:nvPr/>
          </p:nvGrpSpPr>
          <p:grpSpPr>
            <a:xfrm>
              <a:off x="878185" y="1222218"/>
              <a:ext cx="3005752" cy="3600830"/>
              <a:chOff x="878185" y="1222218"/>
              <a:chExt cx="3005752" cy="3600830"/>
            </a:xfrm>
          </p:grpSpPr>
          <p:sp>
            <p:nvSpPr>
              <p:cNvPr id="18" name="Vertical Scroll 17"/>
              <p:cNvSpPr/>
              <p:nvPr/>
            </p:nvSpPr>
            <p:spPr>
              <a:xfrm>
                <a:off x="878185" y="1222218"/>
                <a:ext cx="3005752" cy="3600829"/>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421392" y="1683727"/>
                <a:ext cx="2064191" cy="3139321"/>
              </a:xfrm>
              <a:prstGeom prst="rect">
                <a:avLst/>
              </a:prstGeom>
              <a:noFill/>
            </p:spPr>
            <p:txBody>
              <a:bodyPr wrap="square" rtlCol="0">
                <a:spAutoFit/>
              </a:bodyPr>
              <a:lstStyle/>
              <a:p>
                <a:r>
                  <a:rPr lang="en-US" i="1" dirty="0"/>
                  <a:t>Laws pertaining to integrity and godly conduct.</a:t>
                </a:r>
              </a:p>
              <a:p>
                <a:endParaRPr lang="en-US" i="1" dirty="0"/>
              </a:p>
              <a:p>
                <a:r>
                  <a:rPr lang="en-US" i="1" dirty="0"/>
                  <a:t>The land is to rest during a sabbatical year.</a:t>
                </a:r>
              </a:p>
              <a:p>
                <a:endParaRPr lang="en-US" i="1" dirty="0"/>
              </a:p>
              <a:p>
                <a:r>
                  <a:rPr lang="en-US" i="1" dirty="0"/>
                  <a:t>The children of Israel are to keep three annual feasts.</a:t>
                </a:r>
              </a:p>
            </p:txBody>
          </p:sp>
        </p:grpSp>
        <p:sp>
          <p:nvSpPr>
            <p:cNvPr id="17" name="Rectangle 16"/>
            <p:cNvSpPr/>
            <p:nvPr/>
          </p:nvSpPr>
          <p:spPr>
            <a:xfrm>
              <a:off x="1975878" y="1222219"/>
              <a:ext cx="1124219" cy="369332"/>
            </a:xfrm>
            <a:prstGeom prst="rect">
              <a:avLst/>
            </a:prstGeom>
          </p:spPr>
          <p:txBody>
            <a:bodyPr wrap="none">
              <a:spAutoFit/>
            </a:bodyPr>
            <a:lstStyle/>
            <a:p>
              <a:r>
                <a:rPr lang="en-US" i="1" dirty="0">
                  <a:solidFill>
                    <a:schemeClr val="bg1"/>
                  </a:solidFill>
                </a:rPr>
                <a:t>Exodus 23</a:t>
              </a:r>
              <a:endParaRPr lang="en-US" dirty="0">
                <a:solidFill>
                  <a:schemeClr val="bg1"/>
                </a:solidFill>
              </a:endParaRPr>
            </a:p>
          </p:txBody>
        </p:sp>
      </p:grpSp>
      <p:sp>
        <p:nvSpPr>
          <p:cNvPr id="20" name="Rectangle 19"/>
          <p:cNvSpPr/>
          <p:nvPr/>
        </p:nvSpPr>
        <p:spPr>
          <a:xfrm>
            <a:off x="62180" y="6486467"/>
            <a:ext cx="3145285" cy="369332"/>
          </a:xfrm>
          <a:prstGeom prst="rect">
            <a:avLst/>
          </a:prstGeom>
        </p:spPr>
        <p:txBody>
          <a:bodyPr wrap="none">
            <a:spAutoFit/>
          </a:bodyPr>
          <a:lstStyle/>
          <a:p>
            <a:r>
              <a:rPr lang="en-US" i="1" dirty="0">
                <a:solidFill>
                  <a:schemeClr val="bg1"/>
                </a:solidFill>
              </a:rPr>
              <a:t>Exodus 21-23 Chapter Headings</a:t>
            </a:r>
            <a:endParaRPr lang="en-US" dirty="0">
              <a:solidFill>
                <a:schemeClr val="bg1"/>
              </a:solidFill>
            </a:endParaRPr>
          </a:p>
        </p:txBody>
      </p:sp>
      <p:sp>
        <p:nvSpPr>
          <p:cNvPr id="21" name="Rectangle 20"/>
          <p:cNvSpPr/>
          <p:nvPr/>
        </p:nvSpPr>
        <p:spPr>
          <a:xfrm>
            <a:off x="4120039" y="6014448"/>
            <a:ext cx="7159387" cy="646331"/>
          </a:xfrm>
          <a:prstGeom prst="rect">
            <a:avLst/>
          </a:prstGeom>
        </p:spPr>
        <p:txBody>
          <a:bodyPr wrap="square">
            <a:spAutoFit/>
          </a:bodyPr>
          <a:lstStyle/>
          <a:p>
            <a:pPr algn="ctr"/>
            <a:r>
              <a:rPr lang="en-US" dirty="0">
                <a:solidFill>
                  <a:schemeClr val="bg1"/>
                </a:solidFill>
                <a:latin typeface="Calibri" panose="020F0502020204030204" pitchFamily="34" charset="0"/>
              </a:rPr>
              <a:t>T</a:t>
            </a:r>
            <a:r>
              <a:rPr lang="en-US" b="0" i="0" dirty="0">
                <a:solidFill>
                  <a:schemeClr val="bg1"/>
                </a:solidFill>
                <a:effectLst/>
                <a:latin typeface="Calibri" panose="020F0502020204030204" pitchFamily="34" charset="0"/>
              </a:rPr>
              <a:t>he laws recorded in these chapters would help the people keep the Ten Commandments and live peaceably with one another.</a:t>
            </a:r>
            <a:endParaRPr lang="en-US" dirty="0">
              <a:solidFill>
                <a:schemeClr val="bg1"/>
              </a:solidFill>
            </a:endParaRPr>
          </a:p>
        </p:txBody>
      </p:sp>
    </p:spTree>
    <p:extLst>
      <p:ext uri="{BB962C8B-B14F-4D97-AF65-F5344CB8AC3E}">
        <p14:creationId xmlns:p14="http://schemas.microsoft.com/office/powerpoint/2010/main" val="310262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The Verdict And the Punishment</a:t>
            </a:r>
          </a:p>
        </p:txBody>
      </p:sp>
      <p:grpSp>
        <p:nvGrpSpPr>
          <p:cNvPr id="80" name="Group 30"/>
          <p:cNvGrpSpPr/>
          <p:nvPr/>
        </p:nvGrpSpPr>
        <p:grpSpPr>
          <a:xfrm rot="6582136">
            <a:off x="623390" y="-23247"/>
            <a:ext cx="758289" cy="1197357"/>
            <a:chOff x="3429000" y="2743200"/>
            <a:chExt cx="1447800" cy="2363802"/>
          </a:xfrm>
        </p:grpSpPr>
        <p:sp>
          <p:nvSpPr>
            <p:cNvPr id="81" name="Rounded Rectangle 80"/>
            <p:cNvSpPr/>
            <p:nvPr/>
          </p:nvSpPr>
          <p:spPr>
            <a:xfrm rot="5400000">
              <a:off x="3268088" y="4123310"/>
              <a:ext cx="1678002" cy="289382"/>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ounded Rectangle 81"/>
            <p:cNvSpPr/>
            <p:nvPr/>
          </p:nvSpPr>
          <p:spPr>
            <a:xfrm>
              <a:off x="3429000" y="2743200"/>
              <a:ext cx="1447800"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ounded Rectangle 82"/>
            <p:cNvSpPr/>
            <p:nvPr/>
          </p:nvSpPr>
          <p:spPr>
            <a:xfrm>
              <a:off x="3657600" y="2745971"/>
              <a:ext cx="232756"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ounded Rectangle 83"/>
            <p:cNvSpPr/>
            <p:nvPr/>
          </p:nvSpPr>
          <p:spPr>
            <a:xfrm>
              <a:off x="4343400" y="2743200"/>
              <a:ext cx="199505" cy="762000"/>
            </a:xfrm>
            <a:prstGeom prst="roundRect">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Group 84"/>
          <p:cNvGrpSpPr/>
          <p:nvPr/>
        </p:nvGrpSpPr>
        <p:grpSpPr>
          <a:xfrm>
            <a:off x="1133913" y="983203"/>
            <a:ext cx="2780872" cy="4113338"/>
            <a:chOff x="751395" y="983203"/>
            <a:chExt cx="2438400" cy="3606769"/>
          </a:xfrm>
        </p:grpSpPr>
        <p:grpSp>
          <p:nvGrpSpPr>
            <p:cNvPr id="90" name="Group 89"/>
            <p:cNvGrpSpPr/>
            <p:nvPr/>
          </p:nvGrpSpPr>
          <p:grpSpPr>
            <a:xfrm>
              <a:off x="751395" y="983203"/>
              <a:ext cx="2438400" cy="3606769"/>
              <a:chOff x="1133947" y="3047639"/>
              <a:chExt cx="2438400" cy="3606769"/>
            </a:xfrm>
          </p:grpSpPr>
          <p:grpSp>
            <p:nvGrpSpPr>
              <p:cNvPr id="7" name="Group 13"/>
              <p:cNvGrpSpPr/>
              <p:nvPr/>
            </p:nvGrpSpPr>
            <p:grpSpPr>
              <a:xfrm>
                <a:off x="1133947" y="3047639"/>
                <a:ext cx="2438400" cy="3606769"/>
                <a:chOff x="4572000" y="1778032"/>
                <a:chExt cx="2438400" cy="3606769"/>
              </a:xfrm>
            </p:grpSpPr>
            <p:sp>
              <p:nvSpPr>
                <p:cNvPr id="8" name="Rectangle 7"/>
                <p:cNvSpPr/>
                <p:nvPr/>
              </p:nvSpPr>
              <p:spPr>
                <a:xfrm rot="17518575">
                  <a:off x="3369684" y="3517901"/>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5193427">
                  <a:off x="4576928" y="3492532"/>
                  <a:ext cx="3581400" cy="152400"/>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800600" y="4038600"/>
                  <a:ext cx="1813128" cy="19030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4572000" y="2286000"/>
                  <a:ext cx="2438400" cy="1752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ame 11"/>
                <p:cNvSpPr/>
                <p:nvPr/>
              </p:nvSpPr>
              <p:spPr>
                <a:xfrm>
                  <a:off x="4572000" y="2286000"/>
                  <a:ext cx="2438400" cy="1752600"/>
                </a:xfrm>
                <a:prstGeom prst="frame">
                  <a:avLst>
                    <a:gd name="adj1" fmla="val 2781"/>
                  </a:avLst>
                </a:prstGeom>
                <a:solidFill>
                  <a:srgbClr val="ECCD9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3" name="Group 12"/>
              <p:cNvGrpSpPr/>
              <p:nvPr/>
            </p:nvGrpSpPr>
            <p:grpSpPr>
              <a:xfrm>
                <a:off x="1722657" y="3767194"/>
                <a:ext cx="1128292" cy="1378776"/>
                <a:chOff x="1295400" y="914400"/>
                <a:chExt cx="3352800" cy="4097129"/>
              </a:xfrm>
            </p:grpSpPr>
            <p:sp>
              <p:nvSpPr>
                <p:cNvPr id="14" name="Oval 13"/>
                <p:cNvSpPr/>
                <p:nvPr/>
              </p:nvSpPr>
              <p:spPr>
                <a:xfrm>
                  <a:off x="1295400" y="914400"/>
                  <a:ext cx="1229301" cy="122930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707577" y="2006310"/>
                  <a:ext cx="368790" cy="221274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15047263">
                  <a:off x="2130726" y="1844919"/>
                  <a:ext cx="296228" cy="1034607"/>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16988078">
                  <a:off x="2224390" y="2186852"/>
                  <a:ext cx="259123" cy="8511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11760182">
                  <a:off x="1575813" y="3703964"/>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rot="9760774">
                  <a:off x="1956914" y="3760127"/>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rot="7474278">
                  <a:off x="2581723" y="24541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p:cNvSpPr/>
                <p:nvPr/>
              </p:nvSpPr>
              <p:spPr>
                <a:xfrm>
                  <a:off x="3505200" y="12192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3810000" y="16764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rot="9760774">
                  <a:off x="4074751" y="34638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rot="11760182">
                  <a:off x="3684448" y="33411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rot="15357100">
                  <a:off x="3572186" y="2507862"/>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rot="7474278">
                  <a:off x="2581723" y="1920753"/>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rot="3918912">
                  <a:off x="3009195" y="2838586"/>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rot="15866519">
                  <a:off x="3558266" y="2224129"/>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4428331">
                  <a:off x="3009194" y="2415897"/>
                  <a:ext cx="548105" cy="26588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88" name="Rectangle 87"/>
            <p:cNvSpPr/>
            <p:nvPr/>
          </p:nvSpPr>
          <p:spPr>
            <a:xfrm>
              <a:off x="1107923" y="3661615"/>
              <a:ext cx="1725344" cy="369332"/>
            </a:xfrm>
            <a:prstGeom prst="rect">
              <a:avLst/>
            </a:prstGeom>
          </p:spPr>
          <p:txBody>
            <a:bodyPr wrap="none">
              <a:spAutoFit/>
            </a:bodyPr>
            <a:lstStyle/>
            <a:p>
              <a:r>
                <a:rPr lang="en-US" i="1" dirty="0">
                  <a:solidFill>
                    <a:schemeClr val="bg1"/>
                  </a:solidFill>
                </a:rPr>
                <a:t>Exodus 21:18-19</a:t>
              </a:r>
              <a:endParaRPr lang="en-US" dirty="0">
                <a:solidFill>
                  <a:schemeClr val="bg1"/>
                </a:solidFill>
              </a:endParaRPr>
            </a:p>
          </p:txBody>
        </p:sp>
      </p:grpSp>
      <p:grpSp>
        <p:nvGrpSpPr>
          <p:cNvPr id="136" name="Group 135"/>
          <p:cNvGrpSpPr/>
          <p:nvPr/>
        </p:nvGrpSpPr>
        <p:grpSpPr>
          <a:xfrm>
            <a:off x="6027930" y="2049748"/>
            <a:ext cx="4337944" cy="3880273"/>
            <a:chOff x="736636" y="4666847"/>
            <a:chExt cx="2337241" cy="2090652"/>
          </a:xfrm>
        </p:grpSpPr>
        <p:grpSp>
          <p:nvGrpSpPr>
            <p:cNvPr id="135" name="Group 134"/>
            <p:cNvGrpSpPr/>
            <p:nvPr/>
          </p:nvGrpSpPr>
          <p:grpSpPr>
            <a:xfrm>
              <a:off x="736636" y="4673619"/>
              <a:ext cx="2337241" cy="2083880"/>
              <a:chOff x="736636" y="4673619"/>
              <a:chExt cx="2337241" cy="2083880"/>
            </a:xfrm>
          </p:grpSpPr>
          <p:sp>
            <p:nvSpPr>
              <p:cNvPr id="98" name="Vertical Scroll 97"/>
              <p:cNvSpPr/>
              <p:nvPr/>
            </p:nvSpPr>
            <p:spPr>
              <a:xfrm>
                <a:off x="736636" y="4673619"/>
                <a:ext cx="2337241" cy="2083880"/>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57"/>
              <p:cNvGrpSpPr/>
              <p:nvPr/>
            </p:nvGrpSpPr>
            <p:grpSpPr>
              <a:xfrm>
                <a:off x="1086822" y="5043659"/>
                <a:ext cx="520319" cy="635139"/>
                <a:chOff x="5943600" y="503032"/>
                <a:chExt cx="2447287" cy="2794980"/>
              </a:xfrm>
              <a:solidFill>
                <a:schemeClr val="tx1"/>
              </a:solidFill>
            </p:grpSpPr>
            <p:grpSp>
              <p:nvGrpSpPr>
                <p:cNvPr id="101" name="Group 26"/>
                <p:cNvGrpSpPr/>
                <p:nvPr/>
              </p:nvGrpSpPr>
              <p:grpSpPr>
                <a:xfrm rot="423692">
                  <a:off x="6409687" y="503032"/>
                  <a:ext cx="1981200" cy="2514600"/>
                  <a:chOff x="5638800" y="2057400"/>
                  <a:chExt cx="1981200" cy="2514600"/>
                </a:xfrm>
                <a:grpFill/>
              </p:grpSpPr>
              <p:sp>
                <p:nvSpPr>
                  <p:cNvPr id="132" name="Flowchart: Delay 131"/>
                  <p:cNvSpPr/>
                  <p:nvPr/>
                </p:nvSpPr>
                <p:spPr>
                  <a:xfrm rot="16200000">
                    <a:off x="5448300" y="2400300"/>
                    <a:ext cx="2514600" cy="1828800"/>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Flowchart: Delay 132"/>
                  <p:cNvSpPr/>
                  <p:nvPr/>
                </p:nvSpPr>
                <p:spPr>
                  <a:xfrm rot="16200000">
                    <a:off x="5295900" y="2400300"/>
                    <a:ext cx="2514600" cy="1828800"/>
                  </a:xfrm>
                  <a:prstGeom prst="flowChartDelay">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101"/>
                <p:cNvGrpSpPr/>
                <p:nvPr/>
              </p:nvGrpSpPr>
              <p:grpSpPr>
                <a:xfrm rot="1304315">
                  <a:off x="7061892" y="2428582"/>
                  <a:ext cx="936885" cy="869430"/>
                  <a:chOff x="7185317" y="571382"/>
                  <a:chExt cx="1433175" cy="1409818"/>
                </a:xfrm>
                <a:grpFill/>
              </p:grpSpPr>
              <p:sp>
                <p:nvSpPr>
                  <p:cNvPr id="128" name="Moon 127"/>
                  <p:cNvSpPr/>
                  <p:nvPr/>
                </p:nvSpPr>
                <p:spPr>
                  <a:xfrm>
                    <a:off x="7543800" y="609600"/>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oon 128"/>
                  <p:cNvSpPr/>
                  <p:nvPr/>
                </p:nvSpPr>
                <p:spPr>
                  <a:xfrm rot="2635937">
                    <a:off x="7856492" y="57138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oon 129"/>
                  <p:cNvSpPr/>
                  <p:nvPr/>
                </p:nvSpPr>
                <p:spPr>
                  <a:xfrm rot="17463133" flipH="1">
                    <a:off x="7375817" y="75136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ardrop 130"/>
                  <p:cNvSpPr/>
                  <p:nvPr/>
                </p:nvSpPr>
                <p:spPr>
                  <a:xfrm>
                    <a:off x="7772400" y="1066800"/>
                    <a:ext cx="457200" cy="914400"/>
                  </a:xfrm>
                  <a:prstGeom prst="teardrop">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27"/>
                <p:cNvGrpSpPr/>
                <p:nvPr/>
              </p:nvGrpSpPr>
              <p:grpSpPr>
                <a:xfrm rot="20581819">
                  <a:off x="5943600" y="2133600"/>
                  <a:ext cx="876925" cy="915649"/>
                  <a:chOff x="4159960" y="2007821"/>
                  <a:chExt cx="1548702" cy="1871767"/>
                </a:xfrm>
                <a:grpFill/>
              </p:grpSpPr>
              <p:sp>
                <p:nvSpPr>
                  <p:cNvPr id="119" name="Teardrop 118"/>
                  <p:cNvSpPr/>
                  <p:nvPr/>
                </p:nvSpPr>
                <p:spPr>
                  <a:xfrm rot="8215946">
                    <a:off x="4752919" y="2007821"/>
                    <a:ext cx="500030" cy="504016"/>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uble Wave 119"/>
                  <p:cNvSpPr/>
                  <p:nvPr/>
                </p:nvSpPr>
                <p:spPr>
                  <a:xfrm rot="6007162">
                    <a:off x="4312057" y="3165471"/>
                    <a:ext cx="1284912" cy="143322"/>
                  </a:xfrm>
                  <a:prstGeom prst="doubleWave">
                    <a:avLst>
                      <a:gd name="adj1" fmla="val 12500"/>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ardrop 120"/>
                  <p:cNvSpPr/>
                  <p:nvPr/>
                </p:nvSpPr>
                <p:spPr>
                  <a:xfrm>
                    <a:off x="4343400" y="2819400"/>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ardrop 121"/>
                  <p:cNvSpPr/>
                  <p:nvPr/>
                </p:nvSpPr>
                <p:spPr>
                  <a:xfrm rot="16809704">
                    <a:off x="5033372" y="2830893"/>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ardrop 122"/>
                  <p:cNvSpPr/>
                  <p:nvPr/>
                </p:nvSpPr>
                <p:spPr>
                  <a:xfrm rot="4742171">
                    <a:off x="4198060" y="2224802"/>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Teardrop 123"/>
                  <p:cNvSpPr/>
                  <p:nvPr/>
                </p:nvSpPr>
                <p:spPr>
                  <a:xfrm rot="11700921">
                    <a:off x="5175262" y="2192289"/>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a:off x="4724400" y="2514600"/>
                    <a:ext cx="457200" cy="457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p:cNvGrpSpPr/>
                <p:nvPr/>
              </p:nvGrpSpPr>
              <p:grpSpPr>
                <a:xfrm rot="1304315">
                  <a:off x="6299893" y="2352384"/>
                  <a:ext cx="936885" cy="869430"/>
                  <a:chOff x="7185317" y="571382"/>
                  <a:chExt cx="1433175" cy="1409818"/>
                </a:xfrm>
                <a:grpFill/>
              </p:grpSpPr>
              <p:sp>
                <p:nvSpPr>
                  <p:cNvPr id="115" name="Moon 114"/>
                  <p:cNvSpPr/>
                  <p:nvPr/>
                </p:nvSpPr>
                <p:spPr>
                  <a:xfrm>
                    <a:off x="7543800" y="609600"/>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oon 115"/>
                  <p:cNvSpPr/>
                  <p:nvPr/>
                </p:nvSpPr>
                <p:spPr>
                  <a:xfrm rot="2635937">
                    <a:off x="7856492" y="57138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oon 116"/>
                  <p:cNvSpPr/>
                  <p:nvPr/>
                </p:nvSpPr>
                <p:spPr>
                  <a:xfrm rot="17463133" flipH="1">
                    <a:off x="7375817" y="751362"/>
                    <a:ext cx="762000" cy="1143000"/>
                  </a:xfrm>
                  <a:prstGeom prst="moon">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ardrop 117"/>
                  <p:cNvSpPr/>
                  <p:nvPr/>
                </p:nvSpPr>
                <p:spPr>
                  <a:xfrm>
                    <a:off x="7772400" y="1066800"/>
                    <a:ext cx="457200" cy="914400"/>
                  </a:xfrm>
                  <a:prstGeom prst="teardrop">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42"/>
                <p:cNvGrpSpPr/>
                <p:nvPr/>
              </p:nvGrpSpPr>
              <p:grpSpPr>
                <a:xfrm rot="20746897">
                  <a:off x="6867296" y="2446833"/>
                  <a:ext cx="788233" cy="794479"/>
                  <a:chOff x="4159960" y="2007821"/>
                  <a:chExt cx="1548702" cy="1871767"/>
                </a:xfrm>
                <a:grpFill/>
              </p:grpSpPr>
              <p:sp>
                <p:nvSpPr>
                  <p:cNvPr id="106" name="Teardrop 105"/>
                  <p:cNvSpPr/>
                  <p:nvPr/>
                </p:nvSpPr>
                <p:spPr>
                  <a:xfrm rot="8215946">
                    <a:off x="4752919" y="2007821"/>
                    <a:ext cx="500030" cy="504016"/>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Double Wave 106"/>
                  <p:cNvSpPr/>
                  <p:nvPr/>
                </p:nvSpPr>
                <p:spPr>
                  <a:xfrm rot="6007162">
                    <a:off x="4312057" y="3165471"/>
                    <a:ext cx="1284912" cy="143322"/>
                  </a:xfrm>
                  <a:prstGeom prst="doubleWave">
                    <a:avLst>
                      <a:gd name="adj1" fmla="val 12500"/>
                      <a:gd name="adj2" fmla="val 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ardrop 107"/>
                  <p:cNvSpPr/>
                  <p:nvPr/>
                </p:nvSpPr>
                <p:spPr>
                  <a:xfrm>
                    <a:off x="4343400" y="2819400"/>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eardrop 108"/>
                  <p:cNvSpPr/>
                  <p:nvPr/>
                </p:nvSpPr>
                <p:spPr>
                  <a:xfrm rot="16809704">
                    <a:off x="5033372" y="2830893"/>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ardrop 109"/>
                  <p:cNvSpPr/>
                  <p:nvPr/>
                </p:nvSpPr>
                <p:spPr>
                  <a:xfrm rot="4742171">
                    <a:off x="4198060" y="2224802"/>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ardrop 110"/>
                  <p:cNvSpPr/>
                  <p:nvPr/>
                </p:nvSpPr>
                <p:spPr>
                  <a:xfrm rot="11700921">
                    <a:off x="5175262" y="2192289"/>
                    <a:ext cx="533400" cy="609600"/>
                  </a:xfrm>
                  <a:prstGeom prst="teardrop">
                    <a:avLst>
                      <a:gd name="adj" fmla="val 13558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Arial" pitchFamily="34" charset="0"/>
                      <a:buChar char="•"/>
                    </a:pPr>
                    <a:endParaRPr lang="en-US"/>
                  </a:p>
                </p:txBody>
              </p:sp>
              <p:sp>
                <p:nvSpPr>
                  <p:cNvPr id="112" name="Oval 111"/>
                  <p:cNvSpPr/>
                  <p:nvPr/>
                </p:nvSpPr>
                <p:spPr>
                  <a:xfrm>
                    <a:off x="4724400" y="2514600"/>
                    <a:ext cx="457200" cy="457200"/>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Heart 112"/>
                  <p:cNvSpPr/>
                  <p:nvPr/>
                </p:nvSpPr>
                <p:spPr>
                  <a:xfrm rot="18889990">
                    <a:off x="4624201" y="3137830"/>
                    <a:ext cx="228600" cy="457200"/>
                  </a:xfrm>
                  <a:prstGeom prst="hear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1026" name="Picture 2" descr="https://cdn1.iconfinder.com/data/icons/complete-medical-healthcare-icons-for-apps-and-web/128/tooth-51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45289" y="5063652"/>
                <a:ext cx="423061" cy="4230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ons.iconarchive.com/icons/custom-icon-design/mono-general-4/128/eye-icon.png"/>
              <p:cNvPicPr>
                <a:picLocks noChangeAspect="1" noChangeArrowheads="1"/>
              </p:cNvPicPr>
              <p:nvPr/>
            </p:nvPicPr>
            <p:blipFill>
              <a:blip r:embed="rId5">
                <a:biLevel thresh="75000"/>
                <a:extLst>
                  <a:ext uri="{28A0092B-C50C-407E-A947-70E740481C1C}">
                    <a14:useLocalDpi xmlns:a14="http://schemas.microsoft.com/office/drawing/2010/main" val="0"/>
                  </a:ext>
                </a:extLst>
              </a:blip>
              <a:srcRect/>
              <a:stretch>
                <a:fillRect/>
              </a:stretch>
            </p:blipFill>
            <p:spPr bwMode="auto">
              <a:xfrm>
                <a:off x="2119393" y="4922192"/>
                <a:ext cx="587552" cy="58755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cdn.mysitemyway.com/etc-mysitemyway/icons/legacy-previews/icons-256/glossy-black-icons-people-things/062546-glossy-black-icon-people-things-hand22-sc48.png"/>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rot="3300764">
                <a:off x="934329" y="5644790"/>
                <a:ext cx="802158" cy="802158"/>
              </a:xfrm>
              <a:prstGeom prst="rect">
                <a:avLst/>
              </a:prstGeom>
              <a:noFill/>
              <a:extLst>
                <a:ext uri="{909E8E84-426E-40DD-AFC4-6F175D3DCCD1}">
                  <a14:hiddenFill xmlns:a14="http://schemas.microsoft.com/office/drawing/2010/main">
                    <a:solidFill>
                      <a:srgbClr val="FFFFFF"/>
                    </a:solidFill>
                  </a14:hiddenFill>
                </a:ext>
              </a:extLst>
            </p:spPr>
          </p:pic>
          <p:grpSp>
            <p:nvGrpSpPr>
              <p:cNvPr id="138" name="Group 238"/>
              <p:cNvGrpSpPr/>
              <p:nvPr/>
            </p:nvGrpSpPr>
            <p:grpSpPr>
              <a:xfrm rot="20759234">
                <a:off x="2151146" y="5564317"/>
                <a:ext cx="309427" cy="506855"/>
                <a:chOff x="6477000" y="2667000"/>
                <a:chExt cx="1780687" cy="2854782"/>
              </a:xfrm>
              <a:solidFill>
                <a:schemeClr val="tx1"/>
              </a:solidFill>
            </p:grpSpPr>
            <p:sp>
              <p:nvSpPr>
                <p:cNvPr id="139" name="Wave 138"/>
                <p:cNvSpPr/>
                <p:nvPr/>
              </p:nvSpPr>
              <p:spPr>
                <a:xfrm rot="18517920">
                  <a:off x="6684200" y="3629843"/>
                  <a:ext cx="2201743" cy="900810"/>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Wave 3"/>
                <p:cNvSpPr/>
                <p:nvPr/>
              </p:nvSpPr>
              <p:spPr>
                <a:xfrm rot="16200000">
                  <a:off x="5990096" y="3688141"/>
                  <a:ext cx="2057400" cy="1083591"/>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Wave 140"/>
                <p:cNvSpPr/>
                <p:nvPr/>
              </p:nvSpPr>
              <p:spPr>
                <a:xfrm rot="16887571">
                  <a:off x="6451017" y="3220141"/>
                  <a:ext cx="2275929" cy="1169648"/>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Wave 141"/>
                <p:cNvSpPr/>
                <p:nvPr/>
              </p:nvSpPr>
              <p:spPr>
                <a:xfrm rot="6369781">
                  <a:off x="6700115" y="3419783"/>
                  <a:ext cx="1150336" cy="498139"/>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Wave 142"/>
                <p:cNvSpPr/>
                <p:nvPr/>
              </p:nvSpPr>
              <p:spPr>
                <a:xfrm rot="5400000">
                  <a:off x="6510943" y="3983113"/>
                  <a:ext cx="1779818" cy="935224"/>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Wave 143"/>
                <p:cNvSpPr/>
                <p:nvPr/>
              </p:nvSpPr>
              <p:spPr>
                <a:xfrm rot="6864377">
                  <a:off x="6900166" y="4164260"/>
                  <a:ext cx="1779818" cy="935225"/>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Wave 144"/>
                <p:cNvSpPr/>
                <p:nvPr/>
              </p:nvSpPr>
              <p:spPr>
                <a:xfrm rot="5097427">
                  <a:off x="6634608" y="4180925"/>
                  <a:ext cx="1526092" cy="938316"/>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Wave 145"/>
                <p:cNvSpPr/>
                <p:nvPr/>
              </p:nvSpPr>
              <p:spPr>
                <a:xfrm rot="6552689">
                  <a:off x="7102869" y="4455469"/>
                  <a:ext cx="1270291" cy="533531"/>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Wave 147"/>
                <p:cNvSpPr/>
                <p:nvPr/>
              </p:nvSpPr>
              <p:spPr>
                <a:xfrm rot="6864377">
                  <a:off x="7082414" y="4728855"/>
                  <a:ext cx="1050439" cy="433602"/>
                </a:xfrm>
                <a:prstGeom prst="wave">
                  <a:avLst>
                    <a:gd name="adj1" fmla="val 200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34" name="Picture 10" descr="https://cdn0.iconfinder.com/data/icons/mixicons/512/whip-51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22444" y="6154238"/>
                <a:ext cx="545802" cy="545802"/>
              </a:xfrm>
              <a:prstGeom prst="rect">
                <a:avLst/>
              </a:prstGeom>
              <a:noFill/>
              <a:extLst>
                <a:ext uri="{909E8E84-426E-40DD-AFC4-6F175D3DCCD1}">
                  <a14:hiddenFill xmlns:a14="http://schemas.microsoft.com/office/drawing/2010/main">
                    <a:solidFill>
                      <a:srgbClr val="FFFFFF"/>
                    </a:solidFill>
                  </a14:hiddenFill>
                </a:ext>
              </a:extLst>
            </p:spPr>
          </p:pic>
        </p:grpSp>
        <p:sp>
          <p:nvSpPr>
            <p:cNvPr id="94" name="Rectangle 93"/>
            <p:cNvSpPr/>
            <p:nvPr/>
          </p:nvSpPr>
          <p:spPr>
            <a:xfrm>
              <a:off x="1420204" y="4666847"/>
              <a:ext cx="1205147" cy="248740"/>
            </a:xfrm>
            <a:prstGeom prst="rect">
              <a:avLst/>
            </a:prstGeom>
          </p:spPr>
          <p:txBody>
            <a:bodyPr wrap="none">
              <a:spAutoFit/>
            </a:bodyPr>
            <a:lstStyle/>
            <a:p>
              <a:r>
                <a:rPr lang="en-US" sz="2400" i="1" dirty="0">
                  <a:solidFill>
                    <a:schemeClr val="bg1"/>
                  </a:solidFill>
                </a:rPr>
                <a:t>Exodus 21:23-25</a:t>
              </a:r>
              <a:endParaRPr lang="en-US" sz="2400" dirty="0">
                <a:solidFill>
                  <a:schemeClr val="bg1"/>
                </a:solidFill>
              </a:endParaRPr>
            </a:p>
          </p:txBody>
        </p:sp>
      </p:grpSp>
      <p:pic>
        <p:nvPicPr>
          <p:cNvPr id="1036" name="Picture 12" descr="https://cdn4.iconfinder.com/data/icons/medical-9/512/foot-512.png"/>
          <p:cNvPicPr>
            <a:picLocks noChangeAspect="1" noChangeArrowheads="1"/>
          </p:cNvPicPr>
          <p:nvPr/>
        </p:nvPicPr>
        <p:blipFill>
          <a:blip r:embed="rId8" cstate="print">
            <a:biLevel thresh="75000"/>
            <a:extLst>
              <a:ext uri="{28A0092B-C50C-407E-A947-70E740481C1C}">
                <a14:useLocalDpi xmlns:a14="http://schemas.microsoft.com/office/drawing/2010/main" val="0"/>
              </a:ext>
            </a:extLst>
          </a:blip>
          <a:srcRect/>
          <a:stretch>
            <a:fillRect/>
          </a:stretch>
        </p:blipFill>
        <p:spPr bwMode="auto">
          <a:xfrm flipH="1">
            <a:off x="7296639" y="4663750"/>
            <a:ext cx="959864" cy="959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51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98079" y="0"/>
            <a:ext cx="11995842" cy="1015663"/>
          </a:xfrm>
          <a:prstGeom prst="rect">
            <a:avLst/>
          </a:prstGeom>
          <a:noFill/>
        </p:spPr>
        <p:txBody>
          <a:bodyPr wrap="square" rtlCol="0">
            <a:spAutoFit/>
          </a:bodyPr>
          <a:lstStyle/>
          <a:p>
            <a:pPr algn="ctr"/>
            <a:r>
              <a:rPr lang="en-US" sz="6000" dirty="0">
                <a:solidFill>
                  <a:schemeClr val="bg1"/>
                </a:solidFill>
                <a:latin typeface="AR CENA" panose="02000000000000000000" pitchFamily="2" charset="0"/>
              </a:rPr>
              <a:t>Restitution</a:t>
            </a:r>
          </a:p>
        </p:txBody>
      </p:sp>
      <p:sp>
        <p:nvSpPr>
          <p:cNvPr id="86" name="Rectangle 85"/>
          <p:cNvSpPr/>
          <p:nvPr/>
        </p:nvSpPr>
        <p:spPr>
          <a:xfrm>
            <a:off x="73533" y="6446940"/>
            <a:ext cx="1491306" cy="369332"/>
          </a:xfrm>
          <a:prstGeom prst="rect">
            <a:avLst/>
          </a:prstGeom>
        </p:spPr>
        <p:txBody>
          <a:bodyPr wrap="none">
            <a:spAutoFit/>
          </a:bodyPr>
          <a:lstStyle/>
          <a:p>
            <a:r>
              <a:rPr lang="en-US" i="1" dirty="0">
                <a:solidFill>
                  <a:schemeClr val="bg1"/>
                </a:solidFill>
              </a:rPr>
              <a:t>Exodus 22:1-6</a:t>
            </a:r>
            <a:endParaRPr lang="en-US" dirty="0">
              <a:solidFill>
                <a:schemeClr val="bg1"/>
              </a:solidFill>
            </a:endParaRPr>
          </a:p>
        </p:txBody>
      </p:sp>
      <p:grpSp>
        <p:nvGrpSpPr>
          <p:cNvPr id="31" name="Group 30"/>
          <p:cNvGrpSpPr/>
          <p:nvPr/>
        </p:nvGrpSpPr>
        <p:grpSpPr>
          <a:xfrm>
            <a:off x="98079" y="1047361"/>
            <a:ext cx="3948987" cy="2381639"/>
            <a:chOff x="423658" y="1064539"/>
            <a:chExt cx="3948987" cy="2381639"/>
          </a:xfrm>
        </p:grpSpPr>
        <p:grpSp>
          <p:nvGrpSpPr>
            <p:cNvPr id="136" name="Group 135"/>
            <p:cNvGrpSpPr/>
            <p:nvPr/>
          </p:nvGrpSpPr>
          <p:grpSpPr>
            <a:xfrm>
              <a:off x="423658" y="1064539"/>
              <a:ext cx="3948987" cy="2381639"/>
              <a:chOff x="736636" y="4592838"/>
              <a:chExt cx="2127675" cy="2164661"/>
            </a:xfrm>
          </p:grpSpPr>
          <p:sp>
            <p:nvSpPr>
              <p:cNvPr id="98" name="Vertical Scroll 97"/>
              <p:cNvSpPr/>
              <p:nvPr/>
            </p:nvSpPr>
            <p:spPr>
              <a:xfrm>
                <a:off x="736636" y="4673619"/>
                <a:ext cx="2127675" cy="2083880"/>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1379936" y="4592838"/>
                <a:ext cx="902859" cy="419605"/>
              </a:xfrm>
              <a:prstGeom prst="rect">
                <a:avLst/>
              </a:prstGeom>
            </p:spPr>
            <p:txBody>
              <a:bodyPr wrap="none">
                <a:spAutoFit/>
              </a:bodyPr>
              <a:lstStyle/>
              <a:p>
                <a:r>
                  <a:rPr lang="en-US" sz="2400" i="1" dirty="0">
                    <a:solidFill>
                      <a:schemeClr val="bg1"/>
                    </a:solidFill>
                  </a:rPr>
                  <a:t>Exodus 22:1</a:t>
                </a:r>
                <a:endParaRPr lang="en-US" sz="2400" dirty="0">
                  <a:solidFill>
                    <a:schemeClr val="bg1"/>
                  </a:solidFill>
                </a:endParaRPr>
              </a:p>
            </p:txBody>
          </p:sp>
        </p:grpSp>
        <p:grpSp>
          <p:nvGrpSpPr>
            <p:cNvPr id="30" name="Group 29"/>
            <p:cNvGrpSpPr/>
            <p:nvPr/>
          </p:nvGrpSpPr>
          <p:grpSpPr>
            <a:xfrm>
              <a:off x="820243" y="1479486"/>
              <a:ext cx="3226656" cy="1919692"/>
              <a:chOff x="820243" y="1479486"/>
              <a:chExt cx="3226656" cy="1919692"/>
            </a:xfrm>
          </p:grpSpPr>
          <p:grpSp>
            <p:nvGrpSpPr>
              <p:cNvPr id="87" name="Group 86"/>
              <p:cNvGrpSpPr/>
              <p:nvPr/>
            </p:nvGrpSpPr>
            <p:grpSpPr>
              <a:xfrm>
                <a:off x="2961257" y="1514720"/>
                <a:ext cx="731153" cy="647868"/>
                <a:chOff x="2748622" y="4575982"/>
                <a:chExt cx="2254444" cy="1997642"/>
              </a:xfrm>
            </p:grpSpPr>
            <p:grpSp>
              <p:nvGrpSpPr>
                <p:cNvPr id="89" name="Group 88"/>
                <p:cNvGrpSpPr/>
                <p:nvPr/>
              </p:nvGrpSpPr>
              <p:grpSpPr>
                <a:xfrm flipH="1">
                  <a:off x="2893279" y="4663944"/>
                  <a:ext cx="2109787" cy="1909680"/>
                  <a:chOff x="1266655" y="3021929"/>
                  <a:chExt cx="2109787" cy="1909680"/>
                </a:xfrm>
              </p:grpSpPr>
              <p:sp>
                <p:nvSpPr>
                  <p:cNvPr id="97" name="Oval 96"/>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Rectangle 125"/>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Cloud 90"/>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Cloud 91"/>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Cloud 92"/>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4" name="Group 133"/>
              <p:cNvGrpSpPr/>
              <p:nvPr/>
            </p:nvGrpSpPr>
            <p:grpSpPr>
              <a:xfrm>
                <a:off x="3398899" y="2251444"/>
                <a:ext cx="459281" cy="406965"/>
                <a:chOff x="2748622" y="4575982"/>
                <a:chExt cx="2254444" cy="1997642"/>
              </a:xfrm>
            </p:grpSpPr>
            <p:grpSp>
              <p:nvGrpSpPr>
                <p:cNvPr id="137" name="Group 136"/>
                <p:cNvGrpSpPr/>
                <p:nvPr/>
              </p:nvGrpSpPr>
              <p:grpSpPr>
                <a:xfrm flipH="1">
                  <a:off x="2893279" y="4663944"/>
                  <a:ext cx="2109787" cy="1909680"/>
                  <a:chOff x="1266655" y="3021929"/>
                  <a:chExt cx="2109787" cy="1909680"/>
                </a:xfrm>
              </p:grpSpPr>
              <p:sp>
                <p:nvSpPr>
                  <p:cNvPr id="153" name="Oval 152"/>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154"/>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6" name="Rectangle 155"/>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Rectangle 156"/>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7" name="Cloud 146"/>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157"/>
              <p:cNvGrpSpPr/>
              <p:nvPr/>
            </p:nvGrpSpPr>
            <p:grpSpPr>
              <a:xfrm>
                <a:off x="2872192" y="2250244"/>
                <a:ext cx="459281" cy="406965"/>
                <a:chOff x="2748622" y="4575982"/>
                <a:chExt cx="2254444" cy="1997642"/>
              </a:xfrm>
            </p:grpSpPr>
            <p:grpSp>
              <p:nvGrpSpPr>
                <p:cNvPr id="159" name="Group 158"/>
                <p:cNvGrpSpPr/>
                <p:nvPr/>
              </p:nvGrpSpPr>
              <p:grpSpPr>
                <a:xfrm flipH="1">
                  <a:off x="2893279" y="4663944"/>
                  <a:ext cx="2109787" cy="1909680"/>
                  <a:chOff x="1266655" y="3021929"/>
                  <a:chExt cx="2109787" cy="1909680"/>
                </a:xfrm>
              </p:grpSpPr>
              <p:sp>
                <p:nvSpPr>
                  <p:cNvPr id="165" name="Oval 164"/>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Rectangle 166"/>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Rectangle 167"/>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Rectangle 168"/>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0" name="Cloud 159"/>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Cloud 160"/>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Cloud 161"/>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p:cNvGrpSpPr/>
              <p:nvPr/>
            </p:nvGrpSpPr>
            <p:grpSpPr>
              <a:xfrm>
                <a:off x="2828279" y="2731867"/>
                <a:ext cx="459281" cy="406965"/>
                <a:chOff x="2748622" y="4575982"/>
                <a:chExt cx="2254444" cy="1997642"/>
              </a:xfrm>
            </p:grpSpPr>
            <p:grpSp>
              <p:nvGrpSpPr>
                <p:cNvPr id="171" name="Group 170"/>
                <p:cNvGrpSpPr/>
                <p:nvPr/>
              </p:nvGrpSpPr>
              <p:grpSpPr>
                <a:xfrm flipH="1">
                  <a:off x="2893279" y="4663944"/>
                  <a:ext cx="2109787" cy="1909680"/>
                  <a:chOff x="1266655" y="3021929"/>
                  <a:chExt cx="2109787" cy="1909680"/>
                </a:xfrm>
              </p:grpSpPr>
              <p:sp>
                <p:nvSpPr>
                  <p:cNvPr id="177" name="Oval 176"/>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9" name="Rectangle 178"/>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0" name="Rectangle 179"/>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Rectangle 180"/>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2" name="Cloud 171"/>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Cloud 173"/>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Oval 174"/>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Oval 175"/>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2" name="Group 181"/>
              <p:cNvGrpSpPr/>
              <p:nvPr/>
            </p:nvGrpSpPr>
            <p:grpSpPr>
              <a:xfrm>
                <a:off x="3407328" y="2765540"/>
                <a:ext cx="459281" cy="406965"/>
                <a:chOff x="2748622" y="4575982"/>
                <a:chExt cx="2254444" cy="1997642"/>
              </a:xfrm>
            </p:grpSpPr>
            <p:grpSp>
              <p:nvGrpSpPr>
                <p:cNvPr id="183" name="Group 182"/>
                <p:cNvGrpSpPr/>
                <p:nvPr/>
              </p:nvGrpSpPr>
              <p:grpSpPr>
                <a:xfrm flipH="1">
                  <a:off x="2893279" y="4663944"/>
                  <a:ext cx="2109787" cy="1909680"/>
                  <a:chOff x="1266655" y="3021929"/>
                  <a:chExt cx="2109787" cy="1909680"/>
                </a:xfrm>
              </p:grpSpPr>
              <p:sp>
                <p:nvSpPr>
                  <p:cNvPr id="189" name="Oval 188"/>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ectangle 189"/>
                  <p:cNvSpPr/>
                  <p:nvPr/>
                </p:nvSpPr>
                <p:spPr>
                  <a:xfrm rot="11934889">
                    <a:off x="2874092" y="3558347"/>
                    <a:ext cx="243492"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1" name="Rectangle 190"/>
                  <p:cNvSpPr/>
                  <p:nvPr/>
                </p:nvSpPr>
                <p:spPr>
                  <a:xfrm rot="20444702">
                    <a:off x="3151919" y="3689068"/>
                    <a:ext cx="22452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2" name="Rectangle 191"/>
                  <p:cNvSpPr/>
                  <p:nvPr/>
                </p:nvSpPr>
                <p:spPr>
                  <a:xfrm rot="11760182">
                    <a:off x="1985306" y="3587268"/>
                    <a:ext cx="275028"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Rectangle 192"/>
                  <p:cNvSpPr/>
                  <p:nvPr/>
                </p:nvSpPr>
                <p:spPr>
                  <a:xfrm rot="9760774">
                    <a:off x="2221485" y="3744669"/>
                    <a:ext cx="258984"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Cloud 183"/>
                <p:cNvSpPr/>
                <p:nvPr/>
              </p:nvSpPr>
              <p:spPr>
                <a:xfrm>
                  <a:off x="2846419" y="4931567"/>
                  <a:ext cx="1625724" cy="1167018"/>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Cloud 184"/>
                <p:cNvSpPr/>
                <p:nvPr/>
              </p:nvSpPr>
              <p:spPr>
                <a:xfrm>
                  <a:off x="2748622" y="5010133"/>
                  <a:ext cx="305913"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Cloud 185"/>
                <p:cNvSpPr/>
                <p:nvPr/>
              </p:nvSpPr>
              <p:spPr>
                <a:xfrm>
                  <a:off x="4367722" y="4581870"/>
                  <a:ext cx="378628" cy="346379"/>
                </a:xfrm>
                <a:prstGeom prst="clou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Oval 186"/>
                <p:cNvSpPr/>
                <p:nvPr/>
              </p:nvSpPr>
              <p:spPr>
                <a:xfrm rot="4196808" flipH="1">
                  <a:off x="4062535" y="4609002"/>
                  <a:ext cx="439209"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4196808" flipH="1">
                  <a:off x="4626564" y="4620406"/>
                  <a:ext cx="302161" cy="37316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TextBox 4"/>
              <p:cNvSpPr txBox="1"/>
              <p:nvPr/>
            </p:nvSpPr>
            <p:spPr>
              <a:xfrm>
                <a:off x="3719740" y="1636559"/>
                <a:ext cx="327159" cy="369332"/>
              </a:xfrm>
              <a:prstGeom prst="rect">
                <a:avLst/>
              </a:prstGeom>
              <a:noFill/>
            </p:spPr>
            <p:txBody>
              <a:bodyPr wrap="square" rtlCol="0">
                <a:spAutoFit/>
              </a:bodyPr>
              <a:lstStyle/>
              <a:p>
                <a:r>
                  <a:rPr lang="en-US" dirty="0"/>
                  <a:t>=</a:t>
                </a:r>
              </a:p>
            </p:txBody>
          </p:sp>
          <p:grpSp>
            <p:nvGrpSpPr>
              <p:cNvPr id="217" name="Group 216"/>
              <p:cNvGrpSpPr/>
              <p:nvPr/>
            </p:nvGrpSpPr>
            <p:grpSpPr>
              <a:xfrm>
                <a:off x="1103052" y="1479486"/>
                <a:ext cx="810623" cy="719264"/>
                <a:chOff x="5976002" y="1319269"/>
                <a:chExt cx="2586217" cy="2294747"/>
              </a:xfrm>
            </p:grpSpPr>
            <p:sp>
              <p:nvSpPr>
                <p:cNvPr id="218" name="Moon 217"/>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9" name="Group 218"/>
                <p:cNvGrpSpPr/>
                <p:nvPr/>
              </p:nvGrpSpPr>
              <p:grpSpPr>
                <a:xfrm>
                  <a:off x="5976002" y="1607591"/>
                  <a:ext cx="2586217" cy="2006425"/>
                  <a:chOff x="5976002" y="1607591"/>
                  <a:chExt cx="2586217" cy="2006425"/>
                </a:xfrm>
              </p:grpSpPr>
              <p:grpSp>
                <p:nvGrpSpPr>
                  <p:cNvPr id="220" name="Group 219"/>
                  <p:cNvGrpSpPr/>
                  <p:nvPr/>
                </p:nvGrpSpPr>
                <p:grpSpPr>
                  <a:xfrm>
                    <a:off x="5976002" y="1607591"/>
                    <a:ext cx="2586217" cy="2006425"/>
                    <a:chOff x="5327001" y="3829202"/>
                    <a:chExt cx="2586217" cy="2006425"/>
                  </a:xfrm>
                </p:grpSpPr>
                <p:grpSp>
                  <p:nvGrpSpPr>
                    <p:cNvPr id="222" name="Group 221"/>
                    <p:cNvGrpSpPr/>
                    <p:nvPr/>
                  </p:nvGrpSpPr>
                  <p:grpSpPr>
                    <a:xfrm flipH="1">
                      <a:off x="5327001" y="3829202"/>
                      <a:ext cx="2426682" cy="2006425"/>
                      <a:chOff x="1266655" y="3021929"/>
                      <a:chExt cx="2426682" cy="2006425"/>
                    </a:xfrm>
                  </p:grpSpPr>
                  <p:sp>
                    <p:nvSpPr>
                      <p:cNvPr id="224" name="Oval 223"/>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6" name="Rectangle 225"/>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7" name="Rectangle 226"/>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8" name="Rectangle 227"/>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Rectangle 228"/>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3" name="Oval 222"/>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1" name="Oval 220"/>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30" name="Group 229"/>
              <p:cNvGrpSpPr/>
              <p:nvPr/>
            </p:nvGrpSpPr>
            <p:grpSpPr>
              <a:xfrm>
                <a:off x="856686" y="2258706"/>
                <a:ext cx="451049" cy="400215"/>
                <a:chOff x="5976002" y="1319269"/>
                <a:chExt cx="2586217" cy="2294747"/>
              </a:xfrm>
            </p:grpSpPr>
            <p:sp>
              <p:nvSpPr>
                <p:cNvPr id="231" name="Moon 230"/>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5976002" y="1607591"/>
                  <a:ext cx="2586217" cy="2006425"/>
                  <a:chOff x="5976002" y="1607591"/>
                  <a:chExt cx="2586217" cy="2006425"/>
                </a:xfrm>
              </p:grpSpPr>
              <p:grpSp>
                <p:nvGrpSpPr>
                  <p:cNvPr id="233" name="Group 232"/>
                  <p:cNvGrpSpPr/>
                  <p:nvPr/>
                </p:nvGrpSpPr>
                <p:grpSpPr>
                  <a:xfrm>
                    <a:off x="5976002" y="1607591"/>
                    <a:ext cx="2586217" cy="2006425"/>
                    <a:chOff x="5327001" y="3829202"/>
                    <a:chExt cx="2586217" cy="2006425"/>
                  </a:xfrm>
                </p:grpSpPr>
                <p:grpSp>
                  <p:nvGrpSpPr>
                    <p:cNvPr id="235" name="Group 234"/>
                    <p:cNvGrpSpPr/>
                    <p:nvPr/>
                  </p:nvGrpSpPr>
                  <p:grpSpPr>
                    <a:xfrm flipH="1">
                      <a:off x="5327001" y="3829202"/>
                      <a:ext cx="2426682" cy="2006425"/>
                      <a:chOff x="1266655" y="3021929"/>
                      <a:chExt cx="2426682" cy="2006425"/>
                    </a:xfrm>
                  </p:grpSpPr>
                  <p:sp>
                    <p:nvSpPr>
                      <p:cNvPr id="237" name="Oval 236"/>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9" name="Rectangle 238"/>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0" name="Rectangle 239"/>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1" name="Rectangle 240"/>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Rectangle 241"/>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6" name="Oval 235"/>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4" name="Oval 233"/>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3" name="Group 242"/>
              <p:cNvGrpSpPr/>
              <p:nvPr/>
            </p:nvGrpSpPr>
            <p:grpSpPr>
              <a:xfrm>
                <a:off x="1442729" y="2247672"/>
                <a:ext cx="451049" cy="400215"/>
                <a:chOff x="5976002" y="1319269"/>
                <a:chExt cx="2586217" cy="2294747"/>
              </a:xfrm>
            </p:grpSpPr>
            <p:sp>
              <p:nvSpPr>
                <p:cNvPr id="244" name="Moon 243"/>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5" name="Group 244"/>
                <p:cNvGrpSpPr/>
                <p:nvPr/>
              </p:nvGrpSpPr>
              <p:grpSpPr>
                <a:xfrm>
                  <a:off x="5976002" y="1607591"/>
                  <a:ext cx="2586217" cy="2006425"/>
                  <a:chOff x="5976002" y="1607591"/>
                  <a:chExt cx="2586217" cy="2006425"/>
                </a:xfrm>
              </p:grpSpPr>
              <p:grpSp>
                <p:nvGrpSpPr>
                  <p:cNvPr id="246" name="Group 245"/>
                  <p:cNvGrpSpPr/>
                  <p:nvPr/>
                </p:nvGrpSpPr>
                <p:grpSpPr>
                  <a:xfrm>
                    <a:off x="5976002" y="1607591"/>
                    <a:ext cx="2586217" cy="2006425"/>
                    <a:chOff x="5327001" y="3829202"/>
                    <a:chExt cx="2586217" cy="2006425"/>
                  </a:xfrm>
                </p:grpSpPr>
                <p:grpSp>
                  <p:nvGrpSpPr>
                    <p:cNvPr id="248" name="Group 247"/>
                    <p:cNvGrpSpPr/>
                    <p:nvPr/>
                  </p:nvGrpSpPr>
                  <p:grpSpPr>
                    <a:xfrm flipH="1">
                      <a:off x="5327001" y="3829202"/>
                      <a:ext cx="2426682" cy="2006425"/>
                      <a:chOff x="1266655" y="3021929"/>
                      <a:chExt cx="2426682" cy="2006425"/>
                    </a:xfrm>
                  </p:grpSpPr>
                  <p:sp>
                    <p:nvSpPr>
                      <p:cNvPr id="250" name="Oval 249"/>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2" name="Rectangle 251"/>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3" name="Rectangle 252"/>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4" name="Rectangle 253"/>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5" name="Rectangle 254"/>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9" name="Oval 248"/>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Oval 246"/>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56" name="Group 255"/>
              <p:cNvGrpSpPr/>
              <p:nvPr/>
            </p:nvGrpSpPr>
            <p:grpSpPr>
              <a:xfrm>
                <a:off x="1073794" y="2620205"/>
                <a:ext cx="451049" cy="400215"/>
                <a:chOff x="5976002" y="1319269"/>
                <a:chExt cx="2586217" cy="2294747"/>
              </a:xfrm>
            </p:grpSpPr>
            <p:sp>
              <p:nvSpPr>
                <p:cNvPr id="257" name="Moon 256"/>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8" name="Group 257"/>
                <p:cNvGrpSpPr/>
                <p:nvPr/>
              </p:nvGrpSpPr>
              <p:grpSpPr>
                <a:xfrm>
                  <a:off x="5976002" y="1607591"/>
                  <a:ext cx="2586217" cy="2006425"/>
                  <a:chOff x="5976002" y="1607591"/>
                  <a:chExt cx="2586217" cy="2006425"/>
                </a:xfrm>
              </p:grpSpPr>
              <p:grpSp>
                <p:nvGrpSpPr>
                  <p:cNvPr id="259" name="Group 258"/>
                  <p:cNvGrpSpPr/>
                  <p:nvPr/>
                </p:nvGrpSpPr>
                <p:grpSpPr>
                  <a:xfrm>
                    <a:off x="5976002" y="1607591"/>
                    <a:ext cx="2586217" cy="2006425"/>
                    <a:chOff x="5327001" y="3829202"/>
                    <a:chExt cx="2586217" cy="2006425"/>
                  </a:xfrm>
                </p:grpSpPr>
                <p:grpSp>
                  <p:nvGrpSpPr>
                    <p:cNvPr id="261" name="Group 260"/>
                    <p:cNvGrpSpPr/>
                    <p:nvPr/>
                  </p:nvGrpSpPr>
                  <p:grpSpPr>
                    <a:xfrm flipH="1">
                      <a:off x="5327001" y="3829202"/>
                      <a:ext cx="2426682" cy="2006425"/>
                      <a:chOff x="1266655" y="3021929"/>
                      <a:chExt cx="2426682" cy="2006425"/>
                    </a:xfrm>
                  </p:grpSpPr>
                  <p:sp>
                    <p:nvSpPr>
                      <p:cNvPr id="263" name="Oval 262"/>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Rectangle 263"/>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Rectangle 264"/>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Rectangle 265"/>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Rectangle 266"/>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267"/>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2" name="Oval 261"/>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Oval 259"/>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9" name="Group 268"/>
              <p:cNvGrpSpPr/>
              <p:nvPr/>
            </p:nvGrpSpPr>
            <p:grpSpPr>
              <a:xfrm>
                <a:off x="820243" y="2998963"/>
                <a:ext cx="451049" cy="400215"/>
                <a:chOff x="5976002" y="1319269"/>
                <a:chExt cx="2586217" cy="2294747"/>
              </a:xfrm>
            </p:grpSpPr>
            <p:sp>
              <p:nvSpPr>
                <p:cNvPr id="270" name="Moon 269"/>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1" name="Group 270"/>
                <p:cNvGrpSpPr/>
                <p:nvPr/>
              </p:nvGrpSpPr>
              <p:grpSpPr>
                <a:xfrm>
                  <a:off x="5976002" y="1607591"/>
                  <a:ext cx="2586217" cy="2006425"/>
                  <a:chOff x="5976002" y="1607591"/>
                  <a:chExt cx="2586217" cy="2006425"/>
                </a:xfrm>
              </p:grpSpPr>
              <p:grpSp>
                <p:nvGrpSpPr>
                  <p:cNvPr id="272" name="Group 271"/>
                  <p:cNvGrpSpPr/>
                  <p:nvPr/>
                </p:nvGrpSpPr>
                <p:grpSpPr>
                  <a:xfrm>
                    <a:off x="5976002" y="1607591"/>
                    <a:ext cx="2586217" cy="2006425"/>
                    <a:chOff x="5327001" y="3829202"/>
                    <a:chExt cx="2586217" cy="2006425"/>
                  </a:xfrm>
                </p:grpSpPr>
                <p:grpSp>
                  <p:nvGrpSpPr>
                    <p:cNvPr id="274" name="Group 273"/>
                    <p:cNvGrpSpPr/>
                    <p:nvPr/>
                  </p:nvGrpSpPr>
                  <p:grpSpPr>
                    <a:xfrm flipH="1">
                      <a:off x="5327001" y="3829202"/>
                      <a:ext cx="2426682" cy="2006425"/>
                      <a:chOff x="1266655" y="3021929"/>
                      <a:chExt cx="2426682" cy="2006425"/>
                    </a:xfrm>
                  </p:grpSpPr>
                  <p:sp>
                    <p:nvSpPr>
                      <p:cNvPr id="276" name="Oval 275"/>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5" name="Oval 274"/>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3" name="Oval 272"/>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82" name="Group 281"/>
              <p:cNvGrpSpPr/>
              <p:nvPr/>
            </p:nvGrpSpPr>
            <p:grpSpPr>
              <a:xfrm>
                <a:off x="1481952" y="2962929"/>
                <a:ext cx="451049" cy="400215"/>
                <a:chOff x="5976002" y="1319269"/>
                <a:chExt cx="2586217" cy="2294747"/>
              </a:xfrm>
            </p:grpSpPr>
            <p:sp>
              <p:nvSpPr>
                <p:cNvPr id="283" name="Moon 282"/>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4" name="Group 283"/>
                <p:cNvGrpSpPr/>
                <p:nvPr/>
              </p:nvGrpSpPr>
              <p:grpSpPr>
                <a:xfrm>
                  <a:off x="5976002" y="1607591"/>
                  <a:ext cx="2586217" cy="2006425"/>
                  <a:chOff x="5976002" y="1607591"/>
                  <a:chExt cx="2586217" cy="2006425"/>
                </a:xfrm>
              </p:grpSpPr>
              <p:grpSp>
                <p:nvGrpSpPr>
                  <p:cNvPr id="285" name="Group 284"/>
                  <p:cNvGrpSpPr/>
                  <p:nvPr/>
                </p:nvGrpSpPr>
                <p:grpSpPr>
                  <a:xfrm>
                    <a:off x="5976002" y="1607591"/>
                    <a:ext cx="2586217" cy="2006425"/>
                    <a:chOff x="5327001" y="3829202"/>
                    <a:chExt cx="2586217" cy="2006425"/>
                  </a:xfrm>
                </p:grpSpPr>
                <p:grpSp>
                  <p:nvGrpSpPr>
                    <p:cNvPr id="287" name="Group 286"/>
                    <p:cNvGrpSpPr/>
                    <p:nvPr/>
                  </p:nvGrpSpPr>
                  <p:grpSpPr>
                    <a:xfrm flipH="1">
                      <a:off x="5327001" y="3829202"/>
                      <a:ext cx="2426682" cy="2006425"/>
                      <a:chOff x="1266655" y="3021929"/>
                      <a:chExt cx="2426682" cy="2006425"/>
                    </a:xfrm>
                  </p:grpSpPr>
                  <p:sp>
                    <p:nvSpPr>
                      <p:cNvPr id="289" name="Oval 288"/>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3" name="Rectangle 292"/>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8" name="Oval 287"/>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6" name="Oval 285"/>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95" name="TextBox 294"/>
              <p:cNvSpPr txBox="1"/>
              <p:nvPr/>
            </p:nvSpPr>
            <p:spPr>
              <a:xfrm>
                <a:off x="1908003" y="1671286"/>
                <a:ext cx="327159" cy="369332"/>
              </a:xfrm>
              <a:prstGeom prst="rect">
                <a:avLst/>
              </a:prstGeom>
              <a:noFill/>
            </p:spPr>
            <p:txBody>
              <a:bodyPr wrap="square" rtlCol="0">
                <a:spAutoFit/>
              </a:bodyPr>
              <a:lstStyle/>
              <a:p>
                <a:r>
                  <a:rPr lang="en-US" dirty="0"/>
                  <a:t>=</a:t>
                </a:r>
              </a:p>
            </p:txBody>
          </p:sp>
        </p:grpSp>
      </p:grpSp>
      <p:grpSp>
        <p:nvGrpSpPr>
          <p:cNvPr id="64" name="Group 63"/>
          <p:cNvGrpSpPr/>
          <p:nvPr/>
        </p:nvGrpSpPr>
        <p:grpSpPr>
          <a:xfrm>
            <a:off x="3944353" y="1019445"/>
            <a:ext cx="2790484" cy="2401868"/>
            <a:chOff x="3944353" y="1019445"/>
            <a:chExt cx="2790484" cy="2401868"/>
          </a:xfrm>
        </p:grpSpPr>
        <p:grpSp>
          <p:nvGrpSpPr>
            <p:cNvPr id="296" name="Group 295"/>
            <p:cNvGrpSpPr/>
            <p:nvPr/>
          </p:nvGrpSpPr>
          <p:grpSpPr>
            <a:xfrm>
              <a:off x="3944353" y="1019445"/>
              <a:ext cx="2790484" cy="2401868"/>
              <a:chOff x="736637" y="4574452"/>
              <a:chExt cx="1503485" cy="2183047"/>
            </a:xfrm>
          </p:grpSpPr>
          <p:sp>
            <p:nvSpPr>
              <p:cNvPr id="297" name="Vertical Scroll 296"/>
              <p:cNvSpPr/>
              <p:nvPr/>
            </p:nvSpPr>
            <p:spPr>
              <a:xfrm>
                <a:off x="736637" y="4673619"/>
                <a:ext cx="1503485" cy="2083880"/>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Rectangle 297"/>
              <p:cNvSpPr/>
              <p:nvPr/>
            </p:nvSpPr>
            <p:spPr>
              <a:xfrm>
                <a:off x="1042383" y="4574452"/>
                <a:ext cx="1037593" cy="419605"/>
              </a:xfrm>
              <a:prstGeom prst="rect">
                <a:avLst/>
              </a:prstGeom>
            </p:spPr>
            <p:txBody>
              <a:bodyPr wrap="none">
                <a:spAutoFit/>
              </a:bodyPr>
              <a:lstStyle/>
              <a:p>
                <a:r>
                  <a:rPr lang="en-US" sz="2400" i="1" dirty="0">
                    <a:solidFill>
                      <a:schemeClr val="bg1"/>
                    </a:solidFill>
                  </a:rPr>
                  <a:t>Exodus 22:2-4</a:t>
                </a:r>
                <a:endParaRPr lang="en-US" sz="2400" dirty="0">
                  <a:solidFill>
                    <a:schemeClr val="bg1"/>
                  </a:solidFill>
                </a:endParaRPr>
              </a:p>
            </p:txBody>
          </p:sp>
        </p:grpSp>
        <p:grpSp>
          <p:nvGrpSpPr>
            <p:cNvPr id="299" name="Group 298"/>
            <p:cNvGrpSpPr/>
            <p:nvPr/>
          </p:nvGrpSpPr>
          <p:grpSpPr>
            <a:xfrm>
              <a:off x="4398138" y="1563214"/>
              <a:ext cx="1011401" cy="1639785"/>
              <a:chOff x="415217" y="640313"/>
              <a:chExt cx="1290566" cy="2092395"/>
            </a:xfrm>
          </p:grpSpPr>
          <p:grpSp>
            <p:nvGrpSpPr>
              <p:cNvPr id="300" name="Group 299"/>
              <p:cNvGrpSpPr/>
              <p:nvPr/>
            </p:nvGrpSpPr>
            <p:grpSpPr>
              <a:xfrm>
                <a:off x="682686" y="640313"/>
                <a:ext cx="1023097" cy="2092395"/>
                <a:chOff x="4605611" y="1295400"/>
                <a:chExt cx="1750891" cy="3580848"/>
              </a:xfrm>
            </p:grpSpPr>
            <p:sp>
              <p:nvSpPr>
                <p:cNvPr id="305" name="Oval 304"/>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Rectangle 305"/>
                <p:cNvSpPr/>
                <p:nvPr/>
              </p:nvSpPr>
              <p:spPr>
                <a:xfrm>
                  <a:off x="5257800" y="17526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1" name="Oval 300"/>
              <p:cNvSpPr/>
              <p:nvPr/>
            </p:nvSpPr>
            <p:spPr>
              <a:xfrm rot="6169415" flipH="1">
                <a:off x="323486" y="1825347"/>
                <a:ext cx="633047" cy="44958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Trapezoid 301"/>
              <p:cNvSpPr/>
              <p:nvPr/>
            </p:nvSpPr>
            <p:spPr>
              <a:xfrm rot="11866697">
                <a:off x="596826" y="1636071"/>
                <a:ext cx="246454" cy="144063"/>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Oval 302"/>
              <p:cNvSpPr/>
              <p:nvPr/>
            </p:nvSpPr>
            <p:spPr>
              <a:xfrm>
                <a:off x="914711" y="843365"/>
                <a:ext cx="280003" cy="1196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Oval 303"/>
              <p:cNvSpPr/>
              <p:nvPr/>
            </p:nvSpPr>
            <p:spPr>
              <a:xfrm>
                <a:off x="1196354" y="850399"/>
                <a:ext cx="280003" cy="11969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11" name="Rectangle 310"/>
          <p:cNvSpPr/>
          <p:nvPr/>
        </p:nvSpPr>
        <p:spPr>
          <a:xfrm>
            <a:off x="2940439" y="3998520"/>
            <a:ext cx="5814901" cy="2554545"/>
          </a:xfrm>
          <a:prstGeom prst="rect">
            <a:avLst/>
          </a:prstGeom>
        </p:spPr>
        <p:txBody>
          <a:bodyPr wrap="square">
            <a:spAutoFit/>
          </a:bodyPr>
          <a:lstStyle/>
          <a:p>
            <a:r>
              <a:rPr lang="en-US" sz="1600" b="0" i="0" dirty="0">
                <a:solidFill>
                  <a:schemeClr val="bg1"/>
                </a:solidFill>
                <a:effectLst/>
              </a:rPr>
              <a:t>If a thief is taken in the act of forcing his way into a house, and his death is caused by a blow, the owner of the house is not responsible for his blood.</a:t>
            </a:r>
          </a:p>
          <a:p>
            <a:endParaRPr lang="en-US" sz="1600" b="0" i="0" dirty="0">
              <a:solidFill>
                <a:schemeClr val="bg1"/>
              </a:solidFill>
              <a:effectLst/>
            </a:endParaRPr>
          </a:p>
          <a:p>
            <a:r>
              <a:rPr lang="en-US" sz="1600" dirty="0">
                <a:solidFill>
                  <a:schemeClr val="bg1"/>
                </a:solidFill>
              </a:rPr>
              <a:t>"If the sun be risen upon him, </a:t>
            </a:r>
            <a:r>
              <a:rPr lang="en-US" sz="1600" i="1" dirty="0">
                <a:solidFill>
                  <a:schemeClr val="bg1"/>
                </a:solidFill>
              </a:rPr>
              <a:t>there shall be</a:t>
            </a:r>
            <a:r>
              <a:rPr lang="en-US" sz="1600" dirty="0">
                <a:solidFill>
                  <a:schemeClr val="bg1"/>
                </a:solidFill>
              </a:rPr>
              <a:t> blood </a:t>
            </a:r>
            <a:r>
              <a:rPr lang="en-US" sz="1600" i="1" dirty="0">
                <a:solidFill>
                  <a:schemeClr val="bg1"/>
                </a:solidFill>
              </a:rPr>
              <a:t>shed</a:t>
            </a:r>
            <a:r>
              <a:rPr lang="en-US" sz="1600" dirty="0">
                <a:solidFill>
                  <a:schemeClr val="bg1"/>
                </a:solidFill>
              </a:rPr>
              <a:t> for him; </a:t>
            </a:r>
            <a:r>
              <a:rPr lang="en-US" sz="1600" i="1" dirty="0">
                <a:solidFill>
                  <a:schemeClr val="bg1"/>
                </a:solidFill>
              </a:rPr>
              <a:t>for</a:t>
            </a:r>
            <a:r>
              <a:rPr lang="en-US" sz="1600" dirty="0">
                <a:solidFill>
                  <a:schemeClr val="bg1"/>
                </a:solidFill>
              </a:rPr>
              <a:t> he should make full restitution; if he have nothing, then he shall be sold for his theft.</a:t>
            </a:r>
          </a:p>
          <a:p>
            <a:endParaRPr lang="en-US" sz="1600" dirty="0">
              <a:solidFill>
                <a:schemeClr val="bg1"/>
              </a:solidFill>
            </a:endParaRPr>
          </a:p>
          <a:p>
            <a:r>
              <a:rPr lang="en-US" sz="1600" dirty="0">
                <a:solidFill>
                  <a:schemeClr val="bg1"/>
                </a:solidFill>
              </a:rPr>
              <a:t>"If what he stole is actually found alive in his possession, whether an ox or a donkey or a sheep, he shall pay double.…</a:t>
            </a:r>
          </a:p>
        </p:txBody>
      </p:sp>
      <p:sp>
        <p:nvSpPr>
          <p:cNvPr id="65" name="Sun 64"/>
          <p:cNvSpPr/>
          <p:nvPr/>
        </p:nvSpPr>
        <p:spPr>
          <a:xfrm>
            <a:off x="5520227" y="1543124"/>
            <a:ext cx="701913" cy="756653"/>
          </a:xfrm>
          <a:prstGeom prst="su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0" name="Group 69"/>
          <p:cNvGrpSpPr/>
          <p:nvPr/>
        </p:nvGrpSpPr>
        <p:grpSpPr>
          <a:xfrm>
            <a:off x="6673283" y="1021560"/>
            <a:ext cx="2731945" cy="3060630"/>
            <a:chOff x="6673283" y="1021560"/>
            <a:chExt cx="2731945" cy="3060630"/>
          </a:xfrm>
        </p:grpSpPr>
        <p:grpSp>
          <p:nvGrpSpPr>
            <p:cNvPr id="69" name="Group 68"/>
            <p:cNvGrpSpPr/>
            <p:nvPr/>
          </p:nvGrpSpPr>
          <p:grpSpPr>
            <a:xfrm>
              <a:off x="6673283" y="1112228"/>
              <a:ext cx="2731945" cy="2969962"/>
              <a:chOff x="6698191" y="1101290"/>
              <a:chExt cx="2731945" cy="2969962"/>
            </a:xfrm>
          </p:grpSpPr>
          <p:sp>
            <p:nvSpPr>
              <p:cNvPr id="326" name="Vertical Scroll 325"/>
              <p:cNvSpPr/>
              <p:nvPr/>
            </p:nvSpPr>
            <p:spPr>
              <a:xfrm>
                <a:off x="6698191" y="1101290"/>
                <a:ext cx="2731945" cy="2292761"/>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rot="1919821">
                <a:off x="7314160" y="2131894"/>
                <a:ext cx="1511929" cy="1939358"/>
                <a:chOff x="9062519" y="1476681"/>
                <a:chExt cx="1511929" cy="1939358"/>
              </a:xfrm>
            </p:grpSpPr>
            <p:grpSp>
              <p:nvGrpSpPr>
                <p:cNvPr id="328" name="Group 327"/>
                <p:cNvGrpSpPr/>
                <p:nvPr/>
              </p:nvGrpSpPr>
              <p:grpSpPr>
                <a:xfrm rot="2623431">
                  <a:off x="9454428" y="1476681"/>
                  <a:ext cx="673858" cy="1939358"/>
                  <a:chOff x="97208" y="425658"/>
                  <a:chExt cx="2661701" cy="7660353"/>
                </a:xfrm>
                <a:solidFill>
                  <a:schemeClr val="tx1"/>
                </a:solidFill>
              </p:grpSpPr>
              <p:sp>
                <p:nvSpPr>
                  <p:cNvPr id="330" name="Round Diagonal Corner Rectangle 329"/>
                  <p:cNvSpPr/>
                  <p:nvPr/>
                </p:nvSpPr>
                <p:spPr>
                  <a:xfrm>
                    <a:off x="609600" y="67818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ound Diagonal Corner Rectangle 330"/>
                  <p:cNvSpPr/>
                  <p:nvPr/>
                </p:nvSpPr>
                <p:spPr>
                  <a:xfrm>
                    <a:off x="914400" y="46482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Round Diagonal Corner Rectangle 331"/>
                  <p:cNvSpPr/>
                  <p:nvPr/>
                </p:nvSpPr>
                <p:spPr>
                  <a:xfrm rot="5229604">
                    <a:off x="990600" y="22860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Round Diagonal Corner Rectangle 332"/>
                  <p:cNvSpPr/>
                  <p:nvPr/>
                </p:nvSpPr>
                <p:spPr>
                  <a:xfrm>
                    <a:off x="1371600" y="1143000"/>
                    <a:ext cx="762000" cy="6858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Round Diagonal Corner Rectangle 333"/>
                  <p:cNvSpPr/>
                  <p:nvPr/>
                </p:nvSpPr>
                <p:spPr>
                  <a:xfrm rot="4604726">
                    <a:off x="1543573" y="630979"/>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Round Diagonal Corner Rectangle 334"/>
                  <p:cNvSpPr/>
                  <p:nvPr/>
                </p:nvSpPr>
                <p:spPr>
                  <a:xfrm rot="19448008">
                    <a:off x="97208" y="1655894"/>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Round Diagonal Corner Rectangle 335"/>
                  <p:cNvSpPr/>
                  <p:nvPr/>
                </p:nvSpPr>
                <p:spPr>
                  <a:xfrm rot="1507468">
                    <a:off x="593860" y="1372621"/>
                    <a:ext cx="449532" cy="384972"/>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Round Diagonal Corner Rectangle 336"/>
                  <p:cNvSpPr/>
                  <p:nvPr/>
                </p:nvSpPr>
                <p:spPr>
                  <a:xfrm rot="21068341">
                    <a:off x="418364" y="2406989"/>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8" name="Round Diagonal Corner Rectangle 337"/>
                  <p:cNvSpPr/>
                  <p:nvPr/>
                </p:nvSpPr>
                <p:spPr>
                  <a:xfrm rot="4146964">
                    <a:off x="312372" y="3459794"/>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Round Diagonal Corner Rectangle 338"/>
                  <p:cNvSpPr/>
                  <p:nvPr/>
                </p:nvSpPr>
                <p:spPr>
                  <a:xfrm rot="2821278">
                    <a:off x="96001" y="4562558"/>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0" name="Round Diagonal Corner Rectangle 339"/>
                  <p:cNvSpPr/>
                  <p:nvPr/>
                </p:nvSpPr>
                <p:spPr>
                  <a:xfrm rot="20067693">
                    <a:off x="260141" y="7552611"/>
                    <a:ext cx="622852" cy="533400"/>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1" name="Round Diagonal Corner Rectangle 340"/>
                  <p:cNvSpPr/>
                  <p:nvPr/>
                </p:nvSpPr>
                <p:spPr>
                  <a:xfrm rot="5400000">
                    <a:off x="781863" y="5847537"/>
                    <a:ext cx="549285" cy="4366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2" name="Round Diagonal Corner Rectangle 341"/>
                  <p:cNvSpPr/>
                  <p:nvPr/>
                </p:nvSpPr>
                <p:spPr>
                  <a:xfrm rot="19398071">
                    <a:off x="2209624" y="425658"/>
                    <a:ext cx="549285" cy="436611"/>
                  </a:xfrm>
                  <a:prstGeom prst="round2DiagRect">
                    <a:avLst>
                      <a:gd name="adj1" fmla="val 50000"/>
                      <a:gd name="adj2" fmla="val 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Freeform 65"/>
                <p:cNvSpPr/>
                <p:nvPr/>
              </p:nvSpPr>
              <p:spPr>
                <a:xfrm>
                  <a:off x="9062519" y="1828800"/>
                  <a:ext cx="1511929" cy="1231271"/>
                </a:xfrm>
                <a:custGeom>
                  <a:avLst/>
                  <a:gdLst>
                    <a:gd name="connsiteX0" fmla="*/ 36214 w 1511929"/>
                    <a:gd name="connsiteY0" fmla="*/ 1231271 h 1231271"/>
                    <a:gd name="connsiteX1" fmla="*/ 18107 w 1511929"/>
                    <a:gd name="connsiteY1" fmla="*/ 1186004 h 1231271"/>
                    <a:gd name="connsiteX2" fmla="*/ 0 w 1511929"/>
                    <a:gd name="connsiteY2" fmla="*/ 1131683 h 1231271"/>
                    <a:gd name="connsiteX3" fmla="*/ 9053 w 1511929"/>
                    <a:gd name="connsiteY3" fmla="*/ 1041149 h 1231271"/>
                    <a:gd name="connsiteX4" fmla="*/ 18107 w 1511929"/>
                    <a:gd name="connsiteY4" fmla="*/ 1004935 h 1231271"/>
                    <a:gd name="connsiteX5" fmla="*/ 45267 w 1511929"/>
                    <a:gd name="connsiteY5" fmla="*/ 986828 h 1231271"/>
                    <a:gd name="connsiteX6" fmla="*/ 63374 w 1511929"/>
                    <a:gd name="connsiteY6" fmla="*/ 959667 h 1231271"/>
                    <a:gd name="connsiteX7" fmla="*/ 117695 w 1511929"/>
                    <a:gd name="connsiteY7" fmla="*/ 914400 h 1231271"/>
                    <a:gd name="connsiteX8" fmla="*/ 172016 w 1511929"/>
                    <a:gd name="connsiteY8" fmla="*/ 896293 h 1231271"/>
                    <a:gd name="connsiteX9" fmla="*/ 235390 w 1511929"/>
                    <a:gd name="connsiteY9" fmla="*/ 878186 h 1231271"/>
                    <a:gd name="connsiteX10" fmla="*/ 262550 w 1511929"/>
                    <a:gd name="connsiteY10" fmla="*/ 860079 h 1231271"/>
                    <a:gd name="connsiteX11" fmla="*/ 307818 w 1511929"/>
                    <a:gd name="connsiteY11" fmla="*/ 851026 h 1231271"/>
                    <a:gd name="connsiteX12" fmla="*/ 334978 w 1511929"/>
                    <a:gd name="connsiteY12" fmla="*/ 841972 h 1231271"/>
                    <a:gd name="connsiteX13" fmla="*/ 362138 w 1511929"/>
                    <a:gd name="connsiteY13" fmla="*/ 814812 h 1231271"/>
                    <a:gd name="connsiteX14" fmla="*/ 389299 w 1511929"/>
                    <a:gd name="connsiteY14" fmla="*/ 805758 h 1231271"/>
                    <a:gd name="connsiteX15" fmla="*/ 416459 w 1511929"/>
                    <a:gd name="connsiteY15" fmla="*/ 787651 h 1231271"/>
                    <a:gd name="connsiteX16" fmla="*/ 434566 w 1511929"/>
                    <a:gd name="connsiteY16" fmla="*/ 760491 h 1231271"/>
                    <a:gd name="connsiteX17" fmla="*/ 461727 w 1511929"/>
                    <a:gd name="connsiteY17" fmla="*/ 742384 h 1231271"/>
                    <a:gd name="connsiteX18" fmla="*/ 497940 w 1511929"/>
                    <a:gd name="connsiteY18" fmla="*/ 697117 h 1231271"/>
                    <a:gd name="connsiteX19" fmla="*/ 516047 w 1511929"/>
                    <a:gd name="connsiteY19" fmla="*/ 669956 h 1231271"/>
                    <a:gd name="connsiteX20" fmla="*/ 534154 w 1511929"/>
                    <a:gd name="connsiteY20" fmla="*/ 561315 h 1231271"/>
                    <a:gd name="connsiteX21" fmla="*/ 579422 w 1511929"/>
                    <a:gd name="connsiteY21" fmla="*/ 516048 h 1231271"/>
                    <a:gd name="connsiteX22" fmla="*/ 606582 w 1511929"/>
                    <a:gd name="connsiteY22" fmla="*/ 506994 h 1231271"/>
                    <a:gd name="connsiteX23" fmla="*/ 660903 w 1511929"/>
                    <a:gd name="connsiteY23" fmla="*/ 479834 h 1231271"/>
                    <a:gd name="connsiteX24" fmla="*/ 715224 w 1511929"/>
                    <a:gd name="connsiteY24" fmla="*/ 452673 h 1231271"/>
                    <a:gd name="connsiteX25" fmla="*/ 742384 w 1511929"/>
                    <a:gd name="connsiteY25" fmla="*/ 434566 h 1231271"/>
                    <a:gd name="connsiteX26" fmla="*/ 760491 w 1511929"/>
                    <a:gd name="connsiteY26" fmla="*/ 407406 h 1231271"/>
                    <a:gd name="connsiteX27" fmla="*/ 841972 w 1511929"/>
                    <a:gd name="connsiteY27" fmla="*/ 362139 h 1231271"/>
                    <a:gd name="connsiteX28" fmla="*/ 869132 w 1511929"/>
                    <a:gd name="connsiteY28" fmla="*/ 344032 h 1231271"/>
                    <a:gd name="connsiteX29" fmla="*/ 887239 w 1511929"/>
                    <a:gd name="connsiteY29" fmla="*/ 316871 h 1231271"/>
                    <a:gd name="connsiteX30" fmla="*/ 914400 w 1511929"/>
                    <a:gd name="connsiteY30" fmla="*/ 289711 h 1231271"/>
                    <a:gd name="connsiteX31" fmla="*/ 923453 w 1511929"/>
                    <a:gd name="connsiteY31" fmla="*/ 253497 h 1231271"/>
                    <a:gd name="connsiteX32" fmla="*/ 968721 w 1511929"/>
                    <a:gd name="connsiteY32" fmla="*/ 199176 h 1231271"/>
                    <a:gd name="connsiteX33" fmla="*/ 1032095 w 1511929"/>
                    <a:gd name="connsiteY33" fmla="*/ 117695 h 1231271"/>
                    <a:gd name="connsiteX34" fmla="*/ 1041148 w 1511929"/>
                    <a:gd name="connsiteY34" fmla="*/ 90535 h 1231271"/>
                    <a:gd name="connsiteX35" fmla="*/ 1068309 w 1511929"/>
                    <a:gd name="connsiteY35" fmla="*/ 9053 h 1231271"/>
                    <a:gd name="connsiteX36" fmla="*/ 1095469 w 1511929"/>
                    <a:gd name="connsiteY36" fmla="*/ 0 h 1231271"/>
                    <a:gd name="connsiteX37" fmla="*/ 1231271 w 1511929"/>
                    <a:gd name="connsiteY37" fmla="*/ 9053 h 1231271"/>
                    <a:gd name="connsiteX38" fmla="*/ 1285592 w 1511929"/>
                    <a:gd name="connsiteY38" fmla="*/ 63374 h 1231271"/>
                    <a:gd name="connsiteX39" fmla="*/ 1339913 w 1511929"/>
                    <a:gd name="connsiteY39" fmla="*/ 108642 h 1231271"/>
                    <a:gd name="connsiteX40" fmla="*/ 1367073 w 1511929"/>
                    <a:gd name="connsiteY40" fmla="*/ 144855 h 1231271"/>
                    <a:gd name="connsiteX41" fmla="*/ 1421394 w 1511929"/>
                    <a:gd name="connsiteY41" fmla="*/ 181069 h 1231271"/>
                    <a:gd name="connsiteX42" fmla="*/ 1511929 w 1511929"/>
                    <a:gd name="connsiteY42" fmla="*/ 181069 h 123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511929" h="1231271">
                      <a:moveTo>
                        <a:pt x="36214" y="1231271"/>
                      </a:moveTo>
                      <a:cubicBezTo>
                        <a:pt x="30178" y="1216182"/>
                        <a:pt x="23661" y="1201277"/>
                        <a:pt x="18107" y="1186004"/>
                      </a:cubicBezTo>
                      <a:cubicBezTo>
                        <a:pt x="11584" y="1168067"/>
                        <a:pt x="0" y="1131683"/>
                        <a:pt x="0" y="1131683"/>
                      </a:cubicBezTo>
                      <a:cubicBezTo>
                        <a:pt x="3018" y="1101505"/>
                        <a:pt x="4764" y="1071173"/>
                        <a:pt x="9053" y="1041149"/>
                      </a:cubicBezTo>
                      <a:cubicBezTo>
                        <a:pt x="10813" y="1028831"/>
                        <a:pt x="11205" y="1015288"/>
                        <a:pt x="18107" y="1004935"/>
                      </a:cubicBezTo>
                      <a:cubicBezTo>
                        <a:pt x="24143" y="995882"/>
                        <a:pt x="36214" y="992864"/>
                        <a:pt x="45267" y="986828"/>
                      </a:cubicBezTo>
                      <a:cubicBezTo>
                        <a:pt x="51303" y="977774"/>
                        <a:pt x="56408" y="968026"/>
                        <a:pt x="63374" y="959667"/>
                      </a:cubicBezTo>
                      <a:cubicBezTo>
                        <a:pt x="75916" y="944617"/>
                        <a:pt x="98843" y="922779"/>
                        <a:pt x="117695" y="914400"/>
                      </a:cubicBezTo>
                      <a:cubicBezTo>
                        <a:pt x="135136" y="906648"/>
                        <a:pt x="153909" y="902329"/>
                        <a:pt x="172016" y="896293"/>
                      </a:cubicBezTo>
                      <a:cubicBezTo>
                        <a:pt x="210977" y="883306"/>
                        <a:pt x="189923" y="889553"/>
                        <a:pt x="235390" y="878186"/>
                      </a:cubicBezTo>
                      <a:cubicBezTo>
                        <a:pt x="244443" y="872150"/>
                        <a:pt x="252362" y="863899"/>
                        <a:pt x="262550" y="860079"/>
                      </a:cubicBezTo>
                      <a:cubicBezTo>
                        <a:pt x="276958" y="854676"/>
                        <a:pt x="292889" y="854758"/>
                        <a:pt x="307818" y="851026"/>
                      </a:cubicBezTo>
                      <a:cubicBezTo>
                        <a:pt x="317076" y="848711"/>
                        <a:pt x="325925" y="844990"/>
                        <a:pt x="334978" y="841972"/>
                      </a:cubicBezTo>
                      <a:cubicBezTo>
                        <a:pt x="344031" y="832919"/>
                        <a:pt x="351485" y="821914"/>
                        <a:pt x="362138" y="814812"/>
                      </a:cubicBezTo>
                      <a:cubicBezTo>
                        <a:pt x="370079" y="809518"/>
                        <a:pt x="380763" y="810026"/>
                        <a:pt x="389299" y="805758"/>
                      </a:cubicBezTo>
                      <a:cubicBezTo>
                        <a:pt x="399031" y="800892"/>
                        <a:pt x="407406" y="793687"/>
                        <a:pt x="416459" y="787651"/>
                      </a:cubicBezTo>
                      <a:cubicBezTo>
                        <a:pt x="422495" y="778598"/>
                        <a:pt x="426872" y="768185"/>
                        <a:pt x="434566" y="760491"/>
                      </a:cubicBezTo>
                      <a:cubicBezTo>
                        <a:pt x="442260" y="752797"/>
                        <a:pt x="454930" y="750881"/>
                        <a:pt x="461727" y="742384"/>
                      </a:cubicBezTo>
                      <a:cubicBezTo>
                        <a:pt x="511706" y="679911"/>
                        <a:pt x="420099" y="749012"/>
                        <a:pt x="497940" y="697117"/>
                      </a:cubicBezTo>
                      <a:cubicBezTo>
                        <a:pt x="503976" y="688063"/>
                        <a:pt x="511181" y="679688"/>
                        <a:pt x="516047" y="669956"/>
                      </a:cubicBezTo>
                      <a:cubicBezTo>
                        <a:pt x="533721" y="634609"/>
                        <a:pt x="524111" y="601488"/>
                        <a:pt x="534154" y="561315"/>
                      </a:cubicBezTo>
                      <a:cubicBezTo>
                        <a:pt x="539328" y="540619"/>
                        <a:pt x="562176" y="524671"/>
                        <a:pt x="579422" y="516048"/>
                      </a:cubicBezTo>
                      <a:cubicBezTo>
                        <a:pt x="587958" y="511780"/>
                        <a:pt x="598046" y="511262"/>
                        <a:pt x="606582" y="506994"/>
                      </a:cubicBezTo>
                      <a:cubicBezTo>
                        <a:pt x="676773" y="471897"/>
                        <a:pt x="592643" y="502586"/>
                        <a:pt x="660903" y="479834"/>
                      </a:cubicBezTo>
                      <a:cubicBezTo>
                        <a:pt x="738738" y="427943"/>
                        <a:pt x="640259" y="490156"/>
                        <a:pt x="715224" y="452673"/>
                      </a:cubicBezTo>
                      <a:cubicBezTo>
                        <a:pt x="724956" y="447807"/>
                        <a:pt x="733331" y="440602"/>
                        <a:pt x="742384" y="434566"/>
                      </a:cubicBezTo>
                      <a:cubicBezTo>
                        <a:pt x="748420" y="425513"/>
                        <a:pt x="752302" y="414571"/>
                        <a:pt x="760491" y="407406"/>
                      </a:cubicBezTo>
                      <a:cubicBezTo>
                        <a:pt x="798807" y="373880"/>
                        <a:pt x="804667" y="374573"/>
                        <a:pt x="841972" y="362139"/>
                      </a:cubicBezTo>
                      <a:cubicBezTo>
                        <a:pt x="851025" y="356103"/>
                        <a:pt x="861438" y="351726"/>
                        <a:pt x="869132" y="344032"/>
                      </a:cubicBezTo>
                      <a:cubicBezTo>
                        <a:pt x="876826" y="336338"/>
                        <a:pt x="880273" y="325230"/>
                        <a:pt x="887239" y="316871"/>
                      </a:cubicBezTo>
                      <a:cubicBezTo>
                        <a:pt x="895436" y="307035"/>
                        <a:pt x="905346" y="298764"/>
                        <a:pt x="914400" y="289711"/>
                      </a:cubicBezTo>
                      <a:cubicBezTo>
                        <a:pt x="917418" y="277640"/>
                        <a:pt x="918552" y="264934"/>
                        <a:pt x="923453" y="253497"/>
                      </a:cubicBezTo>
                      <a:cubicBezTo>
                        <a:pt x="936687" y="222617"/>
                        <a:pt x="947958" y="225872"/>
                        <a:pt x="968721" y="199176"/>
                      </a:cubicBezTo>
                      <a:cubicBezTo>
                        <a:pt x="1044520" y="101719"/>
                        <a:pt x="970434" y="179354"/>
                        <a:pt x="1032095" y="117695"/>
                      </a:cubicBezTo>
                      <a:cubicBezTo>
                        <a:pt x="1035113" y="108642"/>
                        <a:pt x="1039078" y="99851"/>
                        <a:pt x="1041148" y="90535"/>
                      </a:cubicBezTo>
                      <a:cubicBezTo>
                        <a:pt x="1047356" y="62597"/>
                        <a:pt x="1042767" y="29487"/>
                        <a:pt x="1068309" y="9053"/>
                      </a:cubicBezTo>
                      <a:cubicBezTo>
                        <a:pt x="1075761" y="3091"/>
                        <a:pt x="1086416" y="3018"/>
                        <a:pt x="1095469" y="0"/>
                      </a:cubicBezTo>
                      <a:lnTo>
                        <a:pt x="1231271" y="9053"/>
                      </a:lnTo>
                      <a:cubicBezTo>
                        <a:pt x="1255564" y="17151"/>
                        <a:pt x="1264286" y="49170"/>
                        <a:pt x="1285592" y="63374"/>
                      </a:cubicBezTo>
                      <a:cubicBezTo>
                        <a:pt x="1313532" y="82001"/>
                        <a:pt x="1316676" y="81533"/>
                        <a:pt x="1339913" y="108642"/>
                      </a:cubicBezTo>
                      <a:cubicBezTo>
                        <a:pt x="1349733" y="120098"/>
                        <a:pt x="1355795" y="134831"/>
                        <a:pt x="1367073" y="144855"/>
                      </a:cubicBezTo>
                      <a:cubicBezTo>
                        <a:pt x="1383338" y="159313"/>
                        <a:pt x="1399632" y="181069"/>
                        <a:pt x="1421394" y="181069"/>
                      </a:cubicBezTo>
                      <a:lnTo>
                        <a:pt x="1511929" y="181069"/>
                      </a:ln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3" name="Group 342"/>
              <p:cNvGrpSpPr/>
              <p:nvPr/>
            </p:nvGrpSpPr>
            <p:grpSpPr>
              <a:xfrm>
                <a:off x="7739230" y="2213471"/>
                <a:ext cx="744836" cy="626693"/>
                <a:chOff x="5976002" y="1319269"/>
                <a:chExt cx="2586217" cy="2294747"/>
              </a:xfrm>
            </p:grpSpPr>
            <p:sp>
              <p:nvSpPr>
                <p:cNvPr id="344" name="Moon 343"/>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5" name="Group 344"/>
                <p:cNvGrpSpPr/>
                <p:nvPr/>
              </p:nvGrpSpPr>
              <p:grpSpPr>
                <a:xfrm>
                  <a:off x="5976002" y="1607591"/>
                  <a:ext cx="2586217" cy="2006425"/>
                  <a:chOff x="5976002" y="1607591"/>
                  <a:chExt cx="2586217" cy="2006425"/>
                </a:xfrm>
              </p:grpSpPr>
              <p:grpSp>
                <p:nvGrpSpPr>
                  <p:cNvPr id="346" name="Group 345"/>
                  <p:cNvGrpSpPr/>
                  <p:nvPr/>
                </p:nvGrpSpPr>
                <p:grpSpPr>
                  <a:xfrm>
                    <a:off x="5976002" y="1607591"/>
                    <a:ext cx="2586217" cy="2006425"/>
                    <a:chOff x="5327001" y="3829202"/>
                    <a:chExt cx="2586217" cy="2006425"/>
                  </a:xfrm>
                </p:grpSpPr>
                <p:grpSp>
                  <p:nvGrpSpPr>
                    <p:cNvPr id="348" name="Group 347"/>
                    <p:cNvGrpSpPr/>
                    <p:nvPr/>
                  </p:nvGrpSpPr>
                  <p:grpSpPr>
                    <a:xfrm flipH="1">
                      <a:off x="5327001" y="3829202"/>
                      <a:ext cx="2426682" cy="2006425"/>
                      <a:chOff x="1266655" y="3021929"/>
                      <a:chExt cx="2426682" cy="2006425"/>
                    </a:xfrm>
                  </p:grpSpPr>
                  <p:sp>
                    <p:nvSpPr>
                      <p:cNvPr id="350" name="Oval 349"/>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Rectangle 350"/>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2" name="Rectangle 351"/>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3" name="Rectangle 352"/>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4" name="Rectangle 353"/>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5" name="Rectangle 354"/>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9" name="Oval 348"/>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7" name="Oval 346"/>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56" name="Group 355"/>
              <p:cNvGrpSpPr/>
              <p:nvPr/>
            </p:nvGrpSpPr>
            <p:grpSpPr>
              <a:xfrm>
                <a:off x="7183060" y="1632070"/>
                <a:ext cx="723414" cy="1461592"/>
                <a:chOff x="4605611" y="1295400"/>
                <a:chExt cx="1750891" cy="3580848"/>
              </a:xfrm>
            </p:grpSpPr>
            <p:sp>
              <p:nvSpPr>
                <p:cNvPr id="357" name="Oval 356"/>
                <p:cNvSpPr/>
                <p:nvPr/>
              </p:nvSpPr>
              <p:spPr>
                <a:xfrm>
                  <a:off x="4953000" y="1295400"/>
                  <a:ext cx="1143000" cy="1143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8" name="Rectangle 357"/>
                <p:cNvSpPr/>
                <p:nvPr/>
              </p:nvSpPr>
              <p:spPr>
                <a:xfrm>
                  <a:off x="5257800" y="1752600"/>
                  <a:ext cx="411480" cy="246888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9" name="Rectangle 358"/>
                <p:cNvSpPr/>
                <p:nvPr/>
              </p:nvSpPr>
              <p:spPr>
                <a:xfrm rot="9760774">
                  <a:off x="5522551" y="3540000"/>
                  <a:ext cx="339140" cy="132433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0" name="Rectangle 359"/>
                <p:cNvSpPr/>
                <p:nvPr/>
              </p:nvSpPr>
              <p:spPr>
                <a:xfrm rot="11760182">
                  <a:off x="5132248" y="3417325"/>
                  <a:ext cx="341485" cy="145892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1" name="Rectangle 360"/>
                <p:cNvSpPr/>
                <p:nvPr/>
              </p:nvSpPr>
              <p:spPr>
                <a:xfrm rot="17915219">
                  <a:off x="5715394" y="2361659"/>
                  <a:ext cx="289631" cy="99258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2" name="Rectangle 361"/>
                <p:cNvSpPr/>
                <p:nvPr/>
              </p:nvSpPr>
              <p:spPr>
                <a:xfrm rot="14650530">
                  <a:off x="4875200" y="2447586"/>
                  <a:ext cx="289631" cy="82881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27" name="Rectangle 326"/>
            <p:cNvSpPr/>
            <p:nvPr/>
          </p:nvSpPr>
          <p:spPr>
            <a:xfrm>
              <a:off x="7377068" y="1021560"/>
              <a:ext cx="1675716" cy="461665"/>
            </a:xfrm>
            <a:prstGeom prst="rect">
              <a:avLst/>
            </a:prstGeom>
          </p:spPr>
          <p:txBody>
            <a:bodyPr wrap="none">
              <a:spAutoFit/>
            </a:bodyPr>
            <a:lstStyle/>
            <a:p>
              <a:r>
                <a:rPr lang="en-US" sz="2400" i="1" dirty="0">
                  <a:solidFill>
                    <a:schemeClr val="bg1"/>
                  </a:solidFill>
                </a:rPr>
                <a:t>Exodus 22:5</a:t>
              </a:r>
              <a:endParaRPr lang="en-US" sz="2400" dirty="0">
                <a:solidFill>
                  <a:schemeClr val="bg1"/>
                </a:solidFill>
              </a:endParaRPr>
            </a:p>
          </p:txBody>
        </p:sp>
      </p:grpSp>
      <p:grpSp>
        <p:nvGrpSpPr>
          <p:cNvPr id="71" name="Group 70"/>
          <p:cNvGrpSpPr/>
          <p:nvPr/>
        </p:nvGrpSpPr>
        <p:grpSpPr>
          <a:xfrm>
            <a:off x="9330899" y="1034093"/>
            <a:ext cx="2731945" cy="2383429"/>
            <a:chOff x="9330899" y="1034093"/>
            <a:chExt cx="2731945" cy="2383429"/>
          </a:xfrm>
        </p:grpSpPr>
        <p:sp>
          <p:nvSpPr>
            <p:cNvPr id="366" name="Vertical Scroll 365"/>
            <p:cNvSpPr/>
            <p:nvPr/>
          </p:nvSpPr>
          <p:spPr>
            <a:xfrm>
              <a:off x="9330899" y="1124761"/>
              <a:ext cx="2731945" cy="2292761"/>
            </a:xfrm>
            <a:prstGeom prst="verticalScroll">
              <a:avLst/>
            </a:prstGeom>
            <a:solidFill>
              <a:srgbClr val="EBB9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5" name="Rectangle 364"/>
            <p:cNvSpPr/>
            <p:nvPr/>
          </p:nvSpPr>
          <p:spPr>
            <a:xfrm>
              <a:off x="10034684" y="1034093"/>
              <a:ext cx="1675715" cy="461665"/>
            </a:xfrm>
            <a:prstGeom prst="rect">
              <a:avLst/>
            </a:prstGeom>
          </p:spPr>
          <p:txBody>
            <a:bodyPr wrap="none">
              <a:spAutoFit/>
            </a:bodyPr>
            <a:lstStyle/>
            <a:p>
              <a:r>
                <a:rPr lang="en-US" sz="2400" i="1" dirty="0">
                  <a:solidFill>
                    <a:schemeClr val="bg1"/>
                  </a:solidFill>
                </a:rPr>
                <a:t>Exodus 22:6</a:t>
              </a:r>
              <a:endParaRPr lang="en-US" sz="2400" dirty="0">
                <a:solidFill>
                  <a:schemeClr val="bg1"/>
                </a:solidFill>
              </a:endParaRPr>
            </a:p>
          </p:txBody>
        </p:sp>
        <p:grpSp>
          <p:nvGrpSpPr>
            <p:cNvPr id="579" name="Group 578"/>
            <p:cNvGrpSpPr/>
            <p:nvPr/>
          </p:nvGrpSpPr>
          <p:grpSpPr>
            <a:xfrm rot="1211216">
              <a:off x="9990577" y="1773422"/>
              <a:ext cx="1078520" cy="920888"/>
              <a:chOff x="6592120" y="2543038"/>
              <a:chExt cx="1180280" cy="1190762"/>
            </a:xfrm>
            <a:solidFill>
              <a:schemeClr val="tx1"/>
            </a:solidFill>
          </p:grpSpPr>
          <p:sp>
            <p:nvSpPr>
              <p:cNvPr id="580" name="Moon 579"/>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1" name="Moon 580"/>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2" name="Moon 581"/>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 name="Moon 582"/>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4" name="Moon 583"/>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5" name="Moon 584"/>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6" name="Moon 585"/>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07"/>
            <p:cNvGrpSpPr/>
            <p:nvPr/>
          </p:nvGrpSpPr>
          <p:grpSpPr>
            <a:xfrm flipH="1">
              <a:off x="9703754" y="2046479"/>
              <a:ext cx="561313" cy="1201872"/>
              <a:chOff x="7610042" y="1124339"/>
              <a:chExt cx="2183077" cy="4674359"/>
            </a:xfrm>
            <a:solidFill>
              <a:schemeClr val="tx1"/>
            </a:solidFill>
          </p:grpSpPr>
          <p:grpSp>
            <p:nvGrpSpPr>
              <p:cNvPr id="412" name="Group 411"/>
              <p:cNvGrpSpPr/>
              <p:nvPr/>
            </p:nvGrpSpPr>
            <p:grpSpPr>
              <a:xfrm rot="19650881">
                <a:off x="7610042" y="1912498"/>
                <a:ext cx="560711" cy="1828800"/>
                <a:chOff x="6765584" y="990600"/>
                <a:chExt cx="1083016" cy="3532339"/>
              </a:xfrm>
              <a:grpFill/>
            </p:grpSpPr>
            <p:sp>
              <p:nvSpPr>
                <p:cNvPr id="462" name="Moon 46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Moon 46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Moon 46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Moon 46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Moon 46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3" name="Moon 412"/>
              <p:cNvSpPr/>
              <p:nvPr/>
            </p:nvSpPr>
            <p:spPr>
              <a:xfrm flipH="1">
                <a:off x="8153400" y="2667000"/>
                <a:ext cx="533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4" name="Group 413"/>
              <p:cNvGrpSpPr/>
              <p:nvPr/>
            </p:nvGrpSpPr>
            <p:grpSpPr>
              <a:xfrm rot="19650881">
                <a:off x="7610043" y="2598297"/>
                <a:ext cx="560711" cy="1828800"/>
                <a:chOff x="6765584" y="990600"/>
                <a:chExt cx="1083016" cy="3532339"/>
              </a:xfrm>
              <a:grpFill/>
            </p:grpSpPr>
            <p:sp>
              <p:nvSpPr>
                <p:cNvPr id="457" name="Moon 45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Moon 45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Moon 45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Moon 45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Moon 46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5" name="Group 414"/>
              <p:cNvGrpSpPr/>
              <p:nvPr/>
            </p:nvGrpSpPr>
            <p:grpSpPr>
              <a:xfrm rot="19650881">
                <a:off x="7610042" y="3360298"/>
                <a:ext cx="560711" cy="1828800"/>
                <a:chOff x="6765584" y="990600"/>
                <a:chExt cx="1083016" cy="3532339"/>
              </a:xfrm>
              <a:grpFill/>
            </p:grpSpPr>
            <p:sp>
              <p:nvSpPr>
                <p:cNvPr id="452" name="Moon 45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Moon 45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Moon 45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Moon 45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Moon 45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6" name="Group 415"/>
              <p:cNvGrpSpPr/>
              <p:nvPr/>
            </p:nvGrpSpPr>
            <p:grpSpPr>
              <a:xfrm rot="928600">
                <a:off x="8349452" y="1870455"/>
                <a:ext cx="560711" cy="1828800"/>
                <a:chOff x="6765584" y="990600"/>
                <a:chExt cx="1083016" cy="3532339"/>
              </a:xfrm>
              <a:grpFill/>
            </p:grpSpPr>
            <p:sp>
              <p:nvSpPr>
                <p:cNvPr id="447" name="Moon 44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Moon 44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9" name="Moon 44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Moon 44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Moon 45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7" name="Group 416"/>
              <p:cNvGrpSpPr/>
              <p:nvPr/>
            </p:nvGrpSpPr>
            <p:grpSpPr>
              <a:xfrm rot="2972959">
                <a:off x="8598363" y="2330596"/>
                <a:ext cx="560711" cy="1828800"/>
                <a:chOff x="6765584" y="990600"/>
                <a:chExt cx="1083016" cy="3532339"/>
              </a:xfrm>
              <a:grpFill/>
            </p:grpSpPr>
            <p:sp>
              <p:nvSpPr>
                <p:cNvPr id="442" name="Moon 44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Moon 44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Moon 44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Moon 44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Moon 44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8" name="Group 417"/>
              <p:cNvGrpSpPr/>
              <p:nvPr/>
            </p:nvGrpSpPr>
            <p:grpSpPr>
              <a:xfrm rot="21057775">
                <a:off x="7936516" y="1124339"/>
                <a:ext cx="560711" cy="2493875"/>
                <a:chOff x="6765584" y="990600"/>
                <a:chExt cx="1083016" cy="3532339"/>
              </a:xfrm>
              <a:grpFill/>
            </p:grpSpPr>
            <p:sp>
              <p:nvSpPr>
                <p:cNvPr id="437" name="Moon 43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Moon 43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Moon 43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Moon 43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Moon 44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9" name="Group 418"/>
              <p:cNvGrpSpPr/>
              <p:nvPr/>
            </p:nvGrpSpPr>
            <p:grpSpPr>
              <a:xfrm rot="1547556">
                <a:off x="8354077" y="3318090"/>
                <a:ext cx="560711" cy="1828800"/>
                <a:chOff x="6765584" y="990600"/>
                <a:chExt cx="1083016" cy="3532339"/>
              </a:xfrm>
              <a:grpFill/>
            </p:grpSpPr>
            <p:sp>
              <p:nvSpPr>
                <p:cNvPr id="432" name="Moon 43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Moon 43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Moon 43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Moon 43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Moon 43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0" name="Group 419"/>
              <p:cNvGrpSpPr/>
              <p:nvPr/>
            </p:nvGrpSpPr>
            <p:grpSpPr>
              <a:xfrm rot="19650881">
                <a:off x="7610042" y="3969898"/>
                <a:ext cx="560711" cy="1828800"/>
                <a:chOff x="6765584" y="990600"/>
                <a:chExt cx="1083016" cy="3532339"/>
              </a:xfrm>
              <a:grpFill/>
            </p:grpSpPr>
            <p:sp>
              <p:nvSpPr>
                <p:cNvPr id="427" name="Moon 426"/>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Moon 427"/>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Moon 428"/>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Moon 429"/>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Moon 430"/>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1" name="Group 420"/>
              <p:cNvGrpSpPr/>
              <p:nvPr/>
            </p:nvGrpSpPr>
            <p:grpSpPr>
              <a:xfrm rot="1949119" flipH="1">
                <a:off x="8372043" y="3969897"/>
                <a:ext cx="560711" cy="1828800"/>
                <a:chOff x="6765584" y="990600"/>
                <a:chExt cx="1083016" cy="3532339"/>
              </a:xfrm>
              <a:grpFill/>
            </p:grpSpPr>
            <p:sp>
              <p:nvSpPr>
                <p:cNvPr id="422" name="Moon 421"/>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Moon 422"/>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Moon 423"/>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Moon 424"/>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Moon 425"/>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87" name="Group 586"/>
            <p:cNvGrpSpPr/>
            <p:nvPr/>
          </p:nvGrpSpPr>
          <p:grpSpPr>
            <a:xfrm rot="3024493">
              <a:off x="10650677" y="2153505"/>
              <a:ext cx="1078520" cy="920888"/>
              <a:chOff x="6592120" y="2543038"/>
              <a:chExt cx="1180280" cy="1190762"/>
            </a:xfrm>
            <a:solidFill>
              <a:schemeClr val="tx1"/>
            </a:solidFill>
          </p:grpSpPr>
          <p:sp>
            <p:nvSpPr>
              <p:cNvPr id="588" name="Moon 587"/>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9" name="Moon 588"/>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0" name="Moon 589"/>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1" name="Moon 590"/>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2" name="Moon 591"/>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 name="Moon 592"/>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4" name="Moon 593"/>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3" name="Group 107"/>
            <p:cNvGrpSpPr/>
            <p:nvPr/>
          </p:nvGrpSpPr>
          <p:grpSpPr>
            <a:xfrm flipH="1">
              <a:off x="10996953" y="2086396"/>
              <a:ext cx="561313" cy="1201872"/>
              <a:chOff x="7610042" y="1124339"/>
              <a:chExt cx="2183077" cy="4674359"/>
            </a:xfrm>
            <a:solidFill>
              <a:schemeClr val="tx1"/>
            </a:solidFill>
          </p:grpSpPr>
          <p:grpSp>
            <p:nvGrpSpPr>
              <p:cNvPr id="524" name="Group 523"/>
              <p:cNvGrpSpPr/>
              <p:nvPr/>
            </p:nvGrpSpPr>
            <p:grpSpPr>
              <a:xfrm rot="19650881">
                <a:off x="7610042" y="1912498"/>
                <a:ext cx="560711" cy="1828800"/>
                <a:chOff x="6765584" y="990600"/>
                <a:chExt cx="1083016" cy="3532339"/>
              </a:xfrm>
              <a:grpFill/>
            </p:grpSpPr>
            <p:sp>
              <p:nvSpPr>
                <p:cNvPr id="574" name="Moon 57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5" name="Moon 57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6" name="Moon 57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7" name="Moon 57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8" name="Moon 57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5" name="Moon 524"/>
              <p:cNvSpPr/>
              <p:nvPr/>
            </p:nvSpPr>
            <p:spPr>
              <a:xfrm flipH="1">
                <a:off x="8153400" y="2667000"/>
                <a:ext cx="533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6" name="Group 525"/>
              <p:cNvGrpSpPr/>
              <p:nvPr/>
            </p:nvGrpSpPr>
            <p:grpSpPr>
              <a:xfrm rot="19650881">
                <a:off x="7610043" y="2598297"/>
                <a:ext cx="560711" cy="1828800"/>
                <a:chOff x="6765584" y="990600"/>
                <a:chExt cx="1083016" cy="3532339"/>
              </a:xfrm>
              <a:grpFill/>
            </p:grpSpPr>
            <p:sp>
              <p:nvSpPr>
                <p:cNvPr id="569" name="Moon 56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0" name="Moon 56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1" name="Moon 57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2" name="Moon 57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 name="Moon 57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7" name="Group 526"/>
              <p:cNvGrpSpPr/>
              <p:nvPr/>
            </p:nvGrpSpPr>
            <p:grpSpPr>
              <a:xfrm rot="19650881">
                <a:off x="7610042" y="3360298"/>
                <a:ext cx="560711" cy="1828800"/>
                <a:chOff x="6765584" y="990600"/>
                <a:chExt cx="1083016" cy="3532339"/>
              </a:xfrm>
              <a:grpFill/>
            </p:grpSpPr>
            <p:sp>
              <p:nvSpPr>
                <p:cNvPr id="564" name="Moon 56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5" name="Moon 56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6" name="Moon 56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7" name="Moon 56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8" name="Moon 56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8" name="Group 527"/>
              <p:cNvGrpSpPr/>
              <p:nvPr/>
            </p:nvGrpSpPr>
            <p:grpSpPr>
              <a:xfrm rot="928600">
                <a:off x="8349452" y="1870455"/>
                <a:ext cx="560711" cy="1828800"/>
                <a:chOff x="6765584" y="990600"/>
                <a:chExt cx="1083016" cy="3532339"/>
              </a:xfrm>
              <a:grpFill/>
            </p:grpSpPr>
            <p:sp>
              <p:nvSpPr>
                <p:cNvPr id="559" name="Moon 55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Moon 55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1" name="Moon 56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2" name="Moon 56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 name="Moon 56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9" name="Group 528"/>
              <p:cNvGrpSpPr/>
              <p:nvPr/>
            </p:nvGrpSpPr>
            <p:grpSpPr>
              <a:xfrm rot="2972959">
                <a:off x="8598363" y="2330596"/>
                <a:ext cx="560711" cy="1828800"/>
                <a:chOff x="6765584" y="990600"/>
                <a:chExt cx="1083016" cy="3532339"/>
              </a:xfrm>
              <a:grpFill/>
            </p:grpSpPr>
            <p:sp>
              <p:nvSpPr>
                <p:cNvPr id="554" name="Moon 55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5" name="Moon 55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6" name="Moon 55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7" name="Moon 55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8" name="Moon 55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0" name="Group 529"/>
              <p:cNvGrpSpPr/>
              <p:nvPr/>
            </p:nvGrpSpPr>
            <p:grpSpPr>
              <a:xfrm rot="21057775">
                <a:off x="7936516" y="1124339"/>
                <a:ext cx="560711" cy="2493875"/>
                <a:chOff x="6765584" y="990600"/>
                <a:chExt cx="1083016" cy="3532339"/>
              </a:xfrm>
              <a:grpFill/>
            </p:grpSpPr>
            <p:sp>
              <p:nvSpPr>
                <p:cNvPr id="549" name="Moon 54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0" name="Moon 54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Moon 55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2" name="Moon 55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Moon 55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1" name="Group 530"/>
              <p:cNvGrpSpPr/>
              <p:nvPr/>
            </p:nvGrpSpPr>
            <p:grpSpPr>
              <a:xfrm rot="1547556">
                <a:off x="8354077" y="3318090"/>
                <a:ext cx="560711" cy="1828800"/>
                <a:chOff x="6765584" y="990600"/>
                <a:chExt cx="1083016" cy="3532339"/>
              </a:xfrm>
              <a:grpFill/>
            </p:grpSpPr>
            <p:sp>
              <p:nvSpPr>
                <p:cNvPr id="544" name="Moon 54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5" name="Moon 54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6" name="Moon 54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Moon 54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8" name="Moon 54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2" name="Group 531"/>
              <p:cNvGrpSpPr/>
              <p:nvPr/>
            </p:nvGrpSpPr>
            <p:grpSpPr>
              <a:xfrm rot="19650881">
                <a:off x="7610042" y="3969898"/>
                <a:ext cx="560711" cy="1828800"/>
                <a:chOff x="6765584" y="990600"/>
                <a:chExt cx="1083016" cy="3532339"/>
              </a:xfrm>
              <a:grpFill/>
            </p:grpSpPr>
            <p:sp>
              <p:nvSpPr>
                <p:cNvPr id="539" name="Moon 538"/>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0" name="Moon 539"/>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1" name="Moon 540"/>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Moon 541"/>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Moon 542"/>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3" name="Group 532"/>
              <p:cNvGrpSpPr/>
              <p:nvPr/>
            </p:nvGrpSpPr>
            <p:grpSpPr>
              <a:xfrm rot="1949119" flipH="1">
                <a:off x="8372043" y="3969897"/>
                <a:ext cx="560711" cy="1828800"/>
                <a:chOff x="6765584" y="990600"/>
                <a:chExt cx="1083016" cy="3532339"/>
              </a:xfrm>
              <a:grpFill/>
            </p:grpSpPr>
            <p:sp>
              <p:nvSpPr>
                <p:cNvPr id="534" name="Moon 533"/>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Moon 534"/>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Moon 535"/>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Moon 536"/>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8" name="Moon 537"/>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7" name="Group 107"/>
            <p:cNvGrpSpPr/>
            <p:nvPr/>
          </p:nvGrpSpPr>
          <p:grpSpPr>
            <a:xfrm flipH="1">
              <a:off x="10237585" y="2127334"/>
              <a:ext cx="561313" cy="1201872"/>
              <a:chOff x="7610042" y="1124339"/>
              <a:chExt cx="2183077" cy="4674359"/>
            </a:xfrm>
            <a:solidFill>
              <a:schemeClr val="tx1"/>
            </a:solidFill>
          </p:grpSpPr>
          <p:grpSp>
            <p:nvGrpSpPr>
              <p:cNvPr id="468" name="Group 467"/>
              <p:cNvGrpSpPr/>
              <p:nvPr/>
            </p:nvGrpSpPr>
            <p:grpSpPr>
              <a:xfrm rot="19650881">
                <a:off x="7610042" y="1912498"/>
                <a:ext cx="560711" cy="1828800"/>
                <a:chOff x="6765584" y="990600"/>
                <a:chExt cx="1083016" cy="3532339"/>
              </a:xfrm>
              <a:grpFill/>
            </p:grpSpPr>
            <p:sp>
              <p:nvSpPr>
                <p:cNvPr id="518" name="Moon 51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Moon 51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Moon 51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1" name="Moon 52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2" name="Moon 52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9" name="Moon 468"/>
              <p:cNvSpPr/>
              <p:nvPr/>
            </p:nvSpPr>
            <p:spPr>
              <a:xfrm flipH="1">
                <a:off x="8153400" y="2667000"/>
                <a:ext cx="533400" cy="3124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0" name="Group 469"/>
              <p:cNvGrpSpPr/>
              <p:nvPr/>
            </p:nvGrpSpPr>
            <p:grpSpPr>
              <a:xfrm rot="19650881">
                <a:off x="7610043" y="2598297"/>
                <a:ext cx="560711" cy="1828800"/>
                <a:chOff x="6765584" y="990600"/>
                <a:chExt cx="1083016" cy="3532339"/>
              </a:xfrm>
              <a:grpFill/>
            </p:grpSpPr>
            <p:sp>
              <p:nvSpPr>
                <p:cNvPr id="513" name="Moon 51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Moon 51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5" name="Moon 51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6" name="Moon 51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7" name="Moon 51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rot="19650881">
                <a:off x="7610042" y="3360298"/>
                <a:ext cx="560711" cy="1828800"/>
                <a:chOff x="6765584" y="990600"/>
                <a:chExt cx="1083016" cy="3532339"/>
              </a:xfrm>
              <a:grpFill/>
            </p:grpSpPr>
            <p:sp>
              <p:nvSpPr>
                <p:cNvPr id="508" name="Moon 50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9" name="Moon 50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Moon 50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Moon 51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Moon 51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rot="928600">
                <a:off x="8349452" y="1870455"/>
                <a:ext cx="560711" cy="1828800"/>
                <a:chOff x="6765584" y="990600"/>
                <a:chExt cx="1083016" cy="3532339"/>
              </a:xfrm>
              <a:grpFill/>
            </p:grpSpPr>
            <p:sp>
              <p:nvSpPr>
                <p:cNvPr id="503" name="Moon 50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Moon 50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Moon 50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6" name="Moon 50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Moon 50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472"/>
              <p:cNvGrpSpPr/>
              <p:nvPr/>
            </p:nvGrpSpPr>
            <p:grpSpPr>
              <a:xfrm rot="2972959">
                <a:off x="8598363" y="2330596"/>
                <a:ext cx="560711" cy="1828800"/>
                <a:chOff x="6765584" y="990600"/>
                <a:chExt cx="1083016" cy="3532339"/>
              </a:xfrm>
              <a:grpFill/>
            </p:grpSpPr>
            <p:sp>
              <p:nvSpPr>
                <p:cNvPr id="498" name="Moon 49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Moon 49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Moon 49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Moon 50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2" name="Moon 50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4" name="Group 473"/>
              <p:cNvGrpSpPr/>
              <p:nvPr/>
            </p:nvGrpSpPr>
            <p:grpSpPr>
              <a:xfrm rot="21057775">
                <a:off x="7936516" y="1124339"/>
                <a:ext cx="560711" cy="2493875"/>
                <a:chOff x="6765584" y="990600"/>
                <a:chExt cx="1083016" cy="3532339"/>
              </a:xfrm>
              <a:grpFill/>
            </p:grpSpPr>
            <p:sp>
              <p:nvSpPr>
                <p:cNvPr id="493" name="Moon 49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Moon 49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Moon 49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Moon 49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Moon 49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5" name="Group 474"/>
              <p:cNvGrpSpPr/>
              <p:nvPr/>
            </p:nvGrpSpPr>
            <p:grpSpPr>
              <a:xfrm rot="1547556">
                <a:off x="8354077" y="3318090"/>
                <a:ext cx="560711" cy="1828800"/>
                <a:chOff x="6765584" y="990600"/>
                <a:chExt cx="1083016" cy="3532339"/>
              </a:xfrm>
              <a:grpFill/>
            </p:grpSpPr>
            <p:sp>
              <p:nvSpPr>
                <p:cNvPr id="488" name="Moon 48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Moon 48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Moon 48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Moon 49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Moon 49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6" name="Group 475"/>
              <p:cNvGrpSpPr/>
              <p:nvPr/>
            </p:nvGrpSpPr>
            <p:grpSpPr>
              <a:xfrm rot="19650881">
                <a:off x="7610042" y="3969898"/>
                <a:ext cx="560711" cy="1828800"/>
                <a:chOff x="6765584" y="990600"/>
                <a:chExt cx="1083016" cy="3532339"/>
              </a:xfrm>
              <a:grpFill/>
            </p:grpSpPr>
            <p:sp>
              <p:nvSpPr>
                <p:cNvPr id="483" name="Moon 482"/>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Moon 483"/>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Moon 484"/>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Moon 485"/>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Moon 486"/>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7" name="Group 476"/>
              <p:cNvGrpSpPr/>
              <p:nvPr/>
            </p:nvGrpSpPr>
            <p:grpSpPr>
              <a:xfrm rot="1949119" flipH="1">
                <a:off x="8372043" y="3969897"/>
                <a:ext cx="560711" cy="1828800"/>
                <a:chOff x="6765584" y="990600"/>
                <a:chExt cx="1083016" cy="3532339"/>
              </a:xfrm>
              <a:grpFill/>
            </p:grpSpPr>
            <p:sp>
              <p:nvSpPr>
                <p:cNvPr id="478" name="Moon 477"/>
                <p:cNvSpPr/>
                <p:nvPr/>
              </p:nvSpPr>
              <p:spPr>
                <a:xfrm>
                  <a:off x="7010400" y="990600"/>
                  <a:ext cx="304800" cy="23622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9" name="Moon 478"/>
                <p:cNvSpPr/>
                <p:nvPr/>
              </p:nvSpPr>
              <p:spPr>
                <a:xfrm rot="620681">
                  <a:off x="7162800" y="1066800"/>
                  <a:ext cx="533400" cy="24384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Moon 479"/>
                <p:cNvSpPr/>
                <p:nvPr/>
              </p:nvSpPr>
              <p:spPr>
                <a:xfrm rot="21005458">
                  <a:off x="6765584" y="1170138"/>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Moon 480"/>
                <p:cNvSpPr/>
                <p:nvPr/>
              </p:nvSpPr>
              <p:spPr>
                <a:xfrm rot="20597297">
                  <a:off x="6841783" y="2008339"/>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Moon 481"/>
                <p:cNvSpPr/>
                <p:nvPr/>
              </p:nvSpPr>
              <p:spPr>
                <a:xfrm flipH="1">
                  <a:off x="7315200" y="1828800"/>
                  <a:ext cx="533400" cy="2514600"/>
                </a:xfrm>
                <a:prstGeom prst="moon">
                  <a:avLst>
                    <a:gd name="adj" fmla="val 875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72" name="Down Arrow 71"/>
          <p:cNvSpPr/>
          <p:nvPr/>
        </p:nvSpPr>
        <p:spPr>
          <a:xfrm>
            <a:off x="4997225" y="3478745"/>
            <a:ext cx="416340" cy="424951"/>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5" name="Group 594"/>
          <p:cNvGrpSpPr/>
          <p:nvPr/>
        </p:nvGrpSpPr>
        <p:grpSpPr>
          <a:xfrm>
            <a:off x="9173657" y="4649552"/>
            <a:ext cx="2705564" cy="1989318"/>
            <a:chOff x="228600" y="381000"/>
            <a:chExt cx="3505068" cy="2501531"/>
          </a:xfrm>
        </p:grpSpPr>
        <p:grpSp>
          <p:nvGrpSpPr>
            <p:cNvPr id="596" name="Group 595"/>
            <p:cNvGrpSpPr/>
            <p:nvPr/>
          </p:nvGrpSpPr>
          <p:grpSpPr>
            <a:xfrm>
              <a:off x="228600" y="381000"/>
              <a:ext cx="3505068" cy="2501531"/>
              <a:chOff x="534986" y="381000"/>
              <a:chExt cx="2637111" cy="2501531"/>
            </a:xfrm>
          </p:grpSpPr>
          <p:sp>
            <p:nvSpPr>
              <p:cNvPr id="598" name="Rectangle 597"/>
              <p:cNvSpPr/>
              <p:nvPr/>
            </p:nvSpPr>
            <p:spPr>
              <a:xfrm>
                <a:off x="902971" y="967776"/>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9" name="Group 598"/>
              <p:cNvGrpSpPr/>
              <p:nvPr/>
            </p:nvGrpSpPr>
            <p:grpSpPr>
              <a:xfrm>
                <a:off x="534986" y="384805"/>
                <a:ext cx="457200" cy="2497726"/>
                <a:chOff x="533400" y="381000"/>
                <a:chExt cx="457200" cy="2497726"/>
              </a:xfrm>
            </p:grpSpPr>
            <p:sp>
              <p:nvSpPr>
                <p:cNvPr id="605" name="Oval 604"/>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6" name="Rounded Rectangle 605"/>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7" name="Oval 606"/>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8" name="Oval 607"/>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0" name="Group 599"/>
              <p:cNvGrpSpPr/>
              <p:nvPr/>
            </p:nvGrpSpPr>
            <p:grpSpPr>
              <a:xfrm>
                <a:off x="2714897" y="381000"/>
                <a:ext cx="457200" cy="2497726"/>
                <a:chOff x="2714897" y="457200"/>
                <a:chExt cx="457200" cy="2497726"/>
              </a:xfrm>
            </p:grpSpPr>
            <p:sp>
              <p:nvSpPr>
                <p:cNvPr id="601" name="Oval 600"/>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2" name="Rounded Rectangle 601"/>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3" name="Oval 602"/>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4" name="Oval 603"/>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97" name="Rectangle 596"/>
            <p:cNvSpPr/>
            <p:nvPr/>
          </p:nvSpPr>
          <p:spPr>
            <a:xfrm>
              <a:off x="817400" y="1004833"/>
              <a:ext cx="2293346" cy="1354582"/>
            </a:xfrm>
            <a:prstGeom prst="rect">
              <a:avLst/>
            </a:prstGeom>
          </p:spPr>
          <p:txBody>
            <a:bodyPr wrap="square">
              <a:spAutoFit/>
            </a:bodyPr>
            <a:lstStyle/>
            <a:p>
              <a:r>
                <a:rPr lang="en-US" sz="1600" i="1" dirty="0">
                  <a:latin typeface="Abadi" panose="020B0604020104020204" pitchFamily="34" charset="0"/>
                </a:rPr>
                <a:t>If we violate the laws of God, then He requires us to make restitution</a:t>
              </a:r>
              <a:endParaRPr lang="en-US" sz="1600" i="1" dirty="0"/>
            </a:p>
          </p:txBody>
        </p:sp>
      </p:grpSp>
    </p:spTree>
    <p:extLst>
      <p:ext uri="{BB962C8B-B14F-4D97-AF65-F5344CB8AC3E}">
        <p14:creationId xmlns:p14="http://schemas.microsoft.com/office/powerpoint/2010/main" val="269607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1000"/>
                                        <p:tgtEl>
                                          <p:spTgt spid="72"/>
                                        </p:tgtEl>
                                      </p:cBhvr>
                                    </p:animEffect>
                                    <p:anim calcmode="lin" valueType="num">
                                      <p:cBhvr>
                                        <p:cTn id="18" dur="1000" fill="hold"/>
                                        <p:tgtEl>
                                          <p:spTgt spid="72"/>
                                        </p:tgtEl>
                                        <p:attrNameLst>
                                          <p:attrName>ppt_x</p:attrName>
                                        </p:attrNameLst>
                                      </p:cBhvr>
                                      <p:tavLst>
                                        <p:tav tm="0">
                                          <p:val>
                                            <p:strVal val="#ppt_x"/>
                                          </p:val>
                                        </p:tav>
                                        <p:tav tm="100000">
                                          <p:val>
                                            <p:strVal val="#ppt_x"/>
                                          </p:val>
                                        </p:tav>
                                      </p:tavLst>
                                    </p:anim>
                                    <p:anim calcmode="lin" valueType="num">
                                      <p:cBhvr>
                                        <p:cTn id="19" dur="1000" fill="hold"/>
                                        <p:tgtEl>
                                          <p:spTgt spid="7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11"/>
                                        </p:tgtEl>
                                        <p:attrNameLst>
                                          <p:attrName>style.visibility</p:attrName>
                                        </p:attrNameLst>
                                      </p:cBhvr>
                                      <p:to>
                                        <p:strVal val="visible"/>
                                      </p:to>
                                    </p:set>
                                    <p:animEffect transition="in" filter="fade">
                                      <p:cBhvr>
                                        <p:cTn id="22" dur="1000"/>
                                        <p:tgtEl>
                                          <p:spTgt spid="311"/>
                                        </p:tgtEl>
                                      </p:cBhvr>
                                    </p:animEffect>
                                    <p:anim calcmode="lin" valueType="num">
                                      <p:cBhvr>
                                        <p:cTn id="23" dur="1000" fill="hold"/>
                                        <p:tgtEl>
                                          <p:spTgt spid="311"/>
                                        </p:tgtEl>
                                        <p:attrNameLst>
                                          <p:attrName>ppt_x</p:attrName>
                                        </p:attrNameLst>
                                      </p:cBhvr>
                                      <p:tavLst>
                                        <p:tav tm="0">
                                          <p:val>
                                            <p:strVal val="#ppt_x"/>
                                          </p:val>
                                        </p:tav>
                                        <p:tav tm="100000">
                                          <p:val>
                                            <p:strVal val="#ppt_x"/>
                                          </p:val>
                                        </p:tav>
                                      </p:tavLst>
                                    </p:anim>
                                    <p:anim calcmode="lin" valueType="num">
                                      <p:cBhvr>
                                        <p:cTn id="24" dur="1000" fill="hold"/>
                                        <p:tgtEl>
                                          <p:spTgt spid="3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6" presetClass="entr" presetSubtype="37" fill="hold" nodeType="clickEffect">
                                  <p:stCondLst>
                                    <p:cond delay="0"/>
                                  </p:stCondLst>
                                  <p:childTnLst>
                                    <p:set>
                                      <p:cBhvr>
                                        <p:cTn id="36" dur="1" fill="hold">
                                          <p:stCondLst>
                                            <p:cond delay="0"/>
                                          </p:stCondLst>
                                        </p:cTn>
                                        <p:tgtEl>
                                          <p:spTgt spid="595"/>
                                        </p:tgtEl>
                                        <p:attrNameLst>
                                          <p:attrName>style.visibility</p:attrName>
                                        </p:attrNameLst>
                                      </p:cBhvr>
                                      <p:to>
                                        <p:strVal val="visible"/>
                                      </p:to>
                                    </p:set>
                                    <p:animEffect transition="in" filter="barn(outVertical)">
                                      <p:cBhvr>
                                        <p:cTn id="37" dur="500"/>
                                        <p:tgtEl>
                                          <p:spTgt spid="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65"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16461" y="344225"/>
            <a:ext cx="5839486" cy="3170099"/>
          </a:xfrm>
          <a:prstGeom prst="rect">
            <a:avLst/>
          </a:prstGeom>
          <a:noFill/>
        </p:spPr>
        <p:txBody>
          <a:bodyPr wrap="square" rtlCol="0">
            <a:spAutoFit/>
          </a:bodyPr>
          <a:lstStyle/>
          <a:p>
            <a:r>
              <a:rPr lang="en-US" sz="2000" dirty="0">
                <a:solidFill>
                  <a:schemeClr val="bg1"/>
                </a:solidFill>
                <a:latin typeface="Calibri" panose="020F0502020204030204" pitchFamily="34" charset="0"/>
              </a:rPr>
              <a:t>“Sometimes you </a:t>
            </a:r>
            <a:r>
              <a:rPr lang="en-US" sz="2000" i="1" dirty="0">
                <a:solidFill>
                  <a:schemeClr val="bg1"/>
                </a:solidFill>
                <a:latin typeface="Calibri" panose="020F0502020204030204" pitchFamily="34" charset="0"/>
              </a:rPr>
              <a:t>cannot</a:t>
            </a:r>
            <a:r>
              <a:rPr lang="en-US" sz="2000" dirty="0">
                <a:solidFill>
                  <a:schemeClr val="bg1"/>
                </a:solidFill>
                <a:latin typeface="Calibri" panose="020F0502020204030204" pitchFamily="34" charset="0"/>
              </a:rPr>
              <a:t> give back what you have taken because you don’t have it to give. If you have caused others to suffer unbearably—defiled someone’s virtue, for example—it is not within your power to give it back. </a:t>
            </a:r>
          </a:p>
          <a:p>
            <a:endParaRPr lang="en-US" sz="2000" dirty="0">
              <a:solidFill>
                <a:schemeClr val="bg1"/>
              </a:solidFill>
              <a:latin typeface="Calibri" panose="020F0502020204030204" pitchFamily="34" charset="0"/>
            </a:endParaRPr>
          </a:p>
          <a:p>
            <a:r>
              <a:rPr lang="en-US" sz="2000" dirty="0">
                <a:solidFill>
                  <a:schemeClr val="bg1"/>
                </a:solidFill>
                <a:latin typeface="Calibri" panose="020F0502020204030204" pitchFamily="34" charset="0"/>
              </a:rPr>
              <a:t>… Perhaps the damage was so severe that you cannot fix it no matter how desperately you want to. … Fixing that which you broke and you cannot fix is the very purpose of the atonement of Christ.</a:t>
            </a:r>
          </a:p>
        </p:txBody>
      </p:sp>
      <p:sp>
        <p:nvSpPr>
          <p:cNvPr id="2" name="Rectangle 1"/>
          <p:cNvSpPr/>
          <p:nvPr/>
        </p:nvSpPr>
        <p:spPr>
          <a:xfrm>
            <a:off x="5401899" y="3669432"/>
            <a:ext cx="6096000" cy="2677656"/>
          </a:xfrm>
          <a:prstGeom prst="rect">
            <a:avLst/>
          </a:prstGeom>
        </p:spPr>
        <p:txBody>
          <a:bodyPr>
            <a:spAutoFit/>
          </a:bodyPr>
          <a:lstStyle/>
          <a:p>
            <a:r>
              <a:rPr lang="en-US" sz="2400" b="0" i="0" dirty="0">
                <a:solidFill>
                  <a:schemeClr val="bg1"/>
                </a:solidFill>
                <a:effectLst/>
                <a:latin typeface="Calibri" panose="020F0502020204030204" pitchFamily="34" charset="0"/>
              </a:rPr>
              <a:t>“When your desire is firm and you are willing to pay the ‘uttermost farthing’ [</a:t>
            </a:r>
            <a:r>
              <a:rPr lang="en-US" sz="2400" b="0" i="0" u="none" strike="noStrike" dirty="0">
                <a:solidFill>
                  <a:schemeClr val="bg1"/>
                </a:solidFill>
                <a:effectLst/>
                <a:latin typeface="Calibri" panose="020F0502020204030204" pitchFamily="34" charset="0"/>
              </a:rPr>
              <a:t>Matthew 5:25–26</a:t>
            </a:r>
            <a:r>
              <a:rPr lang="en-US" sz="2400" b="0" i="0" dirty="0">
                <a:solidFill>
                  <a:schemeClr val="bg1"/>
                </a:solidFill>
                <a:effectLst/>
                <a:latin typeface="Calibri" panose="020F0502020204030204" pitchFamily="34" charset="0"/>
              </a:rPr>
              <a:t>], the law of restitution is suspended. </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Your obligation is transferred to the Lord.</a:t>
            </a:r>
          </a:p>
          <a:p>
            <a:endParaRPr lang="en-US" sz="2400" dirty="0">
              <a:solidFill>
                <a:schemeClr val="bg1"/>
              </a:solidFill>
              <a:latin typeface="Calibri" panose="020F0502020204030204" pitchFamily="34" charset="0"/>
            </a:endParaRPr>
          </a:p>
          <a:p>
            <a:r>
              <a:rPr lang="en-US" sz="2400" b="0" i="0" dirty="0">
                <a:solidFill>
                  <a:schemeClr val="bg1"/>
                </a:solidFill>
                <a:effectLst/>
                <a:latin typeface="Calibri" panose="020F0502020204030204" pitchFamily="34" charset="0"/>
              </a:rPr>
              <a:t>He will settle your accounts” (1)</a:t>
            </a:r>
            <a:endParaRPr lang="en-US" sz="2400" dirty="0">
              <a:solidFill>
                <a:schemeClr val="bg1"/>
              </a:solidFill>
              <a:latin typeface="Calibri" panose="020F050202020403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3112" y="756471"/>
            <a:ext cx="1933575" cy="2409825"/>
          </a:xfrm>
          <a:prstGeom prst="rect">
            <a:avLst/>
          </a:prstGeom>
        </p:spPr>
      </p:pic>
      <p:grpSp>
        <p:nvGrpSpPr>
          <p:cNvPr id="8" name="Group 7"/>
          <p:cNvGrpSpPr/>
          <p:nvPr/>
        </p:nvGrpSpPr>
        <p:grpSpPr>
          <a:xfrm>
            <a:off x="1548897" y="3665191"/>
            <a:ext cx="2057402" cy="3038706"/>
            <a:chOff x="1371598" y="923694"/>
            <a:chExt cx="3089534" cy="4562706"/>
          </a:xfrm>
          <a:solidFill>
            <a:schemeClr val="tx1"/>
          </a:solidFill>
        </p:grpSpPr>
        <p:sp>
          <p:nvSpPr>
            <p:cNvPr id="9" name="Rounded Rectangle 8"/>
            <p:cNvSpPr/>
            <p:nvPr/>
          </p:nvSpPr>
          <p:spPr>
            <a:xfrm rot="1802092">
              <a:off x="1971052" y="1845413"/>
              <a:ext cx="1173002" cy="2709972"/>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rot="2315181">
              <a:off x="3648370" y="2264076"/>
              <a:ext cx="566679" cy="137413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9186555">
              <a:off x="2949762" y="1829423"/>
              <a:ext cx="760287" cy="1774049"/>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5400000">
              <a:off x="2400299" y="3543299"/>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7465154">
              <a:off x="2518032" y="2948707"/>
              <a:ext cx="914400" cy="2971801"/>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110357" y="923694"/>
              <a:ext cx="1133293" cy="1133293"/>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1846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8709" y="1015663"/>
            <a:ext cx="3434281" cy="1815882"/>
          </a:xfrm>
          <a:prstGeom prst="rect">
            <a:avLst/>
          </a:prstGeom>
          <a:noFill/>
        </p:spPr>
        <p:txBody>
          <a:bodyPr wrap="square" rtlCol="0">
            <a:spAutoFit/>
          </a:bodyPr>
          <a:lstStyle/>
          <a:p>
            <a:r>
              <a:rPr lang="en-US" sz="2800" dirty="0">
                <a:solidFill>
                  <a:schemeClr val="bg1"/>
                </a:solidFill>
              </a:rPr>
              <a:t>What might you do to prepare to enter into the covenant of baptism?</a:t>
            </a:r>
          </a:p>
        </p:txBody>
      </p:sp>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Entering Into A Covenant</a:t>
            </a:r>
          </a:p>
        </p:txBody>
      </p:sp>
      <p:grpSp>
        <p:nvGrpSpPr>
          <p:cNvPr id="7" name="Group 6"/>
          <p:cNvGrpSpPr/>
          <p:nvPr/>
        </p:nvGrpSpPr>
        <p:grpSpPr>
          <a:xfrm>
            <a:off x="3358836" y="1177706"/>
            <a:ext cx="2314182" cy="1935410"/>
            <a:chOff x="4497468" y="960423"/>
            <a:chExt cx="3900643" cy="3262208"/>
          </a:xfrm>
        </p:grpSpPr>
        <p:sp>
          <p:nvSpPr>
            <p:cNvPr id="8" name="Rounded Rectangle 7"/>
            <p:cNvSpPr/>
            <p:nvPr/>
          </p:nvSpPr>
          <p:spPr>
            <a:xfrm>
              <a:off x="6260634" y="1804146"/>
              <a:ext cx="607858" cy="2005853"/>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rot="2882379" flipH="1">
              <a:off x="5416478" y="1269372"/>
              <a:ext cx="1111481" cy="1181495"/>
              <a:chOff x="4762102" y="1532451"/>
              <a:chExt cx="1111481" cy="1181495"/>
            </a:xfrm>
          </p:grpSpPr>
          <p:sp>
            <p:nvSpPr>
              <p:cNvPr id="20" name="Rounded Rectangle 19"/>
              <p:cNvSpPr/>
              <p:nvPr/>
            </p:nvSpPr>
            <p:spPr>
              <a:xfrm rot="2882379">
                <a:off x="5227323" y="1821925"/>
                <a:ext cx="377366" cy="9151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9186555">
                <a:off x="4762102" y="1532451"/>
                <a:ext cx="506295" cy="118149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ounded Rectangle 9"/>
            <p:cNvSpPr/>
            <p:nvPr/>
          </p:nvSpPr>
          <p:spPr>
            <a:xfrm>
              <a:off x="5462773" y="3034810"/>
              <a:ext cx="377253" cy="98981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13050004">
              <a:off x="6184113" y="1801883"/>
              <a:ext cx="458502" cy="1296601"/>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187218" y="960423"/>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389302" y="2459516"/>
              <a:ext cx="524197" cy="52424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4664014">
              <a:off x="5702380" y="2740206"/>
              <a:ext cx="229732" cy="75002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3361535">
              <a:off x="5854780" y="2892606"/>
              <a:ext cx="229732" cy="75002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oon 15"/>
            <p:cNvSpPr/>
            <p:nvPr/>
          </p:nvSpPr>
          <p:spPr>
            <a:xfrm rot="16200000">
              <a:off x="4810687" y="3036570"/>
              <a:ext cx="671259" cy="1297697"/>
            </a:xfrm>
            <a:prstGeom prst="moon">
              <a:avLst>
                <a:gd name="adj" fmla="val 815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16200000">
              <a:off x="6113437" y="3080254"/>
              <a:ext cx="671259" cy="1297697"/>
            </a:xfrm>
            <a:prstGeom prst="moon">
              <a:avLst>
                <a:gd name="adj" fmla="val 815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6200000">
              <a:off x="7413633" y="3080639"/>
              <a:ext cx="671259" cy="1297697"/>
            </a:xfrm>
            <a:prstGeom prst="moon">
              <a:avLst>
                <a:gd name="adj" fmla="val 8151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4497468" y="3526111"/>
              <a:ext cx="3900643" cy="6965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58709" y="3518918"/>
            <a:ext cx="6096000" cy="1754326"/>
          </a:xfrm>
          <a:prstGeom prst="rect">
            <a:avLst/>
          </a:prstGeom>
        </p:spPr>
        <p:txBody>
          <a:bodyPr>
            <a:spAutoFit/>
          </a:bodyPr>
          <a:lstStyle/>
          <a:p>
            <a:r>
              <a:rPr lang="en-US" b="0" i="0" dirty="0">
                <a:solidFill>
                  <a:schemeClr val="bg1"/>
                </a:solidFill>
                <a:effectLst/>
                <a:latin typeface="Calibri" panose="020F0502020204030204" pitchFamily="34" charset="0"/>
              </a:rPr>
              <a:t>Learning about and developing faith in Jesus Christ and His teachings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R</a:t>
            </a:r>
            <a:r>
              <a:rPr lang="en-US" b="0" i="0" dirty="0">
                <a:solidFill>
                  <a:schemeClr val="bg1"/>
                </a:solidFill>
                <a:effectLst/>
                <a:latin typeface="Calibri" panose="020F0502020204030204" pitchFamily="34" charset="0"/>
              </a:rPr>
              <a:t>epenting of sins</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M</a:t>
            </a:r>
            <a:r>
              <a:rPr lang="en-US" b="0" i="0" dirty="0">
                <a:solidFill>
                  <a:schemeClr val="bg1"/>
                </a:solidFill>
                <a:effectLst/>
                <a:latin typeface="Calibri" panose="020F0502020204030204" pitchFamily="34" charset="0"/>
              </a:rPr>
              <a:t>aking commitments to obey God’s commandments</a:t>
            </a:r>
            <a:endParaRPr lang="en-US" dirty="0">
              <a:solidFill>
                <a:schemeClr val="bg1"/>
              </a:solidFill>
            </a:endParaRPr>
          </a:p>
        </p:txBody>
      </p:sp>
      <p:sp>
        <p:nvSpPr>
          <p:cNvPr id="3" name="Rectangle 2"/>
          <p:cNvSpPr/>
          <p:nvPr/>
        </p:nvSpPr>
        <p:spPr>
          <a:xfrm>
            <a:off x="5544152" y="5498952"/>
            <a:ext cx="6288727" cy="923330"/>
          </a:xfrm>
          <a:prstGeom prst="rect">
            <a:avLst/>
          </a:prstGeom>
        </p:spPr>
        <p:txBody>
          <a:bodyPr wrap="square">
            <a:spAutoFit/>
          </a:bodyPr>
          <a:lstStyle/>
          <a:p>
            <a:r>
              <a:rPr lang="en-US" dirty="0">
                <a:solidFill>
                  <a:schemeClr val="bg1"/>
                </a:solidFill>
                <a:latin typeface="Calibri" panose="020F0502020204030204" pitchFamily="34" charset="0"/>
              </a:rPr>
              <a:t>A</a:t>
            </a:r>
            <a:r>
              <a:rPr lang="en-US" b="0" i="0" dirty="0">
                <a:solidFill>
                  <a:schemeClr val="bg1"/>
                </a:solidFill>
                <a:effectLst/>
                <a:latin typeface="Calibri" panose="020F0502020204030204" pitchFamily="34" charset="0"/>
              </a:rPr>
              <a:t>t Mount Sinai the Lord gave the Israelites the opportunity to enter into a covenant with Him that would prepare them to return to His presence and receive eternal life.</a:t>
            </a:r>
            <a:endParaRPr lang="en-US" dirty="0">
              <a:solidFill>
                <a:schemeClr val="bg1"/>
              </a:solidFill>
            </a:endParaRPr>
          </a:p>
        </p:txBody>
      </p:sp>
      <p:grpSp>
        <p:nvGrpSpPr>
          <p:cNvPr id="22" name="Group 326"/>
          <p:cNvGrpSpPr/>
          <p:nvPr/>
        </p:nvGrpSpPr>
        <p:grpSpPr>
          <a:xfrm>
            <a:off x="8904491" y="2770735"/>
            <a:ext cx="1295400" cy="2590800"/>
            <a:chOff x="3937483" y="513080"/>
            <a:chExt cx="681026" cy="1754293"/>
          </a:xfrm>
          <a:solidFill>
            <a:schemeClr val="tx1"/>
          </a:solidFill>
        </p:grpSpPr>
        <p:sp>
          <p:nvSpPr>
            <p:cNvPr id="23" name="Oval 28"/>
            <p:cNvSpPr/>
            <p:nvPr/>
          </p:nvSpPr>
          <p:spPr>
            <a:xfrm>
              <a:off x="4050987"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a:off x="4240161"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a:off x="3937483" y="1508760"/>
              <a:ext cx="94587"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31"/>
            <p:cNvSpPr/>
            <p:nvPr/>
          </p:nvSpPr>
          <p:spPr>
            <a:xfrm rot="1480658">
              <a:off x="3979978" y="1073369"/>
              <a:ext cx="245926" cy="56896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32"/>
            <p:cNvSpPr/>
            <p:nvPr/>
          </p:nvSpPr>
          <p:spPr>
            <a:xfrm rot="1447265">
              <a:off x="4021585" y="1039696"/>
              <a:ext cx="189174" cy="45042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3"/>
            <p:cNvSpPr/>
            <p:nvPr/>
          </p:nvSpPr>
          <p:spPr>
            <a:xfrm>
              <a:off x="4013152" y="1105747"/>
              <a:ext cx="491852" cy="1066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4"/>
            <p:cNvSpPr/>
            <p:nvPr/>
          </p:nvSpPr>
          <p:spPr>
            <a:xfrm>
              <a:off x="4032069" y="1034627"/>
              <a:ext cx="454017" cy="73490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5"/>
            <p:cNvSpPr/>
            <p:nvPr/>
          </p:nvSpPr>
          <p:spPr>
            <a:xfrm rot="402310">
              <a:off x="4032570" y="1085138"/>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6"/>
            <p:cNvSpPr/>
            <p:nvPr/>
          </p:nvSpPr>
          <p:spPr>
            <a:xfrm>
              <a:off x="4069905" y="536787"/>
              <a:ext cx="151339" cy="474133"/>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7"/>
            <p:cNvSpPr/>
            <p:nvPr/>
          </p:nvSpPr>
          <p:spPr>
            <a:xfrm rot="21175570">
              <a:off x="4320263" y="548065"/>
              <a:ext cx="170257" cy="48841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8"/>
            <p:cNvSpPr/>
            <p:nvPr/>
          </p:nvSpPr>
          <p:spPr>
            <a:xfrm>
              <a:off x="4126657" y="513080"/>
              <a:ext cx="302678" cy="56896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9"/>
            <p:cNvSpPr/>
            <p:nvPr/>
          </p:nvSpPr>
          <p:spPr>
            <a:xfrm rot="21185207">
              <a:off x="4296914" y="1105747"/>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Delay 15"/>
            <p:cNvSpPr/>
            <p:nvPr/>
          </p:nvSpPr>
          <p:spPr>
            <a:xfrm rot="16887595">
              <a:off x="4134715" y="1481449"/>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Delay 48"/>
            <p:cNvSpPr/>
            <p:nvPr/>
          </p:nvSpPr>
          <p:spPr>
            <a:xfrm rot="16949583">
              <a:off x="4098816" y="1466674"/>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49"/>
            <p:cNvSpPr/>
            <p:nvPr/>
          </p:nvSpPr>
          <p:spPr>
            <a:xfrm rot="17304790">
              <a:off x="4019753" y="1464113"/>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14"/>
            <p:cNvSpPr/>
            <p:nvPr/>
          </p:nvSpPr>
          <p:spPr>
            <a:xfrm rot="17304790">
              <a:off x="3983856" y="1449338"/>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p:cNvGrpSpPr/>
            <p:nvPr/>
          </p:nvGrpSpPr>
          <p:grpSpPr>
            <a:xfrm>
              <a:off x="4342580" y="1037026"/>
              <a:ext cx="275929" cy="637681"/>
              <a:chOff x="4755948" y="2903312"/>
              <a:chExt cx="1111452" cy="2049688"/>
            </a:xfrm>
            <a:grpFill/>
          </p:grpSpPr>
          <p:sp>
            <p:nvSpPr>
              <p:cNvPr id="42" name="Oval 44"/>
              <p:cNvSpPr/>
              <p:nvPr/>
            </p:nvSpPr>
            <p:spPr>
              <a:xfrm>
                <a:off x="5486400" y="4267200"/>
                <a:ext cx="3810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755948" y="3014181"/>
                <a:ext cx="877678" cy="1504779"/>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42"/>
            <p:cNvSpPr/>
            <p:nvPr/>
          </p:nvSpPr>
          <p:spPr>
            <a:xfrm rot="21175570">
              <a:off x="4126218" y="818008"/>
              <a:ext cx="284639" cy="39812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4212676" y="879010"/>
              <a:ext cx="93451" cy="1176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790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duotone>
              <a:prstClr val="black"/>
              <a:schemeClr val="accent6">
                <a:tint val="45000"/>
                <a:satMod val="400000"/>
              </a:schemeClr>
            </a:duotone>
            <a:extLst>
              <a:ext uri="{BEBA8EAE-BF5A-486C-A8C5-ECC9F3942E4B}">
                <a14:imgProps xmlns:a14="http://schemas.microsoft.com/office/drawing/2010/main">
                  <a14:imgLayer r:embed="rId3">
                    <a14:imgEffect>
                      <a14:artisticCement/>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458709" y="1015663"/>
            <a:ext cx="6481032" cy="3970318"/>
          </a:xfrm>
          <a:prstGeom prst="rect">
            <a:avLst/>
          </a:prstGeom>
          <a:noFill/>
        </p:spPr>
        <p:txBody>
          <a:bodyPr wrap="square" rtlCol="0">
            <a:spAutoFit/>
          </a:bodyPr>
          <a:lstStyle/>
          <a:p>
            <a:r>
              <a:rPr lang="en-US" sz="2800" dirty="0">
                <a:solidFill>
                  <a:schemeClr val="bg1"/>
                </a:solidFill>
              </a:rPr>
              <a:t>Moses descended Mount Sinai and taught God’s law to the people, and they committed to obey it. Moses then recorded “all the words of the Lord.”</a:t>
            </a:r>
          </a:p>
          <a:p>
            <a:endParaRPr lang="en-US" sz="2800" dirty="0">
              <a:solidFill>
                <a:schemeClr val="bg1"/>
              </a:solidFill>
            </a:endParaRPr>
          </a:p>
          <a:p>
            <a:r>
              <a:rPr lang="en-US" sz="2800" dirty="0">
                <a:solidFill>
                  <a:schemeClr val="bg1"/>
                </a:solidFill>
              </a:rPr>
              <a:t>Before the people formally entered into the covenant with God, Moses built an altar and instructed some young men to make burnt offerings and sacrifice oxen on it.</a:t>
            </a:r>
          </a:p>
        </p:txBody>
      </p:sp>
      <p:sp>
        <p:nvSpPr>
          <p:cNvPr id="6" name="TextBox 5"/>
          <p:cNvSpPr txBox="1"/>
          <p:nvPr/>
        </p:nvSpPr>
        <p:spPr>
          <a:xfrm>
            <a:off x="98079" y="0"/>
            <a:ext cx="11995842" cy="830997"/>
          </a:xfrm>
          <a:prstGeom prst="rect">
            <a:avLst/>
          </a:prstGeom>
          <a:noFill/>
        </p:spPr>
        <p:txBody>
          <a:bodyPr wrap="square" rtlCol="0">
            <a:spAutoFit/>
          </a:bodyPr>
          <a:lstStyle/>
          <a:p>
            <a:pPr algn="ctr"/>
            <a:r>
              <a:rPr lang="en-US" sz="4800" dirty="0">
                <a:solidFill>
                  <a:schemeClr val="bg1"/>
                </a:solidFill>
                <a:latin typeface="AR CENA" panose="02000000000000000000" pitchFamily="2" charset="0"/>
              </a:rPr>
              <a:t>Building An Alter</a:t>
            </a:r>
          </a:p>
        </p:txBody>
      </p:sp>
      <p:grpSp>
        <p:nvGrpSpPr>
          <p:cNvPr id="22" name="Group 326"/>
          <p:cNvGrpSpPr/>
          <p:nvPr/>
        </p:nvGrpSpPr>
        <p:grpSpPr>
          <a:xfrm>
            <a:off x="9509035" y="3725842"/>
            <a:ext cx="1295400" cy="2590800"/>
            <a:chOff x="3937483" y="513080"/>
            <a:chExt cx="681026" cy="1754293"/>
          </a:xfrm>
          <a:solidFill>
            <a:schemeClr val="tx1"/>
          </a:solidFill>
        </p:grpSpPr>
        <p:sp>
          <p:nvSpPr>
            <p:cNvPr id="23" name="Oval 28"/>
            <p:cNvSpPr/>
            <p:nvPr/>
          </p:nvSpPr>
          <p:spPr>
            <a:xfrm>
              <a:off x="4050987"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9"/>
            <p:cNvSpPr/>
            <p:nvPr/>
          </p:nvSpPr>
          <p:spPr>
            <a:xfrm>
              <a:off x="4240161" y="2077720"/>
              <a:ext cx="189174"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0"/>
            <p:cNvSpPr/>
            <p:nvPr/>
          </p:nvSpPr>
          <p:spPr>
            <a:xfrm>
              <a:off x="3937483" y="1508760"/>
              <a:ext cx="94587" cy="18965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31"/>
            <p:cNvSpPr/>
            <p:nvPr/>
          </p:nvSpPr>
          <p:spPr>
            <a:xfrm rot="1480658">
              <a:off x="3979978" y="1073369"/>
              <a:ext cx="245926" cy="56896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rapezoid 32"/>
            <p:cNvSpPr/>
            <p:nvPr/>
          </p:nvSpPr>
          <p:spPr>
            <a:xfrm rot="1447265">
              <a:off x="4021585" y="1039696"/>
              <a:ext cx="189174" cy="45042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3"/>
            <p:cNvSpPr/>
            <p:nvPr/>
          </p:nvSpPr>
          <p:spPr>
            <a:xfrm>
              <a:off x="4013152" y="1105747"/>
              <a:ext cx="491852" cy="1066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4"/>
            <p:cNvSpPr/>
            <p:nvPr/>
          </p:nvSpPr>
          <p:spPr>
            <a:xfrm>
              <a:off x="4032069" y="1034627"/>
              <a:ext cx="454017" cy="734907"/>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5"/>
            <p:cNvSpPr/>
            <p:nvPr/>
          </p:nvSpPr>
          <p:spPr>
            <a:xfrm rot="402310">
              <a:off x="4032570" y="1085138"/>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loud 36"/>
            <p:cNvSpPr/>
            <p:nvPr/>
          </p:nvSpPr>
          <p:spPr>
            <a:xfrm>
              <a:off x="4069905" y="536787"/>
              <a:ext cx="151339" cy="474133"/>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Cloud 37"/>
            <p:cNvSpPr/>
            <p:nvPr/>
          </p:nvSpPr>
          <p:spPr>
            <a:xfrm rot="21175570">
              <a:off x="4320263" y="548065"/>
              <a:ext cx="170257" cy="488412"/>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8"/>
            <p:cNvSpPr/>
            <p:nvPr/>
          </p:nvSpPr>
          <p:spPr>
            <a:xfrm>
              <a:off x="4126657" y="513080"/>
              <a:ext cx="302678" cy="56896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rapezoid 39"/>
            <p:cNvSpPr/>
            <p:nvPr/>
          </p:nvSpPr>
          <p:spPr>
            <a:xfrm rot="21185207">
              <a:off x="4296914" y="1105747"/>
              <a:ext cx="189174" cy="1026762"/>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Delay 49"/>
            <p:cNvSpPr/>
            <p:nvPr/>
          </p:nvSpPr>
          <p:spPr>
            <a:xfrm rot="17304790">
              <a:off x="4019753" y="1464113"/>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Delay 14"/>
            <p:cNvSpPr/>
            <p:nvPr/>
          </p:nvSpPr>
          <p:spPr>
            <a:xfrm rot="17304790">
              <a:off x="3983856" y="1449338"/>
              <a:ext cx="597356" cy="283761"/>
            </a:xfrm>
            <a:prstGeom prst="flowChartDelay">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23"/>
            <p:cNvGrpSpPr/>
            <p:nvPr/>
          </p:nvGrpSpPr>
          <p:grpSpPr>
            <a:xfrm>
              <a:off x="4342580" y="1037026"/>
              <a:ext cx="275929" cy="637681"/>
              <a:chOff x="4755948" y="2903312"/>
              <a:chExt cx="1111452" cy="2049688"/>
            </a:xfrm>
            <a:grpFill/>
          </p:grpSpPr>
          <p:sp>
            <p:nvSpPr>
              <p:cNvPr id="42" name="Oval 44"/>
              <p:cNvSpPr/>
              <p:nvPr/>
            </p:nvSpPr>
            <p:spPr>
              <a:xfrm>
                <a:off x="5486400" y="4267200"/>
                <a:ext cx="381000" cy="685800"/>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5"/>
              <p:cNvSpPr/>
              <p:nvPr/>
            </p:nvSpPr>
            <p:spPr>
              <a:xfrm rot="19830111">
                <a:off x="4816550" y="2903312"/>
                <a:ext cx="822282" cy="1828800"/>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rapezoid 46"/>
              <p:cNvSpPr/>
              <p:nvPr/>
            </p:nvSpPr>
            <p:spPr>
              <a:xfrm rot="19749421">
                <a:off x="4755948" y="3014181"/>
                <a:ext cx="877678" cy="1504779"/>
              </a:xfrm>
              <a:prstGeom prst="trapezoid">
                <a:avLst>
                  <a:gd name="adj" fmla="val 30469"/>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Cloud 42"/>
            <p:cNvSpPr/>
            <p:nvPr/>
          </p:nvSpPr>
          <p:spPr>
            <a:xfrm rot="21175570">
              <a:off x="4126218" y="818008"/>
              <a:ext cx="284639" cy="398120"/>
            </a:xfrm>
            <a:prstGeom prst="cloud">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3"/>
            <p:cNvSpPr/>
            <p:nvPr/>
          </p:nvSpPr>
          <p:spPr>
            <a:xfrm rot="5225831">
              <a:off x="4212676" y="879010"/>
              <a:ext cx="93451" cy="117693"/>
            </a:xfrm>
            <a:prstGeom prst="ellipse">
              <a:avLst/>
            </a:prstGeom>
            <a:grp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Rectangle 44"/>
          <p:cNvSpPr/>
          <p:nvPr/>
        </p:nvSpPr>
        <p:spPr>
          <a:xfrm>
            <a:off x="0" y="6247865"/>
            <a:ext cx="6096000" cy="369332"/>
          </a:xfrm>
          <a:prstGeom prst="rect">
            <a:avLst/>
          </a:prstGeom>
        </p:spPr>
        <p:txBody>
          <a:bodyPr>
            <a:spAutoFit/>
          </a:bodyPr>
          <a:lstStyle/>
          <a:p>
            <a:r>
              <a:rPr lang="en-US" dirty="0">
                <a:solidFill>
                  <a:schemeClr val="bg1"/>
                </a:solidFill>
                <a:latin typeface="Calibri" panose="020F0502020204030204" pitchFamily="34" charset="0"/>
              </a:rPr>
              <a:t>Exodus 24:4</a:t>
            </a:r>
            <a:endParaRPr lang="en-US" dirty="0">
              <a:solidFill>
                <a:schemeClr val="bg1"/>
              </a:solidFill>
            </a:endParaRPr>
          </a:p>
        </p:txBody>
      </p:sp>
      <p:grpSp>
        <p:nvGrpSpPr>
          <p:cNvPr id="64" name="Group 63"/>
          <p:cNvGrpSpPr/>
          <p:nvPr/>
        </p:nvGrpSpPr>
        <p:grpSpPr>
          <a:xfrm>
            <a:off x="3946534" y="5001840"/>
            <a:ext cx="1922401" cy="1639988"/>
            <a:chOff x="5976002" y="1319269"/>
            <a:chExt cx="2586217" cy="2294747"/>
          </a:xfrm>
        </p:grpSpPr>
        <p:sp>
          <p:nvSpPr>
            <p:cNvPr id="65" name="Moon 64"/>
            <p:cNvSpPr/>
            <p:nvPr/>
          </p:nvSpPr>
          <p:spPr>
            <a:xfrm rot="14776564">
              <a:off x="7491276" y="1207310"/>
              <a:ext cx="802430" cy="1026347"/>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a:off x="5976002" y="1607591"/>
              <a:ext cx="2586217" cy="2006425"/>
              <a:chOff x="5976002" y="1607591"/>
              <a:chExt cx="2586217" cy="2006425"/>
            </a:xfrm>
          </p:grpSpPr>
          <p:grpSp>
            <p:nvGrpSpPr>
              <p:cNvPr id="67" name="Group 66"/>
              <p:cNvGrpSpPr/>
              <p:nvPr/>
            </p:nvGrpSpPr>
            <p:grpSpPr>
              <a:xfrm>
                <a:off x="5976002" y="1607591"/>
                <a:ext cx="2586217" cy="2006425"/>
                <a:chOff x="5327001" y="3829202"/>
                <a:chExt cx="2586217" cy="2006425"/>
              </a:xfrm>
            </p:grpSpPr>
            <p:grpSp>
              <p:nvGrpSpPr>
                <p:cNvPr id="69" name="Group 68"/>
                <p:cNvGrpSpPr/>
                <p:nvPr/>
              </p:nvGrpSpPr>
              <p:grpSpPr>
                <a:xfrm flipH="1">
                  <a:off x="5327001" y="3829202"/>
                  <a:ext cx="2426682" cy="2006425"/>
                  <a:chOff x="1266655" y="3021929"/>
                  <a:chExt cx="2426682" cy="2006425"/>
                </a:xfrm>
              </p:grpSpPr>
              <p:sp>
                <p:nvSpPr>
                  <p:cNvPr id="71" name="Oval 70"/>
                  <p:cNvSpPr/>
                  <p:nvPr/>
                </p:nvSpPr>
                <p:spPr>
                  <a:xfrm rot="17403192">
                    <a:off x="1054025" y="3234559"/>
                    <a:ext cx="1229301" cy="804041"/>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rot="11934889">
                    <a:off x="2836336" y="3677871"/>
                    <a:ext cx="296228" cy="129358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p:cNvSpPr/>
                  <p:nvPr/>
                </p:nvSpPr>
                <p:spPr>
                  <a:xfrm rot="20444702">
                    <a:off x="3165683" y="3720176"/>
                    <a:ext cx="321643" cy="119239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p:cNvSpPr/>
                  <p:nvPr/>
                </p:nvSpPr>
                <p:spPr>
                  <a:xfrm rot="11760182">
                    <a:off x="1888598" y="3720789"/>
                    <a:ext cx="306057" cy="130756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Rectangle 74"/>
                  <p:cNvSpPr/>
                  <p:nvPr/>
                </p:nvSpPr>
                <p:spPr>
                  <a:xfrm rot="9760774">
                    <a:off x="2279132" y="3841334"/>
                    <a:ext cx="303955" cy="11869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rot="7702061">
                    <a:off x="3374333" y="3557505"/>
                    <a:ext cx="185500" cy="452509"/>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Oval 69"/>
                <p:cNvSpPr/>
                <p:nvPr/>
              </p:nvSpPr>
              <p:spPr>
                <a:xfrm rot="4196808" flipH="1">
                  <a:off x="6778849" y="4116891"/>
                  <a:ext cx="1229301"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Oval 67"/>
              <p:cNvSpPr/>
              <p:nvPr/>
            </p:nvSpPr>
            <p:spPr>
              <a:xfrm rot="21411712" flipH="1">
                <a:off x="6192917" y="1917312"/>
                <a:ext cx="1544108" cy="103943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7" name="Group 76"/>
          <p:cNvGrpSpPr/>
          <p:nvPr/>
        </p:nvGrpSpPr>
        <p:grpSpPr>
          <a:xfrm rot="18161921">
            <a:off x="6601566" y="3716171"/>
            <a:ext cx="2151860" cy="1837354"/>
            <a:chOff x="6592120" y="2543038"/>
            <a:chExt cx="1180280" cy="1190762"/>
          </a:xfrm>
          <a:solidFill>
            <a:schemeClr val="tx1"/>
          </a:solidFill>
        </p:grpSpPr>
        <p:sp>
          <p:nvSpPr>
            <p:cNvPr id="78" name="Moon 77"/>
            <p:cNvSpPr/>
            <p:nvPr/>
          </p:nvSpPr>
          <p:spPr>
            <a:xfrm rot="20340023">
              <a:off x="6984109" y="2543038"/>
              <a:ext cx="446067" cy="1163735"/>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a:off x="6934200" y="2895600"/>
              <a:ext cx="8382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7000273">
              <a:off x="6706420" y="2834528"/>
              <a:ext cx="609600" cy="838200"/>
            </a:xfrm>
            <a:prstGeom prst="moon">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1390811">
              <a:off x="7065717" y="2726224"/>
              <a:ext cx="457200" cy="762000"/>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Moon 81"/>
            <p:cNvSpPr/>
            <p:nvPr/>
          </p:nvSpPr>
          <p:spPr>
            <a:xfrm rot="7029260">
              <a:off x="6957046" y="2967738"/>
              <a:ext cx="263093" cy="725924"/>
            </a:xfrm>
            <a:prstGeom prst="moon">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a:off x="7162800" y="312420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9507607">
              <a:off x="6924523" y="3002610"/>
              <a:ext cx="304800" cy="533400"/>
            </a:xfrm>
            <a:prstGeom prst="moon">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349426" y="4749227"/>
            <a:ext cx="2950877" cy="1834652"/>
            <a:chOff x="3233872" y="3956180"/>
            <a:chExt cx="2950877" cy="1834652"/>
          </a:xfrm>
          <a:solidFill>
            <a:schemeClr val="tx1"/>
          </a:solidFill>
        </p:grpSpPr>
        <p:sp>
          <p:nvSpPr>
            <p:cNvPr id="47" name="Rounded Rectangle 46"/>
            <p:cNvSpPr/>
            <p:nvPr/>
          </p:nvSpPr>
          <p:spPr>
            <a:xfrm>
              <a:off x="3408835" y="4336229"/>
              <a:ext cx="2511997" cy="1387792"/>
            </a:xfrm>
            <a:prstGeom prst="roundRect">
              <a:avLst/>
            </a:prstGeom>
            <a:grp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a:off x="3233872" y="5287811"/>
              <a:ext cx="802896" cy="428989"/>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rot="6049866">
              <a:off x="3816943" y="5363787"/>
              <a:ext cx="468247" cy="33341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6470551">
              <a:off x="3951556" y="5067840"/>
              <a:ext cx="1006041" cy="439943"/>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10800000">
              <a:off x="3238384" y="4769054"/>
              <a:ext cx="1003530" cy="53637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46645" y="5288732"/>
              <a:ext cx="639152" cy="458925"/>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a:off x="5715379" y="5287811"/>
              <a:ext cx="469370" cy="436210"/>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753968">
              <a:off x="5227755" y="5244031"/>
              <a:ext cx="597159" cy="481583"/>
            </a:xfrm>
            <a:custGeom>
              <a:avLst/>
              <a:gdLst>
                <a:gd name="connsiteX0" fmla="*/ 83975 w 597159"/>
                <a:gd name="connsiteY0" fmla="*/ 72316 h 436210"/>
                <a:gd name="connsiteX1" fmla="*/ 83975 w 597159"/>
                <a:gd name="connsiteY1" fmla="*/ 72316 h 436210"/>
                <a:gd name="connsiteX2" fmla="*/ 46653 w 597159"/>
                <a:gd name="connsiteY2" fmla="*/ 146961 h 436210"/>
                <a:gd name="connsiteX3" fmla="*/ 9331 w 597159"/>
                <a:gd name="connsiteY3" fmla="*/ 202945 h 436210"/>
                <a:gd name="connsiteX4" fmla="*/ 0 w 597159"/>
                <a:gd name="connsiteY4" fmla="*/ 249598 h 436210"/>
                <a:gd name="connsiteX5" fmla="*/ 9331 w 597159"/>
                <a:gd name="connsiteY5" fmla="*/ 380226 h 436210"/>
                <a:gd name="connsiteX6" fmla="*/ 27992 w 597159"/>
                <a:gd name="connsiteY6" fmla="*/ 398888 h 436210"/>
                <a:gd name="connsiteX7" fmla="*/ 55984 w 597159"/>
                <a:gd name="connsiteY7" fmla="*/ 417549 h 436210"/>
                <a:gd name="connsiteX8" fmla="*/ 167951 w 597159"/>
                <a:gd name="connsiteY8" fmla="*/ 436210 h 436210"/>
                <a:gd name="connsiteX9" fmla="*/ 531845 w 597159"/>
                <a:gd name="connsiteY9" fmla="*/ 426880 h 436210"/>
                <a:gd name="connsiteX10" fmla="*/ 559837 w 597159"/>
                <a:gd name="connsiteY10" fmla="*/ 417549 h 436210"/>
                <a:gd name="connsiteX11" fmla="*/ 578498 w 597159"/>
                <a:gd name="connsiteY11" fmla="*/ 361565 h 436210"/>
                <a:gd name="connsiteX12" fmla="*/ 597159 w 597159"/>
                <a:gd name="connsiteY12" fmla="*/ 324243 h 436210"/>
                <a:gd name="connsiteX13" fmla="*/ 587828 w 597159"/>
                <a:gd name="connsiteY13" fmla="*/ 118969 h 436210"/>
                <a:gd name="connsiteX14" fmla="*/ 522514 w 597159"/>
                <a:gd name="connsiteY14" fmla="*/ 53655 h 436210"/>
                <a:gd name="connsiteX15" fmla="*/ 429208 w 597159"/>
                <a:gd name="connsiteY15" fmla="*/ 25663 h 436210"/>
                <a:gd name="connsiteX16" fmla="*/ 74645 w 597159"/>
                <a:gd name="connsiteY16" fmla="*/ 72316 h 436210"/>
                <a:gd name="connsiteX17" fmla="*/ 83975 w 597159"/>
                <a:gd name="connsiteY17" fmla="*/ 72316 h 43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7159" h="436210">
                  <a:moveTo>
                    <a:pt x="83975" y="72316"/>
                  </a:moveTo>
                  <a:lnTo>
                    <a:pt x="83975" y="72316"/>
                  </a:lnTo>
                  <a:cubicBezTo>
                    <a:pt x="71534" y="97198"/>
                    <a:pt x="60455" y="122808"/>
                    <a:pt x="46653" y="146961"/>
                  </a:cubicBezTo>
                  <a:cubicBezTo>
                    <a:pt x="35526" y="166434"/>
                    <a:pt x="9331" y="202945"/>
                    <a:pt x="9331" y="202945"/>
                  </a:cubicBezTo>
                  <a:cubicBezTo>
                    <a:pt x="6221" y="218496"/>
                    <a:pt x="0" y="233739"/>
                    <a:pt x="0" y="249598"/>
                  </a:cubicBezTo>
                  <a:cubicBezTo>
                    <a:pt x="0" y="293252"/>
                    <a:pt x="1286" y="337320"/>
                    <a:pt x="9331" y="380226"/>
                  </a:cubicBezTo>
                  <a:cubicBezTo>
                    <a:pt x="10952" y="388872"/>
                    <a:pt x="21123" y="393392"/>
                    <a:pt x="27992" y="398888"/>
                  </a:cubicBezTo>
                  <a:cubicBezTo>
                    <a:pt x="36749" y="405893"/>
                    <a:pt x="45954" y="412534"/>
                    <a:pt x="55984" y="417549"/>
                  </a:cubicBezTo>
                  <a:cubicBezTo>
                    <a:pt x="87250" y="433182"/>
                    <a:pt x="141335" y="433253"/>
                    <a:pt x="167951" y="436210"/>
                  </a:cubicBezTo>
                  <a:cubicBezTo>
                    <a:pt x="289249" y="433100"/>
                    <a:pt x="410644" y="432651"/>
                    <a:pt x="531845" y="426880"/>
                  </a:cubicBezTo>
                  <a:cubicBezTo>
                    <a:pt x="541669" y="426412"/>
                    <a:pt x="554120" y="425552"/>
                    <a:pt x="559837" y="417549"/>
                  </a:cubicBezTo>
                  <a:cubicBezTo>
                    <a:pt x="571270" y="401542"/>
                    <a:pt x="569701" y="379159"/>
                    <a:pt x="578498" y="361565"/>
                  </a:cubicBezTo>
                  <a:lnTo>
                    <a:pt x="597159" y="324243"/>
                  </a:lnTo>
                  <a:cubicBezTo>
                    <a:pt x="594049" y="255818"/>
                    <a:pt x="593290" y="187246"/>
                    <a:pt x="587828" y="118969"/>
                  </a:cubicBezTo>
                  <a:cubicBezTo>
                    <a:pt x="584999" y="83610"/>
                    <a:pt x="555684" y="64712"/>
                    <a:pt x="522514" y="53655"/>
                  </a:cubicBezTo>
                  <a:cubicBezTo>
                    <a:pt x="454365" y="30939"/>
                    <a:pt x="485614" y="39765"/>
                    <a:pt x="429208" y="25663"/>
                  </a:cubicBezTo>
                  <a:cubicBezTo>
                    <a:pt x="-33215" y="38509"/>
                    <a:pt x="157383" y="-65580"/>
                    <a:pt x="74645" y="72316"/>
                  </a:cubicBezTo>
                  <a:cubicBezTo>
                    <a:pt x="72382" y="76088"/>
                    <a:pt x="82420" y="72316"/>
                    <a:pt x="83975" y="7231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5131837" y="4348065"/>
              <a:ext cx="447869" cy="850033"/>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3320703" y="4282751"/>
              <a:ext cx="684279" cy="503853"/>
            </a:xfrm>
            <a:custGeom>
              <a:avLst/>
              <a:gdLst>
                <a:gd name="connsiteX0" fmla="*/ 66309 w 684279"/>
                <a:gd name="connsiteY0" fmla="*/ 65314 h 503853"/>
                <a:gd name="connsiteX1" fmla="*/ 66309 w 684279"/>
                <a:gd name="connsiteY1" fmla="*/ 65314 h 503853"/>
                <a:gd name="connsiteX2" fmla="*/ 38317 w 684279"/>
                <a:gd name="connsiteY2" fmla="*/ 205273 h 503853"/>
                <a:gd name="connsiteX3" fmla="*/ 19656 w 684279"/>
                <a:gd name="connsiteY3" fmla="*/ 223935 h 503853"/>
                <a:gd name="connsiteX4" fmla="*/ 19656 w 684279"/>
                <a:gd name="connsiteY4" fmla="*/ 466531 h 503853"/>
                <a:gd name="connsiteX5" fmla="*/ 38317 w 684279"/>
                <a:gd name="connsiteY5" fmla="*/ 494522 h 503853"/>
                <a:gd name="connsiteX6" fmla="*/ 66309 w 684279"/>
                <a:gd name="connsiteY6" fmla="*/ 503853 h 503853"/>
                <a:gd name="connsiteX7" fmla="*/ 234260 w 684279"/>
                <a:gd name="connsiteY7" fmla="*/ 494522 h 503853"/>
                <a:gd name="connsiteX8" fmla="*/ 290244 w 684279"/>
                <a:gd name="connsiteY8" fmla="*/ 485192 h 503853"/>
                <a:gd name="connsiteX9" fmla="*/ 626146 w 684279"/>
                <a:gd name="connsiteY9" fmla="*/ 494522 h 503853"/>
                <a:gd name="connsiteX10" fmla="*/ 682130 w 684279"/>
                <a:gd name="connsiteY10" fmla="*/ 485192 h 503853"/>
                <a:gd name="connsiteX11" fmla="*/ 654138 w 684279"/>
                <a:gd name="connsiteY11" fmla="*/ 382555 h 503853"/>
                <a:gd name="connsiteX12" fmla="*/ 644807 w 684279"/>
                <a:gd name="connsiteY12" fmla="*/ 205273 h 503853"/>
                <a:gd name="connsiteX13" fmla="*/ 626146 w 684279"/>
                <a:gd name="connsiteY13" fmla="*/ 27992 h 503853"/>
                <a:gd name="connsiteX14" fmla="*/ 607485 w 684279"/>
                <a:gd name="connsiteY14" fmla="*/ 0 h 503853"/>
                <a:gd name="connsiteX15" fmla="*/ 122293 w 684279"/>
                <a:gd name="connsiteY15" fmla="*/ 9331 h 503853"/>
                <a:gd name="connsiteX16" fmla="*/ 94301 w 684279"/>
                <a:gd name="connsiteY16" fmla="*/ 18661 h 503853"/>
                <a:gd name="connsiteX17" fmla="*/ 84970 w 684279"/>
                <a:gd name="connsiteY17" fmla="*/ 46653 h 503853"/>
                <a:gd name="connsiteX18" fmla="*/ 66309 w 684279"/>
                <a:gd name="connsiteY18" fmla="*/ 65314 h 5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84279" h="503853">
                  <a:moveTo>
                    <a:pt x="66309" y="65314"/>
                  </a:moveTo>
                  <a:lnTo>
                    <a:pt x="66309" y="65314"/>
                  </a:lnTo>
                  <a:cubicBezTo>
                    <a:pt x="64673" y="80036"/>
                    <a:pt x="58995" y="184594"/>
                    <a:pt x="38317" y="205273"/>
                  </a:cubicBezTo>
                  <a:lnTo>
                    <a:pt x="19656" y="223935"/>
                  </a:lnTo>
                  <a:cubicBezTo>
                    <a:pt x="-10668" y="314915"/>
                    <a:pt x="-2089" y="278068"/>
                    <a:pt x="19656" y="466531"/>
                  </a:cubicBezTo>
                  <a:cubicBezTo>
                    <a:pt x="20941" y="477671"/>
                    <a:pt x="29561" y="487517"/>
                    <a:pt x="38317" y="494522"/>
                  </a:cubicBezTo>
                  <a:cubicBezTo>
                    <a:pt x="45997" y="500666"/>
                    <a:pt x="56978" y="500743"/>
                    <a:pt x="66309" y="503853"/>
                  </a:cubicBezTo>
                  <a:cubicBezTo>
                    <a:pt x="122293" y="500743"/>
                    <a:pt x="178384" y="499178"/>
                    <a:pt x="234260" y="494522"/>
                  </a:cubicBezTo>
                  <a:cubicBezTo>
                    <a:pt x="253113" y="492951"/>
                    <a:pt x="271325" y="485192"/>
                    <a:pt x="290244" y="485192"/>
                  </a:cubicBezTo>
                  <a:cubicBezTo>
                    <a:pt x="402255" y="485192"/>
                    <a:pt x="514179" y="491412"/>
                    <a:pt x="626146" y="494522"/>
                  </a:cubicBezTo>
                  <a:cubicBezTo>
                    <a:pt x="644807" y="491412"/>
                    <a:pt x="671134" y="500587"/>
                    <a:pt x="682130" y="485192"/>
                  </a:cubicBezTo>
                  <a:cubicBezTo>
                    <a:pt x="692974" y="470010"/>
                    <a:pt x="659526" y="396025"/>
                    <a:pt x="654138" y="382555"/>
                  </a:cubicBezTo>
                  <a:cubicBezTo>
                    <a:pt x="651028" y="323461"/>
                    <a:pt x="648183" y="264352"/>
                    <a:pt x="644807" y="205273"/>
                  </a:cubicBezTo>
                  <a:cubicBezTo>
                    <a:pt x="644033" y="191729"/>
                    <a:pt x="649436" y="74572"/>
                    <a:pt x="626146" y="27992"/>
                  </a:cubicBezTo>
                  <a:cubicBezTo>
                    <a:pt x="621131" y="17962"/>
                    <a:pt x="613705" y="9331"/>
                    <a:pt x="607485" y="0"/>
                  </a:cubicBezTo>
                  <a:lnTo>
                    <a:pt x="122293" y="9331"/>
                  </a:lnTo>
                  <a:cubicBezTo>
                    <a:pt x="112464" y="9688"/>
                    <a:pt x="101256" y="11706"/>
                    <a:pt x="94301" y="18661"/>
                  </a:cubicBezTo>
                  <a:cubicBezTo>
                    <a:pt x="87346" y="25616"/>
                    <a:pt x="90030" y="38219"/>
                    <a:pt x="84970" y="46653"/>
                  </a:cubicBezTo>
                  <a:cubicBezTo>
                    <a:pt x="80444" y="54196"/>
                    <a:pt x="69419" y="62204"/>
                    <a:pt x="66309" y="65314"/>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rot="16850922" flipH="1">
              <a:off x="3914748" y="4377915"/>
              <a:ext cx="585350" cy="464051"/>
            </a:xfrm>
            <a:custGeom>
              <a:avLst/>
              <a:gdLst>
                <a:gd name="connsiteX0" fmla="*/ 550506 w 722808"/>
                <a:gd name="connsiteY0" fmla="*/ 0 h 428724"/>
                <a:gd name="connsiteX1" fmla="*/ 550506 w 722808"/>
                <a:gd name="connsiteY1" fmla="*/ 0 h 428724"/>
                <a:gd name="connsiteX2" fmla="*/ 111968 w 722808"/>
                <a:gd name="connsiteY2" fmla="*/ 9330 h 428724"/>
                <a:gd name="connsiteX3" fmla="*/ 83976 w 722808"/>
                <a:gd name="connsiteY3" fmla="*/ 18661 h 428724"/>
                <a:gd name="connsiteX4" fmla="*/ 55984 w 722808"/>
                <a:gd name="connsiteY4" fmla="*/ 46653 h 428724"/>
                <a:gd name="connsiteX5" fmla="*/ 27992 w 722808"/>
                <a:gd name="connsiteY5" fmla="*/ 65314 h 428724"/>
                <a:gd name="connsiteX6" fmla="*/ 9331 w 722808"/>
                <a:gd name="connsiteY6" fmla="*/ 121298 h 428724"/>
                <a:gd name="connsiteX7" fmla="*/ 0 w 722808"/>
                <a:gd name="connsiteY7" fmla="*/ 149290 h 428724"/>
                <a:gd name="connsiteX8" fmla="*/ 9331 w 722808"/>
                <a:gd name="connsiteY8" fmla="*/ 289249 h 428724"/>
                <a:gd name="connsiteX9" fmla="*/ 27992 w 722808"/>
                <a:gd name="connsiteY9" fmla="*/ 317241 h 428724"/>
                <a:gd name="connsiteX10" fmla="*/ 55984 w 722808"/>
                <a:gd name="connsiteY10" fmla="*/ 345232 h 428724"/>
                <a:gd name="connsiteX11" fmla="*/ 121298 w 722808"/>
                <a:gd name="connsiteY11" fmla="*/ 373224 h 428724"/>
                <a:gd name="connsiteX12" fmla="*/ 149290 w 722808"/>
                <a:gd name="connsiteY12" fmla="*/ 391885 h 428724"/>
                <a:gd name="connsiteX13" fmla="*/ 270588 w 722808"/>
                <a:gd name="connsiteY13" fmla="*/ 410547 h 428724"/>
                <a:gd name="connsiteX14" fmla="*/ 298580 w 722808"/>
                <a:gd name="connsiteY14" fmla="*/ 419877 h 428724"/>
                <a:gd name="connsiteX15" fmla="*/ 699796 w 722808"/>
                <a:gd name="connsiteY15" fmla="*/ 401216 h 428724"/>
                <a:gd name="connsiteX16" fmla="*/ 718457 w 722808"/>
                <a:gd name="connsiteY16" fmla="*/ 373224 h 428724"/>
                <a:gd name="connsiteX17" fmla="*/ 690466 w 722808"/>
                <a:gd name="connsiteY17" fmla="*/ 214604 h 428724"/>
                <a:gd name="connsiteX18" fmla="*/ 681135 w 722808"/>
                <a:gd name="connsiteY18" fmla="*/ 177281 h 428724"/>
                <a:gd name="connsiteX19" fmla="*/ 643812 w 722808"/>
                <a:gd name="connsiteY19" fmla="*/ 130628 h 428724"/>
                <a:gd name="connsiteX20" fmla="*/ 634482 w 722808"/>
                <a:gd name="connsiteY20" fmla="*/ 102637 h 428724"/>
                <a:gd name="connsiteX21" fmla="*/ 569168 w 722808"/>
                <a:gd name="connsiteY21" fmla="*/ 46653 h 428724"/>
                <a:gd name="connsiteX22" fmla="*/ 550506 w 722808"/>
                <a:gd name="connsiteY22" fmla="*/ 0 h 42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22808" h="428724">
                  <a:moveTo>
                    <a:pt x="550506" y="0"/>
                  </a:moveTo>
                  <a:lnTo>
                    <a:pt x="550506" y="0"/>
                  </a:lnTo>
                  <a:lnTo>
                    <a:pt x="111968" y="9330"/>
                  </a:lnTo>
                  <a:cubicBezTo>
                    <a:pt x="102140" y="9723"/>
                    <a:pt x="92160" y="13205"/>
                    <a:pt x="83976" y="18661"/>
                  </a:cubicBezTo>
                  <a:cubicBezTo>
                    <a:pt x="72997" y="25981"/>
                    <a:pt x="66121" y="38205"/>
                    <a:pt x="55984" y="46653"/>
                  </a:cubicBezTo>
                  <a:cubicBezTo>
                    <a:pt x="47369" y="53832"/>
                    <a:pt x="37323" y="59094"/>
                    <a:pt x="27992" y="65314"/>
                  </a:cubicBezTo>
                  <a:lnTo>
                    <a:pt x="9331" y="121298"/>
                  </a:lnTo>
                  <a:lnTo>
                    <a:pt x="0" y="149290"/>
                  </a:lnTo>
                  <a:cubicBezTo>
                    <a:pt x="3110" y="195943"/>
                    <a:pt x="1644" y="243129"/>
                    <a:pt x="9331" y="289249"/>
                  </a:cubicBezTo>
                  <a:cubicBezTo>
                    <a:pt x="11175" y="300310"/>
                    <a:pt x="20813" y="308626"/>
                    <a:pt x="27992" y="317241"/>
                  </a:cubicBezTo>
                  <a:cubicBezTo>
                    <a:pt x="36439" y="327378"/>
                    <a:pt x="45247" y="337562"/>
                    <a:pt x="55984" y="345232"/>
                  </a:cubicBezTo>
                  <a:cubicBezTo>
                    <a:pt x="76166" y="359648"/>
                    <a:pt x="98451" y="365609"/>
                    <a:pt x="121298" y="373224"/>
                  </a:cubicBezTo>
                  <a:cubicBezTo>
                    <a:pt x="130629" y="379444"/>
                    <a:pt x="139260" y="386870"/>
                    <a:pt x="149290" y="391885"/>
                  </a:cubicBezTo>
                  <a:cubicBezTo>
                    <a:pt x="182918" y="408699"/>
                    <a:pt x="243823" y="407870"/>
                    <a:pt x="270588" y="410547"/>
                  </a:cubicBezTo>
                  <a:cubicBezTo>
                    <a:pt x="279919" y="413657"/>
                    <a:pt x="288745" y="419877"/>
                    <a:pt x="298580" y="419877"/>
                  </a:cubicBezTo>
                  <a:cubicBezTo>
                    <a:pt x="652910" y="419877"/>
                    <a:pt x="556014" y="449145"/>
                    <a:pt x="699796" y="401216"/>
                  </a:cubicBezTo>
                  <a:cubicBezTo>
                    <a:pt x="706016" y="391885"/>
                    <a:pt x="717798" y="384419"/>
                    <a:pt x="718457" y="373224"/>
                  </a:cubicBezTo>
                  <a:cubicBezTo>
                    <a:pt x="725302" y="256871"/>
                    <a:pt x="728981" y="272378"/>
                    <a:pt x="690466" y="214604"/>
                  </a:cubicBezTo>
                  <a:cubicBezTo>
                    <a:pt x="687356" y="202163"/>
                    <a:pt x="686187" y="189068"/>
                    <a:pt x="681135" y="177281"/>
                  </a:cubicBezTo>
                  <a:cubicBezTo>
                    <a:pt x="672307" y="156684"/>
                    <a:pt x="658860" y="145676"/>
                    <a:pt x="643812" y="130628"/>
                  </a:cubicBezTo>
                  <a:cubicBezTo>
                    <a:pt x="640702" y="121298"/>
                    <a:pt x="640198" y="110640"/>
                    <a:pt x="634482" y="102637"/>
                  </a:cubicBezTo>
                  <a:cubicBezTo>
                    <a:pt x="613913" y="73841"/>
                    <a:pt x="596066" y="64585"/>
                    <a:pt x="569168" y="46653"/>
                  </a:cubicBezTo>
                  <a:lnTo>
                    <a:pt x="550506"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4441371" y="4311701"/>
              <a:ext cx="709127" cy="494647"/>
            </a:xfrm>
            <a:custGeom>
              <a:avLst/>
              <a:gdLst>
                <a:gd name="connsiteX0" fmla="*/ 27992 w 709127"/>
                <a:gd name="connsiteY0" fmla="*/ 27034 h 494647"/>
                <a:gd name="connsiteX1" fmla="*/ 27992 w 709127"/>
                <a:gd name="connsiteY1" fmla="*/ 27034 h 494647"/>
                <a:gd name="connsiteX2" fmla="*/ 18662 w 709127"/>
                <a:gd name="connsiteY2" fmla="*/ 111009 h 494647"/>
                <a:gd name="connsiteX3" fmla="*/ 0 w 709127"/>
                <a:gd name="connsiteY3" fmla="*/ 474903 h 494647"/>
                <a:gd name="connsiteX4" fmla="*/ 18662 w 709127"/>
                <a:gd name="connsiteY4" fmla="*/ 493564 h 494647"/>
                <a:gd name="connsiteX5" fmla="*/ 587829 w 709127"/>
                <a:gd name="connsiteY5" fmla="*/ 484234 h 494647"/>
                <a:gd name="connsiteX6" fmla="*/ 606490 w 709127"/>
                <a:gd name="connsiteY6" fmla="*/ 465572 h 494647"/>
                <a:gd name="connsiteX7" fmla="*/ 643813 w 709127"/>
                <a:gd name="connsiteY7" fmla="*/ 437581 h 494647"/>
                <a:gd name="connsiteX8" fmla="*/ 690466 w 709127"/>
                <a:gd name="connsiteY8" fmla="*/ 400258 h 494647"/>
                <a:gd name="connsiteX9" fmla="*/ 699796 w 709127"/>
                <a:gd name="connsiteY9" fmla="*/ 362936 h 494647"/>
                <a:gd name="connsiteX10" fmla="*/ 709127 w 709127"/>
                <a:gd name="connsiteY10" fmla="*/ 334944 h 494647"/>
                <a:gd name="connsiteX11" fmla="*/ 699796 w 709127"/>
                <a:gd name="connsiteY11" fmla="*/ 139001 h 494647"/>
                <a:gd name="connsiteX12" fmla="*/ 681135 w 709127"/>
                <a:gd name="connsiteY12" fmla="*/ 73687 h 494647"/>
                <a:gd name="connsiteX13" fmla="*/ 643813 w 709127"/>
                <a:gd name="connsiteY13" fmla="*/ 55026 h 494647"/>
                <a:gd name="connsiteX14" fmla="*/ 625151 w 709127"/>
                <a:gd name="connsiteY14" fmla="*/ 36364 h 494647"/>
                <a:gd name="connsiteX15" fmla="*/ 597160 w 709127"/>
                <a:gd name="connsiteY15" fmla="*/ 27034 h 494647"/>
                <a:gd name="connsiteX16" fmla="*/ 382556 w 709127"/>
                <a:gd name="connsiteY16" fmla="*/ 17703 h 494647"/>
                <a:gd name="connsiteX17" fmla="*/ 46653 w 709127"/>
                <a:gd name="connsiteY17" fmla="*/ 17703 h 494647"/>
                <a:gd name="connsiteX18" fmla="*/ 27992 w 709127"/>
                <a:gd name="connsiteY18" fmla="*/ 45695 h 494647"/>
                <a:gd name="connsiteX19" fmla="*/ 27992 w 709127"/>
                <a:gd name="connsiteY19" fmla="*/ 27034 h 494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09127" h="494647">
                  <a:moveTo>
                    <a:pt x="27992" y="27034"/>
                  </a:moveTo>
                  <a:lnTo>
                    <a:pt x="27992" y="27034"/>
                  </a:lnTo>
                  <a:cubicBezTo>
                    <a:pt x="24882" y="55026"/>
                    <a:pt x="19912" y="82873"/>
                    <a:pt x="18662" y="111009"/>
                  </a:cubicBezTo>
                  <a:cubicBezTo>
                    <a:pt x="2410" y="476686"/>
                    <a:pt x="45337" y="338898"/>
                    <a:pt x="0" y="474903"/>
                  </a:cubicBezTo>
                  <a:cubicBezTo>
                    <a:pt x="6221" y="481123"/>
                    <a:pt x="9866" y="493424"/>
                    <a:pt x="18662" y="493564"/>
                  </a:cubicBezTo>
                  <a:cubicBezTo>
                    <a:pt x="208386" y="496576"/>
                    <a:pt x="398296" y="493259"/>
                    <a:pt x="587829" y="484234"/>
                  </a:cubicBezTo>
                  <a:cubicBezTo>
                    <a:pt x="596616" y="483816"/>
                    <a:pt x="599732" y="471204"/>
                    <a:pt x="606490" y="465572"/>
                  </a:cubicBezTo>
                  <a:cubicBezTo>
                    <a:pt x="618437" y="455617"/>
                    <a:pt x="631866" y="447536"/>
                    <a:pt x="643813" y="437581"/>
                  </a:cubicBezTo>
                  <a:cubicBezTo>
                    <a:pt x="697002" y="393257"/>
                    <a:pt x="621248" y="446403"/>
                    <a:pt x="690466" y="400258"/>
                  </a:cubicBezTo>
                  <a:cubicBezTo>
                    <a:pt x="693576" y="387817"/>
                    <a:pt x="696273" y="375266"/>
                    <a:pt x="699796" y="362936"/>
                  </a:cubicBezTo>
                  <a:cubicBezTo>
                    <a:pt x="702498" y="353479"/>
                    <a:pt x="709127" y="344779"/>
                    <a:pt x="709127" y="334944"/>
                  </a:cubicBezTo>
                  <a:cubicBezTo>
                    <a:pt x="709127" y="269556"/>
                    <a:pt x="705010" y="204181"/>
                    <a:pt x="699796" y="139001"/>
                  </a:cubicBezTo>
                  <a:cubicBezTo>
                    <a:pt x="699775" y="138736"/>
                    <a:pt x="685552" y="78104"/>
                    <a:pt x="681135" y="73687"/>
                  </a:cubicBezTo>
                  <a:cubicBezTo>
                    <a:pt x="671300" y="63852"/>
                    <a:pt x="655386" y="62741"/>
                    <a:pt x="643813" y="55026"/>
                  </a:cubicBezTo>
                  <a:cubicBezTo>
                    <a:pt x="636493" y="50146"/>
                    <a:pt x="632695" y="40890"/>
                    <a:pt x="625151" y="36364"/>
                  </a:cubicBezTo>
                  <a:cubicBezTo>
                    <a:pt x="616718" y="31304"/>
                    <a:pt x="606966" y="27788"/>
                    <a:pt x="597160" y="27034"/>
                  </a:cubicBezTo>
                  <a:cubicBezTo>
                    <a:pt x="525769" y="21542"/>
                    <a:pt x="454091" y="20813"/>
                    <a:pt x="382556" y="17703"/>
                  </a:cubicBezTo>
                  <a:cubicBezTo>
                    <a:pt x="253516" y="-3804"/>
                    <a:pt x="251565" y="-7911"/>
                    <a:pt x="46653" y="17703"/>
                  </a:cubicBezTo>
                  <a:cubicBezTo>
                    <a:pt x="35526" y="19094"/>
                    <a:pt x="35921" y="37765"/>
                    <a:pt x="27992" y="45695"/>
                  </a:cubicBezTo>
                  <a:lnTo>
                    <a:pt x="27992" y="27034"/>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4693298" y="4809941"/>
              <a:ext cx="597162" cy="521303"/>
            </a:xfrm>
            <a:custGeom>
              <a:avLst/>
              <a:gdLst>
                <a:gd name="connsiteX0" fmla="*/ 46653 w 597162"/>
                <a:gd name="connsiteY0" fmla="*/ 13986 h 521303"/>
                <a:gd name="connsiteX1" fmla="*/ 46653 w 597162"/>
                <a:gd name="connsiteY1" fmla="*/ 13986 h 521303"/>
                <a:gd name="connsiteX2" fmla="*/ 18661 w 597162"/>
                <a:gd name="connsiteY2" fmla="*/ 88630 h 521303"/>
                <a:gd name="connsiteX3" fmla="*/ 9331 w 597162"/>
                <a:gd name="connsiteY3" fmla="*/ 125953 h 521303"/>
                <a:gd name="connsiteX4" fmla="*/ 0 w 597162"/>
                <a:gd name="connsiteY4" fmla="*/ 153945 h 521303"/>
                <a:gd name="connsiteX5" fmla="*/ 9331 w 597162"/>
                <a:gd name="connsiteY5" fmla="*/ 461855 h 521303"/>
                <a:gd name="connsiteX6" fmla="*/ 18661 w 597162"/>
                <a:gd name="connsiteY6" fmla="*/ 489847 h 521303"/>
                <a:gd name="connsiteX7" fmla="*/ 46653 w 597162"/>
                <a:gd name="connsiteY7" fmla="*/ 499177 h 521303"/>
                <a:gd name="connsiteX8" fmla="*/ 65314 w 597162"/>
                <a:gd name="connsiteY8" fmla="*/ 517839 h 521303"/>
                <a:gd name="connsiteX9" fmla="*/ 195943 w 597162"/>
                <a:gd name="connsiteY9" fmla="*/ 499177 h 521303"/>
                <a:gd name="connsiteX10" fmla="*/ 298580 w 597162"/>
                <a:gd name="connsiteY10" fmla="*/ 480516 h 521303"/>
                <a:gd name="connsiteX11" fmla="*/ 494522 w 597162"/>
                <a:gd name="connsiteY11" fmla="*/ 471186 h 521303"/>
                <a:gd name="connsiteX12" fmla="*/ 587829 w 597162"/>
                <a:gd name="connsiteY12" fmla="*/ 461855 h 521303"/>
                <a:gd name="connsiteX13" fmla="*/ 597159 w 597162"/>
                <a:gd name="connsiteY13" fmla="*/ 433863 h 521303"/>
                <a:gd name="connsiteX14" fmla="*/ 569167 w 597162"/>
                <a:gd name="connsiteY14" fmla="*/ 237920 h 521303"/>
                <a:gd name="connsiteX15" fmla="*/ 541175 w 597162"/>
                <a:gd name="connsiteY15" fmla="*/ 191267 h 521303"/>
                <a:gd name="connsiteX16" fmla="*/ 531845 w 597162"/>
                <a:gd name="connsiteY16" fmla="*/ 163275 h 521303"/>
                <a:gd name="connsiteX17" fmla="*/ 522514 w 597162"/>
                <a:gd name="connsiteY17" fmla="*/ 125953 h 521303"/>
                <a:gd name="connsiteX18" fmla="*/ 494522 w 597162"/>
                <a:gd name="connsiteY18" fmla="*/ 107292 h 521303"/>
                <a:gd name="connsiteX19" fmla="*/ 475861 w 597162"/>
                <a:gd name="connsiteY19" fmla="*/ 88630 h 521303"/>
                <a:gd name="connsiteX20" fmla="*/ 457200 w 597162"/>
                <a:gd name="connsiteY20" fmla="*/ 60639 h 521303"/>
                <a:gd name="connsiteX21" fmla="*/ 429208 w 597162"/>
                <a:gd name="connsiteY21" fmla="*/ 51308 h 521303"/>
                <a:gd name="connsiteX22" fmla="*/ 401216 w 597162"/>
                <a:gd name="connsiteY22" fmla="*/ 32647 h 521303"/>
                <a:gd name="connsiteX23" fmla="*/ 251926 w 597162"/>
                <a:gd name="connsiteY23" fmla="*/ 4655 h 521303"/>
                <a:gd name="connsiteX24" fmla="*/ 46653 w 597162"/>
                <a:gd name="connsiteY24" fmla="*/ 13986 h 5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7162" h="521303">
                  <a:moveTo>
                    <a:pt x="46653" y="13986"/>
                  </a:moveTo>
                  <a:lnTo>
                    <a:pt x="46653" y="13986"/>
                  </a:lnTo>
                  <a:cubicBezTo>
                    <a:pt x="37322" y="38867"/>
                    <a:pt x="27064" y="63420"/>
                    <a:pt x="18661" y="88630"/>
                  </a:cubicBezTo>
                  <a:cubicBezTo>
                    <a:pt x="14606" y="100796"/>
                    <a:pt x="12854" y="113623"/>
                    <a:pt x="9331" y="125953"/>
                  </a:cubicBezTo>
                  <a:cubicBezTo>
                    <a:pt x="6629" y="135410"/>
                    <a:pt x="3110" y="144614"/>
                    <a:pt x="0" y="153945"/>
                  </a:cubicBezTo>
                  <a:cubicBezTo>
                    <a:pt x="3110" y="256582"/>
                    <a:pt x="3635" y="359329"/>
                    <a:pt x="9331" y="461855"/>
                  </a:cubicBezTo>
                  <a:cubicBezTo>
                    <a:pt x="9877" y="471675"/>
                    <a:pt x="11706" y="482892"/>
                    <a:pt x="18661" y="489847"/>
                  </a:cubicBezTo>
                  <a:cubicBezTo>
                    <a:pt x="25616" y="496802"/>
                    <a:pt x="37322" y="496067"/>
                    <a:pt x="46653" y="499177"/>
                  </a:cubicBezTo>
                  <a:cubicBezTo>
                    <a:pt x="52873" y="505398"/>
                    <a:pt x="56543" y="517164"/>
                    <a:pt x="65314" y="517839"/>
                  </a:cubicBezTo>
                  <a:cubicBezTo>
                    <a:pt x="199458" y="528158"/>
                    <a:pt x="129144" y="513491"/>
                    <a:pt x="195943" y="499177"/>
                  </a:cubicBezTo>
                  <a:cubicBezTo>
                    <a:pt x="229944" y="491891"/>
                    <a:pt x="263959" y="483762"/>
                    <a:pt x="298580" y="480516"/>
                  </a:cubicBezTo>
                  <a:cubicBezTo>
                    <a:pt x="363683" y="474413"/>
                    <a:pt x="429208" y="474296"/>
                    <a:pt x="494522" y="471186"/>
                  </a:cubicBezTo>
                  <a:cubicBezTo>
                    <a:pt x="525624" y="468076"/>
                    <a:pt x="558453" y="472537"/>
                    <a:pt x="587829" y="461855"/>
                  </a:cubicBezTo>
                  <a:cubicBezTo>
                    <a:pt x="597072" y="458494"/>
                    <a:pt x="597159" y="443698"/>
                    <a:pt x="597159" y="433863"/>
                  </a:cubicBezTo>
                  <a:cubicBezTo>
                    <a:pt x="597159" y="306183"/>
                    <a:pt x="598140" y="324838"/>
                    <a:pt x="569167" y="237920"/>
                  </a:cubicBezTo>
                  <a:cubicBezTo>
                    <a:pt x="557054" y="201581"/>
                    <a:pt x="566793" y="216884"/>
                    <a:pt x="541175" y="191267"/>
                  </a:cubicBezTo>
                  <a:cubicBezTo>
                    <a:pt x="538065" y="181936"/>
                    <a:pt x="534547" y="172732"/>
                    <a:pt x="531845" y="163275"/>
                  </a:cubicBezTo>
                  <a:cubicBezTo>
                    <a:pt x="528322" y="150945"/>
                    <a:pt x="529627" y="136623"/>
                    <a:pt x="522514" y="125953"/>
                  </a:cubicBezTo>
                  <a:cubicBezTo>
                    <a:pt x="516293" y="116622"/>
                    <a:pt x="503279" y="114297"/>
                    <a:pt x="494522" y="107292"/>
                  </a:cubicBezTo>
                  <a:cubicBezTo>
                    <a:pt x="487653" y="101796"/>
                    <a:pt x="481356" y="95499"/>
                    <a:pt x="475861" y="88630"/>
                  </a:cubicBezTo>
                  <a:cubicBezTo>
                    <a:pt x="468856" y="79874"/>
                    <a:pt x="465956" y="67644"/>
                    <a:pt x="457200" y="60639"/>
                  </a:cubicBezTo>
                  <a:cubicBezTo>
                    <a:pt x="449520" y="54495"/>
                    <a:pt x="438005" y="55707"/>
                    <a:pt x="429208" y="51308"/>
                  </a:cubicBezTo>
                  <a:cubicBezTo>
                    <a:pt x="419178" y="46293"/>
                    <a:pt x="411463" y="37201"/>
                    <a:pt x="401216" y="32647"/>
                  </a:cubicBezTo>
                  <a:cubicBezTo>
                    <a:pt x="341757" y="6221"/>
                    <a:pt x="323209" y="12576"/>
                    <a:pt x="251926" y="4655"/>
                  </a:cubicBezTo>
                  <a:cubicBezTo>
                    <a:pt x="126286" y="-9306"/>
                    <a:pt x="80865" y="12431"/>
                    <a:pt x="46653" y="13986"/>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flipV="1">
              <a:off x="5771513" y="4730901"/>
              <a:ext cx="362534" cy="574525"/>
            </a:xfrm>
            <a:custGeom>
              <a:avLst/>
              <a:gdLst>
                <a:gd name="connsiteX0" fmla="*/ 149290 w 447869"/>
                <a:gd name="connsiteY0" fmla="*/ 0 h 850033"/>
                <a:gd name="connsiteX1" fmla="*/ 149290 w 447869"/>
                <a:gd name="connsiteY1" fmla="*/ 0 h 850033"/>
                <a:gd name="connsiteX2" fmla="*/ 83975 w 447869"/>
                <a:gd name="connsiteY2" fmla="*/ 46653 h 850033"/>
                <a:gd name="connsiteX3" fmla="*/ 65314 w 447869"/>
                <a:gd name="connsiteY3" fmla="*/ 65315 h 850033"/>
                <a:gd name="connsiteX4" fmla="*/ 37322 w 447869"/>
                <a:gd name="connsiteY4" fmla="*/ 214604 h 850033"/>
                <a:gd name="connsiteX5" fmla="*/ 18661 w 447869"/>
                <a:gd name="connsiteY5" fmla="*/ 289249 h 850033"/>
                <a:gd name="connsiteX6" fmla="*/ 0 w 447869"/>
                <a:gd name="connsiteY6" fmla="*/ 363894 h 850033"/>
                <a:gd name="connsiteX7" fmla="*/ 9330 w 447869"/>
                <a:gd name="connsiteY7" fmla="*/ 494523 h 850033"/>
                <a:gd name="connsiteX8" fmla="*/ 27992 w 447869"/>
                <a:gd name="connsiteY8" fmla="*/ 513184 h 850033"/>
                <a:gd name="connsiteX9" fmla="*/ 55983 w 447869"/>
                <a:gd name="connsiteY9" fmla="*/ 550506 h 850033"/>
                <a:gd name="connsiteX10" fmla="*/ 83975 w 447869"/>
                <a:gd name="connsiteY10" fmla="*/ 578498 h 850033"/>
                <a:gd name="connsiteX11" fmla="*/ 121298 w 447869"/>
                <a:gd name="connsiteY11" fmla="*/ 653143 h 850033"/>
                <a:gd name="connsiteX12" fmla="*/ 139959 w 447869"/>
                <a:gd name="connsiteY12" fmla="*/ 718457 h 850033"/>
                <a:gd name="connsiteX13" fmla="*/ 158620 w 447869"/>
                <a:gd name="connsiteY13" fmla="*/ 746449 h 850033"/>
                <a:gd name="connsiteX14" fmla="*/ 205273 w 447869"/>
                <a:gd name="connsiteY14" fmla="*/ 830425 h 850033"/>
                <a:gd name="connsiteX15" fmla="*/ 261257 w 447869"/>
                <a:gd name="connsiteY15" fmla="*/ 849086 h 850033"/>
                <a:gd name="connsiteX16" fmla="*/ 391885 w 447869"/>
                <a:gd name="connsiteY16" fmla="*/ 811764 h 850033"/>
                <a:gd name="connsiteX17" fmla="*/ 410547 w 447869"/>
                <a:gd name="connsiteY17" fmla="*/ 793102 h 850033"/>
                <a:gd name="connsiteX18" fmla="*/ 419877 w 447869"/>
                <a:gd name="connsiteY18" fmla="*/ 765111 h 850033"/>
                <a:gd name="connsiteX19" fmla="*/ 438539 w 447869"/>
                <a:gd name="connsiteY19" fmla="*/ 727788 h 850033"/>
                <a:gd name="connsiteX20" fmla="*/ 447869 w 447869"/>
                <a:gd name="connsiteY20" fmla="*/ 597159 h 850033"/>
                <a:gd name="connsiteX21" fmla="*/ 438539 w 447869"/>
                <a:gd name="connsiteY21" fmla="*/ 186613 h 850033"/>
                <a:gd name="connsiteX22" fmla="*/ 419877 w 447869"/>
                <a:gd name="connsiteY22" fmla="*/ 158621 h 850033"/>
                <a:gd name="connsiteX23" fmla="*/ 373224 w 447869"/>
                <a:gd name="connsiteY23" fmla="*/ 111968 h 850033"/>
                <a:gd name="connsiteX24" fmla="*/ 326571 w 447869"/>
                <a:gd name="connsiteY24" fmla="*/ 55984 h 850033"/>
                <a:gd name="connsiteX25" fmla="*/ 261257 w 447869"/>
                <a:gd name="connsiteY25" fmla="*/ 46653 h 850033"/>
                <a:gd name="connsiteX26" fmla="*/ 223934 w 447869"/>
                <a:gd name="connsiteY26" fmla="*/ 37323 h 850033"/>
                <a:gd name="connsiteX27" fmla="*/ 195943 w 447869"/>
                <a:gd name="connsiteY27" fmla="*/ 27992 h 850033"/>
                <a:gd name="connsiteX28" fmla="*/ 149290 w 447869"/>
                <a:gd name="connsiteY28" fmla="*/ 0 h 85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47869" h="850033">
                  <a:moveTo>
                    <a:pt x="149290" y="0"/>
                  </a:moveTo>
                  <a:lnTo>
                    <a:pt x="149290" y="0"/>
                  </a:lnTo>
                  <a:cubicBezTo>
                    <a:pt x="127518" y="15551"/>
                    <a:pt x="105094" y="30227"/>
                    <a:pt x="83975" y="46653"/>
                  </a:cubicBezTo>
                  <a:cubicBezTo>
                    <a:pt x="77031" y="52054"/>
                    <a:pt x="67039" y="56689"/>
                    <a:pt x="65314" y="65315"/>
                  </a:cubicBezTo>
                  <a:cubicBezTo>
                    <a:pt x="31831" y="232731"/>
                    <a:pt x="84918" y="143211"/>
                    <a:pt x="37322" y="214604"/>
                  </a:cubicBezTo>
                  <a:cubicBezTo>
                    <a:pt x="19486" y="268116"/>
                    <a:pt x="35550" y="216062"/>
                    <a:pt x="18661" y="289249"/>
                  </a:cubicBezTo>
                  <a:cubicBezTo>
                    <a:pt x="12894" y="314240"/>
                    <a:pt x="0" y="363894"/>
                    <a:pt x="0" y="363894"/>
                  </a:cubicBezTo>
                  <a:cubicBezTo>
                    <a:pt x="3110" y="407437"/>
                    <a:pt x="1285" y="451617"/>
                    <a:pt x="9330" y="494523"/>
                  </a:cubicBezTo>
                  <a:cubicBezTo>
                    <a:pt x="10951" y="503169"/>
                    <a:pt x="22360" y="506426"/>
                    <a:pt x="27992" y="513184"/>
                  </a:cubicBezTo>
                  <a:cubicBezTo>
                    <a:pt x="37947" y="525130"/>
                    <a:pt x="45863" y="538699"/>
                    <a:pt x="55983" y="550506"/>
                  </a:cubicBezTo>
                  <a:cubicBezTo>
                    <a:pt x="64571" y="560525"/>
                    <a:pt x="75527" y="568361"/>
                    <a:pt x="83975" y="578498"/>
                  </a:cubicBezTo>
                  <a:cubicBezTo>
                    <a:pt x="103021" y="601354"/>
                    <a:pt x="111772" y="624564"/>
                    <a:pt x="121298" y="653143"/>
                  </a:cubicBezTo>
                  <a:cubicBezTo>
                    <a:pt x="127281" y="671092"/>
                    <a:pt x="130969" y="700477"/>
                    <a:pt x="139959" y="718457"/>
                  </a:cubicBezTo>
                  <a:cubicBezTo>
                    <a:pt x="144974" y="728487"/>
                    <a:pt x="153605" y="736419"/>
                    <a:pt x="158620" y="746449"/>
                  </a:cubicBezTo>
                  <a:cubicBezTo>
                    <a:pt x="171765" y="772738"/>
                    <a:pt x="169972" y="818658"/>
                    <a:pt x="205273" y="830425"/>
                  </a:cubicBezTo>
                  <a:lnTo>
                    <a:pt x="261257" y="849086"/>
                  </a:lnTo>
                  <a:cubicBezTo>
                    <a:pt x="468979" y="833107"/>
                    <a:pt x="351150" y="879656"/>
                    <a:pt x="391885" y="811764"/>
                  </a:cubicBezTo>
                  <a:cubicBezTo>
                    <a:pt x="396411" y="804220"/>
                    <a:pt x="404326" y="799323"/>
                    <a:pt x="410547" y="793102"/>
                  </a:cubicBezTo>
                  <a:cubicBezTo>
                    <a:pt x="413657" y="783772"/>
                    <a:pt x="416003" y="774151"/>
                    <a:pt x="419877" y="765111"/>
                  </a:cubicBezTo>
                  <a:cubicBezTo>
                    <a:pt x="425356" y="752326"/>
                    <a:pt x="436252" y="741508"/>
                    <a:pt x="438539" y="727788"/>
                  </a:cubicBezTo>
                  <a:cubicBezTo>
                    <a:pt x="445716" y="684728"/>
                    <a:pt x="444759" y="640702"/>
                    <a:pt x="447869" y="597159"/>
                  </a:cubicBezTo>
                  <a:cubicBezTo>
                    <a:pt x="444759" y="460310"/>
                    <a:pt x="447259" y="323219"/>
                    <a:pt x="438539" y="186613"/>
                  </a:cubicBezTo>
                  <a:cubicBezTo>
                    <a:pt x="437825" y="175422"/>
                    <a:pt x="427262" y="167061"/>
                    <a:pt x="419877" y="158621"/>
                  </a:cubicBezTo>
                  <a:cubicBezTo>
                    <a:pt x="405395" y="142070"/>
                    <a:pt x="385423" y="130267"/>
                    <a:pt x="373224" y="111968"/>
                  </a:cubicBezTo>
                  <a:cubicBezTo>
                    <a:pt x="363894" y="97973"/>
                    <a:pt x="342900" y="62516"/>
                    <a:pt x="326571" y="55984"/>
                  </a:cubicBezTo>
                  <a:cubicBezTo>
                    <a:pt x="306152" y="47816"/>
                    <a:pt x="282895" y="50587"/>
                    <a:pt x="261257" y="46653"/>
                  </a:cubicBezTo>
                  <a:cubicBezTo>
                    <a:pt x="248640" y="44359"/>
                    <a:pt x="236264" y="40846"/>
                    <a:pt x="223934" y="37323"/>
                  </a:cubicBezTo>
                  <a:cubicBezTo>
                    <a:pt x="214477" y="34621"/>
                    <a:pt x="205744" y="28809"/>
                    <a:pt x="195943" y="27992"/>
                  </a:cubicBezTo>
                  <a:cubicBezTo>
                    <a:pt x="168048" y="25667"/>
                    <a:pt x="157066" y="4665"/>
                    <a:pt x="149290" y="0"/>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5557148" y="4702629"/>
              <a:ext cx="323098" cy="561141"/>
            </a:xfrm>
            <a:custGeom>
              <a:avLst/>
              <a:gdLst>
                <a:gd name="connsiteX0" fmla="*/ 321138 w 323098"/>
                <a:gd name="connsiteY0" fmla="*/ 27991 h 561141"/>
                <a:gd name="connsiteX1" fmla="*/ 321138 w 323098"/>
                <a:gd name="connsiteY1" fmla="*/ 27991 h 561141"/>
                <a:gd name="connsiteX2" fmla="*/ 97203 w 323098"/>
                <a:gd name="connsiteY2" fmla="*/ 0 h 561141"/>
                <a:gd name="connsiteX3" fmla="*/ 31889 w 323098"/>
                <a:gd name="connsiteY3" fmla="*/ 9330 h 561141"/>
                <a:gd name="connsiteX4" fmla="*/ 22558 w 323098"/>
                <a:gd name="connsiteY4" fmla="*/ 223934 h 561141"/>
                <a:gd name="connsiteX5" fmla="*/ 41219 w 323098"/>
                <a:gd name="connsiteY5" fmla="*/ 279918 h 561141"/>
                <a:gd name="connsiteX6" fmla="*/ 31889 w 323098"/>
                <a:gd name="connsiteY6" fmla="*/ 391885 h 561141"/>
                <a:gd name="connsiteX7" fmla="*/ 13228 w 323098"/>
                <a:gd name="connsiteY7" fmla="*/ 447869 h 561141"/>
                <a:gd name="connsiteX8" fmla="*/ 31889 w 323098"/>
                <a:gd name="connsiteY8" fmla="*/ 494522 h 561141"/>
                <a:gd name="connsiteX9" fmla="*/ 59881 w 323098"/>
                <a:gd name="connsiteY9" fmla="*/ 503853 h 561141"/>
                <a:gd name="connsiteX10" fmla="*/ 115864 w 323098"/>
                <a:gd name="connsiteY10" fmla="*/ 513183 h 561141"/>
                <a:gd name="connsiteX11" fmla="*/ 143856 w 323098"/>
                <a:gd name="connsiteY11" fmla="*/ 531844 h 561141"/>
                <a:gd name="connsiteX12" fmla="*/ 162517 w 323098"/>
                <a:gd name="connsiteY12" fmla="*/ 550506 h 561141"/>
                <a:gd name="connsiteX13" fmla="*/ 190509 w 323098"/>
                <a:gd name="connsiteY13" fmla="*/ 559836 h 561141"/>
                <a:gd name="connsiteX14" fmla="*/ 265154 w 323098"/>
                <a:gd name="connsiteY14" fmla="*/ 550506 h 561141"/>
                <a:gd name="connsiteX15" fmla="*/ 246493 w 323098"/>
                <a:gd name="connsiteY15" fmla="*/ 447869 h 561141"/>
                <a:gd name="connsiteX16" fmla="*/ 227832 w 323098"/>
                <a:gd name="connsiteY16" fmla="*/ 391885 h 561141"/>
                <a:gd name="connsiteX17" fmla="*/ 218501 w 323098"/>
                <a:gd name="connsiteY17" fmla="*/ 363893 h 561141"/>
                <a:gd name="connsiteX18" fmla="*/ 237162 w 323098"/>
                <a:gd name="connsiteY18" fmla="*/ 242595 h 561141"/>
                <a:gd name="connsiteX19" fmla="*/ 265154 w 323098"/>
                <a:gd name="connsiteY19" fmla="*/ 233265 h 561141"/>
                <a:gd name="connsiteX20" fmla="*/ 293146 w 323098"/>
                <a:gd name="connsiteY20" fmla="*/ 205273 h 561141"/>
                <a:gd name="connsiteX21" fmla="*/ 311807 w 323098"/>
                <a:gd name="connsiteY21" fmla="*/ 177281 h 561141"/>
                <a:gd name="connsiteX22" fmla="*/ 321138 w 323098"/>
                <a:gd name="connsiteY22" fmla="*/ 27991 h 561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3098" h="561141">
                  <a:moveTo>
                    <a:pt x="321138" y="27991"/>
                  </a:moveTo>
                  <a:lnTo>
                    <a:pt x="321138" y="27991"/>
                  </a:lnTo>
                  <a:cubicBezTo>
                    <a:pt x="222532" y="6079"/>
                    <a:pt x="215205" y="0"/>
                    <a:pt x="97203" y="0"/>
                  </a:cubicBezTo>
                  <a:cubicBezTo>
                    <a:pt x="75211" y="0"/>
                    <a:pt x="53660" y="6220"/>
                    <a:pt x="31889" y="9330"/>
                  </a:cubicBezTo>
                  <a:cubicBezTo>
                    <a:pt x="-19334" y="86166"/>
                    <a:pt x="1642" y="42661"/>
                    <a:pt x="22558" y="223934"/>
                  </a:cubicBezTo>
                  <a:cubicBezTo>
                    <a:pt x="24813" y="243475"/>
                    <a:pt x="41219" y="279918"/>
                    <a:pt x="41219" y="279918"/>
                  </a:cubicBezTo>
                  <a:cubicBezTo>
                    <a:pt x="38109" y="317240"/>
                    <a:pt x="38046" y="354943"/>
                    <a:pt x="31889" y="391885"/>
                  </a:cubicBezTo>
                  <a:cubicBezTo>
                    <a:pt x="28655" y="411288"/>
                    <a:pt x="13228" y="447869"/>
                    <a:pt x="13228" y="447869"/>
                  </a:cubicBezTo>
                  <a:cubicBezTo>
                    <a:pt x="19448" y="463420"/>
                    <a:pt x="21167" y="481655"/>
                    <a:pt x="31889" y="494522"/>
                  </a:cubicBezTo>
                  <a:cubicBezTo>
                    <a:pt x="38185" y="502078"/>
                    <a:pt x="50280" y="501719"/>
                    <a:pt x="59881" y="503853"/>
                  </a:cubicBezTo>
                  <a:cubicBezTo>
                    <a:pt x="78349" y="507957"/>
                    <a:pt x="97203" y="510073"/>
                    <a:pt x="115864" y="513183"/>
                  </a:cubicBezTo>
                  <a:cubicBezTo>
                    <a:pt x="125195" y="519403"/>
                    <a:pt x="135099" y="524839"/>
                    <a:pt x="143856" y="531844"/>
                  </a:cubicBezTo>
                  <a:cubicBezTo>
                    <a:pt x="150725" y="537340"/>
                    <a:pt x="154974" y="545980"/>
                    <a:pt x="162517" y="550506"/>
                  </a:cubicBezTo>
                  <a:cubicBezTo>
                    <a:pt x="170951" y="555566"/>
                    <a:pt x="181178" y="556726"/>
                    <a:pt x="190509" y="559836"/>
                  </a:cubicBezTo>
                  <a:cubicBezTo>
                    <a:pt x="215391" y="556726"/>
                    <a:pt x="248642" y="569377"/>
                    <a:pt x="265154" y="550506"/>
                  </a:cubicBezTo>
                  <a:cubicBezTo>
                    <a:pt x="270536" y="544355"/>
                    <a:pt x="251520" y="464628"/>
                    <a:pt x="246493" y="447869"/>
                  </a:cubicBezTo>
                  <a:cubicBezTo>
                    <a:pt x="240841" y="429028"/>
                    <a:pt x="234052" y="410546"/>
                    <a:pt x="227832" y="391885"/>
                  </a:cubicBezTo>
                  <a:lnTo>
                    <a:pt x="218501" y="363893"/>
                  </a:lnTo>
                  <a:cubicBezTo>
                    <a:pt x="224721" y="323460"/>
                    <a:pt x="223403" y="281120"/>
                    <a:pt x="237162" y="242595"/>
                  </a:cubicBezTo>
                  <a:cubicBezTo>
                    <a:pt x="240470" y="233333"/>
                    <a:pt x="256970" y="238721"/>
                    <a:pt x="265154" y="233265"/>
                  </a:cubicBezTo>
                  <a:cubicBezTo>
                    <a:pt x="276133" y="225946"/>
                    <a:pt x="284698" y="215410"/>
                    <a:pt x="293146" y="205273"/>
                  </a:cubicBezTo>
                  <a:cubicBezTo>
                    <a:pt x="300325" y="196658"/>
                    <a:pt x="306792" y="187311"/>
                    <a:pt x="311807" y="177281"/>
                  </a:cubicBezTo>
                  <a:cubicBezTo>
                    <a:pt x="330974" y="138948"/>
                    <a:pt x="319583" y="52873"/>
                    <a:pt x="321138" y="2799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a:off x="5486400" y="4320073"/>
              <a:ext cx="628462" cy="448982"/>
            </a:xfrm>
            <a:custGeom>
              <a:avLst/>
              <a:gdLst>
                <a:gd name="connsiteX0" fmla="*/ 0 w 550506"/>
                <a:gd name="connsiteY0" fmla="*/ 9331 h 392500"/>
                <a:gd name="connsiteX1" fmla="*/ 0 w 550506"/>
                <a:gd name="connsiteY1" fmla="*/ 9331 h 392500"/>
                <a:gd name="connsiteX2" fmla="*/ 9330 w 550506"/>
                <a:gd name="connsiteY2" fmla="*/ 93307 h 392500"/>
                <a:gd name="connsiteX3" fmla="*/ 18661 w 550506"/>
                <a:gd name="connsiteY3" fmla="*/ 121298 h 392500"/>
                <a:gd name="connsiteX4" fmla="*/ 46653 w 550506"/>
                <a:gd name="connsiteY4" fmla="*/ 130629 h 392500"/>
                <a:gd name="connsiteX5" fmla="*/ 74645 w 550506"/>
                <a:gd name="connsiteY5" fmla="*/ 149290 h 392500"/>
                <a:gd name="connsiteX6" fmla="*/ 83975 w 550506"/>
                <a:gd name="connsiteY6" fmla="*/ 177282 h 392500"/>
                <a:gd name="connsiteX7" fmla="*/ 93306 w 550506"/>
                <a:gd name="connsiteY7" fmla="*/ 307911 h 392500"/>
                <a:gd name="connsiteX8" fmla="*/ 195943 w 550506"/>
                <a:gd name="connsiteY8" fmla="*/ 317241 h 392500"/>
                <a:gd name="connsiteX9" fmla="*/ 242596 w 550506"/>
                <a:gd name="connsiteY9" fmla="*/ 354564 h 392500"/>
                <a:gd name="connsiteX10" fmla="*/ 270587 w 550506"/>
                <a:gd name="connsiteY10" fmla="*/ 363894 h 392500"/>
                <a:gd name="connsiteX11" fmla="*/ 289249 w 550506"/>
                <a:gd name="connsiteY11" fmla="*/ 382556 h 392500"/>
                <a:gd name="connsiteX12" fmla="*/ 531845 w 550506"/>
                <a:gd name="connsiteY12" fmla="*/ 354564 h 392500"/>
                <a:gd name="connsiteX13" fmla="*/ 541175 w 550506"/>
                <a:gd name="connsiteY13" fmla="*/ 307911 h 392500"/>
                <a:gd name="connsiteX14" fmla="*/ 550506 w 550506"/>
                <a:gd name="connsiteY14" fmla="*/ 279919 h 392500"/>
                <a:gd name="connsiteX15" fmla="*/ 541175 w 550506"/>
                <a:gd name="connsiteY15" fmla="*/ 102637 h 392500"/>
                <a:gd name="connsiteX16" fmla="*/ 531845 w 550506"/>
                <a:gd name="connsiteY16" fmla="*/ 74645 h 392500"/>
                <a:gd name="connsiteX17" fmla="*/ 457200 w 550506"/>
                <a:gd name="connsiteY17" fmla="*/ 18662 h 392500"/>
                <a:gd name="connsiteX18" fmla="*/ 401216 w 550506"/>
                <a:gd name="connsiteY18" fmla="*/ 0 h 392500"/>
                <a:gd name="connsiteX19" fmla="*/ 0 w 550506"/>
                <a:gd name="connsiteY19" fmla="*/ 9331 h 39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50506" h="392500">
                  <a:moveTo>
                    <a:pt x="0" y="9331"/>
                  </a:moveTo>
                  <a:lnTo>
                    <a:pt x="0" y="9331"/>
                  </a:lnTo>
                  <a:cubicBezTo>
                    <a:pt x="3110" y="37323"/>
                    <a:pt x="4700" y="65526"/>
                    <a:pt x="9330" y="93307"/>
                  </a:cubicBezTo>
                  <a:cubicBezTo>
                    <a:pt x="10947" y="103008"/>
                    <a:pt x="11706" y="114344"/>
                    <a:pt x="18661" y="121298"/>
                  </a:cubicBezTo>
                  <a:cubicBezTo>
                    <a:pt x="25616" y="128253"/>
                    <a:pt x="37856" y="126230"/>
                    <a:pt x="46653" y="130629"/>
                  </a:cubicBezTo>
                  <a:cubicBezTo>
                    <a:pt x="56683" y="135644"/>
                    <a:pt x="65314" y="143070"/>
                    <a:pt x="74645" y="149290"/>
                  </a:cubicBezTo>
                  <a:cubicBezTo>
                    <a:pt x="77755" y="158621"/>
                    <a:pt x="82826" y="167514"/>
                    <a:pt x="83975" y="177282"/>
                  </a:cubicBezTo>
                  <a:cubicBezTo>
                    <a:pt x="89076" y="220637"/>
                    <a:pt x="66035" y="273823"/>
                    <a:pt x="93306" y="307911"/>
                  </a:cubicBezTo>
                  <a:cubicBezTo>
                    <a:pt x="114766" y="334736"/>
                    <a:pt x="161731" y="314131"/>
                    <a:pt x="195943" y="317241"/>
                  </a:cubicBezTo>
                  <a:cubicBezTo>
                    <a:pt x="213301" y="334600"/>
                    <a:pt x="219053" y="342793"/>
                    <a:pt x="242596" y="354564"/>
                  </a:cubicBezTo>
                  <a:cubicBezTo>
                    <a:pt x="251393" y="358962"/>
                    <a:pt x="261257" y="360784"/>
                    <a:pt x="270587" y="363894"/>
                  </a:cubicBezTo>
                  <a:cubicBezTo>
                    <a:pt x="276808" y="370115"/>
                    <a:pt x="280459" y="382204"/>
                    <a:pt x="289249" y="382556"/>
                  </a:cubicBezTo>
                  <a:cubicBezTo>
                    <a:pt x="488380" y="390522"/>
                    <a:pt x="448454" y="410157"/>
                    <a:pt x="531845" y="354564"/>
                  </a:cubicBezTo>
                  <a:cubicBezTo>
                    <a:pt x="534955" y="339013"/>
                    <a:pt x="537329" y="323296"/>
                    <a:pt x="541175" y="307911"/>
                  </a:cubicBezTo>
                  <a:cubicBezTo>
                    <a:pt x="543560" y="298369"/>
                    <a:pt x="550506" y="289754"/>
                    <a:pt x="550506" y="279919"/>
                  </a:cubicBezTo>
                  <a:cubicBezTo>
                    <a:pt x="550506" y="220743"/>
                    <a:pt x="546532" y="161570"/>
                    <a:pt x="541175" y="102637"/>
                  </a:cubicBezTo>
                  <a:cubicBezTo>
                    <a:pt x="540285" y="92842"/>
                    <a:pt x="536905" y="83079"/>
                    <a:pt x="531845" y="74645"/>
                  </a:cubicBezTo>
                  <a:cubicBezTo>
                    <a:pt x="520793" y="56225"/>
                    <a:pt x="460669" y="19818"/>
                    <a:pt x="457200" y="18662"/>
                  </a:cubicBezTo>
                  <a:lnTo>
                    <a:pt x="401216" y="0"/>
                  </a:lnTo>
                  <a:cubicBezTo>
                    <a:pt x="21779" y="18973"/>
                    <a:pt x="66869" y="7776"/>
                    <a:pt x="0" y="9331"/>
                  </a:cubicBez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3233872" y="3956180"/>
              <a:ext cx="2933663" cy="391885"/>
            </a:xfrm>
            <a:custGeom>
              <a:avLst/>
              <a:gdLst>
                <a:gd name="connsiteX0" fmla="*/ 231078 w 2824989"/>
                <a:gd name="connsiteY0" fmla="*/ 0 h 391885"/>
                <a:gd name="connsiteX1" fmla="*/ 231078 w 2824989"/>
                <a:gd name="connsiteY1" fmla="*/ 0 h 391885"/>
                <a:gd name="connsiteX2" fmla="*/ 147103 w 2824989"/>
                <a:gd name="connsiteY2" fmla="*/ 18661 h 391885"/>
                <a:gd name="connsiteX3" fmla="*/ 119111 w 2824989"/>
                <a:gd name="connsiteY3" fmla="*/ 37322 h 391885"/>
                <a:gd name="connsiteX4" fmla="*/ 91119 w 2824989"/>
                <a:gd name="connsiteY4" fmla="*/ 46653 h 391885"/>
                <a:gd name="connsiteX5" fmla="*/ 72458 w 2824989"/>
                <a:gd name="connsiteY5" fmla="*/ 74644 h 391885"/>
                <a:gd name="connsiteX6" fmla="*/ 44466 w 2824989"/>
                <a:gd name="connsiteY6" fmla="*/ 93306 h 391885"/>
                <a:gd name="connsiteX7" fmla="*/ 35136 w 2824989"/>
                <a:gd name="connsiteY7" fmla="*/ 121298 h 391885"/>
                <a:gd name="connsiteX8" fmla="*/ 16474 w 2824989"/>
                <a:gd name="connsiteY8" fmla="*/ 139959 h 391885"/>
                <a:gd name="connsiteX9" fmla="*/ 16474 w 2824989"/>
                <a:gd name="connsiteY9" fmla="*/ 317240 h 391885"/>
                <a:gd name="connsiteX10" fmla="*/ 35136 w 2824989"/>
                <a:gd name="connsiteY10" fmla="*/ 335902 h 391885"/>
                <a:gd name="connsiteX11" fmla="*/ 53797 w 2824989"/>
                <a:gd name="connsiteY11" fmla="*/ 363893 h 391885"/>
                <a:gd name="connsiteX12" fmla="*/ 1686654 w 2824989"/>
                <a:gd name="connsiteY12" fmla="*/ 373224 h 391885"/>
                <a:gd name="connsiteX13" fmla="*/ 1789291 w 2824989"/>
                <a:gd name="connsiteY13" fmla="*/ 391885 h 391885"/>
                <a:gd name="connsiteX14" fmla="*/ 2796997 w 2824989"/>
                <a:gd name="connsiteY14" fmla="*/ 382555 h 391885"/>
                <a:gd name="connsiteX15" fmla="*/ 2815658 w 2824989"/>
                <a:gd name="connsiteY15" fmla="*/ 363893 h 391885"/>
                <a:gd name="connsiteX16" fmla="*/ 2824989 w 2824989"/>
                <a:gd name="connsiteY16" fmla="*/ 335902 h 391885"/>
                <a:gd name="connsiteX17" fmla="*/ 2815658 w 2824989"/>
                <a:gd name="connsiteY17" fmla="*/ 121298 h 391885"/>
                <a:gd name="connsiteX18" fmla="*/ 2796997 w 2824989"/>
                <a:gd name="connsiteY18" fmla="*/ 102636 h 391885"/>
                <a:gd name="connsiteX19" fmla="*/ 2741013 w 2824989"/>
                <a:gd name="connsiteY19" fmla="*/ 83975 h 391885"/>
                <a:gd name="connsiteX20" fmla="*/ 2666368 w 2824989"/>
                <a:gd name="connsiteY20" fmla="*/ 55983 h 391885"/>
                <a:gd name="connsiteX21" fmla="*/ 2022556 w 2824989"/>
                <a:gd name="connsiteY21" fmla="*/ 46653 h 391885"/>
                <a:gd name="connsiteX22" fmla="*/ 1266776 w 2824989"/>
                <a:gd name="connsiteY22" fmla="*/ 18661 h 391885"/>
                <a:gd name="connsiteX23" fmla="*/ 996189 w 2824989"/>
                <a:gd name="connsiteY23" fmla="*/ 0 h 391885"/>
                <a:gd name="connsiteX24" fmla="*/ 231078 w 2824989"/>
                <a:gd name="connsiteY24" fmla="*/ 0 h 39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24989" h="391885">
                  <a:moveTo>
                    <a:pt x="231078" y="0"/>
                  </a:moveTo>
                  <a:lnTo>
                    <a:pt x="231078" y="0"/>
                  </a:lnTo>
                  <a:cubicBezTo>
                    <a:pt x="203086" y="6220"/>
                    <a:pt x="174306" y="9593"/>
                    <a:pt x="147103" y="18661"/>
                  </a:cubicBezTo>
                  <a:cubicBezTo>
                    <a:pt x="136464" y="22207"/>
                    <a:pt x="129141" y="32307"/>
                    <a:pt x="119111" y="37322"/>
                  </a:cubicBezTo>
                  <a:cubicBezTo>
                    <a:pt x="110314" y="41721"/>
                    <a:pt x="100450" y="43543"/>
                    <a:pt x="91119" y="46653"/>
                  </a:cubicBezTo>
                  <a:cubicBezTo>
                    <a:pt x="84899" y="55983"/>
                    <a:pt x="80387" y="66715"/>
                    <a:pt x="72458" y="74644"/>
                  </a:cubicBezTo>
                  <a:cubicBezTo>
                    <a:pt x="64528" y="82574"/>
                    <a:pt x="51471" y="84549"/>
                    <a:pt x="44466" y="93306"/>
                  </a:cubicBezTo>
                  <a:cubicBezTo>
                    <a:pt x="38322" y="100986"/>
                    <a:pt x="40196" y="112864"/>
                    <a:pt x="35136" y="121298"/>
                  </a:cubicBezTo>
                  <a:cubicBezTo>
                    <a:pt x="30610" y="128841"/>
                    <a:pt x="22695" y="133739"/>
                    <a:pt x="16474" y="139959"/>
                  </a:cubicBezTo>
                  <a:cubicBezTo>
                    <a:pt x="-6443" y="208714"/>
                    <a:pt x="-4519" y="191285"/>
                    <a:pt x="16474" y="317240"/>
                  </a:cubicBezTo>
                  <a:cubicBezTo>
                    <a:pt x="17920" y="325918"/>
                    <a:pt x="29640" y="329032"/>
                    <a:pt x="35136" y="335902"/>
                  </a:cubicBezTo>
                  <a:cubicBezTo>
                    <a:pt x="42141" y="344658"/>
                    <a:pt x="42586" y="363640"/>
                    <a:pt x="53797" y="363893"/>
                  </a:cubicBezTo>
                  <a:cubicBezTo>
                    <a:pt x="597953" y="376190"/>
                    <a:pt x="1142368" y="370114"/>
                    <a:pt x="1686654" y="373224"/>
                  </a:cubicBezTo>
                  <a:cubicBezTo>
                    <a:pt x="1726021" y="386347"/>
                    <a:pt x="1736535" y="391885"/>
                    <a:pt x="1789291" y="391885"/>
                  </a:cubicBezTo>
                  <a:lnTo>
                    <a:pt x="2796997" y="382555"/>
                  </a:lnTo>
                  <a:cubicBezTo>
                    <a:pt x="2803217" y="376334"/>
                    <a:pt x="2811132" y="371436"/>
                    <a:pt x="2815658" y="363893"/>
                  </a:cubicBezTo>
                  <a:cubicBezTo>
                    <a:pt x="2820718" y="355459"/>
                    <a:pt x="2824989" y="345737"/>
                    <a:pt x="2824989" y="335902"/>
                  </a:cubicBezTo>
                  <a:cubicBezTo>
                    <a:pt x="2824989" y="264300"/>
                    <a:pt x="2824189" y="192390"/>
                    <a:pt x="2815658" y="121298"/>
                  </a:cubicBezTo>
                  <a:cubicBezTo>
                    <a:pt x="2814610" y="112564"/>
                    <a:pt x="2804865" y="106570"/>
                    <a:pt x="2796997" y="102636"/>
                  </a:cubicBezTo>
                  <a:cubicBezTo>
                    <a:pt x="2779403" y="93839"/>
                    <a:pt x="2757380" y="94886"/>
                    <a:pt x="2741013" y="83975"/>
                  </a:cubicBezTo>
                  <a:cubicBezTo>
                    <a:pt x="2710850" y="63867"/>
                    <a:pt x="2708426" y="57120"/>
                    <a:pt x="2666368" y="55983"/>
                  </a:cubicBezTo>
                  <a:cubicBezTo>
                    <a:pt x="2451820" y="50184"/>
                    <a:pt x="2237160" y="49763"/>
                    <a:pt x="2022556" y="46653"/>
                  </a:cubicBezTo>
                  <a:cubicBezTo>
                    <a:pt x="1480016" y="16511"/>
                    <a:pt x="2535970" y="73843"/>
                    <a:pt x="1266776" y="18661"/>
                  </a:cubicBezTo>
                  <a:cubicBezTo>
                    <a:pt x="1176451" y="14734"/>
                    <a:pt x="1086599" y="0"/>
                    <a:pt x="996189" y="0"/>
                  </a:cubicBezTo>
                  <a:lnTo>
                    <a:pt x="231078" y="0"/>
                  </a:lnTo>
                  <a:close/>
                </a:path>
              </a:pathLst>
            </a:cu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0578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TotalTime>
  <Words>1509</Words>
  <Application>Microsoft Office PowerPoint</Application>
  <PresentationFormat>Widescreen</PresentationFormat>
  <Paragraphs>134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Palatino</vt:lpstr>
      <vt:lpstr>Abadi</vt:lpstr>
      <vt:lpstr>AR CENA</vt:lpstr>
      <vt:lpstr>Calibri Light</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23</cp:revision>
  <dcterms:created xsi:type="dcterms:W3CDTF">2015-10-07T12:26:16Z</dcterms:created>
  <dcterms:modified xsi:type="dcterms:W3CDTF">2020-11-14T02:53:15Z</dcterms:modified>
</cp:coreProperties>
</file>