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3" r:id="rId5"/>
    <p:sldId id="264" r:id="rId6"/>
    <p:sldId id="268" r:id="rId7"/>
    <p:sldId id="257" r:id="rId8"/>
    <p:sldId id="271" r:id="rId9"/>
    <p:sldId id="273" r:id="rId10"/>
    <p:sldId id="272" r:id="rId11"/>
    <p:sldId id="274" r:id="rId12"/>
    <p:sldId id="276" r:id="rId13"/>
    <p:sldId id="277" r:id="rId14"/>
    <p:sldId id="278" r:id="rId15"/>
    <p:sldId id="279" r:id="rId16"/>
    <p:sldId id="282" r:id="rId17"/>
    <p:sldId id="281" r:id="rId18"/>
    <p:sldId id="283" r:id="rId19"/>
    <p:sldId id="269" r:id="rId20"/>
    <p:sldId id="259" r:id="rId21"/>
    <p:sldId id="262" r:id="rId22"/>
    <p:sldId id="267" r:id="rId23"/>
    <p:sldId id="266" r:id="rId24"/>
    <p:sldId id="275" r:id="rId25"/>
    <p:sldId id="280"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047684-4183-4305-81AC-FB4CCB3D85D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262209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47684-4183-4305-81AC-FB4CCB3D85D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263110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47684-4183-4305-81AC-FB4CCB3D85D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103979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47684-4183-4305-81AC-FB4CCB3D85D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381936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47684-4183-4305-81AC-FB4CCB3D85DC}"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10533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047684-4183-4305-81AC-FB4CCB3D85D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278691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047684-4183-4305-81AC-FB4CCB3D85DC}"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386580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047684-4183-4305-81AC-FB4CCB3D85DC}"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15457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47684-4183-4305-81AC-FB4CCB3D85DC}"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309836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047684-4183-4305-81AC-FB4CCB3D85D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164224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047684-4183-4305-81AC-FB4CCB3D85DC}"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32876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47684-4183-4305-81AC-FB4CCB3D85DC}"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CD0BC-1731-4A82-B58D-FC410C946E0D}" type="slidenum">
              <a:rPr lang="en-US" smtClean="0"/>
              <a:t>‹#›</a:t>
            </a:fld>
            <a:endParaRPr lang="en-US"/>
          </a:p>
        </p:txBody>
      </p:sp>
    </p:spTree>
    <p:extLst>
      <p:ext uri="{BB962C8B-B14F-4D97-AF65-F5344CB8AC3E}">
        <p14:creationId xmlns:p14="http://schemas.microsoft.com/office/powerpoint/2010/main" val="287335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8.gif"/></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ldschurchtemples.com/chronological/"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5" name="TextBox 4"/>
          <p:cNvSpPr txBox="1"/>
          <p:nvPr/>
        </p:nvSpPr>
        <p:spPr>
          <a:xfrm>
            <a:off x="0" y="18107"/>
            <a:ext cx="2077535" cy="369332"/>
          </a:xfrm>
          <a:prstGeom prst="rect">
            <a:avLst/>
          </a:prstGeom>
          <a:noFill/>
        </p:spPr>
        <p:txBody>
          <a:bodyPr wrap="square" rtlCol="0">
            <a:spAutoFit/>
          </a:bodyPr>
          <a:lstStyle/>
          <a:p>
            <a:r>
              <a:rPr lang="en-US" dirty="0">
                <a:solidFill>
                  <a:schemeClr val="bg1"/>
                </a:solidFill>
              </a:rPr>
              <a:t>Lesson 57 Part 1</a:t>
            </a:r>
          </a:p>
        </p:txBody>
      </p:sp>
      <p:sp>
        <p:nvSpPr>
          <p:cNvPr id="6" name="TextBox 5"/>
          <p:cNvSpPr txBox="1"/>
          <p:nvPr/>
        </p:nvSpPr>
        <p:spPr>
          <a:xfrm>
            <a:off x="0" y="677501"/>
            <a:ext cx="12192000" cy="1754326"/>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Building a Tabernacle</a:t>
            </a:r>
          </a:p>
          <a:p>
            <a:pPr algn="ctr"/>
            <a:r>
              <a:rPr lang="en-US" sz="4800" dirty="0">
                <a:solidFill>
                  <a:schemeClr val="bg1"/>
                </a:solidFill>
                <a:latin typeface="Arial Rounded MT Bold" panose="020F0704030504030204" pitchFamily="34" charset="0"/>
              </a:rPr>
              <a:t>Exodus 25-27and 30</a:t>
            </a:r>
          </a:p>
        </p:txBody>
      </p:sp>
      <p:grpSp>
        <p:nvGrpSpPr>
          <p:cNvPr id="8" name="Group 7"/>
          <p:cNvGrpSpPr/>
          <p:nvPr/>
        </p:nvGrpSpPr>
        <p:grpSpPr>
          <a:xfrm>
            <a:off x="911801" y="1468795"/>
            <a:ext cx="1188319" cy="1534493"/>
            <a:chOff x="3548742" y="2752044"/>
            <a:chExt cx="2176509" cy="2810556"/>
          </a:xfrm>
        </p:grpSpPr>
        <p:sp>
          <p:nvSpPr>
            <p:cNvPr id="9" name="Oval 8"/>
            <p:cNvSpPr/>
            <p:nvPr/>
          </p:nvSpPr>
          <p:spPr>
            <a:xfrm>
              <a:off x="3962400" y="5257800"/>
              <a:ext cx="1371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39342" y="3586298"/>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548742" y="3117803"/>
              <a:ext cx="1129938" cy="1684430"/>
              <a:chOff x="3548742" y="3117803"/>
              <a:chExt cx="1129938" cy="1684430"/>
            </a:xfrm>
          </p:grpSpPr>
          <p:sp>
            <p:nvSpPr>
              <p:cNvPr id="34" name="Bent Arrow 33"/>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ounded Rectangle 35"/>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Bent Arrow 38"/>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a:off x="4222195" y="3261495"/>
                <a:ext cx="143227" cy="838066"/>
                <a:chOff x="4222195" y="3261495"/>
                <a:chExt cx="143227" cy="838066"/>
              </a:xfrm>
            </p:grpSpPr>
            <p:sp>
              <p:nvSpPr>
                <p:cNvPr id="47" name="Rounded Rectangle 46"/>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Wave 47"/>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895623" y="3170055"/>
                <a:ext cx="143227" cy="838066"/>
                <a:chOff x="4222195" y="3261495"/>
                <a:chExt cx="143227" cy="838066"/>
              </a:xfrm>
            </p:grpSpPr>
            <p:sp>
              <p:nvSpPr>
                <p:cNvPr id="45" name="Rounded Rectangle 44"/>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Wave 45"/>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582115" y="3117803"/>
                <a:ext cx="143227" cy="838066"/>
                <a:chOff x="4222195" y="3261495"/>
                <a:chExt cx="143227" cy="838066"/>
              </a:xfrm>
            </p:grpSpPr>
            <p:sp>
              <p:nvSpPr>
                <p:cNvPr id="43" name="Rounded Rectangle 42"/>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Wave 43"/>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4574892" y="2752044"/>
              <a:ext cx="143227" cy="838066"/>
              <a:chOff x="4222195" y="3261495"/>
              <a:chExt cx="143227" cy="838066"/>
            </a:xfrm>
          </p:grpSpPr>
          <p:sp>
            <p:nvSpPr>
              <p:cNvPr id="32" name="Rounded Rectangle 31"/>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Wave 32"/>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flipH="1">
              <a:off x="4595313" y="3120722"/>
              <a:ext cx="1129938" cy="1684430"/>
              <a:chOff x="3548742" y="3117803"/>
              <a:chExt cx="1129938" cy="1684430"/>
            </a:xfrm>
          </p:grpSpPr>
          <p:sp>
            <p:nvSpPr>
              <p:cNvPr id="17" name="Bent Arrow 16"/>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18"/>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 Arrow 21"/>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4222195" y="3261495"/>
                <a:ext cx="143227" cy="838066"/>
                <a:chOff x="4222195" y="3261495"/>
                <a:chExt cx="143227" cy="838066"/>
              </a:xfrm>
            </p:grpSpPr>
            <p:sp>
              <p:nvSpPr>
                <p:cNvPr id="30" name="Rounded Rectangle 29"/>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Wave 30"/>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895623" y="3170055"/>
                <a:ext cx="143227" cy="838066"/>
                <a:chOff x="4222195" y="3261495"/>
                <a:chExt cx="143227" cy="838066"/>
              </a:xfrm>
            </p:grpSpPr>
            <p:sp>
              <p:nvSpPr>
                <p:cNvPr id="28" name="Rounded Rectangle 27"/>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Wave 28"/>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582115" y="3117803"/>
                <a:ext cx="143227" cy="838066"/>
                <a:chOff x="4222195" y="3261495"/>
                <a:chExt cx="143227" cy="838066"/>
              </a:xfrm>
            </p:grpSpPr>
            <p:sp>
              <p:nvSpPr>
                <p:cNvPr id="26" name="Rounded Rectangle 25"/>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Wave 26"/>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ounded Rectangle 13"/>
            <p:cNvSpPr/>
            <p:nvPr/>
          </p:nvSpPr>
          <p:spPr>
            <a:xfrm>
              <a:off x="4572000" y="3653870"/>
              <a:ext cx="139336" cy="172585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28012" y="5279572"/>
              <a:ext cx="831032" cy="11974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63292" y="5214258"/>
              <a:ext cx="156755"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1148274" y="3647859"/>
            <a:ext cx="2042336" cy="1157889"/>
            <a:chOff x="3200009" y="5006863"/>
            <a:chExt cx="1514340" cy="858545"/>
          </a:xfrm>
        </p:grpSpPr>
        <p:grpSp>
          <p:nvGrpSpPr>
            <p:cNvPr id="49" name="Group 48"/>
            <p:cNvGrpSpPr/>
            <p:nvPr/>
          </p:nvGrpSpPr>
          <p:grpSpPr>
            <a:xfrm>
              <a:off x="3200009" y="5085038"/>
              <a:ext cx="1514340" cy="780370"/>
              <a:chOff x="2437390" y="3299138"/>
              <a:chExt cx="6858000" cy="3429000"/>
            </a:xfrm>
          </p:grpSpPr>
          <p:sp>
            <p:nvSpPr>
              <p:cNvPr id="50" name="Cube 49"/>
              <p:cNvSpPr/>
              <p:nvPr/>
            </p:nvSpPr>
            <p:spPr>
              <a:xfrm>
                <a:off x="2589790" y="40611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ube 50"/>
              <p:cNvSpPr/>
              <p:nvPr/>
            </p:nvSpPr>
            <p:spPr>
              <a:xfrm>
                <a:off x="7847590" y="39849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ube 51"/>
              <p:cNvSpPr/>
              <p:nvPr/>
            </p:nvSpPr>
            <p:spPr>
              <a:xfrm>
                <a:off x="3351790" y="39087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ube 52"/>
              <p:cNvSpPr/>
              <p:nvPr/>
            </p:nvSpPr>
            <p:spPr>
              <a:xfrm>
                <a:off x="8609590" y="36801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ube 53"/>
              <p:cNvSpPr/>
              <p:nvPr/>
            </p:nvSpPr>
            <p:spPr>
              <a:xfrm>
                <a:off x="2437390" y="3299138"/>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3465225" y="5006863"/>
              <a:ext cx="966836" cy="211054"/>
              <a:chOff x="3465225" y="5006863"/>
              <a:chExt cx="966836" cy="211054"/>
            </a:xfrm>
          </p:grpSpPr>
          <p:sp>
            <p:nvSpPr>
              <p:cNvPr id="55" name="Oval 54"/>
              <p:cNvSpPr/>
              <p:nvPr/>
            </p:nvSpPr>
            <p:spPr>
              <a:xfrm>
                <a:off x="3465225" y="5006863"/>
                <a:ext cx="388318" cy="199566"/>
              </a:xfrm>
              <a:prstGeom prst="ellipse">
                <a:avLst/>
              </a:prstGeom>
              <a:solidFill>
                <a:srgbClr val="E2C4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4043743" y="5018351"/>
                <a:ext cx="388318" cy="199566"/>
              </a:xfrm>
              <a:prstGeom prst="ellipse">
                <a:avLst/>
              </a:prstGeom>
              <a:solidFill>
                <a:srgbClr val="E2C4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3667901" y="4396459"/>
            <a:ext cx="2235751" cy="2050650"/>
            <a:chOff x="5370377" y="235432"/>
            <a:chExt cx="2950877" cy="2706570"/>
          </a:xfrm>
        </p:grpSpPr>
        <p:grpSp>
          <p:nvGrpSpPr>
            <p:cNvPr id="58" name="Group 57"/>
            <p:cNvGrpSpPr/>
            <p:nvPr/>
          </p:nvGrpSpPr>
          <p:grpSpPr>
            <a:xfrm rot="19232379">
              <a:off x="5725408" y="235432"/>
              <a:ext cx="2151860" cy="1837354"/>
              <a:chOff x="6592120" y="2543038"/>
              <a:chExt cx="1180280" cy="1190762"/>
            </a:xfrm>
          </p:grpSpPr>
          <p:sp>
            <p:nvSpPr>
              <p:cNvPr id="77" name="Moon 7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370377" y="1107350"/>
              <a:ext cx="2950877" cy="1834652"/>
              <a:chOff x="3233872" y="3956180"/>
              <a:chExt cx="2950877" cy="1834652"/>
            </a:xfrm>
          </p:grpSpPr>
          <p:sp>
            <p:nvSpPr>
              <p:cNvPr id="60" name="Rounded Rectangle 59"/>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9629208" y="1795149"/>
            <a:ext cx="1394516" cy="2689548"/>
            <a:chOff x="6174679" y="2231215"/>
            <a:chExt cx="1907177" cy="3678297"/>
          </a:xfrm>
        </p:grpSpPr>
        <p:sp>
          <p:nvSpPr>
            <p:cNvPr id="85" name="Wave 84"/>
            <p:cNvSpPr/>
            <p:nvPr/>
          </p:nvSpPr>
          <p:spPr>
            <a:xfrm rot="16933773">
              <a:off x="6471190" y="2818039"/>
              <a:ext cx="1563094" cy="389446"/>
            </a:xfrm>
            <a:prstGeom prst="wave">
              <a:avLst>
                <a:gd name="adj1" fmla="val 20000"/>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174679" y="3747872"/>
              <a:ext cx="1907177" cy="1264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6662398" y="3614289"/>
              <a:ext cx="914303" cy="11543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0800000">
              <a:off x="6661943" y="4628111"/>
              <a:ext cx="914757" cy="28112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631188" y="3614289"/>
              <a:ext cx="994161" cy="16066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6758643" y="4628111"/>
              <a:ext cx="698360" cy="253331"/>
              <a:chOff x="1237377" y="5511114"/>
              <a:chExt cx="2496879" cy="836654"/>
            </a:xfrm>
            <a:solidFill>
              <a:srgbClr val="FFC000"/>
            </a:solidFill>
          </p:grpSpPr>
          <p:grpSp>
            <p:nvGrpSpPr>
              <p:cNvPr id="102" name="Group 101"/>
              <p:cNvGrpSpPr/>
              <p:nvPr/>
            </p:nvGrpSpPr>
            <p:grpSpPr>
              <a:xfrm>
                <a:off x="1237377" y="5511114"/>
                <a:ext cx="843767" cy="815545"/>
                <a:chOff x="1237377" y="5511114"/>
                <a:chExt cx="843767" cy="815545"/>
              </a:xfrm>
              <a:grpFill/>
            </p:grpSpPr>
            <p:sp>
              <p:nvSpPr>
                <p:cNvPr id="109" name="Quad Arrow 108"/>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109"/>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2062507" y="5532223"/>
                <a:ext cx="843767" cy="815545"/>
                <a:chOff x="1237377" y="5511114"/>
                <a:chExt cx="843767" cy="815545"/>
              </a:xfrm>
              <a:grpFill/>
            </p:grpSpPr>
            <p:sp>
              <p:nvSpPr>
                <p:cNvPr id="107" name="Quad Arrow 106"/>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2890489" y="5531324"/>
                <a:ext cx="843767" cy="815545"/>
                <a:chOff x="1237377" y="5511114"/>
                <a:chExt cx="843767" cy="815545"/>
              </a:xfrm>
              <a:grpFill/>
            </p:grpSpPr>
            <p:sp>
              <p:nvSpPr>
                <p:cNvPr id="105" name="Quad Arrow 104"/>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105"/>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Rectangle 90"/>
            <p:cNvSpPr/>
            <p:nvPr/>
          </p:nvSpPr>
          <p:spPr>
            <a:xfrm rot="16200000">
              <a:off x="6622239" y="5143370"/>
              <a:ext cx="994161" cy="5381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6884768" y="3615747"/>
              <a:ext cx="434874" cy="157751"/>
              <a:chOff x="1237377" y="5511114"/>
              <a:chExt cx="2496879" cy="836654"/>
            </a:xfrm>
            <a:solidFill>
              <a:srgbClr val="FFC000"/>
            </a:solidFill>
          </p:grpSpPr>
          <p:grpSp>
            <p:nvGrpSpPr>
              <p:cNvPr id="93" name="Group 92"/>
              <p:cNvGrpSpPr/>
              <p:nvPr/>
            </p:nvGrpSpPr>
            <p:grpSpPr>
              <a:xfrm>
                <a:off x="1237377" y="5511114"/>
                <a:ext cx="843767" cy="815545"/>
                <a:chOff x="1237377" y="5511114"/>
                <a:chExt cx="843767" cy="815545"/>
              </a:xfrm>
              <a:grpFill/>
            </p:grpSpPr>
            <p:sp>
              <p:nvSpPr>
                <p:cNvPr id="100" name="Quad Arrow 99"/>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2062507" y="5532223"/>
                <a:ext cx="843767" cy="815545"/>
                <a:chOff x="1237377" y="5511114"/>
                <a:chExt cx="843767" cy="815545"/>
              </a:xfrm>
              <a:grpFill/>
            </p:grpSpPr>
            <p:sp>
              <p:nvSpPr>
                <p:cNvPr id="98" name="Quad Arrow 97"/>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2890489" y="5531324"/>
                <a:ext cx="843767" cy="815545"/>
                <a:chOff x="1237377" y="5511114"/>
                <a:chExt cx="843767" cy="815545"/>
              </a:xfrm>
              <a:grpFill/>
            </p:grpSpPr>
            <p:sp>
              <p:nvSpPr>
                <p:cNvPr id="96" name="Quad Arrow 95"/>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96"/>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1" name="Group 110"/>
          <p:cNvGrpSpPr/>
          <p:nvPr/>
        </p:nvGrpSpPr>
        <p:grpSpPr>
          <a:xfrm>
            <a:off x="7718123" y="4859825"/>
            <a:ext cx="1644291" cy="1525599"/>
            <a:chOff x="457200" y="914400"/>
            <a:chExt cx="1219200" cy="1131193"/>
          </a:xfrm>
        </p:grpSpPr>
        <p:grpSp>
          <p:nvGrpSpPr>
            <p:cNvPr id="112" name="Group 111"/>
            <p:cNvGrpSpPr/>
            <p:nvPr/>
          </p:nvGrpSpPr>
          <p:grpSpPr>
            <a:xfrm>
              <a:off x="457200" y="914400"/>
              <a:ext cx="1219200" cy="1131193"/>
              <a:chOff x="914400" y="3657600"/>
              <a:chExt cx="1219200" cy="1902151"/>
            </a:xfrm>
          </p:grpSpPr>
          <p:grpSp>
            <p:nvGrpSpPr>
              <p:cNvPr id="127" name="Group 21"/>
              <p:cNvGrpSpPr/>
              <p:nvPr/>
            </p:nvGrpSpPr>
            <p:grpSpPr>
              <a:xfrm>
                <a:off x="914400" y="3657600"/>
                <a:ext cx="1219200" cy="1902151"/>
                <a:chOff x="3200400" y="3581400"/>
                <a:chExt cx="1219200" cy="1902151"/>
              </a:xfrm>
              <a:solidFill>
                <a:srgbClr val="FFC000"/>
              </a:solidFill>
            </p:grpSpPr>
            <p:sp>
              <p:nvSpPr>
                <p:cNvPr id="129" name="Oval 128"/>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716311" y="4738141"/>
                  <a:ext cx="228600" cy="4320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Delay 131"/>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Oval 127"/>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30363" y="955587"/>
              <a:ext cx="872871" cy="281640"/>
              <a:chOff x="553566" y="2804854"/>
              <a:chExt cx="1555061" cy="522257"/>
            </a:xfrm>
            <a:solidFill>
              <a:srgbClr val="D2AF56"/>
            </a:solidFill>
          </p:grpSpPr>
          <p:grpSp>
            <p:nvGrpSpPr>
              <p:cNvPr id="115" name="Group 114"/>
              <p:cNvGrpSpPr/>
              <p:nvPr/>
            </p:nvGrpSpPr>
            <p:grpSpPr>
              <a:xfrm>
                <a:off x="553566" y="2813364"/>
                <a:ext cx="437033" cy="513747"/>
                <a:chOff x="553566" y="2813364"/>
                <a:chExt cx="941217" cy="513747"/>
              </a:xfrm>
              <a:grpFill/>
            </p:grpSpPr>
            <p:sp>
              <p:nvSpPr>
                <p:cNvPr id="125" name="Quad Arrow 124"/>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932705" y="2813363"/>
                <a:ext cx="437033" cy="513747"/>
                <a:chOff x="553566" y="2813364"/>
                <a:chExt cx="941217" cy="513747"/>
              </a:xfrm>
              <a:grpFill/>
            </p:grpSpPr>
            <p:sp>
              <p:nvSpPr>
                <p:cNvPr id="123" name="Quad Arrow 122"/>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1298626" y="2804854"/>
                <a:ext cx="437033" cy="513747"/>
                <a:chOff x="553566" y="2813364"/>
                <a:chExt cx="941217" cy="513747"/>
              </a:xfrm>
              <a:grpFill/>
            </p:grpSpPr>
            <p:sp>
              <p:nvSpPr>
                <p:cNvPr id="121" name="Quad Arrow 120"/>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1671594" y="2804854"/>
                <a:ext cx="437033" cy="513747"/>
                <a:chOff x="553566" y="2813364"/>
                <a:chExt cx="941217" cy="513747"/>
              </a:xfrm>
              <a:grpFill/>
            </p:grpSpPr>
            <p:sp>
              <p:nvSpPr>
                <p:cNvPr id="119" name="Quad Arrow 118"/>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4" name="Oval 113"/>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4444442" y="2732158"/>
            <a:ext cx="2795915" cy="1531948"/>
            <a:chOff x="364542" y="2677886"/>
            <a:chExt cx="2388364" cy="1288869"/>
          </a:xfrm>
        </p:grpSpPr>
        <p:sp>
          <p:nvSpPr>
            <p:cNvPr id="136" name="Trapezoid 135"/>
            <p:cNvSpPr/>
            <p:nvPr/>
          </p:nvSpPr>
          <p:spPr>
            <a:xfrm>
              <a:off x="364542" y="2677886"/>
              <a:ext cx="2388364" cy="1288869"/>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rot="16200000">
              <a:off x="566517" y="3386386"/>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rot="16200000">
              <a:off x="1520271" y="3385094"/>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rot="16200000">
              <a:off x="840701" y="3293333"/>
              <a:ext cx="957809" cy="367259"/>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rot="16200000">
              <a:off x="1241222" y="3264427"/>
              <a:ext cx="957809" cy="43378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630363" y="2936974"/>
              <a:ext cx="1874554" cy="6463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1548649" y="3086494"/>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1615104" y="3250368"/>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1561175" y="3500151"/>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1702228" y="3692463"/>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1142097" y="3019576"/>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1247976" y="3235220"/>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1169806" y="3433301"/>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1265609" y="3595544"/>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1116618" y="3741338"/>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p:cNvSpPr/>
          <p:nvPr/>
        </p:nvSpPr>
        <p:spPr>
          <a:xfrm rot="16200000">
            <a:off x="5543399" y="3675983"/>
            <a:ext cx="1181658" cy="4571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rot="16200000">
            <a:off x="4879371" y="3665097"/>
            <a:ext cx="1181658" cy="4571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ooter Placeholder 14">
            <a:extLst>
              <a:ext uri="{FF2B5EF4-FFF2-40B4-BE49-F238E27FC236}">
                <a16:creationId xmlns:a16="http://schemas.microsoft.com/office/drawing/2014/main" id="{889DC3DE-4B94-4369-8F05-6BF5B21DD27C}"/>
              </a:ext>
            </a:extLst>
          </p:cNvPr>
          <p:cNvSpPr>
            <a:spLocks noGrp="1"/>
          </p:cNvSpPr>
          <p:nvPr/>
        </p:nvSpPr>
        <p:spPr>
          <a:xfrm>
            <a:off x="119996" y="648010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34023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Mercy Seat</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25:10-22</a:t>
            </a:r>
          </a:p>
        </p:txBody>
      </p:sp>
      <p:sp>
        <p:nvSpPr>
          <p:cNvPr id="9" name="Rectangle 8"/>
          <p:cNvSpPr/>
          <p:nvPr/>
        </p:nvSpPr>
        <p:spPr>
          <a:xfrm>
            <a:off x="126144" y="1215560"/>
            <a:ext cx="4131757" cy="2308324"/>
          </a:xfrm>
          <a:prstGeom prst="rect">
            <a:avLst/>
          </a:prstGeom>
        </p:spPr>
        <p:txBody>
          <a:bodyPr wrap="square">
            <a:spAutoFit/>
          </a:bodyPr>
          <a:lstStyle/>
          <a:p>
            <a:r>
              <a:rPr lang="en-US" b="0" i="0" dirty="0">
                <a:solidFill>
                  <a:schemeClr val="bg1"/>
                </a:solidFill>
                <a:effectLst/>
                <a:latin typeface="Calibri" panose="020F0502020204030204" pitchFamily="34" charset="0"/>
              </a:rPr>
              <a:t>The ark was placed inside the inner room of the tabernacle known as the most holy place, or Holy of Holies.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ark was viewed with the greatest reverence by the Israelites, and prayers were recited before it was moved or placed in position. (Numbers 10:35-36)</a:t>
            </a:r>
            <a:endParaRPr lang="en-US" dirty="0">
              <a:solidFill>
                <a:schemeClr val="bg1"/>
              </a:solidFill>
            </a:endParaRPr>
          </a:p>
        </p:txBody>
      </p:sp>
      <p:grpSp>
        <p:nvGrpSpPr>
          <p:cNvPr id="10" name="Group 9"/>
          <p:cNvGrpSpPr/>
          <p:nvPr/>
        </p:nvGrpSpPr>
        <p:grpSpPr>
          <a:xfrm>
            <a:off x="4223921" y="1215560"/>
            <a:ext cx="3404055" cy="1908214"/>
            <a:chOff x="2874092" y="4764303"/>
            <a:chExt cx="3404055" cy="1908214"/>
          </a:xfrm>
        </p:grpSpPr>
        <p:pic>
          <p:nvPicPr>
            <p:cNvPr id="13320" name="Picture 8" descr="http://ldsmag.com/wp-content/uploads/images/stories/image/2013/Sep/09_04_13/arkofcovenant.jpg"/>
            <p:cNvPicPr>
              <a:picLocks noChangeAspect="1" noChangeArrowheads="1"/>
            </p:cNvPicPr>
            <p:nvPr/>
          </p:nvPicPr>
          <p:blipFill rotWithShape="1">
            <a:blip r:embed="rId3">
              <a:extLst>
                <a:ext uri="{28A0092B-C50C-407E-A947-70E740481C1C}">
                  <a14:useLocalDpi xmlns:a14="http://schemas.microsoft.com/office/drawing/2010/main" val="0"/>
                </a:ext>
              </a:extLst>
            </a:blip>
            <a:srcRect l="5767" t="11205" r="3054" b="31522"/>
            <a:stretch/>
          </p:blipFill>
          <p:spPr bwMode="auto">
            <a:xfrm>
              <a:off x="2953203" y="4764303"/>
              <a:ext cx="3245834" cy="163032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874092" y="6364740"/>
              <a:ext cx="3404055" cy="307777"/>
            </a:xfrm>
            <a:prstGeom prst="rect">
              <a:avLst/>
            </a:prstGeom>
          </p:spPr>
          <p:txBody>
            <a:bodyPr wrap="square">
              <a:spAutoFit/>
            </a:bodyPr>
            <a:lstStyle/>
            <a:p>
              <a:r>
                <a:rPr lang="en-US" sz="1400" b="0" i="0" dirty="0">
                  <a:solidFill>
                    <a:schemeClr val="bg1"/>
                  </a:solidFill>
                  <a:effectLst/>
                  <a:latin typeface="Calibri" panose="020F0502020204030204" pitchFamily="34" charset="0"/>
                </a:rPr>
                <a:t>We don’t know what the ark looked like</a:t>
              </a:r>
              <a:endParaRPr lang="en-US" sz="1400" dirty="0">
                <a:solidFill>
                  <a:schemeClr val="bg1"/>
                </a:solidFill>
              </a:endParaRPr>
            </a:p>
          </p:txBody>
        </p:sp>
      </p:grpSp>
      <p:sp>
        <p:nvSpPr>
          <p:cNvPr id="11" name="Rectangle 10"/>
          <p:cNvSpPr/>
          <p:nvPr/>
        </p:nvSpPr>
        <p:spPr>
          <a:xfrm>
            <a:off x="7673107" y="938560"/>
            <a:ext cx="4212771" cy="3139321"/>
          </a:xfrm>
          <a:prstGeom prst="rect">
            <a:avLst/>
          </a:prstGeom>
        </p:spPr>
        <p:txBody>
          <a:bodyPr wrap="square">
            <a:spAutoFit/>
          </a:bodyPr>
          <a:lstStyle/>
          <a:p>
            <a:r>
              <a:rPr lang="en-US" b="0" i="0" dirty="0">
                <a:solidFill>
                  <a:schemeClr val="bg1"/>
                </a:solidFill>
                <a:effectLst/>
                <a:latin typeface="Calibri" panose="020F0502020204030204" pitchFamily="34" charset="0"/>
              </a:rPr>
              <a:t>The lid, or covering, for the ark is described in </a:t>
            </a:r>
            <a:r>
              <a:rPr lang="en-US" b="0" i="0" u="none" strike="noStrike" dirty="0">
                <a:solidFill>
                  <a:schemeClr val="bg1"/>
                </a:solidFill>
                <a:effectLst/>
                <a:latin typeface="Calibri" panose="020F0502020204030204" pitchFamily="34" charset="0"/>
              </a:rPr>
              <a:t>Exodus 25:17–22</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King James Version translates the Hebrew word </a:t>
            </a:r>
            <a:r>
              <a:rPr lang="en-US" b="0" i="1" dirty="0" err="1">
                <a:solidFill>
                  <a:schemeClr val="bg1"/>
                </a:solidFill>
                <a:effectLst/>
                <a:latin typeface="Calibri" panose="020F0502020204030204" pitchFamily="34" charset="0"/>
              </a:rPr>
              <a:t>kapporeth</a:t>
            </a:r>
            <a:r>
              <a:rPr lang="en-US" b="0" i="0" dirty="0">
                <a:solidFill>
                  <a:schemeClr val="bg1"/>
                </a:solidFill>
                <a:effectLst/>
                <a:latin typeface="Calibri" panose="020F0502020204030204" pitchFamily="34" charset="0"/>
              </a:rPr>
              <a:t> (which means “seat of atonement”) as “mercy seat.”</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covering was made of solid gold and on it were formed two cherubim with wings which came up and overshadowed the lid or mercy seat.</a:t>
            </a:r>
            <a:endParaRPr lang="en-US" dirty="0">
              <a:solidFill>
                <a:schemeClr val="bg1"/>
              </a:solidFill>
            </a:endParaRPr>
          </a:p>
        </p:txBody>
      </p:sp>
      <p:sp>
        <p:nvSpPr>
          <p:cNvPr id="12" name="Rectangle 11"/>
          <p:cNvSpPr/>
          <p:nvPr/>
        </p:nvSpPr>
        <p:spPr>
          <a:xfrm>
            <a:off x="4501947" y="4232795"/>
            <a:ext cx="6096000" cy="2031325"/>
          </a:xfrm>
          <a:prstGeom prst="rect">
            <a:avLst/>
          </a:prstGeom>
        </p:spPr>
        <p:txBody>
          <a:bodyPr>
            <a:spAutoFit/>
          </a:bodyPr>
          <a:lstStyle/>
          <a:p>
            <a:r>
              <a:rPr lang="en-US" b="0" i="0" dirty="0">
                <a:solidFill>
                  <a:schemeClr val="bg1"/>
                </a:solidFill>
                <a:effectLst/>
                <a:latin typeface="Calibri" panose="020F0502020204030204" pitchFamily="34" charset="0"/>
              </a:rPr>
              <a:t>The word </a:t>
            </a:r>
            <a:r>
              <a:rPr lang="en-US" b="0" i="1" dirty="0">
                <a:solidFill>
                  <a:schemeClr val="bg1"/>
                </a:solidFill>
                <a:effectLst/>
                <a:latin typeface="Calibri" panose="020F0502020204030204" pitchFamily="34" charset="0"/>
              </a:rPr>
              <a:t>cherubim</a:t>
            </a:r>
            <a:r>
              <a:rPr lang="en-US" b="0" i="0" dirty="0">
                <a:solidFill>
                  <a:schemeClr val="bg1"/>
                </a:solidFill>
                <a:effectLst/>
                <a:latin typeface="Calibri" panose="020F0502020204030204" pitchFamily="34" charset="0"/>
              </a:rPr>
              <a:t> usually refers to guardians of sacred things. While the exact meaning of the word is not known, most scholars agree that these cherubim represented “redeemed and glorified manhood” or “glorified saints and angels” (7)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word </a:t>
            </a:r>
            <a:r>
              <a:rPr lang="en-US" i="1" dirty="0">
                <a:solidFill>
                  <a:schemeClr val="bg1"/>
                </a:solidFill>
                <a:latin typeface="Calibri" panose="020F0502020204030204" pitchFamily="34" charset="0"/>
              </a:rPr>
              <a:t>cherubim</a:t>
            </a:r>
            <a:r>
              <a:rPr lang="en-US" dirty="0">
                <a:solidFill>
                  <a:schemeClr val="bg1"/>
                </a:solidFill>
                <a:latin typeface="Calibri" panose="020F0502020204030204" pitchFamily="34" charset="0"/>
              </a:rPr>
              <a:t> is the plural form meaning more than one heavenly creature. </a:t>
            </a:r>
            <a:r>
              <a:rPr lang="en-US" sz="1200" dirty="0">
                <a:solidFill>
                  <a:schemeClr val="bg1"/>
                </a:solidFill>
                <a:latin typeface="Calibri" panose="020F0502020204030204" pitchFamily="34" charset="0"/>
              </a:rPr>
              <a:t>Bible Dictionary</a:t>
            </a:r>
          </a:p>
        </p:txBody>
      </p:sp>
      <p:pic>
        <p:nvPicPr>
          <p:cNvPr id="2" name="Picture 1">
            <a:extLst>
              <a:ext uri="{FF2B5EF4-FFF2-40B4-BE49-F238E27FC236}">
                <a16:creationId xmlns:a16="http://schemas.microsoft.com/office/drawing/2014/main" id="{273CF46C-86D5-4E61-8344-812A4D9315FD}"/>
              </a:ext>
            </a:extLst>
          </p:cNvPr>
          <p:cNvPicPr>
            <a:picLocks noChangeAspect="1"/>
          </p:cNvPicPr>
          <p:nvPr/>
        </p:nvPicPr>
        <p:blipFill rotWithShape="1">
          <a:blip r:embed="rId4"/>
          <a:srcRect l="44872" t="37936" r="30339" b="33647"/>
          <a:stretch/>
        </p:blipFill>
        <p:spPr>
          <a:xfrm>
            <a:off x="790378" y="3799949"/>
            <a:ext cx="3433543" cy="2214030"/>
          </a:xfrm>
          <a:prstGeom prst="rect">
            <a:avLst/>
          </a:prstGeom>
        </p:spPr>
      </p:pic>
    </p:spTree>
    <p:extLst>
      <p:ext uri="{BB962C8B-B14F-4D97-AF65-F5344CB8AC3E}">
        <p14:creationId xmlns:p14="http://schemas.microsoft.com/office/powerpoint/2010/main" val="21655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Pattern for Building the Temple</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25:23-27</a:t>
            </a:r>
          </a:p>
        </p:txBody>
      </p:sp>
      <p:pic>
        <p:nvPicPr>
          <p:cNvPr id="15362" name="Picture 2" descr="temple baptismal f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61" y="1672998"/>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76372" y="1916823"/>
            <a:ext cx="6506028" cy="2554545"/>
          </a:xfrm>
          <a:prstGeom prst="rect">
            <a:avLst/>
          </a:prstGeom>
        </p:spPr>
        <p:txBody>
          <a:bodyPr wrap="square">
            <a:spAutoFit/>
          </a:bodyPr>
          <a:lstStyle/>
          <a:p>
            <a:r>
              <a:rPr lang="en-US" sz="3200" b="0" i="0" dirty="0">
                <a:solidFill>
                  <a:srgbClr val="FFFF00"/>
                </a:solidFill>
                <a:effectLst/>
                <a:latin typeface="Calibri" panose="020F0502020204030204" pitchFamily="34" charset="0"/>
              </a:rPr>
              <a:t>What do you think the 12 oxen around the baptismal font represent? </a:t>
            </a:r>
          </a:p>
          <a:p>
            <a:endParaRPr lang="en-US" sz="3200" dirty="0">
              <a:solidFill>
                <a:srgbClr val="FFFF00"/>
              </a:solidFill>
              <a:latin typeface="Calibri" panose="020F0502020204030204" pitchFamily="34" charset="0"/>
            </a:endParaRPr>
          </a:p>
          <a:p>
            <a:r>
              <a:rPr lang="en-US" sz="3200" b="0" i="0" dirty="0">
                <a:solidFill>
                  <a:srgbClr val="FFFF00"/>
                </a:solidFill>
                <a:effectLst/>
                <a:latin typeface="Calibri" panose="020F0502020204030204" pitchFamily="34" charset="0"/>
              </a:rPr>
              <a:t>What do you think is the purpose of the symbols used in the temple?</a:t>
            </a:r>
            <a:endParaRPr lang="en-US" sz="3200" dirty="0">
              <a:solidFill>
                <a:srgbClr val="FFFF00"/>
              </a:solidFill>
            </a:endParaRPr>
          </a:p>
        </p:txBody>
      </p:sp>
    </p:spTree>
    <p:extLst>
      <p:ext uri="{BB962C8B-B14F-4D97-AF65-F5344CB8AC3E}">
        <p14:creationId xmlns:p14="http://schemas.microsoft.com/office/powerpoint/2010/main" val="38841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Blueprint</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26</a:t>
            </a:r>
          </a:p>
        </p:txBody>
      </p:sp>
      <p:pic>
        <p:nvPicPr>
          <p:cNvPr id="16386" name="Picture 2" descr="tabernacl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432" y="1015663"/>
            <a:ext cx="4286250" cy="5524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89598" y="1955354"/>
            <a:ext cx="5094783" cy="2475585"/>
            <a:chOff x="500474" y="1955355"/>
            <a:chExt cx="5094783" cy="2475585"/>
          </a:xfrm>
        </p:grpSpPr>
        <p:grpSp>
          <p:nvGrpSpPr>
            <p:cNvPr id="8" name="Group 7"/>
            <p:cNvGrpSpPr/>
            <p:nvPr/>
          </p:nvGrpSpPr>
          <p:grpSpPr>
            <a:xfrm>
              <a:off x="1154521" y="1955355"/>
              <a:ext cx="4440736" cy="798731"/>
              <a:chOff x="1154521" y="1955355"/>
              <a:chExt cx="4440736" cy="798731"/>
            </a:xfrm>
          </p:grpSpPr>
          <p:sp>
            <p:nvSpPr>
              <p:cNvPr id="3" name="Rectangle 2"/>
              <p:cNvSpPr/>
              <p:nvPr/>
            </p:nvSpPr>
            <p:spPr>
              <a:xfrm>
                <a:off x="1154521" y="1955355"/>
                <a:ext cx="2919911"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Veil of the Tabernacle dividing two rooms</a:t>
                </a:r>
                <a:endParaRPr lang="en-US" dirty="0">
                  <a:solidFill>
                    <a:schemeClr val="bg1"/>
                  </a:solidFill>
                </a:endParaRPr>
              </a:p>
            </p:txBody>
          </p:sp>
          <p:cxnSp>
            <p:nvCxnSpPr>
              <p:cNvPr id="7" name="Straight Arrow Connector 6"/>
              <p:cNvCxnSpPr/>
              <p:nvPr/>
            </p:nvCxnSpPr>
            <p:spPr>
              <a:xfrm>
                <a:off x="3136990" y="2601686"/>
                <a:ext cx="2458267" cy="152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6388" name="Picture 4" descr="http://www.templestudy.com/wp-content/uploads/2013/07/blood_curt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74" y="2677886"/>
              <a:ext cx="2585262" cy="1753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385" name="Group 16384"/>
          <p:cNvGrpSpPr/>
          <p:nvPr/>
        </p:nvGrpSpPr>
        <p:grpSpPr>
          <a:xfrm>
            <a:off x="6760029" y="1632189"/>
            <a:ext cx="4707911" cy="646331"/>
            <a:chOff x="6760029" y="1632189"/>
            <a:chExt cx="4707911" cy="646331"/>
          </a:xfrm>
        </p:grpSpPr>
        <p:sp>
          <p:nvSpPr>
            <p:cNvPr id="10" name="Rectangle 9"/>
            <p:cNvSpPr/>
            <p:nvPr/>
          </p:nvSpPr>
          <p:spPr>
            <a:xfrm>
              <a:off x="8498994" y="1632189"/>
              <a:ext cx="2968946" cy="646331"/>
            </a:xfrm>
            <a:prstGeom prst="rect">
              <a:avLst/>
            </a:prstGeom>
          </p:spPr>
          <p:txBody>
            <a:bodyPr wrap="square">
              <a:spAutoFit/>
            </a:bodyPr>
            <a:lstStyle/>
            <a:p>
              <a:r>
                <a:rPr lang="en-US" b="0" i="0" dirty="0">
                  <a:solidFill>
                    <a:schemeClr val="bg1"/>
                  </a:solidFill>
                  <a:effectLst/>
                  <a:latin typeface="Calibri" panose="020F0502020204030204" pitchFamily="34" charset="0"/>
                </a:rPr>
                <a:t>Most Holy Place is often called the Holy of Holies.</a:t>
              </a:r>
              <a:endParaRPr lang="en-US" dirty="0">
                <a:solidFill>
                  <a:schemeClr val="bg1"/>
                </a:solidFill>
              </a:endParaRPr>
            </a:p>
          </p:txBody>
        </p:sp>
        <p:cxnSp>
          <p:nvCxnSpPr>
            <p:cNvPr id="15" name="Straight Arrow Connector 14"/>
            <p:cNvCxnSpPr/>
            <p:nvPr/>
          </p:nvCxnSpPr>
          <p:spPr>
            <a:xfrm flipH="1">
              <a:off x="6760029" y="1955354"/>
              <a:ext cx="186145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2" descr="http://blogs.bible.org/sites/blogs.bible.org/files/u16599/Holy%20Place.jpg"/>
          <p:cNvPicPr>
            <a:picLocks noChangeAspect="1" noChangeArrowheads="1"/>
          </p:cNvPicPr>
          <p:nvPr/>
        </p:nvPicPr>
        <p:blipFill rotWithShape="1">
          <a:blip r:embed="rId5">
            <a:extLst>
              <a:ext uri="{28A0092B-C50C-407E-A947-70E740481C1C}">
                <a14:useLocalDpi xmlns:a14="http://schemas.microsoft.com/office/drawing/2010/main" val="0"/>
              </a:ext>
            </a:extLst>
          </a:blip>
          <a:srcRect r="1633" b="19003"/>
          <a:stretch/>
        </p:blipFill>
        <p:spPr bwMode="auto">
          <a:xfrm>
            <a:off x="7977749" y="4771393"/>
            <a:ext cx="3962401" cy="188733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939730" y="209185"/>
            <a:ext cx="4938556" cy="1846660"/>
            <a:chOff x="939730" y="209185"/>
            <a:chExt cx="4938556" cy="1846660"/>
          </a:xfrm>
        </p:grpSpPr>
        <p:sp>
          <p:nvSpPr>
            <p:cNvPr id="16" name="Rectangle 15"/>
            <p:cNvSpPr/>
            <p:nvPr/>
          </p:nvSpPr>
          <p:spPr>
            <a:xfrm>
              <a:off x="939730" y="209185"/>
              <a:ext cx="2710543" cy="1200329"/>
            </a:xfrm>
            <a:prstGeom prst="rect">
              <a:avLst/>
            </a:prstGeom>
          </p:spPr>
          <p:txBody>
            <a:bodyPr wrap="square">
              <a:spAutoFit/>
            </a:bodyPr>
            <a:lstStyle/>
            <a:p>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rk of the testimony was the central feature of the tabernacle representing the presence of the Lord</a:t>
              </a:r>
              <a:endParaRPr lang="en-US" dirty="0">
                <a:solidFill>
                  <a:schemeClr val="bg1"/>
                </a:solidFill>
              </a:endParaRPr>
            </a:p>
          </p:txBody>
        </p:sp>
        <p:cxnSp>
          <p:nvCxnSpPr>
            <p:cNvPr id="21" name="Straight Arrow Connector 20"/>
            <p:cNvCxnSpPr/>
            <p:nvPr/>
          </p:nvCxnSpPr>
          <p:spPr>
            <a:xfrm>
              <a:off x="3049904" y="1473368"/>
              <a:ext cx="2828382" cy="5824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016209" y="4619421"/>
            <a:ext cx="4949162" cy="923330"/>
            <a:chOff x="1016209" y="4619421"/>
            <a:chExt cx="4949162" cy="923330"/>
          </a:xfrm>
        </p:grpSpPr>
        <p:sp>
          <p:nvSpPr>
            <p:cNvPr id="23" name="Rectangle 22"/>
            <p:cNvSpPr/>
            <p:nvPr/>
          </p:nvSpPr>
          <p:spPr>
            <a:xfrm>
              <a:off x="1016209" y="4619421"/>
              <a:ext cx="2919911" cy="923330"/>
            </a:xfrm>
            <a:prstGeom prst="rect">
              <a:avLst/>
            </a:prstGeom>
          </p:spPr>
          <p:txBody>
            <a:bodyPr wrap="square">
              <a:spAutoFit/>
            </a:bodyPr>
            <a:lstStyle/>
            <a:p>
              <a:r>
                <a:rPr lang="en-US" b="0" i="0" dirty="0">
                  <a:solidFill>
                    <a:schemeClr val="bg1"/>
                  </a:solidFill>
                  <a:effectLst/>
                  <a:latin typeface="Calibri" panose="020F0502020204030204" pitchFamily="34" charset="0"/>
                </a:rPr>
                <a:t>For the priests to clean and prepare to enter into Tabernacle</a:t>
              </a:r>
              <a:endParaRPr lang="en-US" dirty="0">
                <a:solidFill>
                  <a:schemeClr val="bg1"/>
                </a:solidFill>
              </a:endParaRPr>
            </a:p>
          </p:txBody>
        </p:sp>
        <p:cxnSp>
          <p:nvCxnSpPr>
            <p:cNvPr id="24" name="Straight Arrow Connector 23"/>
            <p:cNvCxnSpPr/>
            <p:nvPr/>
          </p:nvCxnSpPr>
          <p:spPr>
            <a:xfrm flipV="1">
              <a:off x="3650273" y="5081086"/>
              <a:ext cx="2315098" cy="187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384" name="Group 16383"/>
          <p:cNvGrpSpPr/>
          <p:nvPr/>
        </p:nvGrpSpPr>
        <p:grpSpPr>
          <a:xfrm>
            <a:off x="6922008" y="3626156"/>
            <a:ext cx="4496897" cy="2037269"/>
            <a:chOff x="6922008" y="3626156"/>
            <a:chExt cx="4496897" cy="2037269"/>
          </a:xfrm>
        </p:grpSpPr>
        <p:sp>
          <p:nvSpPr>
            <p:cNvPr id="27" name="Rectangle 26"/>
            <p:cNvSpPr/>
            <p:nvPr/>
          </p:nvSpPr>
          <p:spPr>
            <a:xfrm>
              <a:off x="8498994" y="3626156"/>
              <a:ext cx="2919911" cy="923330"/>
            </a:xfrm>
            <a:prstGeom prst="rect">
              <a:avLst/>
            </a:prstGeom>
          </p:spPr>
          <p:txBody>
            <a:bodyPr wrap="square">
              <a:spAutoFit/>
            </a:bodyPr>
            <a:lstStyle/>
            <a:p>
              <a:r>
                <a:rPr lang="en-US" b="0" i="0" dirty="0" err="1">
                  <a:solidFill>
                    <a:schemeClr val="bg1"/>
                  </a:solidFill>
                  <a:effectLst/>
                  <a:latin typeface="Calibri" panose="020F0502020204030204" pitchFamily="34" charset="0"/>
                </a:rPr>
                <a:t>Basons</a:t>
              </a:r>
              <a:r>
                <a:rPr lang="en-US" b="0" i="0" dirty="0">
                  <a:solidFill>
                    <a:schemeClr val="bg1"/>
                  </a:solidFill>
                  <a:effectLst/>
                  <a:latin typeface="Calibri" panose="020F0502020204030204" pitchFamily="34" charset="0"/>
                </a:rPr>
                <a:t> underneath the Alter would catch the blood from the sacrifice</a:t>
              </a:r>
              <a:endParaRPr lang="en-US" dirty="0">
                <a:solidFill>
                  <a:schemeClr val="bg1"/>
                </a:solidFill>
              </a:endParaRPr>
            </a:p>
          </p:txBody>
        </p:sp>
        <p:cxnSp>
          <p:nvCxnSpPr>
            <p:cNvPr id="28" name="Straight Arrow Connector 27"/>
            <p:cNvCxnSpPr/>
            <p:nvPr/>
          </p:nvCxnSpPr>
          <p:spPr>
            <a:xfrm flipH="1">
              <a:off x="6922008" y="4430939"/>
              <a:ext cx="1576986" cy="12324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387" name="Group 16386"/>
          <p:cNvGrpSpPr/>
          <p:nvPr/>
        </p:nvGrpSpPr>
        <p:grpSpPr>
          <a:xfrm>
            <a:off x="8020469" y="137480"/>
            <a:ext cx="3939127" cy="1335614"/>
            <a:chOff x="8020469" y="137480"/>
            <a:chExt cx="3939127" cy="1335614"/>
          </a:xfrm>
        </p:grpSpPr>
        <p:sp>
          <p:nvSpPr>
            <p:cNvPr id="26" name="Rectangle 25"/>
            <p:cNvSpPr/>
            <p:nvPr/>
          </p:nvSpPr>
          <p:spPr>
            <a:xfrm>
              <a:off x="8360682" y="137480"/>
              <a:ext cx="359891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Into this courtyard anyone of Israel could bring sacrifices, but only the priests could enter the tabernacle itself. </a:t>
              </a:r>
              <a:endParaRPr lang="en-US" dirty="0">
                <a:solidFill>
                  <a:schemeClr val="bg1"/>
                </a:solidFill>
              </a:endParaRPr>
            </a:p>
          </p:txBody>
        </p:sp>
        <p:cxnSp>
          <p:nvCxnSpPr>
            <p:cNvPr id="32" name="Straight Arrow Connector 31"/>
            <p:cNvCxnSpPr/>
            <p:nvPr/>
          </p:nvCxnSpPr>
          <p:spPr>
            <a:xfrm flipH="1">
              <a:off x="8020469" y="1002012"/>
              <a:ext cx="340213" cy="471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716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gtEl>
                                        <p:attrNameLst>
                                          <p:attrName>style.visibility</p:attrName>
                                        </p:attrNameLst>
                                      </p:cBhvr>
                                      <p:to>
                                        <p:strVal val="visible"/>
                                      </p:to>
                                    </p:set>
                                    <p:animEffect transition="in" filter="fade">
                                      <p:cBhvr>
                                        <p:cTn id="22" dur="500"/>
                                        <p:tgtEl>
                                          <p:spTgt spid="163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5"/>
                                        </p:tgtEl>
                                        <p:attrNameLst>
                                          <p:attrName>style.visibility</p:attrName>
                                        </p:attrNameLst>
                                      </p:cBhvr>
                                      <p:to>
                                        <p:strVal val="visible"/>
                                      </p:to>
                                    </p:set>
                                    <p:animEffect transition="in" filter="fade">
                                      <p:cBhvr>
                                        <p:cTn id="27" dur="500"/>
                                        <p:tgtEl>
                                          <p:spTgt spid="163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4"/>
                                        </p:tgtEl>
                                        <p:attrNameLst>
                                          <p:attrName>style.visibility</p:attrName>
                                        </p:attrNameLst>
                                      </p:cBhvr>
                                      <p:to>
                                        <p:strVal val="visible"/>
                                      </p:to>
                                    </p:set>
                                    <p:animEffect transition="in" filter="fade">
                                      <p:cBhvr>
                                        <p:cTn id="32" dur="500"/>
                                        <p:tgtEl>
                                          <p:spTgt spid="16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Table of </a:t>
            </a:r>
            <a:r>
              <a:rPr lang="en-US" sz="6000" dirty="0" err="1">
                <a:solidFill>
                  <a:schemeClr val="bg1"/>
                </a:solidFill>
                <a:latin typeface="Arial Rounded MT Bold" panose="020F0704030504030204" pitchFamily="34" charset="0"/>
              </a:rPr>
              <a:t>Shewbread</a:t>
            </a:r>
            <a:endParaRPr lang="en-US" sz="6000" dirty="0">
              <a:solidFill>
                <a:schemeClr val="bg1"/>
              </a:solidFill>
              <a:latin typeface="Arial Rounded MT Bold" panose="020F0704030504030204" pitchFamily="34" charset="0"/>
            </a:endParaRP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25:23-30</a:t>
            </a:r>
          </a:p>
        </p:txBody>
      </p:sp>
      <p:sp>
        <p:nvSpPr>
          <p:cNvPr id="9" name="Rectangle 8"/>
          <p:cNvSpPr/>
          <p:nvPr/>
        </p:nvSpPr>
        <p:spPr>
          <a:xfrm>
            <a:off x="126144" y="1215560"/>
            <a:ext cx="4478513" cy="4247317"/>
          </a:xfrm>
          <a:prstGeom prst="rect">
            <a:avLst/>
          </a:prstGeom>
        </p:spPr>
        <p:txBody>
          <a:bodyPr wrap="square">
            <a:spAutoFit/>
          </a:bodyPr>
          <a:lstStyle/>
          <a:p>
            <a:r>
              <a:rPr lang="en-US" dirty="0">
                <a:solidFill>
                  <a:schemeClr val="bg1"/>
                </a:solidFill>
                <a:latin typeface="Calibri" panose="020F0502020204030204" pitchFamily="34" charset="0"/>
              </a:rPr>
              <a:t>The second article of furniture described by the Lord was the table of </a:t>
            </a:r>
            <a:r>
              <a:rPr lang="en-US" dirty="0" err="1">
                <a:solidFill>
                  <a:schemeClr val="bg1"/>
                </a:solidFill>
                <a:latin typeface="Calibri" panose="020F0502020204030204" pitchFamily="34" charset="0"/>
              </a:rPr>
              <a:t>shewbread</a:t>
            </a:r>
            <a:r>
              <a:rPr lang="en-US" dirty="0">
                <a:solidFill>
                  <a:schemeClr val="bg1"/>
                </a:solidFill>
                <a:latin typeface="Calibri" panose="020F0502020204030204" pitchFamily="34" charset="0"/>
              </a:rPr>
              <a:t>. Like the ark of the covenant, it too was to be made of </a:t>
            </a:r>
            <a:r>
              <a:rPr lang="en-US" dirty="0" err="1">
                <a:solidFill>
                  <a:schemeClr val="bg1"/>
                </a:solidFill>
                <a:latin typeface="Calibri" panose="020F0502020204030204" pitchFamily="34" charset="0"/>
              </a:rPr>
              <a:t>shittim</a:t>
            </a:r>
            <a:r>
              <a:rPr lang="en-US" dirty="0">
                <a:solidFill>
                  <a:schemeClr val="bg1"/>
                </a:solidFill>
                <a:latin typeface="Calibri" panose="020F0502020204030204" pitchFamily="34" charset="0"/>
              </a:rPr>
              <a:t> wood with a gold overlay.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had a crown and border (probably a rim) of gold on the top, or surface, of the table and had rings and staves to provide for easy transport.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was about three feet long, eighteen inches wide, and twenty-seven inches high. Various vessels of gold, called the spoons, dishes, covers, or bowls in the King James Version of the Bible, were made for use with the table.</a:t>
            </a:r>
          </a:p>
        </p:txBody>
      </p:sp>
      <p:sp>
        <p:nvSpPr>
          <p:cNvPr id="2" name="Rectangle 1"/>
          <p:cNvSpPr/>
          <p:nvPr/>
        </p:nvSpPr>
        <p:spPr>
          <a:xfrm>
            <a:off x="6193970" y="1567438"/>
            <a:ext cx="5279571" cy="1477328"/>
          </a:xfrm>
          <a:prstGeom prst="rect">
            <a:avLst/>
          </a:prstGeom>
        </p:spPr>
        <p:txBody>
          <a:bodyPr wrap="square">
            <a:spAutoFit/>
          </a:bodyPr>
          <a:lstStyle/>
          <a:p>
            <a:r>
              <a:rPr lang="en-US" b="0" i="0" dirty="0">
                <a:solidFill>
                  <a:schemeClr val="bg1"/>
                </a:solidFill>
                <a:effectLst/>
                <a:latin typeface="Calibri" panose="020F0502020204030204" pitchFamily="34" charset="0"/>
              </a:rPr>
              <a:t>The Lord called it “</a:t>
            </a:r>
            <a:r>
              <a:rPr lang="en-US" b="0" i="0" dirty="0" err="1">
                <a:solidFill>
                  <a:schemeClr val="bg1"/>
                </a:solidFill>
                <a:effectLst/>
                <a:latin typeface="Calibri" panose="020F0502020204030204" pitchFamily="34" charset="0"/>
              </a:rPr>
              <a:t>shewbread</a:t>
            </a:r>
            <a:r>
              <a:rPr lang="en-US" b="0" i="0" dirty="0">
                <a:solidFill>
                  <a:schemeClr val="bg1"/>
                </a:solidFill>
                <a:effectLst/>
                <a:latin typeface="Calibri" panose="020F0502020204030204" pitchFamily="34" charset="0"/>
              </a:rPr>
              <a:t>” which translates literally the Hebrew word meaning “the bread of faces,” or “the bread of the presence,” signifying that this bread was placed before the face of the Lord or in His presence (8)</a:t>
            </a:r>
            <a:endParaRPr lang="en-US" dirty="0">
              <a:solidFill>
                <a:schemeClr val="bg1"/>
              </a:solidFill>
            </a:endParaRPr>
          </a:p>
        </p:txBody>
      </p:sp>
      <p:sp>
        <p:nvSpPr>
          <p:cNvPr id="3" name="Rectangle 2"/>
          <p:cNvSpPr/>
          <p:nvPr/>
        </p:nvSpPr>
        <p:spPr>
          <a:xfrm>
            <a:off x="4730801" y="930946"/>
            <a:ext cx="2375330" cy="369332"/>
          </a:xfrm>
          <a:prstGeom prst="rect">
            <a:avLst/>
          </a:prstGeom>
        </p:spPr>
        <p:txBody>
          <a:bodyPr wrap="none">
            <a:spAutoFit/>
          </a:bodyPr>
          <a:lstStyle/>
          <a:p>
            <a:r>
              <a:rPr lang="en-US" b="0" i="0" dirty="0">
                <a:solidFill>
                  <a:schemeClr val="bg1"/>
                </a:solidFill>
                <a:effectLst/>
                <a:latin typeface="Calibri" panose="020F0502020204030204" pitchFamily="34" charset="0"/>
              </a:rPr>
              <a:t>Twelve loaves of bread </a:t>
            </a:r>
            <a:endParaRPr lang="en-US" dirty="0"/>
          </a:p>
        </p:txBody>
      </p:sp>
      <p:sp>
        <p:nvSpPr>
          <p:cNvPr id="5" name="Rectangle 4"/>
          <p:cNvSpPr/>
          <p:nvPr/>
        </p:nvSpPr>
        <p:spPr>
          <a:xfrm>
            <a:off x="5116286" y="5751034"/>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The bread was made of fine flour (that is, the wheat had been very finely ground and not left with the kernels partially intact) into twelve loaves of considerable size</a:t>
            </a:r>
            <a:endParaRPr lang="en-US" dirty="0">
              <a:solidFill>
                <a:schemeClr val="bg1"/>
              </a:solidFill>
            </a:endParaRPr>
          </a:p>
        </p:txBody>
      </p:sp>
      <p:pic>
        <p:nvPicPr>
          <p:cNvPr id="17410" name="Picture 2" descr="http://www.mishkanministries.org/images/TableofShewbrea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943" y="3127999"/>
            <a:ext cx="4397828" cy="253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9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fade">
                                      <p:cBhvr>
                                        <p:cTn id="17" dur="5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Candlesticks—A Source of Light</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25:31-39</a:t>
            </a:r>
          </a:p>
        </p:txBody>
      </p:sp>
      <p:sp>
        <p:nvSpPr>
          <p:cNvPr id="9" name="Rectangle 8"/>
          <p:cNvSpPr/>
          <p:nvPr/>
        </p:nvSpPr>
        <p:spPr>
          <a:xfrm>
            <a:off x="356986" y="1370470"/>
            <a:ext cx="4794199" cy="1754326"/>
          </a:xfrm>
          <a:prstGeom prst="rect">
            <a:avLst/>
          </a:prstGeom>
        </p:spPr>
        <p:txBody>
          <a:bodyPr wrap="square">
            <a:spAutoFit/>
          </a:bodyPr>
          <a:lstStyle/>
          <a:p>
            <a:r>
              <a:rPr lang="en-US" dirty="0">
                <a:solidFill>
                  <a:schemeClr val="bg1"/>
                </a:solidFill>
                <a:latin typeface="Calibri" panose="020F0502020204030204" pitchFamily="34" charset="0"/>
              </a:rPr>
              <a:t>It held not candles but rather seven cup-shaped containers filled with pure olive oil into which a wick was inserted and lit.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Made of solid gold, the </a:t>
            </a:r>
            <a:r>
              <a:rPr lang="en-US" i="1" dirty="0">
                <a:solidFill>
                  <a:schemeClr val="bg1"/>
                </a:solidFill>
                <a:latin typeface="Calibri" panose="020F0502020204030204" pitchFamily="34" charset="0"/>
              </a:rPr>
              <a:t>menorah</a:t>
            </a:r>
            <a:r>
              <a:rPr lang="en-US" dirty="0">
                <a:solidFill>
                  <a:schemeClr val="bg1"/>
                </a:solidFill>
                <a:latin typeface="Calibri" panose="020F0502020204030204" pitchFamily="34" charset="0"/>
              </a:rPr>
              <a:t> was supported by a base which rested upon three feet.</a:t>
            </a:r>
          </a:p>
        </p:txBody>
      </p:sp>
      <p:sp>
        <p:nvSpPr>
          <p:cNvPr id="3" name="Rectangle 2"/>
          <p:cNvSpPr/>
          <p:nvPr/>
        </p:nvSpPr>
        <p:spPr>
          <a:xfrm>
            <a:off x="4730801" y="930946"/>
            <a:ext cx="2555058" cy="369332"/>
          </a:xfrm>
          <a:prstGeom prst="rect">
            <a:avLst/>
          </a:prstGeom>
        </p:spPr>
        <p:txBody>
          <a:bodyPr wrap="none">
            <a:spAutoFit/>
          </a:bodyPr>
          <a:lstStyle/>
          <a:p>
            <a:r>
              <a:rPr lang="en-US" b="0" i="0" dirty="0">
                <a:solidFill>
                  <a:schemeClr val="bg1"/>
                </a:solidFill>
                <a:effectLst/>
                <a:latin typeface="Calibri" panose="020F0502020204030204" pitchFamily="34" charset="0"/>
              </a:rPr>
              <a:t>Menorah—place of lights</a:t>
            </a:r>
            <a:endParaRPr lang="en-US" dirty="0"/>
          </a:p>
        </p:txBody>
      </p:sp>
      <p:sp>
        <p:nvSpPr>
          <p:cNvPr id="7" name="Rectangle 6"/>
          <p:cNvSpPr/>
          <p:nvPr/>
        </p:nvSpPr>
        <p:spPr>
          <a:xfrm>
            <a:off x="5151185" y="5565338"/>
            <a:ext cx="6683829" cy="646331"/>
          </a:xfrm>
          <a:prstGeom prst="rect">
            <a:avLst/>
          </a:prstGeom>
        </p:spPr>
        <p:txBody>
          <a:bodyPr wrap="square">
            <a:spAutoFit/>
          </a:bodyPr>
          <a:lstStyle/>
          <a:p>
            <a:r>
              <a:rPr lang="en-US" dirty="0">
                <a:solidFill>
                  <a:schemeClr val="bg1"/>
                </a:solidFill>
                <a:latin typeface="Calibri" panose="020F0502020204030204" pitchFamily="34" charset="0"/>
              </a:rPr>
              <a:t>Each of the branches of the </a:t>
            </a:r>
            <a:r>
              <a:rPr lang="en-US" i="1" dirty="0">
                <a:solidFill>
                  <a:schemeClr val="bg1"/>
                </a:solidFill>
                <a:latin typeface="Calibri" panose="020F0502020204030204" pitchFamily="34" charset="0"/>
              </a:rPr>
              <a:t>menorah</a:t>
            </a:r>
            <a:r>
              <a:rPr lang="en-US" dirty="0">
                <a:solidFill>
                  <a:schemeClr val="bg1"/>
                </a:solidFill>
                <a:latin typeface="Calibri" panose="020F0502020204030204" pitchFamily="34" charset="0"/>
              </a:rPr>
              <a:t> was crowned with a light which illuminated the holy place, or first room of the tabernacle. (6)</a:t>
            </a:r>
          </a:p>
        </p:txBody>
      </p:sp>
      <p:pic>
        <p:nvPicPr>
          <p:cNvPr id="18436" name="Picture 4" descr="http://blogs.bible.org/sites/blogs.bible.org/files/u16599/Lampstand%20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44" y="3471987"/>
            <a:ext cx="3864882" cy="2562714"/>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s-media-cache-ak0.pinimg.com/236x/4f/be/78/4fbe7838af959f131ad371542f6add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7632" y="1665059"/>
            <a:ext cx="2511426" cy="326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fade">
                                      <p:cBhvr>
                                        <p:cTn id="13" dur="500"/>
                                        <p:tgtEl>
                                          <p:spTgt spid="184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436"/>
                                        </p:tgtEl>
                                        <p:attrNameLst>
                                          <p:attrName>style.visibility</p:attrName>
                                        </p:attrNameLst>
                                      </p:cBhvr>
                                      <p:to>
                                        <p:strVal val="visible"/>
                                      </p:to>
                                    </p:set>
                                    <p:animEffect transition="in" filter="fade">
                                      <p:cBhvr>
                                        <p:cTn id="18" dur="500"/>
                                        <p:tgtEl>
                                          <p:spTgt spid="184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Alter of Incense</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30:1-8</a:t>
            </a:r>
          </a:p>
        </p:txBody>
      </p:sp>
      <p:sp>
        <p:nvSpPr>
          <p:cNvPr id="3" name="Rectangle 2"/>
          <p:cNvSpPr/>
          <p:nvPr/>
        </p:nvSpPr>
        <p:spPr>
          <a:xfrm>
            <a:off x="273458" y="1015663"/>
            <a:ext cx="4908141" cy="5078313"/>
          </a:xfrm>
          <a:prstGeom prst="rect">
            <a:avLst/>
          </a:prstGeom>
        </p:spPr>
        <p:txBody>
          <a:bodyPr wrap="square">
            <a:spAutoFit/>
          </a:bodyPr>
          <a:lstStyle/>
          <a:p>
            <a:r>
              <a:rPr lang="en-US" dirty="0">
                <a:solidFill>
                  <a:schemeClr val="bg1"/>
                </a:solidFill>
                <a:latin typeface="Calibri" panose="020F0502020204030204" pitchFamily="34" charset="0"/>
              </a:rPr>
              <a:t>The third piece of furniture found in the holy place along with the sacred candlestick and the table of </a:t>
            </a:r>
            <a:r>
              <a:rPr lang="en-US" dirty="0" err="1">
                <a:solidFill>
                  <a:schemeClr val="bg1"/>
                </a:solidFill>
                <a:latin typeface="Calibri" panose="020F0502020204030204" pitchFamily="34" charset="0"/>
              </a:rPr>
              <a:t>shewbread</a:t>
            </a:r>
            <a:r>
              <a:rPr lang="en-US" dirty="0">
                <a:solidFill>
                  <a:schemeClr val="bg1"/>
                </a:solidFill>
                <a:latin typeface="Calibri" panose="020F0502020204030204" pitchFamily="34" charset="0"/>
              </a:rPr>
              <a:t> was the altar of incense.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stood directly in front of the veil. Like the ark of the covenant and the table of </a:t>
            </a:r>
            <a:r>
              <a:rPr lang="en-US" dirty="0" err="1">
                <a:solidFill>
                  <a:schemeClr val="bg1"/>
                </a:solidFill>
                <a:latin typeface="Calibri" panose="020F0502020204030204" pitchFamily="34" charset="0"/>
              </a:rPr>
              <a:t>shewbread</a:t>
            </a:r>
            <a:r>
              <a:rPr lang="en-US" dirty="0">
                <a:solidFill>
                  <a:schemeClr val="bg1"/>
                </a:solidFill>
                <a:latin typeface="Calibri" panose="020F0502020204030204" pitchFamily="34" charset="0"/>
              </a:rPr>
              <a:t>, it was made of </a:t>
            </a:r>
            <a:r>
              <a:rPr lang="en-US" dirty="0" err="1">
                <a:solidFill>
                  <a:schemeClr val="bg1"/>
                </a:solidFill>
                <a:latin typeface="Calibri" panose="020F0502020204030204" pitchFamily="34" charset="0"/>
              </a:rPr>
              <a:t>shittim</a:t>
            </a:r>
            <a:r>
              <a:rPr lang="en-US" dirty="0">
                <a:solidFill>
                  <a:schemeClr val="bg1"/>
                </a:solidFill>
                <a:latin typeface="Calibri" panose="020F0502020204030204" pitchFamily="34" charset="0"/>
              </a:rPr>
              <a:t> wood covered with gold and had rings and staves for carrying.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Hot coals were placed on the altar, and each morning and evening the high priest would burn incense.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ritual seems to signify that one can approach the presence of God only through prayer, for scriptures elsewhere indicate that incense is a symbol of prayer. (see Revelation 5:8; 8:3–4 Psalm 141:2). (6)</a:t>
            </a:r>
          </a:p>
        </p:txBody>
      </p:sp>
      <p:pic>
        <p:nvPicPr>
          <p:cNvPr id="20484" name="Picture 4" descr="http://www.atzmut.com/wp-content/uploads/2015/02/The-Al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686" y="1146683"/>
            <a:ext cx="2531380" cy="19008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media-cache-ak0.pinimg.com/originals/80/69/98/8069980f051ac9f356b9f7fe7ea27fa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37577" y="3249369"/>
            <a:ext cx="5508172" cy="309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9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animEffect transition="in" filter="fade">
                                      <p:cBhvr>
                                        <p:cTn id="9" dur="500"/>
                                        <p:tgtEl>
                                          <p:spTgt spid="2048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Alter of Sacrifice/Laver of Water</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27:1-8, 30:1-8, 18</a:t>
            </a:r>
          </a:p>
        </p:txBody>
      </p:sp>
      <p:sp>
        <p:nvSpPr>
          <p:cNvPr id="2" name="Rectangle 1"/>
          <p:cNvSpPr/>
          <p:nvPr/>
        </p:nvSpPr>
        <p:spPr>
          <a:xfrm>
            <a:off x="391886" y="1551525"/>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Surrounding the tabernacle itself was a large enclosed area protected by woven hangings attached to a movable wall.</a:t>
            </a:r>
            <a:endParaRPr lang="en-US" dirty="0">
              <a:solidFill>
                <a:schemeClr val="bg1"/>
              </a:solidFill>
            </a:endParaRPr>
          </a:p>
        </p:txBody>
      </p:sp>
      <p:pic>
        <p:nvPicPr>
          <p:cNvPr id="20486" name="Picture 6" descr="http://3.bp.blogspot.com/-U6U4pKcTs_0/UQhUfKlQkCI/AAAAAAAAOv0/uKo2gD31x4w/s1600/laver%2B%25282%25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038" y="3806100"/>
            <a:ext cx="3695943" cy="25224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76164" y="2579837"/>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In this courtyard was located the altar of burnt offerings (altar of sacrifice) and the laver of water for the symbolic cleansing of hands and feet. </a:t>
            </a:r>
          </a:p>
        </p:txBody>
      </p:sp>
      <p:sp>
        <p:nvSpPr>
          <p:cNvPr id="15" name="Rectangle 14"/>
          <p:cNvSpPr/>
          <p:nvPr/>
        </p:nvSpPr>
        <p:spPr>
          <a:xfrm>
            <a:off x="5546018" y="3429000"/>
            <a:ext cx="6319410" cy="646331"/>
          </a:xfrm>
          <a:prstGeom prst="rect">
            <a:avLst/>
          </a:prstGeom>
        </p:spPr>
        <p:txBody>
          <a:bodyPr wrap="square">
            <a:spAutoFit/>
          </a:bodyPr>
          <a:lstStyle/>
          <a:p>
            <a:r>
              <a:rPr lang="en-US" b="0" i="0" dirty="0">
                <a:solidFill>
                  <a:schemeClr val="bg1"/>
                </a:solidFill>
                <a:effectLst/>
                <a:latin typeface="Calibri" panose="020F0502020204030204" pitchFamily="34" charset="0"/>
              </a:rPr>
              <a:t>Into this courtyard anyone of Israel could bring sacrifices, but only the priests could enter the tabernacle itself.</a:t>
            </a:r>
          </a:p>
        </p:txBody>
      </p:sp>
      <p:pic>
        <p:nvPicPr>
          <p:cNvPr id="20488" name="Picture 8" descr="http://www.templeinstitute.org/illustrated/laver_mishkan.jpg"/>
          <p:cNvPicPr>
            <a:picLocks noChangeAspect="1" noChangeArrowheads="1"/>
          </p:cNvPicPr>
          <p:nvPr/>
        </p:nvPicPr>
        <p:blipFill rotWithShape="1">
          <a:blip r:embed="rId4">
            <a:extLst>
              <a:ext uri="{28A0092B-C50C-407E-A947-70E740481C1C}">
                <a14:useLocalDpi xmlns:a14="http://schemas.microsoft.com/office/drawing/2010/main" val="0"/>
              </a:ext>
            </a:extLst>
          </a:blip>
          <a:srcRect l="17101" t="10904" r="17596" b="-1"/>
          <a:stretch/>
        </p:blipFill>
        <p:spPr bwMode="auto">
          <a:xfrm>
            <a:off x="6595414" y="4169230"/>
            <a:ext cx="4976100" cy="2545922"/>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www.darrellbaudoin.com/wp-content/uploads/2011/10/38-300x2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772" y="113638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6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500"/>
                                        <p:tgtEl>
                                          <p:spTgt spid="225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20488"/>
                                        </p:tgtEl>
                                        <p:attrNameLst>
                                          <p:attrName>style.visibility</p:attrName>
                                        </p:attrNameLst>
                                      </p:cBhvr>
                                      <p:to>
                                        <p:strVal val="visible"/>
                                      </p:to>
                                    </p:set>
                                    <p:animEffect transition="in" filter="fade">
                                      <p:cBhvr>
                                        <p:cTn id="2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Symbolism—To Teach</a:t>
            </a:r>
          </a:p>
        </p:txBody>
      </p:sp>
      <p:sp>
        <p:nvSpPr>
          <p:cNvPr id="13" name="Rectangle 12"/>
          <p:cNvSpPr/>
          <p:nvPr/>
        </p:nvSpPr>
        <p:spPr>
          <a:xfrm>
            <a:off x="47147" y="6553593"/>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25:23-27</a:t>
            </a:r>
          </a:p>
        </p:txBody>
      </p:sp>
      <p:sp>
        <p:nvSpPr>
          <p:cNvPr id="3" name="Rectangle 2"/>
          <p:cNvSpPr/>
          <p:nvPr/>
        </p:nvSpPr>
        <p:spPr>
          <a:xfrm>
            <a:off x="214307" y="982099"/>
            <a:ext cx="5700705" cy="1754326"/>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sacred items of the tabernacle lead from the gate to the most holy place, where the ark is.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These items and the ordinances performed with them were symbolic and were meant to teach Israel how to journey through life back to God</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665102522"/>
              </p:ext>
            </p:extLst>
          </p:nvPr>
        </p:nvGraphicFramePr>
        <p:xfrm>
          <a:off x="789214" y="3040689"/>
          <a:ext cx="10896600" cy="3535680"/>
        </p:xfrm>
        <a:graphic>
          <a:graphicData uri="http://schemas.openxmlformats.org/drawingml/2006/table">
            <a:tbl>
              <a:tblPr firstRow="1" bandRow="1">
                <a:tableStyleId>{93296810-A885-4BE3-A3E7-6D5BEEA58F35}</a:tableStyleId>
              </a:tblPr>
              <a:tblGrid>
                <a:gridCol w="2179320">
                  <a:extLst>
                    <a:ext uri="{9D8B030D-6E8A-4147-A177-3AD203B41FA5}">
                      <a16:colId xmlns:a16="http://schemas.microsoft.com/office/drawing/2014/main" val="20000"/>
                    </a:ext>
                  </a:extLst>
                </a:gridCol>
                <a:gridCol w="2179320">
                  <a:extLst>
                    <a:ext uri="{9D8B030D-6E8A-4147-A177-3AD203B41FA5}">
                      <a16:colId xmlns:a16="http://schemas.microsoft.com/office/drawing/2014/main" val="20001"/>
                    </a:ext>
                  </a:extLst>
                </a:gridCol>
                <a:gridCol w="2179320">
                  <a:extLst>
                    <a:ext uri="{9D8B030D-6E8A-4147-A177-3AD203B41FA5}">
                      <a16:colId xmlns:a16="http://schemas.microsoft.com/office/drawing/2014/main" val="20002"/>
                    </a:ext>
                  </a:extLst>
                </a:gridCol>
                <a:gridCol w="2179320">
                  <a:extLst>
                    <a:ext uri="{9D8B030D-6E8A-4147-A177-3AD203B41FA5}">
                      <a16:colId xmlns:a16="http://schemas.microsoft.com/office/drawing/2014/main" val="20003"/>
                    </a:ext>
                  </a:extLst>
                </a:gridCol>
                <a:gridCol w="2179320">
                  <a:extLst>
                    <a:ext uri="{9D8B030D-6E8A-4147-A177-3AD203B41FA5}">
                      <a16:colId xmlns:a16="http://schemas.microsoft.com/office/drawing/2014/main" val="20004"/>
                    </a:ext>
                  </a:extLst>
                </a:gridCol>
              </a:tblGrid>
              <a:tr h="370840">
                <a:tc>
                  <a:txBody>
                    <a:bodyPr/>
                    <a:lstStyle/>
                    <a:p>
                      <a:pPr algn="ctr"/>
                      <a:r>
                        <a:rPr lang="en-US" dirty="0">
                          <a:latin typeface="Calibri" panose="020F0502020204030204" pitchFamily="34" charset="0"/>
                        </a:rPr>
                        <a:t>Candlestick</a:t>
                      </a:r>
                      <a:r>
                        <a:rPr lang="en-US" baseline="0" dirty="0">
                          <a:latin typeface="Calibri" panose="020F0502020204030204" pitchFamily="34" charset="0"/>
                        </a:rPr>
                        <a:t> with 7 lamps</a:t>
                      </a:r>
                      <a:endParaRPr lang="en-US" dirty="0">
                        <a:latin typeface="Calibri" panose="020F0502020204030204" pitchFamily="34" charset="0"/>
                      </a:endParaRPr>
                    </a:p>
                  </a:txBody>
                  <a:tcPr/>
                </a:tc>
                <a:tc>
                  <a:txBody>
                    <a:bodyPr/>
                    <a:lstStyle/>
                    <a:p>
                      <a:pPr algn="ctr"/>
                      <a:r>
                        <a:rPr lang="en-US" dirty="0">
                          <a:latin typeface="Calibri" panose="020F0502020204030204" pitchFamily="34" charset="0"/>
                        </a:rPr>
                        <a:t>Table of showbread</a:t>
                      </a:r>
                    </a:p>
                  </a:txBody>
                  <a:tcPr/>
                </a:tc>
                <a:tc>
                  <a:txBody>
                    <a:bodyPr/>
                    <a:lstStyle/>
                    <a:p>
                      <a:pPr algn="ctr"/>
                      <a:r>
                        <a:rPr lang="en-US" dirty="0">
                          <a:latin typeface="Calibri" panose="020F0502020204030204" pitchFamily="34" charset="0"/>
                        </a:rPr>
                        <a:t>Altar of Sacrifice</a:t>
                      </a:r>
                    </a:p>
                  </a:txBody>
                  <a:tcPr/>
                </a:tc>
                <a:tc>
                  <a:txBody>
                    <a:bodyPr/>
                    <a:lstStyle/>
                    <a:p>
                      <a:pPr algn="ctr"/>
                      <a:r>
                        <a:rPr lang="en-US" dirty="0">
                          <a:latin typeface="Calibri" panose="020F0502020204030204" pitchFamily="34" charset="0"/>
                        </a:rPr>
                        <a:t>Altar of Incense</a:t>
                      </a:r>
                    </a:p>
                  </a:txBody>
                  <a:tcPr/>
                </a:tc>
                <a:tc>
                  <a:txBody>
                    <a:bodyPr/>
                    <a:lstStyle/>
                    <a:p>
                      <a:pPr algn="ctr"/>
                      <a:r>
                        <a:rPr lang="en-US" dirty="0">
                          <a:latin typeface="Calibri" panose="020F0502020204030204" pitchFamily="34" charset="0"/>
                        </a:rPr>
                        <a:t>Laver</a:t>
                      </a:r>
                    </a:p>
                  </a:txBody>
                  <a:tcPr/>
                </a:tc>
                <a:extLst>
                  <a:ext uri="{0D108BD9-81ED-4DB2-BD59-A6C34878D82A}">
                    <a16:rowId xmlns:a16="http://schemas.microsoft.com/office/drawing/2014/main" val="10000"/>
                  </a:ext>
                </a:extLst>
              </a:tr>
              <a:tr h="1979389">
                <a:tc>
                  <a:txBody>
                    <a:bodyPr/>
                    <a:lstStyle/>
                    <a:p>
                      <a:r>
                        <a:rPr lang="en-US" dirty="0">
                          <a:latin typeface="Calibri" panose="020F0502020204030204" pitchFamily="34" charset="0"/>
                        </a:rPr>
                        <a:t>The Light of Christ and the Holy Ghost</a:t>
                      </a:r>
                    </a:p>
                  </a:txBody>
                  <a:tcPr/>
                </a:tc>
                <a:tc>
                  <a:txBody>
                    <a:bodyPr/>
                    <a:lstStyle/>
                    <a:p>
                      <a:r>
                        <a:rPr lang="en-US" dirty="0">
                          <a:latin typeface="Calibri" panose="020F0502020204030204" pitchFamily="34" charset="0"/>
                        </a:rPr>
                        <a:t>The Savior’s body (similar to the meaning of the sacrament)</a:t>
                      </a:r>
                    </a:p>
                  </a:txBody>
                  <a:tcPr/>
                </a:tc>
                <a:tc>
                  <a:txBody>
                    <a:bodyPr/>
                    <a:lstStyle/>
                    <a:p>
                      <a:r>
                        <a:rPr lang="en-US" sz="1600" dirty="0">
                          <a:latin typeface="Calibri" panose="020F0502020204030204" pitchFamily="34" charset="0"/>
                        </a:rPr>
                        <a:t>Giving ourselves completely to God, giving up sin, and relying on the great and last sacrifice of the Atonement of Jesus Christ</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txBody>
                  <a:tcPr/>
                </a:tc>
                <a:tc>
                  <a:txBody>
                    <a:bodyPr/>
                    <a:lstStyle/>
                    <a:p>
                      <a:r>
                        <a:rPr lang="en-US" dirty="0">
                          <a:latin typeface="Calibri" panose="020F0502020204030204" pitchFamily="34" charset="0"/>
                        </a:rPr>
                        <a:t>Prayer (we can approach God through prayer)</a:t>
                      </a:r>
                    </a:p>
                  </a:txBody>
                  <a:tcPr/>
                </a:tc>
                <a:tc>
                  <a:txBody>
                    <a:bodyPr/>
                    <a:lstStyle/>
                    <a:p>
                      <a:r>
                        <a:rPr lang="en-US" dirty="0">
                          <a:latin typeface="Calibri" panose="020F0502020204030204" pitchFamily="34" charset="0"/>
                        </a:rPr>
                        <a:t>Cleansing, such as through repentance</a:t>
                      </a:r>
                      <a:r>
                        <a:rPr lang="en-US" baseline="0" dirty="0">
                          <a:latin typeface="Calibri" panose="020F0502020204030204" pitchFamily="34" charset="0"/>
                        </a:rPr>
                        <a:t> and baptism</a:t>
                      </a:r>
                      <a:endParaRPr lang="en-US" dirty="0">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pSp>
        <p:nvGrpSpPr>
          <p:cNvPr id="58" name="Group 57"/>
          <p:cNvGrpSpPr/>
          <p:nvPr/>
        </p:nvGrpSpPr>
        <p:grpSpPr>
          <a:xfrm>
            <a:off x="1359426" y="4820046"/>
            <a:ext cx="881108" cy="1137787"/>
            <a:chOff x="3548742" y="2752044"/>
            <a:chExt cx="2176509" cy="2810556"/>
          </a:xfrm>
        </p:grpSpPr>
        <p:sp>
          <p:nvSpPr>
            <p:cNvPr id="59" name="Oval 58"/>
            <p:cNvSpPr/>
            <p:nvPr/>
          </p:nvSpPr>
          <p:spPr>
            <a:xfrm>
              <a:off x="3962400" y="5257800"/>
              <a:ext cx="1371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4539342" y="3586298"/>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3548742" y="3117803"/>
              <a:ext cx="1129938" cy="1684430"/>
              <a:chOff x="3548742" y="3117803"/>
              <a:chExt cx="1129938" cy="1684430"/>
            </a:xfrm>
          </p:grpSpPr>
          <p:sp>
            <p:nvSpPr>
              <p:cNvPr id="84" name="Bent Arrow 83"/>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Bent Arrow 84"/>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Rounded Rectangle 85"/>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Bent Arrow 88"/>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0" name="Group 89"/>
              <p:cNvGrpSpPr/>
              <p:nvPr/>
            </p:nvGrpSpPr>
            <p:grpSpPr>
              <a:xfrm>
                <a:off x="4222195" y="3261495"/>
                <a:ext cx="143227" cy="838066"/>
                <a:chOff x="4222195" y="3261495"/>
                <a:chExt cx="143227" cy="838066"/>
              </a:xfrm>
            </p:grpSpPr>
            <p:sp>
              <p:nvSpPr>
                <p:cNvPr id="97" name="Rounded Rectangle 96"/>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Wave 97"/>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895623" y="3170055"/>
                <a:ext cx="143227" cy="838066"/>
                <a:chOff x="4222195" y="3261495"/>
                <a:chExt cx="143227" cy="838066"/>
              </a:xfrm>
            </p:grpSpPr>
            <p:sp>
              <p:nvSpPr>
                <p:cNvPr id="95" name="Rounded Rectangle 94"/>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Wave 95"/>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582115" y="3117803"/>
                <a:ext cx="143227" cy="838066"/>
                <a:chOff x="4222195" y="3261495"/>
                <a:chExt cx="143227" cy="838066"/>
              </a:xfrm>
            </p:grpSpPr>
            <p:sp>
              <p:nvSpPr>
                <p:cNvPr id="93" name="Rounded Rectangle 92"/>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Wave 93"/>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p:cNvGrpSpPr/>
            <p:nvPr/>
          </p:nvGrpSpPr>
          <p:grpSpPr>
            <a:xfrm>
              <a:off x="4574892" y="2752044"/>
              <a:ext cx="143227" cy="838066"/>
              <a:chOff x="4222195" y="3261495"/>
              <a:chExt cx="143227" cy="838066"/>
            </a:xfrm>
          </p:grpSpPr>
          <p:sp>
            <p:nvSpPr>
              <p:cNvPr id="82" name="Rounded Rectangle 81"/>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Wave 82"/>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flipH="1">
              <a:off x="4595313" y="3120722"/>
              <a:ext cx="1129938" cy="1684430"/>
              <a:chOff x="3548742" y="3117803"/>
              <a:chExt cx="1129938" cy="1684430"/>
            </a:xfrm>
          </p:grpSpPr>
          <p:sp>
            <p:nvSpPr>
              <p:cNvPr id="67" name="Bent Arrow 66"/>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Bent Arrow 67"/>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ounded Rectangle 68"/>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Bent Arrow 71"/>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3" name="Group 72"/>
              <p:cNvGrpSpPr/>
              <p:nvPr/>
            </p:nvGrpSpPr>
            <p:grpSpPr>
              <a:xfrm>
                <a:off x="4222195" y="3261495"/>
                <a:ext cx="143227" cy="838066"/>
                <a:chOff x="4222195" y="3261495"/>
                <a:chExt cx="143227" cy="838066"/>
              </a:xfrm>
            </p:grpSpPr>
            <p:sp>
              <p:nvSpPr>
                <p:cNvPr id="80" name="Rounded Rectangle 79"/>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Wave 80"/>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3895623" y="3170055"/>
                <a:ext cx="143227" cy="838066"/>
                <a:chOff x="4222195" y="3261495"/>
                <a:chExt cx="143227" cy="838066"/>
              </a:xfrm>
            </p:grpSpPr>
            <p:sp>
              <p:nvSpPr>
                <p:cNvPr id="78" name="Rounded Rectangle 77"/>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Wave 78"/>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3582115" y="3117803"/>
                <a:ext cx="143227" cy="838066"/>
                <a:chOff x="4222195" y="3261495"/>
                <a:chExt cx="143227" cy="838066"/>
              </a:xfrm>
            </p:grpSpPr>
            <p:sp>
              <p:nvSpPr>
                <p:cNvPr id="76" name="Rounded Rectangle 75"/>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Wave 76"/>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Rounded Rectangle 63"/>
            <p:cNvSpPr/>
            <p:nvPr/>
          </p:nvSpPr>
          <p:spPr>
            <a:xfrm>
              <a:off x="4572000" y="3653870"/>
              <a:ext cx="139336" cy="172585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228012" y="5279572"/>
              <a:ext cx="831032" cy="11974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563292" y="5214258"/>
              <a:ext cx="156755"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60" name="Group 15359"/>
          <p:cNvGrpSpPr/>
          <p:nvPr/>
        </p:nvGrpSpPr>
        <p:grpSpPr>
          <a:xfrm>
            <a:off x="3178237" y="5241576"/>
            <a:ext cx="1514340" cy="858545"/>
            <a:chOff x="3200009" y="5006863"/>
            <a:chExt cx="1514340" cy="858545"/>
          </a:xfrm>
        </p:grpSpPr>
        <p:grpSp>
          <p:nvGrpSpPr>
            <p:cNvPr id="99" name="Group 98"/>
            <p:cNvGrpSpPr/>
            <p:nvPr/>
          </p:nvGrpSpPr>
          <p:grpSpPr>
            <a:xfrm>
              <a:off x="3200009" y="5085038"/>
              <a:ext cx="1514340" cy="780370"/>
              <a:chOff x="2437390" y="3299138"/>
              <a:chExt cx="6858000" cy="3429000"/>
            </a:xfrm>
          </p:grpSpPr>
          <p:sp>
            <p:nvSpPr>
              <p:cNvPr id="100" name="Cube 99"/>
              <p:cNvSpPr/>
              <p:nvPr/>
            </p:nvSpPr>
            <p:spPr>
              <a:xfrm>
                <a:off x="2589790" y="40611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ube 100"/>
              <p:cNvSpPr/>
              <p:nvPr/>
            </p:nvSpPr>
            <p:spPr>
              <a:xfrm>
                <a:off x="7847590" y="39849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ube 101"/>
              <p:cNvSpPr/>
              <p:nvPr/>
            </p:nvSpPr>
            <p:spPr>
              <a:xfrm>
                <a:off x="3351790" y="39087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ube 102"/>
              <p:cNvSpPr/>
              <p:nvPr/>
            </p:nvSpPr>
            <p:spPr>
              <a:xfrm>
                <a:off x="8609590" y="36801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ube 103"/>
              <p:cNvSpPr/>
              <p:nvPr/>
            </p:nvSpPr>
            <p:spPr>
              <a:xfrm>
                <a:off x="2437390" y="3299138"/>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3465225" y="5006863"/>
              <a:ext cx="388318" cy="199566"/>
            </a:xfrm>
            <a:prstGeom prst="ellipse">
              <a:avLst/>
            </a:prstGeom>
            <a:solidFill>
              <a:srgbClr val="E2C4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4043743" y="5018351"/>
              <a:ext cx="388318" cy="199566"/>
            </a:xfrm>
            <a:prstGeom prst="ellipse">
              <a:avLst/>
            </a:prstGeom>
            <a:solidFill>
              <a:srgbClr val="E2C4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5608458" y="5428259"/>
            <a:ext cx="1216881" cy="1116134"/>
            <a:chOff x="5370377" y="235432"/>
            <a:chExt cx="2950877" cy="2706570"/>
          </a:xfrm>
        </p:grpSpPr>
        <p:grpSp>
          <p:nvGrpSpPr>
            <p:cNvPr id="107" name="Group 106"/>
            <p:cNvGrpSpPr/>
            <p:nvPr/>
          </p:nvGrpSpPr>
          <p:grpSpPr>
            <a:xfrm rot="19232379">
              <a:off x="5725408" y="235432"/>
              <a:ext cx="2151860" cy="1837354"/>
              <a:chOff x="6592120" y="2543038"/>
              <a:chExt cx="1180280" cy="1190762"/>
            </a:xfrm>
          </p:grpSpPr>
          <p:sp>
            <p:nvSpPr>
              <p:cNvPr id="126" name="Moon 125"/>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5370377" y="1107350"/>
              <a:ext cx="2950877" cy="1834652"/>
              <a:chOff x="3233872" y="3956180"/>
              <a:chExt cx="2950877" cy="1834652"/>
            </a:xfrm>
          </p:grpSpPr>
          <p:sp>
            <p:nvSpPr>
              <p:cNvPr id="109" name="Rounded Rectangle 108"/>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32"/>
          <p:cNvGrpSpPr/>
          <p:nvPr/>
        </p:nvGrpSpPr>
        <p:grpSpPr>
          <a:xfrm>
            <a:off x="7615417" y="4478709"/>
            <a:ext cx="1033998" cy="1994231"/>
            <a:chOff x="6174679" y="2231215"/>
            <a:chExt cx="1907177" cy="3678297"/>
          </a:xfrm>
        </p:grpSpPr>
        <p:sp>
          <p:nvSpPr>
            <p:cNvPr id="134" name="Wave 133"/>
            <p:cNvSpPr/>
            <p:nvPr/>
          </p:nvSpPr>
          <p:spPr>
            <a:xfrm rot="16933773">
              <a:off x="6471190" y="2818039"/>
              <a:ext cx="1563094" cy="389446"/>
            </a:xfrm>
            <a:prstGeom prst="wave">
              <a:avLst>
                <a:gd name="adj1" fmla="val 20000"/>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6174679" y="3747872"/>
              <a:ext cx="1907177" cy="1264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6662398" y="3614289"/>
              <a:ext cx="914303" cy="11543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0800000">
              <a:off x="6661943" y="4628111"/>
              <a:ext cx="914757" cy="28112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6631188" y="3614289"/>
              <a:ext cx="994161" cy="16066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a:off x="6758643" y="4628111"/>
              <a:ext cx="698360" cy="253331"/>
              <a:chOff x="1237377" y="5511114"/>
              <a:chExt cx="2496879" cy="836654"/>
            </a:xfrm>
            <a:solidFill>
              <a:srgbClr val="FFC000"/>
            </a:solidFill>
          </p:grpSpPr>
          <p:grpSp>
            <p:nvGrpSpPr>
              <p:cNvPr id="151" name="Group 150"/>
              <p:cNvGrpSpPr/>
              <p:nvPr/>
            </p:nvGrpSpPr>
            <p:grpSpPr>
              <a:xfrm>
                <a:off x="1237377" y="5511114"/>
                <a:ext cx="843767" cy="815545"/>
                <a:chOff x="1237377" y="5511114"/>
                <a:chExt cx="843767" cy="815545"/>
              </a:xfrm>
              <a:grpFill/>
            </p:grpSpPr>
            <p:sp>
              <p:nvSpPr>
                <p:cNvPr id="158" name="Quad Arrow 157"/>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2062507" y="5532223"/>
                <a:ext cx="843767" cy="815545"/>
                <a:chOff x="1237377" y="5511114"/>
                <a:chExt cx="843767" cy="815545"/>
              </a:xfrm>
              <a:grpFill/>
            </p:grpSpPr>
            <p:sp>
              <p:nvSpPr>
                <p:cNvPr id="156" name="Quad Arrow 155"/>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2890489" y="5531324"/>
                <a:ext cx="843767" cy="815545"/>
                <a:chOff x="1237377" y="5511114"/>
                <a:chExt cx="843767" cy="815545"/>
              </a:xfrm>
              <a:grpFill/>
            </p:grpSpPr>
            <p:sp>
              <p:nvSpPr>
                <p:cNvPr id="154" name="Quad Arrow 153"/>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154"/>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Rectangle 139"/>
            <p:cNvSpPr/>
            <p:nvPr/>
          </p:nvSpPr>
          <p:spPr>
            <a:xfrm rot="16200000">
              <a:off x="6622239" y="5143370"/>
              <a:ext cx="994161" cy="5381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6884768" y="3615747"/>
              <a:ext cx="434874" cy="157751"/>
              <a:chOff x="1237377" y="5511114"/>
              <a:chExt cx="2496879" cy="836654"/>
            </a:xfrm>
            <a:solidFill>
              <a:srgbClr val="FFC000"/>
            </a:solidFill>
          </p:grpSpPr>
          <p:grpSp>
            <p:nvGrpSpPr>
              <p:cNvPr id="142" name="Group 141"/>
              <p:cNvGrpSpPr/>
              <p:nvPr/>
            </p:nvGrpSpPr>
            <p:grpSpPr>
              <a:xfrm>
                <a:off x="1237377" y="5511114"/>
                <a:ext cx="843767" cy="815545"/>
                <a:chOff x="1237377" y="5511114"/>
                <a:chExt cx="843767" cy="815545"/>
              </a:xfrm>
              <a:grpFill/>
            </p:grpSpPr>
            <p:sp>
              <p:nvSpPr>
                <p:cNvPr id="149" name="Quad Arrow 148"/>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2062507" y="5532223"/>
                <a:ext cx="843767" cy="815545"/>
                <a:chOff x="1237377" y="5511114"/>
                <a:chExt cx="843767" cy="815545"/>
              </a:xfrm>
              <a:grpFill/>
            </p:grpSpPr>
            <p:sp>
              <p:nvSpPr>
                <p:cNvPr id="147" name="Quad Arrow 146"/>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2890489" y="5531324"/>
                <a:ext cx="843767" cy="815545"/>
                <a:chOff x="1237377" y="5511114"/>
                <a:chExt cx="843767" cy="815545"/>
              </a:xfrm>
              <a:grpFill/>
            </p:grpSpPr>
            <p:sp>
              <p:nvSpPr>
                <p:cNvPr id="145" name="Quad Arrow 144"/>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145"/>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0" name="Group 159"/>
          <p:cNvGrpSpPr/>
          <p:nvPr/>
        </p:nvGrpSpPr>
        <p:grpSpPr>
          <a:xfrm>
            <a:off x="9884776" y="5144340"/>
            <a:ext cx="1219200" cy="1131193"/>
            <a:chOff x="457200" y="914400"/>
            <a:chExt cx="1219200" cy="1131193"/>
          </a:xfrm>
        </p:grpSpPr>
        <p:grpSp>
          <p:nvGrpSpPr>
            <p:cNvPr id="161" name="Group 160"/>
            <p:cNvGrpSpPr/>
            <p:nvPr/>
          </p:nvGrpSpPr>
          <p:grpSpPr>
            <a:xfrm>
              <a:off x="457200" y="914400"/>
              <a:ext cx="1219200" cy="1131193"/>
              <a:chOff x="914400" y="3657600"/>
              <a:chExt cx="1219200" cy="1902151"/>
            </a:xfrm>
          </p:grpSpPr>
          <p:grpSp>
            <p:nvGrpSpPr>
              <p:cNvPr id="176" name="Group 21"/>
              <p:cNvGrpSpPr/>
              <p:nvPr/>
            </p:nvGrpSpPr>
            <p:grpSpPr>
              <a:xfrm>
                <a:off x="914400" y="3657600"/>
                <a:ext cx="1219200" cy="1902151"/>
                <a:chOff x="3200400" y="3581400"/>
                <a:chExt cx="1219200" cy="1902151"/>
              </a:xfrm>
              <a:solidFill>
                <a:srgbClr val="FFC000"/>
              </a:solidFill>
            </p:grpSpPr>
            <p:sp>
              <p:nvSpPr>
                <p:cNvPr id="178" name="Oval 177"/>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3716311" y="4738141"/>
                  <a:ext cx="228600" cy="4320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Delay 180"/>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630363" y="955587"/>
              <a:ext cx="872871" cy="281640"/>
              <a:chOff x="553566" y="2804854"/>
              <a:chExt cx="1555061" cy="522257"/>
            </a:xfrm>
            <a:solidFill>
              <a:srgbClr val="D2AF56"/>
            </a:solidFill>
          </p:grpSpPr>
          <p:grpSp>
            <p:nvGrpSpPr>
              <p:cNvPr id="164" name="Group 163"/>
              <p:cNvGrpSpPr/>
              <p:nvPr/>
            </p:nvGrpSpPr>
            <p:grpSpPr>
              <a:xfrm>
                <a:off x="553566" y="2813364"/>
                <a:ext cx="437033" cy="513747"/>
                <a:chOff x="553566" y="2813364"/>
                <a:chExt cx="941217" cy="513747"/>
              </a:xfrm>
              <a:grpFill/>
            </p:grpSpPr>
            <p:sp>
              <p:nvSpPr>
                <p:cNvPr id="174" name="Quad Arrow 173"/>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932705" y="2813363"/>
                <a:ext cx="437033" cy="513747"/>
                <a:chOff x="553566" y="2813364"/>
                <a:chExt cx="941217" cy="513747"/>
              </a:xfrm>
              <a:grpFill/>
            </p:grpSpPr>
            <p:sp>
              <p:nvSpPr>
                <p:cNvPr id="172" name="Quad Arrow 171"/>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1298626" y="2804854"/>
                <a:ext cx="437033" cy="513747"/>
                <a:chOff x="553566" y="2813364"/>
                <a:chExt cx="941217" cy="513747"/>
              </a:xfrm>
              <a:grpFill/>
            </p:grpSpPr>
            <p:sp>
              <p:nvSpPr>
                <p:cNvPr id="170" name="Quad Arrow 169"/>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1671594" y="2804854"/>
                <a:ext cx="437033" cy="513747"/>
                <a:chOff x="553566" y="2813364"/>
                <a:chExt cx="941217" cy="513747"/>
              </a:xfrm>
              <a:grpFill/>
            </p:grpSpPr>
            <p:sp>
              <p:nvSpPr>
                <p:cNvPr id="168" name="Quad Arrow 167"/>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3" name="Oval 162"/>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7315200" y="675966"/>
            <a:ext cx="3788776" cy="2260924"/>
            <a:chOff x="228600" y="381000"/>
            <a:chExt cx="3505068" cy="2501531"/>
          </a:xfrm>
        </p:grpSpPr>
        <p:grpSp>
          <p:nvGrpSpPr>
            <p:cNvPr id="184" name="Group 183"/>
            <p:cNvGrpSpPr/>
            <p:nvPr/>
          </p:nvGrpSpPr>
          <p:grpSpPr>
            <a:xfrm>
              <a:off x="228600" y="381000"/>
              <a:ext cx="3505068" cy="2501531"/>
              <a:chOff x="534986" y="381000"/>
              <a:chExt cx="2637111" cy="2501531"/>
            </a:xfrm>
          </p:grpSpPr>
          <p:sp>
            <p:nvSpPr>
              <p:cNvPr id="186" name="Rectangle 185"/>
              <p:cNvSpPr/>
              <p:nvPr/>
            </p:nvSpPr>
            <p:spPr>
              <a:xfrm>
                <a:off x="902971" y="980041"/>
                <a:ext cx="1884052"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534986" y="384805"/>
                <a:ext cx="457200" cy="2497726"/>
                <a:chOff x="533400" y="381000"/>
                <a:chExt cx="457200" cy="2497726"/>
              </a:xfrm>
            </p:grpSpPr>
            <p:sp>
              <p:nvSpPr>
                <p:cNvPr id="193" name="Oval 19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ounded Rectangle 19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2714897" y="381000"/>
                <a:ext cx="457200" cy="2497726"/>
                <a:chOff x="2714897" y="457200"/>
                <a:chExt cx="457200" cy="2497726"/>
              </a:xfrm>
            </p:grpSpPr>
            <p:sp>
              <p:nvSpPr>
                <p:cNvPr id="189" name="Oval 18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184"/>
            <p:cNvSpPr/>
            <p:nvPr/>
          </p:nvSpPr>
          <p:spPr>
            <a:xfrm>
              <a:off x="762526" y="1077539"/>
              <a:ext cx="2414500" cy="1294014"/>
            </a:xfrm>
            <a:prstGeom prst="rect">
              <a:avLst/>
            </a:prstGeom>
          </p:spPr>
          <p:txBody>
            <a:bodyPr wrap="square">
              <a:spAutoFit/>
            </a:bodyPr>
            <a:lstStyle/>
            <a:p>
              <a:pPr algn="ctr"/>
              <a:r>
                <a:rPr lang="en-US" sz="1400" b="1" dirty="0"/>
                <a:t>The ordinances and symbols of the temple teach us how to proceed faithfully through this life and eventually enter God’s presence</a:t>
              </a:r>
              <a:endParaRPr lang="en-US" sz="1400" i="1" dirty="0"/>
            </a:p>
          </p:txBody>
        </p:sp>
      </p:grpSp>
    </p:spTree>
    <p:extLst>
      <p:ext uri="{BB962C8B-B14F-4D97-AF65-F5344CB8AC3E}">
        <p14:creationId xmlns:p14="http://schemas.microsoft.com/office/powerpoint/2010/main" val="4938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barn(outVertical)">
                                      <p:cBhvr>
                                        <p:cTn id="15"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gnaturebooks.com/wp-content/uploads/2011/03/mormon_temple_spires1.jpg"/>
          <p:cNvPicPr>
            <a:picLocks noChangeAspect="1" noChangeArrowheads="1"/>
          </p:cNvPicPr>
          <p:nvPr/>
        </p:nvPicPr>
        <p:blipFill>
          <a:blip r:embed="rId2">
            <a:duotone>
              <a:prstClr val="black"/>
              <a:schemeClr val="accent3">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3397" y="197347"/>
            <a:ext cx="8567058" cy="2031325"/>
          </a:xfrm>
          <a:prstGeom prst="rect">
            <a:avLst/>
          </a:prstGeom>
        </p:spPr>
        <p:txBody>
          <a:bodyPr wrap="square">
            <a:spAutoFit/>
          </a:bodyPr>
          <a:lstStyle/>
          <a:p>
            <a:r>
              <a:rPr lang="en-US" b="0" i="0" dirty="0">
                <a:effectLst/>
                <a:latin typeface="Calibri" panose="020F0502020204030204" pitchFamily="34" charset="0"/>
              </a:rPr>
              <a:t>“The temple is a house of learning. Much of the instruction imparted in the temple is symbolic and learned by the Spirit. This means we are taught from on high. </a:t>
            </a:r>
          </a:p>
          <a:p>
            <a:endParaRPr lang="en-US" b="0" i="0" dirty="0">
              <a:effectLst/>
              <a:latin typeface="Calibri" panose="020F0502020204030204" pitchFamily="34" charset="0"/>
            </a:endParaRPr>
          </a:p>
          <a:p>
            <a:r>
              <a:rPr lang="en-US" b="0" i="0" dirty="0">
                <a:effectLst/>
                <a:latin typeface="Calibri" panose="020F0502020204030204" pitchFamily="34" charset="0"/>
              </a:rPr>
              <a:t>Temple covenants and ordinances are a powerful symbol of Christ and His Atonement. We all receive the same instruction, but our understanding of the meaning of the ordinances and covenants will increase as we return to the temple often with the attitude of learning and contemplating the eternal truths taught.”</a:t>
            </a:r>
            <a:endParaRPr lang="en-US" dirty="0"/>
          </a:p>
        </p:txBody>
      </p:sp>
      <p:sp>
        <p:nvSpPr>
          <p:cNvPr id="3" name="Rectangle 2"/>
          <p:cNvSpPr/>
          <p:nvPr/>
        </p:nvSpPr>
        <p:spPr>
          <a:xfrm>
            <a:off x="0" y="6488668"/>
            <a:ext cx="442750" cy="369332"/>
          </a:xfrm>
          <a:prstGeom prst="rect">
            <a:avLst/>
          </a:prstGeom>
        </p:spPr>
        <p:txBody>
          <a:bodyPr wrap="none">
            <a:spAutoFit/>
          </a:bodyPr>
          <a:lstStyle/>
          <a:p>
            <a:r>
              <a:rPr lang="en-US" b="0" i="0" dirty="0">
                <a:solidFill>
                  <a:srgbClr val="333333"/>
                </a:solidFill>
                <a:effectLst/>
                <a:latin typeface="Calibri" panose="020F0502020204030204" pitchFamily="34" charset="0"/>
              </a:rPr>
              <a:t>(8)</a:t>
            </a:r>
            <a:endParaRPr lang="en-US" dirty="0"/>
          </a:p>
        </p:txBody>
      </p:sp>
    </p:spTree>
    <p:extLst>
      <p:ext uri="{BB962C8B-B14F-4D97-AF65-F5344CB8AC3E}">
        <p14:creationId xmlns:p14="http://schemas.microsoft.com/office/powerpoint/2010/main" val="29735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5" name="TextBox 4"/>
          <p:cNvSpPr txBox="1"/>
          <p:nvPr/>
        </p:nvSpPr>
        <p:spPr>
          <a:xfrm>
            <a:off x="0" y="18107"/>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#54 </a:t>
            </a:r>
            <a:r>
              <a:rPr lang="en-US" i="1" dirty="0">
                <a:solidFill>
                  <a:schemeClr val="bg1"/>
                </a:solidFill>
              </a:rPr>
              <a:t>Behold, The Mountain of the Lord</a:t>
            </a:r>
            <a:endParaRPr lang="en-US" dirty="0">
              <a:solidFill>
                <a:schemeClr val="bg1"/>
              </a:solidFill>
            </a:endParaRPr>
          </a:p>
          <a:p>
            <a:endParaRPr lang="en-US" dirty="0">
              <a:solidFill>
                <a:schemeClr val="bg1"/>
              </a:solidFill>
            </a:endParaRPr>
          </a:p>
          <a:p>
            <a:r>
              <a:rPr lang="en-US" dirty="0">
                <a:solidFill>
                  <a:schemeClr val="bg1"/>
                </a:solidFill>
              </a:rPr>
              <a:t>Video: The Tabernacle (7:19)</a:t>
            </a:r>
          </a:p>
          <a:p>
            <a:endParaRPr lang="en-US" dirty="0">
              <a:solidFill>
                <a:schemeClr val="bg1"/>
              </a:solidFill>
            </a:endParaRPr>
          </a:p>
          <a:p>
            <a:pPr marL="342900" indent="-342900">
              <a:buAutoNum type="arabicPeriod"/>
            </a:pPr>
            <a:r>
              <a:rPr lang="en-US" dirty="0">
                <a:solidFill>
                  <a:schemeClr val="bg1"/>
                </a:solidFill>
              </a:rPr>
              <a:t>Church News April 7, 2019 Contributed By Newsroom.ChurchofJesusChrist.org</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Desert News April 7, 2019 by Aaron Shill</a:t>
            </a:r>
          </a:p>
          <a:p>
            <a:pPr marL="342900" indent="-342900">
              <a:buAutoNum type="arabicPeriod"/>
            </a:pPr>
            <a:endParaRPr lang="en-US" dirty="0">
              <a:solidFill>
                <a:schemeClr val="bg1"/>
              </a:solidFill>
            </a:endParaRPr>
          </a:p>
          <a:p>
            <a:pPr marL="342900" indent="-342900">
              <a:buAutoNum type="arabicPeriod"/>
            </a:pPr>
            <a:endParaRPr lang="en-US" dirty="0">
              <a:solidFill>
                <a:schemeClr val="bg1"/>
              </a:solidFill>
            </a:endParaRPr>
          </a:p>
          <a:p>
            <a:r>
              <a:rPr lang="en-US" dirty="0">
                <a:solidFill>
                  <a:schemeClr val="bg1"/>
                </a:solidFill>
              </a:rPr>
              <a:t>3. </a:t>
            </a:r>
          </a:p>
          <a:p>
            <a:endParaRPr lang="en-US" dirty="0">
              <a:solidFill>
                <a:schemeClr val="bg1"/>
              </a:solidFill>
            </a:endParaRPr>
          </a:p>
          <a:p>
            <a:r>
              <a:rPr lang="en-US" dirty="0">
                <a:solidFill>
                  <a:schemeClr val="bg1"/>
                </a:solidFill>
              </a:rPr>
              <a:t>4. Elder David E. Sorensen (“Small Temples—Large Blessings,” </a:t>
            </a:r>
            <a:r>
              <a:rPr lang="en-US" i="1" dirty="0">
                <a:solidFill>
                  <a:schemeClr val="bg1"/>
                </a:solidFill>
              </a:rPr>
              <a:t>Ensign,</a:t>
            </a:r>
            <a:r>
              <a:rPr lang="en-US" dirty="0">
                <a:solidFill>
                  <a:schemeClr val="bg1"/>
                </a:solidFill>
              </a:rPr>
              <a:t> Nov. 1998, 65).</a:t>
            </a:r>
          </a:p>
          <a:p>
            <a:endParaRPr lang="en-US" dirty="0">
              <a:solidFill>
                <a:schemeClr val="bg1"/>
              </a:solidFill>
            </a:endParaRPr>
          </a:p>
          <a:p>
            <a:r>
              <a:rPr lang="en-US" dirty="0">
                <a:solidFill>
                  <a:schemeClr val="bg1"/>
                </a:solidFill>
              </a:rPr>
              <a:t>5. </a:t>
            </a:r>
            <a:r>
              <a:rPr lang="en-US" b="0" i="0" dirty="0">
                <a:solidFill>
                  <a:schemeClr val="bg1"/>
                </a:solidFill>
                <a:effectLst/>
              </a:rPr>
              <a:t>Elder L. Tom Perry (</a:t>
            </a:r>
            <a:r>
              <a:rPr lang="en-US" b="0" i="0" u="none" strike="noStrike" dirty="0">
                <a:solidFill>
                  <a:schemeClr val="bg1"/>
                </a:solidFill>
                <a:effectLst/>
              </a:rPr>
              <a:t>“We Believe All That God Has Revealed,”</a:t>
            </a:r>
            <a:r>
              <a:rPr lang="en-US" i="1" dirty="0">
                <a:solidFill>
                  <a:schemeClr val="bg1"/>
                </a:solidFill>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2003, 87).</a:t>
            </a:r>
          </a:p>
          <a:p>
            <a:endParaRPr lang="en-US" dirty="0">
              <a:solidFill>
                <a:schemeClr val="bg1"/>
              </a:solidFill>
            </a:endParaRPr>
          </a:p>
          <a:p>
            <a:r>
              <a:rPr lang="en-US" dirty="0">
                <a:solidFill>
                  <a:schemeClr val="bg1"/>
                </a:solidFill>
              </a:rPr>
              <a:t>6. Old Testament Institute Manual</a:t>
            </a:r>
          </a:p>
          <a:p>
            <a:endParaRPr lang="en-US" dirty="0">
              <a:solidFill>
                <a:schemeClr val="bg1"/>
              </a:solidFill>
            </a:endParaRPr>
          </a:p>
          <a:p>
            <a:r>
              <a:rPr lang="en-US" b="0" i="0" dirty="0">
                <a:solidFill>
                  <a:schemeClr val="bg1"/>
                </a:solidFill>
                <a:effectLst/>
              </a:rPr>
              <a:t>7. Wilson, Old Testament Word Studies, </a:t>
            </a:r>
            <a:r>
              <a:rPr lang="en-US" b="0" i="0" dirty="0" err="1">
                <a:solidFill>
                  <a:schemeClr val="bg1"/>
                </a:solidFill>
                <a:effectLst/>
              </a:rPr>
              <a:t>s.v</a:t>
            </a:r>
            <a:r>
              <a:rPr lang="en-US" b="0" i="0" dirty="0">
                <a:solidFill>
                  <a:schemeClr val="bg1"/>
                </a:solidFill>
                <a:effectLst/>
              </a:rPr>
              <a:t>. “cherubim,” p. 75.</a:t>
            </a:r>
          </a:p>
          <a:p>
            <a:r>
              <a:rPr lang="en-US" dirty="0">
                <a:solidFill>
                  <a:schemeClr val="bg1"/>
                </a:solidFill>
              </a:rPr>
              <a:t>          </a:t>
            </a:r>
            <a:r>
              <a:rPr lang="en-US" b="0" i="0" dirty="0">
                <a:solidFill>
                  <a:schemeClr val="bg1"/>
                </a:solidFill>
                <a:effectLst/>
              </a:rPr>
              <a:t> “shew, shew-bread,” p. 388; Hastings, Dictionary of the Bible, </a:t>
            </a:r>
            <a:r>
              <a:rPr lang="en-US" b="0" i="0" dirty="0" err="1">
                <a:solidFill>
                  <a:schemeClr val="bg1"/>
                </a:solidFill>
                <a:effectLst/>
              </a:rPr>
              <a:t>s.v</a:t>
            </a:r>
            <a:r>
              <a:rPr lang="en-US" b="0" i="0" dirty="0">
                <a:solidFill>
                  <a:schemeClr val="bg1"/>
                </a:solidFill>
                <a:effectLst/>
              </a:rPr>
              <a:t>. “</a:t>
            </a:r>
            <a:r>
              <a:rPr lang="en-US" b="0" i="0" dirty="0" err="1">
                <a:solidFill>
                  <a:schemeClr val="bg1"/>
                </a:solidFill>
                <a:effectLst/>
              </a:rPr>
              <a:t>shewbread</a:t>
            </a:r>
            <a:r>
              <a:rPr lang="en-US" b="0" i="0" dirty="0">
                <a:solidFill>
                  <a:schemeClr val="bg1"/>
                </a:solidFill>
                <a:effectLst/>
              </a:rPr>
              <a:t>,” p. 847. </a:t>
            </a:r>
          </a:p>
          <a:p>
            <a:endParaRPr lang="en-US" dirty="0">
              <a:solidFill>
                <a:schemeClr val="bg1"/>
              </a:solidFill>
            </a:endParaRPr>
          </a:p>
          <a:p>
            <a:r>
              <a:rPr lang="en-US" dirty="0">
                <a:solidFill>
                  <a:schemeClr val="bg1"/>
                </a:solidFill>
              </a:rPr>
              <a:t>8. Sister Silvia H. Allred </a:t>
            </a:r>
            <a:r>
              <a:rPr lang="en-US" b="0" i="0" u="none" strike="noStrike" dirty="0">
                <a:solidFill>
                  <a:schemeClr val="bg1"/>
                </a:solidFill>
                <a:effectLst/>
                <a:latin typeface="Calibri" panose="020F0502020204030204" pitchFamily="34" charset="0"/>
              </a:rPr>
              <a:t>“Holy Temples, Sacred Covenants,”</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Liahona,</a:t>
            </a:r>
            <a:r>
              <a:rPr lang="en-US" b="0" i="0" dirty="0">
                <a:solidFill>
                  <a:schemeClr val="bg1"/>
                </a:solidFill>
                <a:effectLst/>
                <a:latin typeface="Calibri" panose="020F0502020204030204" pitchFamily="34" charset="0"/>
              </a:rPr>
              <a:t> Nov. 2008, 113</a:t>
            </a:r>
            <a:endParaRPr lang="en-US" dirty="0">
              <a:solidFill>
                <a:schemeClr val="bg1"/>
              </a:solidFill>
            </a:endParaRPr>
          </a:p>
        </p:txBody>
      </p:sp>
      <p:sp>
        <p:nvSpPr>
          <p:cNvPr id="2" name="Rectangle 1"/>
          <p:cNvSpPr/>
          <p:nvPr/>
        </p:nvSpPr>
        <p:spPr>
          <a:xfrm>
            <a:off x="367500" y="3070985"/>
            <a:ext cx="4905895" cy="369332"/>
          </a:xfrm>
          <a:prstGeom prst="rect">
            <a:avLst/>
          </a:prstGeom>
          <a:solidFill>
            <a:schemeClr val="accent4">
              <a:lumMod val="40000"/>
              <a:lumOff val="60000"/>
            </a:schemeClr>
          </a:solidFill>
        </p:spPr>
        <p:txBody>
          <a:bodyPr wrap="none">
            <a:spAutoFit/>
          </a:bodyPr>
          <a:lstStyle/>
          <a:p>
            <a:r>
              <a:rPr lang="en-US" dirty="0">
                <a:solidFill>
                  <a:schemeClr val="bg1"/>
                </a:solidFill>
                <a:hlinkClick r:id="rId3"/>
              </a:rPr>
              <a:t>http://www.ldschurchtemples.com/chronological/</a:t>
            </a:r>
            <a:endParaRPr lang="en-US" dirty="0">
              <a:solidFill>
                <a:schemeClr val="bg1"/>
              </a:solidFill>
            </a:endParaRPr>
          </a:p>
        </p:txBody>
      </p:sp>
      <p:sp>
        <p:nvSpPr>
          <p:cNvPr id="6" name="Footer Placeholder 14">
            <a:extLst>
              <a:ext uri="{FF2B5EF4-FFF2-40B4-BE49-F238E27FC236}">
                <a16:creationId xmlns:a16="http://schemas.microsoft.com/office/drawing/2014/main" id="{F620A330-0FBC-4A1D-9750-4F364F5B0F3B}"/>
              </a:ext>
            </a:extLst>
          </p:cNvPr>
          <p:cNvSpPr>
            <a:spLocks noGrp="1"/>
          </p:cNvSpPr>
          <p:nvPr/>
        </p:nvSpPr>
        <p:spPr>
          <a:xfrm>
            <a:off x="119996" y="648010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6723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Tabernacle</a:t>
            </a:r>
          </a:p>
        </p:txBody>
      </p:sp>
      <p:sp>
        <p:nvSpPr>
          <p:cNvPr id="2" name="Rectangle 1"/>
          <p:cNvSpPr/>
          <p:nvPr/>
        </p:nvSpPr>
        <p:spPr>
          <a:xfrm>
            <a:off x="337457" y="1469605"/>
            <a:ext cx="4071257" cy="2246769"/>
          </a:xfrm>
          <a:prstGeom prst="rect">
            <a:avLst/>
          </a:prstGeom>
        </p:spPr>
        <p:txBody>
          <a:bodyPr wrap="square">
            <a:spAutoFit/>
          </a:bodyPr>
          <a:lstStyle/>
          <a:p>
            <a:r>
              <a:rPr lang="en-US" sz="2800" b="0" i="0" dirty="0">
                <a:solidFill>
                  <a:schemeClr val="bg1"/>
                </a:solidFill>
                <a:effectLst/>
                <a:latin typeface="Calibri" panose="020F0502020204030204" pitchFamily="34" charset="0"/>
              </a:rPr>
              <a:t>The center place of Israel’s worship activities during the wanderings and until the building of the temple in Solomon’s day.</a:t>
            </a:r>
            <a:endParaRPr lang="en-US" sz="2800" dirty="0">
              <a:solidFill>
                <a:schemeClr val="bg1"/>
              </a:solidFill>
            </a:endParaRPr>
          </a:p>
        </p:txBody>
      </p:sp>
      <p:sp>
        <p:nvSpPr>
          <p:cNvPr id="3" name="Rectangle 2"/>
          <p:cNvSpPr/>
          <p:nvPr/>
        </p:nvSpPr>
        <p:spPr>
          <a:xfrm>
            <a:off x="4613283" y="4988738"/>
            <a:ext cx="6585852" cy="1384995"/>
          </a:xfrm>
          <a:prstGeom prst="rect">
            <a:avLst/>
          </a:prstGeom>
        </p:spPr>
        <p:txBody>
          <a:bodyPr wrap="square">
            <a:spAutoFit/>
          </a:bodyPr>
          <a:lstStyle/>
          <a:p>
            <a:r>
              <a:rPr lang="en-US" sz="2800" b="0" i="0" dirty="0">
                <a:solidFill>
                  <a:schemeClr val="bg1"/>
                </a:solidFill>
                <a:effectLst/>
                <a:latin typeface="Calibri" panose="020F0502020204030204" pitchFamily="34" charset="0"/>
              </a:rPr>
              <a:t>The tabernacle was in fact a portable temple. It was an inner tent, the area available for sacred purposes </a:t>
            </a:r>
            <a:endParaRPr lang="en-US" sz="2800" dirty="0">
              <a:solidFill>
                <a:schemeClr val="bg1"/>
              </a:solidFill>
            </a:endParaRPr>
          </a:p>
        </p:txBody>
      </p:sp>
      <p:pic>
        <p:nvPicPr>
          <p:cNvPr id="2050" name="Picture 2" descr="https://lds.net/wp-content/uploads/2014/04/Tabernacle1-700x3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635" y="1386855"/>
            <a:ext cx="66675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698750" cy="3785652"/>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The Tabernacle:</a:t>
            </a:r>
          </a:p>
          <a:p>
            <a:r>
              <a:rPr lang="en-US" sz="1200" b="0" i="0" dirty="0">
                <a:effectLst/>
                <a:latin typeface="Calibri" panose="020F0502020204030204" pitchFamily="34" charset="0"/>
              </a:rPr>
              <a:t>It was oblong, 30 cubits in length and 10 in breadth and height. Its north, west, and south sides were made of 46 boards (10 cubits by 1½) and two narrower corner ones of acacia wood (</a:t>
            </a:r>
            <a:r>
              <a:rPr lang="en-US" sz="1200" b="0" i="0" u="none" strike="noStrike" dirty="0">
                <a:effectLst/>
                <a:latin typeface="Calibri" panose="020F0502020204030204" pitchFamily="34" charset="0"/>
              </a:rPr>
              <a:t>Ex. 26:15</a:t>
            </a:r>
            <a:r>
              <a:rPr lang="en-US" sz="1200" b="0" i="0" dirty="0">
                <a:effectLst/>
                <a:latin typeface="Calibri" panose="020F0502020204030204" pitchFamily="34" charset="0"/>
              </a:rPr>
              <a:t>), overlaid with gold (</a:t>
            </a:r>
            <a:r>
              <a:rPr lang="en-US" sz="1200" b="0" i="0" u="none" strike="noStrike" dirty="0">
                <a:effectLst/>
                <a:latin typeface="Calibri" panose="020F0502020204030204" pitchFamily="34" charset="0"/>
              </a:rPr>
              <a:t>26:29</a:t>
            </a:r>
            <a:r>
              <a:rPr lang="en-US" sz="1200" b="0" i="0" dirty="0">
                <a:effectLst/>
                <a:latin typeface="Calibri" panose="020F0502020204030204" pitchFamily="34" charset="0"/>
              </a:rPr>
              <a:t>). These boards were fitted with golden rings, through which were passed bars of acacia wood overlaid with gold to fasten all firmly together. Suspended over them, and serving as an inner lining to the tent covering, was the rich covering—10 curtains (each 28 cubits by 4) made of fine twined linen, and blue and purple and scarlet, embroidered with figures of cherubim (</a:t>
            </a:r>
            <a:r>
              <a:rPr lang="en-US" sz="1200" b="0" i="0" u="none" strike="noStrike" dirty="0">
                <a:effectLst/>
                <a:latin typeface="Calibri" panose="020F0502020204030204" pitchFamily="34" charset="0"/>
              </a:rPr>
              <a:t>Ex. 26:1</a:t>
            </a:r>
            <a:r>
              <a:rPr lang="en-US" sz="1200" b="0" i="0" dirty="0">
                <a:effectLst/>
                <a:latin typeface="Calibri" panose="020F0502020204030204" pitchFamily="34" charset="0"/>
              </a:rPr>
              <a:t>)</a:t>
            </a:r>
          </a:p>
          <a:p>
            <a:pPr fontAlgn="base"/>
            <a:r>
              <a:rPr lang="en-US" sz="1200" dirty="0"/>
              <a:t>Over the tabernacle the tent was spread. Its length was 40 cubits, or 10 cubits longer than the tabernacle. The entrance toward the east was closed by a screen of blue, purple, and scarlet and fine twined linen. Over the tent came the covering of the tent, which consisted of two parts: (1) an inner covering of </a:t>
            </a:r>
            <a:r>
              <a:rPr lang="en-US" sz="1200" dirty="0" err="1"/>
              <a:t>ramskins</a:t>
            </a:r>
            <a:r>
              <a:rPr lang="en-US" sz="1200" dirty="0"/>
              <a:t> dyed red; (2) a covering of badger skins over all (Ex. 26:14).</a:t>
            </a:r>
          </a:p>
          <a:p>
            <a:pPr fontAlgn="base"/>
            <a:r>
              <a:rPr lang="en-US" sz="1200" dirty="0"/>
              <a:t>The tent stood in a court 100 cubits by 50, surrounded by a fence (Ex. 27:18) five cubits high, composed of pillars and hangings of fine white linen. The entrance toward the east was 20 cubits wide (Ex. 27:16) and was closed by a screen of linen of four different colors on four pillars.</a:t>
            </a:r>
          </a:p>
        </p:txBody>
      </p:sp>
      <p:sp>
        <p:nvSpPr>
          <p:cNvPr id="3" name="Rectangle 2"/>
          <p:cNvSpPr/>
          <p:nvPr/>
        </p:nvSpPr>
        <p:spPr>
          <a:xfrm>
            <a:off x="0" y="3790026"/>
            <a:ext cx="4698750" cy="2677656"/>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Outside The Tabernacle:</a:t>
            </a:r>
          </a:p>
          <a:p>
            <a:pPr fontAlgn="base"/>
            <a:r>
              <a:rPr lang="en-US" sz="1200" dirty="0"/>
              <a:t>In the court outside the tent and in front of its door stood the altar of burnt offering, a square of five cubits, three cubits high. Its outer frame was acacia wood overlaid with brass (Ex. 27:1–2, 8), whence its name (Ex. 39:39). The hollow was probably filled with earth or unhewn stones (Ex. 20:24–25). Around and halfway up the altar was a ledge (Ex. 27:5), supported by a grating or network of brass. Besides various brazen utensils for use in the sacrifices, it had rings and staves by means of which it was carried.</a:t>
            </a:r>
          </a:p>
          <a:p>
            <a:endParaRPr lang="en-US" sz="1200" b="1" i="0" dirty="0">
              <a:effectLst/>
              <a:latin typeface="Calibri" panose="020F0502020204030204" pitchFamily="34" charset="0"/>
            </a:endParaRPr>
          </a:p>
          <a:p>
            <a:r>
              <a:rPr lang="en-US" sz="1200" dirty="0"/>
              <a:t>Between the altar of burnt offering and the door of the tent stood a laver of brass on a base of brass (Ex. 30:18). In it the priests washed their hands and feet when they went into the tent for any priestly purpose (Ex. 30:19–21).</a:t>
            </a:r>
            <a:r>
              <a:rPr lang="en-US" sz="1200" b="0" i="0" dirty="0">
                <a:effectLst/>
                <a:latin typeface="Calibri" panose="020F0502020204030204" pitchFamily="34" charset="0"/>
              </a:rPr>
              <a:t>.</a:t>
            </a:r>
            <a:endParaRPr lang="en-US" sz="1200" dirty="0"/>
          </a:p>
        </p:txBody>
      </p:sp>
      <p:sp>
        <p:nvSpPr>
          <p:cNvPr id="4" name="Rectangle 3"/>
          <p:cNvSpPr/>
          <p:nvPr/>
        </p:nvSpPr>
        <p:spPr>
          <a:xfrm>
            <a:off x="4698750" y="0"/>
            <a:ext cx="2670771" cy="6740307"/>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Inside The Tabernacle:</a:t>
            </a:r>
          </a:p>
          <a:p>
            <a:r>
              <a:rPr lang="en-US" sz="1200" dirty="0"/>
              <a:t>The tabernacle was divided into two parts by a veil of the same materials as the screen of the court, the inner roof covering of the tabernacle, and the screen of the tent (Ex. 36:35, 37). In the outer compartment (20 cubits by 10), called the Holy Place, were three things: (1) In the middle, before the veil and before the mercy seat (Ex. 30:6), stood the altar of incense, similar in construction to the altar of burnt offering but smaller and overlaid with gold. On it incense was burned morning and evening (no animal sacrifices); and on its horns was put once a year, on the Day of Atonement, the blood of the sin offering (Ex. 30:10). (2) On the south side of the altar of incense stood the candlestick (Ex. 26:35), of pure gold of beaten work, with six branches and seven lamps. Pure olive oil beaten was burned in the lamps (Ex. 27:20–21; Lev. 24:2). Aaron lit the lamps at evening and dressed them in the morning (Ex. 30:8; Lev. 24:3). (3) On the north side of the altar stood the table of </a:t>
            </a:r>
            <a:r>
              <a:rPr lang="en-US" sz="1200" dirty="0" err="1"/>
              <a:t>shewbread</a:t>
            </a:r>
            <a:r>
              <a:rPr lang="en-US" sz="1200" dirty="0"/>
              <a:t> (Ex. 25:23–30) made of acacia wood. On it was placed the </a:t>
            </a:r>
            <a:r>
              <a:rPr lang="en-US" sz="1200" dirty="0" err="1"/>
              <a:t>shewbread</a:t>
            </a:r>
            <a:r>
              <a:rPr lang="en-US" sz="1200" dirty="0"/>
              <a:t>, consisting of 12 unleavened cakes made of fine flour. They were placed in two rows (or piles), and frankincense was put on each row (Lev. 24:7). The </a:t>
            </a:r>
            <a:r>
              <a:rPr lang="en-US" sz="1200" dirty="0" err="1"/>
              <a:t>shewbread</a:t>
            </a:r>
            <a:r>
              <a:rPr lang="en-US" sz="1200" dirty="0"/>
              <a:t> was changed every Sabbath day, and the old loaves were eaten by the priests in a holy place (Lev. 24:9).</a:t>
            </a:r>
            <a:r>
              <a:rPr lang="en-US" sz="1200" b="0" i="0" dirty="0">
                <a:effectLst/>
                <a:latin typeface="Calibri" panose="020F0502020204030204" pitchFamily="34" charset="0"/>
              </a:rPr>
              <a:t>.</a:t>
            </a:r>
            <a:endParaRPr lang="en-US" sz="1200" dirty="0"/>
          </a:p>
        </p:txBody>
      </p:sp>
      <p:sp>
        <p:nvSpPr>
          <p:cNvPr id="5" name="Rectangle 4"/>
          <p:cNvSpPr/>
          <p:nvPr/>
        </p:nvSpPr>
        <p:spPr>
          <a:xfrm>
            <a:off x="7369520" y="0"/>
            <a:ext cx="4822479" cy="3970318"/>
          </a:xfrm>
          <a:prstGeom prst="rect">
            <a:avLst/>
          </a:prstGeom>
          <a:ln>
            <a:solidFill>
              <a:schemeClr val="tx1"/>
            </a:solidFill>
          </a:ln>
        </p:spPr>
        <p:txBody>
          <a:bodyPr wrap="square">
            <a:spAutoFit/>
          </a:bodyPr>
          <a:lstStyle/>
          <a:p>
            <a:r>
              <a:rPr lang="en-US" sz="1200" b="1" dirty="0"/>
              <a:t>The Holy of Holies </a:t>
            </a:r>
            <a:r>
              <a:rPr lang="en-US" sz="1200" dirty="0"/>
              <a:t>contained only one piece of furniture: the Ark of the Covenant, or the Ark of the Testimony (Ex. 25:22). It was an oblong box of acacia wood, 2½ cubits long and 1½ cubits wide and high, overlaid within and without with gold, and with a rim or edging of gold round its top. It had rings and staves by which to carry it, and the staves were never to be removed from the rings (Ex. 25:15). The ark had within it “The Testimony” (the two tables of stone) (Ex. 25:21; 31:18). From these the ark got both its names. According to Heb. 9:4 the ark also contained a pot of manna and Aaron’s rod that budded. In the Old Testament it is said of these that they were put or laid up “before the testimony” (Ex. 16:34; Num. 17:10). They were not in the ark in the time of Solomon (1 Kgs. 8:9). The book of the law was placed by the side of the ark of the covenant, not inside it (Deut. 31:26). Upon the ark and forming the lid was the mercy seat. It served, with the ark beneath, as an altar on which the highest atonement known to the Jewish law was effected. On it was sprinkled the blood of the sin offering of the Day of Atonement (Lev. 16:14–15). The mercy seat was the place of the manifestation of God’s glory (Ex. 25:22). It was God’s throne in Israel. Compare the phrase “The Lord God of Israel, which </a:t>
            </a:r>
            <a:r>
              <a:rPr lang="en-US" sz="1200" dirty="0" err="1"/>
              <a:t>sitteth</a:t>
            </a:r>
            <a:r>
              <a:rPr lang="en-US" sz="1200" dirty="0"/>
              <a:t> upon (or </a:t>
            </a:r>
            <a:r>
              <a:rPr lang="en-US" sz="1200" dirty="0" err="1"/>
              <a:t>dwelleth</a:t>
            </a:r>
            <a:r>
              <a:rPr lang="en-US" sz="1200" dirty="0"/>
              <a:t> between) the cherubim” (1 Sam. 4:4). At the ends were placed two cherubim of gold of beaten work, spreading out their wings so as to cover the mercy seat and looking toward it.</a:t>
            </a:r>
          </a:p>
        </p:txBody>
      </p:sp>
      <p:pic>
        <p:nvPicPr>
          <p:cNvPr id="1026" name="Picture 2" descr="https://www.lds.org/bc/content/shared/content/images/gospel-library/manual/00001/moses-tabernacle_1260278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869" y="4182700"/>
            <a:ext cx="4761131" cy="21160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14376" y="6446067"/>
            <a:ext cx="2906163" cy="369332"/>
          </a:xfrm>
          <a:prstGeom prst="rect">
            <a:avLst/>
          </a:prstGeom>
          <a:noFill/>
        </p:spPr>
        <p:txBody>
          <a:bodyPr wrap="square" rtlCol="0">
            <a:spAutoFit/>
          </a:bodyPr>
          <a:lstStyle/>
          <a:p>
            <a:r>
              <a:rPr lang="en-US" dirty="0"/>
              <a:t>Bible Dictionary</a:t>
            </a:r>
          </a:p>
        </p:txBody>
      </p:sp>
    </p:spTree>
    <p:extLst>
      <p:ext uri="{BB962C8B-B14F-4D97-AF65-F5344CB8AC3E}">
        <p14:creationId xmlns:p14="http://schemas.microsoft.com/office/powerpoint/2010/main" val="4103636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364587" cy="6924973"/>
          </a:xfrm>
          <a:prstGeom prst="rect">
            <a:avLst/>
          </a:prstGeom>
          <a:ln>
            <a:solidFill>
              <a:schemeClr val="tx1"/>
            </a:solidFill>
          </a:ln>
        </p:spPr>
        <p:txBody>
          <a:bodyPr wrap="square">
            <a:spAutoFit/>
          </a:bodyPr>
          <a:lstStyle/>
          <a:p>
            <a:r>
              <a:rPr lang="en-US" sz="1200" b="1" i="0" dirty="0">
                <a:effectLst/>
              </a:rPr>
              <a:t>Fun Facts About the Latter-day Temples:</a:t>
            </a:r>
          </a:p>
          <a:p>
            <a:r>
              <a:rPr lang="en-US" sz="1200" b="0" i="0" dirty="0">
                <a:effectLst/>
              </a:rPr>
              <a:t>The </a:t>
            </a:r>
            <a:r>
              <a:rPr lang="en-US" sz="1200" b="0" i="0" u="none" strike="noStrike" dirty="0">
                <a:effectLst/>
              </a:rPr>
              <a:t>Salt Lake Temple</a:t>
            </a:r>
            <a:r>
              <a:rPr lang="en-US" sz="1200" b="0" i="0" dirty="0">
                <a:effectLst/>
              </a:rPr>
              <a:t> took 40 years to build. It was dedicated 46 years after its announcement, the same length of time taken to erect the ancient Jerusalem Temple (John 2:20).</a:t>
            </a:r>
          </a:p>
          <a:p>
            <a:endParaRPr lang="en-US" sz="1200" dirty="0"/>
          </a:p>
          <a:p>
            <a:r>
              <a:rPr lang="en-US" sz="1200" dirty="0"/>
              <a:t>Eight temples do not have an angel Moroni: St. George Utah; Manti Utah; Logan Utah; </a:t>
            </a:r>
            <a:r>
              <a:rPr lang="en-US" sz="1200" dirty="0" err="1"/>
              <a:t>Laie</a:t>
            </a:r>
            <a:r>
              <a:rPr lang="en-US" sz="1200" dirty="0"/>
              <a:t> Hawaii; </a:t>
            </a:r>
            <a:r>
              <a:rPr lang="en-US" sz="1200" dirty="0" err="1"/>
              <a:t>Cardston</a:t>
            </a:r>
            <a:r>
              <a:rPr lang="en-US" sz="1200" dirty="0"/>
              <a:t> Alberta Canada; Mesa Arizona; Hamilton New Zealand; Oakland California.</a:t>
            </a:r>
          </a:p>
          <a:p>
            <a:endParaRPr lang="en-US" sz="1200" dirty="0"/>
          </a:p>
          <a:p>
            <a:r>
              <a:rPr lang="en-US" sz="1200" dirty="0"/>
              <a:t>Brigham Young disliked the original "squatty" tower of the St. George Utah Temple. Shortly after his death, it was struck by lightning and burned to its base. The tower was rebuilt taller and with a more elegant shape.</a:t>
            </a:r>
          </a:p>
          <a:p>
            <a:endParaRPr lang="en-US" sz="1200" dirty="0"/>
          </a:p>
          <a:p>
            <a:r>
              <a:rPr lang="en-US" sz="1200" dirty="0"/>
              <a:t> There are four temples in Texas: Dallas (1984), Houston (2000), Lubbock (2002) and San Antonio (2005)</a:t>
            </a:r>
          </a:p>
          <a:p>
            <a:endParaRPr lang="en-US" sz="1200" dirty="0"/>
          </a:p>
          <a:p>
            <a:r>
              <a:rPr lang="en-US" sz="1200" dirty="0"/>
              <a:t>The first smaller temple (a concept introduced by then-president of the Church Gordon B. Hinckley) to be completed was the Monticello Utah (1998) and it originally had the first and only white angel Moroni. This was too hard to see, so it was replaced with a gold Moroni. The white angel Moroni was glazed with gold and now sits atop the Columbus Ohio temple.</a:t>
            </a:r>
          </a:p>
          <a:p>
            <a:endParaRPr lang="en-US" sz="1200" dirty="0"/>
          </a:p>
          <a:p>
            <a:r>
              <a:rPr lang="en-US" sz="1200" dirty="0"/>
              <a:t>The largest LDS temple in the world is the Salt Lake City temple. The Los Angeles California temple was briefly the largest until the SLC temple underwent an expansion and reclaimed the title.</a:t>
            </a:r>
          </a:p>
          <a:p>
            <a:endParaRPr lang="en-US" sz="1200" dirty="0"/>
          </a:p>
          <a:p>
            <a:r>
              <a:rPr lang="en-US" sz="1200" dirty="0"/>
              <a:t>The Washington D.C. temple has the largest grounds, coming in at 52 acres</a:t>
            </a:r>
          </a:p>
          <a:p>
            <a:endParaRPr lang="en-US" sz="1200" dirty="0"/>
          </a:p>
          <a:p>
            <a:r>
              <a:rPr lang="en-US" sz="1200" dirty="0"/>
              <a:t>The Jordan River Utah temple has the most sealing rooms, with 17. Portland Oregon and Seattle Washington tie for second with 13 sealing rooms apiece.</a:t>
            </a:r>
          </a:p>
          <a:p>
            <a:endParaRPr lang="en-US" sz="1200" dirty="0"/>
          </a:p>
          <a:p>
            <a:r>
              <a:rPr lang="en-US" sz="1200" dirty="0"/>
              <a:t>The Draper Utah temple has the largest sealing room and can accommodate over 100 people.</a:t>
            </a:r>
          </a:p>
          <a:p>
            <a:endParaRPr lang="en-US" sz="1200" dirty="0"/>
          </a:p>
          <a:p>
            <a:r>
              <a:rPr lang="en-US" sz="1200" dirty="0"/>
              <a:t>There were 34 temple dedications in 2000, the most in a single year.</a:t>
            </a:r>
          </a:p>
          <a:p>
            <a:endParaRPr lang="en-US" sz="1200" dirty="0"/>
          </a:p>
          <a:p>
            <a:r>
              <a:rPr lang="en-US" sz="1200" dirty="0"/>
              <a:t>The Mexico City Mexico temple is the largest temple outside the U.S</a:t>
            </a:r>
          </a:p>
          <a:p>
            <a:endParaRPr lang="en-US" sz="1200" dirty="0"/>
          </a:p>
          <a:p>
            <a:r>
              <a:rPr lang="en-US" sz="1200" dirty="0"/>
              <a:t>The original Nauvoo temple was the first to have an angel Moroni on top and it was also a weather vane. The angel has been redesigned for other temples several times since and, whenever possible, is placed facing east.</a:t>
            </a:r>
          </a:p>
          <a:p>
            <a:endParaRPr lang="en-US" sz="1200" dirty="0"/>
          </a:p>
        </p:txBody>
      </p:sp>
      <p:sp>
        <p:nvSpPr>
          <p:cNvPr id="3" name="Rectangle 2"/>
          <p:cNvSpPr/>
          <p:nvPr/>
        </p:nvSpPr>
        <p:spPr>
          <a:xfrm>
            <a:off x="6364586" y="0"/>
            <a:ext cx="5684067" cy="6924973"/>
          </a:xfrm>
          <a:prstGeom prst="rect">
            <a:avLst/>
          </a:prstGeom>
          <a:ln>
            <a:solidFill>
              <a:schemeClr val="tx1"/>
            </a:solidFill>
          </a:ln>
        </p:spPr>
        <p:txBody>
          <a:bodyPr wrap="square">
            <a:spAutoFit/>
          </a:bodyPr>
          <a:lstStyle/>
          <a:p>
            <a:endParaRPr lang="en-US" sz="1200" dirty="0"/>
          </a:p>
          <a:p>
            <a:r>
              <a:rPr lang="en-US" sz="1200" dirty="0"/>
              <a:t>There have been four times when two temples were dedicated on the same day (Once in 1999 and three times in 2000). (President Gordon B. Hinckley was Prophet during this time)</a:t>
            </a:r>
          </a:p>
          <a:p>
            <a:endParaRPr lang="en-US" sz="1200" dirty="0"/>
          </a:p>
          <a:p>
            <a:r>
              <a:rPr lang="en-US" sz="1200" dirty="0"/>
              <a:t>The Bountiful Utah temple had 28 dedicatory sessions and had over 201,000 members in attendance. Over 870,000 visitors toured the temple during its 6-week open house.</a:t>
            </a:r>
          </a:p>
          <a:p>
            <a:endParaRPr lang="en-US" sz="1200" dirty="0"/>
          </a:p>
          <a:p>
            <a:r>
              <a:rPr lang="en-US" sz="1200" dirty="0"/>
              <a:t>he Kyiv Ukraine Temple was awarded first place for the best religious building constructed in Ukraine in 2010.</a:t>
            </a:r>
          </a:p>
          <a:p>
            <a:endParaRPr lang="en-US" sz="1200" dirty="0"/>
          </a:p>
          <a:p>
            <a:r>
              <a:rPr lang="en-US" sz="1200" dirty="0"/>
              <a:t>After touring the Lima Peru temple, the wife of the mayor of La Molina said she “felt the love of God” there and added ““If heaven really exists, today I have visited a little piece of that heaven.”</a:t>
            </a:r>
          </a:p>
          <a:p>
            <a:endParaRPr lang="en-US" sz="1200" dirty="0"/>
          </a:p>
          <a:p>
            <a:r>
              <a:rPr lang="en-US" sz="1200" dirty="0"/>
              <a:t>Portland, Oregon is known as the “City of Roses.” The Portland Temple was awarded first place by the Royal Rosarians of Portland in the category of commercial rose plantings.</a:t>
            </a:r>
          </a:p>
          <a:p>
            <a:endParaRPr lang="en-US" sz="1200" dirty="0"/>
          </a:p>
          <a:p>
            <a:r>
              <a:rPr lang="en-US" sz="1200" dirty="0"/>
              <a:t>Heavy rain fell during a big thunderstorm on the day of the Santiago Chile temple groundbreaking ceremony in May 1981. The thunderclaps made “the windows vibrate” an attendee reported in the Church News. As soon as President Spencer W. Kimball arose to start the ceremony, "from among the dark clouds came a ray of sunshine, followed by others. Soon the clouds parted and bright sunshine warmed all those present.“</a:t>
            </a:r>
          </a:p>
          <a:p>
            <a:endParaRPr lang="en-US" sz="1200" dirty="0"/>
          </a:p>
          <a:p>
            <a:r>
              <a:rPr lang="en-US" sz="1200" dirty="0"/>
              <a:t>The Seoul Korea temple was dedicated in 1985 and Kim Jung </a:t>
            </a:r>
            <a:r>
              <a:rPr lang="en-US" sz="1200" dirty="0" err="1"/>
              <a:t>Shik</a:t>
            </a:r>
            <a:r>
              <a:rPr lang="en-US" sz="1200" dirty="0"/>
              <a:t>, who diligently kept genealogy records, submitted 50 generations of ancestors starting with his direct line immediately following the dedication.</a:t>
            </a:r>
            <a:br>
              <a:rPr lang="en-US" sz="1200" dirty="0"/>
            </a:br>
            <a:endParaRPr lang="en-US" sz="1200" dirty="0"/>
          </a:p>
          <a:p>
            <a:r>
              <a:rPr lang="en-US" sz="1200" dirty="0"/>
              <a:t>The Ogden Utah temple recently underwent a massive exterior renovation and was rededicated in September. The Phoenix Arizona temple open house is scheduled through Nov. 1 and will be dedicated on Sunday, Nov. 16.</a:t>
            </a:r>
          </a:p>
          <a:p>
            <a:endParaRPr lang="en-US" sz="1200" dirty="0"/>
          </a:p>
          <a:p>
            <a:r>
              <a:rPr lang="en-US" sz="1200" dirty="0"/>
              <a:t>President Gordon B. Hinckley dedicated 85 temples (more than any other Presidents)</a:t>
            </a:r>
          </a:p>
          <a:p>
            <a:endParaRPr lang="en-US" sz="1200" dirty="0"/>
          </a:p>
          <a:p>
            <a:r>
              <a:rPr lang="en-US" sz="1200" dirty="0"/>
              <a:t>Blog: Oct. 2014 </a:t>
            </a:r>
            <a:r>
              <a:rPr lang="en-US" sz="1200" dirty="0" err="1"/>
              <a:t>Aggieland</a:t>
            </a:r>
            <a:r>
              <a:rPr lang="en-US" sz="1200" dirty="0"/>
              <a:t> Mormons</a:t>
            </a:r>
          </a:p>
          <a:p>
            <a:endParaRPr lang="en-US" sz="1200" dirty="0"/>
          </a:p>
        </p:txBody>
      </p:sp>
    </p:spTree>
    <p:extLst>
      <p:ext uri="{BB962C8B-B14F-4D97-AF65-F5344CB8AC3E}">
        <p14:creationId xmlns:p14="http://schemas.microsoft.com/office/powerpoint/2010/main" val="366853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04"/>
            <a:ext cx="5715000" cy="5047536"/>
          </a:xfrm>
          <a:prstGeom prst="rect">
            <a:avLst/>
          </a:prstGeom>
          <a:ln>
            <a:solidFill>
              <a:schemeClr val="tx1"/>
            </a:solidFill>
          </a:ln>
        </p:spPr>
        <p:txBody>
          <a:bodyPr wrap="square">
            <a:spAutoFit/>
          </a:bodyPr>
          <a:lstStyle/>
          <a:p>
            <a:r>
              <a:rPr lang="en-US" sz="1400" b="1" i="0" dirty="0">
                <a:solidFill>
                  <a:srgbClr val="222222"/>
                </a:solidFill>
                <a:effectLst/>
                <a:latin typeface="Calibri" panose="020F0502020204030204" pitchFamily="34" charset="0"/>
              </a:rPr>
              <a:t>Blue:</a:t>
            </a:r>
          </a:p>
          <a:p>
            <a:r>
              <a:rPr lang="en-US" sz="1400" b="0" i="0" dirty="0" err="1">
                <a:solidFill>
                  <a:srgbClr val="222222"/>
                </a:solidFill>
                <a:effectLst/>
                <a:latin typeface="Calibri" panose="020F0502020204030204" pitchFamily="34" charset="0"/>
              </a:rPr>
              <a:t>Tekheleth</a:t>
            </a:r>
            <a:r>
              <a:rPr lang="en-US" sz="1400" b="0" i="0" dirty="0">
                <a:solidFill>
                  <a:srgbClr val="222222"/>
                </a:solidFill>
                <a:effectLst/>
                <a:latin typeface="Calibri" panose="020F0502020204030204" pitchFamily="34" charset="0"/>
              </a:rPr>
              <a:t>, as far as we can tell, is a shade of (sky)blue made from the glands of the mollusk </a:t>
            </a:r>
            <a:r>
              <a:rPr lang="en-US" sz="1400" b="0" i="1" dirty="0">
                <a:solidFill>
                  <a:srgbClr val="222222"/>
                </a:solidFill>
                <a:effectLst/>
                <a:latin typeface="Calibri" panose="020F0502020204030204" pitchFamily="34" charset="0"/>
              </a:rPr>
              <a:t>Murex </a:t>
            </a:r>
            <a:r>
              <a:rPr lang="en-US" sz="1400" b="0" i="1" dirty="0" err="1">
                <a:solidFill>
                  <a:srgbClr val="222222"/>
                </a:solidFill>
                <a:effectLst/>
                <a:latin typeface="Calibri" panose="020F0502020204030204" pitchFamily="34" charset="0"/>
              </a:rPr>
              <a:t>trunculus</a:t>
            </a:r>
            <a:r>
              <a:rPr lang="en-US" sz="1400" b="0" i="0" dirty="0">
                <a:solidFill>
                  <a:srgbClr val="222222"/>
                </a:solidFill>
                <a:effectLst/>
                <a:latin typeface="Calibri" panose="020F0502020204030204" pitchFamily="34" charset="0"/>
              </a:rPr>
              <a:t>.</a:t>
            </a:r>
          </a:p>
          <a:p>
            <a:endParaRPr lang="en-US" sz="1400" dirty="0">
              <a:solidFill>
                <a:srgbClr val="222222"/>
              </a:solidFill>
              <a:latin typeface="Calibri" panose="020F0502020204030204" pitchFamily="34" charset="0"/>
            </a:endParaRPr>
          </a:p>
          <a:p>
            <a:r>
              <a:rPr lang="en-US" sz="1400" b="0" i="0" dirty="0">
                <a:solidFill>
                  <a:srgbClr val="222222"/>
                </a:solidFill>
                <a:effectLst/>
                <a:latin typeface="Calibri" panose="020F0502020204030204" pitchFamily="34" charset="0"/>
              </a:rPr>
              <a:t>The Hebrew word ‘</a:t>
            </a:r>
            <a:r>
              <a:rPr lang="en-US" sz="1400" b="0" i="0" dirty="0" err="1">
                <a:solidFill>
                  <a:srgbClr val="222222"/>
                </a:solidFill>
                <a:effectLst/>
                <a:latin typeface="Calibri" panose="020F0502020204030204" pitchFamily="34" charset="0"/>
              </a:rPr>
              <a:t>tekeleth</a:t>
            </a:r>
            <a:r>
              <a:rPr lang="en-US" sz="1400" b="0" i="0" dirty="0">
                <a:solidFill>
                  <a:srgbClr val="222222"/>
                </a:solidFill>
                <a:effectLst/>
                <a:latin typeface="Calibri" panose="020F0502020204030204" pitchFamily="34" charset="0"/>
              </a:rPr>
              <a:t>’ is translated blue. It signifies a spectrum of blue from sky blue (Josephus) to a deep dark blue, but can also indicate violet. </a:t>
            </a:r>
          </a:p>
          <a:p>
            <a:endParaRPr lang="en-US" sz="1400" dirty="0">
              <a:solidFill>
                <a:srgbClr val="222222"/>
              </a:solidFill>
              <a:latin typeface="Calibri" panose="020F0502020204030204" pitchFamily="34" charset="0"/>
            </a:endParaRPr>
          </a:p>
          <a:p>
            <a:r>
              <a:rPr lang="en-US" sz="1400" b="0" i="0" dirty="0">
                <a:solidFill>
                  <a:srgbClr val="000000"/>
                </a:solidFill>
                <a:effectLst/>
                <a:latin typeface="Calibri" panose="020F0502020204030204" pitchFamily="34" charset="0"/>
              </a:rPr>
              <a:t>Blue is connected with that which is holy in God's service. </a:t>
            </a:r>
            <a:r>
              <a:rPr lang="en-US" sz="1400" dirty="0">
                <a:latin typeface="Calibri" panose="020F0502020204030204" pitchFamily="34" charset="0"/>
              </a:rPr>
              <a:t>Exodus 26:36; Numbers 4:6-7</a:t>
            </a:r>
          </a:p>
          <a:p>
            <a:endParaRPr lang="en-US" sz="1400" dirty="0">
              <a:latin typeface="Calibri" panose="020F0502020204030204" pitchFamily="34" charset="0"/>
            </a:endParaRPr>
          </a:p>
          <a:p>
            <a:r>
              <a:rPr lang="en-US" sz="1400" b="0" i="0" dirty="0">
                <a:solidFill>
                  <a:srgbClr val="000000"/>
                </a:solidFill>
                <a:effectLst/>
                <a:latin typeface="Calibri" panose="020F0502020204030204" pitchFamily="34" charset="0"/>
              </a:rPr>
              <a:t>This color is also connected with chastening and teaching. This is a different word '</a:t>
            </a:r>
            <a:r>
              <a:rPr lang="en-US" sz="1400" b="0" i="0" dirty="0" err="1">
                <a:solidFill>
                  <a:srgbClr val="000000"/>
                </a:solidFill>
                <a:effectLst/>
                <a:latin typeface="Calibri" panose="020F0502020204030204" pitchFamily="34" charset="0"/>
              </a:rPr>
              <a:t>chabbuwrah</a:t>
            </a:r>
            <a:r>
              <a:rPr lang="en-US" sz="1400" b="0" i="0" dirty="0">
                <a:solidFill>
                  <a:srgbClr val="000000"/>
                </a:solidFill>
                <a:effectLst/>
                <a:latin typeface="Calibri" panose="020F0502020204030204" pitchFamily="34" charset="0"/>
              </a:rPr>
              <a:t>' which means bruise or blueness. It is translated as 'blueness’ only in the King James Version</a:t>
            </a:r>
          </a:p>
          <a:p>
            <a:endParaRPr lang="en-US" sz="1400" dirty="0">
              <a:solidFill>
                <a:srgbClr val="000000"/>
              </a:solidFill>
              <a:latin typeface="Calibri" panose="020F0502020204030204" pitchFamily="34" charset="0"/>
            </a:endParaRPr>
          </a:p>
          <a:p>
            <a:r>
              <a:rPr lang="en-US" sz="1400" dirty="0">
                <a:latin typeface="Calibri" panose="020F0502020204030204" pitchFamily="34" charset="0"/>
              </a:rPr>
              <a:t>  "The blueness of a wound </a:t>
            </a:r>
            <a:r>
              <a:rPr lang="en-US" sz="1400" dirty="0" err="1">
                <a:latin typeface="Calibri" panose="020F0502020204030204" pitchFamily="34" charset="0"/>
              </a:rPr>
              <a:t>cleanseth</a:t>
            </a:r>
            <a:r>
              <a:rPr lang="en-US" sz="1400" dirty="0">
                <a:latin typeface="Calibri" panose="020F0502020204030204" pitchFamily="34" charset="0"/>
              </a:rPr>
              <a:t> away evil: so do stripes the inward      parts of the belly." Proverbs 20:30 </a:t>
            </a:r>
          </a:p>
          <a:p>
            <a:endParaRPr lang="en-US" sz="1400" dirty="0">
              <a:latin typeface="Calibri" panose="020F0502020204030204" pitchFamily="34" charset="0"/>
            </a:endParaRPr>
          </a:p>
          <a:p>
            <a:r>
              <a:rPr lang="en-US" sz="1400" dirty="0">
                <a:latin typeface="Calibri" panose="020F0502020204030204" pitchFamily="34" charset="0"/>
              </a:rPr>
              <a:t>The ark of the covenant in the Tabernacle was covered with blue cloth representing its close association with the Word of God (Numbers 4:5-7; 11-13).</a:t>
            </a:r>
          </a:p>
          <a:p>
            <a:endParaRPr lang="en-US" sz="1400" dirty="0">
              <a:latin typeface="Calibri" panose="020F0502020204030204" pitchFamily="34" charset="0"/>
            </a:endParaRPr>
          </a:p>
          <a:p>
            <a:r>
              <a:rPr lang="en-US" sz="1400" dirty="0">
                <a:latin typeface="Calibri" panose="020F0502020204030204" pitchFamily="34" charset="0"/>
              </a:rPr>
              <a:t>The robe of the High Priest was also blue, again symbolizing the close association with God and His Word (Exodus 28:31-33).</a:t>
            </a:r>
          </a:p>
        </p:txBody>
      </p:sp>
      <p:sp>
        <p:nvSpPr>
          <p:cNvPr id="3" name="Rectangle 2"/>
          <p:cNvSpPr/>
          <p:nvPr/>
        </p:nvSpPr>
        <p:spPr>
          <a:xfrm>
            <a:off x="5715000" y="0"/>
            <a:ext cx="6400800" cy="6340197"/>
          </a:xfrm>
          <a:prstGeom prst="rect">
            <a:avLst/>
          </a:prstGeom>
          <a:ln>
            <a:solidFill>
              <a:schemeClr val="tx1"/>
            </a:solidFill>
          </a:ln>
        </p:spPr>
        <p:txBody>
          <a:bodyPr wrap="square">
            <a:spAutoFit/>
          </a:bodyPr>
          <a:lstStyle/>
          <a:p>
            <a:r>
              <a:rPr lang="en-US" sz="1400" dirty="0">
                <a:latin typeface="Calibri" panose="020F0502020204030204" pitchFamily="34" charset="0"/>
              </a:rPr>
              <a:t> </a:t>
            </a:r>
            <a:r>
              <a:rPr lang="en-US" sz="1400" b="1" dirty="0">
                <a:latin typeface="Calibri" panose="020F0502020204030204" pitchFamily="34" charset="0"/>
              </a:rPr>
              <a:t>Purple:</a:t>
            </a:r>
          </a:p>
          <a:p>
            <a:r>
              <a:rPr lang="en-US" sz="1400" dirty="0">
                <a:latin typeface="Calibri" panose="020F0502020204030204" pitchFamily="34" charset="0"/>
              </a:rPr>
              <a:t> </a:t>
            </a:r>
            <a:r>
              <a:rPr lang="en-US" sz="1400" b="0" i="1" dirty="0" err="1">
                <a:solidFill>
                  <a:srgbClr val="222222"/>
                </a:solidFill>
                <a:effectLst/>
                <a:latin typeface="Calibri" panose="020F0502020204030204" pitchFamily="34" charset="0"/>
              </a:rPr>
              <a:t>Argaman</a:t>
            </a:r>
            <a:r>
              <a:rPr lang="en-US" sz="1400" b="0" i="1" dirty="0">
                <a:solidFill>
                  <a:srgbClr val="222222"/>
                </a:solidFill>
                <a:effectLst/>
                <a:latin typeface="Calibri" panose="020F0502020204030204" pitchFamily="34" charset="0"/>
              </a:rPr>
              <a:t> (Hebrew)</a:t>
            </a:r>
            <a:r>
              <a:rPr lang="en-US" sz="1400" b="0" i="0" dirty="0">
                <a:solidFill>
                  <a:srgbClr val="222222"/>
                </a:solidFill>
                <a:effectLst/>
                <a:latin typeface="Calibri" panose="020F0502020204030204" pitchFamily="34" charset="0"/>
              </a:rPr>
              <a:t> is a deep red-purple similarly made from a type of mollusk, similar to what was known as "royal purple" or "Tyrian purple".</a:t>
            </a:r>
            <a:r>
              <a:rPr lang="en-US" sz="1400" dirty="0">
                <a:latin typeface="Calibri" panose="020F0502020204030204" pitchFamily="34" charset="0"/>
              </a:rPr>
              <a:t>. The color purple was found for example in the materials used for constructing  of the Tabernacle and Temple.</a:t>
            </a:r>
          </a:p>
          <a:p>
            <a:endParaRPr lang="en-US" sz="1400" dirty="0">
              <a:latin typeface="Calibri" panose="020F0502020204030204" pitchFamily="34" charset="0"/>
            </a:endParaRPr>
          </a:p>
          <a:p>
            <a:r>
              <a:rPr lang="en-US" sz="1400" dirty="0">
                <a:latin typeface="Calibri" panose="020F0502020204030204" pitchFamily="34" charset="0"/>
              </a:rPr>
              <a:t>The color purple is associated with royalty and status.</a:t>
            </a:r>
          </a:p>
          <a:p>
            <a:endParaRPr lang="en-US" sz="1400" dirty="0">
              <a:latin typeface="Calibri" panose="020F0502020204030204" pitchFamily="34" charset="0"/>
            </a:endParaRPr>
          </a:p>
          <a:p>
            <a:r>
              <a:rPr lang="en-US" sz="1400" dirty="0">
                <a:latin typeface="Calibri" panose="020F0502020204030204" pitchFamily="34" charset="0"/>
              </a:rPr>
              <a:t>The color purple is associated with royalty and status for example: </a:t>
            </a:r>
          </a:p>
          <a:p>
            <a:r>
              <a:rPr lang="en-US" sz="1400" dirty="0">
                <a:latin typeface="Calibri" panose="020F0502020204030204" pitchFamily="34" charset="0"/>
              </a:rPr>
              <a:t>   "So Mordecai went out from the presence of the king in royal apparel of blue and white, with a great crown of gold and a garment of fine linen and purple; and the city of </a:t>
            </a:r>
            <a:r>
              <a:rPr lang="en-US" sz="1400" dirty="0" err="1">
                <a:latin typeface="Calibri" panose="020F0502020204030204" pitchFamily="34" charset="0"/>
              </a:rPr>
              <a:t>Shushan</a:t>
            </a:r>
            <a:r>
              <a:rPr lang="en-US" sz="1400" dirty="0">
                <a:latin typeface="Calibri" panose="020F0502020204030204" pitchFamily="34" charset="0"/>
              </a:rPr>
              <a:t> rejoiced and was glad." Esther 8:15</a:t>
            </a:r>
          </a:p>
          <a:p>
            <a:endParaRPr lang="en-US" sz="1400" dirty="0">
              <a:latin typeface="Calibri" panose="020F0502020204030204" pitchFamily="34" charset="0"/>
            </a:endParaRPr>
          </a:p>
          <a:p>
            <a:r>
              <a:rPr lang="en-US" sz="1400" dirty="0">
                <a:latin typeface="Calibri" panose="020F0502020204030204" pitchFamily="34" charset="0"/>
              </a:rPr>
              <a:t>The curtain itself symbolizes the separation of man from the most Holy things associated with God.</a:t>
            </a:r>
          </a:p>
          <a:p>
            <a:endParaRPr lang="en-US" sz="1400" dirty="0">
              <a:latin typeface="Calibri" panose="020F0502020204030204" pitchFamily="34" charset="0"/>
            </a:endParaRPr>
          </a:p>
          <a:p>
            <a:r>
              <a:rPr lang="en-US" sz="1400" dirty="0">
                <a:latin typeface="Calibri" panose="020F0502020204030204" pitchFamily="34" charset="0"/>
              </a:rPr>
              <a:t>Purple is also associated with riches and finery, "There was a certain rich man who was clothed in purple and fine linen and fared sumptuously every day." Luke 16:19</a:t>
            </a:r>
          </a:p>
          <a:p>
            <a:endParaRPr lang="en-US" sz="1400" dirty="0">
              <a:latin typeface="Calibri" panose="020F0502020204030204" pitchFamily="34" charset="0"/>
            </a:endParaRPr>
          </a:p>
          <a:p>
            <a:r>
              <a:rPr lang="en-US" sz="1400" dirty="0">
                <a:latin typeface="Calibri" panose="020F0502020204030204" pitchFamily="34" charset="0"/>
              </a:rPr>
              <a:t>Purple speaks of the corruption and corrupting influence of riches.</a:t>
            </a:r>
          </a:p>
          <a:p>
            <a:r>
              <a:rPr lang="en-US" sz="1400" dirty="0">
                <a:latin typeface="Calibri" panose="020F0502020204030204" pitchFamily="34" charset="0"/>
              </a:rPr>
              <a:t>"The woman was arrayed in purple and scarlet, and adorned with gold and precious stones and pearls, having in her hand a golden cup full of abominations and the filthiness of her fornication." Rev 17:4 </a:t>
            </a:r>
          </a:p>
          <a:p>
            <a:endParaRPr lang="en-US" sz="1400" b="0" i="0" dirty="0">
              <a:solidFill>
                <a:srgbClr val="000000"/>
              </a:solidFill>
              <a:effectLst/>
              <a:latin typeface="Calibri" panose="020F0502020204030204" pitchFamily="34" charset="0"/>
            </a:endParaRPr>
          </a:p>
          <a:p>
            <a:r>
              <a:rPr lang="en-US" sz="1400" b="0" i="0" dirty="0">
                <a:solidFill>
                  <a:srgbClr val="000000"/>
                </a:solidFill>
                <a:effectLst/>
                <a:latin typeface="Calibri" panose="020F0502020204030204" pitchFamily="34" charset="0"/>
              </a:rPr>
              <a:t>Jesus was clothed in purple as a sign of royalty, but in mockery of His claim to be the promised Messiah and  heir to the throne of David.</a:t>
            </a:r>
          </a:p>
          <a:p>
            <a:r>
              <a:rPr lang="en-US" sz="1400" dirty="0">
                <a:latin typeface="Calibri" panose="020F0502020204030204" pitchFamily="34" charset="0"/>
              </a:rPr>
              <a:t>"And they clothed Him with purple; and they twisted a crown of thorns, put it on His head, .... And when they had mocked Him, they took the purple off Him, put His own clothes on Him, and led Him out to crucify Him." Mark 15:17&amp;20</a:t>
            </a:r>
          </a:p>
        </p:txBody>
      </p:sp>
      <p:sp>
        <p:nvSpPr>
          <p:cNvPr id="11" name="Rectangle 10"/>
          <p:cNvSpPr/>
          <p:nvPr/>
        </p:nvSpPr>
        <p:spPr>
          <a:xfrm>
            <a:off x="2717542" y="6596390"/>
            <a:ext cx="2906565" cy="261610"/>
          </a:xfrm>
          <a:prstGeom prst="rect">
            <a:avLst/>
          </a:prstGeom>
        </p:spPr>
        <p:txBody>
          <a:bodyPr wrap="none">
            <a:spAutoFit/>
          </a:bodyPr>
          <a:lstStyle/>
          <a:p>
            <a:r>
              <a:rPr lang="en-US" sz="1100" dirty="0"/>
              <a:t>http://www.biblebasics.co.uk/colours/col8.htm</a:t>
            </a:r>
          </a:p>
        </p:txBody>
      </p:sp>
      <p:sp>
        <p:nvSpPr>
          <p:cNvPr id="12" name="TextBox 11"/>
          <p:cNvSpPr txBox="1"/>
          <p:nvPr/>
        </p:nvSpPr>
        <p:spPr>
          <a:xfrm>
            <a:off x="642256" y="5434258"/>
            <a:ext cx="4655279" cy="584775"/>
          </a:xfrm>
          <a:prstGeom prst="rect">
            <a:avLst/>
          </a:prstGeom>
          <a:noFill/>
        </p:spPr>
        <p:txBody>
          <a:bodyPr wrap="square" rtlCol="0">
            <a:spAutoFit/>
          </a:bodyPr>
          <a:lstStyle/>
          <a:p>
            <a:r>
              <a:rPr lang="en-US" sz="3200" dirty="0"/>
              <a:t>Interesting ideas on color</a:t>
            </a:r>
          </a:p>
        </p:txBody>
      </p:sp>
    </p:spTree>
    <p:extLst>
      <p:ext uri="{BB962C8B-B14F-4D97-AF65-F5344CB8AC3E}">
        <p14:creationId xmlns:p14="http://schemas.microsoft.com/office/powerpoint/2010/main" val="2205552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1789" y="5824057"/>
            <a:ext cx="6096000" cy="923330"/>
          </a:xfrm>
          <a:prstGeom prst="rect">
            <a:avLst/>
          </a:prstGeom>
        </p:spPr>
        <p:txBody>
          <a:bodyPr>
            <a:spAutoFit/>
          </a:bodyPr>
          <a:lstStyle/>
          <a:p>
            <a:r>
              <a:rPr lang="en-US" b="1" dirty="0"/>
              <a:t>In terms of their significance, in general these colors are often brought together as symbols of royalty, luxury, and Divinity — the Tabernacle hangings, garments of nobles and kings, etc. </a:t>
            </a:r>
          </a:p>
        </p:txBody>
      </p:sp>
      <p:sp>
        <p:nvSpPr>
          <p:cNvPr id="7" name="Rectangle 6"/>
          <p:cNvSpPr/>
          <p:nvPr/>
        </p:nvSpPr>
        <p:spPr>
          <a:xfrm>
            <a:off x="0" y="130191"/>
            <a:ext cx="6096000" cy="5262979"/>
          </a:xfrm>
          <a:prstGeom prst="rect">
            <a:avLst/>
          </a:prstGeom>
          <a:ln>
            <a:solidFill>
              <a:schemeClr val="tx1"/>
            </a:solidFill>
          </a:ln>
        </p:spPr>
        <p:txBody>
          <a:bodyPr>
            <a:spAutoFit/>
          </a:bodyPr>
          <a:lstStyle/>
          <a:p>
            <a:r>
              <a:rPr lang="en-US" sz="1400" b="1" i="0" dirty="0">
                <a:solidFill>
                  <a:srgbClr val="000000"/>
                </a:solidFill>
                <a:effectLst/>
                <a:latin typeface="Calibri" panose="020F0502020204030204" pitchFamily="34" charset="0"/>
              </a:rPr>
              <a:t>Scarlett/Crimson:</a:t>
            </a:r>
          </a:p>
          <a:p>
            <a:r>
              <a:rPr lang="en-US" sz="1400" b="0" i="0" dirty="0">
                <a:solidFill>
                  <a:srgbClr val="000000"/>
                </a:solidFill>
                <a:effectLst/>
                <a:latin typeface="Calibri" panose="020F0502020204030204" pitchFamily="34" charset="0"/>
              </a:rPr>
              <a:t>The Hebrew word '</a:t>
            </a:r>
            <a:r>
              <a:rPr lang="en-US" sz="1400" b="0" i="0" dirty="0" err="1">
                <a:solidFill>
                  <a:srgbClr val="000000"/>
                </a:solidFill>
                <a:effectLst/>
                <a:latin typeface="Calibri" panose="020F0502020204030204" pitchFamily="34" charset="0"/>
              </a:rPr>
              <a:t>towla</a:t>
            </a:r>
            <a:r>
              <a:rPr lang="en-US" sz="1400" b="0" i="0" dirty="0">
                <a:solidFill>
                  <a:srgbClr val="000000"/>
                </a:solidFill>
                <a:effectLst/>
                <a:latin typeface="Calibri" panose="020F0502020204030204" pitchFamily="34" charset="0"/>
              </a:rPr>
              <a:t>' (Masculine) and '</a:t>
            </a:r>
            <a:r>
              <a:rPr lang="en-US" sz="1400" b="0" i="0" dirty="0" err="1">
                <a:solidFill>
                  <a:srgbClr val="000000"/>
                </a:solidFill>
                <a:effectLst/>
                <a:latin typeface="Calibri" panose="020F0502020204030204" pitchFamily="34" charset="0"/>
              </a:rPr>
              <a:t>towle</a:t>
            </a:r>
            <a:r>
              <a:rPr lang="en-US" sz="1400" b="0" i="0" dirty="0">
                <a:solidFill>
                  <a:srgbClr val="000000"/>
                </a:solidFill>
                <a:effectLst/>
                <a:latin typeface="Calibri" panose="020F0502020204030204" pitchFamily="34" charset="0"/>
              </a:rPr>
              <a:t>' (feminine) means </a:t>
            </a:r>
            <a:r>
              <a:rPr lang="en-US" sz="1400" b="1" i="0" dirty="0">
                <a:solidFill>
                  <a:srgbClr val="000000"/>
                </a:solidFill>
                <a:effectLst/>
                <a:latin typeface="Calibri" panose="020F0502020204030204" pitchFamily="34" charset="0"/>
              </a:rPr>
              <a:t>scarlet or crimson</a:t>
            </a:r>
            <a:r>
              <a:rPr lang="en-US" sz="1400" b="0" i="0" dirty="0">
                <a:solidFill>
                  <a:srgbClr val="000000"/>
                </a:solidFill>
                <a:effectLst/>
                <a:latin typeface="Calibri" panose="020F0502020204030204" pitchFamily="34" charset="0"/>
              </a:rPr>
              <a:t>. Shani is a crimson red made from crushed scale </a:t>
            </a:r>
            <a:r>
              <a:rPr lang="en-US" sz="1400" b="0" i="0" dirty="0" err="1">
                <a:solidFill>
                  <a:srgbClr val="000000"/>
                </a:solidFill>
                <a:effectLst/>
                <a:latin typeface="Calibri" panose="020F0502020204030204" pitchFamily="34" charset="0"/>
              </a:rPr>
              <a:t>insexts</a:t>
            </a:r>
            <a:r>
              <a:rPr lang="en-US" sz="1400" b="0" i="0" dirty="0">
                <a:solidFill>
                  <a:srgbClr val="000000"/>
                </a:solidFill>
                <a:effectLst/>
                <a:latin typeface="Calibri" panose="020F0502020204030204" pitchFamily="34" charset="0"/>
              </a:rPr>
              <a:t> (</a:t>
            </a:r>
            <a:r>
              <a:rPr lang="en-US" sz="1400" b="0" i="0" dirty="0" err="1">
                <a:solidFill>
                  <a:srgbClr val="000000"/>
                </a:solidFill>
                <a:effectLst/>
                <a:latin typeface="Calibri" panose="020F0502020204030204" pitchFamily="34" charset="0"/>
              </a:rPr>
              <a:t>tola’at</a:t>
            </a:r>
            <a:r>
              <a:rPr lang="en-US" sz="1400" b="0" i="0" dirty="0">
                <a:solidFill>
                  <a:srgbClr val="000000"/>
                </a:solidFill>
                <a:effectLst/>
                <a:latin typeface="Calibri" panose="020F0502020204030204" pitchFamily="34" charset="0"/>
              </a:rPr>
              <a:t> </a:t>
            </a:r>
            <a:r>
              <a:rPr lang="en-US" sz="1400" b="0" i="0" dirty="0" err="1">
                <a:solidFill>
                  <a:srgbClr val="000000"/>
                </a:solidFill>
                <a:effectLst/>
                <a:latin typeface="Calibri" panose="020F0502020204030204" pitchFamily="34" charset="0"/>
              </a:rPr>
              <a:t>shani</a:t>
            </a:r>
            <a:r>
              <a:rPr lang="en-US" sz="1400" b="0" i="0" dirty="0">
                <a:solidFill>
                  <a:srgbClr val="000000"/>
                </a:solidFill>
                <a:effectLst/>
                <a:latin typeface="Calibri" panose="020F0502020204030204" pitchFamily="34" charset="0"/>
              </a:rPr>
              <a:t>” literally “worm crimson” in the Bible.</a:t>
            </a:r>
          </a:p>
          <a:p>
            <a:endParaRPr lang="en-US" sz="1400" dirty="0">
              <a:solidFill>
                <a:srgbClr val="000000"/>
              </a:solidFill>
              <a:latin typeface="Calibri" panose="020F0502020204030204" pitchFamily="34" charset="0"/>
            </a:endParaRPr>
          </a:p>
          <a:p>
            <a:r>
              <a:rPr lang="en-US" sz="1400" dirty="0">
                <a:latin typeface="Calibri" panose="020F0502020204030204" pitchFamily="34" charset="0"/>
              </a:rPr>
              <a:t>Each </a:t>
            </a:r>
            <a:r>
              <a:rPr lang="en-US" sz="1400" dirty="0" err="1">
                <a:latin typeface="Calibri" panose="020F0502020204030204" pitchFamily="34" charset="0"/>
              </a:rPr>
              <a:t>colour</a:t>
            </a:r>
            <a:r>
              <a:rPr lang="en-US" sz="1400" dirty="0">
                <a:latin typeface="Calibri" panose="020F0502020204030204" pitchFamily="34" charset="0"/>
              </a:rPr>
              <a:t> in the Tabernacle construction had a meaning of its own and both crimson and scarlet are associated with sin.</a:t>
            </a:r>
          </a:p>
          <a:p>
            <a:r>
              <a:rPr lang="en-US" sz="1400" dirty="0">
                <a:latin typeface="Calibri" panose="020F0502020204030204" pitchFamily="34" charset="0"/>
              </a:rPr>
              <a:t> "Come now, and let us reason together," Says the LORD, "Though your sins are like scarlet, They shall be as white as snow ; Though they are red like crimson, They shall be as wool." Isa 1:18</a:t>
            </a:r>
          </a:p>
          <a:p>
            <a:endParaRPr lang="en-US" sz="1400" dirty="0">
              <a:latin typeface="Calibri" panose="020F0502020204030204" pitchFamily="34" charset="0"/>
            </a:endParaRPr>
          </a:p>
          <a:p>
            <a:r>
              <a:rPr lang="en-US" sz="1400" dirty="0">
                <a:latin typeface="Calibri" panose="020F0502020204030204" pitchFamily="34" charset="0"/>
              </a:rPr>
              <a:t>Scarlet was the </a:t>
            </a:r>
            <a:r>
              <a:rPr lang="en-US" sz="1400" dirty="0" err="1">
                <a:latin typeface="Calibri" panose="020F0502020204030204" pitchFamily="34" charset="0"/>
              </a:rPr>
              <a:t>colour</a:t>
            </a:r>
            <a:r>
              <a:rPr lang="en-US" sz="1400" dirty="0">
                <a:latin typeface="Calibri" panose="020F0502020204030204" pitchFamily="34" charset="0"/>
              </a:rPr>
              <a:t> of the cord that Rahab was told to display from her window if she and her family were to be saved when Jericho was destroyed (Joshua 2:17-21)</a:t>
            </a:r>
          </a:p>
          <a:p>
            <a:endParaRPr lang="en-US" sz="1400" dirty="0">
              <a:latin typeface="Calibri" panose="020F0502020204030204" pitchFamily="34" charset="0"/>
            </a:endParaRPr>
          </a:p>
          <a:p>
            <a:r>
              <a:rPr lang="en-US" sz="1400" dirty="0">
                <a:latin typeface="Calibri" panose="020F0502020204030204" pitchFamily="34" charset="0"/>
              </a:rPr>
              <a:t>When Pilate had condemned Jesus to be crucified the soldiers of the governor took Jesus into the </a:t>
            </a:r>
            <a:r>
              <a:rPr lang="en-US" sz="1400" dirty="0" err="1">
                <a:latin typeface="Calibri" panose="020F0502020204030204" pitchFamily="34" charset="0"/>
              </a:rPr>
              <a:t>Praetorium</a:t>
            </a:r>
            <a:r>
              <a:rPr lang="en-US" sz="1400" dirty="0">
                <a:latin typeface="Calibri" panose="020F0502020204030204" pitchFamily="34" charset="0"/>
              </a:rPr>
              <a:t> and clothed him in a scarlet robe, twisted a crown of thorns and placed it upon His head. Thus they mocked Jesus claim to be a King saying "Hail, King of the Jews" (Matthew 27:27-30)</a:t>
            </a:r>
          </a:p>
          <a:p>
            <a:endParaRPr lang="en-US" sz="1400" dirty="0">
              <a:latin typeface="Calibri" panose="020F0502020204030204" pitchFamily="34" charset="0"/>
            </a:endParaRPr>
          </a:p>
          <a:p>
            <a:r>
              <a:rPr lang="en-US" sz="1400" dirty="0">
                <a:latin typeface="Calibri" panose="020F0502020204030204" pitchFamily="34" charset="0"/>
              </a:rPr>
              <a:t>Scarlet is the </a:t>
            </a:r>
            <a:r>
              <a:rPr lang="en-US" sz="1400" dirty="0" err="1">
                <a:latin typeface="Calibri" panose="020F0502020204030204" pitchFamily="34" charset="0"/>
              </a:rPr>
              <a:t>colour</a:t>
            </a:r>
            <a:r>
              <a:rPr lang="en-US" sz="1400" dirty="0">
                <a:latin typeface="Calibri" panose="020F0502020204030204" pitchFamily="34" charset="0"/>
              </a:rPr>
              <a:t> of the beast and the clothing of the woman riding it as described in Revelation. This vision </a:t>
            </a:r>
            <a:r>
              <a:rPr lang="en-US" sz="1400" dirty="0" err="1">
                <a:latin typeface="Calibri" panose="020F0502020204030204" pitchFamily="34" charset="0"/>
              </a:rPr>
              <a:t>symbolises</a:t>
            </a:r>
            <a:r>
              <a:rPr lang="en-US" sz="1400" dirty="0">
                <a:latin typeface="Calibri" panose="020F0502020204030204" pitchFamily="34" charset="0"/>
              </a:rPr>
              <a:t> the corruption of true religion and represents a political and religious system that persecutes the true followers of Christ and represents all that is corrupt in God's sight (Revelation 17:3-6)</a:t>
            </a:r>
          </a:p>
        </p:txBody>
      </p:sp>
      <p:sp>
        <p:nvSpPr>
          <p:cNvPr id="8" name="Rectangle 7"/>
          <p:cNvSpPr/>
          <p:nvPr/>
        </p:nvSpPr>
        <p:spPr>
          <a:xfrm>
            <a:off x="6096000" y="2977124"/>
            <a:ext cx="6096000" cy="2246769"/>
          </a:xfrm>
          <a:prstGeom prst="rect">
            <a:avLst/>
          </a:prstGeom>
          <a:ln>
            <a:solidFill>
              <a:schemeClr val="tx1"/>
            </a:solidFill>
          </a:ln>
        </p:spPr>
        <p:txBody>
          <a:bodyPr wrap="square">
            <a:spAutoFit/>
          </a:bodyPr>
          <a:lstStyle/>
          <a:p>
            <a:r>
              <a:rPr lang="en-US" sz="1400" b="0" i="0" dirty="0">
                <a:solidFill>
                  <a:srgbClr val="000000"/>
                </a:solidFill>
                <a:effectLst/>
                <a:latin typeface="Calibri" panose="020F0502020204030204" pitchFamily="34" charset="0"/>
              </a:rPr>
              <a:t>The insect ‘coccus </a:t>
            </a:r>
            <a:r>
              <a:rPr lang="en-US" sz="1400" b="0" i="0" dirty="0" err="1">
                <a:solidFill>
                  <a:srgbClr val="000000"/>
                </a:solidFill>
                <a:effectLst/>
                <a:latin typeface="Calibri" panose="020F0502020204030204" pitchFamily="34" charset="0"/>
              </a:rPr>
              <a:t>ilicis</a:t>
            </a:r>
            <a:r>
              <a:rPr lang="en-US" sz="1400" b="0" i="0" dirty="0">
                <a:solidFill>
                  <a:srgbClr val="000000"/>
                </a:solidFill>
                <a:effectLst/>
                <a:latin typeface="Calibri" panose="020F0502020204030204" pitchFamily="34" charset="0"/>
              </a:rPr>
              <a:t>’ is related to the cochineal insect and found on the twigs and branches of evergreen oaks in Southern Europe and North Africa. They belong to the family of insects known as </a:t>
            </a:r>
            <a:r>
              <a:rPr lang="en-US" sz="1400" b="0" i="0" dirty="0" err="1">
                <a:solidFill>
                  <a:srgbClr val="000000"/>
                </a:solidFill>
                <a:effectLst/>
                <a:latin typeface="Calibri" panose="020F0502020204030204" pitchFamily="34" charset="0"/>
              </a:rPr>
              <a:t>Coccidae</a:t>
            </a:r>
            <a:r>
              <a:rPr lang="en-US" sz="1400" b="0" i="0" dirty="0">
                <a:solidFill>
                  <a:srgbClr val="000000"/>
                </a:solidFill>
                <a:effectLst/>
                <a:latin typeface="Calibri" panose="020F0502020204030204" pitchFamily="34" charset="0"/>
              </a:rPr>
              <a:t> or Scale-insects. When the female of the species is ready to lay eggs, she attaches her body firmly to the tree. The eggs are laid beneath her body and following the egg laying the insect dies. Thus the eggs are protected by the insects body until the larvae  are hatched. It was from the dead bodies of these insects that the scarlet dyes used in ancient times were extracted.</a:t>
            </a:r>
          </a:p>
          <a:p>
            <a:endParaRPr lang="en-US" sz="1400"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Symbolism = protection of Christ’s Atonement</a:t>
            </a:r>
            <a:endParaRPr lang="en-US" sz="1400" b="1" dirty="0">
              <a:latin typeface="Calibri" panose="020F0502020204030204" pitchFamily="34" charset="0"/>
            </a:endParaRPr>
          </a:p>
        </p:txBody>
      </p:sp>
      <p:pic>
        <p:nvPicPr>
          <p:cNvPr id="7170" name="Picture 2" descr="http://www.discovercreation.org/wp-content/uploads/2013/12/FactsontheScarletW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875" y="306417"/>
            <a:ext cx="2601101" cy="24937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randomgroovybiblefacts.com/uploads/2/6/6/7/26672545/5519864.jpg?2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179" y="485615"/>
            <a:ext cx="2828925" cy="1962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105179" y="6591925"/>
            <a:ext cx="2906565" cy="261610"/>
          </a:xfrm>
          <a:prstGeom prst="rect">
            <a:avLst/>
          </a:prstGeom>
        </p:spPr>
        <p:txBody>
          <a:bodyPr wrap="none">
            <a:spAutoFit/>
          </a:bodyPr>
          <a:lstStyle/>
          <a:p>
            <a:r>
              <a:rPr lang="en-US" sz="1100" dirty="0"/>
              <a:t>http://www.biblebasics.co.uk/colours/col8.htm</a:t>
            </a:r>
          </a:p>
        </p:txBody>
      </p:sp>
    </p:spTree>
    <p:extLst>
      <p:ext uri="{BB962C8B-B14F-4D97-AF65-F5344CB8AC3E}">
        <p14:creationId xmlns:p14="http://schemas.microsoft.com/office/powerpoint/2010/main" val="799976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754326"/>
          </a:xfrm>
          <a:prstGeom prst="rect">
            <a:avLst/>
          </a:prstGeom>
          <a:ln>
            <a:solidFill>
              <a:schemeClr val="tx1"/>
            </a:solidFill>
          </a:ln>
        </p:spPr>
        <p:txBody>
          <a:bodyPr>
            <a:spAutoFit/>
          </a:bodyPr>
          <a:lstStyle/>
          <a:p>
            <a:r>
              <a:rPr lang="en-US" sz="1200" b="1" dirty="0">
                <a:latin typeface="Calibri" panose="020F0502020204030204" pitchFamily="34" charset="0"/>
              </a:rPr>
              <a:t>Cherubim:</a:t>
            </a:r>
          </a:p>
          <a:p>
            <a:r>
              <a:rPr lang="en-US" sz="1200" b="0" i="0" dirty="0">
                <a:effectLst/>
                <a:latin typeface="Calibri" panose="020F0502020204030204" pitchFamily="34" charset="0"/>
              </a:rPr>
              <a:t>Since Latter-day Saints do not believe that angels have wings, as they are often shown in religious art, the commandment to form wings on the cherubim may raise some questions.</a:t>
            </a:r>
          </a:p>
          <a:p>
            <a:endParaRPr lang="en-US" sz="1200" dirty="0">
              <a:latin typeface="Calibri" panose="020F0502020204030204" pitchFamily="34" charset="0"/>
            </a:endParaRPr>
          </a:p>
          <a:p>
            <a:r>
              <a:rPr lang="en-US" sz="1200" b="0" i="0" dirty="0">
                <a:effectLst/>
                <a:latin typeface="Calibri" panose="020F0502020204030204" pitchFamily="34" charset="0"/>
              </a:rPr>
              <a:t> Another revelation indicates, however, that wings symbolically represent the power to move and to act (see </a:t>
            </a:r>
            <a:r>
              <a:rPr lang="en-US" sz="1200" b="0" i="0" u="none" strike="noStrike" dirty="0">
                <a:effectLst/>
                <a:latin typeface="Calibri" panose="020F0502020204030204" pitchFamily="34" charset="0"/>
              </a:rPr>
              <a:t>D&amp;C 77:4</a:t>
            </a:r>
            <a:r>
              <a:rPr lang="en-US" sz="1200" b="0" i="0" dirty="0">
                <a:effectLst/>
                <a:latin typeface="Calibri" panose="020F0502020204030204" pitchFamily="34" charset="0"/>
              </a:rPr>
              <a:t>). Between these cherubim on the mercy seat, God told Moses, He would meet with him and commune with him. Latter-day revelations state that angels stand as sentinels guarding the presence of God (see </a:t>
            </a:r>
            <a:r>
              <a:rPr lang="en-US" sz="1200" b="0" i="0" u="none" strike="noStrike" dirty="0">
                <a:effectLst/>
                <a:latin typeface="Calibri" panose="020F0502020204030204" pitchFamily="34" charset="0"/>
              </a:rPr>
              <a:t>D&amp;C 132:19</a:t>
            </a:r>
            <a:r>
              <a:rPr lang="en-US" sz="1200" b="0" i="0" dirty="0">
                <a:effectLst/>
                <a:latin typeface="Calibri" panose="020F0502020204030204" pitchFamily="34" charset="0"/>
              </a:rPr>
              <a:t>).</a:t>
            </a:r>
          </a:p>
          <a:p>
            <a:r>
              <a:rPr lang="en-US" sz="1200" dirty="0">
                <a:latin typeface="Calibri" panose="020F0502020204030204" pitchFamily="34" charset="0"/>
              </a:rPr>
              <a:t>Old Testament Institute Manual</a:t>
            </a:r>
            <a:endParaRPr lang="en-US" sz="1200" dirty="0"/>
          </a:p>
        </p:txBody>
      </p:sp>
      <p:sp>
        <p:nvSpPr>
          <p:cNvPr id="3" name="Rectangle 2"/>
          <p:cNvSpPr/>
          <p:nvPr/>
        </p:nvSpPr>
        <p:spPr>
          <a:xfrm>
            <a:off x="0" y="1768825"/>
            <a:ext cx="6096000" cy="4154984"/>
          </a:xfrm>
          <a:prstGeom prst="rect">
            <a:avLst/>
          </a:prstGeom>
          <a:ln>
            <a:solidFill>
              <a:schemeClr val="tx1"/>
            </a:solidFill>
          </a:ln>
        </p:spPr>
        <p:txBody>
          <a:bodyPr wrap="square">
            <a:spAutoFit/>
          </a:bodyPr>
          <a:lstStyle/>
          <a:p>
            <a:pPr fontAlgn="base"/>
            <a:r>
              <a:rPr lang="en-US" sz="1200" b="1" i="0" dirty="0">
                <a:solidFill>
                  <a:srgbClr val="333333"/>
                </a:solidFill>
                <a:effectLst/>
                <a:latin typeface="Calibri" panose="020F0502020204030204" pitchFamily="34" charset="0"/>
              </a:rPr>
              <a:t>Gold, Silver, and Brass:</a:t>
            </a:r>
          </a:p>
          <a:p>
            <a:pPr fontAlgn="base"/>
            <a:r>
              <a:rPr lang="en-US" sz="1200" b="0" i="0" dirty="0">
                <a:solidFill>
                  <a:srgbClr val="333333"/>
                </a:solidFill>
                <a:effectLst/>
                <a:latin typeface="Calibri" panose="020F0502020204030204" pitchFamily="34" charset="0"/>
              </a:rPr>
              <a:t>Gold has been highly treasured by men from the earliest times and thus has symbolic as well as monetary significance. “Gold is often employed in Scripture as an emblem of what is divine, pure, precious, solid, useful, incorruptible, or lasting and glorious” (Fallows, Bible Encyclopedia, </a:t>
            </a:r>
            <a:r>
              <a:rPr lang="en-US" sz="1200" b="0" i="0" dirty="0" err="1">
                <a:solidFill>
                  <a:srgbClr val="333333"/>
                </a:solidFill>
                <a:effectLst/>
                <a:latin typeface="Calibri" panose="020F0502020204030204" pitchFamily="34" charset="0"/>
              </a:rPr>
              <a:t>s.v</a:t>
            </a:r>
            <a:r>
              <a:rPr lang="en-US" sz="1200" b="0" i="0" dirty="0">
                <a:solidFill>
                  <a:srgbClr val="333333"/>
                </a:solidFill>
                <a:effectLst/>
                <a:latin typeface="Calibri" panose="020F0502020204030204" pitchFamily="34" charset="0"/>
              </a:rPr>
              <a:t>. “gold,” 2:723). This symbolism clearly explains the use of gold in the ark of the covenant.</a:t>
            </a:r>
          </a:p>
          <a:p>
            <a:pPr fontAlgn="base"/>
            <a:r>
              <a:rPr lang="en-US" sz="1200" b="0" i="0" dirty="0">
                <a:solidFill>
                  <a:srgbClr val="333333"/>
                </a:solidFill>
                <a:effectLst/>
                <a:latin typeface="Calibri" panose="020F0502020204030204" pitchFamily="34" charset="0"/>
              </a:rPr>
              <a:t>Silver and brass also were used in other parts of the tabernacle and its furnishings. These two metals have symbolic as well as functional significance. The </a:t>
            </a:r>
            <a:r>
              <a:rPr lang="en-US" sz="1200" b="0" i="1" dirty="0" err="1">
                <a:solidFill>
                  <a:srgbClr val="333333"/>
                </a:solidFill>
                <a:effectLst/>
                <a:latin typeface="Calibri" panose="020F0502020204030204" pitchFamily="34" charset="0"/>
              </a:rPr>
              <a:t>Encyclopaedia</a:t>
            </a:r>
            <a:r>
              <a:rPr lang="en-US" sz="1200" b="0" i="1" dirty="0">
                <a:solidFill>
                  <a:srgbClr val="333333"/>
                </a:solidFill>
                <a:effectLst/>
                <a:latin typeface="Calibri" panose="020F0502020204030204" pitchFamily="34" charset="0"/>
              </a:rPr>
              <a:t> Judaica</a:t>
            </a:r>
            <a:r>
              <a:rPr lang="en-US" sz="1200" b="0" i="0" dirty="0">
                <a:solidFill>
                  <a:srgbClr val="333333"/>
                </a:solidFill>
                <a:effectLst/>
                <a:latin typeface="Calibri" panose="020F0502020204030204" pitchFamily="34" charset="0"/>
              </a:rPr>
              <a:t> notes:</a:t>
            </a:r>
          </a:p>
          <a:p>
            <a:pPr fontAlgn="base"/>
            <a:r>
              <a:rPr lang="en-US" sz="1200" dirty="0">
                <a:latin typeface="Calibri" panose="020F0502020204030204" pitchFamily="34" charset="0"/>
              </a:rPr>
              <a:t>“The relativity of holiness was further pointed up by the materials. Fine or pure gold was used for the Ark, the propitiatory, the table of the Presence and its vessels; for the lampstand and its accessories; for the altar of incense; and for the high priest’s garments. Ordinary gold was employed for the moldings, the rings, and the staves of the Ark, of the table, and of the incense altar; for the hooks of the curtains; for the frames and bars; for the pillars of the veil and screen; and for other parts of the high priest’s vestments. Silver was reserved for the bases of the frames, for the pillars of the veil, and for moldings in the court. Finally there was bronze, of which metal the altar of burnt offering and its utensils, the bases of the court, and the laves were made. The same principle applied to the embroidered stuff and linen.</a:t>
            </a:r>
          </a:p>
          <a:p>
            <a:pPr fontAlgn="base"/>
            <a:endParaRPr lang="en-US" sz="1200" dirty="0">
              <a:latin typeface="Calibri" panose="020F0502020204030204" pitchFamily="34" charset="0"/>
            </a:endParaRPr>
          </a:p>
          <a:p>
            <a:pPr fontAlgn="base"/>
            <a:r>
              <a:rPr lang="en-US" sz="1200" dirty="0"/>
              <a:t>“The theme of gradation was continued in respect of the three divisions of the people. The Israelites could enter the court only; the priests could serve in the Holy Place; the high priest alone could enter the Holy of Holies but once a year—on the Day of Atonement.” (</a:t>
            </a:r>
            <a:r>
              <a:rPr lang="en-US" sz="1200" dirty="0" err="1"/>
              <a:t>S.v</a:t>
            </a:r>
            <a:r>
              <a:rPr lang="en-US" sz="1200" dirty="0"/>
              <a:t>. “tabernacle,” 15:687.)</a:t>
            </a:r>
          </a:p>
          <a:p>
            <a:pPr fontAlgn="base"/>
            <a:r>
              <a:rPr lang="en-US" sz="1200" b="0" i="0" dirty="0">
                <a:solidFill>
                  <a:srgbClr val="333333"/>
                </a:solidFill>
                <a:effectLst/>
                <a:latin typeface="Calibri" panose="020F0502020204030204" pitchFamily="34" charset="0"/>
              </a:rPr>
              <a:t>Old Testament Institute Manual</a:t>
            </a:r>
          </a:p>
        </p:txBody>
      </p:sp>
      <p:sp>
        <p:nvSpPr>
          <p:cNvPr id="4" name="Rectangle 3"/>
          <p:cNvSpPr/>
          <p:nvPr/>
        </p:nvSpPr>
        <p:spPr>
          <a:xfrm>
            <a:off x="6096000" y="0"/>
            <a:ext cx="6096000" cy="2862322"/>
          </a:xfrm>
          <a:prstGeom prst="rect">
            <a:avLst/>
          </a:prstGeom>
          <a:ln>
            <a:solidFill>
              <a:schemeClr val="tx1"/>
            </a:solidFill>
          </a:ln>
        </p:spPr>
        <p:txBody>
          <a:bodyPr>
            <a:spAutoFit/>
          </a:bodyPr>
          <a:lstStyle/>
          <a:p>
            <a:r>
              <a:rPr lang="en-US" sz="1200" b="1" i="0" dirty="0" err="1">
                <a:effectLst/>
                <a:latin typeface="Calibri" panose="020F0502020204030204" pitchFamily="34" charset="0"/>
              </a:rPr>
              <a:t>Shewbread</a:t>
            </a:r>
            <a:r>
              <a:rPr lang="en-US" sz="1200" b="1" i="0" dirty="0">
                <a:effectLst/>
                <a:latin typeface="Calibri" panose="020F0502020204030204" pitchFamily="34" charset="0"/>
              </a:rPr>
              <a:t>:</a:t>
            </a:r>
          </a:p>
          <a:p>
            <a:r>
              <a:rPr lang="en-US" sz="1200" b="0" i="0" dirty="0">
                <a:effectLst/>
                <a:latin typeface="Calibri" panose="020F0502020204030204" pitchFamily="34" charset="0"/>
              </a:rPr>
              <a:t>The cakes would likely have weighed over ten pounds each. The loaves were put into two stacks, and upon each pile was placed pure frankincense that was later burned on the altar of incense “an offering made by fire unto the Lord” (</a:t>
            </a:r>
            <a:r>
              <a:rPr lang="en-US" sz="1200" b="0" i="0" u="none" strike="noStrike" dirty="0">
                <a:effectLst/>
                <a:latin typeface="Calibri" panose="020F0502020204030204" pitchFamily="34" charset="0"/>
              </a:rPr>
              <a:t>Leviticus 24:7</a:t>
            </a:r>
            <a:r>
              <a:rPr lang="en-US" sz="1200" b="0" i="0" dirty="0">
                <a:effectLst/>
                <a:latin typeface="Calibri" panose="020F0502020204030204" pitchFamily="34" charset="0"/>
              </a:rPr>
              <a:t>; see also </a:t>
            </a:r>
            <a:r>
              <a:rPr lang="en-US" sz="1200" b="0" i="0" u="none" strike="noStrike" dirty="0">
                <a:effectLst/>
                <a:latin typeface="Calibri" panose="020F0502020204030204" pitchFamily="34" charset="0"/>
              </a:rPr>
              <a:t>v. 6</a:t>
            </a:r>
            <a:r>
              <a:rPr lang="en-US" sz="1200" b="0" i="0" dirty="0">
                <a:effectLst/>
                <a:latin typeface="Calibri" panose="020F0502020204030204" pitchFamily="34" charset="0"/>
              </a:rPr>
              <a:t>). The bread was changed each Sabbath and the bread that was removed was eaten by the priests (see </a:t>
            </a:r>
            <a:r>
              <a:rPr lang="en-US" sz="1200" b="0" i="0" u="none" strike="noStrike" dirty="0">
                <a:effectLst/>
                <a:latin typeface="Calibri" panose="020F0502020204030204" pitchFamily="34" charset="0"/>
              </a:rPr>
              <a:t>Leviticus 24:8–9</a:t>
            </a:r>
            <a:r>
              <a:rPr lang="en-US" sz="1200" b="0" i="0" dirty="0">
                <a:effectLst/>
                <a:latin typeface="Calibri" panose="020F0502020204030204" pitchFamily="34" charset="0"/>
              </a:rPr>
              <a:t>). This was the bread given to David when he fled from King Saul (see </a:t>
            </a:r>
            <a:r>
              <a:rPr lang="en-US" sz="1200" b="0" i="0" u="none" strike="noStrike" dirty="0">
                <a:effectLst/>
                <a:latin typeface="Calibri" panose="020F0502020204030204" pitchFamily="34" charset="0"/>
              </a:rPr>
              <a:t>1 Samuel 21:1–6</a:t>
            </a:r>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Matthew 12:4</a:t>
            </a:r>
            <a:r>
              <a:rPr lang="en-US" sz="1200" b="0" i="0" dirty="0">
                <a:effectLst/>
                <a:latin typeface="Calibri" panose="020F0502020204030204" pitchFamily="34" charset="0"/>
              </a:rPr>
              <a:t>).</a:t>
            </a:r>
          </a:p>
          <a:p>
            <a:endParaRPr lang="en-US" sz="1200" dirty="0">
              <a:latin typeface="Calibri" panose="020F0502020204030204" pitchFamily="34" charset="0"/>
            </a:endParaRPr>
          </a:p>
          <a:p>
            <a:r>
              <a:rPr lang="en-US" sz="1200" dirty="0">
                <a:latin typeface="Calibri" panose="020F0502020204030204" pitchFamily="34" charset="0"/>
              </a:rPr>
              <a:t>Most scholars and old Jewish traditions agree that wine was also placed on the table along with the bread, although it is not mentioned specifically in the biblical account. The spoons were actually vessels or cups, rather than spoons as they are known today, and were probably the containers for the liquid. (See Fallows, Bible Encyclopedia, </a:t>
            </a:r>
            <a:r>
              <a:rPr lang="en-US" sz="1200" dirty="0" err="1">
                <a:latin typeface="Calibri" panose="020F0502020204030204" pitchFamily="34" charset="0"/>
              </a:rPr>
              <a:t>s.v</a:t>
            </a:r>
            <a:r>
              <a:rPr lang="en-US" sz="1200" dirty="0">
                <a:latin typeface="Calibri" panose="020F0502020204030204" pitchFamily="34" charset="0"/>
              </a:rPr>
              <a:t>. “</a:t>
            </a:r>
            <a:r>
              <a:rPr lang="en-US" sz="1200" dirty="0" err="1">
                <a:latin typeface="Calibri" panose="020F0502020204030204" pitchFamily="34" charset="0"/>
              </a:rPr>
              <a:t>shewbread</a:t>
            </a:r>
            <a:r>
              <a:rPr lang="en-US" sz="1200" dirty="0">
                <a:latin typeface="Calibri" panose="020F0502020204030204" pitchFamily="34" charset="0"/>
              </a:rPr>
              <a:t>,” 3:1576; Hastings, Dictionary of the Bible, </a:t>
            </a:r>
            <a:r>
              <a:rPr lang="en-US" sz="1200" dirty="0" err="1">
                <a:latin typeface="Calibri" panose="020F0502020204030204" pitchFamily="34" charset="0"/>
              </a:rPr>
              <a:t>s.v</a:t>
            </a:r>
            <a:r>
              <a:rPr lang="en-US" sz="1200" dirty="0">
                <a:latin typeface="Calibri" panose="020F0502020204030204" pitchFamily="34" charset="0"/>
              </a:rPr>
              <a:t>. “</a:t>
            </a:r>
            <a:r>
              <a:rPr lang="en-US" sz="1200" dirty="0" err="1">
                <a:latin typeface="Calibri" panose="020F0502020204030204" pitchFamily="34" charset="0"/>
              </a:rPr>
              <a:t>shewbread</a:t>
            </a:r>
            <a:r>
              <a:rPr lang="en-US" sz="1200" dirty="0">
                <a:latin typeface="Calibri" panose="020F0502020204030204" pitchFamily="34" charset="0"/>
              </a:rPr>
              <a:t>,” p. 847.) Thus, the items placed on the table of </a:t>
            </a:r>
            <a:r>
              <a:rPr lang="en-US" sz="1200" dirty="0" err="1">
                <a:latin typeface="Calibri" panose="020F0502020204030204" pitchFamily="34" charset="0"/>
              </a:rPr>
              <a:t>shewbread</a:t>
            </a:r>
            <a:r>
              <a:rPr lang="en-US" sz="1200" dirty="0">
                <a:latin typeface="Calibri" panose="020F0502020204030204" pitchFamily="34" charset="0"/>
              </a:rPr>
              <a:t> have distinct parallels in the emblems of the sacrament.</a:t>
            </a:r>
          </a:p>
          <a:p>
            <a:r>
              <a:rPr lang="en-US" sz="1200" dirty="0">
                <a:latin typeface="Calibri" panose="020F0502020204030204" pitchFamily="34" charset="0"/>
              </a:rPr>
              <a:t>Old Testament Institute Manual</a:t>
            </a:r>
          </a:p>
        </p:txBody>
      </p:sp>
      <p:sp>
        <p:nvSpPr>
          <p:cNvPr id="5" name="Rectangle 4"/>
          <p:cNvSpPr/>
          <p:nvPr/>
        </p:nvSpPr>
        <p:spPr>
          <a:xfrm>
            <a:off x="6096000" y="2893530"/>
            <a:ext cx="6096000" cy="3600986"/>
          </a:xfrm>
          <a:prstGeom prst="rect">
            <a:avLst/>
          </a:prstGeom>
          <a:ln>
            <a:solidFill>
              <a:schemeClr val="tx1"/>
            </a:solidFill>
          </a:ln>
        </p:spPr>
        <p:txBody>
          <a:bodyPr>
            <a:spAutoFit/>
          </a:bodyPr>
          <a:lstStyle/>
          <a:p>
            <a:r>
              <a:rPr lang="en-US" sz="1200" b="1" i="0" dirty="0">
                <a:effectLst/>
                <a:latin typeface="Calibri" panose="020F0502020204030204" pitchFamily="34" charset="0"/>
              </a:rPr>
              <a:t>Candlesticks:</a:t>
            </a:r>
          </a:p>
          <a:p>
            <a:pPr fontAlgn="base"/>
            <a:r>
              <a:rPr lang="en-US" sz="1200" dirty="0"/>
              <a:t>The number seven has sacred significance in the Old Testament, connoting wholeness or perfection (see Smith, Dictionary of the Bible, </a:t>
            </a:r>
            <a:r>
              <a:rPr lang="en-US" sz="1200" dirty="0" err="1"/>
              <a:t>s.v</a:t>
            </a:r>
            <a:r>
              <a:rPr lang="en-US" sz="1200" dirty="0"/>
              <a:t>. “seven,” pp. 607–8; Douglas, New Bible Dictionary, </a:t>
            </a:r>
            <a:r>
              <a:rPr lang="en-US" sz="1200" dirty="0" err="1"/>
              <a:t>s.v</a:t>
            </a:r>
            <a:r>
              <a:rPr lang="en-US" sz="1200" dirty="0"/>
              <a:t>. “numbers,” p. 898). Thus, the light provided in the house of the Lord symbolized the perfect light.</a:t>
            </a:r>
          </a:p>
          <a:p>
            <a:pPr fontAlgn="base"/>
            <a:endParaRPr lang="en-US" sz="1200" dirty="0"/>
          </a:p>
          <a:p>
            <a:pPr fontAlgn="base"/>
            <a:r>
              <a:rPr lang="en-US" sz="1200" dirty="0"/>
              <a:t>The oil for the seven lamps had to be pure olive oil (see Exodus 27:20) that had been consecrated for that purpose. The Jewish festival of </a:t>
            </a:r>
            <a:r>
              <a:rPr lang="en-US" sz="1200" dirty="0" err="1"/>
              <a:t>Hannukah</a:t>
            </a:r>
            <a:r>
              <a:rPr lang="en-US" sz="1200" dirty="0"/>
              <a:t>, or the festival of lights, celebrates the time when Judas Maccabeus finally drove the Greeks from the temple in Jerusalem around 165 B.C. According to Jewish tradition, the Maccabees found only enough consecrated oil for the sacred lamps to last one day. The consecration of new oil took eight days; yet miraculously, the meager supply burned until a new supply could be properly prepared. (See Josephus, Antiquities of the Jews, bk. 12, chap. 7, par. 6.)</a:t>
            </a:r>
          </a:p>
          <a:p>
            <a:pPr fontAlgn="base"/>
            <a:endParaRPr lang="en-US" sz="1200" dirty="0"/>
          </a:p>
          <a:p>
            <a:pPr fontAlgn="base"/>
            <a:r>
              <a:rPr lang="en-US" sz="1200" dirty="0"/>
              <a:t>Other scriptures indicate that olive oil represents the Holy Spirit, probably because it provided fire, heat, and light when burned in the lamps (see D&amp;C 45:56–57). Thus, the sacred </a:t>
            </a:r>
            <a:r>
              <a:rPr lang="en-US" sz="1200" i="1" dirty="0"/>
              <a:t>menorah</a:t>
            </a:r>
            <a:r>
              <a:rPr lang="en-US" sz="1200" dirty="0"/>
              <a:t> was a type or symbol of the true source of spiritual light, namely the Holy Ghost as He bears witness of the Father and the Son.</a:t>
            </a:r>
          </a:p>
          <a:p>
            <a:pPr fontAlgn="base"/>
            <a:r>
              <a:rPr lang="en-US" sz="1200" dirty="0"/>
              <a:t>Old Testament Institute Manual</a:t>
            </a:r>
          </a:p>
        </p:txBody>
      </p:sp>
    </p:spTree>
    <p:extLst>
      <p:ext uri="{BB962C8B-B14F-4D97-AF65-F5344CB8AC3E}">
        <p14:creationId xmlns:p14="http://schemas.microsoft.com/office/powerpoint/2010/main" val="4186198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pPr fontAlgn="base"/>
            <a:r>
              <a:rPr lang="en-US" sz="1200" b="1" i="1" dirty="0">
                <a:effectLst/>
                <a:latin typeface="Calibri" panose="020F0502020204030204" pitchFamily="34" charset="0"/>
              </a:rPr>
              <a:t>Altar of burnt offerings:</a:t>
            </a:r>
          </a:p>
          <a:p>
            <a:pPr fontAlgn="base"/>
            <a:r>
              <a:rPr lang="en-US" sz="1200" b="0" i="0" dirty="0">
                <a:effectLst/>
                <a:latin typeface="Calibri" panose="020F0502020204030204" pitchFamily="34" charset="0"/>
              </a:rPr>
              <a:t> All burnt offerings performed within the tabernacle took place on this altar. It was hollow, five cubits square and three cubits high, or about 7½ x 7½ x 5 feet in dimension. It was made of </a:t>
            </a:r>
            <a:r>
              <a:rPr lang="en-US" sz="1200" b="0" i="0" dirty="0" err="1">
                <a:effectLst/>
                <a:latin typeface="Calibri" panose="020F0502020204030204" pitchFamily="34" charset="0"/>
              </a:rPr>
              <a:t>shittim</a:t>
            </a:r>
            <a:r>
              <a:rPr lang="en-US" sz="1200" b="0" i="0" dirty="0">
                <a:effectLst/>
                <a:latin typeface="Calibri" panose="020F0502020204030204" pitchFamily="34" charset="0"/>
              </a:rPr>
              <a:t> wood overlaid with brass plates.</a:t>
            </a:r>
          </a:p>
          <a:p>
            <a:pPr fontAlgn="base"/>
            <a:r>
              <a:rPr lang="en-US" sz="1200" b="0" i="0" dirty="0">
                <a:effectLst/>
                <a:latin typeface="Calibri" panose="020F0502020204030204" pitchFamily="34" charset="0"/>
              </a:rPr>
              <a:t>It had four horns on its corners. Upon these horns the blood of the sacrifice was to be smeared. By laying hold of these horns, a person could find asylum and safety (see </a:t>
            </a:r>
            <a:r>
              <a:rPr lang="en-US" sz="1200" b="0" i="0" u="none" strike="noStrike" dirty="0">
                <a:effectLst/>
                <a:latin typeface="Calibri" panose="020F0502020204030204" pitchFamily="34" charset="0"/>
              </a:rPr>
              <a:t>1 Kings 1:50</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2:28</a:t>
            </a:r>
            <a:r>
              <a:rPr lang="en-US" sz="1200" b="0" i="0" dirty="0">
                <a:effectLst/>
                <a:latin typeface="Calibri" panose="020F0502020204030204" pitchFamily="34" charset="0"/>
              </a:rPr>
              <a:t>), although not if he was guilty of premeditated murder (see </a:t>
            </a:r>
            <a:r>
              <a:rPr lang="en-US" sz="1200" b="0" i="0" u="none" strike="noStrike" dirty="0">
                <a:effectLst/>
                <a:latin typeface="Calibri" panose="020F0502020204030204" pitchFamily="34" charset="0"/>
              </a:rPr>
              <a:t>Exodus 21:14</a:t>
            </a:r>
            <a:r>
              <a:rPr lang="en-US" sz="1200" b="0" i="0" dirty="0">
                <a:effectLst/>
                <a:latin typeface="Calibri" panose="020F0502020204030204" pitchFamily="34" charset="0"/>
              </a:rPr>
              <a:t>). Sometimes the horns were used to bind the animal or intended sacrifice.</a:t>
            </a:r>
          </a:p>
          <a:p>
            <a:pPr fontAlgn="base"/>
            <a:r>
              <a:rPr lang="en-US" sz="1200" i="1" dirty="0"/>
              <a:t>Holy instruments of sacrifice.</a:t>
            </a:r>
            <a:r>
              <a:rPr lang="en-US" sz="1200" dirty="0"/>
              <a:t> The pan was a large, brazen dish placed under the altar to receive the ashes as they fell through.</a:t>
            </a:r>
          </a:p>
          <a:p>
            <a:pPr fontAlgn="base"/>
            <a:r>
              <a:rPr lang="en-US" sz="1200" dirty="0"/>
              <a:t>Brazen fire shovels were used for emptying the pans.</a:t>
            </a:r>
          </a:p>
          <a:p>
            <a:pPr fontAlgn="base"/>
            <a:r>
              <a:rPr lang="en-US" sz="1200" dirty="0"/>
              <a:t>The </a:t>
            </a:r>
            <a:r>
              <a:rPr lang="en-US" sz="1200" dirty="0" err="1"/>
              <a:t>basons</a:t>
            </a:r>
            <a:r>
              <a:rPr lang="en-US" sz="1200" dirty="0"/>
              <a:t> were receptacles used to catch the blood from the sacrifice.</a:t>
            </a:r>
          </a:p>
          <a:p>
            <a:pPr fontAlgn="base"/>
            <a:r>
              <a:rPr lang="en-US" sz="1200" dirty="0"/>
              <a:t>The </a:t>
            </a:r>
            <a:r>
              <a:rPr lang="en-US" sz="1200" dirty="0" err="1"/>
              <a:t>fleshhook</a:t>
            </a:r>
            <a:r>
              <a:rPr lang="en-US" sz="1200" dirty="0"/>
              <a:t> was a three-pronged hook that the priest used to dip into the sacrificial container. That which he brought up was to be kept for himself.</a:t>
            </a:r>
          </a:p>
          <a:p>
            <a:pPr fontAlgn="base"/>
            <a:r>
              <a:rPr lang="en-US" sz="1200" dirty="0"/>
              <a:t>The firepan was the container in which was kept the continuously burning fire for sacrifice.</a:t>
            </a:r>
          </a:p>
          <a:p>
            <a:pPr fontAlgn="base"/>
            <a:r>
              <a:rPr lang="en-US" sz="1200" b="0" i="0" dirty="0">
                <a:effectLst/>
                <a:latin typeface="Calibri" panose="020F0502020204030204" pitchFamily="34" charset="0"/>
              </a:rPr>
              <a:t>.</a:t>
            </a:r>
          </a:p>
        </p:txBody>
      </p:sp>
      <p:sp>
        <p:nvSpPr>
          <p:cNvPr id="3" name="Rectangle 2"/>
          <p:cNvSpPr/>
          <p:nvPr/>
        </p:nvSpPr>
        <p:spPr>
          <a:xfrm>
            <a:off x="0" y="3046344"/>
            <a:ext cx="6096000" cy="1200329"/>
          </a:xfrm>
          <a:prstGeom prst="rect">
            <a:avLst/>
          </a:prstGeom>
          <a:ln>
            <a:solidFill>
              <a:schemeClr val="tx1"/>
            </a:solidFill>
          </a:ln>
        </p:spPr>
        <p:txBody>
          <a:bodyPr>
            <a:spAutoFit/>
          </a:bodyPr>
          <a:lstStyle/>
          <a:p>
            <a:pPr fontAlgn="base"/>
            <a:r>
              <a:rPr lang="en-US" sz="1200" b="1" i="1" dirty="0"/>
              <a:t>Laver.</a:t>
            </a:r>
            <a:r>
              <a:rPr lang="en-US" sz="1200" dirty="0"/>
              <a:t> </a:t>
            </a:r>
          </a:p>
          <a:p>
            <a:pPr fontAlgn="base"/>
            <a:r>
              <a:rPr lang="en-US" sz="1200" dirty="0"/>
              <a:t>This, like the altar of sacrifice, was made of brass. It stood between the altar of sacrifice and the tabernacle. It was used by the priests for cleansing, preparatory to entering the tabernacle.</a:t>
            </a:r>
          </a:p>
          <a:p>
            <a:pPr fontAlgn="base"/>
            <a:r>
              <a:rPr lang="en-US" sz="1200" dirty="0"/>
              <a:t>In Solomon’s day, when a permanent temple was constructed, the laver was set on the backs of twelve oxen (see 1 Kings 7:23–26).</a:t>
            </a:r>
          </a:p>
          <a:p>
            <a:pPr fontAlgn="base"/>
            <a:r>
              <a:rPr lang="en-US" sz="1200" b="0" i="0" dirty="0">
                <a:effectLst/>
                <a:latin typeface="Calibri" panose="020F0502020204030204" pitchFamily="34" charset="0"/>
              </a:rPr>
              <a:t>.</a:t>
            </a:r>
          </a:p>
        </p:txBody>
      </p:sp>
    </p:spTree>
    <p:extLst>
      <p:ext uri="{BB962C8B-B14F-4D97-AF65-F5344CB8AC3E}">
        <p14:creationId xmlns:p14="http://schemas.microsoft.com/office/powerpoint/2010/main" val="2999651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44461095"/>
              </p:ext>
            </p:extLst>
          </p:nvPr>
        </p:nvGraphicFramePr>
        <p:xfrm>
          <a:off x="181424" y="455993"/>
          <a:ext cx="11749318" cy="2630635"/>
        </p:xfrm>
        <a:graphic>
          <a:graphicData uri="http://schemas.openxmlformats.org/drawingml/2006/table">
            <a:tbl>
              <a:tblPr firstRow="1" bandRow="1">
                <a:tableStyleId>{5C22544A-7EE6-4342-B048-85BDC9FD1C3A}</a:tableStyleId>
              </a:tblPr>
              <a:tblGrid>
                <a:gridCol w="1678474">
                  <a:extLst>
                    <a:ext uri="{9D8B030D-6E8A-4147-A177-3AD203B41FA5}">
                      <a16:colId xmlns:a16="http://schemas.microsoft.com/office/drawing/2014/main" val="20000"/>
                    </a:ext>
                  </a:extLst>
                </a:gridCol>
                <a:gridCol w="1678474">
                  <a:extLst>
                    <a:ext uri="{9D8B030D-6E8A-4147-A177-3AD203B41FA5}">
                      <a16:colId xmlns:a16="http://schemas.microsoft.com/office/drawing/2014/main" val="20001"/>
                    </a:ext>
                  </a:extLst>
                </a:gridCol>
                <a:gridCol w="1678474">
                  <a:extLst>
                    <a:ext uri="{9D8B030D-6E8A-4147-A177-3AD203B41FA5}">
                      <a16:colId xmlns:a16="http://schemas.microsoft.com/office/drawing/2014/main" val="20002"/>
                    </a:ext>
                  </a:extLst>
                </a:gridCol>
                <a:gridCol w="1678474">
                  <a:extLst>
                    <a:ext uri="{9D8B030D-6E8A-4147-A177-3AD203B41FA5}">
                      <a16:colId xmlns:a16="http://schemas.microsoft.com/office/drawing/2014/main" val="20003"/>
                    </a:ext>
                  </a:extLst>
                </a:gridCol>
                <a:gridCol w="1678474">
                  <a:extLst>
                    <a:ext uri="{9D8B030D-6E8A-4147-A177-3AD203B41FA5}">
                      <a16:colId xmlns:a16="http://schemas.microsoft.com/office/drawing/2014/main" val="20004"/>
                    </a:ext>
                  </a:extLst>
                </a:gridCol>
                <a:gridCol w="1678474">
                  <a:extLst>
                    <a:ext uri="{9D8B030D-6E8A-4147-A177-3AD203B41FA5}">
                      <a16:colId xmlns:a16="http://schemas.microsoft.com/office/drawing/2014/main" val="20005"/>
                    </a:ext>
                  </a:extLst>
                </a:gridCol>
                <a:gridCol w="1678474">
                  <a:extLst>
                    <a:ext uri="{9D8B030D-6E8A-4147-A177-3AD203B41FA5}">
                      <a16:colId xmlns:a16="http://schemas.microsoft.com/office/drawing/2014/main" val="20006"/>
                    </a:ext>
                  </a:extLst>
                </a:gridCol>
              </a:tblGrid>
              <a:tr h="557995">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927704">
                <a:tc>
                  <a:txBody>
                    <a:bodyPr/>
                    <a:lstStyle/>
                    <a:p>
                      <a:r>
                        <a:rPr lang="en-US" sz="1100" dirty="0"/>
                        <a:t>60</a:t>
                      </a:r>
                    </a:p>
                    <a:p>
                      <a:endParaRPr lang="en-US" sz="1100" baseline="0" dirty="0"/>
                    </a:p>
                    <a:p>
                      <a:r>
                        <a:rPr lang="en-US" sz="1200" b="1" i="0" kern="1200" dirty="0">
                          <a:solidFill>
                            <a:schemeClr val="dk1"/>
                          </a:solidFill>
                          <a:effectLst/>
                          <a:latin typeface="+mn-lt"/>
                          <a:ea typeface="+mn-ea"/>
                          <a:cs typeface="+mn-cs"/>
                        </a:rPr>
                        <a:t>6th ascension</a:t>
                      </a:r>
                      <a:br>
                        <a:rPr lang="en-US" sz="1200" b="1" i="0" kern="1200" dirty="0">
                          <a:solidFill>
                            <a:schemeClr val="dk1"/>
                          </a:solidFill>
                          <a:effectLst/>
                          <a:latin typeface="+mn-lt"/>
                          <a:ea typeface="+mn-ea"/>
                          <a:cs typeface="+mn-cs"/>
                        </a:rPr>
                      </a:br>
                      <a:r>
                        <a:rPr lang="en-US" sz="1200" b="1" i="0" kern="1200" dirty="0">
                          <a:solidFill>
                            <a:schemeClr val="dk1"/>
                          </a:solidFill>
                          <a:effectLst/>
                          <a:latin typeface="+mn-lt"/>
                          <a:ea typeface="+mn-ea"/>
                          <a:cs typeface="+mn-cs"/>
                        </a:rPr>
                        <a:t>Ex 24:18</a:t>
                      </a:r>
                      <a:br>
                        <a:rPr lang="en-US" sz="1200" b="1"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Moses spends 40 days at summit</a:t>
                      </a:r>
                      <a:endParaRPr lang="en-US" sz="1200" baseline="0" dirty="0"/>
                    </a:p>
                  </a:txBody>
                  <a:tcPr/>
                </a:tc>
                <a:tc>
                  <a:txBody>
                    <a:bodyPr/>
                    <a:lstStyle/>
                    <a:p>
                      <a:r>
                        <a:rPr lang="en-US" sz="1100" dirty="0"/>
                        <a:t>61-100</a:t>
                      </a:r>
                    </a:p>
                    <a:p>
                      <a:endParaRPr lang="en-US" sz="1100" dirty="0"/>
                    </a:p>
                    <a:p>
                      <a:r>
                        <a:rPr lang="en-US" sz="1200" b="0" i="0" kern="1200" dirty="0">
                          <a:solidFill>
                            <a:schemeClr val="dk1"/>
                          </a:solidFill>
                          <a:effectLst/>
                          <a:latin typeface="+mn-lt"/>
                          <a:ea typeface="+mn-ea"/>
                          <a:cs typeface="+mn-cs"/>
                        </a:rPr>
                        <a:t>God reveals for the first time, the 10 Commandments and the plan for the tabernacle.</a:t>
                      </a:r>
                      <a:br>
                        <a:rPr lang="en-US" sz="1200" dirty="0"/>
                      </a:br>
                      <a:r>
                        <a:rPr lang="en-US" sz="1200" b="0" i="0" kern="1200" dirty="0">
                          <a:solidFill>
                            <a:schemeClr val="dk1"/>
                          </a:solidFill>
                          <a:effectLst/>
                          <a:latin typeface="+mn-lt"/>
                          <a:ea typeface="+mn-ea"/>
                          <a:cs typeface="+mn-cs"/>
                        </a:rPr>
                        <a:t>The people party and build the Golden calf. from day 56 to day 96 when Moses returns.</a:t>
                      </a:r>
                      <a:endParaRPr lang="en-US" sz="1200" dirty="0"/>
                    </a:p>
                  </a:txBody>
                  <a:tcPr/>
                </a:tc>
                <a:tc>
                  <a:txBody>
                    <a:bodyPr/>
                    <a:lstStyle/>
                    <a:p>
                      <a:endParaRPr lang="en-US" sz="1100" dirty="0"/>
                    </a:p>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3439885" y="86661"/>
            <a:ext cx="6923314" cy="369332"/>
          </a:xfrm>
          <a:prstGeom prst="rect">
            <a:avLst/>
          </a:prstGeom>
          <a:noFill/>
        </p:spPr>
        <p:txBody>
          <a:bodyPr wrap="square" rtlCol="0">
            <a:spAutoFit/>
          </a:bodyPr>
          <a:lstStyle/>
          <a:p>
            <a:r>
              <a:rPr lang="en-US" dirty="0"/>
              <a:t>Possible Calendar of the Israelites in the Wilderness</a:t>
            </a:r>
          </a:p>
        </p:txBody>
      </p:sp>
      <p:sp>
        <p:nvSpPr>
          <p:cNvPr id="5" name="Rectangle 4"/>
          <p:cNvSpPr/>
          <p:nvPr/>
        </p:nvSpPr>
        <p:spPr>
          <a:xfrm>
            <a:off x="6096000" y="6596390"/>
            <a:ext cx="6096000" cy="261610"/>
          </a:xfrm>
          <a:prstGeom prst="rect">
            <a:avLst/>
          </a:prstGeom>
        </p:spPr>
        <p:txBody>
          <a:bodyPr>
            <a:spAutoFit/>
          </a:bodyPr>
          <a:lstStyle/>
          <a:p>
            <a:r>
              <a:rPr lang="en-US" sz="1100" b="0" i="0" dirty="0">
                <a:solidFill>
                  <a:srgbClr val="000000"/>
                </a:solidFill>
                <a:effectLst/>
                <a:latin typeface="Calibri" panose="020F0502020204030204" pitchFamily="34" charset="0"/>
              </a:rPr>
              <a:t>http://www.bible.ca/archeology/bible-archeology-exodus-route-travel-times-distances-days.htm</a:t>
            </a:r>
            <a:endParaRPr lang="en-US" sz="1100" dirty="0"/>
          </a:p>
        </p:txBody>
      </p:sp>
    </p:spTree>
    <p:extLst>
      <p:ext uri="{BB962C8B-B14F-4D97-AF65-F5344CB8AC3E}">
        <p14:creationId xmlns:p14="http://schemas.microsoft.com/office/powerpoint/2010/main" val="246133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5" name="TextBox 4"/>
          <p:cNvSpPr txBox="1"/>
          <p:nvPr/>
        </p:nvSpPr>
        <p:spPr>
          <a:xfrm>
            <a:off x="10766079" y="6449838"/>
            <a:ext cx="1339913" cy="369332"/>
          </a:xfrm>
          <a:prstGeom prst="rect">
            <a:avLst/>
          </a:prstGeom>
          <a:noFill/>
        </p:spPr>
        <p:txBody>
          <a:bodyPr wrap="square" rtlCol="0">
            <a:spAutoFit/>
          </a:bodyPr>
          <a:lstStyle/>
          <a:p>
            <a:pPr algn="r"/>
            <a:r>
              <a:rPr lang="en-US" dirty="0">
                <a:solidFill>
                  <a:schemeClr val="bg1"/>
                </a:solidFill>
              </a:rPr>
              <a:t>(1)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Temples Announced</a:t>
            </a:r>
          </a:p>
        </p:txBody>
      </p:sp>
      <p:sp>
        <p:nvSpPr>
          <p:cNvPr id="2" name="Rectangle 1"/>
          <p:cNvSpPr/>
          <p:nvPr/>
        </p:nvSpPr>
        <p:spPr>
          <a:xfrm>
            <a:off x="160354" y="1374236"/>
            <a:ext cx="6153819" cy="4524315"/>
          </a:xfrm>
          <a:prstGeom prst="rect">
            <a:avLst/>
          </a:prstGeom>
        </p:spPr>
        <p:txBody>
          <a:bodyPr wrap="square">
            <a:spAutoFit/>
          </a:bodyPr>
          <a:lstStyle/>
          <a:p>
            <a:pPr fontAlgn="base"/>
            <a:r>
              <a:rPr lang="en-US" dirty="0">
                <a:solidFill>
                  <a:schemeClr val="bg1"/>
                </a:solidFill>
                <a:latin typeface="Calibri" panose="020F0502020204030204" pitchFamily="34" charset="0"/>
              </a:rPr>
              <a:t>Temples are planned for:</a:t>
            </a:r>
          </a:p>
          <a:p>
            <a:pPr fontAlgn="base"/>
            <a:r>
              <a:rPr lang="en-US" dirty="0">
                <a:solidFill>
                  <a:schemeClr val="bg1"/>
                </a:solidFill>
              </a:rPr>
              <a:t>Pago Pago, American Samoa, (the first in American Samoa)</a:t>
            </a:r>
          </a:p>
          <a:p>
            <a:pPr fontAlgn="base"/>
            <a:r>
              <a:rPr lang="en-US" dirty="0">
                <a:solidFill>
                  <a:schemeClr val="bg1"/>
                </a:solidFill>
              </a:rPr>
              <a:t>Okinawa City, Okinawa</a:t>
            </a:r>
          </a:p>
          <a:p>
            <a:pPr fontAlgn="base"/>
            <a:r>
              <a:rPr lang="en-US" dirty="0" err="1">
                <a:solidFill>
                  <a:schemeClr val="bg1"/>
                </a:solidFill>
              </a:rPr>
              <a:t>Neiafu</a:t>
            </a:r>
            <a:r>
              <a:rPr lang="en-US" dirty="0">
                <a:solidFill>
                  <a:schemeClr val="bg1"/>
                </a:solidFill>
              </a:rPr>
              <a:t>, Tonga</a:t>
            </a:r>
          </a:p>
          <a:p>
            <a:pPr fontAlgn="base"/>
            <a:r>
              <a:rPr lang="en-US" dirty="0">
                <a:solidFill>
                  <a:schemeClr val="bg1"/>
                </a:solidFill>
              </a:rPr>
              <a:t>Tooele Valley, Utah</a:t>
            </a:r>
          </a:p>
          <a:p>
            <a:pPr fontAlgn="base"/>
            <a:r>
              <a:rPr lang="en-US" dirty="0">
                <a:solidFill>
                  <a:schemeClr val="bg1"/>
                </a:solidFill>
              </a:rPr>
              <a:t>Moses Lake, Washington</a:t>
            </a:r>
          </a:p>
          <a:p>
            <a:pPr fontAlgn="base"/>
            <a:r>
              <a:rPr lang="en-US" dirty="0">
                <a:solidFill>
                  <a:schemeClr val="bg1"/>
                </a:solidFill>
              </a:rPr>
              <a:t>San Pedro Sula, Honduras ( the country’s first house of the Lord)</a:t>
            </a:r>
          </a:p>
          <a:p>
            <a:pPr fontAlgn="base"/>
            <a:r>
              <a:rPr lang="en-US" dirty="0">
                <a:solidFill>
                  <a:schemeClr val="bg1"/>
                </a:solidFill>
              </a:rPr>
              <a:t>Antofagasta, Chile</a:t>
            </a:r>
          </a:p>
          <a:p>
            <a:pPr fontAlgn="base"/>
            <a:r>
              <a:rPr lang="en-US" dirty="0">
                <a:solidFill>
                  <a:schemeClr val="bg1"/>
                </a:solidFill>
              </a:rPr>
              <a:t>Budapest, Hungary</a:t>
            </a:r>
          </a:p>
          <a:p>
            <a:endParaRPr lang="en-US" dirty="0">
              <a:solidFill>
                <a:schemeClr val="bg1"/>
              </a:solidFill>
              <a:latin typeface="Calibri" panose="020F0502020204030204" pitchFamily="34" charset="0"/>
            </a:endParaRPr>
          </a:p>
          <a:p>
            <a:r>
              <a:rPr lang="en-US" dirty="0">
                <a:solidFill>
                  <a:schemeClr val="bg1"/>
                </a:solidFill>
              </a:rPr>
              <a:t>President Nelson also provided an updated on the renovation of pioneer-era temples. He said plans for the renovation of the Salt Lake Temple, Temple Square, and the adjoining plaza near the Church Office Building will be announced on Friday, April 19, 2019. He also said the Manti and Logan Temples will be renovated in coming years. </a:t>
            </a:r>
            <a:endParaRPr lang="en-US" dirty="0">
              <a:solidFill>
                <a:schemeClr val="bg1"/>
              </a:solidFill>
              <a:latin typeface="Calibri" panose="020F0502020204030204" pitchFamily="34" charset="0"/>
            </a:endParaRPr>
          </a:p>
        </p:txBody>
      </p:sp>
      <p:sp>
        <p:nvSpPr>
          <p:cNvPr id="7" name="Rectangle 6"/>
          <p:cNvSpPr/>
          <p:nvPr/>
        </p:nvSpPr>
        <p:spPr>
          <a:xfrm>
            <a:off x="5078994" y="830997"/>
            <a:ext cx="2272866" cy="369332"/>
          </a:xfrm>
          <a:prstGeom prst="rect">
            <a:avLst/>
          </a:prstGeom>
        </p:spPr>
        <p:txBody>
          <a:bodyPr wrap="none">
            <a:spAutoFit/>
          </a:bodyPr>
          <a:lstStyle/>
          <a:p>
            <a:r>
              <a:rPr lang="en-US" dirty="0">
                <a:solidFill>
                  <a:schemeClr val="bg1"/>
                </a:solidFill>
              </a:rPr>
              <a:t>April Conference 2019</a:t>
            </a:r>
            <a:endParaRPr lang="en-US" dirty="0"/>
          </a:p>
        </p:txBody>
      </p:sp>
      <p:sp>
        <p:nvSpPr>
          <p:cNvPr id="8" name="Rectangle 7"/>
          <p:cNvSpPr/>
          <p:nvPr/>
        </p:nvSpPr>
        <p:spPr>
          <a:xfrm>
            <a:off x="7351860" y="4996684"/>
            <a:ext cx="3955829" cy="1200329"/>
          </a:xfrm>
          <a:prstGeom prst="rect">
            <a:avLst/>
          </a:prstGeom>
        </p:spPr>
        <p:txBody>
          <a:bodyPr wrap="square">
            <a:spAutoFit/>
          </a:bodyPr>
          <a:lstStyle/>
          <a:p>
            <a:r>
              <a:rPr lang="en-US" b="0" i="0" dirty="0">
                <a:solidFill>
                  <a:schemeClr val="bg1"/>
                </a:solidFill>
                <a:effectLst/>
                <a:latin typeface="Arial" panose="020B0604020202020204" pitchFamily="34" charset="0"/>
              </a:rPr>
              <a:t>As of April 2019 there are </a:t>
            </a:r>
            <a:r>
              <a:rPr lang="en-US" dirty="0">
                <a:solidFill>
                  <a:schemeClr val="bg1"/>
                </a:solidFill>
                <a:latin typeface="Arial" panose="020B0604020202020204" pitchFamily="34" charset="0"/>
              </a:rPr>
              <a:t>209</a:t>
            </a:r>
            <a:r>
              <a:rPr lang="en-US" b="0" i="0" dirty="0">
                <a:solidFill>
                  <a:schemeClr val="bg1"/>
                </a:solidFill>
                <a:effectLst/>
                <a:latin typeface="Arial" panose="020B0604020202020204" pitchFamily="34" charset="0"/>
              </a:rPr>
              <a:t> LDS temples throughout the world either in operation, under construction or announced. (2)</a:t>
            </a:r>
            <a:endParaRPr lang="en-US" dirty="0">
              <a:solidFill>
                <a:schemeClr val="bg1"/>
              </a:solidFill>
            </a:endParaRPr>
          </a:p>
        </p:txBody>
      </p:sp>
      <p:pic>
        <p:nvPicPr>
          <p:cNvPr id="1026" name="Picture 2" descr="Map of Pago Pago, Eastern District, American Samoa">
            <a:extLst>
              <a:ext uri="{FF2B5EF4-FFF2-40B4-BE49-F238E27FC236}">
                <a16:creationId xmlns:a16="http://schemas.microsoft.com/office/drawing/2014/main" id="{28FE4F6C-7676-4636-AE97-7EA16C0232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0164" y="859531"/>
            <a:ext cx="3455871" cy="1793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p of Budapest">
            <a:extLst>
              <a:ext uri="{FF2B5EF4-FFF2-40B4-BE49-F238E27FC236}">
                <a16:creationId xmlns:a16="http://schemas.microsoft.com/office/drawing/2014/main" id="{BA3B78FC-C25B-4A12-91B9-747B1D88F3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4527" y="2844338"/>
            <a:ext cx="215265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41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500"/>
                                        <p:tgtEl>
                                          <p:spTgt spid="1026"/>
                                        </p:tgtEl>
                                      </p:cBhvr>
                                    </p:animEffect>
                                  </p:childTnLst>
                                </p:cTn>
                              </p:par>
                              <p:par>
                                <p:cTn id="26" presetID="10" presetClass="entr" presetSubtype="0" fill="hold" nodeType="with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500"/>
                                        <p:tgtEl>
                                          <p:spTgt spid="102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Temples Today</a:t>
            </a:r>
          </a:p>
        </p:txBody>
      </p:sp>
      <p:grpSp>
        <p:nvGrpSpPr>
          <p:cNvPr id="9" name="Group 8"/>
          <p:cNvGrpSpPr/>
          <p:nvPr/>
        </p:nvGrpSpPr>
        <p:grpSpPr>
          <a:xfrm>
            <a:off x="276548" y="1683003"/>
            <a:ext cx="3170127" cy="5125785"/>
            <a:chOff x="508660" y="1154317"/>
            <a:chExt cx="3170127" cy="5125785"/>
          </a:xfrm>
        </p:grpSpPr>
        <p:pic>
          <p:nvPicPr>
            <p:cNvPr id="4098" name="Picture 2" descr="http://2.bp.blogspot.com/-_syu-6Eld5g/VFGz_gBQmlI/AAAAAAAADHg/S85_uo99Ymk/s1600/houston-texas-450x480-0001945a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60" y="1154317"/>
              <a:ext cx="3170127" cy="33814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0181" y="4525776"/>
              <a:ext cx="2367084" cy="1754326"/>
            </a:xfrm>
            <a:prstGeom prst="rect">
              <a:avLst/>
            </a:prstGeom>
          </p:spPr>
          <p:txBody>
            <a:bodyPr wrap="square">
              <a:spAutoFit/>
            </a:bodyPr>
            <a:lstStyle/>
            <a:p>
              <a:pPr algn="ctr"/>
              <a:r>
                <a:rPr lang="en-US" dirty="0">
                  <a:solidFill>
                    <a:schemeClr val="bg1"/>
                  </a:solidFill>
                  <a:latin typeface="Calibri" panose="020F0502020204030204" pitchFamily="34" charset="0"/>
                </a:rPr>
                <a:t>Houston, Texas</a:t>
              </a:r>
            </a:p>
            <a:p>
              <a:pPr algn="ctr"/>
              <a:r>
                <a:rPr lang="en-US" dirty="0">
                  <a:solidFill>
                    <a:schemeClr val="bg1"/>
                  </a:solidFill>
                  <a:latin typeface="Calibri" panose="020F0502020204030204" pitchFamily="34" charset="0"/>
                </a:rPr>
                <a:t>Dedication</a:t>
              </a:r>
            </a:p>
            <a:p>
              <a:pPr algn="ctr"/>
              <a:r>
                <a:rPr lang="en-US" dirty="0">
                  <a:solidFill>
                    <a:schemeClr val="bg1"/>
                  </a:solidFill>
                  <a:latin typeface="Calibri" panose="020F0502020204030204" pitchFamily="34" charset="0"/>
                </a:rPr>
                <a:t>August 26-27 by Gordon B. Hinckley</a:t>
              </a:r>
            </a:p>
            <a:p>
              <a:pPr algn="ctr"/>
              <a:r>
                <a:rPr lang="en-US" dirty="0">
                  <a:solidFill>
                    <a:schemeClr val="bg1"/>
                  </a:solidFill>
                  <a:latin typeface="Calibri" panose="020F0502020204030204" pitchFamily="34" charset="0"/>
                </a:rPr>
                <a:t>97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Temple</a:t>
              </a:r>
            </a:p>
            <a:p>
              <a:pPr algn="ctr"/>
              <a:endParaRPr lang="en-US" dirty="0">
                <a:latin typeface="Calibri" panose="020F0502020204030204" pitchFamily="34" charset="0"/>
              </a:endParaRPr>
            </a:p>
          </p:txBody>
        </p:sp>
      </p:grpSp>
      <p:grpSp>
        <p:nvGrpSpPr>
          <p:cNvPr id="10" name="Group 9"/>
          <p:cNvGrpSpPr/>
          <p:nvPr/>
        </p:nvGrpSpPr>
        <p:grpSpPr>
          <a:xfrm>
            <a:off x="8290159" y="1164327"/>
            <a:ext cx="3831483" cy="5213574"/>
            <a:chOff x="8290159" y="1164327"/>
            <a:chExt cx="3831483" cy="5213574"/>
          </a:xfrm>
        </p:grpSpPr>
        <p:pic>
          <p:nvPicPr>
            <p:cNvPr id="4100" name="Picture 4" descr="http://orig00.deviantart.net/9555/f/2009/118/9/7/rexburg_idaho_temple_at_sunset_by_packardphotograph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666" y="1164327"/>
              <a:ext cx="2520468" cy="390014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290159" y="5054462"/>
              <a:ext cx="3831483" cy="1323439"/>
            </a:xfrm>
            <a:prstGeom prst="rect">
              <a:avLst/>
            </a:prstGeom>
          </p:spPr>
          <p:txBody>
            <a:bodyPr wrap="square">
              <a:spAutoFit/>
            </a:bodyPr>
            <a:lstStyle/>
            <a:p>
              <a:pPr algn="ctr"/>
              <a:r>
                <a:rPr lang="en-US" sz="1600" dirty="0">
                  <a:solidFill>
                    <a:schemeClr val="bg1"/>
                  </a:solidFill>
                  <a:latin typeface="Calibri" panose="020F0502020204030204" pitchFamily="34" charset="0"/>
                </a:rPr>
                <a:t>Rexburg, Idaho</a:t>
              </a:r>
            </a:p>
            <a:p>
              <a:pPr algn="ctr"/>
              <a:r>
                <a:rPr lang="en-US" sz="1600" dirty="0">
                  <a:solidFill>
                    <a:schemeClr val="bg1"/>
                  </a:solidFill>
                  <a:latin typeface="Calibri" panose="020F0502020204030204" pitchFamily="34" charset="0"/>
                </a:rPr>
                <a:t>Dedication delayed one week due to the death of President Gordon B. Hinckley</a:t>
              </a:r>
            </a:p>
            <a:p>
              <a:pPr algn="ctr"/>
              <a:r>
                <a:rPr lang="en-US" sz="1600" dirty="0">
                  <a:solidFill>
                    <a:schemeClr val="bg1"/>
                  </a:solidFill>
                  <a:latin typeface="Calibri" panose="020F0502020204030204" pitchFamily="34" charset="0"/>
                </a:rPr>
                <a:t>10 February 2008 by Thomas S. Monson</a:t>
              </a:r>
            </a:p>
            <a:p>
              <a:pPr algn="ctr"/>
              <a:r>
                <a:rPr lang="en-US" sz="1600" dirty="0">
                  <a:solidFill>
                    <a:schemeClr val="bg1"/>
                  </a:solidFill>
                  <a:latin typeface="Calibri" panose="020F0502020204030204" pitchFamily="34" charset="0"/>
                </a:rPr>
                <a:t>125</a:t>
              </a:r>
              <a:r>
                <a:rPr lang="en-US" sz="1600" baseline="30000" dirty="0">
                  <a:solidFill>
                    <a:schemeClr val="bg1"/>
                  </a:solidFill>
                  <a:latin typeface="Calibri" panose="020F0502020204030204" pitchFamily="34" charset="0"/>
                </a:rPr>
                <a:t>th</a:t>
              </a:r>
              <a:r>
                <a:rPr lang="en-US" sz="1600" dirty="0">
                  <a:solidFill>
                    <a:schemeClr val="bg1"/>
                  </a:solidFill>
                  <a:latin typeface="Calibri" panose="020F0502020204030204" pitchFamily="34" charset="0"/>
                </a:rPr>
                <a:t> Temple</a:t>
              </a:r>
            </a:p>
          </p:txBody>
        </p:sp>
      </p:grpSp>
      <p:grpSp>
        <p:nvGrpSpPr>
          <p:cNvPr id="13" name="Group 12"/>
          <p:cNvGrpSpPr/>
          <p:nvPr/>
        </p:nvGrpSpPr>
        <p:grpSpPr>
          <a:xfrm>
            <a:off x="3916748" y="1947755"/>
            <a:ext cx="4305905" cy="4539360"/>
            <a:chOff x="3916748" y="1947755"/>
            <a:chExt cx="4305905" cy="4539360"/>
          </a:xfrm>
        </p:grpSpPr>
        <p:pic>
          <p:nvPicPr>
            <p:cNvPr id="4102" name="Picture 6" descr="https://upload.wikimedia.org/wikipedia/commons/7/75/San_Diego_Mormon_Temple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6748" y="1947755"/>
              <a:ext cx="4305905" cy="285196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918439" y="5009787"/>
              <a:ext cx="2647132" cy="1477328"/>
            </a:xfrm>
            <a:prstGeom prst="rect">
              <a:avLst/>
            </a:prstGeom>
          </p:spPr>
          <p:txBody>
            <a:bodyPr wrap="square">
              <a:spAutoFit/>
            </a:bodyPr>
            <a:lstStyle/>
            <a:p>
              <a:pPr algn="ctr"/>
              <a:r>
                <a:rPr lang="en-US" dirty="0">
                  <a:solidFill>
                    <a:schemeClr val="bg1"/>
                  </a:solidFill>
                  <a:latin typeface="Calibri" panose="020F0502020204030204" pitchFamily="34" charset="0"/>
                </a:rPr>
                <a:t>San Diego, California</a:t>
              </a:r>
            </a:p>
            <a:p>
              <a:pPr algn="ctr"/>
              <a:r>
                <a:rPr lang="en-US" dirty="0">
                  <a:solidFill>
                    <a:schemeClr val="bg1"/>
                  </a:solidFill>
                  <a:latin typeface="Calibri" panose="020F0502020204030204" pitchFamily="34" charset="0"/>
                </a:rPr>
                <a:t>Dedication</a:t>
              </a:r>
            </a:p>
            <a:p>
              <a:pPr algn="ctr"/>
              <a:r>
                <a:rPr lang="en-US" dirty="0">
                  <a:solidFill>
                    <a:schemeClr val="bg1"/>
                  </a:solidFill>
                  <a:latin typeface="Calibri" panose="020F0502020204030204" pitchFamily="34" charset="0"/>
                </a:rPr>
                <a:t>April 25-30, 1933 by Gordon B. Hinckley</a:t>
              </a:r>
            </a:p>
            <a:p>
              <a:pPr algn="ctr"/>
              <a:r>
                <a:rPr lang="en-US" dirty="0">
                  <a:solidFill>
                    <a:schemeClr val="bg1"/>
                  </a:solidFill>
                  <a:latin typeface="Calibri" panose="020F0502020204030204" pitchFamily="34" charset="0"/>
                </a:rPr>
                <a:t>45</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Temple</a:t>
              </a:r>
            </a:p>
          </p:txBody>
        </p:sp>
      </p:grpSp>
    </p:spTree>
    <p:extLst>
      <p:ext uri="{BB962C8B-B14F-4D97-AF65-F5344CB8AC3E}">
        <p14:creationId xmlns:p14="http://schemas.microsoft.com/office/powerpoint/2010/main" val="6495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Sanctuary</a:t>
            </a:r>
          </a:p>
        </p:txBody>
      </p:sp>
      <p:sp>
        <p:nvSpPr>
          <p:cNvPr id="17" name="Rectangle 16"/>
          <p:cNvSpPr/>
          <p:nvPr/>
        </p:nvSpPr>
        <p:spPr>
          <a:xfrm>
            <a:off x="509401" y="939301"/>
            <a:ext cx="3539762" cy="1477328"/>
          </a:xfrm>
          <a:prstGeom prst="rect">
            <a:avLst/>
          </a:prstGeom>
        </p:spPr>
        <p:txBody>
          <a:bodyPr wrap="square">
            <a:spAutoFit/>
          </a:bodyPr>
          <a:lstStyle/>
          <a:p>
            <a:r>
              <a:rPr lang="en-US" dirty="0">
                <a:solidFill>
                  <a:schemeClr val="bg1"/>
                </a:solidFill>
                <a:latin typeface="Calibri" panose="020F0502020204030204" pitchFamily="34" charset="0"/>
              </a:rPr>
              <a:t>Moses and 73 others ascended the mountain, Moses asked them to remain while he ascended farther up the mountain to speak with the Lord.</a:t>
            </a:r>
          </a:p>
        </p:txBody>
      </p:sp>
      <p:sp>
        <p:nvSpPr>
          <p:cNvPr id="2" name="Rectangle 1"/>
          <p:cNvSpPr/>
          <p:nvPr/>
        </p:nvSpPr>
        <p:spPr>
          <a:xfrm>
            <a:off x="4223330" y="892073"/>
            <a:ext cx="3245312" cy="369332"/>
          </a:xfrm>
          <a:prstGeom prst="rect">
            <a:avLst/>
          </a:prstGeom>
        </p:spPr>
        <p:txBody>
          <a:bodyPr wrap="none">
            <a:spAutoFit/>
          </a:bodyPr>
          <a:lstStyle/>
          <a:p>
            <a:r>
              <a:rPr lang="en-US" b="0" i="0" dirty="0">
                <a:solidFill>
                  <a:schemeClr val="bg1"/>
                </a:solidFill>
                <a:effectLst/>
                <a:latin typeface="Calibri" panose="020F0502020204030204" pitchFamily="34" charset="0"/>
              </a:rPr>
              <a:t>A holy place or a place of safety. </a:t>
            </a:r>
            <a:endParaRPr lang="en-US" dirty="0">
              <a:solidFill>
                <a:schemeClr val="bg1"/>
              </a:solidFill>
            </a:endParaRP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25:1-8</a:t>
            </a:r>
          </a:p>
        </p:txBody>
      </p:sp>
      <p:sp>
        <p:nvSpPr>
          <p:cNvPr id="8" name="Rectangle 7"/>
          <p:cNvSpPr/>
          <p:nvPr/>
        </p:nvSpPr>
        <p:spPr>
          <a:xfrm>
            <a:off x="5159830" y="5288339"/>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During his forty-day fast upon the mount, Moses received every detail needed for the construction of a tabernacle, a house of the Lord, where Israel could come and receive the keys of salvation and exaltation.</a:t>
            </a:r>
            <a:endParaRPr lang="en-US" dirty="0">
              <a:solidFill>
                <a:schemeClr val="bg1"/>
              </a:solidFill>
            </a:endParaRPr>
          </a:p>
        </p:txBody>
      </p:sp>
      <p:pic>
        <p:nvPicPr>
          <p:cNvPr id="6148" name="Picture 4" descr="http://www.biblegraphics.com/graphics/viewing/exodus/Exod4w.jpg"/>
          <p:cNvPicPr>
            <a:picLocks noChangeAspect="1" noChangeArrowheads="1"/>
          </p:cNvPicPr>
          <p:nvPr/>
        </p:nvPicPr>
        <p:blipFill rotWithShape="1">
          <a:blip r:embed="rId3">
            <a:extLst>
              <a:ext uri="{28A0092B-C50C-407E-A947-70E740481C1C}">
                <a14:useLocalDpi xmlns:a14="http://schemas.microsoft.com/office/drawing/2010/main" val="0"/>
              </a:ext>
            </a:extLst>
          </a:blip>
          <a:srcRect r="1414" b="9646"/>
          <a:stretch/>
        </p:blipFill>
        <p:spPr bwMode="auto">
          <a:xfrm>
            <a:off x="6096000" y="1529725"/>
            <a:ext cx="5399402" cy="32445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9400" y="2924500"/>
            <a:ext cx="4890001"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Lord wanted the children of Israel to build a tabernacle (or sanctuary)</a:t>
            </a:r>
            <a:endParaRPr lang="en-US" dirty="0">
              <a:solidFill>
                <a:schemeClr val="bg1"/>
              </a:solidFill>
            </a:endParaRPr>
          </a:p>
        </p:txBody>
      </p:sp>
      <p:grpSp>
        <p:nvGrpSpPr>
          <p:cNvPr id="20" name="Group 19"/>
          <p:cNvGrpSpPr/>
          <p:nvPr/>
        </p:nvGrpSpPr>
        <p:grpSpPr>
          <a:xfrm>
            <a:off x="609884" y="3570831"/>
            <a:ext cx="3505068" cy="2501531"/>
            <a:chOff x="228600" y="381000"/>
            <a:chExt cx="3505068" cy="2501531"/>
          </a:xfrm>
        </p:grpSpPr>
        <p:grpSp>
          <p:nvGrpSpPr>
            <p:cNvPr id="21" name="Group 20"/>
            <p:cNvGrpSpPr/>
            <p:nvPr/>
          </p:nvGrpSpPr>
          <p:grpSpPr>
            <a:xfrm>
              <a:off x="228600" y="381000"/>
              <a:ext cx="3505068" cy="2501531"/>
              <a:chOff x="534986" y="381000"/>
              <a:chExt cx="2637111" cy="2501531"/>
            </a:xfrm>
          </p:grpSpPr>
          <p:sp>
            <p:nvSpPr>
              <p:cNvPr id="23" name="Rectangle 2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34986" y="384805"/>
                <a:ext cx="457200" cy="2497726"/>
                <a:chOff x="533400" y="381000"/>
                <a:chExt cx="457200" cy="2497726"/>
              </a:xfrm>
            </p:grpSpPr>
            <p:sp>
              <p:nvSpPr>
                <p:cNvPr id="30" name="Oval 2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714897" y="381000"/>
                <a:ext cx="457200" cy="2497726"/>
                <a:chOff x="2714897" y="457200"/>
                <a:chExt cx="457200" cy="2497726"/>
              </a:xfrm>
            </p:grpSpPr>
            <p:sp>
              <p:nvSpPr>
                <p:cNvPr id="26" name="Oval 2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773884" y="1227072"/>
              <a:ext cx="2414500" cy="923330"/>
            </a:xfrm>
            <a:prstGeom prst="rect">
              <a:avLst/>
            </a:prstGeom>
          </p:spPr>
          <p:txBody>
            <a:bodyPr wrap="square">
              <a:spAutoFit/>
            </a:bodyPr>
            <a:lstStyle/>
            <a:p>
              <a:pPr algn="ctr"/>
              <a:r>
                <a:rPr lang="en-US" b="1" dirty="0"/>
                <a:t>The Lord commands us to build temples so He can dwell among us</a:t>
              </a:r>
              <a:endParaRPr lang="en-US" i="1" dirty="0"/>
            </a:p>
          </p:txBody>
        </p:sp>
      </p:grpSp>
    </p:spTree>
    <p:extLst>
      <p:ext uri="{BB962C8B-B14F-4D97-AF65-F5344CB8AC3E}">
        <p14:creationId xmlns:p14="http://schemas.microsoft.com/office/powerpoint/2010/main" val="32618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out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Tabernacles VS Temples</a:t>
            </a:r>
          </a:p>
        </p:txBody>
      </p:sp>
      <p:sp>
        <p:nvSpPr>
          <p:cNvPr id="17" name="Rectangle 16"/>
          <p:cNvSpPr/>
          <p:nvPr/>
        </p:nvSpPr>
        <p:spPr>
          <a:xfrm>
            <a:off x="639067" y="1283887"/>
            <a:ext cx="4357936" cy="2031325"/>
          </a:xfrm>
          <a:prstGeom prst="rect">
            <a:avLst/>
          </a:prstGeom>
        </p:spPr>
        <p:txBody>
          <a:bodyPr wrap="square">
            <a:spAutoFit/>
          </a:bodyPr>
          <a:lstStyle/>
          <a:p>
            <a:r>
              <a:rPr lang="en-US" dirty="0">
                <a:solidFill>
                  <a:schemeClr val="bg1"/>
                </a:solidFill>
                <a:latin typeface="Calibri" panose="020F0502020204030204" pitchFamily="34" charset="0"/>
              </a:rPr>
              <a:t>Although the tabernacle Moses was commanded to build shared similarities with modern temples (such as priesthood ordinances being performed in both), the tabernacle functioned under the law of Moses and thus differed substantially from modern temples. </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25:1-8</a:t>
            </a:r>
          </a:p>
        </p:txBody>
      </p:sp>
      <p:pic>
        <p:nvPicPr>
          <p:cNvPr id="9218" name="Picture 2" descr="https://theworddetective.files.wordpress.com/2011/09/holyplace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83887"/>
            <a:ext cx="3435397" cy="257654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5809749" y="4552147"/>
            <a:ext cx="3834000" cy="1477328"/>
          </a:xfrm>
          <a:prstGeom prst="rect">
            <a:avLst/>
          </a:prstGeom>
        </p:spPr>
        <p:txBody>
          <a:bodyPr wrap="square">
            <a:spAutoFit/>
          </a:bodyPr>
          <a:lstStyle/>
          <a:p>
            <a:r>
              <a:rPr lang="en-US" dirty="0">
                <a:solidFill>
                  <a:schemeClr val="bg1"/>
                </a:solidFill>
                <a:latin typeface="Calibri" panose="020F0502020204030204" pitchFamily="34" charset="0"/>
              </a:rPr>
              <a:t>However, both the ancient tabernacle and modern temples are the house of the Lord, where the Lord’s people can feel close to Heavenly Father and Jesus Christ.</a:t>
            </a:r>
          </a:p>
        </p:txBody>
      </p:sp>
      <p:grpSp>
        <p:nvGrpSpPr>
          <p:cNvPr id="3" name="Group 2"/>
          <p:cNvGrpSpPr/>
          <p:nvPr/>
        </p:nvGrpSpPr>
        <p:grpSpPr>
          <a:xfrm>
            <a:off x="1158848" y="3821252"/>
            <a:ext cx="4125685" cy="2830341"/>
            <a:chOff x="493224" y="3753833"/>
            <a:chExt cx="4125685" cy="2830341"/>
          </a:xfrm>
        </p:grpSpPr>
        <p:pic>
          <p:nvPicPr>
            <p:cNvPr id="9220" name="Picture 4" descr="http://3.bp.blogspot.com/-7AGKwNAvjSQ/TtXKnh4Ob0I/AAAAAAAABPw/7uFY3NfFo6s/s1600/Inside+Temple+Square+model%252C+Salt+Lake+City%252C+Utah%252C+US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9" b="6249"/>
            <a:stretch/>
          </p:blipFill>
          <p:spPr bwMode="auto">
            <a:xfrm>
              <a:off x="493224" y="3753833"/>
              <a:ext cx="4125685" cy="257321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2413407" y="6337953"/>
              <a:ext cx="1690507" cy="246221"/>
            </a:xfrm>
            <a:prstGeom prst="rect">
              <a:avLst/>
            </a:prstGeom>
          </p:spPr>
          <p:txBody>
            <a:bodyPr wrap="square">
              <a:spAutoFit/>
            </a:bodyPr>
            <a:lstStyle/>
            <a:p>
              <a:r>
                <a:rPr lang="en-US" sz="1000" dirty="0">
                  <a:solidFill>
                    <a:schemeClr val="bg1"/>
                  </a:solidFill>
                  <a:latin typeface="Calibri" panose="020F0502020204030204" pitchFamily="34" charset="0"/>
                </a:rPr>
                <a:t>Salt Lake Temple replica</a:t>
              </a:r>
            </a:p>
          </p:txBody>
        </p:sp>
      </p:grpSp>
    </p:spTree>
    <p:extLst>
      <p:ext uri="{BB962C8B-B14F-4D97-AF65-F5344CB8AC3E}">
        <p14:creationId xmlns:p14="http://schemas.microsoft.com/office/powerpoint/2010/main" val="170936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5" name="TextBox 4"/>
          <p:cNvSpPr txBox="1"/>
          <p:nvPr/>
        </p:nvSpPr>
        <p:spPr>
          <a:xfrm>
            <a:off x="359229" y="801878"/>
            <a:ext cx="6302828" cy="1938992"/>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“Temples have always symbolized being in the presence of the Lord. … There is a closeness to God that comes through consistent worship in the house of the Lord. We can come to know Him and feel welcome, ‘at home,’ in His house.</a:t>
            </a:r>
          </a:p>
        </p:txBody>
      </p:sp>
      <p:pic>
        <p:nvPicPr>
          <p:cNvPr id="10242" name="Picture 2" descr="Elder David E. Sorens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521" y="939418"/>
            <a:ext cx="1531710" cy="20332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27473" y="4469523"/>
            <a:ext cx="6302828" cy="1569660"/>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 The simple presence of a temple should serve as a reminder of covenants we have made, the need for integrity, and the fact that God is never far away.” </a:t>
            </a:r>
            <a:r>
              <a:rPr lang="en-US" sz="2400" dirty="0">
                <a:solidFill>
                  <a:schemeClr val="bg1"/>
                </a:solidFill>
              </a:rPr>
              <a:t> (4)</a:t>
            </a:r>
            <a:endParaRPr lang="en-US" sz="2400" dirty="0">
              <a:solidFill>
                <a:schemeClr val="bg1"/>
              </a:solidFill>
              <a:latin typeface="Calibri" panose="020F0502020204030204" pitchFamily="34" charset="0"/>
            </a:endParaRPr>
          </a:p>
        </p:txBody>
      </p:sp>
      <p:grpSp>
        <p:nvGrpSpPr>
          <p:cNvPr id="2" name="Group 1"/>
          <p:cNvGrpSpPr/>
          <p:nvPr/>
        </p:nvGrpSpPr>
        <p:grpSpPr>
          <a:xfrm>
            <a:off x="805543" y="3755571"/>
            <a:ext cx="4492807" cy="2539107"/>
            <a:chOff x="805543" y="3755571"/>
            <a:chExt cx="4492807" cy="2539107"/>
          </a:xfrm>
        </p:grpSpPr>
        <p:pic>
          <p:nvPicPr>
            <p:cNvPr id="10244" name="Picture 4" descr="https://img.ksl.com/slc/2501/250187/250187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43" y="3755571"/>
              <a:ext cx="4492807" cy="25391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74032" y="5998643"/>
              <a:ext cx="4355828" cy="276999"/>
            </a:xfrm>
            <a:prstGeom prst="rect">
              <a:avLst/>
            </a:prstGeom>
            <a:noFill/>
          </p:spPr>
          <p:txBody>
            <a:bodyPr wrap="square" rtlCol="0">
              <a:spAutoFit/>
            </a:bodyPr>
            <a:lstStyle/>
            <a:p>
              <a:pPr fontAlgn="base"/>
              <a:r>
                <a:rPr lang="en-US" sz="1200" dirty="0">
                  <a:solidFill>
                    <a:schemeClr val="bg1"/>
                  </a:solidFill>
                  <a:latin typeface="Calibri" panose="020F0502020204030204" pitchFamily="34" charset="0"/>
                </a:rPr>
                <a:t>Brigham City Temple</a:t>
              </a:r>
            </a:p>
          </p:txBody>
        </p:sp>
      </p:grpSp>
    </p:spTree>
    <p:extLst>
      <p:ext uri="{BB962C8B-B14F-4D97-AF65-F5344CB8AC3E}">
        <p14:creationId xmlns:p14="http://schemas.microsoft.com/office/powerpoint/2010/main" val="36372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Portable Temple</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25:9</a:t>
            </a:r>
          </a:p>
        </p:txBody>
      </p:sp>
      <p:sp>
        <p:nvSpPr>
          <p:cNvPr id="2" name="Rectangle 1"/>
          <p:cNvSpPr/>
          <p:nvPr/>
        </p:nvSpPr>
        <p:spPr>
          <a:xfrm>
            <a:off x="827315" y="1452380"/>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“In order that they would have a centerpiece for their worship and activity, the Lord instructed Moses to build a tabernacle. The tabernacle was a forerunner of the temple, made portable so they could easily carry it with them.”  (5)</a:t>
            </a:r>
            <a:endParaRPr lang="en-US" dirty="0">
              <a:solidFill>
                <a:schemeClr val="bg1"/>
              </a:solidFill>
            </a:endParaRPr>
          </a:p>
        </p:txBody>
      </p:sp>
      <p:pic>
        <p:nvPicPr>
          <p:cNvPr id="11266" name="Picture 2" descr="Elder L. Tom Pe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630" y="1679415"/>
            <a:ext cx="1981199" cy="26533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essentialchurch.cc/wp-content/uploads/2015/03/Tabernacle-Col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839" y="3348957"/>
            <a:ext cx="3434268" cy="25757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79571" y="4720643"/>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It included the ark of the covenant (sometimes called the ark of the testimony), which held the stone tablets with the Ten Commandments written on them. The ark of the covenant was kept in the most holy part of the temple. (See </a:t>
            </a:r>
            <a:r>
              <a:rPr lang="en-US" b="0" i="0" u="none" strike="noStrike" dirty="0">
                <a:solidFill>
                  <a:schemeClr val="bg1"/>
                </a:solidFill>
                <a:effectLst/>
                <a:latin typeface="Calibri" panose="020F0502020204030204" pitchFamily="34" charset="0"/>
              </a:rPr>
              <a:t>Ex. 25–26</a:t>
            </a:r>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1 Kgs. 8:9</a:t>
            </a:r>
            <a:r>
              <a:rPr lang="en-US" b="0" i="0" dirty="0">
                <a:solidFill>
                  <a:schemeClr val="bg1"/>
                </a:solidFill>
                <a:effectLst/>
                <a:latin typeface="Calibri" panose="020F0502020204030204" pitchFamily="34" charset="0"/>
              </a:rPr>
              <a:t>.)</a:t>
            </a:r>
            <a:endParaRPr lang="en-US" dirty="0">
              <a:solidFill>
                <a:schemeClr val="bg1"/>
              </a:solidFill>
            </a:endParaRPr>
          </a:p>
        </p:txBody>
      </p:sp>
    </p:spTree>
    <p:extLst>
      <p:ext uri="{BB962C8B-B14F-4D97-AF65-F5344CB8AC3E}">
        <p14:creationId xmlns:p14="http://schemas.microsoft.com/office/powerpoint/2010/main" val="36588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Ark of the Covenant</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25:10-22</a:t>
            </a:r>
          </a:p>
        </p:txBody>
      </p:sp>
      <p:sp>
        <p:nvSpPr>
          <p:cNvPr id="2" name="Rectangle 1"/>
          <p:cNvSpPr/>
          <p:nvPr/>
        </p:nvSpPr>
        <p:spPr>
          <a:xfrm>
            <a:off x="642258" y="1263305"/>
            <a:ext cx="6096000" cy="369332"/>
          </a:xfrm>
          <a:prstGeom prst="rect">
            <a:avLst/>
          </a:prstGeom>
        </p:spPr>
        <p:txBody>
          <a:bodyPr>
            <a:spAutoFit/>
          </a:bodyPr>
          <a:lstStyle/>
          <a:p>
            <a:r>
              <a:rPr lang="en-US" dirty="0">
                <a:solidFill>
                  <a:schemeClr val="bg1"/>
                </a:solidFill>
              </a:rPr>
              <a:t>ark </a:t>
            </a:r>
            <a:r>
              <a:rPr lang="en-US" i="1" dirty="0">
                <a:solidFill>
                  <a:schemeClr val="bg1"/>
                </a:solidFill>
              </a:rPr>
              <a:t>of</a:t>
            </a:r>
            <a:r>
              <a:rPr lang="en-US" dirty="0">
                <a:solidFill>
                  <a:schemeClr val="bg1"/>
                </a:solidFill>
              </a:rPr>
              <a:t> </a:t>
            </a:r>
            <a:r>
              <a:rPr lang="en-US" dirty="0" err="1">
                <a:solidFill>
                  <a:schemeClr val="bg1"/>
                </a:solidFill>
              </a:rPr>
              <a:t>shittim</a:t>
            </a:r>
            <a:r>
              <a:rPr lang="en-US" dirty="0">
                <a:solidFill>
                  <a:schemeClr val="bg1"/>
                </a:solidFill>
              </a:rPr>
              <a:t> wood</a:t>
            </a:r>
          </a:p>
        </p:txBody>
      </p:sp>
      <p:grpSp>
        <p:nvGrpSpPr>
          <p:cNvPr id="3" name="Group 2"/>
          <p:cNvGrpSpPr/>
          <p:nvPr/>
        </p:nvGrpSpPr>
        <p:grpSpPr>
          <a:xfrm>
            <a:off x="398687" y="1618730"/>
            <a:ext cx="2554515" cy="2223663"/>
            <a:chOff x="398688" y="2239304"/>
            <a:chExt cx="2554515" cy="2223663"/>
          </a:xfrm>
        </p:grpSpPr>
        <p:sp>
          <p:nvSpPr>
            <p:cNvPr id="5" name="Rectangle 4"/>
            <p:cNvSpPr/>
            <p:nvPr/>
          </p:nvSpPr>
          <p:spPr>
            <a:xfrm>
              <a:off x="398688" y="4155190"/>
              <a:ext cx="2420712" cy="307777"/>
            </a:xfrm>
            <a:prstGeom prst="rect">
              <a:avLst/>
            </a:prstGeom>
          </p:spPr>
          <p:txBody>
            <a:bodyPr wrap="square">
              <a:spAutoFit/>
            </a:bodyPr>
            <a:lstStyle/>
            <a:p>
              <a:r>
                <a:rPr lang="en-US" sz="1400" b="0" i="0" dirty="0" err="1">
                  <a:solidFill>
                    <a:schemeClr val="bg1"/>
                  </a:solidFill>
                  <a:effectLst/>
                  <a:latin typeface="Calibri" panose="020F0502020204030204" pitchFamily="34" charset="0"/>
                </a:rPr>
                <a:t>Shittim</a:t>
              </a:r>
              <a:r>
                <a:rPr lang="en-US" sz="1400" b="0" i="0" dirty="0">
                  <a:solidFill>
                    <a:schemeClr val="bg1"/>
                  </a:solidFill>
                  <a:effectLst/>
                  <a:latin typeface="Calibri" panose="020F0502020204030204" pitchFamily="34" charset="0"/>
                </a:rPr>
                <a:t> tree in Sinai Desert</a:t>
              </a:r>
              <a:endParaRPr lang="en-US" sz="1400" dirty="0">
                <a:solidFill>
                  <a:schemeClr val="bg1"/>
                </a:solidFill>
              </a:endParaRPr>
            </a:p>
          </p:txBody>
        </p:sp>
        <p:pic>
          <p:nvPicPr>
            <p:cNvPr id="13314" name="Picture 2" descr="http://www.exoticwood.biz/shitt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88" y="2239304"/>
              <a:ext cx="2554515" cy="1915886"/>
            </a:xfrm>
            <a:prstGeom prst="rect">
              <a:avLst/>
            </a:prstGeom>
            <a:noFill/>
            <a:extLst>
              <a:ext uri="{909E8E84-426E-40DD-AFC4-6F175D3DCCD1}">
                <a14:hiddenFill xmlns:a14="http://schemas.microsoft.com/office/drawing/2010/main">
                  <a:solidFill>
                    <a:srgbClr val="FFFFFF"/>
                  </a:solidFill>
                </a14:hiddenFill>
              </a:ext>
            </a:extLst>
          </p:spPr>
        </p:pic>
      </p:grpSp>
      <p:pic>
        <p:nvPicPr>
          <p:cNvPr id="13318" name="Picture 6" descr="acacia1_400_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151" y="1447971"/>
            <a:ext cx="2322656" cy="34723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4302" y="3961937"/>
            <a:ext cx="2864656" cy="1200329"/>
          </a:xfrm>
          <a:prstGeom prst="rect">
            <a:avLst/>
          </a:prstGeom>
        </p:spPr>
        <p:txBody>
          <a:bodyPr wrap="square">
            <a:spAutoFit/>
          </a:bodyPr>
          <a:lstStyle/>
          <a:p>
            <a:r>
              <a:rPr lang="en-US" b="0" i="0" dirty="0">
                <a:solidFill>
                  <a:schemeClr val="bg1"/>
                </a:solidFill>
                <a:effectLst/>
                <a:latin typeface="Arial" panose="020B0604020202020204" pitchFamily="34" charset="0"/>
              </a:rPr>
              <a:t>It is abundant everywhere in Egypt and in the desert, and furnishes the natives with the toughest material </a:t>
            </a:r>
            <a:endParaRPr lang="en-US" dirty="0">
              <a:solidFill>
                <a:schemeClr val="bg1"/>
              </a:solidFill>
            </a:endParaRPr>
          </a:p>
        </p:txBody>
      </p:sp>
      <p:sp>
        <p:nvSpPr>
          <p:cNvPr id="8" name="Rectangle 7"/>
          <p:cNvSpPr/>
          <p:nvPr/>
        </p:nvSpPr>
        <p:spPr>
          <a:xfrm>
            <a:off x="6096000" y="2473186"/>
            <a:ext cx="5889172" cy="2862322"/>
          </a:xfrm>
          <a:prstGeom prst="rect">
            <a:avLst/>
          </a:prstGeom>
        </p:spPr>
        <p:txBody>
          <a:bodyPr wrap="square">
            <a:spAutoFit/>
          </a:bodyPr>
          <a:lstStyle/>
          <a:p>
            <a:r>
              <a:rPr lang="en-US" b="0" i="0" dirty="0">
                <a:solidFill>
                  <a:schemeClr val="bg1"/>
                </a:solidFill>
                <a:effectLst/>
                <a:latin typeface="Calibri" panose="020F0502020204030204" pitchFamily="34" charset="0"/>
              </a:rPr>
              <a:t>The ark of the covenant was a chest, or box, of </a:t>
            </a:r>
            <a:r>
              <a:rPr lang="en-US" b="0" i="0" dirty="0" err="1">
                <a:solidFill>
                  <a:schemeClr val="bg1"/>
                </a:solidFill>
                <a:effectLst/>
                <a:latin typeface="Calibri" panose="020F0502020204030204" pitchFamily="34" charset="0"/>
              </a:rPr>
              <a:t>shittim</a:t>
            </a:r>
            <a:r>
              <a:rPr lang="en-US" b="0" i="0" dirty="0">
                <a:solidFill>
                  <a:schemeClr val="bg1"/>
                </a:solidFill>
                <a:effectLst/>
                <a:latin typeface="Calibri" panose="020F0502020204030204" pitchFamily="34" charset="0"/>
              </a:rPr>
              <a:t> wood overlaid with gold. It was approximately three feet nine inches long, two feet three inches wide, and two feet three inches high. Staves, or poles, on both sides allowed the priests to carry it without actually touching the ark itself.</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Inside, the tablets of the law given to Moses on Mount Sinai were placed </a:t>
            </a:r>
          </a:p>
          <a:p>
            <a:r>
              <a:rPr lang="en-US" dirty="0">
                <a:solidFill>
                  <a:schemeClr val="bg1"/>
                </a:solidFill>
                <a:latin typeface="Calibri" panose="020F0502020204030204" pitchFamily="34" charset="0"/>
              </a:rPr>
              <a:t>Latter the Pot of Manna gathered by Aaron and his rod. (Hebrews 9:4) (6)</a:t>
            </a:r>
            <a:endParaRPr lang="en-US" dirty="0">
              <a:solidFill>
                <a:schemeClr val="bg1"/>
              </a:solidFill>
            </a:endParaRPr>
          </a:p>
        </p:txBody>
      </p:sp>
    </p:spTree>
    <p:extLst>
      <p:ext uri="{BB962C8B-B14F-4D97-AF65-F5344CB8AC3E}">
        <p14:creationId xmlns:p14="http://schemas.microsoft.com/office/powerpoint/2010/main" val="168158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6131</Words>
  <Application>Microsoft Office PowerPoint</Application>
  <PresentationFormat>Widescreen</PresentationFormat>
  <Paragraphs>324</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Rounded MT Bold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38</cp:revision>
  <dcterms:created xsi:type="dcterms:W3CDTF">2015-10-08T13:15:05Z</dcterms:created>
  <dcterms:modified xsi:type="dcterms:W3CDTF">2020-11-14T02:56:35Z</dcterms:modified>
</cp:coreProperties>
</file>