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2" r:id="rId4"/>
    <p:sldId id="282" r:id="rId5"/>
    <p:sldId id="283" r:id="rId6"/>
    <p:sldId id="285" r:id="rId7"/>
    <p:sldId id="284" r:id="rId8"/>
    <p:sldId id="263" r:id="rId9"/>
    <p:sldId id="264"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81" r:id="rId23"/>
    <p:sldId id="280" r:id="rId24"/>
    <p:sldId id="259" r:id="rId25"/>
    <p:sldId id="279" r:id="rId26"/>
    <p:sldId id="273" r:id="rId27"/>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Garamond" panose="02020404030301010803" pitchFamily="18" charset="0"/>
      <p:regular r:id="rId34"/>
      <p:bold r:id="rId35"/>
      <p:italic r:id="rId36"/>
    </p:embeddedFont>
    <p:embeddedFont>
      <p:font typeface="Open Sans" panose="020B0606030504020204" pitchFamily="34" charset="0"/>
      <p:regular r:id="rId37"/>
      <p:bold r:id="rId38"/>
      <p:italic r:id="rId39"/>
      <p:boldItalic r:id="rId40"/>
    </p:embeddedFont>
    <p:embeddedFont>
      <p:font typeface="Palatino"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4021B96-91CD-4B24-9B96-A0B0C0BA2B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06215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3840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06403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21B96-91CD-4B24-9B96-A0B0C0BA2B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77058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21B96-91CD-4B24-9B96-A0B0C0BA2B34}"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1351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21B96-91CD-4B24-9B96-A0B0C0BA2B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6427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021B96-91CD-4B24-9B96-A0B0C0BA2B34}"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401908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021B96-91CD-4B24-9B96-A0B0C0BA2B34}"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9528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21B96-91CD-4B24-9B96-A0B0C0BA2B34}"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212671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347306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021B96-91CD-4B24-9B96-A0B0C0BA2B34}"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A6CA58-76D4-4AA1-B056-0F25F4E03D3C}" type="slidenum">
              <a:rPr lang="en-US" smtClean="0"/>
              <a:t>‹#›</a:t>
            </a:fld>
            <a:endParaRPr lang="en-US"/>
          </a:p>
        </p:txBody>
      </p:sp>
    </p:spTree>
    <p:extLst>
      <p:ext uri="{BB962C8B-B14F-4D97-AF65-F5344CB8AC3E}">
        <p14:creationId xmlns:p14="http://schemas.microsoft.com/office/powerpoint/2010/main" val="19705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21B96-91CD-4B24-9B96-A0B0C0BA2B34}" type="datetimeFigureOut">
              <a:rPr lang="en-US" smtClean="0"/>
              <a:t>11/8/2020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A6CA58-76D4-4AA1-B056-0F25F4E03D3C}" type="slidenum">
              <a:rPr lang="en-US" smtClean="0"/>
              <a:t>‹#›</a:t>
            </a:fld>
            <a:endParaRPr lang="en-US"/>
          </a:p>
        </p:txBody>
      </p:sp>
    </p:spTree>
    <p:extLst>
      <p:ext uri="{BB962C8B-B14F-4D97-AF65-F5344CB8AC3E}">
        <p14:creationId xmlns:p14="http://schemas.microsoft.com/office/powerpoint/2010/main" val="315399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gif"/><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9.jpeg"/><Relationship Id="rId11" Type="http://schemas.openxmlformats.org/officeDocument/2006/relationships/image" Target="../media/image44.jpg"/><Relationship Id="rId5" Type="http://schemas.openxmlformats.org/officeDocument/2006/relationships/image" Target="../media/image38.gif"/><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33"/>
            <a:ext cx="1414130" cy="369332"/>
          </a:xfrm>
          <a:prstGeom prst="rect">
            <a:avLst/>
          </a:prstGeom>
          <a:noFill/>
        </p:spPr>
        <p:txBody>
          <a:bodyPr wrap="square" rtlCol="0">
            <a:spAutoFit/>
          </a:bodyPr>
          <a:lstStyle/>
          <a:p>
            <a:r>
              <a:rPr lang="en-US" dirty="0">
                <a:solidFill>
                  <a:schemeClr val="bg1"/>
                </a:solidFill>
              </a:rPr>
              <a:t>Lesson 6</a:t>
            </a:r>
          </a:p>
        </p:txBody>
      </p:sp>
      <p:sp>
        <p:nvSpPr>
          <p:cNvPr id="4" name="TextBox 3"/>
          <p:cNvSpPr txBox="1"/>
          <p:nvPr/>
        </p:nvSpPr>
        <p:spPr>
          <a:xfrm>
            <a:off x="0" y="684029"/>
            <a:ext cx="12192000" cy="2677656"/>
          </a:xfrm>
          <a:prstGeom prst="rect">
            <a:avLst/>
          </a:prstGeom>
          <a:noFill/>
        </p:spPr>
        <p:txBody>
          <a:bodyPr wrap="square" rtlCol="0">
            <a:spAutoFit/>
          </a:bodyPr>
          <a:lstStyle/>
          <a:p>
            <a:pPr algn="ctr"/>
            <a:r>
              <a:rPr lang="en-US" sz="6000" i="1" dirty="0">
                <a:solidFill>
                  <a:schemeClr val="bg1"/>
                </a:solidFill>
              </a:rPr>
              <a:t>Moses Speaks With God</a:t>
            </a:r>
          </a:p>
          <a:p>
            <a:pPr algn="ctr"/>
            <a:r>
              <a:rPr lang="en-US" sz="3600" i="1" dirty="0">
                <a:solidFill>
                  <a:schemeClr val="bg1"/>
                </a:solidFill>
              </a:rPr>
              <a:t> Introduction to the Book of Moses</a:t>
            </a:r>
          </a:p>
          <a:p>
            <a:pPr algn="ctr"/>
            <a:r>
              <a:rPr lang="en-US" sz="3600" i="1" dirty="0">
                <a:solidFill>
                  <a:schemeClr val="bg1"/>
                </a:solidFill>
              </a:rPr>
              <a:t>Moses 1:1-23</a:t>
            </a:r>
          </a:p>
          <a:p>
            <a:pPr algn="ctr"/>
            <a:endParaRPr lang="en-US" sz="3600" i="1" dirty="0">
              <a:solidFill>
                <a:schemeClr val="bg1"/>
              </a:solidFill>
            </a:endParaRPr>
          </a:p>
        </p:txBody>
      </p:sp>
      <p:grpSp>
        <p:nvGrpSpPr>
          <p:cNvPr id="5" name="Group 326"/>
          <p:cNvGrpSpPr/>
          <p:nvPr/>
        </p:nvGrpSpPr>
        <p:grpSpPr>
          <a:xfrm>
            <a:off x="8633637" y="2860158"/>
            <a:ext cx="1828800" cy="3374066"/>
            <a:chOff x="3937483" y="513080"/>
            <a:chExt cx="681026" cy="1754293"/>
          </a:xfrm>
        </p:grpSpPr>
        <p:sp>
          <p:nvSpPr>
            <p:cNvPr id="6"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4342580" y="1037026"/>
              <a:ext cx="275929" cy="637681"/>
              <a:chOff x="4755948" y="2903312"/>
              <a:chExt cx="1111452" cy="2049688"/>
            </a:xfrm>
          </p:grpSpPr>
          <p:sp>
            <p:nvSpPr>
              <p:cNvPr id="25"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43"/>
            <p:cNvSpPr/>
            <p:nvPr/>
          </p:nvSpPr>
          <p:spPr>
            <a:xfrm rot="5225831">
              <a:off x="4230321" y="866089"/>
              <a:ext cx="86985" cy="1188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1636106" y="3656330"/>
            <a:ext cx="4543647"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sp>
        <p:nvSpPr>
          <p:cNvPr id="29" name="Footer Placeholder 14">
            <a:extLst>
              <a:ext uri="{FF2B5EF4-FFF2-40B4-BE49-F238E27FC236}">
                <a16:creationId xmlns:a16="http://schemas.microsoft.com/office/drawing/2014/main" id="{96B0F779-1D71-4DE3-BD05-B22F96CBA91E}"/>
              </a:ext>
            </a:extLst>
          </p:cNvPr>
          <p:cNvSpPr>
            <a:spLocks noGrp="1"/>
          </p:cNvSpPr>
          <p:nvPr/>
        </p:nvSpPr>
        <p:spPr>
          <a:xfrm>
            <a:off x="0" y="64629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88395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You?</a:t>
            </a:r>
            <a:endParaRPr lang="en-US" sz="3600" i="1" dirty="0">
              <a:solidFill>
                <a:schemeClr val="bg1"/>
              </a:solidFill>
            </a:endParaRP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9578" y="1335187"/>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605434" y="739345"/>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227819" y="717669"/>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Rectangle 41"/>
          <p:cNvSpPr/>
          <p:nvPr/>
        </p:nvSpPr>
        <p:spPr>
          <a:xfrm>
            <a:off x="7753637" y="2943368"/>
            <a:ext cx="4118344" cy="1200329"/>
          </a:xfrm>
          <a:prstGeom prst="rect">
            <a:avLst/>
          </a:prstGeom>
        </p:spPr>
        <p:txBody>
          <a:bodyPr wrap="square">
            <a:spAutoFit/>
          </a:bodyPr>
          <a:lstStyle/>
          <a:p>
            <a:r>
              <a:rPr lang="en-US" b="0" i="0" dirty="0">
                <a:solidFill>
                  <a:schemeClr val="bg1"/>
                </a:solidFill>
                <a:effectLst/>
                <a:latin typeface="Open Sans"/>
              </a:rPr>
              <a:t>You have been blessed to have a physical body because of your obedience to certain commandments in that premortal state. </a:t>
            </a:r>
            <a:endParaRPr lang="en-US" dirty="0">
              <a:solidFill>
                <a:schemeClr val="bg1"/>
              </a:solidFill>
            </a:endParaRPr>
          </a:p>
        </p:txBody>
      </p:sp>
      <p:sp>
        <p:nvSpPr>
          <p:cNvPr id="43" name="Rectangle 42"/>
          <p:cNvSpPr/>
          <p:nvPr/>
        </p:nvSpPr>
        <p:spPr>
          <a:xfrm>
            <a:off x="3264196" y="5122463"/>
            <a:ext cx="6096000" cy="1200329"/>
          </a:xfrm>
          <a:prstGeom prst="rect">
            <a:avLst/>
          </a:prstGeom>
        </p:spPr>
        <p:txBody>
          <a:bodyPr>
            <a:spAutoFit/>
          </a:bodyPr>
          <a:lstStyle/>
          <a:p>
            <a:r>
              <a:rPr lang="en-US" b="0" i="0" dirty="0">
                <a:solidFill>
                  <a:schemeClr val="bg1"/>
                </a:solidFill>
                <a:effectLst/>
                <a:latin typeface="Open Sans"/>
              </a:rPr>
              <a:t>You are now born into a family to which you have come, into the nations through which you have come, as a reward for the kind of lives you lived before you came here and at a time in the world’s history.</a:t>
            </a:r>
            <a:endParaRPr lang="en-US" dirty="0">
              <a:solidFill>
                <a:schemeClr val="bg1"/>
              </a:solidFill>
            </a:endParaRPr>
          </a:p>
        </p:txBody>
      </p:sp>
      <p:sp>
        <p:nvSpPr>
          <p:cNvPr id="44" name="Rectangle 43"/>
          <p:cNvSpPr/>
          <p:nvPr/>
        </p:nvSpPr>
        <p:spPr>
          <a:xfrm>
            <a:off x="502179" y="2943367"/>
            <a:ext cx="4326054" cy="1200329"/>
          </a:xfrm>
          <a:prstGeom prst="rect">
            <a:avLst/>
          </a:prstGeom>
        </p:spPr>
        <p:txBody>
          <a:bodyPr wrap="square">
            <a:spAutoFit/>
          </a:bodyPr>
          <a:lstStyle/>
          <a:p>
            <a:r>
              <a:rPr lang="en-US" b="0" i="0" dirty="0">
                <a:solidFill>
                  <a:schemeClr val="bg1"/>
                </a:solidFill>
                <a:effectLst/>
                <a:latin typeface="Open Sans"/>
              </a:rPr>
              <a:t>You are all the sons and daughters of God. Your spirits were created and lived as organized intelligences before the world was. </a:t>
            </a:r>
            <a:endParaRPr lang="en-US"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Open Sans"/>
              </a:rPr>
              <a:t>President Harold B. Lee</a:t>
            </a:r>
            <a:endParaRPr lang="en-US" dirty="0">
              <a:solidFill>
                <a:schemeClr val="bg1"/>
              </a:solidFill>
            </a:endParaRPr>
          </a:p>
        </p:txBody>
      </p:sp>
    </p:spTree>
    <p:extLst>
      <p:ext uri="{BB962C8B-B14F-4D97-AF65-F5344CB8AC3E}">
        <p14:creationId xmlns:p14="http://schemas.microsoft.com/office/powerpoint/2010/main" val="26567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Seeing God Face to Face</a:t>
            </a:r>
            <a:endParaRPr lang="en-US" sz="3600" i="1" dirty="0">
              <a:solidFill>
                <a:schemeClr val="bg1"/>
              </a:solidFill>
            </a:endParaRPr>
          </a:p>
        </p:txBody>
      </p:sp>
      <p:sp>
        <p:nvSpPr>
          <p:cNvPr id="45" name="Rectangle 44"/>
          <p:cNvSpPr/>
          <p:nvPr/>
        </p:nvSpPr>
        <p:spPr>
          <a:xfrm>
            <a:off x="0" y="6488668"/>
            <a:ext cx="6096000" cy="369332"/>
          </a:xfrm>
          <a:prstGeom prst="rect">
            <a:avLst/>
          </a:prstGeom>
        </p:spPr>
        <p:txBody>
          <a:bodyPr>
            <a:spAutoFit/>
          </a:bodyPr>
          <a:lstStyle/>
          <a:p>
            <a:r>
              <a:rPr lang="en-US" b="0" i="0" dirty="0">
                <a:solidFill>
                  <a:schemeClr val="bg1"/>
                </a:solidFill>
                <a:effectLst/>
                <a:latin typeface="Open Sans"/>
              </a:rPr>
              <a:t>Moses 1:2</a:t>
            </a:r>
            <a:endParaRPr lang="en-US" dirty="0">
              <a:solidFill>
                <a:schemeClr val="bg1"/>
              </a:solidFill>
            </a:endParaRPr>
          </a:p>
        </p:txBody>
      </p:sp>
      <p:sp>
        <p:nvSpPr>
          <p:cNvPr id="2" name="Rectangle 1"/>
          <p:cNvSpPr/>
          <p:nvPr/>
        </p:nvSpPr>
        <p:spPr>
          <a:xfrm>
            <a:off x="336696" y="1413168"/>
            <a:ext cx="5638801" cy="892552"/>
          </a:xfrm>
          <a:prstGeom prst="rect">
            <a:avLst/>
          </a:prstGeom>
        </p:spPr>
        <p:txBody>
          <a:bodyPr wrap="square">
            <a:spAutoFit/>
          </a:bodyPr>
          <a:lstStyle/>
          <a:p>
            <a:r>
              <a:rPr lang="en-US" sz="2000" b="0" i="0" dirty="0">
                <a:solidFill>
                  <a:schemeClr val="bg1"/>
                </a:solidFill>
                <a:effectLst/>
              </a:rPr>
              <a:t>“God showed Moses the workmanship of His hands, granting him a glimpse of His work and glory.”</a:t>
            </a:r>
          </a:p>
          <a:p>
            <a:r>
              <a:rPr lang="en-US" sz="1200" dirty="0">
                <a:solidFill>
                  <a:schemeClr val="bg1"/>
                </a:solidFill>
              </a:rPr>
              <a:t>President Dieter F. Uchtdorf</a:t>
            </a:r>
          </a:p>
        </p:txBody>
      </p:sp>
      <p:sp>
        <p:nvSpPr>
          <p:cNvPr id="3" name="Rectangle 2"/>
          <p:cNvSpPr/>
          <p:nvPr/>
        </p:nvSpPr>
        <p:spPr>
          <a:xfrm>
            <a:off x="5388750" y="3275893"/>
            <a:ext cx="6096000" cy="2862322"/>
          </a:xfrm>
          <a:prstGeom prst="rect">
            <a:avLst/>
          </a:prstGeom>
        </p:spPr>
        <p:txBody>
          <a:bodyPr>
            <a:spAutoFit/>
          </a:bodyPr>
          <a:lstStyle/>
          <a:p>
            <a:r>
              <a:rPr lang="en-US" sz="2400" b="0" i="0" dirty="0">
                <a:solidFill>
                  <a:schemeClr val="bg1"/>
                </a:solidFill>
                <a:effectLst/>
              </a:rPr>
              <a:t>“</a:t>
            </a:r>
            <a:r>
              <a:rPr lang="en-US" sz="2400" dirty="0">
                <a:solidFill>
                  <a:schemeClr val="bg1"/>
                </a:solidFill>
              </a:rPr>
              <a:t>It must be obvious then that to endure the glory of the Father or of the glorified Christ, a mortal being must be translated or other vise fortified. Moses, a prophet of God, held the protecting Holy Priesthood: ". . . and the glory of God was upon Moses; therefore Moses could endure his presence.”</a:t>
            </a:r>
            <a:endParaRPr lang="en-US" sz="2400" b="0" i="0" dirty="0">
              <a:solidFill>
                <a:schemeClr val="bg1"/>
              </a:solidFill>
              <a:effectLst/>
            </a:endParaRPr>
          </a:p>
          <a:p>
            <a:r>
              <a:rPr lang="en-US" sz="1200" b="0" i="0" dirty="0">
                <a:solidFill>
                  <a:schemeClr val="bg1"/>
                </a:solidFill>
                <a:effectLst/>
              </a:rPr>
              <a:t>Elder Spencer W. Kimball</a:t>
            </a:r>
            <a:endParaRPr lang="en-US" sz="1200" dirty="0">
              <a:solidFill>
                <a:schemeClr val="bg1"/>
              </a:solidFill>
            </a:endParaRPr>
          </a:p>
        </p:txBody>
      </p:sp>
      <p:pic>
        <p:nvPicPr>
          <p:cNvPr id="10242" name="Picture 2" descr="https://www.lds.org/bc/content/shared/content/images/gospel-library/magazine/en2006lp.nfo:o:b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49" y="2479420"/>
            <a:ext cx="3062177" cy="3827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Endless is My Name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1:3</a:t>
            </a:r>
          </a:p>
          <a:p>
            <a:endParaRPr lang="en-US" dirty="0">
              <a:solidFill>
                <a:schemeClr val="bg1"/>
              </a:solidFill>
            </a:endParaRPr>
          </a:p>
        </p:txBody>
      </p:sp>
      <p:sp>
        <p:nvSpPr>
          <p:cNvPr id="3" name="Rectangle 2"/>
          <p:cNvSpPr/>
          <p:nvPr/>
        </p:nvSpPr>
        <p:spPr>
          <a:xfrm>
            <a:off x="945411" y="4642293"/>
            <a:ext cx="6096000" cy="1569660"/>
          </a:xfrm>
          <a:prstGeom prst="rect">
            <a:avLst/>
          </a:prstGeom>
        </p:spPr>
        <p:txBody>
          <a:bodyPr>
            <a:spAutoFit/>
          </a:bodyPr>
          <a:lstStyle/>
          <a:p>
            <a:r>
              <a:rPr lang="en-US" sz="2800" dirty="0">
                <a:solidFill>
                  <a:srgbClr val="FFFF00"/>
                </a:solidFill>
              </a:rPr>
              <a:t>And thou art after the order of him who was without beginning of days or end of years, from all eternity to all eternity.</a:t>
            </a:r>
          </a:p>
          <a:p>
            <a:r>
              <a:rPr lang="en-US" sz="1200" dirty="0">
                <a:solidFill>
                  <a:srgbClr val="FFFF00"/>
                </a:solidFill>
              </a:rPr>
              <a:t>Moses 6:67</a:t>
            </a:r>
          </a:p>
        </p:txBody>
      </p:sp>
      <p:sp>
        <p:nvSpPr>
          <p:cNvPr id="8" name="Rectangle 7"/>
          <p:cNvSpPr/>
          <p:nvPr/>
        </p:nvSpPr>
        <p:spPr>
          <a:xfrm>
            <a:off x="116958" y="1020961"/>
            <a:ext cx="6096000" cy="1754326"/>
          </a:xfrm>
          <a:prstGeom prst="rect">
            <a:avLst/>
          </a:prstGeom>
        </p:spPr>
        <p:txBody>
          <a:bodyPr>
            <a:spAutoFit/>
          </a:bodyPr>
          <a:lstStyle/>
          <a:p>
            <a:r>
              <a:rPr lang="en-US" sz="2400" dirty="0">
                <a:solidFill>
                  <a:schemeClr val="bg1"/>
                </a:solidFill>
              </a:rPr>
              <a:t>“Endless , used as a noun and not as an adjective, is one of the names of God and signifies his unending, eternal continuance as the supreme, exalted ruler of the universe.”</a:t>
            </a:r>
          </a:p>
          <a:p>
            <a:r>
              <a:rPr lang="en-US" sz="1200" dirty="0">
                <a:solidFill>
                  <a:schemeClr val="bg1"/>
                </a:solidFill>
              </a:rPr>
              <a:t>Bruce R. McConkie</a:t>
            </a:r>
          </a:p>
        </p:txBody>
      </p:sp>
      <p:sp>
        <p:nvSpPr>
          <p:cNvPr id="5" name="Rectangle 4"/>
          <p:cNvSpPr/>
          <p:nvPr/>
        </p:nvSpPr>
        <p:spPr>
          <a:xfrm>
            <a:off x="3048000" y="3403570"/>
            <a:ext cx="3236848" cy="553998"/>
          </a:xfrm>
          <a:prstGeom prst="rect">
            <a:avLst/>
          </a:prstGeom>
        </p:spPr>
        <p:txBody>
          <a:bodyPr wrap="none">
            <a:spAutoFit/>
          </a:bodyPr>
          <a:lstStyle/>
          <a:p>
            <a:r>
              <a:rPr lang="en-US" b="0" i="1" dirty="0">
                <a:solidFill>
                  <a:srgbClr val="FFFF00"/>
                </a:solidFill>
                <a:effectLst/>
                <a:latin typeface="Palatino"/>
              </a:rPr>
              <a:t>…For, behold, I am </a:t>
            </a:r>
            <a:r>
              <a:rPr lang="en-US" b="0" i="1" u="none" strike="noStrike" dirty="0">
                <a:solidFill>
                  <a:srgbClr val="FFFF00"/>
                </a:solidFill>
                <a:effectLst/>
                <a:latin typeface="Palatino"/>
              </a:rPr>
              <a:t>endless…</a:t>
            </a:r>
          </a:p>
          <a:p>
            <a:r>
              <a:rPr lang="en-US" sz="1200" i="1" dirty="0">
                <a:solidFill>
                  <a:srgbClr val="FFFF00"/>
                </a:solidFill>
                <a:latin typeface="Palatino"/>
              </a:rPr>
              <a:t>D&amp;C 19:10</a:t>
            </a:r>
            <a:endParaRPr lang="en-US" sz="1200" i="1" dirty="0">
              <a:solidFill>
                <a:srgbClr val="FFFF00"/>
              </a:solidFill>
            </a:endParaRPr>
          </a:p>
        </p:txBody>
      </p:sp>
      <p:pic>
        <p:nvPicPr>
          <p:cNvPr id="13316" name="Picture 4" descr="https://s-media-cache-ak0.pinimg.com/236x/2a/4d/2c/2a4d2ce14c078a33dfe9d2dea71d5c2d.jpg"/>
          <p:cNvPicPr>
            <a:picLocks noChangeAspect="1" noChangeArrowheads="1"/>
          </p:cNvPicPr>
          <p:nvPr/>
        </p:nvPicPr>
        <p:blipFill rotWithShape="1">
          <a:blip r:embed="rId3">
            <a:extLst>
              <a:ext uri="{28A0092B-C50C-407E-A947-70E740481C1C}">
                <a14:useLocalDpi xmlns:a14="http://schemas.microsoft.com/office/drawing/2010/main" val="0"/>
              </a:ext>
            </a:extLst>
          </a:blip>
          <a:srcRect l="31865" t="2896"/>
          <a:stretch/>
        </p:blipFill>
        <p:spPr bwMode="auto">
          <a:xfrm>
            <a:off x="7869863" y="1015663"/>
            <a:ext cx="2539412" cy="541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Thou Art My Son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1:3</a:t>
            </a:r>
          </a:p>
          <a:p>
            <a:endParaRPr lang="en-US" dirty="0">
              <a:solidFill>
                <a:schemeClr val="bg1"/>
              </a:solidFill>
            </a:endParaRPr>
          </a:p>
        </p:txBody>
      </p:sp>
      <p:sp>
        <p:nvSpPr>
          <p:cNvPr id="8" name="Rectangle 7"/>
          <p:cNvSpPr/>
          <p:nvPr/>
        </p:nvSpPr>
        <p:spPr>
          <a:xfrm>
            <a:off x="421757" y="1526977"/>
            <a:ext cx="6096000" cy="1938992"/>
          </a:xfrm>
          <a:prstGeom prst="rect">
            <a:avLst/>
          </a:prstGeom>
        </p:spPr>
        <p:txBody>
          <a:bodyPr>
            <a:spAutoFit/>
          </a:bodyPr>
          <a:lstStyle/>
          <a:p>
            <a:r>
              <a:rPr lang="en-US" dirty="0">
                <a:solidFill>
                  <a:schemeClr val="bg1"/>
                </a:solidFill>
              </a:rPr>
              <a:t>“Man is the child of God, formed in the divine image and endowed with divine attributes, and even as the infant son of an earthly father and mother is capable in due time of becoming a man, so the undeveloped offspring of celestial parentage is capable, by experience through ages and </a:t>
            </a:r>
            <a:r>
              <a:rPr lang="en-US" dirty="0" err="1">
                <a:solidFill>
                  <a:schemeClr val="bg1"/>
                </a:solidFill>
              </a:rPr>
              <a:t>aeons</a:t>
            </a:r>
            <a:r>
              <a:rPr lang="en-US" dirty="0">
                <a:solidFill>
                  <a:schemeClr val="bg1"/>
                </a:solidFill>
              </a:rPr>
              <a:t>, of evolving into a God.”</a:t>
            </a:r>
          </a:p>
          <a:p>
            <a:r>
              <a:rPr lang="en-US" sz="1200" dirty="0">
                <a:solidFill>
                  <a:schemeClr val="bg1"/>
                </a:solidFill>
              </a:rPr>
              <a:t>The First Presidency</a:t>
            </a:r>
          </a:p>
        </p:txBody>
      </p:sp>
      <p:sp>
        <p:nvSpPr>
          <p:cNvPr id="9" name="Rectangle 8"/>
          <p:cNvSpPr/>
          <p:nvPr/>
        </p:nvSpPr>
        <p:spPr>
          <a:xfrm>
            <a:off x="3469757" y="896539"/>
            <a:ext cx="6096000" cy="369332"/>
          </a:xfrm>
          <a:prstGeom prst="rect">
            <a:avLst/>
          </a:prstGeom>
        </p:spPr>
        <p:txBody>
          <a:bodyPr>
            <a:spAutoFit/>
          </a:bodyPr>
          <a:lstStyle/>
          <a:p>
            <a:r>
              <a:rPr lang="en-US" dirty="0">
                <a:solidFill>
                  <a:schemeClr val="bg1"/>
                </a:solidFill>
              </a:rPr>
              <a:t>The Lord Calls Moses “My Son” 4 times in Moses 1</a:t>
            </a:r>
            <a:endParaRPr lang="en-US" sz="1200" dirty="0">
              <a:solidFill>
                <a:schemeClr val="bg1"/>
              </a:solidFill>
            </a:endParaRPr>
          </a:p>
        </p:txBody>
      </p:sp>
      <p:sp>
        <p:nvSpPr>
          <p:cNvPr id="10" name="Rectangle 9"/>
          <p:cNvSpPr/>
          <p:nvPr/>
        </p:nvSpPr>
        <p:spPr>
          <a:xfrm>
            <a:off x="6096000" y="4782719"/>
            <a:ext cx="6096000" cy="553998"/>
          </a:xfrm>
          <a:prstGeom prst="rect">
            <a:avLst/>
          </a:prstGeom>
        </p:spPr>
        <p:txBody>
          <a:bodyPr>
            <a:spAutoFit/>
          </a:bodyPr>
          <a:lstStyle/>
          <a:p>
            <a:r>
              <a:rPr lang="en-US" i="1" dirty="0">
                <a:solidFill>
                  <a:srgbClr val="FFFF00"/>
                </a:solidFill>
              </a:rPr>
              <a:t>The Spirit shall return unto God who gave it</a:t>
            </a:r>
          </a:p>
          <a:p>
            <a:r>
              <a:rPr lang="en-US" sz="1200" i="1" dirty="0">
                <a:solidFill>
                  <a:srgbClr val="FFFF00"/>
                </a:solidFill>
              </a:rPr>
              <a:t>Ecclesiastes 12:7</a:t>
            </a:r>
          </a:p>
        </p:txBody>
      </p:sp>
      <p:sp>
        <p:nvSpPr>
          <p:cNvPr id="11" name="Rectangle 10"/>
          <p:cNvSpPr/>
          <p:nvPr/>
        </p:nvSpPr>
        <p:spPr>
          <a:xfrm>
            <a:off x="4922875" y="5820642"/>
            <a:ext cx="6096000" cy="553998"/>
          </a:xfrm>
          <a:prstGeom prst="rect">
            <a:avLst/>
          </a:prstGeom>
        </p:spPr>
        <p:txBody>
          <a:bodyPr>
            <a:spAutoFit/>
          </a:bodyPr>
          <a:lstStyle/>
          <a:p>
            <a:r>
              <a:rPr lang="en-US" i="1" dirty="0">
                <a:solidFill>
                  <a:srgbClr val="FFFF00"/>
                </a:solidFill>
              </a:rPr>
              <a:t>God is the “Father of Spirits” </a:t>
            </a:r>
          </a:p>
          <a:p>
            <a:r>
              <a:rPr lang="en-US" sz="1200" i="1" dirty="0">
                <a:solidFill>
                  <a:srgbClr val="FFFF00"/>
                </a:solidFill>
              </a:rPr>
              <a:t>Hebrews 12:9</a:t>
            </a:r>
          </a:p>
        </p:txBody>
      </p:sp>
      <p:pic>
        <p:nvPicPr>
          <p:cNvPr id="14338" name="Picture 2" descr="https://thekingdomcorner.files.wordpress.com/2010/03/father-son-jum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4436" y="1477039"/>
            <a:ext cx="3654322" cy="314492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hybridchildrencommunity.com/wp-content/uploads/2013/12/baby-in-wom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3753" y="3479787"/>
            <a:ext cx="3188494" cy="306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44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Should We Be Permitted to See All?</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1:4-5</a:t>
            </a:r>
          </a:p>
          <a:p>
            <a:endParaRPr lang="en-US" dirty="0">
              <a:solidFill>
                <a:schemeClr val="bg1"/>
              </a:solidFill>
            </a:endParaRPr>
          </a:p>
        </p:txBody>
      </p:sp>
      <p:sp>
        <p:nvSpPr>
          <p:cNvPr id="8" name="Rectangle 7"/>
          <p:cNvSpPr/>
          <p:nvPr/>
        </p:nvSpPr>
        <p:spPr>
          <a:xfrm>
            <a:off x="421757" y="1526977"/>
            <a:ext cx="6096000" cy="1631216"/>
          </a:xfrm>
          <a:prstGeom prst="rect">
            <a:avLst/>
          </a:prstGeom>
        </p:spPr>
        <p:txBody>
          <a:bodyPr>
            <a:spAutoFit/>
          </a:bodyPr>
          <a:lstStyle/>
          <a:p>
            <a:r>
              <a:rPr lang="en-US" sz="2000" dirty="0">
                <a:solidFill>
                  <a:schemeClr val="bg1"/>
                </a:solidFill>
              </a:rPr>
              <a:t>“Moses…at a certain time, was clothed upon with the glory of God; and while he was thus clothed upon, he was enabled to behold many things; and seeing some things that looked very glorious, he wanted to see more;…</a:t>
            </a:r>
            <a:endParaRPr lang="en-US" sz="1200" dirty="0">
              <a:solidFill>
                <a:schemeClr val="bg1"/>
              </a:solidFill>
            </a:endParaRPr>
          </a:p>
        </p:txBody>
      </p:sp>
      <p:sp>
        <p:nvSpPr>
          <p:cNvPr id="12" name="Rectangle 11"/>
          <p:cNvSpPr/>
          <p:nvPr/>
        </p:nvSpPr>
        <p:spPr>
          <a:xfrm>
            <a:off x="5922871" y="4160239"/>
            <a:ext cx="6260304" cy="2431435"/>
          </a:xfrm>
          <a:prstGeom prst="rect">
            <a:avLst/>
          </a:prstGeom>
        </p:spPr>
        <p:txBody>
          <a:bodyPr wrap="square">
            <a:spAutoFit/>
          </a:bodyPr>
          <a:lstStyle/>
          <a:p>
            <a:r>
              <a:rPr lang="en-US" sz="2000" dirty="0">
                <a:solidFill>
                  <a:schemeClr val="bg1"/>
                </a:solidFill>
              </a:rPr>
              <a:t>“…the sight would be so overwhelming that the mortal tabernacle would melt away. </a:t>
            </a:r>
          </a:p>
          <a:p>
            <a:endParaRPr lang="en-US" sz="2000" dirty="0">
              <a:solidFill>
                <a:schemeClr val="bg1"/>
              </a:solidFill>
            </a:endParaRPr>
          </a:p>
          <a:p>
            <a:r>
              <a:rPr lang="en-US" sz="2000" dirty="0">
                <a:solidFill>
                  <a:schemeClr val="bg1"/>
                </a:solidFill>
              </a:rPr>
              <a:t>Should a mortal man be permitted to gaze upon all the works of God, which included all His glory?</a:t>
            </a:r>
          </a:p>
          <a:p>
            <a:endParaRPr lang="en-US" sz="2000" dirty="0">
              <a:solidFill>
                <a:schemeClr val="bg1"/>
              </a:solidFill>
            </a:endParaRPr>
          </a:p>
          <a:p>
            <a:r>
              <a:rPr lang="en-US" sz="2000" dirty="0">
                <a:solidFill>
                  <a:schemeClr val="bg1"/>
                </a:solidFill>
              </a:rPr>
              <a:t>Mortality could not endure it.”</a:t>
            </a:r>
          </a:p>
          <a:p>
            <a:r>
              <a:rPr lang="en-US" sz="1200" dirty="0">
                <a:solidFill>
                  <a:schemeClr val="bg1"/>
                </a:solidFill>
              </a:rPr>
              <a:t>Orson Pratt</a:t>
            </a:r>
          </a:p>
        </p:txBody>
      </p:sp>
      <p:pic>
        <p:nvPicPr>
          <p:cNvPr id="15362" name="Picture 2" descr="http://tnnewspress.com/images/Multiple-Monitor-Security-System-Console-Multi-Screen-LCD-Workstati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7" y="3319697"/>
            <a:ext cx="5022570" cy="28925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nasa.gov/images/content/290280main_fomalhaut_concept_H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7757" y="1111571"/>
            <a:ext cx="4284034" cy="2856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6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Effect transition="in" filter="fade">
                                      <p:cBhvr>
                                        <p:cTn id="15" dur="500"/>
                                        <p:tgtEl>
                                          <p:spTgt spid="1536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“No God Besides Me”</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1:6</a:t>
            </a:r>
          </a:p>
          <a:p>
            <a:endParaRPr lang="en-US" dirty="0">
              <a:solidFill>
                <a:schemeClr val="bg1"/>
              </a:solidFill>
            </a:endParaRPr>
          </a:p>
        </p:txBody>
      </p:sp>
      <p:sp>
        <p:nvSpPr>
          <p:cNvPr id="8" name="Rectangle 7"/>
          <p:cNvSpPr/>
          <p:nvPr/>
        </p:nvSpPr>
        <p:spPr>
          <a:xfrm>
            <a:off x="421757" y="1526977"/>
            <a:ext cx="6096000" cy="892552"/>
          </a:xfrm>
          <a:prstGeom prst="rect">
            <a:avLst/>
          </a:prstGeom>
        </p:spPr>
        <p:txBody>
          <a:bodyPr>
            <a:spAutoFit/>
          </a:bodyPr>
          <a:lstStyle/>
          <a:p>
            <a:r>
              <a:rPr lang="en-US" sz="2000" dirty="0">
                <a:solidFill>
                  <a:schemeClr val="bg1"/>
                </a:solidFill>
              </a:rPr>
              <a:t>“Moses was reared in an atmosphere of idolatry. </a:t>
            </a:r>
          </a:p>
          <a:p>
            <a:r>
              <a:rPr lang="en-US" sz="2000" dirty="0">
                <a:solidFill>
                  <a:schemeClr val="bg1"/>
                </a:solidFill>
              </a:rPr>
              <a:t>There were numerous deities among the Egyptians.”</a:t>
            </a:r>
            <a:endParaRPr lang="en-US" sz="1200" dirty="0">
              <a:solidFill>
                <a:schemeClr val="bg1"/>
              </a:solidFill>
            </a:endParaRPr>
          </a:p>
          <a:p>
            <a:r>
              <a:rPr lang="en-US" sz="1200" dirty="0">
                <a:solidFill>
                  <a:schemeClr val="bg1"/>
                </a:solidFill>
              </a:rPr>
              <a:t>First Presidency Message</a:t>
            </a:r>
            <a:endParaRPr lang="en-US" sz="2000" dirty="0">
              <a:solidFill>
                <a:schemeClr val="bg1"/>
              </a:solidFill>
            </a:endParaRPr>
          </a:p>
        </p:txBody>
      </p:sp>
      <p:sp>
        <p:nvSpPr>
          <p:cNvPr id="12" name="Rectangle 11"/>
          <p:cNvSpPr/>
          <p:nvPr/>
        </p:nvSpPr>
        <p:spPr>
          <a:xfrm>
            <a:off x="5706005" y="5313752"/>
            <a:ext cx="6260304" cy="1138773"/>
          </a:xfrm>
          <a:prstGeom prst="rect">
            <a:avLst/>
          </a:prstGeom>
        </p:spPr>
        <p:txBody>
          <a:bodyPr wrap="square">
            <a:spAutoFit/>
          </a:bodyPr>
          <a:lstStyle/>
          <a:p>
            <a:r>
              <a:rPr lang="en-US" sz="2800" i="1" dirty="0">
                <a:solidFill>
                  <a:srgbClr val="FFFF00"/>
                </a:solidFill>
              </a:rPr>
              <a:t>Thou shalt have no other gods before me.</a:t>
            </a:r>
          </a:p>
          <a:p>
            <a:r>
              <a:rPr lang="en-US" sz="1200" i="1" dirty="0">
                <a:solidFill>
                  <a:srgbClr val="FFFF00"/>
                </a:solidFill>
              </a:rPr>
              <a:t>Exodus 20:2-5</a:t>
            </a:r>
          </a:p>
          <a:p>
            <a:endParaRPr lang="en-US" sz="2800" i="1" dirty="0">
              <a:solidFill>
                <a:srgbClr val="FFFF00"/>
              </a:solidFill>
            </a:endParaRPr>
          </a:p>
        </p:txBody>
      </p:sp>
      <p:pic>
        <p:nvPicPr>
          <p:cNvPr id="1026" name="Picture 2" descr="http://cdn.history.com/sites/2/2014/01/king-tut-with-go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757" y="1103827"/>
            <a:ext cx="4912795" cy="38667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3142" y="3030052"/>
            <a:ext cx="6096000" cy="2123658"/>
          </a:xfrm>
          <a:prstGeom prst="rect">
            <a:avLst/>
          </a:prstGeom>
        </p:spPr>
        <p:txBody>
          <a:bodyPr>
            <a:spAutoFit/>
          </a:bodyPr>
          <a:lstStyle/>
          <a:p>
            <a:r>
              <a:rPr lang="en-US" sz="2000" dirty="0">
                <a:solidFill>
                  <a:schemeClr val="bg1"/>
                </a:solidFill>
              </a:rPr>
              <a:t>“The Father is the one true God. This </a:t>
            </a:r>
            <a:r>
              <a:rPr lang="en-US" sz="2000" i="1" dirty="0">
                <a:solidFill>
                  <a:schemeClr val="bg1"/>
                </a:solidFill>
              </a:rPr>
              <a:t>thing</a:t>
            </a:r>
            <a:r>
              <a:rPr lang="en-US" sz="2000" dirty="0">
                <a:solidFill>
                  <a:schemeClr val="bg1"/>
                </a:solidFill>
              </a:rPr>
              <a:t> is certain; no one will ever ascend above Him; no one will ever replace Him. Nor will anything ever change the relationship that we, His literal offspring, have with Him. He is Elohim, the Father. He is God. Of Him there is only one. We revere our Father and our God; we </a:t>
            </a:r>
            <a:r>
              <a:rPr lang="en-US" sz="2000" i="1" dirty="0">
                <a:solidFill>
                  <a:schemeClr val="bg1"/>
                </a:solidFill>
              </a:rPr>
              <a:t>worship</a:t>
            </a:r>
            <a:r>
              <a:rPr lang="en-US" sz="2000" dirty="0">
                <a:solidFill>
                  <a:schemeClr val="bg1"/>
                </a:solidFill>
              </a:rPr>
              <a:t> Him.”</a:t>
            </a:r>
          </a:p>
          <a:p>
            <a:r>
              <a:rPr lang="en-US" sz="1200" dirty="0">
                <a:solidFill>
                  <a:schemeClr val="bg1"/>
                </a:solidFill>
              </a:rPr>
              <a:t>Boyd K. Packer</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760" y="4958155"/>
            <a:ext cx="1090491" cy="1359085"/>
          </a:xfrm>
          <a:prstGeom prst="rect">
            <a:avLst/>
          </a:prstGeom>
        </p:spPr>
      </p:pic>
    </p:spTree>
    <p:extLst>
      <p:ext uri="{BB962C8B-B14F-4D97-AF65-F5344CB8AC3E}">
        <p14:creationId xmlns:p14="http://schemas.microsoft.com/office/powerpoint/2010/main" val="373029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packagingdigest.com/sites/default/files/archive/www.packagingdigest.com/photo/299/299800-Predi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“Revealing the History of the World”</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1:7-8</a:t>
            </a:r>
          </a:p>
          <a:p>
            <a:endParaRPr lang="en-US" dirty="0">
              <a:solidFill>
                <a:schemeClr val="bg1"/>
              </a:solidFill>
            </a:endParaRPr>
          </a:p>
        </p:txBody>
      </p:sp>
      <p:sp>
        <p:nvSpPr>
          <p:cNvPr id="8" name="Rectangle 7"/>
          <p:cNvSpPr/>
          <p:nvPr/>
        </p:nvSpPr>
        <p:spPr>
          <a:xfrm>
            <a:off x="357962" y="1015663"/>
            <a:ext cx="6096000" cy="1323439"/>
          </a:xfrm>
          <a:prstGeom prst="rect">
            <a:avLst/>
          </a:prstGeom>
        </p:spPr>
        <p:txBody>
          <a:bodyPr>
            <a:spAutoFit/>
          </a:bodyPr>
          <a:lstStyle/>
          <a:p>
            <a:r>
              <a:rPr lang="en-US" sz="2000" dirty="0">
                <a:solidFill>
                  <a:schemeClr val="bg1"/>
                </a:solidFill>
              </a:rPr>
              <a:t>“When God manifests to his servants those things that are to come, or those which have been, he does it by unfolding them by the power of that Spirit which comprehends all things…” </a:t>
            </a:r>
          </a:p>
        </p:txBody>
      </p:sp>
      <p:sp>
        <p:nvSpPr>
          <p:cNvPr id="10" name="Rectangle 9"/>
          <p:cNvSpPr/>
          <p:nvPr/>
        </p:nvSpPr>
        <p:spPr>
          <a:xfrm>
            <a:off x="5846379" y="1595429"/>
            <a:ext cx="4005421" cy="2000548"/>
          </a:xfrm>
          <a:prstGeom prst="rect">
            <a:avLst/>
          </a:prstGeom>
        </p:spPr>
        <p:txBody>
          <a:bodyPr wrap="square">
            <a:spAutoFit/>
          </a:bodyPr>
          <a:lstStyle/>
          <a:p>
            <a:r>
              <a:rPr lang="en-US" sz="2000" dirty="0">
                <a:solidFill>
                  <a:schemeClr val="bg1"/>
                </a:solidFill>
              </a:rPr>
              <a:t>“…the Lord showed the brother of Jared all things which were to transpire from that day to the end of the earth, as well as those which had taken place…”</a:t>
            </a:r>
          </a:p>
          <a:p>
            <a:r>
              <a:rPr lang="en-US" sz="1200" dirty="0">
                <a:solidFill>
                  <a:schemeClr val="bg1"/>
                </a:solidFill>
              </a:rPr>
              <a:t>Oliver Cowdery</a:t>
            </a:r>
          </a:p>
          <a:p>
            <a:endParaRPr lang="en-US" sz="1200" dirty="0">
              <a:solidFill>
                <a:schemeClr val="bg1"/>
              </a:solidFill>
            </a:endParaRPr>
          </a:p>
        </p:txBody>
      </p:sp>
      <p:sp>
        <p:nvSpPr>
          <p:cNvPr id="3" name="Rectangle 2"/>
          <p:cNvSpPr/>
          <p:nvPr/>
        </p:nvSpPr>
        <p:spPr>
          <a:xfrm>
            <a:off x="357962" y="4868037"/>
            <a:ext cx="5359300" cy="1661993"/>
          </a:xfrm>
          <a:prstGeom prst="rect">
            <a:avLst/>
          </a:prstGeom>
        </p:spPr>
        <p:txBody>
          <a:bodyPr wrap="square">
            <a:spAutoFit/>
          </a:bodyPr>
          <a:lstStyle/>
          <a:p>
            <a:r>
              <a:rPr lang="en-US" i="1" dirty="0">
                <a:solidFill>
                  <a:srgbClr val="FFFF00"/>
                </a:solidFill>
                <a:latin typeface="Palatino"/>
              </a:rPr>
              <a:t>And Adam stood up in the midst of the congregation; and, notwithstanding he was bowed down with age, being full of the Holy Ghost, predicted whatsoever should befall his posterity unto the latest generation.</a:t>
            </a:r>
          </a:p>
          <a:p>
            <a:r>
              <a:rPr lang="en-US" sz="1200" i="1" dirty="0">
                <a:solidFill>
                  <a:srgbClr val="FFFF00"/>
                </a:solidFill>
                <a:latin typeface="Palatino"/>
              </a:rPr>
              <a:t>D&amp;C 107:56</a:t>
            </a:r>
            <a:endParaRPr lang="en-US" sz="1200" i="1" dirty="0">
              <a:solidFill>
                <a:srgbClr val="FFFF00"/>
              </a:solidFill>
            </a:endParaRPr>
          </a:p>
        </p:txBody>
      </p:sp>
      <p:sp>
        <p:nvSpPr>
          <p:cNvPr id="5" name="Rectangle 4"/>
          <p:cNvSpPr/>
          <p:nvPr/>
        </p:nvSpPr>
        <p:spPr>
          <a:xfrm>
            <a:off x="6202327" y="4175743"/>
            <a:ext cx="2931042" cy="1938992"/>
          </a:xfrm>
          <a:prstGeom prst="rect">
            <a:avLst/>
          </a:prstGeom>
        </p:spPr>
        <p:txBody>
          <a:bodyPr wrap="square">
            <a:spAutoFit/>
          </a:bodyPr>
          <a:lstStyle/>
          <a:p>
            <a:r>
              <a:rPr lang="en-US" i="1" dirty="0">
                <a:solidFill>
                  <a:srgbClr val="FFFF00"/>
                </a:solidFill>
                <a:latin typeface="Palatino"/>
              </a:rPr>
              <a:t>And also others who have been, to them hath he shown all things, and they have written them; and they are sealed up to come forth in their purity,</a:t>
            </a:r>
          </a:p>
          <a:p>
            <a:r>
              <a:rPr lang="en-US" sz="1200" i="1" dirty="0">
                <a:solidFill>
                  <a:srgbClr val="FFFF00"/>
                </a:solidFill>
                <a:latin typeface="Palatino"/>
              </a:rPr>
              <a:t>1 Nephi 14:26</a:t>
            </a:r>
            <a:endParaRPr lang="en-US" sz="1200" i="1" dirty="0">
              <a:solidFill>
                <a:srgbClr val="FFFF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632" t="4592" r="12460" b="7955"/>
          <a:stretch/>
        </p:blipFill>
        <p:spPr>
          <a:xfrm>
            <a:off x="4643374" y="2093745"/>
            <a:ext cx="1073888" cy="1509824"/>
          </a:xfrm>
          <a:prstGeom prst="rect">
            <a:avLst/>
          </a:prstGeom>
        </p:spPr>
      </p:pic>
      <p:pic>
        <p:nvPicPr>
          <p:cNvPr id="7" name="Picture 2" descr="http://bookofmormonclassics.com/images/modal/brother-of-jare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56" t="6413" r="11379" b="12707"/>
          <a:stretch/>
        </p:blipFill>
        <p:spPr bwMode="auto">
          <a:xfrm>
            <a:off x="9928184" y="1026235"/>
            <a:ext cx="2014195" cy="27835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1001583" y="3532518"/>
            <a:ext cx="1190417" cy="276999"/>
          </a:xfrm>
          <a:prstGeom prst="rect">
            <a:avLst/>
          </a:prstGeom>
        </p:spPr>
        <p:txBody>
          <a:bodyPr wrap="square">
            <a:spAutoFit/>
          </a:bodyPr>
          <a:lstStyle/>
          <a:p>
            <a:r>
              <a:rPr lang="en-US" sz="1200" dirty="0">
                <a:solidFill>
                  <a:schemeClr val="bg1"/>
                </a:solidFill>
              </a:rPr>
              <a:t>Arnold </a:t>
            </a:r>
            <a:r>
              <a:rPr lang="en-US" sz="1200" dirty="0" err="1">
                <a:solidFill>
                  <a:schemeClr val="bg1"/>
                </a:solidFill>
              </a:rPr>
              <a:t>Friberg</a:t>
            </a:r>
            <a:endParaRPr lang="en-US" sz="1200" dirty="0">
              <a:solidFill>
                <a:schemeClr val="bg1"/>
              </a:solidFill>
            </a:endParaRPr>
          </a:p>
        </p:txBody>
      </p:sp>
      <p:pic>
        <p:nvPicPr>
          <p:cNvPr id="2052" name="Picture 4" descr="https://www.lds.org/bc/content/shared/content/images/gospel-library/manual/34190/34190_all_116_02-ad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635" y="2699568"/>
            <a:ext cx="2802772" cy="21051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ldsseminary.files.wordpress.com/2012/04/nephi-and-the-plate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0088" y="3676292"/>
            <a:ext cx="2131253" cy="31597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P spid="5"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“Man is Nothing”</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1:9-10</a:t>
            </a:r>
          </a:p>
          <a:p>
            <a:endParaRPr lang="en-US" dirty="0">
              <a:solidFill>
                <a:schemeClr val="bg1"/>
              </a:solidFill>
            </a:endParaRPr>
          </a:p>
        </p:txBody>
      </p:sp>
      <p:sp>
        <p:nvSpPr>
          <p:cNvPr id="8" name="Rectangle 7"/>
          <p:cNvSpPr/>
          <p:nvPr/>
        </p:nvSpPr>
        <p:spPr>
          <a:xfrm>
            <a:off x="5876260" y="4618515"/>
            <a:ext cx="6096000" cy="1631216"/>
          </a:xfrm>
          <a:prstGeom prst="rect">
            <a:avLst/>
          </a:prstGeom>
        </p:spPr>
        <p:txBody>
          <a:bodyPr>
            <a:spAutoFit/>
          </a:bodyPr>
          <a:lstStyle/>
          <a:p>
            <a:r>
              <a:rPr lang="en-US" sz="2000" dirty="0">
                <a:solidFill>
                  <a:schemeClr val="bg1"/>
                </a:solidFill>
              </a:rPr>
              <a:t>Moses was granted the power to receive knowledge from God and greater information that the rest of the human family. But because of the vast knowledge and the eternal intelligence Moses found himself small compared to the vastness of the heavens.</a:t>
            </a:r>
          </a:p>
        </p:txBody>
      </p:sp>
      <p:sp>
        <p:nvSpPr>
          <p:cNvPr id="10" name="Rectangle 9"/>
          <p:cNvSpPr/>
          <p:nvPr/>
        </p:nvSpPr>
        <p:spPr>
          <a:xfrm>
            <a:off x="1084563" y="1174958"/>
            <a:ext cx="5528888" cy="2431435"/>
          </a:xfrm>
          <a:prstGeom prst="rect">
            <a:avLst/>
          </a:prstGeom>
        </p:spPr>
        <p:txBody>
          <a:bodyPr wrap="square">
            <a:spAutoFit/>
          </a:bodyPr>
          <a:lstStyle/>
          <a:p>
            <a:r>
              <a:rPr lang="en-US" sz="2000" dirty="0">
                <a:solidFill>
                  <a:schemeClr val="bg1"/>
                </a:solidFill>
              </a:rPr>
              <a:t>        “There is but a small degree…of the purposes of god unfolded to the mind of man. The amount of knowledge, which we in our present state are in possession of, is extremely limited, so that when compared with that vast amount of knowledge that fills eternity, we might say that man, in his highest attainments here in this life, is, as it were, nothing.”</a:t>
            </a:r>
          </a:p>
          <a:p>
            <a:r>
              <a:rPr lang="en-US" sz="1200" dirty="0">
                <a:solidFill>
                  <a:schemeClr val="bg1"/>
                </a:solidFill>
              </a:rPr>
              <a:t>Orson Pratt</a:t>
            </a:r>
          </a:p>
        </p:txBody>
      </p:sp>
      <p:sp>
        <p:nvSpPr>
          <p:cNvPr id="3" name="Rectangle 2"/>
          <p:cNvSpPr/>
          <p:nvPr/>
        </p:nvSpPr>
        <p:spPr>
          <a:xfrm>
            <a:off x="868325" y="4381241"/>
            <a:ext cx="4543647" cy="1200329"/>
          </a:xfrm>
          <a:prstGeom prst="rect">
            <a:avLst/>
          </a:prstGeom>
        </p:spPr>
        <p:txBody>
          <a:bodyPr wrap="square">
            <a:spAutoFit/>
          </a:bodyPr>
          <a:lstStyle/>
          <a:p>
            <a:r>
              <a:rPr lang="en-US" i="1" dirty="0">
                <a:solidFill>
                  <a:srgbClr val="FFFF00"/>
                </a:solidFill>
                <a:latin typeface="Palatino"/>
              </a:rPr>
              <a:t>For as the heavens are higher than the earth, so are my</a:t>
            </a:r>
            <a:r>
              <a:rPr lang="en-US" i="1" baseline="30000" dirty="0">
                <a:solidFill>
                  <a:srgbClr val="FFFF00"/>
                </a:solidFill>
                <a:latin typeface="Palatino"/>
              </a:rPr>
              <a:t> </a:t>
            </a:r>
            <a:r>
              <a:rPr lang="en-US" i="1" dirty="0">
                <a:solidFill>
                  <a:srgbClr val="FFFF00"/>
                </a:solidFill>
                <a:latin typeface="Palatino"/>
              </a:rPr>
              <a:t>ways higher than your ways, and my thoughts than your thoughts.</a:t>
            </a:r>
          </a:p>
          <a:p>
            <a:r>
              <a:rPr lang="en-US" i="1" dirty="0">
                <a:solidFill>
                  <a:srgbClr val="FFFF00"/>
                </a:solidFill>
                <a:latin typeface="Palatino"/>
              </a:rPr>
              <a:t>Isaiah 55:9</a:t>
            </a:r>
            <a:endParaRPr lang="en-US" i="1" dirty="0">
              <a:solidFill>
                <a:srgbClr val="FFFF00"/>
              </a:solidFill>
            </a:endParaRPr>
          </a:p>
        </p:txBody>
      </p:sp>
      <p:grpSp>
        <p:nvGrpSpPr>
          <p:cNvPr id="6" name="Group 5"/>
          <p:cNvGrpSpPr/>
          <p:nvPr/>
        </p:nvGrpSpPr>
        <p:grpSpPr>
          <a:xfrm>
            <a:off x="7102549" y="1182514"/>
            <a:ext cx="3997841" cy="2964227"/>
            <a:chOff x="6602818" y="1210752"/>
            <a:chExt cx="3997841" cy="2964227"/>
          </a:xfrm>
        </p:grpSpPr>
        <p:pic>
          <p:nvPicPr>
            <p:cNvPr id="4098" name="Picture 2" descr="http://cdn.phys.org/newman/gfx/news/hires/2012/1-andromedaw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2818" y="1210752"/>
              <a:ext cx="3997841" cy="27485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20952" y="3897980"/>
              <a:ext cx="1761572" cy="276999"/>
            </a:xfrm>
            <a:prstGeom prst="rect">
              <a:avLst/>
            </a:prstGeom>
          </p:spPr>
          <p:txBody>
            <a:bodyPr wrap="none">
              <a:spAutoFit/>
            </a:bodyPr>
            <a:lstStyle/>
            <a:p>
              <a:r>
                <a:rPr lang="en-US" sz="1200" dirty="0">
                  <a:solidFill>
                    <a:schemeClr val="bg1"/>
                  </a:solidFill>
                  <a:latin typeface="Arial" panose="020B0604020202020204" pitchFamily="34" charset="0"/>
                </a:rPr>
                <a:t>The Andromeda galaxy</a:t>
              </a:r>
              <a:endParaRPr lang="en-US" sz="1200" dirty="0">
                <a:solidFill>
                  <a:schemeClr val="bg1"/>
                </a:solidFill>
              </a:endParaRPr>
            </a:p>
          </p:txBody>
        </p:sp>
      </p:grpSp>
      <p:pic>
        <p:nvPicPr>
          <p:cNvPr id="4100" name="Picture 4" descr="http://josephsmithpapers.org/bc-jsp/content/jsp/images/content/library/images/per123---J2-page-76---Orson-Pratt_graysca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789" y="160187"/>
            <a:ext cx="1103072" cy="130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“Spiritual Eyes”</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1:11</a:t>
            </a:r>
          </a:p>
          <a:p>
            <a:endParaRPr lang="en-US" dirty="0">
              <a:solidFill>
                <a:schemeClr val="bg1"/>
              </a:solidFill>
            </a:endParaRPr>
          </a:p>
        </p:txBody>
      </p:sp>
      <p:sp>
        <p:nvSpPr>
          <p:cNvPr id="10" name="Rectangle 9"/>
          <p:cNvSpPr/>
          <p:nvPr/>
        </p:nvSpPr>
        <p:spPr>
          <a:xfrm>
            <a:off x="343785" y="1182514"/>
            <a:ext cx="6096000" cy="1384995"/>
          </a:xfrm>
          <a:prstGeom prst="rect">
            <a:avLst/>
          </a:prstGeom>
        </p:spPr>
        <p:txBody>
          <a:bodyPr>
            <a:spAutoFit/>
          </a:bodyPr>
          <a:lstStyle/>
          <a:p>
            <a:r>
              <a:rPr lang="en-US" sz="2800" dirty="0">
                <a:solidFill>
                  <a:schemeClr val="bg1"/>
                </a:solidFill>
              </a:rPr>
              <a:t>Moses needed to be transfigured in order to stand as a mortal in the presence of God. </a:t>
            </a:r>
          </a:p>
        </p:txBody>
      </p:sp>
      <p:sp>
        <p:nvSpPr>
          <p:cNvPr id="3" name="Rectangle 2"/>
          <p:cNvSpPr/>
          <p:nvPr/>
        </p:nvSpPr>
        <p:spPr>
          <a:xfrm>
            <a:off x="981740" y="3404704"/>
            <a:ext cx="5114260" cy="2246769"/>
          </a:xfrm>
          <a:prstGeom prst="rect">
            <a:avLst/>
          </a:prstGeom>
        </p:spPr>
        <p:txBody>
          <a:bodyPr wrap="square">
            <a:spAutoFit/>
          </a:bodyPr>
          <a:lstStyle/>
          <a:p>
            <a:r>
              <a:rPr lang="en-US" sz="2800" i="1" dirty="0">
                <a:solidFill>
                  <a:schemeClr val="bg1"/>
                </a:solidFill>
              </a:rPr>
              <a:t>Transfiguration is a temporary change in appearance and nature that must take place so a mortal can endure the physical presence and glory of heavenly beings.</a:t>
            </a:r>
          </a:p>
        </p:txBody>
      </p:sp>
      <p:sp>
        <p:nvSpPr>
          <p:cNvPr id="2" name="Rectangle 1"/>
          <p:cNvSpPr/>
          <p:nvPr/>
        </p:nvSpPr>
        <p:spPr>
          <a:xfrm>
            <a:off x="6528390" y="4552041"/>
            <a:ext cx="5380075" cy="1661993"/>
          </a:xfrm>
          <a:prstGeom prst="rect">
            <a:avLst/>
          </a:prstGeom>
        </p:spPr>
        <p:txBody>
          <a:bodyPr wrap="square">
            <a:spAutoFit/>
          </a:bodyPr>
          <a:lstStyle/>
          <a:p>
            <a:pPr fontAlgn="base"/>
            <a:r>
              <a:rPr lang="en-US" i="1" dirty="0">
                <a:solidFill>
                  <a:srgbClr val="FFFF00"/>
                </a:solidFill>
                <a:latin typeface="Palatino"/>
              </a:rPr>
              <a:t>For no man has seen God at any time in the flesh, except quickened by the Spirit of God.</a:t>
            </a:r>
          </a:p>
          <a:p>
            <a:pPr fontAlgn="base"/>
            <a:endParaRPr lang="en-US" i="1" dirty="0">
              <a:solidFill>
                <a:srgbClr val="FFFF00"/>
              </a:solidFill>
              <a:latin typeface="Palatino"/>
            </a:endParaRPr>
          </a:p>
          <a:p>
            <a:pPr fontAlgn="base"/>
            <a:r>
              <a:rPr lang="en-US" i="1" dirty="0">
                <a:solidFill>
                  <a:srgbClr val="FFFF00"/>
                </a:solidFill>
                <a:latin typeface="Palatino"/>
              </a:rPr>
              <a:t>Neither can any natural man abide the presence of God, neither after the carnal mind.</a:t>
            </a:r>
          </a:p>
          <a:p>
            <a:pPr fontAlgn="base"/>
            <a:r>
              <a:rPr lang="en-US" sz="1200" b="0" i="1" dirty="0">
                <a:solidFill>
                  <a:srgbClr val="FFFF00"/>
                </a:solidFill>
                <a:effectLst/>
                <a:latin typeface="Palatino"/>
              </a:rPr>
              <a:t>D&amp;C 67:11-12</a:t>
            </a:r>
          </a:p>
        </p:txBody>
      </p:sp>
      <p:pic>
        <p:nvPicPr>
          <p:cNvPr id="5122" name="Picture 2" descr="http://www-tc.pbs.org/thebuddha/media/photos/Light-through-tre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054" y="1070238"/>
            <a:ext cx="4363890" cy="2929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6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Moses VS Satan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1:12-23</a:t>
            </a:r>
          </a:p>
          <a:p>
            <a:endParaRPr lang="en-US" dirty="0">
              <a:solidFill>
                <a:schemeClr val="bg1"/>
              </a:solidFill>
            </a:endParaRPr>
          </a:p>
        </p:txBody>
      </p:sp>
      <p:sp>
        <p:nvSpPr>
          <p:cNvPr id="10" name="Rectangle 9"/>
          <p:cNvSpPr/>
          <p:nvPr/>
        </p:nvSpPr>
        <p:spPr>
          <a:xfrm>
            <a:off x="343785" y="1182514"/>
            <a:ext cx="4632252" cy="523220"/>
          </a:xfrm>
          <a:prstGeom prst="rect">
            <a:avLst/>
          </a:prstGeom>
        </p:spPr>
        <p:txBody>
          <a:bodyPr wrap="square">
            <a:spAutoFit/>
          </a:bodyPr>
          <a:lstStyle/>
          <a:p>
            <a:r>
              <a:rPr lang="en-US" sz="2800" dirty="0">
                <a:solidFill>
                  <a:schemeClr val="bg1"/>
                </a:solidFill>
              </a:rPr>
              <a:t>Satan came as an angel of light</a:t>
            </a:r>
          </a:p>
        </p:txBody>
      </p:sp>
      <p:sp>
        <p:nvSpPr>
          <p:cNvPr id="9" name="Rectangle 8"/>
          <p:cNvSpPr/>
          <p:nvPr/>
        </p:nvSpPr>
        <p:spPr>
          <a:xfrm>
            <a:off x="8602331" y="1799369"/>
            <a:ext cx="3284649" cy="954107"/>
          </a:xfrm>
          <a:prstGeom prst="rect">
            <a:avLst/>
          </a:prstGeom>
        </p:spPr>
        <p:txBody>
          <a:bodyPr wrap="square">
            <a:spAutoFit/>
          </a:bodyPr>
          <a:lstStyle/>
          <a:p>
            <a:r>
              <a:rPr lang="en-US" sz="2800" dirty="0">
                <a:solidFill>
                  <a:schemeClr val="bg1"/>
                </a:solidFill>
              </a:rPr>
              <a:t>How can you tell if it is Satan or God?</a:t>
            </a:r>
          </a:p>
        </p:txBody>
      </p:sp>
      <p:sp>
        <p:nvSpPr>
          <p:cNvPr id="11" name="Rectangle 10"/>
          <p:cNvSpPr/>
          <p:nvPr/>
        </p:nvSpPr>
        <p:spPr>
          <a:xfrm>
            <a:off x="797442" y="3275112"/>
            <a:ext cx="4743893" cy="2308324"/>
          </a:xfrm>
          <a:prstGeom prst="rect">
            <a:avLst/>
          </a:prstGeom>
        </p:spPr>
        <p:txBody>
          <a:bodyPr wrap="square">
            <a:spAutoFit/>
          </a:bodyPr>
          <a:lstStyle/>
          <a:p>
            <a:r>
              <a:rPr lang="en-US" i="1" dirty="0">
                <a:solidFill>
                  <a:srgbClr val="FFFF00"/>
                </a:solidFill>
              </a:rPr>
              <a:t>For behold, I could not look upon God, except his</a:t>
            </a:r>
            <a:r>
              <a:rPr lang="en-US" i="1" baseline="30000" dirty="0">
                <a:solidFill>
                  <a:srgbClr val="FFFF00"/>
                </a:solidFill>
              </a:rPr>
              <a:t> </a:t>
            </a:r>
            <a:r>
              <a:rPr lang="en-US" i="1" dirty="0">
                <a:solidFill>
                  <a:srgbClr val="FFFF00"/>
                </a:solidFill>
              </a:rPr>
              <a:t>glory should come upon me, and I were transfigured before him. </a:t>
            </a:r>
          </a:p>
          <a:p>
            <a:endParaRPr lang="en-US" i="1" dirty="0">
              <a:solidFill>
                <a:srgbClr val="FFFF00"/>
              </a:solidFill>
            </a:endParaRPr>
          </a:p>
          <a:p>
            <a:r>
              <a:rPr lang="en-US" i="1" dirty="0">
                <a:solidFill>
                  <a:srgbClr val="FFFF00"/>
                </a:solidFill>
              </a:rPr>
              <a:t>But I can look upon thee in the natural man. </a:t>
            </a:r>
          </a:p>
          <a:p>
            <a:endParaRPr lang="en-US" i="1" dirty="0">
              <a:solidFill>
                <a:srgbClr val="FFFF00"/>
              </a:solidFill>
            </a:endParaRPr>
          </a:p>
          <a:p>
            <a:r>
              <a:rPr lang="en-US" i="1" dirty="0">
                <a:solidFill>
                  <a:srgbClr val="FFFF00"/>
                </a:solidFill>
              </a:rPr>
              <a:t>Is it not so, surely?</a:t>
            </a:r>
          </a:p>
          <a:p>
            <a:r>
              <a:rPr lang="en-US" i="1" dirty="0">
                <a:solidFill>
                  <a:srgbClr val="FFFF00"/>
                </a:solidFill>
              </a:rPr>
              <a:t>Moses 1:14</a:t>
            </a:r>
          </a:p>
        </p:txBody>
      </p:sp>
      <p:sp>
        <p:nvSpPr>
          <p:cNvPr id="12" name="Rectangle 11"/>
          <p:cNvSpPr/>
          <p:nvPr/>
        </p:nvSpPr>
        <p:spPr>
          <a:xfrm>
            <a:off x="6450418" y="4921631"/>
            <a:ext cx="4632252" cy="1661993"/>
          </a:xfrm>
          <a:prstGeom prst="rect">
            <a:avLst/>
          </a:prstGeom>
        </p:spPr>
        <p:txBody>
          <a:bodyPr wrap="square">
            <a:spAutoFit/>
          </a:bodyPr>
          <a:lstStyle/>
          <a:p>
            <a:r>
              <a:rPr lang="en-US" dirty="0">
                <a:solidFill>
                  <a:schemeClr val="bg1"/>
                </a:solidFill>
              </a:rPr>
              <a:t>“Satan did not feel disposed to give up the attack, and he commanded him to worship him, and he exerted a great power and the earth shook and trembled, and Moses was filled with fear…”</a:t>
            </a:r>
          </a:p>
          <a:p>
            <a:r>
              <a:rPr lang="en-US" sz="1200" dirty="0">
                <a:solidFill>
                  <a:schemeClr val="bg1"/>
                </a:solidFill>
              </a:rPr>
              <a:t>Orson Pratt</a:t>
            </a:r>
          </a:p>
        </p:txBody>
      </p:sp>
      <p:pic>
        <p:nvPicPr>
          <p:cNvPr id="6146" name="Picture 2" descr="http://oka-jp.up.d.seesaa.net/oka-jp/image/angel-light-02.jpg?d=a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608" y="1144276"/>
            <a:ext cx="2838450" cy="2771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282" y="897894"/>
            <a:ext cx="9688675" cy="6247864"/>
          </a:xfrm>
          <a:prstGeom prst="rect">
            <a:avLst/>
          </a:prstGeom>
          <a:noFill/>
        </p:spPr>
        <p:txBody>
          <a:bodyPr wrap="square" rtlCol="0">
            <a:spAutoFit/>
          </a:bodyPr>
          <a:lstStyle/>
          <a:p>
            <a:r>
              <a:rPr lang="en-US" sz="1600" dirty="0">
                <a:solidFill>
                  <a:schemeClr val="bg1"/>
                </a:solidFill>
              </a:rPr>
              <a:t>He was born (c. 1370 B.C.) the son of </a:t>
            </a:r>
            <a:r>
              <a:rPr lang="en-US" sz="1600" dirty="0" err="1">
                <a:solidFill>
                  <a:schemeClr val="bg1"/>
                </a:solidFill>
              </a:rPr>
              <a:t>Amram</a:t>
            </a:r>
            <a:r>
              <a:rPr lang="en-US" sz="1600" dirty="0">
                <a:solidFill>
                  <a:schemeClr val="bg1"/>
                </a:solidFill>
              </a:rPr>
              <a:t> and </a:t>
            </a:r>
            <a:r>
              <a:rPr lang="en-US" sz="1600" dirty="0" err="1">
                <a:solidFill>
                  <a:schemeClr val="bg1"/>
                </a:solidFill>
              </a:rPr>
              <a:t>Jochebed</a:t>
            </a:r>
            <a:r>
              <a:rPr lang="en-US" sz="1600" dirty="0">
                <a:solidFill>
                  <a:schemeClr val="bg1"/>
                </a:solidFill>
              </a:rPr>
              <a:t>, who were Levites (Israelite—a covenant people).</a:t>
            </a:r>
          </a:p>
          <a:p>
            <a:r>
              <a:rPr lang="en-US" sz="1600" dirty="0">
                <a:solidFill>
                  <a:schemeClr val="bg1"/>
                </a:solidFill>
              </a:rPr>
              <a:t> He had a brother, Aaron (who was the spokesman for him), and a sister, Miriam</a:t>
            </a:r>
          </a:p>
          <a:p>
            <a:endParaRPr lang="en-US" sz="1600" dirty="0">
              <a:solidFill>
                <a:schemeClr val="bg1"/>
              </a:solidFill>
            </a:endParaRPr>
          </a:p>
          <a:p>
            <a:r>
              <a:rPr lang="en-US" sz="1600" dirty="0">
                <a:solidFill>
                  <a:schemeClr val="bg1"/>
                </a:solidFill>
              </a:rPr>
              <a:t>He was secretly hid for 3 months because the Pharaoh ordered all new born males to be slain</a:t>
            </a:r>
          </a:p>
          <a:p>
            <a:endParaRPr lang="en-US" sz="1600" dirty="0">
              <a:solidFill>
                <a:schemeClr val="bg1"/>
              </a:solidFill>
            </a:endParaRPr>
          </a:p>
          <a:p>
            <a:r>
              <a:rPr lang="en-US" sz="1600" dirty="0">
                <a:solidFill>
                  <a:schemeClr val="bg1"/>
                </a:solidFill>
              </a:rPr>
              <a:t>He was found on the Nile River and adopted into the royal Egyptian family by the Pharaoh's daughter, Princess </a:t>
            </a:r>
            <a:r>
              <a:rPr lang="en-US" sz="1600" dirty="0" err="1">
                <a:solidFill>
                  <a:schemeClr val="bg1"/>
                </a:solidFill>
              </a:rPr>
              <a:t>Bithiah</a:t>
            </a:r>
            <a:r>
              <a:rPr lang="en-US" sz="1600" dirty="0">
                <a:solidFill>
                  <a:schemeClr val="bg1"/>
                </a:solidFill>
              </a:rPr>
              <a:t>, and was raised in the courts by his Hebrew mother.</a:t>
            </a:r>
          </a:p>
          <a:p>
            <a:endParaRPr lang="en-US" sz="1600" dirty="0">
              <a:solidFill>
                <a:schemeClr val="bg1"/>
              </a:solidFill>
            </a:endParaRPr>
          </a:p>
          <a:p>
            <a:r>
              <a:rPr lang="en-US" sz="1600" dirty="0">
                <a:solidFill>
                  <a:schemeClr val="bg1"/>
                </a:solidFill>
              </a:rPr>
              <a:t>When he was about 40 years old he rejected his place in Pharaoh's household and fled to Midian, near Mt. Sinai, and became a shepherd</a:t>
            </a:r>
          </a:p>
          <a:p>
            <a:endParaRPr lang="en-US" sz="1600" dirty="0">
              <a:solidFill>
                <a:schemeClr val="bg1"/>
              </a:solidFill>
            </a:endParaRPr>
          </a:p>
          <a:p>
            <a:r>
              <a:rPr lang="en-US" sz="1600" dirty="0">
                <a:solidFill>
                  <a:schemeClr val="bg1"/>
                </a:solidFill>
              </a:rPr>
              <a:t>He married Zipporah, daughter of </a:t>
            </a:r>
            <a:r>
              <a:rPr lang="en-US" sz="1600" dirty="0" err="1">
                <a:solidFill>
                  <a:schemeClr val="bg1"/>
                </a:solidFill>
              </a:rPr>
              <a:t>Reuel</a:t>
            </a:r>
            <a:r>
              <a:rPr lang="en-US" sz="1600" dirty="0">
                <a:solidFill>
                  <a:schemeClr val="bg1"/>
                </a:solidFill>
              </a:rPr>
              <a:t> (Jethro), and they had two son’s, Gershom and Eliezer. He was given the priesthood through his father-in-law</a:t>
            </a:r>
          </a:p>
          <a:p>
            <a:endParaRPr lang="en-US" sz="1600" dirty="0">
              <a:solidFill>
                <a:schemeClr val="bg1"/>
              </a:solidFill>
            </a:endParaRPr>
          </a:p>
          <a:p>
            <a:r>
              <a:rPr lang="en-US" sz="1600" dirty="0">
                <a:solidFill>
                  <a:schemeClr val="bg1"/>
                </a:solidFill>
              </a:rPr>
              <a:t>During his 40 years in Midian, the Lord told Moses to lead the captive Israelites away from Egypt to the promised land (the land of Canaan)</a:t>
            </a:r>
          </a:p>
          <a:p>
            <a:endParaRPr lang="en-US" sz="1600" dirty="0">
              <a:solidFill>
                <a:schemeClr val="bg1"/>
              </a:solidFill>
            </a:endParaRPr>
          </a:p>
          <a:p>
            <a:r>
              <a:rPr lang="en-US" sz="1600" dirty="0">
                <a:solidFill>
                  <a:schemeClr val="bg1"/>
                </a:solidFill>
              </a:rPr>
              <a:t>The journey from Egypt to Mt. Sinai took about 2 months as he prepared them to receive the full priesthood, ordinances, and blessings </a:t>
            </a:r>
          </a:p>
          <a:p>
            <a:endParaRPr lang="en-US" sz="1600" dirty="0">
              <a:solidFill>
                <a:schemeClr val="bg1"/>
              </a:solidFill>
            </a:endParaRPr>
          </a:p>
          <a:p>
            <a:r>
              <a:rPr lang="en-US" sz="1600" dirty="0">
                <a:solidFill>
                  <a:schemeClr val="bg1"/>
                </a:solidFill>
              </a:rPr>
              <a:t>At Mt Sinai the children of Israel were organized into 12 tribes and the migration was organized into 4 companies and they lived as a desert people for 40 years. </a:t>
            </a:r>
          </a:p>
          <a:p>
            <a:endParaRPr lang="en-US" sz="1600" dirty="0">
              <a:solidFill>
                <a:schemeClr val="bg1"/>
              </a:solidFill>
            </a:endParaRPr>
          </a:p>
          <a:p>
            <a:r>
              <a:rPr lang="en-US" sz="1600" dirty="0">
                <a:solidFill>
                  <a:schemeClr val="bg1"/>
                </a:solidFill>
              </a:rPr>
              <a:t>He was translated and taken from the earth near Mt. Nebo at age 120 (Deuteronomy 31:2) </a:t>
            </a:r>
          </a:p>
          <a:p>
            <a:endParaRPr lang="en-US" sz="1600" dirty="0">
              <a:solidFill>
                <a:schemeClr val="bg1"/>
              </a:solidFill>
            </a:endParaRPr>
          </a:p>
        </p:txBody>
      </p:sp>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Moses</a:t>
            </a:r>
            <a:endParaRPr lang="en-US" sz="3600" i="1" dirty="0">
              <a:solidFill>
                <a:schemeClr val="bg1"/>
              </a:solidFill>
            </a:endParaRPr>
          </a:p>
        </p:txBody>
      </p:sp>
      <p:sp>
        <p:nvSpPr>
          <p:cNvPr id="3" name="Rectangle 2"/>
          <p:cNvSpPr/>
          <p:nvPr/>
        </p:nvSpPr>
        <p:spPr>
          <a:xfrm>
            <a:off x="6101894" y="6461895"/>
            <a:ext cx="6096000" cy="276999"/>
          </a:xfrm>
          <a:prstGeom prst="rect">
            <a:avLst/>
          </a:prstGeom>
        </p:spPr>
        <p:txBody>
          <a:bodyPr>
            <a:spAutoFit/>
          </a:bodyPr>
          <a:lstStyle/>
          <a:p>
            <a:pPr algn="r"/>
            <a:r>
              <a:rPr lang="en-US" sz="1200" i="1" dirty="0">
                <a:solidFill>
                  <a:schemeClr val="bg1"/>
                </a:solidFill>
              </a:rPr>
              <a:t>Who’s Who and Edward J. Brandt</a:t>
            </a:r>
            <a:endParaRPr lang="en-US" sz="1200" dirty="0">
              <a:solidFill>
                <a:schemeClr val="bg1"/>
              </a:solidFill>
            </a:endParaRPr>
          </a:p>
        </p:txBody>
      </p:sp>
      <p:grpSp>
        <p:nvGrpSpPr>
          <p:cNvPr id="29" name="Group 326">
            <a:extLst>
              <a:ext uri="{FF2B5EF4-FFF2-40B4-BE49-F238E27FC236}">
                <a16:creationId xmlns:a16="http://schemas.microsoft.com/office/drawing/2014/main" id="{630EB914-95C0-44DB-A5BE-48478208C03D}"/>
              </a:ext>
            </a:extLst>
          </p:cNvPr>
          <p:cNvGrpSpPr/>
          <p:nvPr/>
        </p:nvGrpSpPr>
        <p:grpSpPr>
          <a:xfrm>
            <a:off x="9911957" y="1857303"/>
            <a:ext cx="1828800" cy="3374066"/>
            <a:chOff x="3937483" y="513080"/>
            <a:chExt cx="681026" cy="1754293"/>
          </a:xfrm>
        </p:grpSpPr>
        <p:sp>
          <p:nvSpPr>
            <p:cNvPr id="30" name="Oval 28">
              <a:extLst>
                <a:ext uri="{FF2B5EF4-FFF2-40B4-BE49-F238E27FC236}">
                  <a16:creationId xmlns:a16="http://schemas.microsoft.com/office/drawing/2014/main" id="{F673C4D8-D850-4783-AD59-5F935B766E3B}"/>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9">
              <a:extLst>
                <a:ext uri="{FF2B5EF4-FFF2-40B4-BE49-F238E27FC236}">
                  <a16:creationId xmlns:a16="http://schemas.microsoft.com/office/drawing/2014/main" id="{26F14CD8-E062-4B66-8A84-A211C6D3CCC9}"/>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0">
              <a:extLst>
                <a:ext uri="{FF2B5EF4-FFF2-40B4-BE49-F238E27FC236}">
                  <a16:creationId xmlns:a16="http://schemas.microsoft.com/office/drawing/2014/main" id="{23316B03-E3C0-48E9-B75D-B93E7D1F7752}"/>
                </a:ext>
              </a:extLst>
            </p:cNvPr>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1">
              <a:extLst>
                <a:ext uri="{FF2B5EF4-FFF2-40B4-BE49-F238E27FC236}">
                  <a16:creationId xmlns:a16="http://schemas.microsoft.com/office/drawing/2014/main" id="{278666A4-494F-4FE7-B933-3CF566098BCA}"/>
                </a:ext>
              </a:extLst>
            </p:cNvPr>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2">
              <a:extLst>
                <a:ext uri="{FF2B5EF4-FFF2-40B4-BE49-F238E27FC236}">
                  <a16:creationId xmlns:a16="http://schemas.microsoft.com/office/drawing/2014/main" id="{9B42BA85-CD6A-40FE-9A4A-CB53BD34665F}"/>
                </a:ext>
              </a:extLst>
            </p:cNvPr>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3">
              <a:extLst>
                <a:ext uri="{FF2B5EF4-FFF2-40B4-BE49-F238E27FC236}">
                  <a16:creationId xmlns:a16="http://schemas.microsoft.com/office/drawing/2014/main" id="{E73E3417-10ED-43CF-97FF-31831A190EF8}"/>
                </a:ext>
              </a:extLst>
            </p:cNvPr>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4">
              <a:extLst>
                <a:ext uri="{FF2B5EF4-FFF2-40B4-BE49-F238E27FC236}">
                  <a16:creationId xmlns:a16="http://schemas.microsoft.com/office/drawing/2014/main" id="{35414704-67CB-4F71-932D-1799ED930EE3}"/>
                </a:ext>
              </a:extLst>
            </p:cNvPr>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5">
              <a:extLst>
                <a:ext uri="{FF2B5EF4-FFF2-40B4-BE49-F238E27FC236}">
                  <a16:creationId xmlns:a16="http://schemas.microsoft.com/office/drawing/2014/main" id="{8A0F04FB-0610-4651-B4F6-F9116681509E}"/>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6">
              <a:extLst>
                <a:ext uri="{FF2B5EF4-FFF2-40B4-BE49-F238E27FC236}">
                  <a16:creationId xmlns:a16="http://schemas.microsoft.com/office/drawing/2014/main" id="{6E2286DE-46C0-4707-BFC5-D1434878E6F8}"/>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7">
              <a:extLst>
                <a:ext uri="{FF2B5EF4-FFF2-40B4-BE49-F238E27FC236}">
                  <a16:creationId xmlns:a16="http://schemas.microsoft.com/office/drawing/2014/main" id="{252898A4-3593-4488-A7DC-E7179BC660E5}"/>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8">
              <a:extLst>
                <a:ext uri="{FF2B5EF4-FFF2-40B4-BE49-F238E27FC236}">
                  <a16:creationId xmlns:a16="http://schemas.microsoft.com/office/drawing/2014/main" id="{001C30E0-5835-49D8-8722-45BA8840C2C8}"/>
                </a:ext>
              </a:extLst>
            </p:cNvPr>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39">
              <a:extLst>
                <a:ext uri="{FF2B5EF4-FFF2-40B4-BE49-F238E27FC236}">
                  <a16:creationId xmlns:a16="http://schemas.microsoft.com/office/drawing/2014/main" id="{685444E9-5DD6-4967-9C05-4B9C745F68B0}"/>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3">
              <a:extLst>
                <a:ext uri="{FF2B5EF4-FFF2-40B4-BE49-F238E27FC236}">
                  <a16:creationId xmlns:a16="http://schemas.microsoft.com/office/drawing/2014/main" id="{7FE4EF2D-406A-4122-A0F6-4CA195F10171}"/>
                </a:ext>
              </a:extLst>
            </p:cNvPr>
            <p:cNvGrpSpPr/>
            <p:nvPr/>
          </p:nvGrpSpPr>
          <p:grpSpPr>
            <a:xfrm>
              <a:off x="4342580" y="1037026"/>
              <a:ext cx="275929" cy="637681"/>
              <a:chOff x="4755948" y="2903312"/>
              <a:chExt cx="1111452" cy="2049688"/>
            </a:xfrm>
          </p:grpSpPr>
          <p:sp>
            <p:nvSpPr>
              <p:cNvPr id="45" name="Oval 44">
                <a:extLst>
                  <a:ext uri="{FF2B5EF4-FFF2-40B4-BE49-F238E27FC236}">
                    <a16:creationId xmlns:a16="http://schemas.microsoft.com/office/drawing/2014/main" id="{6069F020-3945-4B4E-B7F0-FA551BF81CC7}"/>
                  </a:ext>
                </a:extLst>
              </p:cNvPr>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0ED80B90-49B2-442C-BB1F-1383E886D20A}"/>
                  </a:ext>
                </a:extLst>
              </p:cNvPr>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09CDC717-4BE2-40AF-B7EF-B84AC57B6E39}"/>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Cloud 42">
              <a:extLst>
                <a:ext uri="{FF2B5EF4-FFF2-40B4-BE49-F238E27FC236}">
                  <a16:creationId xmlns:a16="http://schemas.microsoft.com/office/drawing/2014/main" id="{07EFF3A2-73D1-4D73-AD66-3C7A95494036}"/>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FC1DB75-D057-4DC6-96B2-DD1CFB492F79}"/>
                </a:ext>
              </a:extLst>
            </p:cNvPr>
            <p:cNvSpPr/>
            <p:nvPr/>
          </p:nvSpPr>
          <p:spPr>
            <a:xfrm rot="5225831">
              <a:off x="4230321" y="866089"/>
              <a:ext cx="86985" cy="1188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82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Led Astray </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1:12-23</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dirty="0">
                <a:solidFill>
                  <a:schemeClr val="bg1"/>
                </a:solidFill>
              </a:rPr>
              <a:t>“People are liable in many ways to be led astray by the power of the adversary, for they do not fully understand that it is a hard matter for them to always distinguish the things of god from the things of the devil.”</a:t>
            </a:r>
          </a:p>
        </p:txBody>
      </p:sp>
      <p:sp>
        <p:nvSpPr>
          <p:cNvPr id="12" name="Rectangle 11"/>
          <p:cNvSpPr/>
          <p:nvPr/>
        </p:nvSpPr>
        <p:spPr>
          <a:xfrm>
            <a:off x="7265639" y="2459787"/>
            <a:ext cx="3001927" cy="1938992"/>
          </a:xfrm>
          <a:prstGeom prst="rect">
            <a:avLst/>
          </a:prstGeom>
        </p:spPr>
        <p:txBody>
          <a:bodyPr wrap="square">
            <a:spAutoFit/>
          </a:bodyPr>
          <a:lstStyle/>
          <a:p>
            <a:r>
              <a:rPr lang="en-US" dirty="0">
                <a:solidFill>
                  <a:schemeClr val="bg1"/>
                </a:solidFill>
              </a:rPr>
              <a:t>“There is but one way by which they can know the difference, and that is by the light of the spirit of revelation, even the spirit of our Lord Jesus Christ.”</a:t>
            </a:r>
          </a:p>
          <a:p>
            <a:r>
              <a:rPr lang="en-US" sz="1200" dirty="0">
                <a:solidFill>
                  <a:schemeClr val="bg1"/>
                </a:solidFill>
              </a:rPr>
              <a:t>Brigham Young</a:t>
            </a:r>
          </a:p>
        </p:txBody>
      </p:sp>
      <p:sp>
        <p:nvSpPr>
          <p:cNvPr id="2" name="Rectangle 1"/>
          <p:cNvSpPr/>
          <p:nvPr/>
        </p:nvSpPr>
        <p:spPr>
          <a:xfrm>
            <a:off x="6276753" y="1345443"/>
            <a:ext cx="6096000" cy="646331"/>
          </a:xfrm>
          <a:prstGeom prst="rect">
            <a:avLst/>
          </a:prstGeom>
        </p:spPr>
        <p:txBody>
          <a:bodyPr>
            <a:spAutoFit/>
          </a:bodyPr>
          <a:lstStyle/>
          <a:p>
            <a:r>
              <a:rPr lang="en-US" i="1" dirty="0">
                <a:solidFill>
                  <a:srgbClr val="FFFF00"/>
                </a:solidFill>
                <a:latin typeface="Palatino"/>
              </a:rPr>
              <a:t>“…who </a:t>
            </a:r>
            <a:r>
              <a:rPr lang="en-US" i="1" dirty="0" err="1">
                <a:solidFill>
                  <a:srgbClr val="FFFF00"/>
                </a:solidFill>
                <a:latin typeface="Palatino"/>
              </a:rPr>
              <a:t>transformeth</a:t>
            </a:r>
            <a:r>
              <a:rPr lang="en-US" i="1" dirty="0">
                <a:solidFill>
                  <a:srgbClr val="FFFF00"/>
                </a:solidFill>
                <a:latin typeface="Palatino"/>
              </a:rPr>
              <a:t> himself nigh unto an angel of light, and </a:t>
            </a:r>
            <a:r>
              <a:rPr lang="en-US" i="1" dirty="0" err="1">
                <a:solidFill>
                  <a:srgbClr val="FFFF00"/>
                </a:solidFill>
                <a:latin typeface="Palatino"/>
              </a:rPr>
              <a:t>stirreth</a:t>
            </a:r>
            <a:r>
              <a:rPr lang="en-US" i="1" dirty="0">
                <a:solidFill>
                  <a:srgbClr val="FFFF00"/>
                </a:solidFill>
                <a:latin typeface="Palatino"/>
              </a:rPr>
              <a:t> up the children of men…2 Nephi 9:9</a:t>
            </a:r>
            <a:endParaRPr lang="en-US" i="1" dirty="0">
              <a:solidFill>
                <a:srgbClr val="FFFF00"/>
              </a:solidFill>
            </a:endParaRPr>
          </a:p>
        </p:txBody>
      </p:sp>
      <p:grpSp>
        <p:nvGrpSpPr>
          <p:cNvPr id="3" name="Group 2"/>
          <p:cNvGrpSpPr/>
          <p:nvPr/>
        </p:nvGrpSpPr>
        <p:grpSpPr>
          <a:xfrm>
            <a:off x="967563" y="3211340"/>
            <a:ext cx="10010450" cy="3492419"/>
            <a:chOff x="701749" y="2856739"/>
            <a:chExt cx="10010450" cy="3492419"/>
          </a:xfrm>
        </p:grpSpPr>
        <p:sp>
          <p:nvSpPr>
            <p:cNvPr id="13" name="Rectangle 12"/>
            <p:cNvSpPr/>
            <p:nvPr/>
          </p:nvSpPr>
          <p:spPr>
            <a:xfrm>
              <a:off x="5257695" y="5518161"/>
              <a:ext cx="5454504" cy="830997"/>
            </a:xfrm>
            <a:prstGeom prst="rect">
              <a:avLst/>
            </a:prstGeom>
          </p:spPr>
          <p:txBody>
            <a:bodyPr wrap="square">
              <a:spAutoFit/>
            </a:bodyPr>
            <a:lstStyle/>
            <a:p>
              <a:r>
                <a:rPr lang="en-US" dirty="0">
                  <a:solidFill>
                    <a:schemeClr val="bg1"/>
                  </a:solidFill>
                </a:rPr>
                <a:t>“There never was a prophet in any age of the world but what the devil was continually at his elbow.”</a:t>
              </a:r>
            </a:p>
            <a:p>
              <a:r>
                <a:rPr lang="en-US" sz="1200" dirty="0" err="1">
                  <a:solidFill>
                    <a:schemeClr val="bg1"/>
                  </a:solidFill>
                </a:rPr>
                <a:t>Wilfor</a:t>
              </a:r>
              <a:r>
                <a:rPr lang="en-US" sz="1200" dirty="0">
                  <a:solidFill>
                    <a:schemeClr val="bg1"/>
                  </a:solidFill>
                </a:rPr>
                <a:t> Woodruff</a:t>
              </a:r>
            </a:p>
          </p:txBody>
        </p:sp>
        <p:pic>
          <p:nvPicPr>
            <p:cNvPr id="7172" name="Picture 4" descr="https://thelonghaulwithisaiah.files.wordpress.com/2014/02/0000000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121" y="2884617"/>
              <a:ext cx="1472309" cy="167030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theomegadays.net/Images/Topic%20images/mos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0006" t="2728" r="52360" b="47613"/>
            <a:stretch/>
          </p:blipFill>
          <p:spPr bwMode="auto">
            <a:xfrm>
              <a:off x="1977121" y="4536268"/>
              <a:ext cx="1254642" cy="124400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thelonghaulwithisaiah.files.wordpress.com/2014/01/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749" y="4175327"/>
              <a:ext cx="1275372" cy="16563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ponderingprinciples.com/wp-content/uploads/2014/09/OT-Prophet.jpg"/>
            <p:cNvPicPr>
              <a:picLocks noChangeAspect="1" noChangeArrowheads="1"/>
            </p:cNvPicPr>
            <p:nvPr/>
          </p:nvPicPr>
          <p:blipFill rotWithShape="1">
            <a:blip r:embed="rId6">
              <a:extLst>
                <a:ext uri="{28A0092B-C50C-407E-A947-70E740481C1C}">
                  <a14:useLocalDpi xmlns:a14="http://schemas.microsoft.com/office/drawing/2010/main" val="0"/>
                </a:ext>
              </a:extLst>
            </a:blip>
            <a:srcRect l="26426" t="9743" r="50355" b="48501"/>
            <a:stretch/>
          </p:blipFill>
          <p:spPr bwMode="auto">
            <a:xfrm>
              <a:off x="3252493" y="4234884"/>
              <a:ext cx="1072919" cy="154747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www.lds.org/bc/content/shared/content/images/gospel-library/manual/32506/32506_all_001_01-josephSmith.jpg"/>
            <p:cNvPicPr>
              <a:picLocks noChangeAspect="1" noChangeArrowheads="1"/>
            </p:cNvPicPr>
            <p:nvPr/>
          </p:nvPicPr>
          <p:blipFill rotWithShape="1">
            <a:blip r:embed="rId7">
              <a:extLst>
                <a:ext uri="{28A0092B-C50C-407E-A947-70E740481C1C}">
                  <a14:useLocalDpi xmlns:a14="http://schemas.microsoft.com/office/drawing/2010/main" val="0"/>
                </a:ext>
              </a:extLst>
            </a:blip>
            <a:srcRect l="27130" t="2599" r="49552" b="56865"/>
            <a:stretch/>
          </p:blipFill>
          <p:spPr bwMode="auto">
            <a:xfrm>
              <a:off x="4956460" y="2914518"/>
              <a:ext cx="999461" cy="138223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s-media-cache-ak0.pinimg.com/236x/27/2d/7f/272d7fd4da92d63b6de6dc9292c5ab22.jpg"/>
            <p:cNvPicPr>
              <a:picLocks noChangeAspect="1" noChangeArrowheads="1"/>
            </p:cNvPicPr>
            <p:nvPr/>
          </p:nvPicPr>
          <p:blipFill rotWithShape="1">
            <a:blip r:embed="rId8">
              <a:extLst>
                <a:ext uri="{28A0092B-C50C-407E-A947-70E740481C1C}">
                  <a14:useLocalDpi xmlns:a14="http://schemas.microsoft.com/office/drawing/2010/main" val="0"/>
                </a:ext>
              </a:extLst>
            </a:blip>
            <a:srcRect l="43690" t="3083" r="6645" b="58522"/>
            <a:stretch/>
          </p:blipFill>
          <p:spPr bwMode="auto">
            <a:xfrm flipH="1">
              <a:off x="701749" y="2856739"/>
              <a:ext cx="1275372" cy="131181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s://www.lds.org/bc/content/shared/content/images/gospel-library/manual/999889.jpg"/>
            <p:cNvPicPr>
              <a:picLocks noChangeAspect="1" noChangeArrowheads="1"/>
            </p:cNvPicPr>
            <p:nvPr/>
          </p:nvPicPr>
          <p:blipFill rotWithShape="1">
            <a:blip r:embed="rId9">
              <a:extLst>
                <a:ext uri="{28A0092B-C50C-407E-A947-70E740481C1C}">
                  <a14:useLocalDpi xmlns:a14="http://schemas.microsoft.com/office/drawing/2010/main" val="0"/>
                </a:ext>
              </a:extLst>
            </a:blip>
            <a:srcRect l="27378" t="2117" r="37397" b="49253"/>
            <a:stretch/>
          </p:blipFill>
          <p:spPr bwMode="auto">
            <a:xfrm>
              <a:off x="3419749" y="2871389"/>
              <a:ext cx="1509824" cy="1403498"/>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thoughtsonthingsandstuff.com/wp-content/uploads/2014/02/Mons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4532" y="4296751"/>
              <a:ext cx="1092019" cy="103057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p:cNvPicPr>
            <a:picLocks noChangeAspect="1"/>
          </p:cNvPicPr>
          <p:nvPr/>
        </p:nvPicPr>
        <p:blipFill rotWithShape="1">
          <a:blip r:embed="rId11">
            <a:extLst>
              <a:ext uri="{28A0092B-C50C-407E-A947-70E740481C1C}">
                <a14:useLocalDpi xmlns:a14="http://schemas.microsoft.com/office/drawing/2010/main" val="0"/>
              </a:ext>
            </a:extLst>
          </a:blip>
          <a:srcRect r="7558" b="20415"/>
          <a:stretch/>
        </p:blipFill>
        <p:spPr>
          <a:xfrm>
            <a:off x="10218091" y="2659842"/>
            <a:ext cx="1127051" cy="1387217"/>
          </a:xfrm>
          <a:prstGeom prst="rect">
            <a:avLst/>
          </a:prstGeom>
        </p:spPr>
      </p:pic>
    </p:spTree>
    <p:extLst>
      <p:ext uri="{BB962C8B-B14F-4D97-AF65-F5344CB8AC3E}">
        <p14:creationId xmlns:p14="http://schemas.microsoft.com/office/powerpoint/2010/main" val="218933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Resisting Temptation</a:t>
            </a:r>
            <a:endParaRPr lang="en-US" sz="3600" i="1" dirty="0">
              <a:solidFill>
                <a:schemeClr val="bg1"/>
              </a:solidFill>
            </a:endParaRP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1:13-15</a:t>
            </a:r>
          </a:p>
          <a:p>
            <a:endParaRPr lang="en-US" dirty="0">
              <a:solidFill>
                <a:schemeClr val="bg1"/>
              </a:solidFill>
            </a:endParaRPr>
          </a:p>
        </p:txBody>
      </p:sp>
      <p:sp>
        <p:nvSpPr>
          <p:cNvPr id="10" name="Rectangle 9"/>
          <p:cNvSpPr/>
          <p:nvPr/>
        </p:nvSpPr>
        <p:spPr>
          <a:xfrm>
            <a:off x="343785" y="1182514"/>
            <a:ext cx="4632252" cy="1477328"/>
          </a:xfrm>
          <a:prstGeom prst="rect">
            <a:avLst/>
          </a:prstGeom>
        </p:spPr>
        <p:txBody>
          <a:bodyPr wrap="square">
            <a:spAutoFit/>
          </a:bodyPr>
          <a:lstStyle/>
          <a:p>
            <a:r>
              <a:rPr lang="en-US" i="1" dirty="0">
                <a:solidFill>
                  <a:srgbClr val="FFFF00"/>
                </a:solidFill>
              </a:rPr>
              <a:t>“If it be the devil as an angel of light, when you ask him to shake hands he will offer you his hand, and you will not feel anything; you may therefore detect him.” </a:t>
            </a:r>
          </a:p>
          <a:p>
            <a:r>
              <a:rPr lang="en-US" i="1" dirty="0">
                <a:solidFill>
                  <a:srgbClr val="FFFF00"/>
                </a:solidFill>
              </a:rPr>
              <a:t>D&amp;C 129:8</a:t>
            </a:r>
          </a:p>
        </p:txBody>
      </p:sp>
      <p:grpSp>
        <p:nvGrpSpPr>
          <p:cNvPr id="20" name="Group 19"/>
          <p:cNvGrpSpPr/>
          <p:nvPr/>
        </p:nvGrpSpPr>
        <p:grpSpPr>
          <a:xfrm>
            <a:off x="7446353" y="755956"/>
            <a:ext cx="4319339" cy="3507560"/>
            <a:chOff x="980209" y="1679863"/>
            <a:chExt cx="4225636" cy="3057647"/>
          </a:xfrm>
        </p:grpSpPr>
        <p:grpSp>
          <p:nvGrpSpPr>
            <p:cNvPr id="21" name="Group 20"/>
            <p:cNvGrpSpPr/>
            <p:nvPr/>
          </p:nvGrpSpPr>
          <p:grpSpPr>
            <a:xfrm>
              <a:off x="980209" y="1679863"/>
              <a:ext cx="4225636" cy="3057647"/>
              <a:chOff x="1066800" y="1775460"/>
              <a:chExt cx="2638697" cy="2573926"/>
            </a:xfrm>
          </p:grpSpPr>
          <p:sp>
            <p:nvSpPr>
              <p:cNvPr id="23" name="Oval 22"/>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Wave 24"/>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1649678" y="2768817"/>
              <a:ext cx="2752254" cy="1153682"/>
            </a:xfrm>
            <a:prstGeom prst="rect">
              <a:avLst/>
            </a:prstGeom>
          </p:spPr>
          <p:txBody>
            <a:bodyPr wrap="square">
              <a:spAutoFit/>
            </a:bodyPr>
            <a:lstStyle/>
            <a:p>
              <a:pPr algn="ctr"/>
              <a:r>
                <a:rPr lang="en-US" sz="1600" b="0" i="1" dirty="0">
                  <a:effectLst/>
                  <a:latin typeface="Calibri" panose="020F0502020204030204" pitchFamily="34" charset="0"/>
                </a:rPr>
                <a:t>We can resist Satan’s deceptions as we remember our previous spiritual experiences and have faith in them</a:t>
              </a:r>
              <a:endParaRPr lang="en-US" sz="1600" i="1" dirty="0"/>
            </a:p>
          </p:txBody>
        </p:sp>
      </p:grpSp>
      <p:sp>
        <p:nvSpPr>
          <p:cNvPr id="7" name="Rectangle 6"/>
          <p:cNvSpPr/>
          <p:nvPr/>
        </p:nvSpPr>
        <p:spPr>
          <a:xfrm>
            <a:off x="5208227" y="4193342"/>
            <a:ext cx="6988400" cy="2585323"/>
          </a:xfrm>
          <a:prstGeom prst="rect">
            <a:avLst/>
          </a:prstGeom>
        </p:spPr>
        <p:txBody>
          <a:bodyPr wrap="square">
            <a:spAutoFit/>
          </a:bodyPr>
          <a:lstStyle/>
          <a:p>
            <a:r>
              <a:rPr lang="en-US" dirty="0">
                <a:solidFill>
                  <a:schemeClr val="bg1"/>
                </a:solidFill>
                <a:latin typeface="Open Sans"/>
              </a:rPr>
              <a:t>“In moments of fear or doubt or troubling times, hold the ground you have already won, even if that ground is limited. … When those moments come and issues surface, the resolution of which is not immediately forthcoming, </a:t>
            </a:r>
            <a:r>
              <a:rPr lang="en-US" i="1" dirty="0">
                <a:solidFill>
                  <a:schemeClr val="bg1"/>
                </a:solidFill>
                <a:latin typeface="Open Sans"/>
              </a:rPr>
              <a:t>hold fast to what you already know and stand strong until additional knowledge comes.</a:t>
            </a:r>
            <a:r>
              <a:rPr lang="en-US" dirty="0">
                <a:solidFill>
                  <a:schemeClr val="bg1"/>
                </a:solidFill>
                <a:latin typeface="Open Sans"/>
              </a:rPr>
              <a:t> … The size of your faith or the degree of your knowledge is not the issue—it is the integrity you demonstrate toward the faith you do have and the truth you already know.” </a:t>
            </a:r>
          </a:p>
          <a:p>
            <a:r>
              <a:rPr lang="en-US" sz="1200" dirty="0">
                <a:solidFill>
                  <a:schemeClr val="bg1"/>
                </a:solidFill>
                <a:latin typeface="Open Sans"/>
              </a:rPr>
              <a:t>Elder Jeffrey R. Holland</a:t>
            </a:r>
            <a:endParaRPr lang="en-US" sz="1200" dirty="0">
              <a:solidFill>
                <a:schemeClr val="bg1"/>
              </a:solidFill>
            </a:endParaRPr>
          </a:p>
        </p:txBody>
      </p:sp>
      <p:grpSp>
        <p:nvGrpSpPr>
          <p:cNvPr id="8" name="Group 7"/>
          <p:cNvGrpSpPr/>
          <p:nvPr/>
        </p:nvGrpSpPr>
        <p:grpSpPr>
          <a:xfrm>
            <a:off x="4954888" y="1315690"/>
            <a:ext cx="2205313" cy="2161860"/>
            <a:chOff x="4954888" y="1315690"/>
            <a:chExt cx="2205313" cy="2161860"/>
          </a:xfrm>
        </p:grpSpPr>
        <p:pic>
          <p:nvPicPr>
            <p:cNvPr id="8194" name="Picture 2" descr="http://content.presentermedia.com/files/animsp/00005000/5229/two_stickmen_shaking_hands_puzzle_md_w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99886" y="1315690"/>
              <a:ext cx="209550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4954888" y="2769213"/>
              <a:ext cx="2205313" cy="7083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500183" y="2981108"/>
            <a:ext cx="4319339" cy="3507560"/>
            <a:chOff x="980209" y="1679863"/>
            <a:chExt cx="4225636" cy="3057647"/>
          </a:xfrm>
        </p:grpSpPr>
        <p:grpSp>
          <p:nvGrpSpPr>
            <p:cNvPr id="37" name="Group 36"/>
            <p:cNvGrpSpPr/>
            <p:nvPr/>
          </p:nvGrpSpPr>
          <p:grpSpPr>
            <a:xfrm>
              <a:off x="980209" y="1679863"/>
              <a:ext cx="4225636" cy="3057647"/>
              <a:chOff x="1066800" y="1775460"/>
              <a:chExt cx="2638697" cy="2573926"/>
            </a:xfrm>
          </p:grpSpPr>
          <p:sp>
            <p:nvSpPr>
              <p:cNvPr id="39" name="Oval 38"/>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Wave 40"/>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1712373" y="2924020"/>
              <a:ext cx="2752254" cy="724405"/>
            </a:xfrm>
            <a:prstGeom prst="rect">
              <a:avLst/>
            </a:prstGeom>
          </p:spPr>
          <p:txBody>
            <a:bodyPr wrap="square">
              <a:spAutoFit/>
            </a:bodyPr>
            <a:lstStyle/>
            <a:p>
              <a:pPr algn="ctr"/>
              <a:r>
                <a:rPr lang="en-US" sz="1600" b="1" dirty="0"/>
                <a:t>When we have the Spirit with us, we are better able to discern between good and evil</a:t>
              </a:r>
              <a:endParaRPr lang="en-US" sz="1600" i="1" dirty="0"/>
            </a:p>
          </p:txBody>
        </p:sp>
      </p:grpSp>
    </p:spTree>
    <p:extLst>
      <p:ext uri="{BB962C8B-B14F-4D97-AF65-F5344CB8AC3E}">
        <p14:creationId xmlns:p14="http://schemas.microsoft.com/office/powerpoint/2010/main" val="392969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“Get Thee Hence”</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1:16</a:t>
            </a:r>
          </a:p>
          <a:p>
            <a:endParaRPr lang="en-US" dirty="0">
              <a:solidFill>
                <a:schemeClr val="bg1"/>
              </a:solidFill>
            </a:endParaRPr>
          </a:p>
        </p:txBody>
      </p:sp>
      <p:sp>
        <p:nvSpPr>
          <p:cNvPr id="10" name="Rectangle 9"/>
          <p:cNvSpPr/>
          <p:nvPr/>
        </p:nvSpPr>
        <p:spPr>
          <a:xfrm>
            <a:off x="252933" y="1015663"/>
            <a:ext cx="6982048" cy="2215991"/>
          </a:xfrm>
          <a:prstGeom prst="rect">
            <a:avLst/>
          </a:prstGeom>
        </p:spPr>
        <p:txBody>
          <a:bodyPr wrap="square">
            <a:spAutoFit/>
          </a:bodyPr>
          <a:lstStyle/>
          <a:p>
            <a:r>
              <a:rPr lang="en-US" dirty="0">
                <a:solidFill>
                  <a:schemeClr val="bg1"/>
                </a:solidFill>
              </a:rPr>
              <a:t>“Your greatest weakness will be the point at which Satan will try to tempt you, will try to win you; and if you have made yourself weak, he will add to that weakness. Resist him, and you will gain in strength. </a:t>
            </a:r>
          </a:p>
          <a:p>
            <a:endParaRPr lang="en-US" dirty="0">
              <a:solidFill>
                <a:schemeClr val="bg1"/>
              </a:solidFill>
            </a:endParaRPr>
          </a:p>
          <a:p>
            <a:r>
              <a:rPr lang="en-US" dirty="0">
                <a:solidFill>
                  <a:schemeClr val="bg1"/>
                </a:solidFill>
              </a:rPr>
              <a:t>If he tempts you in another way, resist him again and he will become weaker. In turn, you become stronger, until you can say, no matter what your surroundings may be.”</a:t>
            </a:r>
          </a:p>
          <a:p>
            <a:r>
              <a:rPr lang="en-US" sz="1200" dirty="0">
                <a:solidFill>
                  <a:schemeClr val="bg1"/>
                </a:solidFill>
              </a:rPr>
              <a:t>David O. McKay</a:t>
            </a:r>
          </a:p>
        </p:txBody>
      </p:sp>
      <p:sp>
        <p:nvSpPr>
          <p:cNvPr id="3" name="Rectangle 2"/>
          <p:cNvSpPr/>
          <p:nvPr/>
        </p:nvSpPr>
        <p:spPr>
          <a:xfrm>
            <a:off x="5596270" y="4272677"/>
            <a:ext cx="6096000" cy="1200329"/>
          </a:xfrm>
          <a:prstGeom prst="rect">
            <a:avLst/>
          </a:prstGeom>
        </p:spPr>
        <p:txBody>
          <a:bodyPr>
            <a:spAutoFit/>
          </a:bodyPr>
          <a:lstStyle/>
          <a:p>
            <a:r>
              <a:rPr lang="en-US" i="1" dirty="0">
                <a:solidFill>
                  <a:srgbClr val="FFFF00"/>
                </a:solidFill>
                <a:latin typeface="Palatino"/>
              </a:rPr>
              <a:t>And Jesus answered and said unto him, Get thee behind me, Satan: for it is written, Thou shalt worship the Lord thy God, and him only shalt thou serve.</a:t>
            </a:r>
          </a:p>
          <a:p>
            <a:r>
              <a:rPr lang="en-US" i="1" dirty="0">
                <a:solidFill>
                  <a:srgbClr val="FFFF00"/>
                </a:solidFill>
                <a:latin typeface="Palatino"/>
              </a:rPr>
              <a:t>Luke 4:8</a:t>
            </a:r>
            <a:endParaRPr lang="en-US" i="1" dirty="0">
              <a:solidFill>
                <a:srgbClr val="FFFF00"/>
              </a:solidFill>
            </a:endParaRPr>
          </a:p>
        </p:txBody>
      </p:sp>
      <p:pic>
        <p:nvPicPr>
          <p:cNvPr id="19" name="Picture 4" descr="http://www.clker.com/cliparts/k/o/y/2/l/s/pointing-finger-without-shade-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786340" y="826156"/>
            <a:ext cx="1998152" cy="259500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011506" y="3029987"/>
            <a:ext cx="2351593" cy="3720291"/>
            <a:chOff x="3011506" y="3029987"/>
            <a:chExt cx="2351593" cy="3720291"/>
          </a:xfrm>
        </p:grpSpPr>
        <p:pic>
          <p:nvPicPr>
            <p:cNvPr id="9218" name="Picture 2" descr="http://upload.wikimedia.org/wikipedia/commons/5/54/F%C3%A9lix_Joseph_Barrias_-_The_Temptation_of_Christ_by_the_Devil_-_Google_Art_Projec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3029987"/>
              <a:ext cx="2315099" cy="34586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11506" y="6488668"/>
              <a:ext cx="2300630" cy="261610"/>
            </a:xfrm>
            <a:prstGeom prst="rect">
              <a:avLst/>
            </a:prstGeom>
          </p:spPr>
          <p:txBody>
            <a:bodyPr wrap="none">
              <a:spAutoFit/>
            </a:bodyPr>
            <a:lstStyle/>
            <a:p>
              <a:r>
                <a:rPr lang="pt-BR" sz="1100" dirty="0">
                  <a:solidFill>
                    <a:schemeClr val="bg1"/>
                  </a:solidFill>
                  <a:latin typeface="Arial" panose="020B0604020202020204" pitchFamily="34" charset="0"/>
                </a:rPr>
                <a:t>Félix Joseph Barrias (1822 - 1907</a:t>
              </a:r>
              <a:endParaRPr lang="en-US" sz="1100" dirty="0">
                <a:solidFill>
                  <a:schemeClr val="bg1"/>
                </a:solidFill>
              </a:endParaRPr>
            </a:p>
          </p:txBody>
        </p:sp>
      </p:grpSp>
    </p:spTree>
    <p:extLst>
      <p:ext uri="{BB962C8B-B14F-4D97-AF65-F5344CB8AC3E}">
        <p14:creationId xmlns:p14="http://schemas.microsoft.com/office/powerpoint/2010/main" val="11267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2" presetClass="exit" presetSubtype="2" fill="hold" nodeType="withEffect">
                                  <p:stCondLst>
                                    <p:cond delay="0"/>
                                  </p:stCondLst>
                                  <p:childTnLst>
                                    <p:anim calcmode="lin" valueType="num">
                                      <p:cBhvr additive="base">
                                        <p:cTn id="14" dur="1250"/>
                                        <p:tgtEl>
                                          <p:spTgt spid="19"/>
                                        </p:tgtEl>
                                        <p:attrNameLst>
                                          <p:attrName>ppt_x</p:attrName>
                                        </p:attrNameLst>
                                      </p:cBhvr>
                                      <p:tavLst>
                                        <p:tav tm="0">
                                          <p:val>
                                            <p:strVal val="ppt_x"/>
                                          </p:val>
                                        </p:tav>
                                        <p:tav tm="100000">
                                          <p:val>
                                            <p:strVal val="1+ppt_w/2"/>
                                          </p:val>
                                        </p:tav>
                                      </p:tavLst>
                                    </p:anim>
                                    <p:anim calcmode="lin" valueType="num">
                                      <p:cBhvr additive="base">
                                        <p:cTn id="15" dur="1250"/>
                                        <p:tgtEl>
                                          <p:spTgt spid="19"/>
                                        </p:tgtEl>
                                        <p:attrNameLst>
                                          <p:attrName>ppt_y</p:attrName>
                                        </p:attrNameLst>
                                      </p:cBhvr>
                                      <p:tavLst>
                                        <p:tav tm="0">
                                          <p:val>
                                            <p:strVal val="ppt_y"/>
                                          </p:val>
                                        </p:tav>
                                        <p:tav tm="100000">
                                          <p:val>
                                            <p:strVal val="ppt_y"/>
                                          </p:val>
                                        </p:tav>
                                      </p:tavLst>
                                    </p:anim>
                                    <p:set>
                                      <p:cBhvr>
                                        <p:cTn id="16" dur="1" fill="hold">
                                          <p:stCondLst>
                                            <p:cond delay="124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Calling on the Lord</a:t>
            </a:r>
          </a:p>
        </p:txBody>
      </p:sp>
      <p:sp>
        <p:nvSpPr>
          <p:cNvPr id="45" name="Rectangle 44"/>
          <p:cNvSpPr/>
          <p:nvPr/>
        </p:nvSpPr>
        <p:spPr>
          <a:xfrm>
            <a:off x="0" y="6488668"/>
            <a:ext cx="6096000" cy="646331"/>
          </a:xfrm>
          <a:prstGeom prst="rect">
            <a:avLst/>
          </a:prstGeom>
        </p:spPr>
        <p:txBody>
          <a:bodyPr>
            <a:spAutoFit/>
          </a:bodyPr>
          <a:lstStyle/>
          <a:p>
            <a:r>
              <a:rPr lang="en-US" b="0" i="0" dirty="0">
                <a:solidFill>
                  <a:schemeClr val="bg1"/>
                </a:solidFill>
                <a:effectLst/>
                <a:latin typeface="Open Sans"/>
              </a:rPr>
              <a:t>Moses 1:19</a:t>
            </a:r>
          </a:p>
          <a:p>
            <a:endParaRPr lang="en-US" dirty="0">
              <a:solidFill>
                <a:schemeClr val="bg1"/>
              </a:solidFill>
            </a:endParaRPr>
          </a:p>
        </p:txBody>
      </p:sp>
      <p:grpSp>
        <p:nvGrpSpPr>
          <p:cNvPr id="32" name="Group 31"/>
          <p:cNvGrpSpPr/>
          <p:nvPr/>
        </p:nvGrpSpPr>
        <p:grpSpPr>
          <a:xfrm>
            <a:off x="526800" y="730149"/>
            <a:ext cx="4319339" cy="3507560"/>
            <a:chOff x="980209" y="1679863"/>
            <a:chExt cx="4225636" cy="3057647"/>
          </a:xfrm>
        </p:grpSpPr>
        <p:grpSp>
          <p:nvGrpSpPr>
            <p:cNvPr id="33" name="Group 32"/>
            <p:cNvGrpSpPr/>
            <p:nvPr/>
          </p:nvGrpSpPr>
          <p:grpSpPr>
            <a:xfrm>
              <a:off x="980209" y="1679863"/>
              <a:ext cx="4225636" cy="3057647"/>
              <a:chOff x="1066800" y="1775460"/>
              <a:chExt cx="2638697" cy="2573926"/>
            </a:xfrm>
          </p:grpSpPr>
          <p:sp>
            <p:nvSpPr>
              <p:cNvPr id="36" name="Oval 35"/>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Wave 37"/>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1712373" y="2924020"/>
              <a:ext cx="2752254" cy="939044"/>
            </a:xfrm>
            <a:prstGeom prst="rect">
              <a:avLst/>
            </a:prstGeom>
          </p:spPr>
          <p:txBody>
            <a:bodyPr wrap="square">
              <a:spAutoFit/>
            </a:bodyPr>
            <a:lstStyle/>
            <a:p>
              <a:pPr algn="ctr"/>
              <a:r>
                <a:rPr lang="en-US" sz="1600" b="1" dirty="0"/>
                <a:t>When we are faithful and call upon God we will receive strength to overcome Satan’s influence</a:t>
              </a:r>
              <a:endParaRPr lang="en-US" sz="1600" i="1" dirty="0"/>
            </a:p>
          </p:txBody>
        </p:sp>
      </p:grpSp>
      <p:sp>
        <p:nvSpPr>
          <p:cNvPr id="5" name="Rectangle 4"/>
          <p:cNvSpPr/>
          <p:nvPr/>
        </p:nvSpPr>
        <p:spPr>
          <a:xfrm>
            <a:off x="5722081" y="2143861"/>
            <a:ext cx="6096000" cy="3046988"/>
          </a:xfrm>
          <a:prstGeom prst="rect">
            <a:avLst/>
          </a:prstGeom>
        </p:spPr>
        <p:txBody>
          <a:bodyPr>
            <a:spAutoFit/>
          </a:bodyPr>
          <a:lstStyle/>
          <a:p>
            <a:r>
              <a:rPr lang="en-US" dirty="0">
                <a:solidFill>
                  <a:schemeClr val="bg1"/>
                </a:solidFill>
                <a:latin typeface="Open Sans"/>
              </a:rPr>
              <a:t>“When God placed man on the earth, prayer became the lifeline between mankind and God. Thus, in Adam’s generation, men began “to call upon the name of the Lord.”</a:t>
            </a:r>
            <a:r>
              <a:rPr lang="en-US" baseline="30000" dirty="0">
                <a:solidFill>
                  <a:schemeClr val="bg1"/>
                </a:solidFill>
                <a:latin typeface="Open Sans"/>
              </a:rPr>
              <a:t> </a:t>
            </a:r>
          </a:p>
          <a:p>
            <a:endParaRPr lang="en-US" baseline="30000" dirty="0">
              <a:solidFill>
                <a:schemeClr val="bg1"/>
              </a:solidFill>
              <a:latin typeface="Open Sans"/>
            </a:endParaRPr>
          </a:p>
          <a:p>
            <a:r>
              <a:rPr lang="en-US" dirty="0">
                <a:solidFill>
                  <a:schemeClr val="bg1"/>
                </a:solidFill>
                <a:latin typeface="Open Sans"/>
              </a:rPr>
              <a:t>Through all generations since that time, prayer has filled a very important human need. Each of us has problems that we cannot solve and weaknesses that we cannot conquer without reaching out through prayer to a higher source of strength.”</a:t>
            </a:r>
          </a:p>
          <a:p>
            <a:r>
              <a:rPr lang="en-US" sz="1200" dirty="0">
                <a:solidFill>
                  <a:schemeClr val="bg1"/>
                </a:solidFill>
                <a:latin typeface="Open Sans"/>
              </a:rPr>
              <a:t>President James E. Faust</a:t>
            </a:r>
            <a:endParaRPr lang="en-US" sz="12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7235" y="4758512"/>
            <a:ext cx="1581150" cy="1905000"/>
          </a:xfrm>
          <a:prstGeom prst="rect">
            <a:avLst/>
          </a:prstGeom>
        </p:spPr>
      </p:pic>
      <p:pic>
        <p:nvPicPr>
          <p:cNvPr id="10242" name="Picture 2" descr="http://www.palmyranjumc.org/wp-content/uploads/2013/11/bigstock-Man-Praying-47855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2079" y="4275368"/>
            <a:ext cx="4237708" cy="236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0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633"/>
            <a:ext cx="12192000" cy="6124754"/>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Suggested Song: </a:t>
            </a:r>
            <a:r>
              <a:rPr lang="en-US" sz="1400" i="1" dirty="0">
                <a:solidFill>
                  <a:schemeClr val="bg1"/>
                </a:solidFill>
              </a:rPr>
              <a:t>I Am a Child of God </a:t>
            </a:r>
          </a:p>
          <a:p>
            <a:endParaRPr lang="en-US" sz="1400" i="1" dirty="0">
              <a:solidFill>
                <a:schemeClr val="bg1"/>
              </a:solidFill>
            </a:endParaRPr>
          </a:p>
          <a:p>
            <a:r>
              <a:rPr lang="en-US" sz="1400" i="1" dirty="0">
                <a:solidFill>
                  <a:schemeClr val="bg1"/>
                </a:solidFill>
              </a:rPr>
              <a:t>Videos:</a:t>
            </a:r>
          </a:p>
          <a:p>
            <a:r>
              <a:rPr lang="en-US" sz="1400" i="1" dirty="0">
                <a:solidFill>
                  <a:schemeClr val="bg1"/>
                </a:solidFill>
              </a:rPr>
              <a:t>“Our True Identity”</a:t>
            </a:r>
          </a:p>
          <a:p>
            <a:r>
              <a:rPr lang="en-US" sz="1400" i="1" dirty="0">
                <a:solidFill>
                  <a:schemeClr val="bg1"/>
                </a:solidFill>
              </a:rPr>
              <a:t>“I Am a Son of God”</a:t>
            </a:r>
          </a:p>
          <a:p>
            <a:endParaRPr lang="en-US" sz="1400" i="1" dirty="0">
              <a:solidFill>
                <a:schemeClr val="bg1"/>
              </a:solidFill>
            </a:endParaRPr>
          </a:p>
          <a:p>
            <a:r>
              <a:rPr lang="en-US" sz="1400" i="1" dirty="0">
                <a:solidFill>
                  <a:schemeClr val="bg1"/>
                </a:solidFill>
              </a:rPr>
              <a:t>Old Testament Seminary Teacher Manual</a:t>
            </a:r>
          </a:p>
          <a:p>
            <a:endParaRPr lang="en-US" sz="1400" i="1" dirty="0">
              <a:solidFill>
                <a:schemeClr val="bg1"/>
              </a:solidFill>
            </a:endParaRPr>
          </a:p>
          <a:p>
            <a:r>
              <a:rPr lang="en-US" sz="1400" i="1" dirty="0">
                <a:solidFill>
                  <a:schemeClr val="bg1"/>
                </a:solidFill>
              </a:rPr>
              <a:t>Old Testament Who’s Who </a:t>
            </a:r>
            <a:r>
              <a:rPr lang="en-US" sz="1400" dirty="0">
                <a:solidFill>
                  <a:schemeClr val="bg1"/>
                </a:solidFill>
              </a:rPr>
              <a:t>by Ed J. </a:t>
            </a:r>
            <a:r>
              <a:rPr lang="en-US" sz="1400" dirty="0" err="1">
                <a:solidFill>
                  <a:schemeClr val="bg1"/>
                </a:solidFill>
              </a:rPr>
              <a:t>Pinegar</a:t>
            </a:r>
            <a:r>
              <a:rPr lang="en-US" sz="1400" dirty="0">
                <a:solidFill>
                  <a:schemeClr val="bg1"/>
                </a:solidFill>
              </a:rPr>
              <a:t> and Richard J. Allen pp. 131-136</a:t>
            </a:r>
          </a:p>
          <a:p>
            <a:pPr fontAlgn="base"/>
            <a:r>
              <a:rPr lang="en-US" sz="1400" dirty="0">
                <a:solidFill>
                  <a:schemeClr val="bg1"/>
                </a:solidFill>
              </a:rPr>
              <a:t>Edward J Brandt </a:t>
            </a:r>
            <a:r>
              <a:rPr lang="en-US" sz="1400" i="1" dirty="0">
                <a:solidFill>
                  <a:schemeClr val="bg1"/>
                </a:solidFill>
              </a:rPr>
              <a:t>Journeys and Events in the Life of Moses </a:t>
            </a:r>
            <a:r>
              <a:rPr lang="en-US" sz="1400" dirty="0">
                <a:solidFill>
                  <a:schemeClr val="bg1"/>
                </a:solidFill>
              </a:rPr>
              <a:t>October Ensign 1973</a:t>
            </a:r>
            <a:endParaRPr lang="en-US" sz="1400" i="1" dirty="0">
              <a:solidFill>
                <a:schemeClr val="bg1"/>
              </a:solidFill>
            </a:endParaRPr>
          </a:p>
          <a:p>
            <a:pPr fontAlgn="base"/>
            <a:r>
              <a:rPr lang="en-US" sz="1400" dirty="0">
                <a:solidFill>
                  <a:schemeClr val="bg1"/>
                </a:solidFill>
              </a:rPr>
              <a:t>President </a:t>
            </a:r>
            <a:r>
              <a:rPr lang="en-US" sz="1400" dirty="0" err="1">
                <a:solidFill>
                  <a:schemeClr val="bg1"/>
                </a:solidFill>
              </a:rPr>
              <a:t>Deiter</a:t>
            </a:r>
            <a:r>
              <a:rPr lang="en-US" sz="1400" dirty="0">
                <a:solidFill>
                  <a:schemeClr val="bg1"/>
                </a:solidFill>
              </a:rPr>
              <a:t> F. Uchtdorf </a:t>
            </a:r>
            <a:r>
              <a:rPr lang="en-US" sz="1400" b="0" i="0" dirty="0">
                <a:solidFill>
                  <a:schemeClr val="bg1"/>
                </a:solidFill>
                <a:effectLst/>
              </a:rPr>
              <a:t>(</a:t>
            </a:r>
            <a:r>
              <a:rPr lang="en-US" sz="1400" b="0" i="0" u="none" strike="noStrike" dirty="0">
                <a:solidFill>
                  <a:schemeClr val="bg1"/>
                </a:solidFill>
                <a:effectLst/>
              </a:rPr>
              <a:t>“The Reflection in the Water”</a:t>
            </a:r>
            <a:r>
              <a:rPr lang="en-US" sz="1400" b="0" i="0" dirty="0">
                <a:solidFill>
                  <a:schemeClr val="bg1"/>
                </a:solidFill>
                <a:effectLst/>
              </a:rPr>
              <a:t>[Church Educational System fireside for young adults, Nov. 1, 2009]; </a:t>
            </a:r>
            <a:r>
              <a:rPr lang="en-US" sz="1400" b="0" i="0" u="none" strike="noStrike" dirty="0">
                <a:solidFill>
                  <a:schemeClr val="bg1"/>
                </a:solidFill>
                <a:effectLst/>
              </a:rPr>
              <a:t>LDS.org</a:t>
            </a:r>
            <a:r>
              <a:rPr lang="en-US" sz="1400" b="0" i="0" dirty="0">
                <a:solidFill>
                  <a:schemeClr val="bg1"/>
                </a:solidFill>
                <a:effectLst/>
              </a:rPr>
              <a:t>).</a:t>
            </a:r>
          </a:p>
          <a:p>
            <a:pPr fontAlgn="base"/>
            <a:r>
              <a:rPr lang="en-US" sz="1400" dirty="0">
                <a:solidFill>
                  <a:schemeClr val="bg1"/>
                </a:solidFill>
              </a:rPr>
              <a:t>	</a:t>
            </a:r>
            <a:r>
              <a:rPr lang="en-US" sz="1400" i="1" dirty="0">
                <a:solidFill>
                  <a:schemeClr val="bg1"/>
                </a:solidFill>
              </a:rPr>
              <a:t>You Matter to Him </a:t>
            </a:r>
            <a:r>
              <a:rPr lang="en-US" sz="1400" dirty="0">
                <a:solidFill>
                  <a:schemeClr val="bg1"/>
                </a:solidFill>
              </a:rPr>
              <a:t>October 2011 Gen. Conf.</a:t>
            </a:r>
            <a:endParaRPr lang="en-US" sz="1400" b="0" i="0" dirty="0">
              <a:solidFill>
                <a:schemeClr val="bg1"/>
              </a:solidFill>
              <a:effectLst/>
            </a:endParaRPr>
          </a:p>
          <a:p>
            <a:pPr fontAlgn="base"/>
            <a:r>
              <a:rPr lang="en-US" sz="1400" dirty="0">
                <a:solidFill>
                  <a:schemeClr val="bg1"/>
                </a:solidFill>
              </a:rPr>
              <a:t>President Harold B. Lee Understanding Who We Are Brings Self-Respect October 1973 Gen. Conf.</a:t>
            </a:r>
          </a:p>
          <a:p>
            <a:pPr fontAlgn="base"/>
            <a:r>
              <a:rPr lang="en-US" sz="1400" dirty="0">
                <a:solidFill>
                  <a:schemeClr val="bg1"/>
                </a:solidFill>
              </a:rPr>
              <a:t>Elder Spencer W. Kimball </a:t>
            </a:r>
            <a:r>
              <a:rPr lang="en-US" sz="1400" i="1" dirty="0">
                <a:solidFill>
                  <a:schemeClr val="bg1"/>
                </a:solidFill>
              </a:rPr>
              <a:t>For They Shall See God </a:t>
            </a:r>
            <a:r>
              <a:rPr lang="en-US" sz="1400" dirty="0">
                <a:solidFill>
                  <a:schemeClr val="bg1"/>
                </a:solidFill>
              </a:rPr>
              <a:t>April 1964 Gen. Conf.</a:t>
            </a:r>
          </a:p>
          <a:p>
            <a:pPr fontAlgn="base"/>
            <a:r>
              <a:rPr lang="en-US" sz="1400" dirty="0">
                <a:solidFill>
                  <a:schemeClr val="bg1"/>
                </a:solidFill>
              </a:rPr>
              <a:t>Bruce R. McConkie </a:t>
            </a:r>
            <a:r>
              <a:rPr lang="en-US" sz="1400" i="1" dirty="0">
                <a:solidFill>
                  <a:schemeClr val="bg1"/>
                </a:solidFill>
              </a:rPr>
              <a:t>Mormon Doctrine </a:t>
            </a:r>
            <a:r>
              <a:rPr lang="en-US" sz="1400" dirty="0">
                <a:solidFill>
                  <a:schemeClr val="bg1"/>
                </a:solidFill>
              </a:rPr>
              <a:t>p. 226</a:t>
            </a:r>
          </a:p>
          <a:p>
            <a:pPr fontAlgn="base"/>
            <a:r>
              <a:rPr lang="en-US" sz="1400" dirty="0">
                <a:solidFill>
                  <a:schemeClr val="bg1"/>
                </a:solidFill>
              </a:rPr>
              <a:t>The First Presidency: Joseph F. Smith, John R. Winder, and Anthon H. Lund, in James R. Clark, comp., </a:t>
            </a:r>
            <a:r>
              <a:rPr lang="en-US" sz="1400" i="1" dirty="0">
                <a:solidFill>
                  <a:schemeClr val="bg1"/>
                </a:solidFill>
              </a:rPr>
              <a:t>Messages of the First Presidency, </a:t>
            </a:r>
            <a:r>
              <a:rPr lang="en-US" sz="1400" dirty="0">
                <a:solidFill>
                  <a:schemeClr val="bg1"/>
                </a:solidFill>
              </a:rPr>
              <a:t>4:206</a:t>
            </a:r>
          </a:p>
          <a:p>
            <a:pPr fontAlgn="base"/>
            <a:r>
              <a:rPr lang="en-US" sz="1400" dirty="0">
                <a:solidFill>
                  <a:schemeClr val="bg1"/>
                </a:solidFill>
              </a:rPr>
              <a:t>Orson Pratt </a:t>
            </a:r>
            <a:r>
              <a:rPr lang="en-US" sz="1400" i="1" dirty="0">
                <a:solidFill>
                  <a:schemeClr val="bg1"/>
                </a:solidFill>
              </a:rPr>
              <a:t>Journal of Discourses, </a:t>
            </a:r>
            <a:r>
              <a:rPr lang="en-US" sz="1400" dirty="0">
                <a:solidFill>
                  <a:schemeClr val="bg1"/>
                </a:solidFill>
              </a:rPr>
              <a:t>2:245</a:t>
            </a:r>
          </a:p>
          <a:p>
            <a:pPr fontAlgn="base"/>
            <a:r>
              <a:rPr lang="en-US" sz="1400" dirty="0">
                <a:solidFill>
                  <a:schemeClr val="bg1"/>
                </a:solidFill>
              </a:rPr>
              <a:t>Messages of the First Presidency, 4:270-71</a:t>
            </a:r>
          </a:p>
          <a:p>
            <a:pPr fontAlgn="base"/>
            <a:r>
              <a:rPr lang="en-US" sz="1400" dirty="0">
                <a:solidFill>
                  <a:schemeClr val="bg1"/>
                </a:solidFill>
              </a:rPr>
              <a:t>Boyd K. Packer Conference Report Oct. 1984</a:t>
            </a:r>
          </a:p>
          <a:p>
            <a:pPr fontAlgn="base"/>
            <a:r>
              <a:rPr lang="en-US" sz="1400" dirty="0">
                <a:solidFill>
                  <a:schemeClr val="bg1"/>
                </a:solidFill>
              </a:rPr>
              <a:t>Orson Pratt Journal of Discourses, 3:97; 15:235</a:t>
            </a:r>
          </a:p>
          <a:p>
            <a:pPr fontAlgn="base"/>
            <a:r>
              <a:rPr lang="en-US" sz="1400" dirty="0">
                <a:solidFill>
                  <a:schemeClr val="bg1"/>
                </a:solidFill>
              </a:rPr>
              <a:t>Brigham Young </a:t>
            </a:r>
            <a:r>
              <a:rPr lang="en-US" sz="1400" i="1" dirty="0">
                <a:solidFill>
                  <a:schemeClr val="bg1"/>
                </a:solidFill>
              </a:rPr>
              <a:t>Journal of Discourses </a:t>
            </a:r>
            <a:r>
              <a:rPr lang="en-US" sz="1400" dirty="0">
                <a:solidFill>
                  <a:schemeClr val="bg1"/>
                </a:solidFill>
              </a:rPr>
              <a:t>3:43</a:t>
            </a:r>
          </a:p>
          <a:p>
            <a:pPr fontAlgn="base"/>
            <a:r>
              <a:rPr lang="en-US" sz="1400" dirty="0">
                <a:solidFill>
                  <a:schemeClr val="bg1"/>
                </a:solidFill>
              </a:rPr>
              <a:t>Wilford Woodruff </a:t>
            </a:r>
            <a:r>
              <a:rPr lang="en-US" sz="1400" i="1" dirty="0">
                <a:solidFill>
                  <a:schemeClr val="bg1"/>
                </a:solidFill>
              </a:rPr>
              <a:t>Journal of Discourses </a:t>
            </a:r>
            <a:r>
              <a:rPr lang="en-US" sz="1400" dirty="0">
                <a:solidFill>
                  <a:schemeClr val="bg1"/>
                </a:solidFill>
              </a:rPr>
              <a:t>13:163</a:t>
            </a:r>
          </a:p>
          <a:p>
            <a:pPr fontAlgn="base"/>
            <a:r>
              <a:rPr lang="en-US" sz="1400" dirty="0">
                <a:solidFill>
                  <a:schemeClr val="bg1"/>
                </a:solidFill>
              </a:rPr>
              <a:t>Elder Jeffrey R. Holland (“Lord, I Believe,”</a:t>
            </a:r>
            <a:r>
              <a:rPr lang="en-US" sz="1400" i="1" dirty="0">
                <a:solidFill>
                  <a:schemeClr val="bg1"/>
                </a:solidFill>
              </a:rPr>
              <a:t> Ensign</a:t>
            </a:r>
            <a:r>
              <a:rPr lang="en-US" sz="1400" dirty="0">
                <a:solidFill>
                  <a:schemeClr val="bg1"/>
                </a:solidFill>
              </a:rPr>
              <a:t> or </a:t>
            </a:r>
            <a:r>
              <a:rPr lang="en-US" sz="1400" i="1" dirty="0">
                <a:solidFill>
                  <a:schemeClr val="bg1"/>
                </a:solidFill>
              </a:rPr>
              <a:t>Liahona,</a:t>
            </a:r>
            <a:r>
              <a:rPr lang="en-US" sz="1400" dirty="0">
                <a:solidFill>
                  <a:schemeClr val="bg1"/>
                </a:solidFill>
              </a:rPr>
              <a:t> May 2013, 93–94).</a:t>
            </a:r>
          </a:p>
          <a:p>
            <a:pPr fontAlgn="base"/>
            <a:r>
              <a:rPr lang="en-US" sz="1400" dirty="0">
                <a:solidFill>
                  <a:schemeClr val="bg1"/>
                </a:solidFill>
              </a:rPr>
              <a:t>David O. McKay </a:t>
            </a:r>
            <a:r>
              <a:rPr lang="en-US" sz="1400" i="1" dirty="0">
                <a:solidFill>
                  <a:schemeClr val="bg1"/>
                </a:solidFill>
              </a:rPr>
              <a:t>Improvement Era </a:t>
            </a:r>
            <a:r>
              <a:rPr lang="en-US" sz="1400" dirty="0">
                <a:solidFill>
                  <a:schemeClr val="bg1"/>
                </a:solidFill>
              </a:rPr>
              <a:t>July 1968</a:t>
            </a:r>
          </a:p>
          <a:p>
            <a:pPr fontAlgn="base"/>
            <a:r>
              <a:rPr lang="en-US" sz="1400" dirty="0">
                <a:solidFill>
                  <a:schemeClr val="bg1"/>
                </a:solidFill>
              </a:rPr>
              <a:t>President James E. Faust The Lifeline of Prayer April 2002 Gen. Conf.</a:t>
            </a:r>
          </a:p>
          <a:p>
            <a:pPr fontAlgn="base"/>
            <a:endParaRPr lang="en-US" sz="1400" dirty="0">
              <a:solidFill>
                <a:schemeClr val="bg1"/>
              </a:solidFill>
            </a:endParaRPr>
          </a:p>
        </p:txBody>
      </p:sp>
      <p:grpSp>
        <p:nvGrpSpPr>
          <p:cNvPr id="4" name="Group 3"/>
          <p:cNvGrpSpPr/>
          <p:nvPr/>
        </p:nvGrpSpPr>
        <p:grpSpPr>
          <a:xfrm>
            <a:off x="1701208" y="815682"/>
            <a:ext cx="694869" cy="880167"/>
            <a:chOff x="7543800" y="3810000"/>
            <a:chExt cx="1143000" cy="1447800"/>
          </a:xfrm>
        </p:grpSpPr>
        <p:sp>
          <p:nvSpPr>
            <p:cNvPr id="5" name="Trapezoid 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924800" y="3810000"/>
              <a:ext cx="645353" cy="610017"/>
              <a:chOff x="7924800" y="5867400"/>
              <a:chExt cx="645353" cy="610017"/>
            </a:xfrm>
          </p:grpSpPr>
          <p:grpSp>
            <p:nvGrpSpPr>
              <p:cNvPr id="17" name="Group 13"/>
              <p:cNvGrpSpPr/>
              <p:nvPr/>
            </p:nvGrpSpPr>
            <p:grpSpPr>
              <a:xfrm>
                <a:off x="7924800" y="5867400"/>
                <a:ext cx="645353" cy="610017"/>
                <a:chOff x="3037563" y="3121795"/>
                <a:chExt cx="1250371" cy="1224010"/>
              </a:xfrm>
            </p:grpSpPr>
            <p:sp>
              <p:nvSpPr>
                <p:cNvPr id="19" name="Oval 1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7543800" y="4038600"/>
              <a:ext cx="403070" cy="381000"/>
              <a:chOff x="7924800" y="5867400"/>
              <a:chExt cx="645353" cy="610017"/>
            </a:xfrm>
          </p:grpSpPr>
          <p:grpSp>
            <p:nvGrpSpPr>
              <p:cNvPr id="11" name="Group 13"/>
              <p:cNvGrpSpPr/>
              <p:nvPr/>
            </p:nvGrpSpPr>
            <p:grpSpPr>
              <a:xfrm>
                <a:off x="7924800" y="5867400"/>
                <a:ext cx="645353" cy="610017"/>
                <a:chOff x="3037563" y="3121795"/>
                <a:chExt cx="1250371" cy="1224010"/>
              </a:xfrm>
            </p:grpSpPr>
            <p:sp>
              <p:nvSpPr>
                <p:cNvPr id="13" name="Oval 1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D80E86D1-5F40-4E32-A8B7-FF20A1DE06FF}"/>
              </a:ext>
            </a:extLst>
          </p:cNvPr>
          <p:cNvSpPr>
            <a:spLocks noGrp="1"/>
          </p:cNvSpPr>
          <p:nvPr/>
        </p:nvSpPr>
        <p:spPr>
          <a:xfrm>
            <a:off x="0" y="646291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4070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693" y="0"/>
            <a:ext cx="7038754" cy="6953186"/>
          </a:xfrm>
          <a:prstGeom prst="rect">
            <a:avLst/>
          </a:prstGeom>
          <a:ln>
            <a:solidFill>
              <a:schemeClr val="tx1"/>
            </a:solidFill>
          </a:ln>
        </p:spPr>
        <p:txBody>
          <a:bodyPr wrap="square">
            <a:spAutoFit/>
          </a:bodyPr>
          <a:lstStyle/>
          <a:p>
            <a:pPr marL="1767840" marR="0">
              <a:lnSpc>
                <a:spcPts val="1820"/>
              </a:lnSpc>
              <a:spcBef>
                <a:spcPts val="0"/>
              </a:spcBef>
              <a:spcAft>
                <a:spcPts val="0"/>
              </a:spcAft>
            </a:pPr>
            <a:r>
              <a:rPr lang="en-US" sz="1200" b="1" dirty="0">
                <a:solidFill>
                  <a:srgbClr val="090C0A"/>
                </a:solidFill>
                <a:ea typeface="Times New Roman" panose="02020603050405020304" pitchFamily="18" charset="0"/>
              </a:rPr>
              <a:t>The Nature of Satan </a:t>
            </a:r>
            <a:endParaRPr lang="en-US" sz="1200" b="1" dirty="0">
              <a:ea typeface="Times New Roman" panose="02020603050405020304" pitchFamily="18" charset="0"/>
            </a:endParaRPr>
          </a:p>
          <a:p>
            <a:pPr marL="8890" marR="8890" indent="454025">
              <a:lnSpc>
                <a:spcPts val="1365"/>
              </a:lnSpc>
              <a:spcBef>
                <a:spcPts val="2230"/>
              </a:spcBef>
              <a:spcAft>
                <a:spcPts val="0"/>
              </a:spcAft>
            </a:pPr>
            <a:r>
              <a:rPr lang="en-US" sz="1200" dirty="0">
                <a:solidFill>
                  <a:srgbClr val="090C0A"/>
                </a:solidFill>
                <a:ea typeface="Times New Roman" panose="02020603050405020304" pitchFamily="18" charset="0"/>
              </a:rPr>
              <a:t>Why does Satan work so hard? He is out to win. Win what? Does he want to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replay the War in Heaven? No. God won that battle. Satan is not out to renegotiate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War in Heaven. He knows he lost</a:t>
            </a:r>
            <a:r>
              <a:rPr lang="en-US" sz="1200" dirty="0">
                <a:solidFill>
                  <a:srgbClr val="000000"/>
                </a:solidFill>
                <a:ea typeface="Times New Roman" panose="02020603050405020304" pitchFamily="18" charset="0"/>
              </a:rPr>
              <a:t>. </a:t>
            </a:r>
            <a:r>
              <a:rPr lang="en-US" sz="1200" dirty="0">
                <a:solidFill>
                  <a:srgbClr val="090C0A"/>
                </a:solidFill>
                <a:ea typeface="Times New Roman" panose="02020603050405020304" pitchFamily="18" charset="0"/>
              </a:rPr>
              <a:t>Then why is he working so hard? </a:t>
            </a:r>
            <a:endParaRPr lang="en-US" sz="1200" dirty="0">
              <a:ea typeface="Times New Roman" panose="02020603050405020304" pitchFamily="18" charset="0"/>
            </a:endParaRPr>
          </a:p>
          <a:p>
            <a:pPr marL="460375" marR="0">
              <a:lnSpc>
                <a:spcPts val="1295"/>
              </a:lnSpc>
              <a:spcBef>
                <a:spcPts val="1200"/>
              </a:spcBef>
              <a:spcAft>
                <a:spcPts val="0"/>
              </a:spcAft>
            </a:pPr>
            <a:r>
              <a:rPr lang="en-US" sz="1200" dirty="0">
                <a:solidFill>
                  <a:srgbClr val="090C0A"/>
                </a:solidFill>
                <a:ea typeface="Times New Roman" panose="02020603050405020304" pitchFamily="18" charset="0"/>
              </a:rPr>
              <a:t>In the Book of Mormon, Lehi says to his children in 2 Nephi 2:1</a:t>
            </a:r>
            <a:r>
              <a:rPr lang="en-US" sz="1200" dirty="0">
                <a:solidFill>
                  <a:srgbClr val="000100"/>
                </a:solidFill>
                <a:ea typeface="Times New Roman" panose="02020603050405020304" pitchFamily="18" charset="0"/>
              </a:rPr>
              <a:t>7-</a:t>
            </a:r>
            <a:r>
              <a:rPr lang="en-US" sz="1200" dirty="0">
                <a:solidFill>
                  <a:srgbClr val="090C0A"/>
                </a:solidFill>
                <a:ea typeface="Times New Roman" panose="02020603050405020304" pitchFamily="18" charset="0"/>
              </a:rPr>
              <a:t>18: </a:t>
            </a:r>
            <a:endParaRPr lang="en-US" sz="1200" dirty="0">
              <a:ea typeface="Times New Roman" panose="02020603050405020304" pitchFamily="18" charset="0"/>
            </a:endParaRPr>
          </a:p>
          <a:p>
            <a:pPr marL="460375" marR="1057275" indent="459740">
              <a:lnSpc>
                <a:spcPts val="1150"/>
              </a:lnSpc>
              <a:spcBef>
                <a:spcPts val="1220"/>
              </a:spcBef>
              <a:spcAft>
                <a:spcPts val="0"/>
              </a:spcAft>
            </a:pPr>
            <a:r>
              <a:rPr lang="en-US" sz="1200" dirty="0">
                <a:solidFill>
                  <a:srgbClr val="090C0A"/>
                </a:solidFill>
                <a:ea typeface="Times New Roman" panose="02020603050405020304" pitchFamily="18" charset="0"/>
              </a:rPr>
              <a:t>And I, Lehi, according to the things which I have read, must needs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suppose that an angel of God ..</a:t>
            </a:r>
            <a:r>
              <a:rPr lang="en-US" sz="1200" dirty="0">
                <a:solidFill>
                  <a:srgbClr val="000100"/>
                </a:solidFill>
                <a:ea typeface="Times New Roman" panose="02020603050405020304" pitchFamily="18" charset="0"/>
              </a:rPr>
              <a:t>.</a:t>
            </a:r>
            <a:r>
              <a:rPr lang="en-US" sz="1200" dirty="0">
                <a:solidFill>
                  <a:srgbClr val="090C0A"/>
                </a:solidFill>
                <a:ea typeface="Times New Roman" panose="02020603050405020304" pitchFamily="18" charset="0"/>
              </a:rPr>
              <a:t>. had fallen from heaven; wherefore he became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 devil, having sought that which was evil before God. </a:t>
            </a:r>
            <a:endParaRPr lang="en-US" sz="1200" dirty="0">
              <a:ea typeface="Times New Roman" panose="02020603050405020304" pitchFamily="18" charset="0"/>
            </a:endParaRPr>
          </a:p>
          <a:p>
            <a:pPr marL="462915" marR="1200785" indent="454025">
              <a:lnSpc>
                <a:spcPts val="1175"/>
              </a:lnSpc>
              <a:spcBef>
                <a:spcPts val="0"/>
              </a:spcBef>
              <a:spcAft>
                <a:spcPts val="0"/>
              </a:spcAft>
            </a:pPr>
            <a:r>
              <a:rPr lang="en-US" sz="1200" dirty="0">
                <a:solidFill>
                  <a:srgbClr val="090C0A"/>
                </a:solidFill>
                <a:ea typeface="Times New Roman" panose="02020603050405020304" pitchFamily="18" charset="0"/>
              </a:rPr>
              <a:t>And because he had fallen from heaven and had become miserable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forever, he sought also the misery of all mankind</a:t>
            </a:r>
            <a:r>
              <a:rPr lang="en-US" sz="1200" dirty="0">
                <a:solidFill>
                  <a:srgbClr val="000100"/>
                </a:solidFill>
                <a:ea typeface="Times New Roman" panose="02020603050405020304" pitchFamily="18" charset="0"/>
              </a:rPr>
              <a:t>. </a:t>
            </a:r>
            <a:endParaRPr lang="en-US" sz="1200" dirty="0">
              <a:ea typeface="Times New Roman" panose="02020603050405020304" pitchFamily="18" charset="0"/>
            </a:endParaRPr>
          </a:p>
          <a:p>
            <a:pPr marL="5715" marR="8890" indent="454025">
              <a:lnSpc>
                <a:spcPts val="1365"/>
              </a:lnSpc>
              <a:spcBef>
                <a:spcPts val="980"/>
              </a:spcBef>
              <a:spcAft>
                <a:spcPts val="0"/>
              </a:spcAft>
            </a:pPr>
            <a:r>
              <a:rPr lang="en-US" sz="1200" dirty="0">
                <a:solidFill>
                  <a:srgbClr val="090C0A"/>
                </a:solidFill>
                <a:ea typeface="Times New Roman" panose="02020603050405020304" pitchFamily="18" charset="0"/>
              </a:rPr>
              <a:t>Satan's objectives are not to win anything, save it be souls. What he really wants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is misery. It is not the desire to win that motivates him. It is something sinister, mean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and ugly. To understand it must be kept in mind </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is insane. When you work with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they work differently. Everyone attributes great sanity to Satan, but in reality he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 most insane creature this cosmos has ever developed. How did he go from being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Son of the Morning to pathologically crazy? </a:t>
            </a:r>
            <a:endParaRPr lang="en-US" sz="1200" dirty="0">
              <a:ea typeface="Times New Roman" panose="02020603050405020304" pitchFamily="18" charset="0"/>
            </a:endParaRPr>
          </a:p>
          <a:p>
            <a:pPr marL="8890" marR="8890" indent="454025">
              <a:lnSpc>
                <a:spcPts val="1365"/>
              </a:lnSpc>
              <a:spcBef>
                <a:spcPts val="1245"/>
              </a:spcBef>
              <a:spcAft>
                <a:spcPts val="0"/>
              </a:spcAft>
            </a:pPr>
            <a:r>
              <a:rPr lang="en-US" sz="1200" dirty="0">
                <a:solidFill>
                  <a:srgbClr val="090C0A"/>
                </a:solidFill>
                <a:ea typeface="Times New Roman" panose="02020603050405020304" pitchFamily="18" charset="0"/>
              </a:rPr>
              <a:t>Every sin anyone of us commits skews our thinking and makes us, to that degree,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 until we repent and come back into reality</a:t>
            </a:r>
            <a:r>
              <a:rPr lang="en-US" sz="1200" dirty="0">
                <a:solidFill>
                  <a:srgbClr val="363937"/>
                </a:solidFill>
                <a:ea typeface="Times New Roman" panose="02020603050405020304" pitchFamily="18" charset="0"/>
              </a:rPr>
              <a:t>. </a:t>
            </a:r>
            <a:r>
              <a:rPr lang="en-US" sz="1200" dirty="0">
                <a:solidFill>
                  <a:srgbClr val="090C0A"/>
                </a:solidFill>
                <a:ea typeface="Times New Roman" panose="02020603050405020304" pitchFamily="18" charset="0"/>
              </a:rPr>
              <a:t>Satan has committed the greatest of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all sins against God and so his thinking is completely skewed and he is completely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insane</a:t>
            </a:r>
            <a:r>
              <a:rPr lang="en-US" sz="1200" dirty="0">
                <a:solidFill>
                  <a:srgbClr val="000100"/>
                </a:solidFill>
                <a:ea typeface="Times New Roman" panose="02020603050405020304" pitchFamily="18" charset="0"/>
              </a:rPr>
              <a:t>. </a:t>
            </a:r>
            <a:r>
              <a:rPr lang="en-US" sz="1200" dirty="0">
                <a:solidFill>
                  <a:srgbClr val="090C0A"/>
                </a:solidFill>
                <a:ea typeface="Times New Roman" panose="02020603050405020304" pitchFamily="18" charset="0"/>
              </a:rPr>
              <a:t>He does not reason or think as we do. What drives him is the hunger for other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people's misery. Satan desires pain - he lusts for pain. He is sadistic through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through. A long time ago he learned to stuff himself with other people's unhappiness.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He and his minions possessed the men with leather ribbon whips that sweated up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pyramids, seasoning them with other people's tears and other people's broken hearts.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These lackeys of Hell coursed Europe on the black horses of the great plague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rejoiced in the anguish if the people. He is a billion times hungrier for pain, sorrow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sickness than even the meanest of mortal men. He gorges himself in the fear, the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depression and the tormented consciences of men. </a:t>
            </a:r>
            <a:endParaRPr lang="en-US" sz="1200" dirty="0">
              <a:ea typeface="Times New Roman" panose="02020603050405020304" pitchFamily="18" charset="0"/>
            </a:endParaRPr>
          </a:p>
          <a:p>
            <a:pPr marL="8890" marR="8890" indent="454025">
              <a:lnSpc>
                <a:spcPts val="1365"/>
              </a:lnSpc>
              <a:spcBef>
                <a:spcPts val="1150"/>
              </a:spcBef>
              <a:spcAft>
                <a:spcPts val="0"/>
              </a:spcAft>
            </a:pPr>
            <a:r>
              <a:rPr lang="en-US" sz="1200" dirty="0">
                <a:solidFill>
                  <a:srgbClr val="090C0A"/>
                </a:solidFill>
                <a:ea typeface="Times New Roman" panose="02020603050405020304" pitchFamily="18" charset="0"/>
              </a:rPr>
              <a:t>The old saying really applies: You can't get something for nothing. The fact 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from Satan you get Nothing </a:t>
            </a:r>
            <a:r>
              <a:rPr lang="en-US" sz="1200" i="1" dirty="0">
                <a:solidFill>
                  <a:srgbClr val="090C0A"/>
                </a:solidFill>
                <a:ea typeface="Times New Roman" panose="02020603050405020304" pitchFamily="18" charset="0"/>
              </a:rPr>
              <a:t>for </a:t>
            </a:r>
            <a:r>
              <a:rPr lang="en-US" sz="1200" dirty="0">
                <a:solidFill>
                  <a:srgbClr val="090C0A"/>
                </a:solidFill>
                <a:ea typeface="Times New Roman" panose="02020603050405020304" pitchFamily="18" charset="0"/>
              </a:rPr>
              <a:t>Something! In the end, the Devil will not support his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own. He will only laugh at their realization of their own fall and enjoy the anguish and </a:t>
            </a:r>
            <a:br>
              <a:rPr lang="en-US" sz="1200" dirty="0">
                <a:solidFill>
                  <a:srgbClr val="090C0A"/>
                </a:solidFill>
                <a:ea typeface="Times New Roman" panose="02020603050405020304" pitchFamily="18" charset="0"/>
              </a:rPr>
            </a:br>
            <a:r>
              <a:rPr lang="en-US" sz="1200" dirty="0">
                <a:solidFill>
                  <a:srgbClr val="090C0A"/>
                </a:solidFill>
                <a:ea typeface="Times New Roman" panose="02020603050405020304" pitchFamily="18" charset="0"/>
              </a:rPr>
              <a:t>misery he has so carefully created for them over the years. </a:t>
            </a:r>
            <a:r>
              <a:rPr lang="en-US" sz="1200" dirty="0">
                <a:ea typeface="Times New Roman" panose="02020603050405020304" pitchFamily="18" charset="0"/>
              </a:rPr>
              <a:t>(Richard Draper—Opening of the Seventh Seal)</a:t>
            </a:r>
            <a:endParaRPr lang="en-US" sz="1200" dirty="0">
              <a:solidFill>
                <a:srgbClr val="090C0A"/>
              </a:solidFill>
              <a:ea typeface="Times New Roman" panose="02020603050405020304" pitchFamily="18" charset="0"/>
            </a:endParaRPr>
          </a:p>
        </p:txBody>
      </p:sp>
      <p:sp>
        <p:nvSpPr>
          <p:cNvPr id="3" name="Rectangle 2"/>
          <p:cNvSpPr/>
          <p:nvPr/>
        </p:nvSpPr>
        <p:spPr>
          <a:xfrm>
            <a:off x="7340600" y="217438"/>
            <a:ext cx="4533900" cy="1754326"/>
          </a:xfrm>
          <a:prstGeom prst="rect">
            <a:avLst/>
          </a:prstGeom>
          <a:ln>
            <a:solidFill>
              <a:schemeClr val="tx1"/>
            </a:solidFill>
          </a:ln>
        </p:spPr>
        <p:txBody>
          <a:bodyPr wrap="square">
            <a:spAutoFit/>
          </a:bodyPr>
          <a:lstStyle/>
          <a:p>
            <a:r>
              <a:rPr lang="en-US" dirty="0">
                <a:solidFill>
                  <a:srgbClr val="000000"/>
                </a:solidFill>
                <a:latin typeface="Arial" panose="020B0604020202020204" pitchFamily="34" charset="0"/>
              </a:rPr>
              <a:t>The Andromeda galaxy, shown here, is the closest spiral galaxy to our own spiral, the Milky Way. Astronomers at the University of Utah and elsewhere have launched the Andromeda Project so thousands of volunteers can help them find star</a:t>
            </a:r>
            <a:endParaRPr lang="en-US" dirty="0"/>
          </a:p>
        </p:txBody>
      </p:sp>
    </p:spTree>
    <p:extLst>
      <p:ext uri="{BB962C8B-B14F-4D97-AF65-F5344CB8AC3E}">
        <p14:creationId xmlns:p14="http://schemas.microsoft.com/office/powerpoint/2010/main" val="2103150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7962" y="58920"/>
            <a:ext cx="7293935" cy="6555641"/>
          </a:xfrm>
          <a:prstGeom prst="rect">
            <a:avLst/>
          </a:prstGeom>
        </p:spPr>
        <p:txBody>
          <a:bodyPr wrap="square">
            <a:spAutoFit/>
          </a:bodyPr>
          <a:lstStyle/>
          <a:p>
            <a:r>
              <a:rPr lang="en-US" sz="1200" b="1" dirty="0">
                <a:solidFill>
                  <a:srgbClr val="000000"/>
                </a:solidFill>
                <a:latin typeface="Garamond" panose="02020404030301010803" pitchFamily="18" charset="0"/>
              </a:rPr>
              <a:t>Artist Arnold </a:t>
            </a:r>
            <a:r>
              <a:rPr lang="en-US" sz="1200" b="1"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the son of Scandinavian immigrants, was born on December 21, 1913 in Winnetka Illinois, a suburb of Chicago. At the age of 3 Arnold moved to Arizona with his sister, Gertrude, and his parents. By age 7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was already drawing original cartoons. Mr.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remembers, "I never had to take an aptitude test, I always knew what I wanted to do, </a:t>
            </a:r>
            <a:r>
              <a:rPr lang="en-US" sz="1200" dirty="0" err="1">
                <a:solidFill>
                  <a:srgbClr val="000000"/>
                </a:solidFill>
                <a:latin typeface="Garamond" panose="02020404030301010803" pitchFamily="18" charset="0"/>
              </a:rPr>
              <a:t>Art".The</a:t>
            </a:r>
            <a:r>
              <a:rPr lang="en-US" sz="1200" dirty="0">
                <a:solidFill>
                  <a:srgbClr val="000000"/>
                </a:solidFill>
                <a:latin typeface="Garamond" panose="02020404030301010803" pitchFamily="18" charset="0"/>
              </a:rPr>
              <a:t> </a:t>
            </a:r>
            <a:r>
              <a:rPr lang="en-US" sz="1200" dirty="0" err="1">
                <a:solidFill>
                  <a:srgbClr val="000000"/>
                </a:solidFill>
                <a:latin typeface="Garamond" panose="02020404030301010803" pitchFamily="18" charset="0"/>
              </a:rPr>
              <a:t>Fribergs</a:t>
            </a:r>
            <a:r>
              <a:rPr lang="en-US" sz="1200" dirty="0">
                <a:solidFill>
                  <a:srgbClr val="000000"/>
                </a:solidFill>
                <a:latin typeface="Garamond" panose="02020404030301010803" pitchFamily="18" charset="0"/>
              </a:rPr>
              <a:t> were able to scrape together enough money to enroll Arnold in a correspondence course at the age of 10. While in Phoenix Arizona, young </a:t>
            </a:r>
            <a:r>
              <a:rPr lang="en-US" sz="1200" dirty="0" err="1">
                <a:solidFill>
                  <a:srgbClr val="000000"/>
                </a:solidFill>
                <a:latin typeface="Garamond" panose="02020404030301010803" pitchFamily="18" charset="0"/>
              </a:rPr>
              <a:t>Friberg</a:t>
            </a:r>
            <a:r>
              <a:rPr lang="en-US" sz="1200" dirty="0">
                <a:solidFill>
                  <a:srgbClr val="000000"/>
                </a:solidFill>
                <a:latin typeface="Garamond" panose="02020404030301010803" pitchFamily="18" charset="0"/>
              </a:rPr>
              <a:t> often shared his drawings with the newspaper staff of the Arizona Republican and he learned from them. During his high school years, Arnold earned money by making signs for local businesses. After graduating from high school, he began his studies at the Chicago Academy of Fine Arts.</a:t>
            </a:r>
          </a:p>
          <a:p>
            <a:r>
              <a:rPr lang="en-US" sz="1200" dirty="0"/>
              <a:t>While attending the Academy, Arnold worked part-time for printers. Arnold stayed in the Chicago area for several years and worked in the commercial art field. It was during this time that he became </a:t>
            </a:r>
            <a:r>
              <a:rPr lang="en-US" sz="1200" dirty="0" err="1"/>
              <a:t>aquainted</a:t>
            </a:r>
            <a:r>
              <a:rPr lang="en-US" sz="1200" dirty="0"/>
              <a:t> with the Northwest Paper Company and their ad campaign featuring the Canadian Mounties. Little did he know the importance this would play in his future. In 1940, Arnold moved to New York City into the publishing world of Manhattan. While there, he enrolled in night classes at the Grand Central School of Art, where he studied with Norman Rockwell under Harvey Dunn, one of the countries top illustrators.</a:t>
            </a:r>
          </a:p>
          <a:p>
            <a:endParaRPr lang="en-US" sz="1200" dirty="0"/>
          </a:p>
          <a:p>
            <a:r>
              <a:rPr lang="en-US" sz="1200" dirty="0"/>
              <a:t>In 1948 Arnold accepted a commission to do scenes of the American West for a calendar series by the Louis F. Dow Calendar Company. This would become the start of his serious interest in the West. By 1950 Arnold and his wife had moved to Utah, and Arnold started teaching commercial art at the University of Utah. During his teaching a great producer and director Cecil B. DeMille was planning his immense production of "The Ten Commandments". DeMille was in need of an artist with both "the rare talent and inner vision to set down in paint, all of the power, the color, the human drama." After a long search, which included Europe, a publisher friend in Sweden sent DeMille prints of Arnold's scriptural illustrations. </a:t>
            </a:r>
            <a:r>
              <a:rPr lang="en-US" sz="1200" dirty="0" err="1"/>
              <a:t>Demille</a:t>
            </a:r>
            <a:r>
              <a:rPr lang="en-US" sz="1200" dirty="0"/>
              <a:t> knew he had found his artist.</a:t>
            </a:r>
          </a:p>
          <a:p>
            <a:endParaRPr lang="en-US" sz="1200" dirty="0"/>
          </a:p>
          <a:p>
            <a:r>
              <a:rPr lang="en-US" sz="1200" dirty="0"/>
              <a:t>This led to the </a:t>
            </a:r>
            <a:r>
              <a:rPr lang="en-US" sz="1200" dirty="0" err="1"/>
              <a:t>Fribergs</a:t>
            </a:r>
            <a:r>
              <a:rPr lang="en-US" sz="1200" dirty="0"/>
              <a:t> move to Hollywood in 1953. There, Arnold worked with Cecil B. DeMille for over three years on the epic motion picture "The Ten Commandments" as his chief artist and designer. Arnold worked closely with DeMille to visualize, through hundreds of sketches and paintings, a variety of scenes and human characters for the motion picture. Arnold </a:t>
            </a:r>
            <a:r>
              <a:rPr lang="en-US" sz="1200" dirty="0" err="1"/>
              <a:t>Friberg's</a:t>
            </a:r>
            <a:r>
              <a:rPr lang="en-US" sz="1200" dirty="0"/>
              <a:t> 15 paintings for "The Ten Commandments" became the pictorial basis for the movie's scenes, characters and costumes, which earned him an Academy Award Nomination.</a:t>
            </a:r>
          </a:p>
          <a:p>
            <a:r>
              <a:rPr lang="en-US" sz="1200" dirty="0"/>
              <a:t>One of his largest and favorite pieces, painted in 1975, is of </a:t>
            </a:r>
            <a:r>
              <a:rPr lang="en-US" sz="1200" b="1" dirty="0"/>
              <a:t>George Washington kneeling in prayer </a:t>
            </a:r>
            <a:r>
              <a:rPr lang="en-US" sz="1200" dirty="0"/>
              <a:t>beside his horse at Valley Forge. Originally painted to honor our country's Bi-centennial year, "The Prayer at Valley Forge" in the past 20 years has become increasingly cherished and recognized as a supreme 20th century masterpiece of patriotic American art. In it we feel the cold, the suffering, and the weight of the burden falling on that tall and lonely man, driven to his knees there in the bitter snows of Valley Forge. This picture, marking a bold rejection of fleeting artistic and political 'fashions', now expresses a powerful affirmation of faith, patriotic duty, and the deep spiritual depths in the founding of our country.</a:t>
            </a:r>
            <a:endParaRPr lang="en-US" sz="1200" b="0" i="0" dirty="0">
              <a:solidFill>
                <a:srgbClr val="000000"/>
              </a:solidFill>
              <a:effectLst/>
              <a:latin typeface="Garamond" panose="02020404030301010803" pitchFamily="18" charset="0"/>
            </a:endParaRPr>
          </a:p>
        </p:txBody>
      </p:sp>
      <p:pic>
        <p:nvPicPr>
          <p:cNvPr id="3074" name="Picture 2" descr="http://www.fribergfineart.com/images/Content%20Images/FribergSign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27" y="593540"/>
            <a:ext cx="2857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a:t>
            </a:r>
            <a:endParaRPr lang="en-US" sz="3600" i="1" dirty="0">
              <a:solidFill>
                <a:schemeClr val="bg1"/>
              </a:solidFill>
            </a:endParaRPr>
          </a:p>
        </p:txBody>
      </p:sp>
      <p:sp>
        <p:nvSpPr>
          <p:cNvPr id="3" name="Rectangle 2"/>
          <p:cNvSpPr/>
          <p:nvPr/>
        </p:nvSpPr>
        <p:spPr>
          <a:xfrm>
            <a:off x="438592" y="1780221"/>
            <a:ext cx="6096000" cy="2308324"/>
          </a:xfrm>
          <a:prstGeom prst="rect">
            <a:avLst/>
          </a:prstGeom>
        </p:spPr>
        <p:txBody>
          <a:bodyPr>
            <a:spAutoFit/>
          </a:bodyPr>
          <a:lstStyle/>
          <a:p>
            <a:r>
              <a:rPr lang="en-US" b="0" i="0" dirty="0">
                <a:solidFill>
                  <a:schemeClr val="bg1"/>
                </a:solidFill>
                <a:effectLst/>
                <a:latin typeface="Open Sans"/>
              </a:rPr>
              <a:t>The book of Moses was received as part of the </a:t>
            </a:r>
            <a:r>
              <a:rPr lang="en-US" b="0" i="0" u="none" strike="noStrike" dirty="0">
                <a:solidFill>
                  <a:schemeClr val="bg1"/>
                </a:solidFill>
                <a:effectLst/>
                <a:latin typeface="Open Sans"/>
              </a:rPr>
              <a:t>Joseph Smith</a:t>
            </a:r>
            <a:r>
              <a:rPr lang="en-US" b="0" i="0" dirty="0">
                <a:solidFill>
                  <a:schemeClr val="bg1"/>
                </a:solidFill>
                <a:effectLst/>
                <a:latin typeface="Open Sans"/>
              </a:rPr>
              <a:t> Translation of the Old Testament. </a:t>
            </a:r>
          </a:p>
          <a:p>
            <a:endParaRPr lang="en-US" dirty="0">
              <a:solidFill>
                <a:schemeClr val="bg1"/>
              </a:solidFill>
              <a:latin typeface="Open Sans"/>
            </a:endParaRPr>
          </a:p>
          <a:p>
            <a:r>
              <a:rPr lang="en-US" b="0" i="0" dirty="0">
                <a:solidFill>
                  <a:schemeClr val="bg1"/>
                </a:solidFill>
                <a:effectLst/>
                <a:latin typeface="Open Sans"/>
              </a:rPr>
              <a:t>The Joseph Smith Translation includes inspired revisions and restored truths of Genesis 1-6:13.</a:t>
            </a:r>
          </a:p>
          <a:p>
            <a:endParaRPr lang="en-US" dirty="0">
              <a:solidFill>
                <a:schemeClr val="bg1"/>
              </a:solidFill>
              <a:latin typeface="Open Sans"/>
            </a:endParaRPr>
          </a:p>
          <a:p>
            <a:r>
              <a:rPr lang="en-US" dirty="0">
                <a:solidFill>
                  <a:schemeClr val="bg1"/>
                </a:solidFill>
                <a:latin typeface="Open Sans"/>
              </a:rPr>
              <a:t>It contains the word of God as spoken to Moses and commanded him to keep a record</a:t>
            </a:r>
            <a:endParaRPr lang="en-US" dirty="0">
              <a:solidFill>
                <a:schemeClr val="bg1"/>
              </a:solidFill>
            </a:endParaRPr>
          </a:p>
        </p:txBody>
      </p:sp>
      <p:pic>
        <p:nvPicPr>
          <p:cNvPr id="6146" name="Picture 2" descr="http://farm4.static.flickr.com/3206/2438930791_358ac5fb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6" y="2115830"/>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askgramps.org/files/2013/03/Pearl-of-Great-P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969" y="3484122"/>
            <a:ext cx="2146004" cy="3172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4548" y="5087540"/>
            <a:ext cx="6096000" cy="1200329"/>
          </a:xfrm>
          <a:prstGeom prst="rect">
            <a:avLst/>
          </a:prstGeom>
        </p:spPr>
        <p:txBody>
          <a:bodyPr>
            <a:spAutoFit/>
          </a:bodyPr>
          <a:lstStyle/>
          <a:p>
            <a:r>
              <a:rPr lang="en-US" b="0" i="0" dirty="0">
                <a:solidFill>
                  <a:schemeClr val="bg1"/>
                </a:solidFill>
                <a:effectLst/>
                <a:latin typeface="Open Sans"/>
              </a:rPr>
              <a:t> </a:t>
            </a:r>
            <a:r>
              <a:rPr lang="en-US" b="0" i="0" u="none" strike="noStrike" dirty="0">
                <a:solidFill>
                  <a:schemeClr val="bg1"/>
                </a:solidFill>
                <a:effectLst/>
                <a:latin typeface="Open Sans"/>
              </a:rPr>
              <a:t>Jesus Christ</a:t>
            </a:r>
            <a:r>
              <a:rPr lang="en-US" b="0" i="0" dirty="0">
                <a:solidFill>
                  <a:schemeClr val="bg1"/>
                </a:solidFill>
                <a:effectLst/>
                <a:latin typeface="Open Sans"/>
              </a:rPr>
              <a:t> speaks on behalf of Heavenly Father.</a:t>
            </a:r>
          </a:p>
          <a:p>
            <a:endParaRPr lang="en-US" dirty="0">
              <a:solidFill>
                <a:schemeClr val="bg1"/>
              </a:solidFill>
              <a:latin typeface="Open Sans"/>
            </a:endParaRPr>
          </a:p>
          <a:p>
            <a:r>
              <a:rPr lang="en-US" b="0" i="0" dirty="0">
                <a:solidFill>
                  <a:schemeClr val="bg1"/>
                </a:solidFill>
                <a:effectLst/>
                <a:latin typeface="Open Sans"/>
              </a:rPr>
              <a:t>The authority to speak on behalf of Heavenly Father is referred to as divine investiture of authority.</a:t>
            </a:r>
            <a:endParaRPr lang="en-US" dirty="0">
              <a:solidFill>
                <a:schemeClr val="bg1"/>
              </a:solidFill>
            </a:endParaRPr>
          </a:p>
        </p:txBody>
      </p:sp>
      <p:pic>
        <p:nvPicPr>
          <p:cNvPr id="10" name="Picture 2" descr="http://media.ldscdn.org/images/media-library/jesus-christ/jesus-christ-1138494-ga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7437" y="1436274"/>
            <a:ext cx="2836237" cy="188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0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However…</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“because of wickedness”, many of the words and plain and precious truths he recorded were obscured or lost and are thus not preserved in the book of Genesis as it has come to us </a:t>
            </a:r>
          </a:p>
        </p:txBody>
      </p:sp>
      <p:sp>
        <p:nvSpPr>
          <p:cNvPr id="9" name="Rectangle 8"/>
          <p:cNvSpPr/>
          <p:nvPr/>
        </p:nvSpPr>
        <p:spPr>
          <a:xfrm>
            <a:off x="7771378" y="1019552"/>
            <a:ext cx="4076298" cy="1200329"/>
          </a:xfrm>
          <a:prstGeom prst="rect">
            <a:avLst/>
          </a:prstGeom>
        </p:spPr>
        <p:txBody>
          <a:bodyPr wrap="square">
            <a:spAutoFit/>
          </a:bodyPr>
          <a:lstStyle/>
          <a:p>
            <a:r>
              <a:rPr lang="en-US" i="1" dirty="0">
                <a:solidFill>
                  <a:srgbClr val="FFFF00"/>
                </a:solidFill>
              </a:rPr>
              <a:t>And now of this thing Moses bore record; but because of wickedness it is not had among the children of men.</a:t>
            </a:r>
          </a:p>
          <a:p>
            <a:r>
              <a:rPr lang="en-US" i="1" dirty="0">
                <a:solidFill>
                  <a:srgbClr val="FFFF00"/>
                </a:solidFill>
              </a:rPr>
              <a:t>Moses 1:23</a:t>
            </a:r>
          </a:p>
        </p:txBody>
      </p:sp>
      <p:sp>
        <p:nvSpPr>
          <p:cNvPr id="2" name="Rectangle 1">
            <a:extLst>
              <a:ext uri="{FF2B5EF4-FFF2-40B4-BE49-F238E27FC236}">
                <a16:creationId xmlns:a16="http://schemas.microsoft.com/office/drawing/2014/main" id="{154E3C38-8928-4C55-826A-FA115C99BF89}"/>
              </a:ext>
            </a:extLst>
          </p:cNvPr>
          <p:cNvSpPr/>
          <p:nvPr/>
        </p:nvSpPr>
        <p:spPr>
          <a:xfrm>
            <a:off x="3048000" y="2967335"/>
            <a:ext cx="6096000" cy="923330"/>
          </a:xfrm>
          <a:prstGeom prst="rect">
            <a:avLst/>
          </a:prstGeom>
        </p:spPr>
        <p:txBody>
          <a:bodyPr>
            <a:spAutoFit/>
          </a:bodyPr>
          <a:lstStyle/>
          <a:p>
            <a:r>
              <a:rPr lang="en-US" dirty="0">
                <a:solidFill>
                  <a:schemeClr val="bg1"/>
                </a:solidFill>
                <a:latin typeface="Open Sans"/>
              </a:rPr>
              <a:t>The Lord promised to raise up another prophet in the latter days to restore Moses’s words so they would be “had again among the children of men.”</a:t>
            </a:r>
            <a:endParaRPr lang="en-US" dirty="0">
              <a:solidFill>
                <a:schemeClr val="bg1"/>
              </a:solidFill>
            </a:endParaRPr>
          </a:p>
        </p:txBody>
      </p:sp>
      <p:sp>
        <p:nvSpPr>
          <p:cNvPr id="5" name="Rectangle 4">
            <a:extLst>
              <a:ext uri="{FF2B5EF4-FFF2-40B4-BE49-F238E27FC236}">
                <a16:creationId xmlns:a16="http://schemas.microsoft.com/office/drawing/2014/main" id="{BE1810EE-67BF-4955-8C4B-B195D7100736}"/>
              </a:ext>
            </a:extLst>
          </p:cNvPr>
          <p:cNvSpPr/>
          <p:nvPr/>
        </p:nvSpPr>
        <p:spPr>
          <a:xfrm>
            <a:off x="5371952" y="4369714"/>
            <a:ext cx="6096000" cy="1754326"/>
          </a:xfrm>
          <a:prstGeom prst="rect">
            <a:avLst/>
          </a:prstGeom>
        </p:spPr>
        <p:txBody>
          <a:bodyPr>
            <a:spAutoFit/>
          </a:bodyPr>
          <a:lstStyle/>
          <a:p>
            <a:r>
              <a:rPr lang="en-US" i="1" dirty="0">
                <a:solidFill>
                  <a:srgbClr val="FFFF00"/>
                </a:solidFill>
              </a:rPr>
              <a:t>And in a day when the children of men shall esteem my words as naught and take many of them from the book which thou shalt write, behold, I will raise up another like unto thee; and they shall be had again among the children of men—among as many as shall believe.</a:t>
            </a:r>
          </a:p>
          <a:p>
            <a:r>
              <a:rPr lang="en-US" i="1" dirty="0">
                <a:solidFill>
                  <a:srgbClr val="FFFF00"/>
                </a:solidFill>
              </a:rPr>
              <a:t>Moses 1:41</a:t>
            </a:r>
          </a:p>
        </p:txBody>
      </p:sp>
      <p:sp>
        <p:nvSpPr>
          <p:cNvPr id="6" name="Rectangle 5">
            <a:extLst>
              <a:ext uri="{FF2B5EF4-FFF2-40B4-BE49-F238E27FC236}">
                <a16:creationId xmlns:a16="http://schemas.microsoft.com/office/drawing/2014/main" id="{174C02F5-4488-4413-B5C7-96295CC6DFB7}"/>
              </a:ext>
            </a:extLst>
          </p:cNvPr>
          <p:cNvSpPr/>
          <p:nvPr/>
        </p:nvSpPr>
        <p:spPr>
          <a:xfrm>
            <a:off x="205574" y="6040498"/>
            <a:ext cx="6096000" cy="646331"/>
          </a:xfrm>
          <a:prstGeom prst="rect">
            <a:avLst/>
          </a:prstGeom>
        </p:spPr>
        <p:txBody>
          <a:bodyPr>
            <a:spAutoFit/>
          </a:bodyPr>
          <a:lstStyle/>
          <a:p>
            <a:r>
              <a:rPr lang="en-US" dirty="0">
                <a:solidFill>
                  <a:schemeClr val="bg1"/>
                </a:solidFill>
                <a:latin typeface="Open Sans"/>
              </a:rPr>
              <a:t>In fulfillment of that promise, the Lord revealed the writings of Moses to the Prophet Joseph Smith.</a:t>
            </a:r>
            <a:endParaRPr lang="en-US" dirty="0">
              <a:solidFill>
                <a:schemeClr val="bg1"/>
              </a:solidFill>
            </a:endParaRPr>
          </a:p>
        </p:txBody>
      </p:sp>
      <p:pic>
        <p:nvPicPr>
          <p:cNvPr id="8" name="Picture 7">
            <a:extLst>
              <a:ext uri="{FF2B5EF4-FFF2-40B4-BE49-F238E27FC236}">
                <a16:creationId xmlns:a16="http://schemas.microsoft.com/office/drawing/2014/main" id="{43E9A8B1-1960-4B24-9702-72FF524DE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00" y="2804290"/>
            <a:ext cx="2214563" cy="2705100"/>
          </a:xfrm>
          <a:prstGeom prst="rect">
            <a:avLst/>
          </a:prstGeom>
        </p:spPr>
      </p:pic>
    </p:spTree>
    <p:extLst>
      <p:ext uri="{BB962C8B-B14F-4D97-AF65-F5344CB8AC3E}">
        <p14:creationId xmlns:p14="http://schemas.microsoft.com/office/powerpoint/2010/main" val="13983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When Was Moses Recorded?</a:t>
            </a:r>
            <a:endParaRPr lang="en-US" sz="3600" i="1" dirty="0">
              <a:solidFill>
                <a:schemeClr val="bg1"/>
              </a:solidFill>
            </a:endParaRPr>
          </a:p>
        </p:txBody>
      </p:sp>
      <p:sp>
        <p:nvSpPr>
          <p:cNvPr id="3" name="Rectangle 2"/>
          <p:cNvSpPr/>
          <p:nvPr/>
        </p:nvSpPr>
        <p:spPr>
          <a:xfrm>
            <a:off x="344324" y="1158052"/>
            <a:ext cx="6096000" cy="923330"/>
          </a:xfrm>
          <a:prstGeom prst="rect">
            <a:avLst/>
          </a:prstGeom>
        </p:spPr>
        <p:txBody>
          <a:bodyPr>
            <a:spAutoFit/>
          </a:bodyPr>
          <a:lstStyle/>
          <a:p>
            <a:r>
              <a:rPr lang="en-US" dirty="0">
                <a:solidFill>
                  <a:schemeClr val="bg1"/>
                </a:solidFill>
              </a:rPr>
              <a:t>We do not know exactly when Moses received the revelations recorded in the book of Moses or where he was when he recorded them. </a:t>
            </a:r>
          </a:p>
        </p:txBody>
      </p:sp>
      <p:sp>
        <p:nvSpPr>
          <p:cNvPr id="7" name="Rectangle 6">
            <a:extLst>
              <a:ext uri="{FF2B5EF4-FFF2-40B4-BE49-F238E27FC236}">
                <a16:creationId xmlns:a16="http://schemas.microsoft.com/office/drawing/2014/main" id="{312B088E-C482-4BBA-93C1-25B25C2E1172}"/>
              </a:ext>
            </a:extLst>
          </p:cNvPr>
          <p:cNvSpPr/>
          <p:nvPr/>
        </p:nvSpPr>
        <p:spPr>
          <a:xfrm>
            <a:off x="7498777" y="1130798"/>
            <a:ext cx="4247021" cy="1477328"/>
          </a:xfrm>
          <a:prstGeom prst="rect">
            <a:avLst/>
          </a:prstGeom>
        </p:spPr>
        <p:txBody>
          <a:bodyPr wrap="square">
            <a:spAutoFit/>
          </a:bodyPr>
          <a:lstStyle/>
          <a:p>
            <a:r>
              <a:rPr lang="en-US" dirty="0">
                <a:solidFill>
                  <a:schemeClr val="bg1"/>
                </a:solidFill>
                <a:latin typeface="Open Sans"/>
              </a:rPr>
              <a:t>However, we know that the experiences recorded in Moses 1 occurred after Moses encountered the burning bush, </a:t>
            </a:r>
            <a:r>
              <a:rPr lang="en-US" dirty="0">
                <a:solidFill>
                  <a:schemeClr val="bg1"/>
                </a:solidFill>
              </a:rPr>
              <a:t>but before he returned to Egypt to deliver the children of Israel from bondage.</a:t>
            </a:r>
          </a:p>
        </p:txBody>
      </p:sp>
      <p:sp>
        <p:nvSpPr>
          <p:cNvPr id="10" name="Rectangle 9">
            <a:extLst>
              <a:ext uri="{FF2B5EF4-FFF2-40B4-BE49-F238E27FC236}">
                <a16:creationId xmlns:a16="http://schemas.microsoft.com/office/drawing/2014/main" id="{C8F0F397-D49F-4F66-B0E2-9614B5EDC03B}"/>
              </a:ext>
            </a:extLst>
          </p:cNvPr>
          <p:cNvSpPr/>
          <p:nvPr/>
        </p:nvSpPr>
        <p:spPr>
          <a:xfrm>
            <a:off x="0" y="6581411"/>
            <a:ext cx="2994731" cy="261610"/>
          </a:xfrm>
          <a:prstGeom prst="rect">
            <a:avLst/>
          </a:prstGeom>
        </p:spPr>
        <p:txBody>
          <a:bodyPr wrap="none">
            <a:spAutoFit/>
          </a:bodyPr>
          <a:lstStyle/>
          <a:p>
            <a:r>
              <a:rPr lang="en-US" sz="1100" dirty="0">
                <a:solidFill>
                  <a:schemeClr val="bg1"/>
                </a:solidFill>
                <a:latin typeface="Open Sans"/>
              </a:rPr>
              <a:t> Moses 1:17; Moses 1:25-26; Exodus 3:1–4:17</a:t>
            </a:r>
            <a:endParaRPr lang="en-US" sz="1100" dirty="0">
              <a:solidFill>
                <a:schemeClr val="bg1"/>
              </a:solidFill>
            </a:endParaRPr>
          </a:p>
        </p:txBody>
      </p:sp>
      <p:sp>
        <p:nvSpPr>
          <p:cNvPr id="15" name="Rectangle 5">
            <a:extLst>
              <a:ext uri="{FF2B5EF4-FFF2-40B4-BE49-F238E27FC236}">
                <a16:creationId xmlns:a16="http://schemas.microsoft.com/office/drawing/2014/main" id="{5EB32A19-156A-4F9F-A934-428FCFEED54B}"/>
              </a:ext>
            </a:extLst>
          </p:cNvPr>
          <p:cNvSpPr>
            <a:spLocks noChangeArrowheads="1"/>
          </p:cNvSpPr>
          <p:nvPr/>
        </p:nvSpPr>
        <p:spPr bwMode="auto">
          <a:xfrm>
            <a:off x="443060" y="4676138"/>
            <a:ext cx="618523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Open Sans"/>
              </a:rPr>
              <a:t>It has been suggested that Moses recorded the material in </a:t>
            </a:r>
            <a:r>
              <a:rPr lang="en-US" altLang="en-US" dirty="0">
                <a:solidFill>
                  <a:schemeClr val="bg1"/>
                </a:solidFill>
                <a:latin typeface="Open Sans"/>
              </a:rPr>
              <a:t>Moses 2–8</a:t>
            </a:r>
            <a:r>
              <a:rPr kumimoji="0" lang="en-US" altLang="en-US" b="0" i="0" u="none" strike="noStrike" cap="none" normalizeH="0" baseline="0" dirty="0">
                <a:ln>
                  <a:noFill/>
                </a:ln>
                <a:solidFill>
                  <a:schemeClr val="bg1"/>
                </a:solidFill>
                <a:effectLst/>
                <a:latin typeface="Open Sans"/>
              </a:rPr>
              <a:t>, which corresponds to his writings in </a:t>
            </a:r>
            <a:r>
              <a:rPr lang="en-US" altLang="en-US" dirty="0">
                <a:solidFill>
                  <a:schemeClr val="bg1"/>
                </a:solidFill>
                <a:latin typeface="Open Sans"/>
              </a:rPr>
              <a:t>Genesis 1:1–6:13</a:t>
            </a:r>
            <a:r>
              <a:rPr kumimoji="0" lang="en-US" altLang="en-US" b="0" i="0" u="none" strike="noStrike" cap="none" normalizeH="0" baseline="0" dirty="0">
                <a:ln>
                  <a:noFill/>
                </a:ln>
                <a:solidFill>
                  <a:schemeClr val="bg1"/>
                </a:solidFill>
                <a:effectLst/>
                <a:latin typeface="Open Sans"/>
              </a:rPr>
              <a:t>, sometime in the 15th century B.C. </a:t>
            </a:r>
            <a:endParaRPr kumimoji="0" lang="en-US" altLang="en-US" b="0" i="0" u="none" strike="noStrike" cap="none" normalizeH="0" baseline="0" dirty="0">
              <a:ln>
                <a:noFill/>
              </a:ln>
              <a:solidFill>
                <a:schemeClr val="bg1"/>
              </a:solidFill>
              <a:effectLst/>
            </a:endParaRPr>
          </a:p>
        </p:txBody>
      </p:sp>
      <p:pic>
        <p:nvPicPr>
          <p:cNvPr id="17" name="Picture 16">
            <a:extLst>
              <a:ext uri="{FF2B5EF4-FFF2-40B4-BE49-F238E27FC236}">
                <a16:creationId xmlns:a16="http://schemas.microsoft.com/office/drawing/2014/main" id="{18702D9E-5A33-476B-8329-E81E07576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0775" y="2115738"/>
            <a:ext cx="4813464" cy="2280062"/>
          </a:xfrm>
          <a:prstGeom prst="rect">
            <a:avLst/>
          </a:prstGeom>
        </p:spPr>
      </p:pic>
      <p:sp>
        <p:nvSpPr>
          <p:cNvPr id="18" name="Rectangle 17">
            <a:extLst>
              <a:ext uri="{FF2B5EF4-FFF2-40B4-BE49-F238E27FC236}">
                <a16:creationId xmlns:a16="http://schemas.microsoft.com/office/drawing/2014/main" id="{513C94F4-285C-410F-9764-E69AC747294F}"/>
              </a:ext>
            </a:extLst>
          </p:cNvPr>
          <p:cNvSpPr/>
          <p:nvPr/>
        </p:nvSpPr>
        <p:spPr>
          <a:xfrm>
            <a:off x="6941895" y="5011904"/>
            <a:ext cx="4936502" cy="1477328"/>
          </a:xfrm>
          <a:prstGeom prst="rect">
            <a:avLst/>
          </a:prstGeom>
        </p:spPr>
        <p:txBody>
          <a:bodyPr wrap="square">
            <a:spAutoFit/>
          </a:bodyPr>
          <a:lstStyle/>
          <a:p>
            <a:r>
              <a:rPr lang="en-US" dirty="0">
                <a:solidFill>
                  <a:schemeClr val="bg1"/>
                </a:solidFill>
                <a:latin typeface="Open Sans"/>
              </a:rPr>
              <a:t>The writings contained in the book of Moses were revealed to the Prophet Joseph Smith as he was working on his inspired translation, or revision, of the King James Version of the Bible between June 1830 and February 1831.</a:t>
            </a:r>
            <a:endParaRPr lang="en-US" dirty="0">
              <a:solidFill>
                <a:schemeClr val="bg1"/>
              </a:solidFill>
            </a:endParaRPr>
          </a:p>
        </p:txBody>
      </p:sp>
      <p:pic>
        <p:nvPicPr>
          <p:cNvPr id="20" name="Picture 19">
            <a:extLst>
              <a:ext uri="{FF2B5EF4-FFF2-40B4-BE49-F238E27FC236}">
                <a16:creationId xmlns:a16="http://schemas.microsoft.com/office/drawing/2014/main" id="{0537E4E2-BA5A-42DF-AA59-EAD92B2D2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2784" y="2843899"/>
            <a:ext cx="2684872" cy="2115738"/>
          </a:xfrm>
          <a:prstGeom prst="rect">
            <a:avLst/>
          </a:prstGeom>
        </p:spPr>
      </p:pic>
    </p:spTree>
    <p:extLst>
      <p:ext uri="{BB962C8B-B14F-4D97-AF65-F5344CB8AC3E}">
        <p14:creationId xmlns:p14="http://schemas.microsoft.com/office/powerpoint/2010/main" val="290811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17" name="Group 16">
            <a:extLst>
              <a:ext uri="{FF2B5EF4-FFF2-40B4-BE49-F238E27FC236}">
                <a16:creationId xmlns:a16="http://schemas.microsoft.com/office/drawing/2014/main" id="{9F9E3AEC-D0E6-4CED-9CF2-AF24118B4E9C}"/>
              </a:ext>
            </a:extLst>
          </p:cNvPr>
          <p:cNvGrpSpPr/>
          <p:nvPr/>
        </p:nvGrpSpPr>
        <p:grpSpPr>
          <a:xfrm>
            <a:off x="498761" y="1636401"/>
            <a:ext cx="2275289" cy="2351622"/>
            <a:chOff x="159234" y="1077378"/>
            <a:chExt cx="2275289" cy="2351622"/>
          </a:xfrm>
        </p:grpSpPr>
        <p:grpSp>
          <p:nvGrpSpPr>
            <p:cNvPr id="6" name="Group 5">
              <a:extLst>
                <a:ext uri="{FF2B5EF4-FFF2-40B4-BE49-F238E27FC236}">
                  <a16:creationId xmlns:a16="http://schemas.microsoft.com/office/drawing/2014/main" id="{85E2BF4C-C8CF-48D4-B8E8-0CD6A280CF84}"/>
                </a:ext>
              </a:extLst>
            </p:cNvPr>
            <p:cNvGrpSpPr/>
            <p:nvPr/>
          </p:nvGrpSpPr>
          <p:grpSpPr>
            <a:xfrm>
              <a:off x="190943" y="1077378"/>
              <a:ext cx="2243580" cy="978079"/>
              <a:chOff x="707010" y="1174473"/>
              <a:chExt cx="2243580" cy="978079"/>
            </a:xfrm>
          </p:grpSpPr>
          <p:sp>
            <p:nvSpPr>
              <p:cNvPr id="5" name="TextBox 4">
                <a:extLst>
                  <a:ext uri="{FF2B5EF4-FFF2-40B4-BE49-F238E27FC236}">
                    <a16:creationId xmlns:a16="http://schemas.microsoft.com/office/drawing/2014/main" id="{ED0016D4-A688-447B-8056-FEC0FABE3A52}"/>
                  </a:ext>
                </a:extLst>
              </p:cNvPr>
              <p:cNvSpPr txBox="1"/>
              <p:nvPr/>
            </p:nvSpPr>
            <p:spPr>
              <a:xfrm>
                <a:off x="707010" y="1506221"/>
                <a:ext cx="2243580" cy="646331"/>
              </a:xfrm>
              <a:prstGeom prst="rect">
                <a:avLst/>
              </a:prstGeom>
              <a:noFill/>
            </p:spPr>
            <p:txBody>
              <a:bodyPr wrap="square" rtlCol="0">
                <a:spAutoFit/>
              </a:bodyPr>
              <a:lstStyle/>
              <a:p>
                <a:pPr algn="ctr"/>
                <a:r>
                  <a:rPr lang="en-US" dirty="0">
                    <a:solidFill>
                      <a:schemeClr val="bg1"/>
                    </a:solidFill>
                  </a:rPr>
                  <a:t>The spiritual creation of all things</a:t>
                </a:r>
              </a:p>
            </p:txBody>
          </p:sp>
          <p:sp>
            <p:nvSpPr>
              <p:cNvPr id="13" name="TextBox 12">
                <a:extLst>
                  <a:ext uri="{FF2B5EF4-FFF2-40B4-BE49-F238E27FC236}">
                    <a16:creationId xmlns:a16="http://schemas.microsoft.com/office/drawing/2014/main" id="{4E55589E-FBAA-4C4D-B84D-393B03833C53}"/>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2</a:t>
                </a:r>
              </a:p>
            </p:txBody>
          </p:sp>
        </p:grpSp>
        <p:pic>
          <p:nvPicPr>
            <p:cNvPr id="2052" name="Picture 4" descr="Related image">
              <a:extLst>
                <a:ext uri="{FF2B5EF4-FFF2-40B4-BE49-F238E27FC236}">
                  <a16:creationId xmlns:a16="http://schemas.microsoft.com/office/drawing/2014/main" id="{B2C2C215-8356-4C3D-9866-35B9B2FA7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34" y="2108052"/>
              <a:ext cx="2201580" cy="13209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0B63F53F-8156-43E2-97B0-044BE8D2BF8A}"/>
              </a:ext>
            </a:extLst>
          </p:cNvPr>
          <p:cNvGrpSpPr/>
          <p:nvPr/>
        </p:nvGrpSpPr>
        <p:grpSpPr>
          <a:xfrm>
            <a:off x="3382293" y="1636401"/>
            <a:ext cx="2390837" cy="3585197"/>
            <a:chOff x="3061567" y="1015663"/>
            <a:chExt cx="2390837" cy="3585197"/>
          </a:xfrm>
        </p:grpSpPr>
        <p:grpSp>
          <p:nvGrpSpPr>
            <p:cNvPr id="16" name="Group 15">
              <a:extLst>
                <a:ext uri="{FF2B5EF4-FFF2-40B4-BE49-F238E27FC236}">
                  <a16:creationId xmlns:a16="http://schemas.microsoft.com/office/drawing/2014/main" id="{8FA1D943-B0FB-4AF3-8636-E505E6D259AE}"/>
                </a:ext>
              </a:extLst>
            </p:cNvPr>
            <p:cNvGrpSpPr/>
            <p:nvPr/>
          </p:nvGrpSpPr>
          <p:grpSpPr>
            <a:xfrm>
              <a:off x="3135197" y="1015663"/>
              <a:ext cx="2243580" cy="1809076"/>
              <a:chOff x="707010" y="1174473"/>
              <a:chExt cx="2243580" cy="1809076"/>
            </a:xfrm>
          </p:grpSpPr>
          <p:sp>
            <p:nvSpPr>
              <p:cNvPr id="19" name="TextBox 18">
                <a:extLst>
                  <a:ext uri="{FF2B5EF4-FFF2-40B4-BE49-F238E27FC236}">
                    <a16:creationId xmlns:a16="http://schemas.microsoft.com/office/drawing/2014/main" id="{62C64531-D9B1-4AA3-ADE7-0A510826FBF4}"/>
                  </a:ext>
                </a:extLst>
              </p:cNvPr>
              <p:cNvSpPr txBox="1"/>
              <p:nvPr/>
            </p:nvSpPr>
            <p:spPr>
              <a:xfrm>
                <a:off x="707010" y="1506221"/>
                <a:ext cx="2243580" cy="1477328"/>
              </a:xfrm>
              <a:prstGeom prst="rect">
                <a:avLst/>
              </a:prstGeom>
              <a:noFill/>
            </p:spPr>
            <p:txBody>
              <a:bodyPr wrap="square" rtlCol="0">
                <a:spAutoFit/>
              </a:bodyPr>
              <a:lstStyle/>
              <a:p>
                <a:pPr algn="ctr"/>
                <a:r>
                  <a:rPr lang="en-US" dirty="0">
                    <a:solidFill>
                      <a:schemeClr val="bg1"/>
                    </a:solidFill>
                    <a:latin typeface="Open Sans"/>
                  </a:rPr>
                  <a:t>The significance of the Fall of Adam and Eve and clear explanations of its effects on mankind</a:t>
                </a:r>
                <a:endParaRPr lang="en-US" dirty="0">
                  <a:solidFill>
                    <a:schemeClr val="bg1"/>
                  </a:solidFill>
                </a:endParaRPr>
              </a:p>
            </p:txBody>
          </p:sp>
          <p:sp>
            <p:nvSpPr>
              <p:cNvPr id="21" name="TextBox 20">
                <a:extLst>
                  <a:ext uri="{FF2B5EF4-FFF2-40B4-BE49-F238E27FC236}">
                    <a16:creationId xmlns:a16="http://schemas.microsoft.com/office/drawing/2014/main" id="{AD59E4A3-5D11-4ED8-8CE2-6C3B80907DD0}"/>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3-6</a:t>
                </a:r>
              </a:p>
            </p:txBody>
          </p:sp>
        </p:grpSp>
        <p:pic>
          <p:nvPicPr>
            <p:cNvPr id="11" name="Picture 10">
              <a:extLst>
                <a:ext uri="{FF2B5EF4-FFF2-40B4-BE49-F238E27FC236}">
                  <a16:creationId xmlns:a16="http://schemas.microsoft.com/office/drawing/2014/main" id="{B5199CAF-6AC0-4B5D-966D-CD52359B4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567" y="2842759"/>
              <a:ext cx="2390837" cy="1758101"/>
            </a:xfrm>
            <a:prstGeom prst="rect">
              <a:avLst/>
            </a:prstGeom>
          </p:spPr>
        </p:pic>
      </p:grpSp>
      <p:grpSp>
        <p:nvGrpSpPr>
          <p:cNvPr id="18" name="Group 17">
            <a:extLst>
              <a:ext uri="{FF2B5EF4-FFF2-40B4-BE49-F238E27FC236}">
                <a16:creationId xmlns:a16="http://schemas.microsoft.com/office/drawing/2014/main" id="{BF82EE32-6D1F-487C-B1A1-ACE06D1C1671}"/>
              </a:ext>
            </a:extLst>
          </p:cNvPr>
          <p:cNvGrpSpPr/>
          <p:nvPr/>
        </p:nvGrpSpPr>
        <p:grpSpPr>
          <a:xfrm>
            <a:off x="6469334" y="1636401"/>
            <a:ext cx="2243580" cy="3738339"/>
            <a:chOff x="6455003" y="1160065"/>
            <a:chExt cx="2243580" cy="3738339"/>
          </a:xfrm>
        </p:grpSpPr>
        <p:grpSp>
          <p:nvGrpSpPr>
            <p:cNvPr id="22" name="Group 21">
              <a:extLst>
                <a:ext uri="{FF2B5EF4-FFF2-40B4-BE49-F238E27FC236}">
                  <a16:creationId xmlns:a16="http://schemas.microsoft.com/office/drawing/2014/main" id="{63EB7F34-E1E1-4BAC-9D5E-589F0B594E4E}"/>
                </a:ext>
              </a:extLst>
            </p:cNvPr>
            <p:cNvGrpSpPr/>
            <p:nvPr/>
          </p:nvGrpSpPr>
          <p:grpSpPr>
            <a:xfrm>
              <a:off x="6455003" y="1160065"/>
              <a:ext cx="2243580" cy="1532077"/>
              <a:chOff x="707010" y="1174473"/>
              <a:chExt cx="2243580" cy="1532077"/>
            </a:xfrm>
          </p:grpSpPr>
          <p:sp>
            <p:nvSpPr>
              <p:cNvPr id="23" name="TextBox 22">
                <a:extLst>
                  <a:ext uri="{FF2B5EF4-FFF2-40B4-BE49-F238E27FC236}">
                    <a16:creationId xmlns:a16="http://schemas.microsoft.com/office/drawing/2014/main" id="{9E0989C3-C013-4823-9CB6-25F2B9679686}"/>
                  </a:ext>
                </a:extLst>
              </p:cNvPr>
              <p:cNvSpPr txBox="1"/>
              <p:nvPr/>
            </p:nvSpPr>
            <p:spPr>
              <a:xfrm>
                <a:off x="707010" y="1506221"/>
                <a:ext cx="2243580" cy="1200329"/>
              </a:xfrm>
              <a:prstGeom prst="rect">
                <a:avLst/>
              </a:prstGeom>
              <a:noFill/>
            </p:spPr>
            <p:txBody>
              <a:bodyPr wrap="square" rtlCol="0">
                <a:spAutoFit/>
              </a:bodyPr>
              <a:lstStyle/>
              <a:p>
                <a:pPr algn="ctr"/>
                <a:r>
                  <a:rPr lang="en-US" dirty="0">
                    <a:solidFill>
                      <a:schemeClr val="bg1"/>
                    </a:solidFill>
                    <a:latin typeface="Open Sans"/>
                  </a:rPr>
                  <a:t>The actions of Lucifer before he was cast out of heaven</a:t>
                </a:r>
                <a:endParaRPr lang="en-US" dirty="0">
                  <a:solidFill>
                    <a:schemeClr val="bg1"/>
                  </a:solidFill>
                </a:endParaRPr>
              </a:p>
            </p:txBody>
          </p:sp>
          <p:sp>
            <p:nvSpPr>
              <p:cNvPr id="24" name="TextBox 23">
                <a:extLst>
                  <a:ext uri="{FF2B5EF4-FFF2-40B4-BE49-F238E27FC236}">
                    <a16:creationId xmlns:a16="http://schemas.microsoft.com/office/drawing/2014/main" id="{41AF6433-84E5-47E7-9A69-BE8F8FF85B12}"/>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4:1-4</a:t>
                </a:r>
              </a:p>
            </p:txBody>
          </p:sp>
        </p:grpSp>
        <p:pic>
          <p:nvPicPr>
            <p:cNvPr id="8" name="Picture 7">
              <a:extLst>
                <a:ext uri="{FF2B5EF4-FFF2-40B4-BE49-F238E27FC236}">
                  <a16:creationId xmlns:a16="http://schemas.microsoft.com/office/drawing/2014/main" id="{CDB4F0A6-C5DE-4CB0-888E-11E0C16D7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760" y="2667075"/>
              <a:ext cx="1432684" cy="2231329"/>
            </a:xfrm>
            <a:prstGeom prst="rect">
              <a:avLst/>
            </a:prstGeom>
          </p:spPr>
        </p:pic>
      </p:grpSp>
      <p:grpSp>
        <p:nvGrpSpPr>
          <p:cNvPr id="20" name="Group 19">
            <a:extLst>
              <a:ext uri="{FF2B5EF4-FFF2-40B4-BE49-F238E27FC236}">
                <a16:creationId xmlns:a16="http://schemas.microsoft.com/office/drawing/2014/main" id="{E1AF2C14-9047-44CE-8562-79AC2D9C2469}"/>
              </a:ext>
            </a:extLst>
          </p:cNvPr>
          <p:cNvGrpSpPr/>
          <p:nvPr/>
        </p:nvGrpSpPr>
        <p:grpSpPr>
          <a:xfrm>
            <a:off x="9219573" y="1623348"/>
            <a:ext cx="2670494" cy="3408402"/>
            <a:chOff x="9280878" y="1192960"/>
            <a:chExt cx="2670494" cy="3408402"/>
          </a:xfrm>
        </p:grpSpPr>
        <p:grpSp>
          <p:nvGrpSpPr>
            <p:cNvPr id="25" name="Group 24">
              <a:extLst>
                <a:ext uri="{FF2B5EF4-FFF2-40B4-BE49-F238E27FC236}">
                  <a16:creationId xmlns:a16="http://schemas.microsoft.com/office/drawing/2014/main" id="{8629B18F-1E67-4802-8C8D-2F94307690FC}"/>
                </a:ext>
              </a:extLst>
            </p:cNvPr>
            <p:cNvGrpSpPr/>
            <p:nvPr/>
          </p:nvGrpSpPr>
          <p:grpSpPr>
            <a:xfrm>
              <a:off x="9380456" y="1192960"/>
              <a:ext cx="2243580" cy="1255078"/>
              <a:chOff x="707010" y="1174473"/>
              <a:chExt cx="2243580" cy="1255078"/>
            </a:xfrm>
          </p:grpSpPr>
          <p:sp>
            <p:nvSpPr>
              <p:cNvPr id="26" name="TextBox 25">
                <a:extLst>
                  <a:ext uri="{FF2B5EF4-FFF2-40B4-BE49-F238E27FC236}">
                    <a16:creationId xmlns:a16="http://schemas.microsoft.com/office/drawing/2014/main" id="{85ECC751-4188-4691-B176-55FC8AB9A4E5}"/>
                  </a:ext>
                </a:extLst>
              </p:cNvPr>
              <p:cNvSpPr txBox="1"/>
              <p:nvPr/>
            </p:nvSpPr>
            <p:spPr>
              <a:xfrm>
                <a:off x="707010" y="1506221"/>
                <a:ext cx="2243580" cy="923330"/>
              </a:xfrm>
              <a:prstGeom prst="rect">
                <a:avLst/>
              </a:prstGeom>
              <a:noFill/>
            </p:spPr>
            <p:txBody>
              <a:bodyPr wrap="square" rtlCol="0">
                <a:spAutoFit/>
              </a:bodyPr>
              <a:lstStyle/>
              <a:p>
                <a:pPr algn="ctr"/>
                <a:r>
                  <a:rPr lang="en-US" dirty="0">
                    <a:solidFill>
                      <a:schemeClr val="bg1"/>
                    </a:solidFill>
                  </a:rPr>
                  <a:t>The importance of the Atonement of Jesus Christ</a:t>
                </a:r>
              </a:p>
            </p:txBody>
          </p:sp>
          <p:sp>
            <p:nvSpPr>
              <p:cNvPr id="27" name="TextBox 26">
                <a:extLst>
                  <a:ext uri="{FF2B5EF4-FFF2-40B4-BE49-F238E27FC236}">
                    <a16:creationId xmlns:a16="http://schemas.microsoft.com/office/drawing/2014/main" id="{196E5D03-87B6-4E35-9925-99A4AB0B746F}"/>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5-7</a:t>
                </a:r>
              </a:p>
            </p:txBody>
          </p:sp>
        </p:grpSp>
        <p:grpSp>
          <p:nvGrpSpPr>
            <p:cNvPr id="14" name="Group 13">
              <a:extLst>
                <a:ext uri="{FF2B5EF4-FFF2-40B4-BE49-F238E27FC236}">
                  <a16:creationId xmlns:a16="http://schemas.microsoft.com/office/drawing/2014/main" id="{7F2A8437-EF08-4A25-9A46-49569B5622E3}"/>
                </a:ext>
              </a:extLst>
            </p:cNvPr>
            <p:cNvGrpSpPr/>
            <p:nvPr/>
          </p:nvGrpSpPr>
          <p:grpSpPr>
            <a:xfrm>
              <a:off x="9280878" y="2483384"/>
              <a:ext cx="2670494" cy="2117978"/>
              <a:chOff x="9280878" y="2483384"/>
              <a:chExt cx="2670494" cy="2117978"/>
            </a:xfrm>
          </p:grpSpPr>
          <p:pic>
            <p:nvPicPr>
              <p:cNvPr id="10" name="Picture 9">
                <a:extLst>
                  <a:ext uri="{FF2B5EF4-FFF2-40B4-BE49-F238E27FC236}">
                    <a16:creationId xmlns:a16="http://schemas.microsoft.com/office/drawing/2014/main" id="{F1B1528F-9DD3-49C3-BA29-2FAEB8E153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0878" y="2483384"/>
                <a:ext cx="2670494" cy="2117978"/>
              </a:xfrm>
              <a:prstGeom prst="rect">
                <a:avLst/>
              </a:prstGeom>
            </p:spPr>
          </p:pic>
          <p:sp>
            <p:nvSpPr>
              <p:cNvPr id="12" name="TextBox 11">
                <a:extLst>
                  <a:ext uri="{FF2B5EF4-FFF2-40B4-BE49-F238E27FC236}">
                    <a16:creationId xmlns:a16="http://schemas.microsoft.com/office/drawing/2014/main" id="{B0792DB7-A4C9-43D9-9FFA-BF8861FEF333}"/>
                  </a:ext>
                </a:extLst>
              </p:cNvPr>
              <p:cNvSpPr txBox="1"/>
              <p:nvPr/>
            </p:nvSpPr>
            <p:spPr>
              <a:xfrm>
                <a:off x="9362676" y="4336304"/>
                <a:ext cx="867545" cy="246221"/>
              </a:xfrm>
              <a:prstGeom prst="rect">
                <a:avLst/>
              </a:prstGeom>
              <a:noFill/>
            </p:spPr>
            <p:txBody>
              <a:bodyPr wrap="none" rtlCol="0">
                <a:spAutoFit/>
              </a:bodyPr>
              <a:lstStyle/>
              <a:p>
                <a:r>
                  <a:rPr lang="en-US" sz="1000" dirty="0">
                    <a:solidFill>
                      <a:schemeClr val="bg1"/>
                    </a:solidFill>
                  </a:rPr>
                  <a:t>Adam Abram</a:t>
                </a:r>
              </a:p>
            </p:txBody>
          </p:sp>
        </p:grpSp>
      </p:grpSp>
    </p:spTree>
    <p:extLst>
      <p:ext uri="{BB962C8B-B14F-4D97-AF65-F5344CB8AC3E}">
        <p14:creationId xmlns:p14="http://schemas.microsoft.com/office/powerpoint/2010/main" val="6539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70693"/>
            <a:ext cx="12192000" cy="1015663"/>
          </a:xfrm>
          <a:prstGeom prst="rect">
            <a:avLst/>
          </a:prstGeom>
          <a:noFill/>
        </p:spPr>
        <p:txBody>
          <a:bodyPr wrap="square" rtlCol="0">
            <a:spAutoFit/>
          </a:bodyPr>
          <a:lstStyle/>
          <a:p>
            <a:pPr algn="ctr"/>
            <a:r>
              <a:rPr lang="en-US" sz="6000" i="1" dirty="0">
                <a:solidFill>
                  <a:schemeClr val="bg1"/>
                </a:solidFill>
              </a:rPr>
              <a:t>The Book of Moses Contains…</a:t>
            </a:r>
            <a:endParaRPr lang="en-US" sz="3600" i="1" dirty="0">
              <a:solidFill>
                <a:schemeClr val="bg1"/>
              </a:solidFill>
            </a:endParaRPr>
          </a:p>
        </p:txBody>
      </p:sp>
      <p:grpSp>
        <p:nvGrpSpPr>
          <p:cNvPr id="8" name="Group 7">
            <a:extLst>
              <a:ext uri="{FF2B5EF4-FFF2-40B4-BE49-F238E27FC236}">
                <a16:creationId xmlns:a16="http://schemas.microsoft.com/office/drawing/2014/main" id="{12675386-0129-4BE5-8A37-AD9E7F0F1A42}"/>
              </a:ext>
            </a:extLst>
          </p:cNvPr>
          <p:cNvGrpSpPr/>
          <p:nvPr/>
        </p:nvGrpSpPr>
        <p:grpSpPr>
          <a:xfrm>
            <a:off x="4691061" y="1681191"/>
            <a:ext cx="2809875" cy="4646752"/>
            <a:chOff x="4691061" y="1681191"/>
            <a:chExt cx="2809875" cy="4646752"/>
          </a:xfrm>
        </p:grpSpPr>
        <p:grpSp>
          <p:nvGrpSpPr>
            <p:cNvPr id="31" name="Group 30">
              <a:extLst>
                <a:ext uri="{FF2B5EF4-FFF2-40B4-BE49-F238E27FC236}">
                  <a16:creationId xmlns:a16="http://schemas.microsoft.com/office/drawing/2014/main" id="{15230CD3-6258-4508-BB82-0D9C5227065D}"/>
                </a:ext>
              </a:extLst>
            </p:cNvPr>
            <p:cNvGrpSpPr/>
            <p:nvPr/>
          </p:nvGrpSpPr>
          <p:grpSpPr>
            <a:xfrm>
              <a:off x="4974210" y="1681191"/>
              <a:ext cx="2243580" cy="1532077"/>
              <a:chOff x="707010" y="1174473"/>
              <a:chExt cx="2243580" cy="1532077"/>
            </a:xfrm>
          </p:grpSpPr>
          <p:sp>
            <p:nvSpPr>
              <p:cNvPr id="32" name="TextBox 31">
                <a:extLst>
                  <a:ext uri="{FF2B5EF4-FFF2-40B4-BE49-F238E27FC236}">
                    <a16:creationId xmlns:a16="http://schemas.microsoft.com/office/drawing/2014/main" id="{0EC2290E-A3E6-4E19-B364-D4A76CBEC7A0}"/>
                  </a:ext>
                </a:extLst>
              </p:cNvPr>
              <p:cNvSpPr txBox="1"/>
              <p:nvPr/>
            </p:nvSpPr>
            <p:spPr>
              <a:xfrm>
                <a:off x="707010" y="1506221"/>
                <a:ext cx="2243580" cy="1200329"/>
              </a:xfrm>
              <a:prstGeom prst="rect">
                <a:avLst/>
              </a:prstGeom>
              <a:noFill/>
            </p:spPr>
            <p:txBody>
              <a:bodyPr wrap="square" rtlCol="0">
                <a:spAutoFit/>
              </a:bodyPr>
              <a:lstStyle/>
              <a:p>
                <a:pPr algn="ctr"/>
                <a:r>
                  <a:rPr lang="en-US" dirty="0">
                    <a:solidFill>
                      <a:schemeClr val="bg1"/>
                    </a:solidFill>
                    <a:latin typeface="Open Sans"/>
                  </a:rPr>
                  <a:t>The establishment of Zion in Enoch’s day and his visions of the Lord</a:t>
                </a:r>
                <a:endParaRPr lang="en-US" dirty="0">
                  <a:solidFill>
                    <a:schemeClr val="bg1"/>
                  </a:solidFill>
                </a:endParaRPr>
              </a:p>
            </p:txBody>
          </p:sp>
          <p:sp>
            <p:nvSpPr>
              <p:cNvPr id="33" name="TextBox 32">
                <a:extLst>
                  <a:ext uri="{FF2B5EF4-FFF2-40B4-BE49-F238E27FC236}">
                    <a16:creationId xmlns:a16="http://schemas.microsoft.com/office/drawing/2014/main" id="{E1B8E492-A3CB-48F6-939F-99E3DC67EF44}"/>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7</a:t>
                </a:r>
              </a:p>
            </p:txBody>
          </p:sp>
        </p:grpSp>
        <p:pic>
          <p:nvPicPr>
            <p:cNvPr id="3" name="Picture 2">
              <a:extLst>
                <a:ext uri="{FF2B5EF4-FFF2-40B4-BE49-F238E27FC236}">
                  <a16:creationId xmlns:a16="http://schemas.microsoft.com/office/drawing/2014/main" id="{561F87FF-DA72-4EF6-A7DE-1BC10596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1" y="3213268"/>
              <a:ext cx="2809875" cy="3114675"/>
            </a:xfrm>
            <a:prstGeom prst="rect">
              <a:avLst/>
            </a:prstGeom>
          </p:spPr>
        </p:pic>
      </p:grpSp>
      <p:grpSp>
        <p:nvGrpSpPr>
          <p:cNvPr id="7" name="Group 6">
            <a:extLst>
              <a:ext uri="{FF2B5EF4-FFF2-40B4-BE49-F238E27FC236}">
                <a16:creationId xmlns:a16="http://schemas.microsoft.com/office/drawing/2014/main" id="{656D08E9-EBF1-4F21-881F-C1C13E303A74}"/>
              </a:ext>
            </a:extLst>
          </p:cNvPr>
          <p:cNvGrpSpPr/>
          <p:nvPr/>
        </p:nvGrpSpPr>
        <p:grpSpPr>
          <a:xfrm>
            <a:off x="435990" y="1681191"/>
            <a:ext cx="2958445" cy="4284801"/>
            <a:chOff x="435990" y="1681191"/>
            <a:chExt cx="2958445" cy="4284801"/>
          </a:xfrm>
        </p:grpSpPr>
        <p:grpSp>
          <p:nvGrpSpPr>
            <p:cNvPr id="28" name="Group 27">
              <a:extLst>
                <a:ext uri="{FF2B5EF4-FFF2-40B4-BE49-F238E27FC236}">
                  <a16:creationId xmlns:a16="http://schemas.microsoft.com/office/drawing/2014/main" id="{3B497273-B9FC-42C0-B300-800C71A3BACA}"/>
                </a:ext>
              </a:extLst>
            </p:cNvPr>
            <p:cNvGrpSpPr/>
            <p:nvPr/>
          </p:nvGrpSpPr>
          <p:grpSpPr>
            <a:xfrm>
              <a:off x="435990" y="1681191"/>
              <a:ext cx="2958445" cy="1657683"/>
              <a:chOff x="349576" y="1174473"/>
              <a:chExt cx="2958445" cy="1657683"/>
            </a:xfrm>
          </p:grpSpPr>
          <p:sp>
            <p:nvSpPr>
              <p:cNvPr id="29" name="TextBox 28">
                <a:extLst>
                  <a:ext uri="{FF2B5EF4-FFF2-40B4-BE49-F238E27FC236}">
                    <a16:creationId xmlns:a16="http://schemas.microsoft.com/office/drawing/2014/main" id="{A51E9EBC-F436-49EA-8B92-3E890272A2BC}"/>
                  </a:ext>
                </a:extLst>
              </p:cNvPr>
              <p:cNvSpPr txBox="1"/>
              <p:nvPr/>
            </p:nvSpPr>
            <p:spPr>
              <a:xfrm>
                <a:off x="349576" y="1631827"/>
                <a:ext cx="2958445" cy="1200329"/>
              </a:xfrm>
              <a:prstGeom prst="rect">
                <a:avLst/>
              </a:prstGeom>
              <a:noFill/>
            </p:spPr>
            <p:txBody>
              <a:bodyPr wrap="square" rtlCol="0">
                <a:spAutoFit/>
              </a:bodyPr>
              <a:lstStyle/>
              <a:p>
                <a:pPr algn="ctr"/>
                <a:r>
                  <a:rPr lang="en-US" dirty="0">
                    <a:solidFill>
                      <a:schemeClr val="bg1"/>
                    </a:solidFill>
                    <a:latin typeface="Open Sans"/>
                  </a:rPr>
                  <a:t>Evidence that Adam and Eve and their descendants enjoyed the blessings of the gospel of Jesus Christ</a:t>
                </a:r>
                <a:endParaRPr lang="en-US" dirty="0">
                  <a:solidFill>
                    <a:schemeClr val="bg1"/>
                  </a:solidFill>
                </a:endParaRPr>
              </a:p>
            </p:txBody>
          </p:sp>
          <p:sp>
            <p:nvSpPr>
              <p:cNvPr id="30" name="TextBox 29">
                <a:extLst>
                  <a:ext uri="{FF2B5EF4-FFF2-40B4-BE49-F238E27FC236}">
                    <a16:creationId xmlns:a16="http://schemas.microsoft.com/office/drawing/2014/main" id="{15A05D2E-E4A2-47C9-BE0F-9981E31118D1}"/>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5-8</a:t>
                </a:r>
              </a:p>
            </p:txBody>
          </p:sp>
        </p:grpSp>
        <p:pic>
          <p:nvPicPr>
            <p:cNvPr id="6" name="Picture 5">
              <a:extLst>
                <a:ext uri="{FF2B5EF4-FFF2-40B4-BE49-F238E27FC236}">
                  <a16:creationId xmlns:a16="http://schemas.microsoft.com/office/drawing/2014/main" id="{0AE803DE-9A29-49C5-AF2A-CAEFCC200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49" y="3575217"/>
              <a:ext cx="1914525" cy="2390775"/>
            </a:xfrm>
            <a:prstGeom prst="rect">
              <a:avLst/>
            </a:prstGeom>
          </p:spPr>
        </p:pic>
      </p:grpSp>
      <p:grpSp>
        <p:nvGrpSpPr>
          <p:cNvPr id="10" name="Group 9">
            <a:extLst>
              <a:ext uri="{FF2B5EF4-FFF2-40B4-BE49-F238E27FC236}">
                <a16:creationId xmlns:a16="http://schemas.microsoft.com/office/drawing/2014/main" id="{233AFCC3-8EB0-4872-86B2-A530D13A74CA}"/>
              </a:ext>
            </a:extLst>
          </p:cNvPr>
          <p:cNvGrpSpPr/>
          <p:nvPr/>
        </p:nvGrpSpPr>
        <p:grpSpPr>
          <a:xfrm>
            <a:off x="8461188" y="1662337"/>
            <a:ext cx="3381385" cy="4663587"/>
            <a:chOff x="8461188" y="1662337"/>
            <a:chExt cx="3381385" cy="4663587"/>
          </a:xfrm>
        </p:grpSpPr>
        <p:grpSp>
          <p:nvGrpSpPr>
            <p:cNvPr id="34" name="Group 33">
              <a:extLst>
                <a:ext uri="{FF2B5EF4-FFF2-40B4-BE49-F238E27FC236}">
                  <a16:creationId xmlns:a16="http://schemas.microsoft.com/office/drawing/2014/main" id="{5E932F1A-567B-41A9-93B4-25C8D795292B}"/>
                </a:ext>
              </a:extLst>
            </p:cNvPr>
            <p:cNvGrpSpPr/>
            <p:nvPr/>
          </p:nvGrpSpPr>
          <p:grpSpPr>
            <a:xfrm>
              <a:off x="8672659" y="1662337"/>
              <a:ext cx="2958445" cy="2917071"/>
              <a:chOff x="707010" y="1174473"/>
              <a:chExt cx="2243580" cy="2917071"/>
            </a:xfrm>
          </p:grpSpPr>
          <p:sp>
            <p:nvSpPr>
              <p:cNvPr id="35" name="TextBox 34">
                <a:extLst>
                  <a:ext uri="{FF2B5EF4-FFF2-40B4-BE49-F238E27FC236}">
                    <a16:creationId xmlns:a16="http://schemas.microsoft.com/office/drawing/2014/main" id="{5E313EFE-F2A4-45D9-9A7F-12BC11FF5230}"/>
                  </a:ext>
                </a:extLst>
              </p:cNvPr>
              <p:cNvSpPr txBox="1"/>
              <p:nvPr/>
            </p:nvSpPr>
            <p:spPr>
              <a:xfrm>
                <a:off x="707010" y="1506221"/>
                <a:ext cx="2243580" cy="2585323"/>
              </a:xfrm>
              <a:prstGeom prst="rect">
                <a:avLst/>
              </a:prstGeom>
              <a:noFill/>
            </p:spPr>
            <p:txBody>
              <a:bodyPr wrap="square" rtlCol="0">
                <a:spAutoFit/>
              </a:bodyPr>
              <a:lstStyle/>
              <a:p>
                <a:pPr algn="ctr"/>
                <a:r>
                  <a:rPr lang="en-US" dirty="0">
                    <a:solidFill>
                      <a:schemeClr val="bg1"/>
                    </a:solidFill>
                    <a:latin typeface="Open Sans"/>
                  </a:rPr>
                  <a:t>Details concerning the conditions on the earth before the Flood, as well as Noah’s efforts to teach the gospel of Jesus Christ and warn the people to repent</a:t>
                </a:r>
                <a:endParaRPr lang="en-US" dirty="0">
                  <a:solidFill>
                    <a:schemeClr val="bg1"/>
                  </a:solidFill>
                </a:endParaRPr>
              </a:p>
            </p:txBody>
          </p:sp>
          <p:sp>
            <p:nvSpPr>
              <p:cNvPr id="36" name="TextBox 35">
                <a:extLst>
                  <a:ext uri="{FF2B5EF4-FFF2-40B4-BE49-F238E27FC236}">
                    <a16:creationId xmlns:a16="http://schemas.microsoft.com/office/drawing/2014/main" id="{D7F76C8C-7DB0-401F-BA52-C32A040A302A}"/>
                  </a:ext>
                </a:extLst>
              </p:cNvPr>
              <p:cNvSpPr txBox="1"/>
              <p:nvPr/>
            </p:nvSpPr>
            <p:spPr>
              <a:xfrm>
                <a:off x="1111577" y="1174473"/>
                <a:ext cx="1434445" cy="369332"/>
              </a:xfrm>
              <a:prstGeom prst="rect">
                <a:avLst/>
              </a:prstGeom>
              <a:solidFill>
                <a:schemeClr val="accent5">
                  <a:lumMod val="75000"/>
                </a:schemeClr>
              </a:solidFill>
            </p:spPr>
            <p:txBody>
              <a:bodyPr wrap="square" rtlCol="0">
                <a:spAutoFit/>
              </a:bodyPr>
              <a:lstStyle/>
              <a:p>
                <a:pPr algn="ctr"/>
                <a:r>
                  <a:rPr lang="en-US" dirty="0">
                    <a:solidFill>
                      <a:schemeClr val="bg1"/>
                    </a:solidFill>
                  </a:rPr>
                  <a:t>Moses 8</a:t>
                </a:r>
              </a:p>
            </p:txBody>
          </p:sp>
        </p:grpSp>
        <p:pic>
          <p:nvPicPr>
            <p:cNvPr id="9" name="Picture 2" descr="Image result for earth rain">
              <a:extLst>
                <a:ext uri="{FF2B5EF4-FFF2-40B4-BE49-F238E27FC236}">
                  <a16:creationId xmlns:a16="http://schemas.microsoft.com/office/drawing/2014/main" id="{371EFE78-9E57-4931-A64B-4D63C01329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075" t="3093" b="-1"/>
            <a:stretch/>
          </p:blipFill>
          <p:spPr bwMode="auto">
            <a:xfrm>
              <a:off x="8461188" y="3820558"/>
              <a:ext cx="3381385" cy="25053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82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1015663"/>
          </a:xfrm>
          <a:prstGeom prst="rect">
            <a:avLst/>
          </a:prstGeom>
          <a:noFill/>
        </p:spPr>
        <p:txBody>
          <a:bodyPr wrap="square" rtlCol="0">
            <a:spAutoFit/>
          </a:bodyPr>
          <a:lstStyle/>
          <a:p>
            <a:pPr algn="ctr"/>
            <a:r>
              <a:rPr lang="en-US" sz="6000" i="1" dirty="0">
                <a:solidFill>
                  <a:schemeClr val="bg1"/>
                </a:solidFill>
              </a:rPr>
              <a:t>Who Are We?</a:t>
            </a:r>
            <a:endParaRPr lang="en-US" sz="3600" i="1" dirty="0">
              <a:solidFill>
                <a:schemeClr val="bg1"/>
              </a:solidFill>
            </a:endParaRPr>
          </a:p>
        </p:txBody>
      </p:sp>
      <p:grpSp>
        <p:nvGrpSpPr>
          <p:cNvPr id="7" name="Group 6"/>
          <p:cNvGrpSpPr/>
          <p:nvPr/>
        </p:nvGrpSpPr>
        <p:grpSpPr>
          <a:xfrm>
            <a:off x="4216300" y="788115"/>
            <a:ext cx="3280144" cy="2663672"/>
            <a:chOff x="980209" y="1679863"/>
            <a:chExt cx="4225636" cy="3057647"/>
          </a:xfrm>
        </p:grpSpPr>
        <p:grpSp>
          <p:nvGrpSpPr>
            <p:cNvPr id="8" name="Group 7"/>
            <p:cNvGrpSpPr/>
            <p:nvPr/>
          </p:nvGrpSpPr>
          <p:grpSpPr>
            <a:xfrm>
              <a:off x="980209" y="1679863"/>
              <a:ext cx="4225636" cy="3057647"/>
              <a:chOff x="1066800" y="1775460"/>
              <a:chExt cx="2638697" cy="2573926"/>
            </a:xfrm>
          </p:grpSpPr>
          <p:sp>
            <p:nvSpPr>
              <p:cNvPr id="10" name="Oval 9"/>
              <p:cNvSpPr/>
              <p:nvPr/>
            </p:nvSpPr>
            <p:spPr>
              <a:xfrm rot="16200000">
                <a:off x="1003390" y="38464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rot="16200000">
                <a:off x="3175909" y="392266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ave 11"/>
              <p:cNvSpPr/>
              <p:nvPr/>
            </p:nvSpPr>
            <p:spPr>
              <a:xfrm>
                <a:off x="1371600" y="2362200"/>
                <a:ext cx="1905000" cy="1600200"/>
              </a:xfrm>
              <a:prstGeom prst="wave">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48297" y="243840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66800" y="235131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66800" y="226313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248297" y="235131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1002031" y="19354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175908" y="201167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66752" y="2957108"/>
              <a:ext cx="2752254" cy="671267"/>
            </a:xfrm>
            <a:prstGeom prst="rect">
              <a:avLst/>
            </a:prstGeom>
          </p:spPr>
          <p:txBody>
            <a:bodyPr wrap="square">
              <a:spAutoFit/>
            </a:bodyPr>
            <a:lstStyle/>
            <a:p>
              <a:pPr algn="ctr"/>
              <a:r>
                <a:rPr lang="en-US" sz="1600" b="0" i="1" dirty="0">
                  <a:effectLst/>
                  <a:latin typeface="Calibri" panose="020F0502020204030204" pitchFamily="34" charset="0"/>
                </a:rPr>
                <a:t>We are children of our Heavenly Father</a:t>
              </a:r>
              <a:endParaRPr lang="en-US" sz="1600" i="1" dirty="0"/>
            </a:p>
          </p:txBody>
        </p:sp>
      </p:grpSp>
      <p:sp>
        <p:nvSpPr>
          <p:cNvPr id="2" name="Rectangle 1"/>
          <p:cNvSpPr/>
          <p:nvPr/>
        </p:nvSpPr>
        <p:spPr>
          <a:xfrm>
            <a:off x="2926181" y="3429283"/>
            <a:ext cx="8767629" cy="3416320"/>
          </a:xfrm>
          <a:prstGeom prst="rect">
            <a:avLst/>
          </a:prstGeom>
        </p:spPr>
        <p:txBody>
          <a:bodyPr wrap="square">
            <a:spAutoFit/>
          </a:bodyPr>
          <a:lstStyle/>
          <a:p>
            <a:pPr fontAlgn="base"/>
            <a:r>
              <a:rPr lang="en-US" sz="2400" b="0" i="0" dirty="0">
                <a:solidFill>
                  <a:srgbClr val="FF0000"/>
                </a:solidFill>
                <a:effectLst/>
                <a:latin typeface="Open Sans"/>
              </a:rPr>
              <a:t>What does it mean to you to know that you are a child of Heavenly Father?</a:t>
            </a:r>
          </a:p>
          <a:p>
            <a:pPr fontAlgn="base"/>
            <a:endParaRPr lang="en-US" sz="2400" b="0" i="0" dirty="0">
              <a:solidFill>
                <a:srgbClr val="FF0000"/>
              </a:solidFill>
              <a:effectLst/>
              <a:latin typeface="Open Sans"/>
            </a:endParaRPr>
          </a:p>
          <a:p>
            <a:pPr fontAlgn="base"/>
            <a:r>
              <a:rPr lang="en-US" sz="2400" b="0" i="0" dirty="0">
                <a:solidFill>
                  <a:srgbClr val="FF0000"/>
                </a:solidFill>
                <a:effectLst/>
                <a:latin typeface="Open Sans"/>
              </a:rPr>
              <a:t>How can this knowledge affect the way you view yourself?</a:t>
            </a:r>
          </a:p>
          <a:p>
            <a:pPr fontAlgn="base"/>
            <a:endParaRPr lang="en-US" sz="2400" b="0" i="0" dirty="0">
              <a:solidFill>
                <a:srgbClr val="FF0000"/>
              </a:solidFill>
              <a:effectLst/>
              <a:latin typeface="Open Sans"/>
            </a:endParaRPr>
          </a:p>
          <a:p>
            <a:pPr fontAlgn="base"/>
            <a:r>
              <a:rPr lang="en-US" sz="2400" b="0" i="0" dirty="0">
                <a:solidFill>
                  <a:srgbClr val="FF0000"/>
                </a:solidFill>
                <a:effectLst/>
                <a:latin typeface="Open Sans"/>
              </a:rPr>
              <a:t>How can it affect the way you view others?</a:t>
            </a:r>
          </a:p>
          <a:p>
            <a:pPr fontAlgn="base"/>
            <a:endParaRPr lang="en-US" sz="2400" b="0" i="0" dirty="0">
              <a:solidFill>
                <a:srgbClr val="FF0000"/>
              </a:solidFill>
              <a:effectLst/>
              <a:latin typeface="Open Sans"/>
            </a:endParaRPr>
          </a:p>
          <a:p>
            <a:pPr fontAlgn="base"/>
            <a:r>
              <a:rPr lang="en-US" sz="2400" b="0" i="0" dirty="0">
                <a:solidFill>
                  <a:srgbClr val="FF0000"/>
                </a:solidFill>
                <a:effectLst/>
                <a:latin typeface="Open Sans"/>
              </a:rPr>
              <a:t>How might remembering that we are Heavenly Father’s children help us to make better choices each day?</a:t>
            </a:r>
          </a:p>
        </p:txBody>
      </p:sp>
      <p:pic>
        <p:nvPicPr>
          <p:cNvPr id="20"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340" y="3579101"/>
            <a:ext cx="1762125" cy="299085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0084656" y="215692"/>
            <a:ext cx="1726855" cy="1753470"/>
            <a:chOff x="9679806" y="1526158"/>
            <a:chExt cx="1726855" cy="1753470"/>
          </a:xfrm>
        </p:grpSpPr>
        <p:sp>
          <p:nvSpPr>
            <p:cNvPr id="22" name="Rectangle 21"/>
            <p:cNvSpPr/>
            <p:nvPr/>
          </p:nvSpPr>
          <p:spPr>
            <a:xfrm>
              <a:off x="9788487" y="1645175"/>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0197726" y="1829361"/>
              <a:ext cx="799917" cy="1320146"/>
              <a:chOff x="4455643" y="2321799"/>
              <a:chExt cx="1088409" cy="1874697"/>
            </a:xfrm>
            <a:solidFill>
              <a:schemeClr val="tx2">
                <a:lumMod val="20000"/>
                <a:lumOff val="80000"/>
              </a:schemeClr>
            </a:solidFill>
          </p:grpSpPr>
          <p:sp>
            <p:nvSpPr>
              <p:cNvPr id="25" name="Wave 24"/>
              <p:cNvSpPr/>
              <p:nvPr/>
            </p:nvSpPr>
            <p:spPr>
              <a:xfrm rot="6166839" flipH="1">
                <a:off x="4154514" y="3006296"/>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Wave 25"/>
              <p:cNvSpPr/>
              <p:nvPr/>
            </p:nvSpPr>
            <p:spPr>
              <a:xfrm rot="15868271">
                <a:off x="4778381" y="2911827"/>
                <a:ext cx="1066800" cy="464542"/>
              </a:xfrm>
              <a:prstGeom prst="wav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496633" y="3570421"/>
                <a:ext cx="990603" cy="626075"/>
              </a:xfrm>
              <a:prstGeom prst="trapezoid">
                <a:avLst>
                  <a:gd name="adj" fmla="val 3882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10800000">
                <a:off x="4757351" y="3255270"/>
                <a:ext cx="457200" cy="533400"/>
              </a:xfrm>
              <a:prstGeom prst="trapezoi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74059" y="2466498"/>
                <a:ext cx="838200" cy="1219200"/>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ardrop 29"/>
              <p:cNvSpPr/>
              <p:nvPr/>
            </p:nvSpPr>
            <p:spPr>
              <a:xfrm rot="4836040">
                <a:off x="4839833" y="2410186"/>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ardrop 30"/>
              <p:cNvSpPr/>
              <p:nvPr/>
            </p:nvSpPr>
            <p:spPr>
              <a:xfrm rot="9510633">
                <a:off x="4486696" y="2391619"/>
                <a:ext cx="670286" cy="493511"/>
              </a:xfrm>
              <a:prstGeom prst="teardrop">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ame 23"/>
            <p:cNvSpPr/>
            <p:nvPr/>
          </p:nvSpPr>
          <p:spPr>
            <a:xfrm>
              <a:off x="9679806" y="1526158"/>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244552" y="194016"/>
            <a:ext cx="1726855" cy="1753470"/>
            <a:chOff x="9696960" y="3459212"/>
            <a:chExt cx="1726855" cy="1753470"/>
          </a:xfrm>
        </p:grpSpPr>
        <p:sp>
          <p:nvSpPr>
            <p:cNvPr id="33" name="Rectangle 32"/>
            <p:cNvSpPr/>
            <p:nvPr/>
          </p:nvSpPr>
          <p:spPr>
            <a:xfrm>
              <a:off x="9791500" y="3558049"/>
              <a:ext cx="1543802" cy="14974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10100306" y="3735064"/>
              <a:ext cx="930774" cy="1393741"/>
              <a:chOff x="4508252" y="211638"/>
              <a:chExt cx="875337" cy="1373757"/>
            </a:xfrm>
            <a:solidFill>
              <a:schemeClr val="tx2">
                <a:lumMod val="20000"/>
                <a:lumOff val="80000"/>
              </a:schemeClr>
            </a:solidFill>
          </p:grpSpPr>
          <p:sp>
            <p:nvSpPr>
              <p:cNvPr id="36" name="Trapezoid 35"/>
              <p:cNvSpPr/>
              <p:nvPr/>
            </p:nvSpPr>
            <p:spPr>
              <a:xfrm>
                <a:off x="4616914" y="1236581"/>
                <a:ext cx="606083" cy="348814"/>
              </a:xfrm>
              <a:prstGeom prst="trapezoid">
                <a:avLst>
                  <a:gd name="adj" fmla="val 47147"/>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773081" y="843353"/>
                <a:ext cx="303042" cy="459948"/>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574726" y="299777"/>
                <a:ext cx="727300" cy="919897"/>
              </a:xfrm>
              <a:prstGeom prst="ellipse">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3627039">
                <a:off x="4968006" y="307581"/>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loud 39"/>
              <p:cNvSpPr/>
              <p:nvPr/>
            </p:nvSpPr>
            <p:spPr>
              <a:xfrm rot="6849434">
                <a:off x="4420447" y="361433"/>
                <a:ext cx="503387" cy="327778"/>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loud 40"/>
              <p:cNvSpPr/>
              <p:nvPr/>
            </p:nvSpPr>
            <p:spPr>
              <a:xfrm rot="21420985">
                <a:off x="4658183" y="211638"/>
                <a:ext cx="641327" cy="400315"/>
              </a:xfrm>
              <a:prstGeom prst="cloud">
                <a:avLst/>
              </a:prstGeom>
              <a:grp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Frame 34"/>
            <p:cNvSpPr/>
            <p:nvPr/>
          </p:nvSpPr>
          <p:spPr>
            <a:xfrm>
              <a:off x="9696960" y="3459212"/>
              <a:ext cx="1726855" cy="1753470"/>
            </a:xfrm>
            <a:prstGeom prst="frame">
              <a:avLst>
                <a:gd name="adj1" fmla="val 1098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548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2.gstatic.com/images?q=tbn:ANd9GcSBLikcaS8Y0DkmgoJ3CMjL1bcmrJQahVnxx3vU99l3RTdcvn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5945" y="510939"/>
            <a:ext cx="6096000" cy="1631216"/>
          </a:xfrm>
          <a:prstGeom prst="rect">
            <a:avLst/>
          </a:prstGeom>
        </p:spPr>
        <p:txBody>
          <a:bodyPr>
            <a:spAutoFit/>
          </a:bodyPr>
          <a:lstStyle/>
          <a:p>
            <a:r>
              <a:rPr lang="en-US" sz="2000" b="0" i="0" dirty="0">
                <a:solidFill>
                  <a:schemeClr val="bg1"/>
                </a:solidFill>
                <a:effectLst/>
                <a:latin typeface="Open Sans"/>
              </a:rPr>
              <a:t>“You are something divine—more beautiful and glorious than you can possibly imagine. This knowledge changes everything. It changes your present. It can change your future. And it can change the world. …</a:t>
            </a:r>
            <a:endParaRPr lang="en-US" sz="2000" dirty="0">
              <a:solidFill>
                <a:schemeClr val="bg1"/>
              </a:solidFill>
            </a:endParaRPr>
          </a:p>
        </p:txBody>
      </p:sp>
      <p:sp>
        <p:nvSpPr>
          <p:cNvPr id="5" name="Rectangle 4"/>
          <p:cNvSpPr/>
          <p:nvPr/>
        </p:nvSpPr>
        <p:spPr>
          <a:xfrm>
            <a:off x="5629406" y="2320247"/>
            <a:ext cx="6096000" cy="1631216"/>
          </a:xfrm>
          <a:prstGeom prst="rect">
            <a:avLst/>
          </a:prstGeom>
        </p:spPr>
        <p:txBody>
          <a:bodyPr>
            <a:spAutoFit/>
          </a:bodyPr>
          <a:lstStyle/>
          <a:p>
            <a:r>
              <a:rPr lang="en-US" sz="2000" b="0" i="0" dirty="0">
                <a:solidFill>
                  <a:schemeClr val="bg1"/>
                </a:solidFill>
                <a:effectLst/>
                <a:latin typeface="Open Sans"/>
              </a:rPr>
              <a:t>“Because of the revealed word of a merciful God, … you have felt the eternal glory of that divine spirit within you. You are no ordinary beings, my beloved young friends all around the world. You are glorious and eternal. …</a:t>
            </a:r>
            <a:endParaRPr lang="en-US" sz="2000" dirty="0">
              <a:solidFill>
                <a:schemeClr val="bg1"/>
              </a:solidFill>
            </a:endParaRPr>
          </a:p>
        </p:txBody>
      </p:sp>
      <p:sp>
        <p:nvSpPr>
          <p:cNvPr id="6" name="Rectangle 5"/>
          <p:cNvSpPr/>
          <p:nvPr/>
        </p:nvSpPr>
        <p:spPr>
          <a:xfrm>
            <a:off x="546684" y="5173152"/>
            <a:ext cx="8175255" cy="1015663"/>
          </a:xfrm>
          <a:prstGeom prst="rect">
            <a:avLst/>
          </a:prstGeom>
        </p:spPr>
        <p:txBody>
          <a:bodyPr wrap="square">
            <a:spAutoFit/>
          </a:bodyPr>
          <a:lstStyle/>
          <a:p>
            <a:r>
              <a:rPr lang="en-US" sz="2000" b="0" i="0" dirty="0">
                <a:solidFill>
                  <a:schemeClr val="bg1"/>
                </a:solidFill>
                <a:effectLst/>
                <a:latin typeface="Open Sans"/>
              </a:rPr>
              <a:t>“It is my prayer and blessing that when you look at your reflection, you will be able to see beyond imperfections and self-doubts and recognize who you truly are: glorious sons and daughters of the Almighty God”</a:t>
            </a:r>
            <a:endParaRPr lang="en-US" sz="20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201" y="143409"/>
            <a:ext cx="1517904" cy="1895856"/>
          </a:xfrm>
          <a:prstGeom prst="rect">
            <a:avLst/>
          </a:prstGeom>
        </p:spPr>
      </p:pic>
      <p:pic>
        <p:nvPicPr>
          <p:cNvPr id="9218" name="Picture 2" descr="http://images2.fanpop.com/image/photos/12900000/Rose-And-Butterfly-Animated-roses-12951078-240-32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66421" y="1905282"/>
            <a:ext cx="2286000" cy="30480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845771" y="3726165"/>
            <a:ext cx="2111096" cy="2969608"/>
            <a:chOff x="6555090" y="3468479"/>
            <a:chExt cx="2111096" cy="2969608"/>
          </a:xfrm>
        </p:grpSpPr>
        <p:pic>
          <p:nvPicPr>
            <p:cNvPr id="9222" name="Picture 6" descr="http://www.imagesbuddy.com/images/132/2014/01/rose-reflection-in-water-animated-graphic-happy-rose-day.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55090" y="3468479"/>
              <a:ext cx="2111096" cy="296960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166424" y="4859079"/>
              <a:ext cx="350255" cy="350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514638" y="6557274"/>
            <a:ext cx="6096000" cy="276999"/>
          </a:xfrm>
          <a:prstGeom prst="rect">
            <a:avLst/>
          </a:prstGeom>
        </p:spPr>
        <p:txBody>
          <a:bodyPr>
            <a:spAutoFit/>
          </a:bodyPr>
          <a:lstStyle/>
          <a:p>
            <a:r>
              <a:rPr lang="en-US" sz="1200" b="0" i="0" dirty="0">
                <a:solidFill>
                  <a:schemeClr val="bg1"/>
                </a:solidFill>
                <a:effectLst/>
                <a:latin typeface="Open Sans"/>
              </a:rPr>
              <a:t>President Dieter F. Uchtdorf</a:t>
            </a:r>
            <a:endParaRPr lang="en-US" sz="1200" dirty="0">
              <a:solidFill>
                <a:schemeClr val="bg1"/>
              </a:solidFill>
            </a:endParaRPr>
          </a:p>
        </p:txBody>
      </p:sp>
    </p:spTree>
    <p:extLst>
      <p:ext uri="{BB962C8B-B14F-4D97-AF65-F5344CB8AC3E}">
        <p14:creationId xmlns:p14="http://schemas.microsoft.com/office/powerpoint/2010/main" val="302950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4268</Words>
  <Application>Microsoft Office PowerPoint</Application>
  <PresentationFormat>Widescreen</PresentationFormat>
  <Paragraphs>240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Open Sans</vt:lpstr>
      <vt:lpstr>Calibri Light</vt:lpstr>
      <vt:lpstr>Calibri</vt:lpstr>
      <vt:lpstr>Garamond</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49</cp:revision>
  <dcterms:created xsi:type="dcterms:W3CDTF">2015-06-06T14:26:08Z</dcterms:created>
  <dcterms:modified xsi:type="dcterms:W3CDTF">2020-11-08T17:31:23Z</dcterms:modified>
</cp:coreProperties>
</file>