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0" r:id="rId4"/>
    <p:sldId id="261" r:id="rId5"/>
    <p:sldId id="262" r:id="rId6"/>
    <p:sldId id="263" r:id="rId7"/>
    <p:sldId id="264" r:id="rId8"/>
    <p:sldId id="265" r:id="rId9"/>
    <p:sldId id="266" r:id="rId10"/>
    <p:sldId id="267" r:id="rId11"/>
    <p:sldId id="268" r:id="rId12"/>
    <p:sldId id="269" r:id="rId13"/>
    <p:sldId id="257" r:id="rId14"/>
    <p:sldId id="259" r:id="rId15"/>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Palatino" pitchFamily="2"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BD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718FCD-B7DC-4761-A542-427ED828EC03}"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286A3-EB60-4033-B392-A888BB0922E1}" type="slidenum">
              <a:rPr lang="en-US" smtClean="0"/>
              <a:t>‹#›</a:t>
            </a:fld>
            <a:endParaRPr lang="en-US"/>
          </a:p>
        </p:txBody>
      </p:sp>
    </p:spTree>
    <p:extLst>
      <p:ext uri="{BB962C8B-B14F-4D97-AF65-F5344CB8AC3E}">
        <p14:creationId xmlns:p14="http://schemas.microsoft.com/office/powerpoint/2010/main" val="1323784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718FCD-B7DC-4761-A542-427ED828EC03}"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286A3-EB60-4033-B392-A888BB0922E1}" type="slidenum">
              <a:rPr lang="en-US" smtClean="0"/>
              <a:t>‹#›</a:t>
            </a:fld>
            <a:endParaRPr lang="en-US"/>
          </a:p>
        </p:txBody>
      </p:sp>
    </p:spTree>
    <p:extLst>
      <p:ext uri="{BB962C8B-B14F-4D97-AF65-F5344CB8AC3E}">
        <p14:creationId xmlns:p14="http://schemas.microsoft.com/office/powerpoint/2010/main" val="360882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718FCD-B7DC-4761-A542-427ED828EC03}"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286A3-EB60-4033-B392-A888BB0922E1}" type="slidenum">
              <a:rPr lang="en-US" smtClean="0"/>
              <a:t>‹#›</a:t>
            </a:fld>
            <a:endParaRPr lang="en-US"/>
          </a:p>
        </p:txBody>
      </p:sp>
    </p:spTree>
    <p:extLst>
      <p:ext uri="{BB962C8B-B14F-4D97-AF65-F5344CB8AC3E}">
        <p14:creationId xmlns:p14="http://schemas.microsoft.com/office/powerpoint/2010/main" val="141720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718FCD-B7DC-4761-A542-427ED828EC03}"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286A3-EB60-4033-B392-A888BB0922E1}" type="slidenum">
              <a:rPr lang="en-US" smtClean="0"/>
              <a:t>‹#›</a:t>
            </a:fld>
            <a:endParaRPr lang="en-US"/>
          </a:p>
        </p:txBody>
      </p:sp>
    </p:spTree>
    <p:extLst>
      <p:ext uri="{BB962C8B-B14F-4D97-AF65-F5344CB8AC3E}">
        <p14:creationId xmlns:p14="http://schemas.microsoft.com/office/powerpoint/2010/main" val="3146601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718FCD-B7DC-4761-A542-427ED828EC03}"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286A3-EB60-4033-B392-A888BB0922E1}" type="slidenum">
              <a:rPr lang="en-US" smtClean="0"/>
              <a:t>‹#›</a:t>
            </a:fld>
            <a:endParaRPr lang="en-US"/>
          </a:p>
        </p:txBody>
      </p:sp>
    </p:spTree>
    <p:extLst>
      <p:ext uri="{BB962C8B-B14F-4D97-AF65-F5344CB8AC3E}">
        <p14:creationId xmlns:p14="http://schemas.microsoft.com/office/powerpoint/2010/main" val="3961954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718FCD-B7DC-4761-A542-427ED828EC03}"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5286A3-EB60-4033-B392-A888BB0922E1}" type="slidenum">
              <a:rPr lang="en-US" smtClean="0"/>
              <a:t>‹#›</a:t>
            </a:fld>
            <a:endParaRPr lang="en-US"/>
          </a:p>
        </p:txBody>
      </p:sp>
    </p:spTree>
    <p:extLst>
      <p:ext uri="{BB962C8B-B14F-4D97-AF65-F5344CB8AC3E}">
        <p14:creationId xmlns:p14="http://schemas.microsoft.com/office/powerpoint/2010/main" val="2201620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718FCD-B7DC-4761-A542-427ED828EC03}" type="datetimeFigureOut">
              <a:rPr lang="en-US" smtClean="0"/>
              <a:t>11/13/2020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5286A3-EB60-4033-B392-A888BB0922E1}" type="slidenum">
              <a:rPr lang="en-US" smtClean="0"/>
              <a:t>‹#›</a:t>
            </a:fld>
            <a:endParaRPr lang="en-US"/>
          </a:p>
        </p:txBody>
      </p:sp>
    </p:spTree>
    <p:extLst>
      <p:ext uri="{BB962C8B-B14F-4D97-AF65-F5344CB8AC3E}">
        <p14:creationId xmlns:p14="http://schemas.microsoft.com/office/powerpoint/2010/main" val="413303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718FCD-B7DC-4761-A542-427ED828EC03}" type="datetimeFigureOut">
              <a:rPr lang="en-US" smtClean="0"/>
              <a:t>11/13/2020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5286A3-EB60-4033-B392-A888BB0922E1}" type="slidenum">
              <a:rPr lang="en-US" smtClean="0"/>
              <a:t>‹#›</a:t>
            </a:fld>
            <a:endParaRPr lang="en-US"/>
          </a:p>
        </p:txBody>
      </p:sp>
    </p:spTree>
    <p:extLst>
      <p:ext uri="{BB962C8B-B14F-4D97-AF65-F5344CB8AC3E}">
        <p14:creationId xmlns:p14="http://schemas.microsoft.com/office/powerpoint/2010/main" val="3434666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718FCD-B7DC-4761-A542-427ED828EC03}" type="datetimeFigureOut">
              <a:rPr lang="en-US" smtClean="0"/>
              <a:t>11/13/2020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5286A3-EB60-4033-B392-A888BB0922E1}" type="slidenum">
              <a:rPr lang="en-US" smtClean="0"/>
              <a:t>‹#›</a:t>
            </a:fld>
            <a:endParaRPr lang="en-US"/>
          </a:p>
        </p:txBody>
      </p:sp>
    </p:spTree>
    <p:extLst>
      <p:ext uri="{BB962C8B-B14F-4D97-AF65-F5344CB8AC3E}">
        <p14:creationId xmlns:p14="http://schemas.microsoft.com/office/powerpoint/2010/main" val="1282656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718FCD-B7DC-4761-A542-427ED828EC03}"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5286A3-EB60-4033-B392-A888BB0922E1}" type="slidenum">
              <a:rPr lang="en-US" smtClean="0"/>
              <a:t>‹#›</a:t>
            </a:fld>
            <a:endParaRPr lang="en-US"/>
          </a:p>
        </p:txBody>
      </p:sp>
    </p:spTree>
    <p:extLst>
      <p:ext uri="{BB962C8B-B14F-4D97-AF65-F5344CB8AC3E}">
        <p14:creationId xmlns:p14="http://schemas.microsoft.com/office/powerpoint/2010/main" val="3705082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718FCD-B7DC-4761-A542-427ED828EC03}"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5286A3-EB60-4033-B392-A888BB0922E1}" type="slidenum">
              <a:rPr lang="en-US" smtClean="0"/>
              <a:t>‹#›</a:t>
            </a:fld>
            <a:endParaRPr lang="en-US"/>
          </a:p>
        </p:txBody>
      </p:sp>
    </p:spTree>
    <p:extLst>
      <p:ext uri="{BB962C8B-B14F-4D97-AF65-F5344CB8AC3E}">
        <p14:creationId xmlns:p14="http://schemas.microsoft.com/office/powerpoint/2010/main" val="2306439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718FCD-B7DC-4761-A542-427ED828EC03}" type="datetimeFigureOut">
              <a:rPr lang="en-US" smtClean="0"/>
              <a:t>11/13/2020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5286A3-EB60-4033-B392-A888BB0922E1}" type="slidenum">
              <a:rPr lang="en-US" smtClean="0"/>
              <a:t>‹#›</a:t>
            </a:fld>
            <a:endParaRPr lang="en-US"/>
          </a:p>
        </p:txBody>
      </p:sp>
    </p:spTree>
    <p:extLst>
      <p:ext uri="{BB962C8B-B14F-4D97-AF65-F5344CB8AC3E}">
        <p14:creationId xmlns:p14="http://schemas.microsoft.com/office/powerpoint/2010/main" val="3774804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C13ED2-3467-4C79-8A40-8BFB84DE2A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0"/>
            <a:ext cx="2073349" cy="369332"/>
          </a:xfrm>
          <a:prstGeom prst="rect">
            <a:avLst/>
          </a:prstGeom>
          <a:noFill/>
        </p:spPr>
        <p:txBody>
          <a:bodyPr wrap="square" rtlCol="0">
            <a:spAutoFit/>
          </a:bodyPr>
          <a:lstStyle/>
          <a:p>
            <a:r>
              <a:rPr lang="en-US" dirty="0"/>
              <a:t>Lesson 60 Part 1</a:t>
            </a:r>
          </a:p>
        </p:txBody>
      </p:sp>
      <p:sp>
        <p:nvSpPr>
          <p:cNvPr id="6" name="TextBox 5"/>
          <p:cNvSpPr txBox="1"/>
          <p:nvPr/>
        </p:nvSpPr>
        <p:spPr>
          <a:xfrm>
            <a:off x="116186" y="912892"/>
            <a:ext cx="11970190" cy="1938992"/>
          </a:xfrm>
          <a:prstGeom prst="rect">
            <a:avLst/>
          </a:prstGeom>
          <a:noFill/>
        </p:spPr>
        <p:txBody>
          <a:bodyPr wrap="square" rtlCol="0">
            <a:spAutoFit/>
          </a:bodyPr>
          <a:lstStyle/>
          <a:p>
            <a:pPr algn="ctr"/>
            <a:r>
              <a:rPr lang="en-US" sz="6600" dirty="0"/>
              <a:t>Two New Tablets</a:t>
            </a:r>
          </a:p>
          <a:p>
            <a:pPr algn="ctr"/>
            <a:r>
              <a:rPr lang="en-US" sz="5400" dirty="0"/>
              <a:t>Exodus 33-34</a:t>
            </a:r>
          </a:p>
        </p:txBody>
      </p:sp>
      <p:sp>
        <p:nvSpPr>
          <p:cNvPr id="5" name="Rectangle 4"/>
          <p:cNvSpPr/>
          <p:nvPr/>
        </p:nvSpPr>
        <p:spPr>
          <a:xfrm>
            <a:off x="3048000" y="2967335"/>
            <a:ext cx="6096000" cy="1200329"/>
          </a:xfrm>
          <a:prstGeom prst="rect">
            <a:avLst/>
          </a:prstGeom>
        </p:spPr>
        <p:txBody>
          <a:bodyPr>
            <a:spAutoFit/>
          </a:bodyPr>
          <a:lstStyle/>
          <a:p>
            <a:r>
              <a:rPr lang="en-US" b="0" i="1" dirty="0">
                <a:solidFill>
                  <a:srgbClr val="333333"/>
                </a:solidFill>
                <a:effectLst/>
                <a:latin typeface="Palatino"/>
              </a:rPr>
              <a:t> Hew thee two tables of stone like unto the first: and I will write upon these tables the words that were in the first tables, which thou </a:t>
            </a:r>
            <a:r>
              <a:rPr lang="en-US" b="0" i="1" dirty="0" err="1">
                <a:solidFill>
                  <a:srgbClr val="333333"/>
                </a:solidFill>
                <a:effectLst/>
                <a:latin typeface="Palatino"/>
              </a:rPr>
              <a:t>brakest</a:t>
            </a:r>
            <a:r>
              <a:rPr lang="en-US" b="0" i="1" dirty="0">
                <a:solidFill>
                  <a:srgbClr val="333333"/>
                </a:solidFill>
                <a:effectLst/>
                <a:latin typeface="Palatino"/>
              </a:rPr>
              <a:t>.</a:t>
            </a:r>
          </a:p>
          <a:p>
            <a:r>
              <a:rPr lang="en-US" i="1" dirty="0">
                <a:solidFill>
                  <a:srgbClr val="333333"/>
                </a:solidFill>
                <a:latin typeface="Palatino"/>
              </a:rPr>
              <a:t>Exodus 34:1</a:t>
            </a:r>
            <a:endParaRPr lang="en-US" i="1" dirty="0"/>
          </a:p>
        </p:txBody>
      </p:sp>
      <p:grpSp>
        <p:nvGrpSpPr>
          <p:cNvPr id="9" name="Group 255"/>
          <p:cNvGrpSpPr/>
          <p:nvPr/>
        </p:nvGrpSpPr>
        <p:grpSpPr>
          <a:xfrm rot="1619909">
            <a:off x="6617483" y="4052165"/>
            <a:ext cx="1789339" cy="2330750"/>
            <a:chOff x="1229746" y="3942173"/>
            <a:chExt cx="1600201" cy="2165012"/>
          </a:xfrm>
          <a:blipFill>
            <a:blip r:embed="rId3"/>
            <a:tile tx="0" ty="0" sx="100000" sy="100000" flip="none" algn="tl"/>
          </a:blipFill>
        </p:grpSpPr>
        <p:sp>
          <p:nvSpPr>
            <p:cNvPr id="14" name="Flowchart: Delay 13"/>
            <p:cNvSpPr/>
            <p:nvPr/>
          </p:nvSpPr>
          <p:spPr>
            <a:xfrm rot="15916377">
              <a:off x="1023541" y="4300780"/>
              <a:ext cx="2165011" cy="1447800"/>
            </a:xfrm>
            <a:prstGeom prst="flowChartDelay">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Delay 14"/>
            <p:cNvSpPr/>
            <p:nvPr/>
          </p:nvSpPr>
          <p:spPr>
            <a:xfrm rot="15916377">
              <a:off x="871140" y="4300779"/>
              <a:ext cx="2165011" cy="1447800"/>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254"/>
          <p:cNvGrpSpPr/>
          <p:nvPr/>
        </p:nvGrpSpPr>
        <p:grpSpPr>
          <a:xfrm rot="20981238">
            <a:off x="3543498" y="4239176"/>
            <a:ext cx="1789339" cy="2330750"/>
            <a:chOff x="1229746" y="3942173"/>
            <a:chExt cx="1600201" cy="2165012"/>
          </a:xfrm>
          <a:blipFill>
            <a:blip r:embed="rId3"/>
            <a:tile tx="0" ty="0" sx="100000" sy="100000" flip="none" algn="tl"/>
          </a:blipFill>
        </p:grpSpPr>
        <p:sp>
          <p:nvSpPr>
            <p:cNvPr id="12" name="Flowchart: Delay 11"/>
            <p:cNvSpPr/>
            <p:nvPr/>
          </p:nvSpPr>
          <p:spPr>
            <a:xfrm rot="15916377">
              <a:off x="1023541" y="4300780"/>
              <a:ext cx="2165011" cy="1447800"/>
            </a:xfrm>
            <a:prstGeom prst="flowChartDelay">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Delay 12"/>
            <p:cNvSpPr/>
            <p:nvPr/>
          </p:nvSpPr>
          <p:spPr>
            <a:xfrm rot="15916377">
              <a:off x="871140" y="4300779"/>
              <a:ext cx="2165011" cy="1447800"/>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1718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roducts.davidsutherlandinc.com/media/64029/950-14-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1970190" cy="1107996"/>
          </a:xfrm>
          <a:prstGeom prst="rect">
            <a:avLst/>
          </a:prstGeom>
          <a:noFill/>
        </p:spPr>
        <p:txBody>
          <a:bodyPr wrap="square" rtlCol="0">
            <a:spAutoFit/>
          </a:bodyPr>
          <a:lstStyle/>
          <a:p>
            <a:pPr algn="ctr"/>
            <a:r>
              <a:rPr lang="en-US" sz="6600" dirty="0"/>
              <a:t>The Lesser Priesthood</a:t>
            </a:r>
          </a:p>
        </p:txBody>
      </p:sp>
      <p:sp>
        <p:nvSpPr>
          <p:cNvPr id="3" name="Rectangle 2"/>
          <p:cNvSpPr/>
          <p:nvPr/>
        </p:nvSpPr>
        <p:spPr>
          <a:xfrm>
            <a:off x="439622" y="1426026"/>
            <a:ext cx="6096000" cy="1200329"/>
          </a:xfrm>
          <a:prstGeom prst="rect">
            <a:avLst/>
          </a:prstGeom>
        </p:spPr>
        <p:txBody>
          <a:bodyPr>
            <a:spAutoFit/>
          </a:bodyPr>
          <a:lstStyle/>
          <a:p>
            <a:r>
              <a:rPr lang="en-US" b="0" i="0" dirty="0">
                <a:solidFill>
                  <a:schemeClr val="accent5">
                    <a:lumMod val="50000"/>
                  </a:schemeClr>
                </a:solidFill>
                <a:effectLst/>
                <a:latin typeface="Calibri" panose="020F0502020204030204" pitchFamily="34" charset="0"/>
              </a:rPr>
              <a:t>“And I will write on the tables the words that were on the first tables, which thou </a:t>
            </a:r>
            <a:r>
              <a:rPr lang="en-US" b="0" i="0" dirty="0" err="1">
                <a:solidFill>
                  <a:schemeClr val="accent5">
                    <a:lumMod val="50000"/>
                  </a:schemeClr>
                </a:solidFill>
                <a:effectLst/>
                <a:latin typeface="Calibri" panose="020F0502020204030204" pitchFamily="34" charset="0"/>
              </a:rPr>
              <a:t>brakest</a:t>
            </a:r>
            <a:r>
              <a:rPr lang="en-US" b="0" i="0" dirty="0">
                <a:solidFill>
                  <a:schemeClr val="accent5">
                    <a:lumMod val="50000"/>
                  </a:schemeClr>
                </a:solidFill>
                <a:effectLst/>
                <a:latin typeface="Calibri" panose="020F0502020204030204" pitchFamily="34" charset="0"/>
              </a:rPr>
              <a:t>, </a:t>
            </a:r>
            <a:r>
              <a:rPr lang="en-US" b="0" i="1" dirty="0">
                <a:solidFill>
                  <a:schemeClr val="accent5">
                    <a:lumMod val="50000"/>
                  </a:schemeClr>
                </a:solidFill>
                <a:effectLst/>
                <a:latin typeface="Calibri" panose="020F0502020204030204" pitchFamily="34" charset="0"/>
              </a:rPr>
              <a:t>save the words of the everlasting covenant of the holy priesthood,</a:t>
            </a:r>
            <a:r>
              <a:rPr lang="en-US" b="0" i="0" dirty="0">
                <a:solidFill>
                  <a:schemeClr val="accent5">
                    <a:lumMod val="50000"/>
                  </a:schemeClr>
                </a:solidFill>
                <a:effectLst/>
                <a:latin typeface="Calibri" panose="020F0502020204030204" pitchFamily="34" charset="0"/>
              </a:rPr>
              <a:t> and thou shalt put them in the ark” (</a:t>
            </a:r>
            <a:r>
              <a:rPr lang="en-US" b="0" i="0" u="none" strike="noStrike" dirty="0">
                <a:solidFill>
                  <a:schemeClr val="accent5">
                    <a:lumMod val="50000"/>
                  </a:schemeClr>
                </a:solidFill>
                <a:effectLst/>
                <a:latin typeface="Calibri" panose="020F0502020204030204" pitchFamily="34" charset="0"/>
              </a:rPr>
              <a:t>JST, Deuteronomy 10:2</a:t>
            </a:r>
            <a:r>
              <a:rPr lang="en-US" dirty="0">
                <a:solidFill>
                  <a:schemeClr val="accent5">
                    <a:lumMod val="50000"/>
                  </a:schemeClr>
                </a:solidFill>
                <a:latin typeface="Calibri" panose="020F0502020204030204" pitchFamily="34" charset="0"/>
              </a:rPr>
              <a:t>)</a:t>
            </a:r>
            <a:endParaRPr lang="en-US" dirty="0">
              <a:solidFill>
                <a:schemeClr val="accent5">
                  <a:lumMod val="50000"/>
                </a:schemeClr>
              </a:solidFill>
            </a:endParaRPr>
          </a:p>
        </p:txBody>
      </p:sp>
      <p:grpSp>
        <p:nvGrpSpPr>
          <p:cNvPr id="11" name="Group 10"/>
          <p:cNvGrpSpPr/>
          <p:nvPr/>
        </p:nvGrpSpPr>
        <p:grpSpPr>
          <a:xfrm>
            <a:off x="6535622" y="2944385"/>
            <a:ext cx="4137410" cy="2952827"/>
            <a:chOff x="228600" y="381000"/>
            <a:chExt cx="3505068" cy="2501531"/>
          </a:xfrm>
        </p:grpSpPr>
        <p:grpSp>
          <p:nvGrpSpPr>
            <p:cNvPr id="12" name="Group 11"/>
            <p:cNvGrpSpPr/>
            <p:nvPr/>
          </p:nvGrpSpPr>
          <p:grpSpPr>
            <a:xfrm>
              <a:off x="228600" y="381000"/>
              <a:ext cx="3505068" cy="2501531"/>
              <a:chOff x="534986" y="381000"/>
              <a:chExt cx="2637111" cy="2501531"/>
            </a:xfrm>
          </p:grpSpPr>
          <p:sp>
            <p:nvSpPr>
              <p:cNvPr id="14" name="Rectangle 13"/>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534986" y="384805"/>
                <a:ext cx="457200" cy="2497726"/>
                <a:chOff x="533400" y="381000"/>
                <a:chExt cx="457200" cy="2497726"/>
              </a:xfrm>
            </p:grpSpPr>
            <p:sp>
              <p:nvSpPr>
                <p:cNvPr id="21" name="Oval 2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714897" y="381000"/>
                <a:ext cx="457200" cy="2497726"/>
                <a:chOff x="2714897" y="457200"/>
                <a:chExt cx="457200" cy="2497726"/>
              </a:xfrm>
            </p:grpSpPr>
            <p:sp>
              <p:nvSpPr>
                <p:cNvPr id="17" name="Oval 1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842492" y="972693"/>
              <a:ext cx="2293346" cy="1329761"/>
            </a:xfrm>
            <a:prstGeom prst="rect">
              <a:avLst/>
            </a:prstGeom>
          </p:spPr>
          <p:txBody>
            <a:bodyPr wrap="square">
              <a:spAutoFit/>
            </a:bodyPr>
            <a:lstStyle/>
            <a:p>
              <a:pPr algn="ctr"/>
              <a:r>
                <a:rPr lang="en-US" sz="1600" b="1" dirty="0"/>
                <a:t>We must be faithful to the ordinances and covenants of the Aaronic Priesthood to be prepared to receive the ordinances and covenants of the Melchizedek Priesthood</a:t>
              </a:r>
              <a:endParaRPr lang="en-US" sz="1600" i="1" dirty="0"/>
            </a:p>
          </p:txBody>
        </p:sp>
      </p:grpSp>
      <p:pic>
        <p:nvPicPr>
          <p:cNvPr id="13314" name="Picture 2" descr="https://torahwithoutrabbinics.files.wordpress.com/2012/10/levit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599" y="2821948"/>
            <a:ext cx="4572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97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roducts.davidsutherlandinc.com/media/64029/950-14-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528810" y="296214"/>
            <a:ext cx="4662153" cy="6404213"/>
            <a:chOff x="3528810" y="296214"/>
            <a:chExt cx="4662153" cy="6404213"/>
          </a:xfrm>
        </p:grpSpPr>
        <p:pic>
          <p:nvPicPr>
            <p:cNvPr id="30" name="Picture 29"/>
            <p:cNvPicPr>
              <a:picLocks noChangeAspect="1"/>
            </p:cNvPicPr>
            <p:nvPr/>
          </p:nvPicPr>
          <p:blipFill rotWithShape="1">
            <a:blip r:embed="rId3"/>
            <a:srcRect l="34138" t="10168" r="32527" b="8428"/>
            <a:stretch/>
          </p:blipFill>
          <p:spPr>
            <a:xfrm>
              <a:off x="3528810" y="296214"/>
              <a:ext cx="4662153" cy="6404213"/>
            </a:xfrm>
            <a:prstGeom prst="rect">
              <a:avLst/>
            </a:prstGeom>
          </p:spPr>
        </p:pic>
        <p:sp>
          <p:nvSpPr>
            <p:cNvPr id="31" name="TextBox 30"/>
            <p:cNvSpPr txBox="1"/>
            <p:nvPr/>
          </p:nvSpPr>
          <p:spPr>
            <a:xfrm>
              <a:off x="3737573" y="4723244"/>
              <a:ext cx="2147180" cy="430887"/>
            </a:xfrm>
            <a:prstGeom prst="rect">
              <a:avLst/>
            </a:prstGeom>
            <a:noFill/>
          </p:spPr>
          <p:txBody>
            <a:bodyPr wrap="square" rtlCol="0">
              <a:spAutoFit/>
            </a:bodyPr>
            <a:lstStyle/>
            <a:p>
              <a:r>
                <a:rPr lang="en-US" sz="1100" dirty="0"/>
                <a:t>God invites Israel to be His covenant People (Exodus 19:3-6)</a:t>
              </a:r>
            </a:p>
          </p:txBody>
        </p:sp>
        <p:sp>
          <p:nvSpPr>
            <p:cNvPr id="32" name="TextBox 31"/>
            <p:cNvSpPr txBox="1"/>
            <p:nvPr/>
          </p:nvSpPr>
          <p:spPr>
            <a:xfrm>
              <a:off x="3763224" y="5056714"/>
              <a:ext cx="2147180" cy="430887"/>
            </a:xfrm>
            <a:prstGeom prst="rect">
              <a:avLst/>
            </a:prstGeom>
            <a:noFill/>
          </p:spPr>
          <p:txBody>
            <a:bodyPr wrap="square" rtlCol="0">
              <a:spAutoFit/>
            </a:bodyPr>
            <a:lstStyle/>
            <a:p>
              <a:r>
                <a:rPr lang="en-US" sz="1100" dirty="0"/>
                <a:t>Moses reports Israel’s desire to enter God’s </a:t>
              </a:r>
              <a:r>
                <a:rPr lang="en-US" sz="1100" dirty="0" err="1"/>
                <a:t>Covnant</a:t>
              </a:r>
              <a:r>
                <a:rPr lang="en-US" sz="1100" dirty="0"/>
                <a:t> (Ex. 19:7-8)</a:t>
              </a:r>
            </a:p>
          </p:txBody>
        </p:sp>
        <p:sp>
          <p:nvSpPr>
            <p:cNvPr id="33" name="TextBox 32"/>
            <p:cNvSpPr txBox="1"/>
            <p:nvPr/>
          </p:nvSpPr>
          <p:spPr>
            <a:xfrm>
              <a:off x="3763224" y="5419447"/>
              <a:ext cx="2147180" cy="369332"/>
            </a:xfrm>
            <a:prstGeom prst="rect">
              <a:avLst/>
            </a:prstGeom>
            <a:noFill/>
          </p:spPr>
          <p:txBody>
            <a:bodyPr wrap="square" rtlCol="0">
              <a:spAutoFit/>
            </a:bodyPr>
            <a:lstStyle/>
            <a:p>
              <a:r>
                <a:rPr lang="en-US" sz="900" dirty="0"/>
                <a:t>God warns that the people are not yet prepared to enter His presence (</a:t>
              </a:r>
              <a:r>
                <a:rPr lang="en-US" sz="500" dirty="0"/>
                <a:t>Ex. 19:20-21, 25)</a:t>
              </a:r>
            </a:p>
          </p:txBody>
        </p:sp>
        <p:sp>
          <p:nvSpPr>
            <p:cNvPr id="34" name="TextBox 33"/>
            <p:cNvSpPr txBox="1"/>
            <p:nvPr/>
          </p:nvSpPr>
          <p:spPr>
            <a:xfrm>
              <a:off x="3763224" y="5752917"/>
              <a:ext cx="2147180" cy="369332"/>
            </a:xfrm>
            <a:prstGeom prst="rect">
              <a:avLst/>
            </a:prstGeom>
            <a:noFill/>
          </p:spPr>
          <p:txBody>
            <a:bodyPr wrap="square" rtlCol="0">
              <a:spAutoFit/>
            </a:bodyPr>
            <a:lstStyle/>
            <a:p>
              <a:r>
                <a:rPr lang="en-US" sz="900" dirty="0"/>
                <a:t>God Speaks the Ten Commandments to the Israelites (Ex. 19-20)</a:t>
              </a:r>
              <a:endParaRPr lang="en-US" sz="500" dirty="0"/>
            </a:p>
          </p:txBody>
        </p:sp>
        <p:sp>
          <p:nvSpPr>
            <p:cNvPr id="35" name="TextBox 34"/>
            <p:cNvSpPr txBox="1"/>
            <p:nvPr/>
          </p:nvSpPr>
          <p:spPr>
            <a:xfrm>
              <a:off x="3763224" y="6092976"/>
              <a:ext cx="2147180" cy="230832"/>
            </a:xfrm>
            <a:prstGeom prst="rect">
              <a:avLst/>
            </a:prstGeom>
            <a:noFill/>
          </p:spPr>
          <p:txBody>
            <a:bodyPr wrap="square" rtlCol="0">
              <a:spAutoFit/>
            </a:bodyPr>
            <a:lstStyle/>
            <a:p>
              <a:r>
                <a:rPr lang="en-US" sz="900" dirty="0"/>
                <a:t>God give Israel additional laws (Ex. 21-23)</a:t>
              </a:r>
              <a:endParaRPr lang="en-US" sz="500" dirty="0"/>
            </a:p>
          </p:txBody>
        </p:sp>
        <p:sp>
          <p:nvSpPr>
            <p:cNvPr id="36" name="TextBox 35"/>
            <p:cNvSpPr txBox="1"/>
            <p:nvPr/>
          </p:nvSpPr>
          <p:spPr>
            <a:xfrm>
              <a:off x="6043783" y="4398469"/>
              <a:ext cx="2147180" cy="230832"/>
            </a:xfrm>
            <a:prstGeom prst="rect">
              <a:avLst/>
            </a:prstGeom>
            <a:noFill/>
          </p:spPr>
          <p:txBody>
            <a:bodyPr wrap="square" rtlCol="0">
              <a:spAutoFit/>
            </a:bodyPr>
            <a:lstStyle/>
            <a:p>
              <a:r>
                <a:rPr lang="en-US" sz="900" dirty="0"/>
                <a:t>Israel enters into a Covenant (Ex. 23)</a:t>
              </a:r>
              <a:endParaRPr lang="en-US" sz="500" dirty="0"/>
            </a:p>
          </p:txBody>
        </p:sp>
        <p:sp>
          <p:nvSpPr>
            <p:cNvPr id="37" name="TextBox 36"/>
            <p:cNvSpPr txBox="1"/>
            <p:nvPr/>
          </p:nvSpPr>
          <p:spPr>
            <a:xfrm>
              <a:off x="6043783" y="4723244"/>
              <a:ext cx="2147180" cy="369332"/>
            </a:xfrm>
            <a:prstGeom prst="rect">
              <a:avLst/>
            </a:prstGeom>
            <a:noFill/>
          </p:spPr>
          <p:txBody>
            <a:bodyPr wrap="square" rtlCol="0">
              <a:spAutoFit/>
            </a:bodyPr>
            <a:lstStyle/>
            <a:p>
              <a:r>
                <a:rPr lang="en-US" sz="900" dirty="0"/>
                <a:t>God writes His law on Stone Tablets </a:t>
              </a:r>
            </a:p>
            <a:p>
              <a:r>
                <a:rPr lang="en-US" sz="900" dirty="0"/>
                <a:t>(Ex. 31:18))</a:t>
              </a:r>
              <a:endParaRPr lang="en-US" sz="500" dirty="0"/>
            </a:p>
          </p:txBody>
        </p:sp>
        <p:sp>
          <p:nvSpPr>
            <p:cNvPr id="38" name="TextBox 37"/>
            <p:cNvSpPr txBox="1"/>
            <p:nvPr/>
          </p:nvSpPr>
          <p:spPr>
            <a:xfrm>
              <a:off x="6043783" y="5080623"/>
              <a:ext cx="2147180" cy="369332"/>
            </a:xfrm>
            <a:prstGeom prst="rect">
              <a:avLst/>
            </a:prstGeom>
            <a:noFill/>
          </p:spPr>
          <p:txBody>
            <a:bodyPr wrap="square" rtlCol="0">
              <a:spAutoFit/>
            </a:bodyPr>
            <a:lstStyle/>
            <a:p>
              <a:r>
                <a:rPr lang="en-US" sz="900" dirty="0"/>
                <a:t>Israel breaks the covenant </a:t>
              </a:r>
            </a:p>
            <a:p>
              <a:r>
                <a:rPr lang="en-US" sz="900" dirty="0"/>
                <a:t>(Ex. 32:9-14)</a:t>
              </a:r>
              <a:endParaRPr lang="en-US" sz="500" dirty="0"/>
            </a:p>
          </p:txBody>
        </p:sp>
      </p:grpSp>
      <p:sp>
        <p:nvSpPr>
          <p:cNvPr id="39" name="TextBox 38"/>
          <p:cNvSpPr txBox="1"/>
          <p:nvPr/>
        </p:nvSpPr>
        <p:spPr>
          <a:xfrm>
            <a:off x="6043783" y="5736544"/>
            <a:ext cx="2147180" cy="507831"/>
          </a:xfrm>
          <a:prstGeom prst="rect">
            <a:avLst/>
          </a:prstGeom>
          <a:noFill/>
        </p:spPr>
        <p:txBody>
          <a:bodyPr wrap="square" rtlCol="0">
            <a:spAutoFit/>
          </a:bodyPr>
          <a:lstStyle/>
          <a:p>
            <a:r>
              <a:rPr lang="en-US" sz="900" i="1" dirty="0"/>
              <a:t>God writes His law on new stone tables but withholds the higher priesthood and its ordinances (Ex. 34:3-4)</a:t>
            </a:r>
            <a:endParaRPr lang="en-US" sz="900" dirty="0"/>
          </a:p>
        </p:txBody>
      </p:sp>
      <p:sp>
        <p:nvSpPr>
          <p:cNvPr id="8" name="Rectangle 7"/>
          <p:cNvSpPr/>
          <p:nvPr/>
        </p:nvSpPr>
        <p:spPr>
          <a:xfrm>
            <a:off x="6043783" y="5428895"/>
            <a:ext cx="1495922" cy="369332"/>
          </a:xfrm>
          <a:prstGeom prst="rect">
            <a:avLst/>
          </a:prstGeom>
        </p:spPr>
        <p:txBody>
          <a:bodyPr wrap="none">
            <a:spAutoFit/>
          </a:bodyPr>
          <a:lstStyle/>
          <a:p>
            <a:r>
              <a:rPr lang="en-US" sz="900" b="0" i="1" dirty="0">
                <a:solidFill>
                  <a:srgbClr val="333333"/>
                </a:solidFill>
                <a:effectLst/>
                <a:latin typeface="Calibri" panose="020F0502020204030204" pitchFamily="34" charset="0"/>
              </a:rPr>
              <a:t>Moses pleads for the people</a:t>
            </a:r>
          </a:p>
          <a:p>
            <a:r>
              <a:rPr lang="en-US" sz="900" i="1" dirty="0">
                <a:solidFill>
                  <a:srgbClr val="333333"/>
                </a:solidFill>
                <a:latin typeface="Calibri" panose="020F0502020204030204" pitchFamily="34" charset="0"/>
              </a:rPr>
              <a:t>(ex. 32:34-35)</a:t>
            </a:r>
            <a:r>
              <a:rPr lang="en-US" sz="900" b="0" i="0" dirty="0">
                <a:solidFill>
                  <a:srgbClr val="333333"/>
                </a:solidFill>
                <a:effectLst/>
                <a:latin typeface="Calibri" panose="020F0502020204030204" pitchFamily="34" charset="0"/>
              </a:rPr>
              <a:t> </a:t>
            </a:r>
            <a:endParaRPr lang="en-US" sz="900" dirty="0"/>
          </a:p>
        </p:txBody>
      </p:sp>
      <p:sp>
        <p:nvSpPr>
          <p:cNvPr id="10" name="Lightning Bolt 9"/>
          <p:cNvSpPr/>
          <p:nvPr/>
        </p:nvSpPr>
        <p:spPr>
          <a:xfrm rot="1286245">
            <a:off x="7060906" y="1100972"/>
            <a:ext cx="334851" cy="1159099"/>
          </a:xfrm>
          <a:prstGeom prst="lightningBol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p:cNvSpPr/>
          <p:nvPr/>
        </p:nvSpPr>
        <p:spPr>
          <a:xfrm>
            <a:off x="6851561" y="746975"/>
            <a:ext cx="991673" cy="618186"/>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507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roducts.davidsutherlandinc.com/media/64029/950-14-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22986" y="880339"/>
            <a:ext cx="6096000" cy="5632311"/>
          </a:xfrm>
          <a:prstGeom prst="rect">
            <a:avLst/>
          </a:prstGeom>
        </p:spPr>
        <p:txBody>
          <a:bodyPr>
            <a:spAutoFit/>
          </a:bodyPr>
          <a:lstStyle/>
          <a:p>
            <a:pPr fontAlgn="base"/>
            <a:r>
              <a:rPr lang="en-US" sz="2000" b="0" i="0" dirty="0">
                <a:solidFill>
                  <a:srgbClr val="333333"/>
                </a:solidFill>
                <a:effectLst/>
                <a:latin typeface="Calibri" panose="020F0502020204030204" pitchFamily="34" charset="0"/>
              </a:rPr>
              <a:t>“I want you all to know [God], and to be familiar with Him. …</a:t>
            </a:r>
          </a:p>
          <a:p>
            <a:pPr fontAlgn="base"/>
            <a:r>
              <a:rPr lang="en-US" sz="2000" b="0" i="0" dirty="0">
                <a:solidFill>
                  <a:srgbClr val="333333"/>
                </a:solidFill>
                <a:effectLst/>
                <a:latin typeface="Calibri" panose="020F0502020204030204" pitchFamily="34" charset="0"/>
              </a:rPr>
              <a:t>“… It is the first principle of the gospel to know for a certainty the character of God”</a:t>
            </a:r>
          </a:p>
          <a:p>
            <a:pPr fontAlgn="base"/>
            <a:endParaRPr lang="en-US" sz="2000" dirty="0">
              <a:solidFill>
                <a:srgbClr val="333333"/>
              </a:solidFill>
              <a:latin typeface="Calibri" panose="020F0502020204030204" pitchFamily="34" charset="0"/>
            </a:endParaRPr>
          </a:p>
          <a:p>
            <a:pPr fontAlgn="base"/>
            <a:endParaRPr lang="en-US" sz="2000" b="0" i="0" dirty="0">
              <a:solidFill>
                <a:srgbClr val="333333"/>
              </a:solidFill>
              <a:effectLst/>
              <a:latin typeface="Calibri" panose="020F0502020204030204" pitchFamily="34" charset="0"/>
            </a:endParaRPr>
          </a:p>
          <a:p>
            <a:pPr fontAlgn="base"/>
            <a:r>
              <a:rPr lang="en-US" sz="2000" b="0" i="0" dirty="0">
                <a:solidFill>
                  <a:srgbClr val="333333"/>
                </a:solidFill>
                <a:effectLst/>
                <a:latin typeface="Calibri" panose="020F0502020204030204" pitchFamily="34" charset="0"/>
              </a:rPr>
              <a:t>“Three things are necessary in order that any rational and intelligent being may exercise faith unto life and salvation.</a:t>
            </a:r>
          </a:p>
          <a:p>
            <a:pPr fontAlgn="base"/>
            <a:endParaRPr lang="en-US" sz="2000" b="0" i="0" dirty="0">
              <a:solidFill>
                <a:srgbClr val="333333"/>
              </a:solidFill>
              <a:effectLst/>
              <a:latin typeface="Calibri" panose="020F0502020204030204" pitchFamily="34" charset="0"/>
            </a:endParaRPr>
          </a:p>
          <a:p>
            <a:pPr fontAlgn="base"/>
            <a:r>
              <a:rPr lang="en-US" sz="2000" b="0" i="0" dirty="0">
                <a:solidFill>
                  <a:srgbClr val="333333"/>
                </a:solidFill>
                <a:effectLst/>
                <a:latin typeface="Calibri" panose="020F0502020204030204" pitchFamily="34" charset="0"/>
              </a:rPr>
              <a:t>“First, the idea that [God] actually exists.</a:t>
            </a:r>
          </a:p>
          <a:p>
            <a:pPr fontAlgn="base"/>
            <a:endParaRPr lang="en-US" sz="2000" b="0" i="0" dirty="0">
              <a:solidFill>
                <a:srgbClr val="333333"/>
              </a:solidFill>
              <a:effectLst/>
              <a:latin typeface="Calibri" panose="020F0502020204030204" pitchFamily="34" charset="0"/>
            </a:endParaRPr>
          </a:p>
          <a:p>
            <a:pPr fontAlgn="base"/>
            <a:r>
              <a:rPr lang="en-US" sz="2000" b="0" i="0" dirty="0">
                <a:solidFill>
                  <a:srgbClr val="333333"/>
                </a:solidFill>
                <a:effectLst/>
                <a:latin typeface="Calibri" panose="020F0502020204030204" pitchFamily="34" charset="0"/>
              </a:rPr>
              <a:t>“Secondly, a </a:t>
            </a:r>
            <a:r>
              <a:rPr lang="en-US" sz="2000" b="0" i="1" dirty="0">
                <a:solidFill>
                  <a:srgbClr val="333333"/>
                </a:solidFill>
                <a:effectLst/>
                <a:latin typeface="Calibri" panose="020F0502020204030204" pitchFamily="34" charset="0"/>
              </a:rPr>
              <a:t>correct</a:t>
            </a:r>
            <a:r>
              <a:rPr lang="en-US" sz="2000" b="0" i="0" dirty="0">
                <a:solidFill>
                  <a:srgbClr val="333333"/>
                </a:solidFill>
                <a:effectLst/>
                <a:latin typeface="Calibri" panose="020F0502020204030204" pitchFamily="34" charset="0"/>
              </a:rPr>
              <a:t> idea of [God’s] character, perfections, and attributes.</a:t>
            </a:r>
          </a:p>
          <a:p>
            <a:pPr fontAlgn="base"/>
            <a:endParaRPr lang="en-US" sz="2000" b="0" i="0" dirty="0">
              <a:solidFill>
                <a:srgbClr val="333333"/>
              </a:solidFill>
              <a:effectLst/>
              <a:latin typeface="Calibri" panose="020F0502020204030204" pitchFamily="34" charset="0"/>
            </a:endParaRPr>
          </a:p>
          <a:p>
            <a:pPr fontAlgn="base"/>
            <a:r>
              <a:rPr lang="en-US" sz="2000" b="0" i="0" dirty="0">
                <a:solidFill>
                  <a:srgbClr val="333333"/>
                </a:solidFill>
                <a:effectLst/>
                <a:latin typeface="Calibri" panose="020F0502020204030204" pitchFamily="34" charset="0"/>
              </a:rPr>
              <a:t>“Thirdly, an actual knowledge that the course of life which [the person] is pursuing is according to [God’s] will” (4)</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1874" y="1512538"/>
            <a:ext cx="2523744" cy="3060192"/>
          </a:xfrm>
          <a:prstGeom prst="rect">
            <a:avLst/>
          </a:prstGeom>
        </p:spPr>
      </p:pic>
    </p:spTree>
    <p:extLst>
      <p:ext uri="{BB962C8B-B14F-4D97-AF65-F5344CB8AC3E}">
        <p14:creationId xmlns:p14="http://schemas.microsoft.com/office/powerpoint/2010/main" val="343560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roducts.davidsutherlandinc.com/media/64029/950-14-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4524315"/>
          </a:xfrm>
          <a:prstGeom prst="rect">
            <a:avLst/>
          </a:prstGeom>
          <a:noFill/>
        </p:spPr>
        <p:txBody>
          <a:bodyPr wrap="square" rtlCol="0">
            <a:spAutoFit/>
          </a:bodyPr>
          <a:lstStyle/>
          <a:p>
            <a:r>
              <a:rPr lang="en-US" dirty="0">
                <a:latin typeface="Calibri" panose="020F0502020204030204" pitchFamily="34" charset="0"/>
              </a:rPr>
              <a:t>Sources:</a:t>
            </a:r>
          </a:p>
          <a:p>
            <a:endParaRPr lang="en-US" dirty="0">
              <a:latin typeface="Calibri" panose="020F0502020204030204" pitchFamily="34" charset="0"/>
            </a:endParaRPr>
          </a:p>
          <a:p>
            <a:r>
              <a:rPr lang="en-US" dirty="0">
                <a:latin typeface="Calibri" panose="020F0502020204030204" pitchFamily="34" charset="0"/>
              </a:rPr>
              <a:t>Suggested Hymn: #106 </a:t>
            </a:r>
            <a:r>
              <a:rPr lang="en-US" i="1" dirty="0">
                <a:latin typeface="Calibri" panose="020F0502020204030204" pitchFamily="34" charset="0"/>
              </a:rPr>
              <a:t>God Speed the Right</a:t>
            </a:r>
            <a:endParaRPr lang="en-US" dirty="0">
              <a:latin typeface="Calibri" panose="020F0502020204030204" pitchFamily="34" charset="0"/>
            </a:endParaRPr>
          </a:p>
          <a:p>
            <a:endParaRPr lang="en-US" dirty="0">
              <a:latin typeface="Calibri" panose="020F0502020204030204" pitchFamily="34" charset="0"/>
            </a:endParaRPr>
          </a:p>
          <a:p>
            <a:pPr marL="342900" indent="-342900" fontAlgn="base">
              <a:buAutoNum type="arabicPeriod"/>
            </a:pPr>
            <a:r>
              <a:rPr lang="en-US" dirty="0">
                <a:latin typeface="Calibri" panose="020F0502020204030204" pitchFamily="34" charset="0"/>
              </a:rPr>
              <a:t>James E. Faust </a:t>
            </a:r>
            <a:r>
              <a:rPr lang="en-US" i="1" dirty="0">
                <a:latin typeface="Calibri" panose="020F0502020204030204" pitchFamily="34" charset="0"/>
              </a:rPr>
              <a:t>Pioneers of the Future: “Be Not Afraid, Only Believe” </a:t>
            </a:r>
            <a:r>
              <a:rPr lang="en-US" dirty="0">
                <a:latin typeface="Calibri" panose="020F0502020204030204" pitchFamily="34" charset="0"/>
              </a:rPr>
              <a:t>Oct. 1997 Gen. Conf.</a:t>
            </a:r>
          </a:p>
          <a:p>
            <a:pPr marL="342900" indent="-342900" fontAlgn="base">
              <a:buAutoNum type="arabicPeriod"/>
            </a:pPr>
            <a:endParaRPr lang="en-US" dirty="0">
              <a:latin typeface="Calibri" panose="020F0502020204030204" pitchFamily="34" charset="0"/>
            </a:endParaRPr>
          </a:p>
          <a:p>
            <a:pPr marL="342900" indent="-342900" fontAlgn="base">
              <a:buFontTx/>
              <a:buAutoNum type="arabicPeriod"/>
            </a:pPr>
            <a:r>
              <a:rPr lang="en-US" dirty="0">
                <a:latin typeface="Calibri" panose="020F0502020204030204" pitchFamily="34" charset="0"/>
              </a:rPr>
              <a:t>Elder David A. Bednar</a:t>
            </a:r>
            <a:r>
              <a:rPr lang="en-US" b="0" i="0" dirty="0">
                <a:effectLst/>
                <a:latin typeface="Calibri" panose="020F0502020204030204" pitchFamily="34" charset="0"/>
              </a:rPr>
              <a:t> (</a:t>
            </a:r>
            <a:r>
              <a:rPr lang="en-US" b="0" i="0" u="none" strike="noStrike" dirty="0">
                <a:effectLst/>
                <a:latin typeface="Calibri" panose="020F0502020204030204" pitchFamily="34" charset="0"/>
              </a:rPr>
              <a:t>“That We May Always Have His Spirit to Be with Us,”</a:t>
            </a:r>
            <a:r>
              <a:rPr lang="en-US" b="0" i="1" dirty="0">
                <a:effectLst/>
                <a:latin typeface="Calibri" panose="020F0502020204030204" pitchFamily="34" charset="0"/>
              </a:rPr>
              <a:t> Ensign</a:t>
            </a:r>
            <a:r>
              <a:rPr lang="en-US" b="0" i="0" dirty="0">
                <a:effectLst/>
                <a:latin typeface="Calibri" panose="020F0502020204030204" pitchFamily="34" charset="0"/>
              </a:rPr>
              <a:t> or </a:t>
            </a:r>
            <a:r>
              <a:rPr lang="en-US" b="0" i="1" dirty="0">
                <a:effectLst/>
                <a:latin typeface="Calibri" panose="020F0502020204030204" pitchFamily="34" charset="0"/>
              </a:rPr>
              <a:t>Liahona,</a:t>
            </a:r>
            <a:r>
              <a:rPr lang="en-US" b="0" i="0" dirty="0">
                <a:effectLst/>
                <a:latin typeface="Calibri" panose="020F0502020204030204" pitchFamily="34" charset="0"/>
              </a:rPr>
              <a:t> May 2006, 29–30).</a:t>
            </a:r>
          </a:p>
          <a:p>
            <a:pPr marL="342900" indent="-342900" fontAlgn="base">
              <a:buFontTx/>
              <a:buAutoNum type="arabicPeriod"/>
            </a:pPr>
            <a:endParaRPr lang="en-US" dirty="0">
              <a:latin typeface="Calibri" panose="020F0502020204030204" pitchFamily="34" charset="0"/>
            </a:endParaRPr>
          </a:p>
          <a:p>
            <a:pPr marL="342900" indent="-342900" fontAlgn="base">
              <a:buFontTx/>
              <a:buAutoNum type="arabicPeriod"/>
            </a:pPr>
            <a:r>
              <a:rPr lang="en-US" b="0" i="0" dirty="0" err="1">
                <a:effectLst/>
                <a:latin typeface="Calibri" panose="020F0502020204030204" pitchFamily="34" charset="0"/>
              </a:rPr>
              <a:t>Keil</a:t>
            </a:r>
            <a:r>
              <a:rPr lang="en-US" b="0" i="0" dirty="0">
                <a:effectLst/>
                <a:latin typeface="Calibri" panose="020F0502020204030204" pitchFamily="34" charset="0"/>
              </a:rPr>
              <a:t> and </a:t>
            </a:r>
            <a:r>
              <a:rPr lang="en-US" b="0" i="0" dirty="0" err="1">
                <a:effectLst/>
                <a:latin typeface="Calibri" panose="020F0502020204030204" pitchFamily="34" charset="0"/>
              </a:rPr>
              <a:t>Delitzsch</a:t>
            </a:r>
            <a:r>
              <a:rPr lang="en-US" b="0" i="0" dirty="0">
                <a:effectLst/>
                <a:latin typeface="Calibri" panose="020F0502020204030204" pitchFamily="34" charset="0"/>
              </a:rPr>
              <a:t>, Commentary, 1:2:233–34. Old Testament Institute Manual</a:t>
            </a:r>
          </a:p>
          <a:p>
            <a:pPr marL="342900" indent="-342900" fontAlgn="base">
              <a:buFontTx/>
              <a:buAutoNum type="arabicPeriod"/>
            </a:pPr>
            <a:endParaRPr lang="en-US" dirty="0">
              <a:latin typeface="Calibri" panose="020F0502020204030204" pitchFamily="34" charset="0"/>
            </a:endParaRPr>
          </a:p>
          <a:p>
            <a:pPr marL="342900" indent="-342900" fontAlgn="base">
              <a:buFontTx/>
              <a:buAutoNum type="arabicPeriod"/>
            </a:pPr>
            <a:r>
              <a:rPr lang="en-US" b="0" i="0" dirty="0">
                <a:solidFill>
                  <a:srgbClr val="333333"/>
                </a:solidFill>
                <a:effectLst/>
                <a:latin typeface="Calibri" panose="020F0502020204030204" pitchFamily="34" charset="0"/>
              </a:rPr>
              <a:t>Prophet Joseph Smith (</a:t>
            </a:r>
            <a:r>
              <a:rPr lang="en-US" b="0" i="1" dirty="0">
                <a:solidFill>
                  <a:srgbClr val="333333"/>
                </a:solidFill>
                <a:effectLst/>
                <a:latin typeface="Calibri" panose="020F0502020204030204" pitchFamily="34" charset="0"/>
              </a:rPr>
              <a:t>Lectures on Faith</a:t>
            </a:r>
            <a:r>
              <a:rPr lang="en-US" b="0" i="0" dirty="0">
                <a:solidFill>
                  <a:srgbClr val="333333"/>
                </a:solidFill>
                <a:effectLst/>
                <a:latin typeface="Calibri" panose="020F0502020204030204" pitchFamily="34" charset="0"/>
              </a:rPr>
              <a:t>[1985], 38).</a:t>
            </a:r>
          </a:p>
          <a:p>
            <a:pPr lvl="1" fontAlgn="base"/>
            <a:r>
              <a:rPr lang="en-US" b="0" i="0" dirty="0">
                <a:solidFill>
                  <a:srgbClr val="333333"/>
                </a:solidFill>
                <a:effectLst/>
                <a:latin typeface="Calibri" panose="020F0502020204030204" pitchFamily="34" charset="0"/>
              </a:rPr>
              <a:t>(in </a:t>
            </a:r>
            <a:r>
              <a:rPr lang="en-US" b="0" i="1" dirty="0">
                <a:solidFill>
                  <a:srgbClr val="333333"/>
                </a:solidFill>
                <a:effectLst/>
                <a:latin typeface="Calibri" panose="020F0502020204030204" pitchFamily="34" charset="0"/>
              </a:rPr>
              <a:t>History of the Church,</a:t>
            </a:r>
            <a:r>
              <a:rPr lang="en-US" b="0" i="0" dirty="0">
                <a:solidFill>
                  <a:srgbClr val="333333"/>
                </a:solidFill>
                <a:effectLst/>
                <a:latin typeface="Calibri" panose="020F0502020204030204" pitchFamily="34" charset="0"/>
              </a:rPr>
              <a:t> 6:305).</a:t>
            </a:r>
          </a:p>
          <a:p>
            <a:pPr marL="800100" lvl="1" indent="-342900" fontAlgn="base">
              <a:buFontTx/>
              <a:buAutoNum type="arabicPeriod"/>
            </a:pPr>
            <a:endParaRPr lang="en-US" b="0" i="0" dirty="0">
              <a:solidFill>
                <a:srgbClr val="333333"/>
              </a:solidFill>
              <a:effectLst/>
              <a:latin typeface="Calibri" panose="020F0502020204030204" pitchFamily="34" charset="0"/>
            </a:endParaRPr>
          </a:p>
          <a:p>
            <a:pPr marL="342900" indent="-342900" fontAlgn="base">
              <a:buFontTx/>
              <a:buAutoNum type="arabicPeriod"/>
            </a:pPr>
            <a:endParaRPr lang="en-US" dirty="0">
              <a:latin typeface="Calibri" panose="020F0502020204030204" pitchFamily="34" charset="0"/>
            </a:endParaRPr>
          </a:p>
          <a:p>
            <a:pPr marL="342900" indent="-342900" fontAlgn="base">
              <a:buFontTx/>
              <a:buAutoNum type="arabicPeriod"/>
            </a:pPr>
            <a:endParaRPr lang="en-US" dirty="0">
              <a:latin typeface="Calibri" panose="020F0502020204030204" pitchFamily="34" charset="0"/>
            </a:endParaRPr>
          </a:p>
          <a:p>
            <a:pPr marL="342900" indent="-342900" fontAlgn="base">
              <a:buAutoNum type="arabicPeriod"/>
            </a:pPr>
            <a:endParaRPr lang="en-US" dirty="0">
              <a:latin typeface="Calibri" panose="020F0502020204030204" pitchFamily="34" charset="0"/>
            </a:endParaRPr>
          </a:p>
        </p:txBody>
      </p:sp>
      <p:sp>
        <p:nvSpPr>
          <p:cNvPr id="5" name="Footer Placeholder 14">
            <a:extLst>
              <a:ext uri="{FF2B5EF4-FFF2-40B4-BE49-F238E27FC236}">
                <a16:creationId xmlns:a16="http://schemas.microsoft.com/office/drawing/2014/main" id="{CB90FD33-473B-46E6-832C-CFAAD55DDE2D}"/>
              </a:ext>
            </a:extLst>
          </p:cNvPr>
          <p:cNvSpPr>
            <a:spLocks noGrp="1"/>
          </p:cNvSpPr>
          <p:nvPr/>
        </p:nvSpPr>
        <p:spPr>
          <a:xfrm>
            <a:off x="63865" y="652338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841462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096000" cy="2492990"/>
          </a:xfrm>
          <a:prstGeom prst="rect">
            <a:avLst/>
          </a:prstGeom>
          <a:ln>
            <a:solidFill>
              <a:schemeClr val="tx1"/>
            </a:solidFill>
          </a:ln>
        </p:spPr>
        <p:txBody>
          <a:bodyPr>
            <a:spAutoFit/>
          </a:bodyPr>
          <a:lstStyle/>
          <a:p>
            <a:pPr fontAlgn="base"/>
            <a:r>
              <a:rPr lang="en-US" sz="1200" b="1" i="0" dirty="0">
                <a:effectLst/>
                <a:latin typeface="Calibri" panose="020F0502020204030204" pitchFamily="34" charset="0"/>
              </a:rPr>
              <a:t>The Joseph Smith Translation </a:t>
            </a:r>
            <a:r>
              <a:rPr lang="en-US" sz="1200" b="0" i="0" dirty="0">
                <a:effectLst/>
                <a:latin typeface="Calibri" panose="020F0502020204030204" pitchFamily="34" charset="0"/>
              </a:rPr>
              <a:t>adds an important clarification to </a:t>
            </a:r>
            <a:r>
              <a:rPr lang="en-US" sz="1200" b="0" i="0" u="none" strike="noStrike" dirty="0">
                <a:effectLst/>
                <a:latin typeface="Calibri" panose="020F0502020204030204" pitchFamily="34" charset="0"/>
              </a:rPr>
              <a:t>Exodus 34:1–2</a:t>
            </a:r>
            <a:r>
              <a:rPr lang="en-US" sz="1200" b="0" i="0" dirty="0">
                <a:effectLst/>
                <a:latin typeface="Calibri" panose="020F0502020204030204" pitchFamily="34" charset="0"/>
              </a:rPr>
              <a:t> that helps us understand that the Lord said He would not write all of the same things on the second set of tables:</a:t>
            </a:r>
          </a:p>
          <a:p>
            <a:pPr fontAlgn="base"/>
            <a:r>
              <a:rPr lang="en-US" sz="1200" b="0" i="0" dirty="0">
                <a:effectLst/>
                <a:latin typeface="Calibri" panose="020F0502020204030204" pitchFamily="34" charset="0"/>
              </a:rPr>
              <a:t>“And the Lord said unto </a:t>
            </a:r>
            <a:r>
              <a:rPr lang="en-US" sz="1200" b="0" i="0" u="none" strike="noStrike" dirty="0">
                <a:effectLst/>
                <a:latin typeface="Calibri" panose="020F0502020204030204" pitchFamily="34" charset="0"/>
              </a:rPr>
              <a:t>Moses</a:t>
            </a:r>
            <a:r>
              <a:rPr lang="en-US" sz="1200" b="0" i="0" dirty="0">
                <a:effectLst/>
                <a:latin typeface="Calibri" panose="020F0502020204030204" pitchFamily="34" charset="0"/>
              </a:rPr>
              <a:t>, Hew thee two other tables of stone, like unto the first, and I will write upon them also, the words of the law, according as they were written at the first on the tables which thou </a:t>
            </a:r>
            <a:r>
              <a:rPr lang="en-US" sz="1200" b="0" i="0" dirty="0" err="1">
                <a:effectLst/>
                <a:latin typeface="Calibri" panose="020F0502020204030204" pitchFamily="34" charset="0"/>
              </a:rPr>
              <a:t>brakest</a:t>
            </a:r>
            <a:r>
              <a:rPr lang="en-US" sz="1200" b="0" i="0" dirty="0">
                <a:effectLst/>
                <a:latin typeface="Calibri" panose="020F0502020204030204" pitchFamily="34" charset="0"/>
              </a:rPr>
              <a:t>; but it shall not be according to the first, for I will take away the priesthood out of their midst; therefore my holy order, and the ordinances thereof, shall not go before them; for my presence shall not go up in their midst, lest I destroy them.</a:t>
            </a:r>
          </a:p>
          <a:p>
            <a:pPr fontAlgn="base"/>
            <a:r>
              <a:rPr lang="en-US" sz="1200" b="0" i="0" dirty="0">
                <a:effectLst/>
                <a:latin typeface="Calibri" panose="020F0502020204030204" pitchFamily="34" charset="0"/>
              </a:rPr>
              <a:t>“But I will give unto them the law as at the first, but it shall be after the law of a carnal commandment; for I have sworn in my wrath, that they shall not enter into my presence, into my rest, in the days of their pilgrimage. Therefore do as I have commanded thee, and be ready in the morning, and come up in the morning unto mount Sinai, and present thyself there to me, in the top of the mount” (</a:t>
            </a:r>
            <a:r>
              <a:rPr lang="en-US" sz="1200" b="0" i="0" u="none" strike="noStrike" dirty="0">
                <a:effectLst/>
                <a:latin typeface="Calibri" panose="020F0502020204030204" pitchFamily="34" charset="0"/>
              </a:rPr>
              <a:t>Joseph Smith Translation, Exodus 34:1–2</a:t>
            </a:r>
            <a:r>
              <a:rPr lang="en-US" sz="1200" b="0" i="0" dirty="0">
                <a:effectLst/>
                <a:latin typeface="Calibri" panose="020F0502020204030204" pitchFamily="34" charset="0"/>
              </a:rPr>
              <a:t> [in the </a:t>
            </a:r>
            <a:r>
              <a:rPr lang="en-US" sz="1200" b="0" i="0" u="none" strike="noStrike" dirty="0">
                <a:effectLst/>
                <a:latin typeface="Calibri" panose="020F0502020204030204" pitchFamily="34" charset="0"/>
              </a:rPr>
              <a:t>Bible</a:t>
            </a:r>
            <a:r>
              <a:rPr lang="en-US" sz="1200" b="0" i="0" dirty="0">
                <a:effectLst/>
                <a:latin typeface="Calibri" panose="020F0502020204030204" pitchFamily="34" charset="0"/>
              </a:rPr>
              <a:t> appendix]).</a:t>
            </a:r>
          </a:p>
        </p:txBody>
      </p:sp>
      <p:sp>
        <p:nvSpPr>
          <p:cNvPr id="4" name="Rectangle 3"/>
          <p:cNvSpPr/>
          <p:nvPr/>
        </p:nvSpPr>
        <p:spPr>
          <a:xfrm>
            <a:off x="0" y="2495154"/>
            <a:ext cx="6096000" cy="3108543"/>
          </a:xfrm>
          <a:prstGeom prst="rect">
            <a:avLst/>
          </a:prstGeom>
          <a:ln>
            <a:solidFill>
              <a:schemeClr val="tx1"/>
            </a:solidFill>
          </a:ln>
        </p:spPr>
        <p:txBody>
          <a:bodyPr>
            <a:spAutoFit/>
          </a:bodyPr>
          <a:lstStyle/>
          <a:p>
            <a:r>
              <a:rPr lang="en-US" sz="1400" b="1" i="0" dirty="0">
                <a:effectLst/>
                <a:latin typeface="Calibri" panose="020F0502020204030204" pitchFamily="34" charset="0"/>
              </a:rPr>
              <a:t>The Lesser Priesthood: (Not Quite Full)</a:t>
            </a:r>
          </a:p>
          <a:p>
            <a:r>
              <a:rPr lang="en-US" sz="1400" b="0" i="0" dirty="0">
                <a:effectLst/>
                <a:latin typeface="Calibri" panose="020F0502020204030204" pitchFamily="34" charset="0"/>
              </a:rPr>
              <a:t>As a result of the failure of the Israelites to observe the gospel law administered by Moses under the authority of the Melchizedek Priesthood, the Lord gave an additional law of performances and ordinances and “confirmed a priesthood also upon Aaron and his seed, throughout all their generations” (</a:t>
            </a:r>
            <a:r>
              <a:rPr lang="en-US" sz="1400" b="0" i="0" u="none" strike="noStrike" dirty="0">
                <a:effectLst/>
                <a:latin typeface="Calibri" panose="020F0502020204030204" pitchFamily="34" charset="0"/>
              </a:rPr>
              <a:t>D&amp;C 84:18</a:t>
            </a:r>
            <a:r>
              <a:rPr lang="en-US" sz="1400" b="0" i="0" dirty="0">
                <a:effectLst/>
                <a:latin typeface="Calibri" panose="020F0502020204030204" pitchFamily="34" charset="0"/>
              </a:rPr>
              <a:t>) to administer it. This priesthood was of lesser power and authority than the priesthood of Melchizedek and was used to administer the outward ordinances, particularly as characterized by the ceremonies of the law of Moses. </a:t>
            </a:r>
          </a:p>
          <a:p>
            <a:r>
              <a:rPr lang="en-US" sz="1400" dirty="0"/>
              <a:t>The Aaronic Priesthood continued “with the house of Aaron among the children of Israel” from Aaron until John the Baptist, who was a priest in the Aaronic order (D&amp;C 84:26–27), and by this authority he prepared the way for and baptized Jesus. Nineteen centuries later this same John was sent from heaven as a resurrected being to confer the Aaronic Priesthood upon Joseph Smith and Oliver Cowdery. </a:t>
            </a:r>
            <a:r>
              <a:rPr lang="en-US" sz="1400" b="0" i="0" dirty="0">
                <a:effectLst/>
                <a:latin typeface="Calibri" panose="020F0502020204030204" pitchFamily="34" charset="0"/>
              </a:rPr>
              <a:t>Bible Dictionary</a:t>
            </a:r>
            <a:endParaRPr lang="en-US" sz="1400" dirty="0"/>
          </a:p>
        </p:txBody>
      </p:sp>
    </p:spTree>
    <p:extLst>
      <p:ext uri="{BB962C8B-B14F-4D97-AF65-F5344CB8AC3E}">
        <p14:creationId xmlns:p14="http://schemas.microsoft.com/office/powerpoint/2010/main" val="393301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roducts.davidsutherlandinc.com/media/64029/950-14-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3621" y="1305341"/>
            <a:ext cx="4282288" cy="1200329"/>
          </a:xfrm>
          <a:prstGeom prst="rect">
            <a:avLst/>
          </a:prstGeom>
          <a:noFill/>
        </p:spPr>
        <p:txBody>
          <a:bodyPr wrap="square" rtlCol="0">
            <a:spAutoFit/>
          </a:bodyPr>
          <a:lstStyle/>
          <a:p>
            <a:pPr fontAlgn="base"/>
            <a:r>
              <a:rPr lang="en-US" dirty="0">
                <a:latin typeface="Calibri" panose="020F0502020204030204" pitchFamily="34" charset="0"/>
              </a:rPr>
              <a:t>1. A young man transgresses a commandment. He experiences guilt and shame. He believes that Heavenly Father will never forgive him of his sin.</a:t>
            </a:r>
          </a:p>
        </p:txBody>
      </p:sp>
      <p:sp>
        <p:nvSpPr>
          <p:cNvPr id="6" name="TextBox 5"/>
          <p:cNvSpPr txBox="1"/>
          <p:nvPr/>
        </p:nvSpPr>
        <p:spPr>
          <a:xfrm>
            <a:off x="0" y="0"/>
            <a:ext cx="11970190" cy="1107996"/>
          </a:xfrm>
          <a:prstGeom prst="rect">
            <a:avLst/>
          </a:prstGeom>
          <a:noFill/>
        </p:spPr>
        <p:txBody>
          <a:bodyPr wrap="square" rtlCol="0">
            <a:spAutoFit/>
          </a:bodyPr>
          <a:lstStyle/>
          <a:p>
            <a:pPr algn="ctr"/>
            <a:r>
              <a:rPr lang="en-US" sz="6600" dirty="0"/>
              <a:t>Two False Beliefs</a:t>
            </a:r>
          </a:p>
        </p:txBody>
      </p:sp>
      <p:sp>
        <p:nvSpPr>
          <p:cNvPr id="5" name="TextBox 4"/>
          <p:cNvSpPr txBox="1"/>
          <p:nvPr/>
        </p:nvSpPr>
        <p:spPr>
          <a:xfrm>
            <a:off x="7097917" y="1305341"/>
            <a:ext cx="4407529" cy="1477328"/>
          </a:xfrm>
          <a:prstGeom prst="rect">
            <a:avLst/>
          </a:prstGeom>
          <a:noFill/>
        </p:spPr>
        <p:txBody>
          <a:bodyPr wrap="square" rtlCol="0">
            <a:spAutoFit/>
          </a:bodyPr>
          <a:lstStyle/>
          <a:p>
            <a:pPr fontAlgn="base"/>
            <a:r>
              <a:rPr lang="en-US" dirty="0">
                <a:latin typeface="Calibri" panose="020F0502020204030204" pitchFamily="34" charset="0"/>
              </a:rPr>
              <a:t>2. A different young man transgresses the same commandment. He thinks the sin he has committed is not a big deal. He believes that because he is generally a good person, God will not punish him for his sin.</a:t>
            </a:r>
          </a:p>
        </p:txBody>
      </p:sp>
      <p:pic>
        <p:nvPicPr>
          <p:cNvPr id="2050" name="Picture 2" descr="http://www.recognizetrauma.org/images/c-h-sad-teen-bo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3016" y="2881334"/>
            <a:ext cx="2403498" cy="36010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at-risk.org/blog/wp-content/uploads/2010/04/sad-teenag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2805" y="2974744"/>
            <a:ext cx="2463863" cy="36911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767954" y="4092165"/>
            <a:ext cx="1694695" cy="369332"/>
          </a:xfrm>
          <a:prstGeom prst="rect">
            <a:avLst/>
          </a:prstGeom>
          <a:ln>
            <a:noFill/>
          </a:ln>
        </p:spPr>
        <p:txBody>
          <a:bodyPr wrap="none">
            <a:spAutoFit/>
          </a:bodyPr>
          <a:lstStyle/>
          <a:p>
            <a:r>
              <a:rPr lang="en-US" b="0" i="0" dirty="0">
                <a:ln>
                  <a:solidFill>
                    <a:schemeClr val="tx1"/>
                  </a:solidFill>
                </a:ln>
                <a:solidFill>
                  <a:srgbClr val="FF0000"/>
                </a:solidFill>
                <a:effectLst/>
                <a:latin typeface="Calibri" panose="020F0502020204030204" pitchFamily="34" charset="0"/>
              </a:rPr>
              <a:t>God is forgiving.</a:t>
            </a:r>
            <a:endParaRPr lang="en-US" dirty="0">
              <a:ln>
                <a:solidFill>
                  <a:schemeClr val="tx1"/>
                </a:solidFill>
              </a:ln>
              <a:solidFill>
                <a:srgbClr val="FF0000"/>
              </a:solidFill>
            </a:endParaRPr>
          </a:p>
        </p:txBody>
      </p:sp>
      <p:sp>
        <p:nvSpPr>
          <p:cNvPr id="3" name="Rectangle 2"/>
          <p:cNvSpPr/>
          <p:nvPr/>
        </p:nvSpPr>
        <p:spPr>
          <a:xfrm>
            <a:off x="5341546" y="5151917"/>
            <a:ext cx="2826990" cy="646331"/>
          </a:xfrm>
          <a:prstGeom prst="rect">
            <a:avLst/>
          </a:prstGeom>
          <a:ln>
            <a:noFill/>
          </a:ln>
        </p:spPr>
        <p:txBody>
          <a:bodyPr wrap="square">
            <a:spAutoFit/>
          </a:bodyPr>
          <a:lstStyle/>
          <a:p>
            <a:r>
              <a:rPr lang="en-US" b="0" i="0" dirty="0">
                <a:ln>
                  <a:solidFill>
                    <a:schemeClr val="tx1"/>
                  </a:solidFill>
                </a:ln>
                <a:solidFill>
                  <a:srgbClr val="FF0000"/>
                </a:solidFill>
                <a:effectLst/>
                <a:latin typeface="Calibri" panose="020F0502020204030204" pitchFamily="34" charset="0"/>
              </a:rPr>
              <a:t> God will hold us accountable for </a:t>
            </a:r>
            <a:r>
              <a:rPr lang="en-US" dirty="0">
                <a:ln>
                  <a:solidFill>
                    <a:schemeClr val="tx1"/>
                  </a:solidFill>
                </a:ln>
                <a:solidFill>
                  <a:srgbClr val="FF0000"/>
                </a:solidFill>
                <a:latin typeface="Calibri" panose="020F0502020204030204" pitchFamily="34" charset="0"/>
              </a:rPr>
              <a:t>our </a:t>
            </a:r>
            <a:r>
              <a:rPr lang="en-US" b="0" i="0" dirty="0">
                <a:ln>
                  <a:solidFill>
                    <a:schemeClr val="tx1"/>
                  </a:solidFill>
                </a:ln>
                <a:solidFill>
                  <a:srgbClr val="FF0000"/>
                </a:solidFill>
                <a:effectLst/>
                <a:latin typeface="Calibri" panose="020F0502020204030204" pitchFamily="34" charset="0"/>
              </a:rPr>
              <a:t>sins.</a:t>
            </a:r>
            <a:endParaRPr lang="en-US" dirty="0">
              <a:ln>
                <a:solidFill>
                  <a:schemeClr val="tx1"/>
                </a:solidFill>
              </a:ln>
              <a:solidFill>
                <a:srgbClr val="FF0000"/>
              </a:solidFill>
            </a:endParaRPr>
          </a:p>
        </p:txBody>
      </p:sp>
    </p:spTree>
    <p:extLst>
      <p:ext uri="{BB962C8B-B14F-4D97-AF65-F5344CB8AC3E}">
        <p14:creationId xmlns:p14="http://schemas.microsoft.com/office/powerpoint/2010/main" val="250555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fade">
                                      <p:cBhvr>
                                        <p:cTn id="18" dur="500"/>
                                        <p:tgtEl>
                                          <p:spTgt spid="2052"/>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roducts.davidsutherlandinc.com/media/64029/950-14-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79819" y="979097"/>
            <a:ext cx="4282288" cy="369332"/>
          </a:xfrm>
          <a:prstGeom prst="rect">
            <a:avLst/>
          </a:prstGeom>
          <a:noFill/>
        </p:spPr>
        <p:txBody>
          <a:bodyPr wrap="square" rtlCol="0">
            <a:spAutoFit/>
          </a:bodyPr>
          <a:lstStyle/>
          <a:p>
            <a:pPr fontAlgn="base"/>
            <a:r>
              <a:rPr lang="en-US" dirty="0"/>
              <a:t>Evil Tidings=Bad News</a:t>
            </a:r>
          </a:p>
        </p:txBody>
      </p:sp>
      <p:sp>
        <p:nvSpPr>
          <p:cNvPr id="6" name="TextBox 5"/>
          <p:cNvSpPr txBox="1"/>
          <p:nvPr/>
        </p:nvSpPr>
        <p:spPr>
          <a:xfrm>
            <a:off x="0" y="0"/>
            <a:ext cx="11970190" cy="1107996"/>
          </a:xfrm>
          <a:prstGeom prst="rect">
            <a:avLst/>
          </a:prstGeom>
          <a:noFill/>
        </p:spPr>
        <p:txBody>
          <a:bodyPr wrap="square" rtlCol="0">
            <a:spAutoFit/>
          </a:bodyPr>
          <a:lstStyle/>
          <a:p>
            <a:pPr algn="ctr"/>
            <a:r>
              <a:rPr lang="en-US" sz="6600" dirty="0"/>
              <a:t>Punishment For the Israelites</a:t>
            </a:r>
          </a:p>
        </p:txBody>
      </p:sp>
      <p:sp>
        <p:nvSpPr>
          <p:cNvPr id="9" name="TextBox 8"/>
          <p:cNvSpPr txBox="1"/>
          <p:nvPr/>
        </p:nvSpPr>
        <p:spPr>
          <a:xfrm>
            <a:off x="53970" y="6394789"/>
            <a:ext cx="4282288" cy="369332"/>
          </a:xfrm>
          <a:prstGeom prst="rect">
            <a:avLst/>
          </a:prstGeom>
          <a:noFill/>
        </p:spPr>
        <p:txBody>
          <a:bodyPr wrap="square" rtlCol="0">
            <a:spAutoFit/>
          </a:bodyPr>
          <a:lstStyle/>
          <a:p>
            <a:pPr fontAlgn="base"/>
            <a:r>
              <a:rPr lang="en-US" dirty="0"/>
              <a:t>Exodus 33:1-4</a:t>
            </a:r>
          </a:p>
        </p:txBody>
      </p:sp>
      <p:sp>
        <p:nvSpPr>
          <p:cNvPr id="2" name="Rectangle 1"/>
          <p:cNvSpPr/>
          <p:nvPr/>
        </p:nvSpPr>
        <p:spPr>
          <a:xfrm>
            <a:off x="3357327" y="1649391"/>
            <a:ext cx="5400392" cy="5114730"/>
          </a:xfrm>
          <a:prstGeom prst="rect">
            <a:avLst/>
          </a:prstGeom>
          <a:blipFill>
            <a:blip r:embed="rId3"/>
            <a:tile tx="0" ty="0" sx="100000" sy="100000" flip="none" algn="tl"/>
          </a:blip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lded Corner 2"/>
          <p:cNvSpPr/>
          <p:nvPr/>
        </p:nvSpPr>
        <p:spPr>
          <a:xfrm rot="21221194">
            <a:off x="3663097" y="2448222"/>
            <a:ext cx="1213164" cy="1276538"/>
          </a:xfrm>
          <a:prstGeom prst="foldedCorner">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Stop wearing idols as jewelry</a:t>
            </a:r>
          </a:p>
        </p:txBody>
      </p:sp>
      <p:sp>
        <p:nvSpPr>
          <p:cNvPr id="12" name="Folded Corner 11"/>
          <p:cNvSpPr/>
          <p:nvPr/>
        </p:nvSpPr>
        <p:spPr>
          <a:xfrm rot="421236">
            <a:off x="5353616" y="2441703"/>
            <a:ext cx="1213164" cy="1276538"/>
          </a:xfrm>
          <a:prstGeom prst="foldedCorner">
            <a:avLst/>
          </a:prstGeom>
          <a:solidFill>
            <a:srgbClr val="E9BD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Grow up and take charge of your life</a:t>
            </a:r>
          </a:p>
        </p:txBody>
      </p:sp>
      <p:sp>
        <p:nvSpPr>
          <p:cNvPr id="13" name="Folded Corner 12"/>
          <p:cNvSpPr/>
          <p:nvPr/>
        </p:nvSpPr>
        <p:spPr>
          <a:xfrm rot="20994440">
            <a:off x="7092400" y="2414635"/>
            <a:ext cx="1213164" cy="1276538"/>
          </a:xfrm>
          <a:prstGeom prst="foldedCorner">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Put your priorities in check</a:t>
            </a:r>
          </a:p>
        </p:txBody>
      </p:sp>
      <p:sp>
        <p:nvSpPr>
          <p:cNvPr id="8" name="TextBox 7"/>
          <p:cNvSpPr txBox="1"/>
          <p:nvPr/>
        </p:nvSpPr>
        <p:spPr>
          <a:xfrm>
            <a:off x="3690404" y="1762583"/>
            <a:ext cx="4734237" cy="369332"/>
          </a:xfrm>
          <a:prstGeom prst="rect">
            <a:avLst/>
          </a:prstGeom>
          <a:solidFill>
            <a:schemeClr val="bg2"/>
          </a:solidFill>
        </p:spPr>
        <p:txBody>
          <a:bodyPr wrap="square" rtlCol="0">
            <a:spAutoFit/>
          </a:bodyPr>
          <a:lstStyle/>
          <a:p>
            <a:pPr algn="ctr" fontAlgn="base"/>
            <a:r>
              <a:rPr lang="en-US" dirty="0"/>
              <a:t>Take off your ornaments</a:t>
            </a:r>
          </a:p>
        </p:txBody>
      </p:sp>
      <p:sp>
        <p:nvSpPr>
          <p:cNvPr id="14" name="Folded Corner 13"/>
          <p:cNvSpPr/>
          <p:nvPr/>
        </p:nvSpPr>
        <p:spPr>
          <a:xfrm rot="249994">
            <a:off x="3729676" y="3919733"/>
            <a:ext cx="1213164" cy="1276538"/>
          </a:xfrm>
          <a:prstGeom prst="foldedCorner">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Stop whining</a:t>
            </a:r>
          </a:p>
        </p:txBody>
      </p:sp>
      <p:sp>
        <p:nvSpPr>
          <p:cNvPr id="15" name="Folded Corner 14"/>
          <p:cNvSpPr/>
          <p:nvPr/>
        </p:nvSpPr>
        <p:spPr>
          <a:xfrm rot="21233192">
            <a:off x="5427081" y="3930639"/>
            <a:ext cx="1213164" cy="1276538"/>
          </a:xfrm>
          <a:prstGeom prst="foldedCorner">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Listen to the prophet</a:t>
            </a:r>
          </a:p>
        </p:txBody>
      </p:sp>
      <p:sp>
        <p:nvSpPr>
          <p:cNvPr id="16" name="Folded Corner 15"/>
          <p:cNvSpPr/>
          <p:nvPr/>
        </p:nvSpPr>
        <p:spPr>
          <a:xfrm rot="238623">
            <a:off x="7092400" y="3973893"/>
            <a:ext cx="1213164" cy="1276538"/>
          </a:xfrm>
          <a:prstGeom prst="foldedCorner">
            <a:avLst/>
          </a:prstGeom>
          <a:solidFill>
            <a:srgbClr val="E9BD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Repent and renew your covenants</a:t>
            </a:r>
          </a:p>
        </p:txBody>
      </p:sp>
      <p:sp>
        <p:nvSpPr>
          <p:cNvPr id="18" name="Folded Corner 17"/>
          <p:cNvSpPr/>
          <p:nvPr/>
        </p:nvSpPr>
        <p:spPr>
          <a:xfrm>
            <a:off x="4755974" y="5351935"/>
            <a:ext cx="1213164" cy="1276538"/>
          </a:xfrm>
          <a:prstGeom prst="foldedCorner">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BELIEVE</a:t>
            </a:r>
          </a:p>
        </p:txBody>
      </p:sp>
    </p:spTree>
    <p:extLst>
      <p:ext uri="{BB962C8B-B14F-4D97-AF65-F5344CB8AC3E}">
        <p14:creationId xmlns:p14="http://schemas.microsoft.com/office/powerpoint/2010/main" val="58120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15" grpId="0" animBg="1"/>
      <p:bldP spid="16"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roducts.davidsutherlandinc.com/media/64029/950-14-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1970190" cy="1107996"/>
          </a:xfrm>
          <a:prstGeom prst="rect">
            <a:avLst/>
          </a:prstGeom>
          <a:noFill/>
        </p:spPr>
        <p:txBody>
          <a:bodyPr wrap="square" rtlCol="0">
            <a:spAutoFit/>
          </a:bodyPr>
          <a:lstStyle/>
          <a:p>
            <a:pPr algn="ctr"/>
            <a:r>
              <a:rPr lang="en-US" sz="6600" dirty="0"/>
              <a:t>Believing Requires Action</a:t>
            </a:r>
          </a:p>
        </p:txBody>
      </p:sp>
      <p:sp>
        <p:nvSpPr>
          <p:cNvPr id="9" name="TextBox 8"/>
          <p:cNvSpPr txBox="1"/>
          <p:nvPr/>
        </p:nvSpPr>
        <p:spPr>
          <a:xfrm>
            <a:off x="0" y="6435453"/>
            <a:ext cx="4282288" cy="369332"/>
          </a:xfrm>
          <a:prstGeom prst="rect">
            <a:avLst/>
          </a:prstGeom>
          <a:noFill/>
        </p:spPr>
        <p:txBody>
          <a:bodyPr wrap="square" rtlCol="0">
            <a:spAutoFit/>
          </a:bodyPr>
          <a:lstStyle/>
          <a:p>
            <a:pPr fontAlgn="base"/>
            <a:r>
              <a:rPr lang="en-US" dirty="0"/>
              <a:t>Exodus 33:1-4</a:t>
            </a:r>
          </a:p>
        </p:txBody>
      </p:sp>
      <p:sp>
        <p:nvSpPr>
          <p:cNvPr id="7" name="Rectangle 6"/>
          <p:cNvSpPr/>
          <p:nvPr/>
        </p:nvSpPr>
        <p:spPr>
          <a:xfrm>
            <a:off x="233523" y="1179560"/>
            <a:ext cx="5488268" cy="4801314"/>
          </a:xfrm>
          <a:prstGeom prst="rect">
            <a:avLst/>
          </a:prstGeom>
        </p:spPr>
        <p:txBody>
          <a:bodyPr wrap="square">
            <a:spAutoFit/>
          </a:bodyPr>
          <a:lstStyle/>
          <a:p>
            <a:r>
              <a:rPr lang="en-US" b="0" i="0" dirty="0">
                <a:solidFill>
                  <a:srgbClr val="333333"/>
                </a:solidFill>
                <a:effectLst/>
                <a:latin typeface="Calibri" panose="020F0502020204030204" pitchFamily="34" charset="0"/>
              </a:rPr>
              <a:t>If you prepare to walk down the path of life, you can be rewarded beyond your dreams and expectations.</a:t>
            </a:r>
          </a:p>
          <a:p>
            <a:endParaRPr lang="en-US" dirty="0">
              <a:solidFill>
                <a:srgbClr val="333333"/>
              </a:solidFill>
              <a:latin typeface="Calibri" panose="020F0502020204030204" pitchFamily="34" charset="0"/>
            </a:endParaRPr>
          </a:p>
          <a:p>
            <a:r>
              <a:rPr lang="en-US" b="0" i="0" dirty="0">
                <a:solidFill>
                  <a:srgbClr val="333333"/>
                </a:solidFill>
                <a:effectLst/>
                <a:latin typeface="Calibri" panose="020F0502020204030204" pitchFamily="34" charset="0"/>
              </a:rPr>
              <a:t>But to achieve this, you must work very hard, save, be wise, and be alert. </a:t>
            </a:r>
          </a:p>
          <a:p>
            <a:endParaRPr lang="en-US" dirty="0">
              <a:solidFill>
                <a:srgbClr val="333333"/>
              </a:solidFill>
              <a:latin typeface="Calibri" panose="020F0502020204030204" pitchFamily="34" charset="0"/>
            </a:endParaRPr>
          </a:p>
          <a:p>
            <a:r>
              <a:rPr lang="en-US" b="0" i="0" dirty="0">
                <a:solidFill>
                  <a:srgbClr val="333333"/>
                </a:solidFill>
                <a:effectLst/>
                <a:latin typeface="Calibri" panose="020F0502020204030204" pitchFamily="34" charset="0"/>
              </a:rPr>
              <a:t>You must learn to deny yourselves of worldly gratification. </a:t>
            </a:r>
          </a:p>
          <a:p>
            <a:endParaRPr lang="en-US" dirty="0">
              <a:solidFill>
                <a:srgbClr val="333333"/>
              </a:solidFill>
              <a:latin typeface="Calibri" panose="020F0502020204030204" pitchFamily="34" charset="0"/>
            </a:endParaRPr>
          </a:p>
          <a:p>
            <a:r>
              <a:rPr lang="en-US" b="0" i="0" dirty="0">
                <a:solidFill>
                  <a:srgbClr val="333333"/>
                </a:solidFill>
                <a:effectLst/>
                <a:latin typeface="Calibri" panose="020F0502020204030204" pitchFamily="34" charset="0"/>
              </a:rPr>
              <a:t>You must be faithful in paying tithes; you must keep the </a:t>
            </a:r>
            <a:r>
              <a:rPr lang="en-US" b="0" i="0" u="none" strike="noStrike" dirty="0">
                <a:solidFill>
                  <a:srgbClr val="2F393A"/>
                </a:solidFill>
                <a:effectLst/>
                <a:latin typeface="Calibri" panose="020F0502020204030204" pitchFamily="34" charset="0"/>
              </a:rPr>
              <a:t>Word of Wisdom</a:t>
            </a:r>
            <a:r>
              <a:rPr lang="en-US" b="0" i="0" dirty="0">
                <a:solidFill>
                  <a:srgbClr val="333333"/>
                </a:solidFill>
                <a:effectLst/>
                <a:latin typeface="Calibri" panose="020F0502020204030204" pitchFamily="34" charset="0"/>
              </a:rPr>
              <a:t>; you must be free from other addictions. </a:t>
            </a:r>
          </a:p>
          <a:p>
            <a:endParaRPr lang="en-US" dirty="0">
              <a:solidFill>
                <a:srgbClr val="333333"/>
              </a:solidFill>
              <a:latin typeface="Calibri" panose="020F0502020204030204" pitchFamily="34" charset="0"/>
            </a:endParaRPr>
          </a:p>
          <a:p>
            <a:r>
              <a:rPr lang="en-US" b="0" i="0" dirty="0">
                <a:solidFill>
                  <a:srgbClr val="333333"/>
                </a:solidFill>
                <a:effectLst/>
                <a:latin typeface="Calibri" panose="020F0502020204030204" pitchFamily="34" charset="0"/>
              </a:rPr>
              <a:t>You must be chaste and morally clean in every respect. You should accept and be faithful in all of the calls that come to you. Steadiness and toil will serve you better than brilliance. (1)</a:t>
            </a:r>
            <a:endParaRPr lang="en-US" dirty="0"/>
          </a:p>
        </p:txBody>
      </p:sp>
      <p:grpSp>
        <p:nvGrpSpPr>
          <p:cNvPr id="11" name="Group 10"/>
          <p:cNvGrpSpPr/>
          <p:nvPr/>
        </p:nvGrpSpPr>
        <p:grpSpPr>
          <a:xfrm>
            <a:off x="7862122" y="2280186"/>
            <a:ext cx="3917500" cy="2297628"/>
            <a:chOff x="6820278" y="2545976"/>
            <a:chExt cx="3917500" cy="2297628"/>
          </a:xfrm>
        </p:grpSpPr>
        <p:grpSp>
          <p:nvGrpSpPr>
            <p:cNvPr id="17" name="Group 16"/>
            <p:cNvGrpSpPr/>
            <p:nvPr/>
          </p:nvGrpSpPr>
          <p:grpSpPr>
            <a:xfrm>
              <a:off x="6820278" y="2545976"/>
              <a:ext cx="3862811" cy="2297628"/>
              <a:chOff x="5029200" y="2286000"/>
              <a:chExt cx="3312459" cy="1766047"/>
            </a:xfrm>
          </p:grpSpPr>
          <p:grpSp>
            <p:nvGrpSpPr>
              <p:cNvPr id="18" name="Group 17"/>
              <p:cNvGrpSpPr/>
              <p:nvPr/>
            </p:nvGrpSpPr>
            <p:grpSpPr>
              <a:xfrm>
                <a:off x="5257800" y="2743200"/>
                <a:ext cx="2895600" cy="372034"/>
                <a:chOff x="5029200" y="2640106"/>
                <a:chExt cx="4545106" cy="802341"/>
              </a:xfrm>
            </p:grpSpPr>
            <p:grpSp>
              <p:nvGrpSpPr>
                <p:cNvPr id="58" name="Group 57"/>
                <p:cNvGrpSpPr/>
                <p:nvPr/>
              </p:nvGrpSpPr>
              <p:grpSpPr>
                <a:xfrm>
                  <a:off x="5029200" y="2667000"/>
                  <a:ext cx="685800" cy="775447"/>
                  <a:chOff x="5105400" y="3567953"/>
                  <a:chExt cx="685800" cy="775447"/>
                </a:xfrm>
              </p:grpSpPr>
              <p:sp>
                <p:nvSpPr>
                  <p:cNvPr id="74" name="Rounded Rectangle 73"/>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5127812" y="3567953"/>
                    <a:ext cx="609600" cy="338554"/>
                  </a:xfrm>
                  <a:prstGeom prst="rect">
                    <a:avLst/>
                  </a:prstGeom>
                  <a:noFill/>
                </p:spPr>
                <p:txBody>
                  <a:bodyPr wrap="square" rtlCol="0">
                    <a:spAutoFit/>
                  </a:bodyPr>
                  <a:lstStyle/>
                  <a:p>
                    <a:pPr algn="ctr"/>
                    <a:r>
                      <a:rPr lang="en-US" sz="1600" dirty="0">
                        <a:solidFill>
                          <a:schemeClr val="bg1"/>
                        </a:solidFill>
                      </a:rPr>
                      <a:t>A</a:t>
                    </a:r>
                  </a:p>
                </p:txBody>
              </p:sp>
            </p:grpSp>
            <p:grpSp>
              <p:nvGrpSpPr>
                <p:cNvPr id="59" name="Group 58"/>
                <p:cNvGrpSpPr/>
                <p:nvPr/>
              </p:nvGrpSpPr>
              <p:grpSpPr>
                <a:xfrm>
                  <a:off x="5809129" y="2649071"/>
                  <a:ext cx="685800" cy="775447"/>
                  <a:chOff x="5105400" y="3567953"/>
                  <a:chExt cx="685800" cy="775447"/>
                </a:xfrm>
              </p:grpSpPr>
              <p:sp>
                <p:nvSpPr>
                  <p:cNvPr id="72" name="Rounded Rectangle 71"/>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5127812" y="3567953"/>
                    <a:ext cx="609600" cy="338554"/>
                  </a:xfrm>
                  <a:prstGeom prst="rect">
                    <a:avLst/>
                  </a:prstGeom>
                  <a:noFill/>
                </p:spPr>
                <p:txBody>
                  <a:bodyPr wrap="square" rtlCol="0">
                    <a:spAutoFit/>
                  </a:bodyPr>
                  <a:lstStyle/>
                  <a:p>
                    <a:pPr algn="ctr"/>
                    <a:r>
                      <a:rPr lang="en-US" sz="1600" dirty="0">
                        <a:solidFill>
                          <a:schemeClr val="bg1"/>
                        </a:solidFill>
                      </a:rPr>
                      <a:t>S</a:t>
                    </a:r>
                  </a:p>
                </p:txBody>
              </p:sp>
            </p:grpSp>
            <p:grpSp>
              <p:nvGrpSpPr>
                <p:cNvPr id="60" name="Group 59"/>
                <p:cNvGrpSpPr/>
                <p:nvPr/>
              </p:nvGrpSpPr>
              <p:grpSpPr>
                <a:xfrm>
                  <a:off x="6571130" y="2649071"/>
                  <a:ext cx="685800" cy="775447"/>
                  <a:chOff x="5105400" y="3567953"/>
                  <a:chExt cx="685800" cy="775447"/>
                </a:xfrm>
              </p:grpSpPr>
              <p:sp>
                <p:nvSpPr>
                  <p:cNvPr id="70" name="Rounded Rectangle 69"/>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5127812" y="3567953"/>
                    <a:ext cx="609600" cy="338554"/>
                  </a:xfrm>
                  <a:prstGeom prst="rect">
                    <a:avLst/>
                  </a:prstGeom>
                  <a:noFill/>
                </p:spPr>
                <p:txBody>
                  <a:bodyPr wrap="square" rtlCol="0">
                    <a:spAutoFit/>
                  </a:bodyPr>
                  <a:lstStyle/>
                  <a:p>
                    <a:pPr algn="ctr"/>
                    <a:r>
                      <a:rPr lang="en-US" sz="1600" dirty="0">
                        <a:solidFill>
                          <a:schemeClr val="bg1"/>
                        </a:solidFill>
                      </a:rPr>
                      <a:t>D</a:t>
                    </a:r>
                  </a:p>
                </p:txBody>
              </p:sp>
            </p:grpSp>
            <p:grpSp>
              <p:nvGrpSpPr>
                <p:cNvPr id="61" name="Group 60"/>
                <p:cNvGrpSpPr/>
                <p:nvPr/>
              </p:nvGrpSpPr>
              <p:grpSpPr>
                <a:xfrm>
                  <a:off x="7342095" y="2649071"/>
                  <a:ext cx="685800" cy="775447"/>
                  <a:chOff x="5105400" y="3567953"/>
                  <a:chExt cx="685800" cy="775447"/>
                </a:xfrm>
              </p:grpSpPr>
              <p:sp>
                <p:nvSpPr>
                  <p:cNvPr id="68" name="Rounded Rectangle 67"/>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5127812" y="3567953"/>
                    <a:ext cx="609600" cy="338554"/>
                  </a:xfrm>
                  <a:prstGeom prst="rect">
                    <a:avLst/>
                  </a:prstGeom>
                  <a:noFill/>
                </p:spPr>
                <p:txBody>
                  <a:bodyPr wrap="square" rtlCol="0">
                    <a:spAutoFit/>
                  </a:bodyPr>
                  <a:lstStyle/>
                  <a:p>
                    <a:pPr algn="ctr"/>
                    <a:r>
                      <a:rPr lang="en-US" sz="1600" dirty="0">
                        <a:solidFill>
                          <a:schemeClr val="bg1"/>
                        </a:solidFill>
                      </a:rPr>
                      <a:t>J</a:t>
                    </a:r>
                  </a:p>
                </p:txBody>
              </p:sp>
            </p:grpSp>
            <p:grpSp>
              <p:nvGrpSpPr>
                <p:cNvPr id="62" name="Group 61"/>
                <p:cNvGrpSpPr/>
                <p:nvPr/>
              </p:nvGrpSpPr>
              <p:grpSpPr>
                <a:xfrm>
                  <a:off x="8113060" y="2649071"/>
                  <a:ext cx="685800" cy="775447"/>
                  <a:chOff x="5105400" y="3567953"/>
                  <a:chExt cx="685800" cy="775447"/>
                </a:xfrm>
              </p:grpSpPr>
              <p:sp>
                <p:nvSpPr>
                  <p:cNvPr id="66" name="Rounded Rectangle 65"/>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5127812" y="3567953"/>
                    <a:ext cx="609600" cy="338554"/>
                  </a:xfrm>
                  <a:prstGeom prst="rect">
                    <a:avLst/>
                  </a:prstGeom>
                  <a:noFill/>
                </p:spPr>
                <p:txBody>
                  <a:bodyPr wrap="square" rtlCol="0">
                    <a:spAutoFit/>
                  </a:bodyPr>
                  <a:lstStyle/>
                  <a:p>
                    <a:pPr algn="ctr"/>
                    <a:r>
                      <a:rPr lang="en-US" sz="1600" dirty="0">
                        <a:solidFill>
                          <a:schemeClr val="bg1"/>
                        </a:solidFill>
                      </a:rPr>
                      <a:t>K</a:t>
                    </a:r>
                  </a:p>
                </p:txBody>
              </p:sp>
            </p:grpSp>
            <p:grpSp>
              <p:nvGrpSpPr>
                <p:cNvPr id="63" name="Group 62"/>
                <p:cNvGrpSpPr/>
                <p:nvPr/>
              </p:nvGrpSpPr>
              <p:grpSpPr>
                <a:xfrm>
                  <a:off x="8888506" y="2640106"/>
                  <a:ext cx="685800" cy="775447"/>
                  <a:chOff x="5105400" y="3567953"/>
                  <a:chExt cx="685800" cy="775447"/>
                </a:xfrm>
              </p:grpSpPr>
              <p:sp>
                <p:nvSpPr>
                  <p:cNvPr id="64" name="Rounded Rectangle 63"/>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5127812" y="3567953"/>
                    <a:ext cx="609600" cy="338554"/>
                  </a:xfrm>
                  <a:prstGeom prst="rect">
                    <a:avLst/>
                  </a:prstGeom>
                  <a:noFill/>
                </p:spPr>
                <p:txBody>
                  <a:bodyPr wrap="square" rtlCol="0">
                    <a:spAutoFit/>
                  </a:bodyPr>
                  <a:lstStyle/>
                  <a:p>
                    <a:pPr algn="ctr"/>
                    <a:r>
                      <a:rPr lang="en-US" sz="1600" dirty="0">
                        <a:solidFill>
                          <a:schemeClr val="bg1"/>
                        </a:solidFill>
                      </a:rPr>
                      <a:t>L</a:t>
                    </a:r>
                  </a:p>
                </p:txBody>
              </p:sp>
            </p:grpSp>
          </p:grpSp>
          <p:grpSp>
            <p:nvGrpSpPr>
              <p:cNvPr id="19" name="Group 18"/>
              <p:cNvGrpSpPr/>
              <p:nvPr/>
            </p:nvGrpSpPr>
            <p:grpSpPr>
              <a:xfrm>
                <a:off x="5486400" y="2286000"/>
                <a:ext cx="2398722" cy="363720"/>
                <a:chOff x="5809129" y="2640108"/>
                <a:chExt cx="3765177" cy="784410"/>
              </a:xfrm>
            </p:grpSpPr>
            <p:grpSp>
              <p:nvGrpSpPr>
                <p:cNvPr id="43" name="Group 7"/>
                <p:cNvGrpSpPr/>
                <p:nvPr/>
              </p:nvGrpSpPr>
              <p:grpSpPr>
                <a:xfrm>
                  <a:off x="5809129" y="2649071"/>
                  <a:ext cx="685800" cy="775447"/>
                  <a:chOff x="5105400" y="3567953"/>
                  <a:chExt cx="685800" cy="775447"/>
                </a:xfrm>
              </p:grpSpPr>
              <p:sp>
                <p:nvSpPr>
                  <p:cNvPr id="56" name="Rounded Rectangle 55"/>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5127812" y="3567953"/>
                    <a:ext cx="609599" cy="730136"/>
                  </a:xfrm>
                  <a:prstGeom prst="rect">
                    <a:avLst/>
                  </a:prstGeom>
                  <a:noFill/>
                </p:spPr>
                <p:txBody>
                  <a:bodyPr wrap="square" rtlCol="0">
                    <a:spAutoFit/>
                  </a:bodyPr>
                  <a:lstStyle/>
                  <a:p>
                    <a:pPr algn="ctr"/>
                    <a:r>
                      <a:rPr lang="en-US" sz="1600" dirty="0">
                        <a:solidFill>
                          <a:schemeClr val="bg1"/>
                        </a:solidFill>
                      </a:rPr>
                      <a:t>E</a:t>
                    </a:r>
                  </a:p>
                </p:txBody>
              </p:sp>
            </p:grpSp>
            <p:grpSp>
              <p:nvGrpSpPr>
                <p:cNvPr id="44" name="Group 11"/>
                <p:cNvGrpSpPr/>
                <p:nvPr/>
              </p:nvGrpSpPr>
              <p:grpSpPr>
                <a:xfrm>
                  <a:off x="6571130" y="2649071"/>
                  <a:ext cx="685800" cy="775447"/>
                  <a:chOff x="5105400" y="3567953"/>
                  <a:chExt cx="685800" cy="775447"/>
                </a:xfrm>
              </p:grpSpPr>
              <p:sp>
                <p:nvSpPr>
                  <p:cNvPr id="54" name="Rounded Rectangle 53"/>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5127812" y="3567953"/>
                    <a:ext cx="609599" cy="730136"/>
                  </a:xfrm>
                  <a:prstGeom prst="rect">
                    <a:avLst/>
                  </a:prstGeom>
                  <a:noFill/>
                </p:spPr>
                <p:txBody>
                  <a:bodyPr wrap="square" rtlCol="0">
                    <a:spAutoFit/>
                  </a:bodyPr>
                  <a:lstStyle/>
                  <a:p>
                    <a:pPr algn="ctr"/>
                    <a:r>
                      <a:rPr lang="en-US" sz="1600" dirty="0">
                        <a:solidFill>
                          <a:schemeClr val="bg1"/>
                        </a:solidFill>
                      </a:rPr>
                      <a:t>R</a:t>
                    </a:r>
                  </a:p>
                </p:txBody>
              </p:sp>
            </p:grpSp>
            <p:grpSp>
              <p:nvGrpSpPr>
                <p:cNvPr id="45" name="Group 14"/>
                <p:cNvGrpSpPr/>
                <p:nvPr/>
              </p:nvGrpSpPr>
              <p:grpSpPr>
                <a:xfrm>
                  <a:off x="7342095" y="2649071"/>
                  <a:ext cx="685800" cy="775447"/>
                  <a:chOff x="5105400" y="3567953"/>
                  <a:chExt cx="685800" cy="775447"/>
                </a:xfrm>
              </p:grpSpPr>
              <p:sp>
                <p:nvSpPr>
                  <p:cNvPr id="52" name="Rounded Rectangle 51"/>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5127812" y="3567953"/>
                    <a:ext cx="609599" cy="730136"/>
                  </a:xfrm>
                  <a:prstGeom prst="rect">
                    <a:avLst/>
                  </a:prstGeom>
                  <a:noFill/>
                </p:spPr>
                <p:txBody>
                  <a:bodyPr wrap="square" rtlCol="0">
                    <a:spAutoFit/>
                  </a:bodyPr>
                  <a:lstStyle/>
                  <a:p>
                    <a:pPr algn="ctr"/>
                    <a:r>
                      <a:rPr lang="en-US" sz="1600" dirty="0">
                        <a:solidFill>
                          <a:schemeClr val="bg1"/>
                        </a:solidFill>
                      </a:rPr>
                      <a:t>U</a:t>
                    </a:r>
                  </a:p>
                </p:txBody>
              </p:sp>
            </p:grpSp>
            <p:grpSp>
              <p:nvGrpSpPr>
                <p:cNvPr id="46" name="Group 17"/>
                <p:cNvGrpSpPr/>
                <p:nvPr/>
              </p:nvGrpSpPr>
              <p:grpSpPr>
                <a:xfrm>
                  <a:off x="8113060" y="2649071"/>
                  <a:ext cx="685800" cy="775447"/>
                  <a:chOff x="5105400" y="3567953"/>
                  <a:chExt cx="685800" cy="775447"/>
                </a:xfrm>
              </p:grpSpPr>
              <p:sp>
                <p:nvSpPr>
                  <p:cNvPr id="50" name="Rounded Rectangle 49"/>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5127812" y="3567953"/>
                    <a:ext cx="609599" cy="730136"/>
                  </a:xfrm>
                  <a:prstGeom prst="rect">
                    <a:avLst/>
                  </a:prstGeom>
                  <a:noFill/>
                </p:spPr>
                <p:txBody>
                  <a:bodyPr wrap="square" rtlCol="0">
                    <a:spAutoFit/>
                  </a:bodyPr>
                  <a:lstStyle/>
                  <a:p>
                    <a:pPr algn="ctr"/>
                    <a:r>
                      <a:rPr lang="en-US" sz="1600" dirty="0">
                        <a:solidFill>
                          <a:schemeClr val="bg1"/>
                        </a:solidFill>
                      </a:rPr>
                      <a:t>U</a:t>
                    </a:r>
                  </a:p>
                </p:txBody>
              </p:sp>
            </p:grpSp>
            <p:grpSp>
              <p:nvGrpSpPr>
                <p:cNvPr id="47" name="Group 20"/>
                <p:cNvGrpSpPr/>
                <p:nvPr/>
              </p:nvGrpSpPr>
              <p:grpSpPr>
                <a:xfrm>
                  <a:off x="8888506" y="2640108"/>
                  <a:ext cx="685800" cy="775445"/>
                  <a:chOff x="5105400" y="3567955"/>
                  <a:chExt cx="685800" cy="775445"/>
                </a:xfrm>
              </p:grpSpPr>
              <p:sp>
                <p:nvSpPr>
                  <p:cNvPr id="48" name="Rounded Rectangle 47"/>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5127812" y="3567955"/>
                    <a:ext cx="609599" cy="730136"/>
                  </a:xfrm>
                  <a:prstGeom prst="rect">
                    <a:avLst/>
                  </a:prstGeom>
                  <a:noFill/>
                </p:spPr>
                <p:txBody>
                  <a:bodyPr wrap="square" rtlCol="0">
                    <a:spAutoFit/>
                  </a:bodyPr>
                  <a:lstStyle/>
                  <a:p>
                    <a:pPr algn="ctr"/>
                    <a:r>
                      <a:rPr lang="en-US" sz="1600" dirty="0">
                        <a:solidFill>
                          <a:schemeClr val="bg1"/>
                        </a:solidFill>
                      </a:rPr>
                      <a:t>I</a:t>
                    </a:r>
                  </a:p>
                </p:txBody>
              </p:sp>
            </p:grpSp>
          </p:grpSp>
          <p:grpSp>
            <p:nvGrpSpPr>
              <p:cNvPr id="20" name="Group 19"/>
              <p:cNvGrpSpPr/>
              <p:nvPr/>
            </p:nvGrpSpPr>
            <p:grpSpPr>
              <a:xfrm>
                <a:off x="5486400" y="3200400"/>
                <a:ext cx="2398722" cy="363720"/>
                <a:chOff x="5809129" y="2640108"/>
                <a:chExt cx="3765177" cy="784410"/>
              </a:xfrm>
            </p:grpSpPr>
            <p:grpSp>
              <p:nvGrpSpPr>
                <p:cNvPr id="28" name="Group 7"/>
                <p:cNvGrpSpPr/>
                <p:nvPr/>
              </p:nvGrpSpPr>
              <p:grpSpPr>
                <a:xfrm>
                  <a:off x="5809129" y="2649071"/>
                  <a:ext cx="685800" cy="775447"/>
                  <a:chOff x="5105400" y="3567953"/>
                  <a:chExt cx="685800" cy="775447"/>
                </a:xfrm>
              </p:grpSpPr>
              <p:sp>
                <p:nvSpPr>
                  <p:cNvPr id="41" name="Rounded Rectangle 40"/>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127812" y="3567953"/>
                    <a:ext cx="609599" cy="730136"/>
                  </a:xfrm>
                  <a:prstGeom prst="rect">
                    <a:avLst/>
                  </a:prstGeom>
                  <a:noFill/>
                </p:spPr>
                <p:txBody>
                  <a:bodyPr wrap="square" rtlCol="0">
                    <a:spAutoFit/>
                  </a:bodyPr>
                  <a:lstStyle/>
                  <a:p>
                    <a:pPr algn="ctr"/>
                    <a:r>
                      <a:rPr lang="en-US" sz="1600" dirty="0">
                        <a:solidFill>
                          <a:schemeClr val="bg1"/>
                        </a:solidFill>
                      </a:rPr>
                      <a:t>C</a:t>
                    </a:r>
                  </a:p>
                </p:txBody>
              </p:sp>
            </p:grpSp>
            <p:grpSp>
              <p:nvGrpSpPr>
                <p:cNvPr id="29" name="Group 11"/>
                <p:cNvGrpSpPr/>
                <p:nvPr/>
              </p:nvGrpSpPr>
              <p:grpSpPr>
                <a:xfrm>
                  <a:off x="6571130" y="2649071"/>
                  <a:ext cx="685800" cy="775447"/>
                  <a:chOff x="5105400" y="3567953"/>
                  <a:chExt cx="685800" cy="775447"/>
                </a:xfrm>
              </p:grpSpPr>
              <p:sp>
                <p:nvSpPr>
                  <p:cNvPr id="39" name="Rounded Rectangle 38"/>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127812" y="3567953"/>
                    <a:ext cx="609599" cy="730136"/>
                  </a:xfrm>
                  <a:prstGeom prst="rect">
                    <a:avLst/>
                  </a:prstGeom>
                  <a:noFill/>
                </p:spPr>
                <p:txBody>
                  <a:bodyPr wrap="square" rtlCol="0">
                    <a:spAutoFit/>
                  </a:bodyPr>
                  <a:lstStyle/>
                  <a:p>
                    <a:pPr algn="ctr"/>
                    <a:r>
                      <a:rPr lang="en-US" sz="1600" dirty="0">
                        <a:solidFill>
                          <a:schemeClr val="bg1"/>
                        </a:solidFill>
                      </a:rPr>
                      <a:t>V</a:t>
                    </a:r>
                  </a:p>
                </p:txBody>
              </p:sp>
            </p:grpSp>
            <p:grpSp>
              <p:nvGrpSpPr>
                <p:cNvPr id="30" name="Group 14"/>
                <p:cNvGrpSpPr/>
                <p:nvPr/>
              </p:nvGrpSpPr>
              <p:grpSpPr>
                <a:xfrm>
                  <a:off x="7342095" y="2649071"/>
                  <a:ext cx="685800" cy="775447"/>
                  <a:chOff x="5105400" y="3567953"/>
                  <a:chExt cx="685800" cy="775447"/>
                </a:xfrm>
              </p:grpSpPr>
              <p:sp>
                <p:nvSpPr>
                  <p:cNvPr id="37" name="Rounded Rectangle 36"/>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27812" y="3567953"/>
                    <a:ext cx="609599" cy="730136"/>
                  </a:xfrm>
                  <a:prstGeom prst="rect">
                    <a:avLst/>
                  </a:prstGeom>
                  <a:noFill/>
                </p:spPr>
                <p:txBody>
                  <a:bodyPr wrap="square" rtlCol="0">
                    <a:spAutoFit/>
                  </a:bodyPr>
                  <a:lstStyle/>
                  <a:p>
                    <a:pPr algn="ctr"/>
                    <a:r>
                      <a:rPr lang="en-US" sz="1600" dirty="0">
                        <a:solidFill>
                          <a:schemeClr val="bg1"/>
                        </a:solidFill>
                      </a:rPr>
                      <a:t>B</a:t>
                    </a:r>
                  </a:p>
                </p:txBody>
              </p:sp>
            </p:grpSp>
            <p:grpSp>
              <p:nvGrpSpPr>
                <p:cNvPr id="31" name="Group 17"/>
                <p:cNvGrpSpPr/>
                <p:nvPr/>
              </p:nvGrpSpPr>
              <p:grpSpPr>
                <a:xfrm>
                  <a:off x="8113060" y="2649071"/>
                  <a:ext cx="685800" cy="775447"/>
                  <a:chOff x="5105400" y="3567953"/>
                  <a:chExt cx="685800" cy="775447"/>
                </a:xfrm>
              </p:grpSpPr>
              <p:sp>
                <p:nvSpPr>
                  <p:cNvPr id="35" name="Rounded Rectangle 34"/>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5127812" y="3567953"/>
                    <a:ext cx="609599" cy="730136"/>
                  </a:xfrm>
                  <a:prstGeom prst="rect">
                    <a:avLst/>
                  </a:prstGeom>
                  <a:noFill/>
                </p:spPr>
                <p:txBody>
                  <a:bodyPr wrap="square" rtlCol="0">
                    <a:spAutoFit/>
                  </a:bodyPr>
                  <a:lstStyle/>
                  <a:p>
                    <a:pPr algn="ctr"/>
                    <a:r>
                      <a:rPr lang="en-US" sz="1600" dirty="0">
                        <a:solidFill>
                          <a:schemeClr val="bg1"/>
                        </a:solidFill>
                      </a:rPr>
                      <a:t>N</a:t>
                    </a:r>
                  </a:p>
                </p:txBody>
              </p:sp>
            </p:grpSp>
            <p:grpSp>
              <p:nvGrpSpPr>
                <p:cNvPr id="32" name="Group 20"/>
                <p:cNvGrpSpPr/>
                <p:nvPr/>
              </p:nvGrpSpPr>
              <p:grpSpPr>
                <a:xfrm>
                  <a:off x="8888506" y="2640108"/>
                  <a:ext cx="685800" cy="775445"/>
                  <a:chOff x="5105400" y="3567955"/>
                  <a:chExt cx="685800" cy="775445"/>
                </a:xfrm>
              </p:grpSpPr>
              <p:sp>
                <p:nvSpPr>
                  <p:cNvPr id="33" name="Rounded Rectangle 32"/>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127812" y="3567955"/>
                    <a:ext cx="609599" cy="730136"/>
                  </a:xfrm>
                  <a:prstGeom prst="rect">
                    <a:avLst/>
                  </a:prstGeom>
                  <a:noFill/>
                </p:spPr>
                <p:txBody>
                  <a:bodyPr wrap="square" rtlCol="0">
                    <a:spAutoFit/>
                  </a:bodyPr>
                  <a:lstStyle/>
                  <a:p>
                    <a:pPr algn="ctr"/>
                    <a:r>
                      <a:rPr lang="en-US" sz="1600" dirty="0">
                        <a:solidFill>
                          <a:schemeClr val="bg1"/>
                        </a:solidFill>
                      </a:rPr>
                      <a:t>M</a:t>
                    </a:r>
                  </a:p>
                </p:txBody>
              </p:sp>
            </p:grpSp>
          </p:grpSp>
          <p:sp>
            <p:nvSpPr>
              <p:cNvPr id="21" name="Rounded Rectangle 20"/>
              <p:cNvSpPr/>
              <p:nvPr/>
            </p:nvSpPr>
            <p:spPr>
              <a:xfrm>
                <a:off x="5029200" y="3207240"/>
                <a:ext cx="381000" cy="387607"/>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7960659" y="3184830"/>
                <a:ext cx="381000" cy="387607"/>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5486400" y="3657600"/>
                <a:ext cx="2362200" cy="394447"/>
                <a:chOff x="5105400" y="3567953"/>
                <a:chExt cx="685800" cy="775447"/>
              </a:xfrm>
            </p:grpSpPr>
            <p:sp>
              <p:nvSpPr>
                <p:cNvPr id="26" name="Rounded Rectangle 25"/>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127812" y="3567953"/>
                  <a:ext cx="609600" cy="707886"/>
                </a:xfrm>
                <a:prstGeom prst="rect">
                  <a:avLst/>
                </a:prstGeom>
                <a:noFill/>
              </p:spPr>
              <p:txBody>
                <a:bodyPr wrap="square" rtlCol="0">
                  <a:spAutoFit/>
                </a:bodyPr>
                <a:lstStyle/>
                <a:p>
                  <a:pPr algn="ctr"/>
                  <a:endParaRPr lang="en-US" sz="4000" dirty="0">
                    <a:solidFill>
                      <a:schemeClr val="bg1"/>
                    </a:solidFill>
                  </a:endParaRPr>
                </a:p>
              </p:txBody>
            </p:sp>
          </p:grpSp>
          <p:sp>
            <p:nvSpPr>
              <p:cNvPr id="24" name="Isosceles Triangle 23"/>
              <p:cNvSpPr/>
              <p:nvPr/>
            </p:nvSpPr>
            <p:spPr>
              <a:xfrm>
                <a:off x="5105400" y="3276600"/>
                <a:ext cx="228600" cy="1524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Bent Arrow 24"/>
              <p:cNvSpPr/>
              <p:nvPr/>
            </p:nvSpPr>
            <p:spPr>
              <a:xfrm flipH="1">
                <a:off x="8001000" y="3276600"/>
                <a:ext cx="228600" cy="228600"/>
              </a:xfrm>
              <a:prstGeom prst="ben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5" name="Rounded Rectangle 4"/>
            <p:cNvSpPr/>
            <p:nvPr/>
          </p:nvSpPr>
          <p:spPr>
            <a:xfrm>
              <a:off x="10256211" y="3765190"/>
              <a:ext cx="426878" cy="410879"/>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0" name="TextBox 9"/>
            <p:cNvSpPr txBox="1"/>
            <p:nvPr/>
          </p:nvSpPr>
          <p:spPr>
            <a:xfrm>
              <a:off x="10226855" y="3771877"/>
              <a:ext cx="510923" cy="369332"/>
            </a:xfrm>
            <a:prstGeom prst="rect">
              <a:avLst/>
            </a:prstGeom>
            <a:noFill/>
          </p:spPr>
          <p:txBody>
            <a:bodyPr wrap="square" rtlCol="0">
              <a:spAutoFit/>
            </a:bodyPr>
            <a:lstStyle/>
            <a:p>
              <a:r>
                <a:rPr lang="en-US" dirty="0">
                  <a:solidFill>
                    <a:schemeClr val="bg1"/>
                  </a:solidFill>
                </a:rPr>
                <a:t>NO</a:t>
              </a:r>
            </a:p>
          </p:txBody>
        </p:sp>
      </p:grpSp>
      <p:grpSp>
        <p:nvGrpSpPr>
          <p:cNvPr id="76" name="Group 75"/>
          <p:cNvGrpSpPr/>
          <p:nvPr/>
        </p:nvGrpSpPr>
        <p:grpSpPr>
          <a:xfrm>
            <a:off x="6045707" y="1375176"/>
            <a:ext cx="1435965" cy="1404279"/>
            <a:chOff x="5955314" y="4507634"/>
            <a:chExt cx="1435965" cy="1404279"/>
          </a:xfrm>
        </p:grpSpPr>
        <p:grpSp>
          <p:nvGrpSpPr>
            <p:cNvPr id="77" name="Group 76"/>
            <p:cNvGrpSpPr/>
            <p:nvPr/>
          </p:nvGrpSpPr>
          <p:grpSpPr>
            <a:xfrm>
              <a:off x="5955314" y="4507634"/>
              <a:ext cx="1435965" cy="1404279"/>
              <a:chOff x="1066800" y="1371600"/>
              <a:chExt cx="2362200" cy="2398490"/>
            </a:xfrm>
            <a:solidFill>
              <a:srgbClr val="FFFF00"/>
            </a:solidFill>
          </p:grpSpPr>
          <p:sp>
            <p:nvSpPr>
              <p:cNvPr id="78" name="Rounded Rectangle 77"/>
              <p:cNvSpPr/>
              <p:nvPr/>
            </p:nvSpPr>
            <p:spPr>
              <a:xfrm rot="18902810">
                <a:off x="1066800" y="1371600"/>
                <a:ext cx="2362200" cy="2398490"/>
              </a:xfrm>
              <a:prstGeom prst="round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rot="18902810">
                <a:off x="1270805" y="1598152"/>
                <a:ext cx="1958989" cy="1989085"/>
              </a:xfrm>
              <a:prstGeom prst="roundRect">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TextBox 79"/>
            <p:cNvSpPr txBox="1"/>
            <p:nvPr/>
          </p:nvSpPr>
          <p:spPr>
            <a:xfrm>
              <a:off x="6064654" y="4683957"/>
              <a:ext cx="1253110" cy="1077218"/>
            </a:xfrm>
            <a:prstGeom prst="rect">
              <a:avLst/>
            </a:prstGeom>
            <a:noFill/>
          </p:spPr>
          <p:txBody>
            <a:bodyPr wrap="square" rtlCol="0">
              <a:spAutoFit/>
            </a:bodyPr>
            <a:lstStyle/>
            <a:p>
              <a:pPr algn="ctr"/>
              <a:r>
                <a:rPr lang="en-US" sz="3200" dirty="0"/>
                <a:t>Work</a:t>
              </a:r>
            </a:p>
            <a:p>
              <a:pPr algn="ctr"/>
              <a:r>
                <a:rPr lang="en-US" sz="3200" dirty="0"/>
                <a:t>Hard</a:t>
              </a:r>
            </a:p>
          </p:txBody>
        </p:sp>
      </p:grpSp>
      <p:grpSp>
        <p:nvGrpSpPr>
          <p:cNvPr id="83" name="Group 15"/>
          <p:cNvGrpSpPr/>
          <p:nvPr/>
        </p:nvGrpSpPr>
        <p:grpSpPr>
          <a:xfrm>
            <a:off x="5479239" y="4157486"/>
            <a:ext cx="906257" cy="2257351"/>
            <a:chOff x="5883426" y="1905000"/>
            <a:chExt cx="1271017" cy="3165915"/>
          </a:xfrm>
          <a:solidFill>
            <a:schemeClr val="bg1"/>
          </a:solidFill>
        </p:grpSpPr>
        <p:sp>
          <p:nvSpPr>
            <p:cNvPr id="90" name="Oval 89"/>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0"/>
            <p:cNvSpPr/>
            <p:nvPr/>
          </p:nvSpPr>
          <p:spPr>
            <a:xfrm rot="2423263">
              <a:off x="6068520"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rot="18930933">
              <a:off x="6612190" y="4346223"/>
              <a:ext cx="381000" cy="71779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rot="5400000">
              <a:off x="6328435" y="261227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23"/>
          <p:cNvGrpSpPr/>
          <p:nvPr/>
        </p:nvGrpSpPr>
        <p:grpSpPr>
          <a:xfrm>
            <a:off x="6559793" y="4168863"/>
            <a:ext cx="906257" cy="2257351"/>
            <a:chOff x="7175322" y="1828800"/>
            <a:chExt cx="1271017" cy="3165915"/>
          </a:xfrm>
          <a:solidFill>
            <a:schemeClr val="bg1"/>
          </a:solidFill>
        </p:grpSpPr>
        <p:sp>
          <p:nvSpPr>
            <p:cNvPr id="85" name="Oval 84"/>
            <p:cNvSpPr/>
            <p:nvPr/>
          </p:nvSpPr>
          <p:spPr>
            <a:xfrm>
              <a:off x="7290818" y="18288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rot="2423263">
              <a:off x="7315202"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rot="19233497">
              <a:off x="7890880"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rot="5400000">
              <a:off x="7620331" y="2544930"/>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a:off x="7280002" y="2741614"/>
              <a:ext cx="990600" cy="1828800"/>
            </a:xfrm>
            <a:prstGeom prst="trapezoid">
              <a:avLst>
                <a:gd name="adj" fmla="val 3357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1" name="Picture 8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6482" y="522047"/>
            <a:ext cx="1102600" cy="1328434"/>
          </a:xfrm>
          <a:prstGeom prst="rect">
            <a:avLst/>
          </a:prstGeom>
        </p:spPr>
      </p:pic>
    </p:spTree>
    <p:extLst>
      <p:ext uri="{BB962C8B-B14F-4D97-AF65-F5344CB8AC3E}">
        <p14:creationId xmlns:p14="http://schemas.microsoft.com/office/powerpoint/2010/main" val="394320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6"/>
                                        </p:tgtEl>
                                        <p:attrNameLst>
                                          <p:attrName>style.visibility</p:attrName>
                                        </p:attrNameLst>
                                      </p:cBhvr>
                                      <p:to>
                                        <p:strVal val="visible"/>
                                      </p:to>
                                    </p:set>
                                    <p:animEffect transition="in" filter="fade">
                                      <p:cBhvr>
                                        <p:cTn id="9" dur="500"/>
                                        <p:tgtEl>
                                          <p:spTgt spid="7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childTnLst>
                                </p:cTn>
                              </p:par>
                              <p:par>
                                <p:cTn id="25" presetID="42" presetClass="entr" presetSubtype="0" fill="hold" nodeType="with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fade">
                                      <p:cBhvr>
                                        <p:cTn id="27" dur="1000"/>
                                        <p:tgtEl>
                                          <p:spTgt spid="83"/>
                                        </p:tgtEl>
                                      </p:cBhvr>
                                    </p:animEffect>
                                    <p:anim calcmode="lin" valueType="num">
                                      <p:cBhvr>
                                        <p:cTn id="28" dur="1000" fill="hold"/>
                                        <p:tgtEl>
                                          <p:spTgt spid="83"/>
                                        </p:tgtEl>
                                        <p:attrNameLst>
                                          <p:attrName>ppt_x</p:attrName>
                                        </p:attrNameLst>
                                      </p:cBhvr>
                                      <p:tavLst>
                                        <p:tav tm="0">
                                          <p:val>
                                            <p:strVal val="#ppt_x"/>
                                          </p:val>
                                        </p:tav>
                                        <p:tav tm="100000">
                                          <p:val>
                                            <p:strVal val="#ppt_x"/>
                                          </p:val>
                                        </p:tav>
                                      </p:tavLst>
                                    </p:anim>
                                    <p:anim calcmode="lin" valueType="num">
                                      <p:cBhvr>
                                        <p:cTn id="29" dur="1000" fill="hold"/>
                                        <p:tgtEl>
                                          <p:spTgt spid="8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fade">
                                      <p:cBhvr>
                                        <p:cTn id="32" dur="1000"/>
                                        <p:tgtEl>
                                          <p:spTgt spid="84"/>
                                        </p:tgtEl>
                                      </p:cBhvr>
                                    </p:animEffect>
                                    <p:anim calcmode="lin" valueType="num">
                                      <p:cBhvr>
                                        <p:cTn id="33" dur="1000" fill="hold"/>
                                        <p:tgtEl>
                                          <p:spTgt spid="84"/>
                                        </p:tgtEl>
                                        <p:attrNameLst>
                                          <p:attrName>ppt_x</p:attrName>
                                        </p:attrNameLst>
                                      </p:cBhvr>
                                      <p:tavLst>
                                        <p:tav tm="0">
                                          <p:val>
                                            <p:strVal val="#ppt_x"/>
                                          </p:val>
                                        </p:tav>
                                        <p:tav tm="100000">
                                          <p:val>
                                            <p:strVal val="#ppt_x"/>
                                          </p:val>
                                        </p:tav>
                                      </p:tavLst>
                                    </p:anim>
                                    <p:anim calcmode="lin" valueType="num">
                                      <p:cBhvr>
                                        <p:cTn id="34"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roducts.davidsutherlandinc.com/media/64029/950-14-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3621" y="1305341"/>
            <a:ext cx="4282288" cy="369332"/>
          </a:xfrm>
          <a:prstGeom prst="rect">
            <a:avLst/>
          </a:prstGeom>
          <a:noFill/>
        </p:spPr>
        <p:txBody>
          <a:bodyPr wrap="square" rtlCol="0">
            <a:spAutoFit/>
          </a:bodyPr>
          <a:lstStyle/>
          <a:p>
            <a:pPr fontAlgn="base"/>
            <a:r>
              <a:rPr lang="en-US" dirty="0"/>
              <a:t>The Israelites lost the blessings of the Lord</a:t>
            </a:r>
          </a:p>
        </p:txBody>
      </p:sp>
      <p:sp>
        <p:nvSpPr>
          <p:cNvPr id="6" name="TextBox 5"/>
          <p:cNvSpPr txBox="1"/>
          <p:nvPr/>
        </p:nvSpPr>
        <p:spPr>
          <a:xfrm>
            <a:off x="0" y="0"/>
            <a:ext cx="11970190" cy="1107996"/>
          </a:xfrm>
          <a:prstGeom prst="rect">
            <a:avLst/>
          </a:prstGeom>
          <a:noFill/>
        </p:spPr>
        <p:txBody>
          <a:bodyPr wrap="square" rtlCol="0">
            <a:spAutoFit/>
          </a:bodyPr>
          <a:lstStyle/>
          <a:p>
            <a:pPr algn="ctr"/>
            <a:r>
              <a:rPr lang="en-US" sz="6600" dirty="0"/>
              <a:t>Mourning</a:t>
            </a:r>
          </a:p>
        </p:txBody>
      </p:sp>
      <p:sp>
        <p:nvSpPr>
          <p:cNvPr id="5" name="TextBox 4"/>
          <p:cNvSpPr txBox="1"/>
          <p:nvPr/>
        </p:nvSpPr>
        <p:spPr>
          <a:xfrm>
            <a:off x="0" y="6413370"/>
            <a:ext cx="4407529" cy="369332"/>
          </a:xfrm>
          <a:prstGeom prst="rect">
            <a:avLst/>
          </a:prstGeom>
          <a:noFill/>
        </p:spPr>
        <p:txBody>
          <a:bodyPr wrap="square" rtlCol="0">
            <a:spAutoFit/>
          </a:bodyPr>
          <a:lstStyle/>
          <a:p>
            <a:pPr fontAlgn="base"/>
            <a:r>
              <a:rPr lang="en-US" dirty="0"/>
              <a:t>Exodus 33:4</a:t>
            </a:r>
          </a:p>
        </p:txBody>
      </p:sp>
      <p:grpSp>
        <p:nvGrpSpPr>
          <p:cNvPr id="10" name="Group 9"/>
          <p:cNvGrpSpPr/>
          <p:nvPr/>
        </p:nvGrpSpPr>
        <p:grpSpPr>
          <a:xfrm>
            <a:off x="8184332" y="218259"/>
            <a:ext cx="2493343" cy="1779473"/>
            <a:chOff x="228600" y="381000"/>
            <a:chExt cx="3505068" cy="2501531"/>
          </a:xfrm>
        </p:grpSpPr>
        <p:grpSp>
          <p:nvGrpSpPr>
            <p:cNvPr id="11" name="Group 10"/>
            <p:cNvGrpSpPr/>
            <p:nvPr/>
          </p:nvGrpSpPr>
          <p:grpSpPr>
            <a:xfrm>
              <a:off x="228600" y="381000"/>
              <a:ext cx="3505068" cy="2501531"/>
              <a:chOff x="534986" y="381000"/>
              <a:chExt cx="2637111" cy="2501531"/>
            </a:xfrm>
          </p:grpSpPr>
          <p:sp>
            <p:nvSpPr>
              <p:cNvPr id="13" name="Rectangle 12"/>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534986" y="384805"/>
                <a:ext cx="457200" cy="2497726"/>
                <a:chOff x="533400" y="381000"/>
                <a:chExt cx="457200" cy="2497726"/>
              </a:xfrm>
            </p:grpSpPr>
            <p:sp>
              <p:nvSpPr>
                <p:cNvPr id="20" name="Oval 1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714897" y="381000"/>
                <a:ext cx="457200" cy="2497726"/>
                <a:chOff x="2714897" y="457200"/>
                <a:chExt cx="457200" cy="2497726"/>
              </a:xfrm>
            </p:grpSpPr>
            <p:sp>
              <p:nvSpPr>
                <p:cNvPr id="16" name="Oval 1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832643" y="1257948"/>
              <a:ext cx="2293346" cy="822060"/>
            </a:xfrm>
            <a:prstGeom prst="rect">
              <a:avLst/>
            </a:prstGeom>
          </p:spPr>
          <p:txBody>
            <a:bodyPr wrap="square">
              <a:spAutoFit/>
            </a:bodyPr>
            <a:lstStyle/>
            <a:p>
              <a:pPr algn="ctr"/>
              <a:r>
                <a:rPr lang="en-US" sz="1600" i="1" dirty="0">
                  <a:latin typeface="Calibri" panose="020F0502020204030204" pitchFamily="34" charset="0"/>
                </a:rPr>
                <a:t>Sin separates us from the Lord</a:t>
              </a:r>
              <a:endParaRPr lang="en-US" sz="1600" i="1" dirty="0"/>
            </a:p>
          </p:txBody>
        </p:sp>
      </p:grpSp>
      <p:sp>
        <p:nvSpPr>
          <p:cNvPr id="7" name="Rectangle 6"/>
          <p:cNvSpPr/>
          <p:nvPr/>
        </p:nvSpPr>
        <p:spPr>
          <a:xfrm>
            <a:off x="250212" y="1995026"/>
            <a:ext cx="5091065" cy="2585323"/>
          </a:xfrm>
          <a:prstGeom prst="rect">
            <a:avLst/>
          </a:prstGeom>
        </p:spPr>
        <p:txBody>
          <a:bodyPr wrap="square">
            <a:spAutoFit/>
          </a:bodyPr>
          <a:lstStyle/>
          <a:p>
            <a:r>
              <a:rPr lang="en-US" b="0" i="0" dirty="0">
                <a:solidFill>
                  <a:srgbClr val="333333"/>
                </a:solidFill>
                <a:effectLst/>
                <a:latin typeface="Calibri" panose="020F0502020204030204" pitchFamily="34" charset="0"/>
              </a:rPr>
              <a:t>If you want to stay close to someone who has been dear to you, but from whom you are separated, you know how to do it. You would find a way to speak to them, you would listen to them, and you would discover ways to do things for each other. The more often that happened, the longer it went on, the deeper would be the bond of affection. If much time passed without the speaking, the listening, and the doing, the bond would weaken.</a:t>
            </a:r>
            <a:endParaRPr lang="en-US" dirty="0"/>
          </a:p>
        </p:txBody>
      </p:sp>
      <p:sp>
        <p:nvSpPr>
          <p:cNvPr id="8" name="Rectangle 7"/>
          <p:cNvSpPr/>
          <p:nvPr/>
        </p:nvSpPr>
        <p:spPr>
          <a:xfrm>
            <a:off x="5634199" y="5049088"/>
            <a:ext cx="6096000" cy="1477328"/>
          </a:xfrm>
          <a:prstGeom prst="rect">
            <a:avLst/>
          </a:prstGeom>
        </p:spPr>
        <p:txBody>
          <a:bodyPr>
            <a:spAutoFit/>
          </a:bodyPr>
          <a:lstStyle/>
          <a:p>
            <a:r>
              <a:rPr lang="en-US" b="0" i="0" dirty="0">
                <a:solidFill>
                  <a:srgbClr val="333333"/>
                </a:solidFill>
                <a:effectLst/>
                <a:latin typeface="Calibri" panose="020F0502020204030204" pitchFamily="34" charset="0"/>
              </a:rPr>
              <a:t>God is perfect and omnipotent, and you and I are mortal. But he is our Father, he loves us, and he offers the same opportunity to draw closer to him as would a loving friend. And you will do it in much the same way: speaking, listening, and doing. (2)</a:t>
            </a:r>
            <a:endParaRPr lang="en-US" dirty="0"/>
          </a:p>
        </p:txBody>
      </p:sp>
      <p:grpSp>
        <p:nvGrpSpPr>
          <p:cNvPr id="26" name="Group 15"/>
          <p:cNvGrpSpPr/>
          <p:nvPr/>
        </p:nvGrpSpPr>
        <p:grpSpPr>
          <a:xfrm>
            <a:off x="6813787" y="2152147"/>
            <a:ext cx="906257" cy="2257351"/>
            <a:chOff x="5883426" y="1905000"/>
            <a:chExt cx="1271017" cy="3165915"/>
          </a:xfrm>
          <a:solidFill>
            <a:schemeClr val="bg1"/>
          </a:solidFill>
        </p:grpSpPr>
        <p:sp>
          <p:nvSpPr>
            <p:cNvPr id="27" name="Oval 26"/>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rot="2423263">
              <a:off x="6068520"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rot="18930933">
              <a:off x="6612190" y="4346223"/>
              <a:ext cx="381000" cy="71779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rot="5400000">
              <a:off x="6328435" y="261227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23"/>
          <p:cNvGrpSpPr/>
          <p:nvPr/>
        </p:nvGrpSpPr>
        <p:grpSpPr>
          <a:xfrm>
            <a:off x="7894341" y="2163524"/>
            <a:ext cx="906257" cy="2257351"/>
            <a:chOff x="7175322" y="1828800"/>
            <a:chExt cx="1271017" cy="3165915"/>
          </a:xfrm>
          <a:solidFill>
            <a:schemeClr val="bg1"/>
          </a:solidFill>
        </p:grpSpPr>
        <p:sp>
          <p:nvSpPr>
            <p:cNvPr id="33" name="Oval 32"/>
            <p:cNvSpPr/>
            <p:nvPr/>
          </p:nvSpPr>
          <p:spPr>
            <a:xfrm>
              <a:off x="7290818" y="18288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2423263">
              <a:off x="7315202"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rot="19233497">
              <a:off x="7890880"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rot="5400000">
              <a:off x="7620331" y="2544930"/>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a:off x="7280002" y="2741614"/>
              <a:ext cx="990600" cy="1828800"/>
            </a:xfrm>
            <a:prstGeom prst="trapezoid">
              <a:avLst>
                <a:gd name="adj" fmla="val 3357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15"/>
          <p:cNvGrpSpPr/>
          <p:nvPr/>
        </p:nvGrpSpPr>
        <p:grpSpPr>
          <a:xfrm>
            <a:off x="5219893" y="2163524"/>
            <a:ext cx="906257" cy="2257351"/>
            <a:chOff x="5883426" y="1905000"/>
            <a:chExt cx="1271017" cy="3165915"/>
          </a:xfrm>
          <a:solidFill>
            <a:schemeClr val="bg1"/>
          </a:solidFill>
        </p:grpSpPr>
        <p:sp>
          <p:nvSpPr>
            <p:cNvPr id="39" name="Oval 38"/>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rot="2423263">
              <a:off x="6068520"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rot="18930933">
              <a:off x="6612190" y="4346223"/>
              <a:ext cx="381000" cy="71779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rot="5400000">
              <a:off x="6328435" y="261227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23"/>
          <p:cNvGrpSpPr/>
          <p:nvPr/>
        </p:nvGrpSpPr>
        <p:grpSpPr>
          <a:xfrm>
            <a:off x="10938666" y="2152147"/>
            <a:ext cx="906257" cy="2257351"/>
            <a:chOff x="7175322" y="1828800"/>
            <a:chExt cx="1271017" cy="3165915"/>
          </a:xfrm>
          <a:solidFill>
            <a:schemeClr val="bg1"/>
          </a:solidFill>
        </p:grpSpPr>
        <p:sp>
          <p:nvSpPr>
            <p:cNvPr id="45" name="Oval 44"/>
            <p:cNvSpPr/>
            <p:nvPr/>
          </p:nvSpPr>
          <p:spPr>
            <a:xfrm>
              <a:off x="7290818" y="18288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rot="2423263">
              <a:off x="7315202"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rot="19233497">
              <a:off x="7890880"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rot="5400000">
              <a:off x="7620331" y="2544930"/>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a:off x="7280002" y="2741614"/>
              <a:ext cx="990600" cy="1828800"/>
            </a:xfrm>
            <a:prstGeom prst="trapezoid">
              <a:avLst>
                <a:gd name="adj" fmla="val 3357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3836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par>
                                <p:cTn id="8" presetID="42" presetClass="path" presetSubtype="0" accel="50000" decel="50000" fill="hold" nodeType="withEffect">
                                  <p:stCondLst>
                                    <p:cond delay="0"/>
                                  </p:stCondLst>
                                  <p:childTnLst>
                                    <p:animMotion origin="layout" path="M -3.54167E-6 -2.22222E-6 L -0.13047 0.00371 " pathEditMode="relative" rAng="0" ptsTypes="AA">
                                      <p:cBhvr>
                                        <p:cTn id="9" dur="2000" fill="hold"/>
                                        <p:tgtEl>
                                          <p:spTgt spid="26"/>
                                        </p:tgtEl>
                                        <p:attrNameLst>
                                          <p:attrName>ppt_x</p:attrName>
                                          <p:attrName>ppt_y</p:attrName>
                                        </p:attrNameLst>
                                      </p:cBhvr>
                                      <p:rCtr x="-6523" y="185"/>
                                    </p:animMotion>
                                  </p:childTnLst>
                                </p:cTn>
                              </p:par>
                              <p:par>
                                <p:cTn id="10" presetID="63" presetClass="path" presetSubtype="0" accel="50000" decel="50000" fill="hold" nodeType="withEffect">
                                  <p:stCondLst>
                                    <p:cond delay="0"/>
                                  </p:stCondLst>
                                  <p:childTnLst>
                                    <p:animMotion origin="layout" path="M 0 0 L 0.25 0 E" pathEditMode="relative" ptsTypes="">
                                      <p:cBhvr>
                                        <p:cTn id="11" dur="2000" fill="hold"/>
                                        <p:tgtEl>
                                          <p:spTgt spid="32"/>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42" presetClass="path" presetSubtype="0" accel="50000" decel="50000" fill="hold" nodeType="withEffect">
                                  <p:stCondLst>
                                    <p:cond delay="0"/>
                                  </p:stCondLst>
                                  <p:childTnLst>
                                    <p:animMotion origin="layout" path="M -4.375E-6 -2.59259E-6 L 0.13073 -0.00162 " pathEditMode="relative" rAng="0" ptsTypes="AA">
                                      <p:cBhvr>
                                        <p:cTn id="18" dur="2000" fill="hold"/>
                                        <p:tgtEl>
                                          <p:spTgt spid="38"/>
                                        </p:tgtEl>
                                        <p:attrNameLst>
                                          <p:attrName>ppt_x</p:attrName>
                                          <p:attrName>ppt_y</p:attrName>
                                        </p:attrNameLst>
                                      </p:cBhvr>
                                      <p:rCtr x="6510" y="93"/>
                                    </p:animMotion>
                                  </p:childTnLst>
                                </p:cTn>
                              </p:par>
                              <p:par>
                                <p:cTn id="19" presetID="35" presetClass="path" presetSubtype="0" accel="50000" decel="50000" fill="hold" nodeType="withEffect">
                                  <p:stCondLst>
                                    <p:cond delay="0"/>
                                  </p:stCondLst>
                                  <p:childTnLst>
                                    <p:animMotion origin="layout" path="M -4.79167E-6 -2.22222E-6 L -0.25 -2.22222E-6 " pathEditMode="relative" rAng="0" ptsTypes="AA">
                                      <p:cBhvr>
                                        <p:cTn id="20" dur="2000" fill="hold"/>
                                        <p:tgtEl>
                                          <p:spTgt spid="44"/>
                                        </p:tgtEl>
                                        <p:attrNameLst>
                                          <p:attrName>ppt_x</p:attrName>
                                          <p:attrName>ppt_y</p:attrName>
                                        </p:attrNameLst>
                                      </p:cBhvr>
                                      <p:rCtr x="-12500" y="0"/>
                                    </p:animMotion>
                                  </p:childTnLst>
                                </p:cTn>
                              </p:par>
                              <p:par>
                                <p:cTn id="21" presetID="10"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par>
                                <p:cTn id="24" presetID="10" presetClass="entr" presetSubtype="0"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roducts.davidsutherlandinc.com/media/64029/950-14-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40005" y="369070"/>
            <a:ext cx="5488268" cy="923330"/>
          </a:xfrm>
          <a:prstGeom prst="rect">
            <a:avLst/>
          </a:prstGeom>
        </p:spPr>
        <p:txBody>
          <a:bodyPr wrap="square">
            <a:spAutoFit/>
          </a:bodyPr>
          <a:lstStyle/>
          <a:p>
            <a:r>
              <a:rPr lang="en-US" dirty="0">
                <a:latin typeface="Calibri" panose="020F0502020204030204" pitchFamily="34" charset="0"/>
              </a:rPr>
              <a:t>“The promised blessing for honoring [the] covenant [of baptism] is </a:t>
            </a:r>
            <a:r>
              <a:rPr lang="en-US" i="1" dirty="0">
                <a:latin typeface="Calibri" panose="020F0502020204030204" pitchFamily="34" charset="0"/>
              </a:rPr>
              <a:t>that we may always have His Spirit to be with us</a:t>
            </a:r>
            <a:r>
              <a:rPr lang="en-US" dirty="0">
                <a:latin typeface="Calibri" panose="020F0502020204030204" pitchFamily="34" charset="0"/>
              </a:rPr>
              <a:t> (</a:t>
            </a:r>
            <a:r>
              <a:rPr lang="en-US" dirty="0" err="1">
                <a:latin typeface="Calibri" panose="020F0502020204030204" pitchFamily="34" charset="0"/>
              </a:rPr>
              <a:t>seeD&amp;C</a:t>
            </a:r>
            <a:r>
              <a:rPr lang="en-US" dirty="0">
                <a:latin typeface="Calibri" panose="020F0502020204030204" pitchFamily="34" charset="0"/>
              </a:rPr>
              <a:t> 20:77). …</a:t>
            </a:r>
          </a:p>
        </p:txBody>
      </p:sp>
      <p:sp>
        <p:nvSpPr>
          <p:cNvPr id="2" name="Rectangle 1"/>
          <p:cNvSpPr/>
          <p:nvPr/>
        </p:nvSpPr>
        <p:spPr>
          <a:xfrm>
            <a:off x="4414998" y="1336864"/>
            <a:ext cx="4972368" cy="1200329"/>
          </a:xfrm>
          <a:prstGeom prst="rect">
            <a:avLst/>
          </a:prstGeom>
        </p:spPr>
        <p:txBody>
          <a:bodyPr wrap="square">
            <a:spAutoFit/>
          </a:bodyPr>
          <a:lstStyle/>
          <a:p>
            <a:r>
              <a:rPr lang="en-US" b="0" i="0" dirty="0">
                <a:solidFill>
                  <a:srgbClr val="333333"/>
                </a:solidFill>
                <a:effectLst/>
                <a:latin typeface="Calibri" panose="020F0502020204030204" pitchFamily="34" charset="0"/>
              </a:rPr>
              <a:t>“… Precisely because the promised blessing is </a:t>
            </a:r>
            <a:r>
              <a:rPr lang="en-US" b="0" i="1" dirty="0">
                <a:solidFill>
                  <a:srgbClr val="333333"/>
                </a:solidFill>
                <a:effectLst/>
                <a:latin typeface="Calibri" panose="020F0502020204030204" pitchFamily="34" charset="0"/>
              </a:rPr>
              <a:t>that we may always have His Spirit to be with us,</a:t>
            </a:r>
            <a:r>
              <a:rPr lang="en-US" b="0" i="0" dirty="0">
                <a:solidFill>
                  <a:srgbClr val="333333"/>
                </a:solidFill>
                <a:effectLst/>
                <a:latin typeface="Calibri" panose="020F0502020204030204" pitchFamily="34" charset="0"/>
              </a:rPr>
              <a:t> we should attend to and learn from the choices and influences that separate us from the Holy Spirit.</a:t>
            </a:r>
            <a:endParaRPr lang="en-US" dirty="0">
              <a:latin typeface="Calibri" panose="020F0502020204030204" pitchFamily="34" charset="0"/>
            </a:endParaRPr>
          </a:p>
        </p:txBody>
      </p:sp>
      <p:sp>
        <p:nvSpPr>
          <p:cNvPr id="3" name="Rectangle 2"/>
          <p:cNvSpPr/>
          <p:nvPr/>
        </p:nvSpPr>
        <p:spPr>
          <a:xfrm>
            <a:off x="5090816" y="3170758"/>
            <a:ext cx="6528818" cy="2862322"/>
          </a:xfrm>
          <a:prstGeom prst="rect">
            <a:avLst/>
          </a:prstGeom>
        </p:spPr>
        <p:txBody>
          <a:bodyPr wrap="square">
            <a:spAutoFit/>
          </a:bodyPr>
          <a:lstStyle/>
          <a:p>
            <a:r>
              <a:rPr lang="en-US" b="0" i="0" dirty="0">
                <a:effectLst/>
                <a:latin typeface="Calibri" panose="020F0502020204030204" pitchFamily="34" charset="0"/>
              </a:rPr>
              <a:t>“The standard is clear. If something we think, see, hear, or do distances us from the </a:t>
            </a:r>
            <a:r>
              <a:rPr lang="en-US" b="0" i="0" u="none" strike="noStrike" dirty="0">
                <a:effectLst/>
                <a:latin typeface="Calibri" panose="020F0502020204030204" pitchFamily="34" charset="0"/>
              </a:rPr>
              <a:t>Holy Ghost</a:t>
            </a:r>
            <a:r>
              <a:rPr lang="en-US" b="0" i="0" dirty="0">
                <a:effectLst/>
                <a:latin typeface="Calibri" panose="020F0502020204030204" pitchFamily="34" charset="0"/>
              </a:rPr>
              <a:t>, then we should stop thinking, seeing, hearing, or doing that thing. If that which is intended to entertain, for example, alienates us from the Holy Spirit, then certainly that type of entertainment is not for us. </a:t>
            </a:r>
          </a:p>
          <a:p>
            <a:endParaRPr lang="en-US" dirty="0">
              <a:latin typeface="Calibri" panose="020F0502020204030204" pitchFamily="34" charset="0"/>
            </a:endParaRPr>
          </a:p>
          <a:p>
            <a:r>
              <a:rPr lang="en-US" b="0" i="0" dirty="0">
                <a:effectLst/>
                <a:latin typeface="Calibri" panose="020F0502020204030204" pitchFamily="34" charset="0"/>
              </a:rPr>
              <a:t>Because the Spirit cannot abide that which is vulgar, crude, or immodest, then clearly such things are not for us. Because we estrange the Spirit of the Lord when we engage in activities we know we should shun, then such things definitely are not for us.” (2)</a:t>
            </a:r>
            <a:endParaRPr lang="en-US" dirty="0">
              <a:latin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5584" y="203488"/>
            <a:ext cx="1924050" cy="2419350"/>
          </a:xfrm>
          <a:prstGeom prst="rect">
            <a:avLst/>
          </a:prstGeom>
        </p:spPr>
      </p:pic>
      <p:pic>
        <p:nvPicPr>
          <p:cNvPr id="4098" name="Picture 2" descr="http://2.bp.blogspot.com/_us9CdEDFCfQ/TSucWLQ637I/AAAAAAAAAJI/7pqePucgwWI/s1600/Cloud+swirl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223" y="2075528"/>
            <a:ext cx="3995774" cy="3900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73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roducts.davidsutherlandinc.com/media/64029/950-14-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1970190" cy="1107996"/>
          </a:xfrm>
          <a:prstGeom prst="rect">
            <a:avLst/>
          </a:prstGeom>
          <a:noFill/>
        </p:spPr>
        <p:txBody>
          <a:bodyPr wrap="square" rtlCol="0">
            <a:spAutoFit/>
          </a:bodyPr>
          <a:lstStyle/>
          <a:p>
            <a:pPr algn="ctr"/>
            <a:r>
              <a:rPr lang="en-US" sz="6600" dirty="0"/>
              <a:t>Tent of Meeting</a:t>
            </a:r>
          </a:p>
        </p:txBody>
      </p:sp>
      <p:sp>
        <p:nvSpPr>
          <p:cNvPr id="7" name="Rectangle 6"/>
          <p:cNvSpPr/>
          <p:nvPr/>
        </p:nvSpPr>
        <p:spPr>
          <a:xfrm>
            <a:off x="0" y="6488668"/>
            <a:ext cx="1616340" cy="369332"/>
          </a:xfrm>
          <a:prstGeom prst="rect">
            <a:avLst/>
          </a:prstGeom>
        </p:spPr>
        <p:txBody>
          <a:bodyPr wrap="none">
            <a:spAutoFit/>
          </a:bodyPr>
          <a:lstStyle/>
          <a:p>
            <a:r>
              <a:rPr lang="en-US" b="0" i="0" dirty="0">
                <a:solidFill>
                  <a:srgbClr val="333333"/>
                </a:solidFill>
                <a:effectLst/>
                <a:latin typeface="Calibri" panose="020F0502020204030204" pitchFamily="34" charset="0"/>
              </a:rPr>
              <a:t>Exodus 33:9-11</a:t>
            </a:r>
            <a:endParaRPr lang="en-US" dirty="0"/>
          </a:p>
        </p:txBody>
      </p:sp>
      <p:sp>
        <p:nvSpPr>
          <p:cNvPr id="8" name="Rectangle 7"/>
          <p:cNvSpPr/>
          <p:nvPr/>
        </p:nvSpPr>
        <p:spPr>
          <a:xfrm>
            <a:off x="304800" y="1305341"/>
            <a:ext cx="6096000" cy="4708981"/>
          </a:xfrm>
          <a:prstGeom prst="rect">
            <a:avLst/>
          </a:prstGeom>
        </p:spPr>
        <p:txBody>
          <a:bodyPr>
            <a:spAutoFit/>
          </a:bodyPr>
          <a:lstStyle/>
          <a:p>
            <a:r>
              <a:rPr lang="en-US" sz="2000" b="0" i="0" dirty="0">
                <a:effectLst/>
                <a:latin typeface="Calibri" panose="020F0502020204030204" pitchFamily="34" charset="0"/>
              </a:rPr>
              <a:t> The ‘tent’ is neither the sanctuary of the tabernacle which was not made till after the perfect restoration of the covenant, nor another sanctuary that had come down from their forefathers and was used before the tabernacle was built, …</a:t>
            </a:r>
          </a:p>
          <a:p>
            <a:endParaRPr lang="en-US" sz="2000" dirty="0">
              <a:latin typeface="Calibri" panose="020F0502020204030204" pitchFamily="34" charset="0"/>
            </a:endParaRPr>
          </a:p>
          <a:p>
            <a:r>
              <a:rPr lang="en-US" sz="2000" b="0" i="0" dirty="0">
                <a:effectLst/>
                <a:latin typeface="Calibri" panose="020F0502020204030204" pitchFamily="34" charset="0"/>
              </a:rPr>
              <a:t>but a tent belonging to Moses, which was made into a temporary sanctuary by the fact that the pillar of cloud came down upon it, and Jehovah talked with Moses there, and which was called by the same name as the tabernacle, … </a:t>
            </a:r>
          </a:p>
          <a:p>
            <a:endParaRPr lang="en-US" sz="2000" dirty="0">
              <a:latin typeface="Calibri" panose="020F0502020204030204" pitchFamily="34" charset="0"/>
            </a:endParaRPr>
          </a:p>
          <a:p>
            <a:r>
              <a:rPr lang="en-US" sz="2000" b="0" i="0" dirty="0">
                <a:effectLst/>
                <a:latin typeface="Calibri" panose="020F0502020204030204" pitchFamily="34" charset="0"/>
              </a:rPr>
              <a:t>because Jehovah revealed Himself there, and every one who sought Him had to go to this tent outside the camp.” (3)</a:t>
            </a:r>
            <a:endParaRPr lang="en-US" sz="2000" dirty="0"/>
          </a:p>
        </p:txBody>
      </p:sp>
      <p:pic>
        <p:nvPicPr>
          <p:cNvPr id="8194" name="Picture 2" descr="https://c1.staticflickr.com/5/4024/4442550088_96442ea056_z.jpg?zz=1"/>
          <p:cNvPicPr>
            <a:picLocks noChangeAspect="1" noChangeArrowheads="1"/>
          </p:cNvPicPr>
          <p:nvPr/>
        </p:nvPicPr>
        <p:blipFill rotWithShape="1">
          <a:blip r:embed="rId3">
            <a:extLst>
              <a:ext uri="{28A0092B-C50C-407E-A947-70E740481C1C}">
                <a14:useLocalDpi xmlns:a14="http://schemas.microsoft.com/office/drawing/2010/main" val="0"/>
              </a:ext>
            </a:extLst>
          </a:blip>
          <a:srcRect l="11386" b="9497"/>
          <a:stretch/>
        </p:blipFill>
        <p:spPr bwMode="auto">
          <a:xfrm>
            <a:off x="6705600" y="1821222"/>
            <a:ext cx="4874344" cy="3111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9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roducts.davidsutherlandinc.com/media/64029/950-14-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1970190" cy="1107996"/>
          </a:xfrm>
          <a:prstGeom prst="rect">
            <a:avLst/>
          </a:prstGeom>
          <a:noFill/>
        </p:spPr>
        <p:txBody>
          <a:bodyPr wrap="square" rtlCol="0">
            <a:spAutoFit/>
          </a:bodyPr>
          <a:lstStyle/>
          <a:p>
            <a:pPr algn="ctr"/>
            <a:r>
              <a:rPr lang="en-US" sz="6600" dirty="0"/>
              <a:t>New Stone Tablets</a:t>
            </a:r>
          </a:p>
        </p:txBody>
      </p:sp>
      <p:sp>
        <p:nvSpPr>
          <p:cNvPr id="7" name="Rectangle 6"/>
          <p:cNvSpPr/>
          <p:nvPr/>
        </p:nvSpPr>
        <p:spPr>
          <a:xfrm>
            <a:off x="0" y="6488668"/>
            <a:ext cx="1499321" cy="369332"/>
          </a:xfrm>
          <a:prstGeom prst="rect">
            <a:avLst/>
          </a:prstGeom>
        </p:spPr>
        <p:txBody>
          <a:bodyPr wrap="none">
            <a:spAutoFit/>
          </a:bodyPr>
          <a:lstStyle/>
          <a:p>
            <a:r>
              <a:rPr lang="en-US" b="0" i="0" dirty="0">
                <a:solidFill>
                  <a:srgbClr val="333333"/>
                </a:solidFill>
                <a:effectLst/>
                <a:latin typeface="Calibri" panose="020F0502020204030204" pitchFamily="34" charset="0"/>
              </a:rPr>
              <a:t>Exodus 34:1-2</a:t>
            </a:r>
            <a:endParaRPr lang="en-US" dirty="0"/>
          </a:p>
        </p:txBody>
      </p:sp>
      <p:sp>
        <p:nvSpPr>
          <p:cNvPr id="8" name="Rectangle 7"/>
          <p:cNvSpPr/>
          <p:nvPr/>
        </p:nvSpPr>
        <p:spPr>
          <a:xfrm>
            <a:off x="304800" y="1305341"/>
            <a:ext cx="6096000" cy="707886"/>
          </a:xfrm>
          <a:prstGeom prst="rect">
            <a:avLst/>
          </a:prstGeom>
        </p:spPr>
        <p:txBody>
          <a:bodyPr>
            <a:spAutoFit/>
          </a:bodyPr>
          <a:lstStyle/>
          <a:p>
            <a:r>
              <a:rPr lang="en-US" sz="2000" dirty="0">
                <a:latin typeface="Calibri" panose="020F0502020204030204" pitchFamily="34" charset="0"/>
              </a:rPr>
              <a:t>Lord commanded Moses to create another set of stone tables.</a:t>
            </a:r>
          </a:p>
        </p:txBody>
      </p:sp>
      <p:sp>
        <p:nvSpPr>
          <p:cNvPr id="2" name="Rectangle 1"/>
          <p:cNvSpPr/>
          <p:nvPr/>
        </p:nvSpPr>
        <p:spPr>
          <a:xfrm>
            <a:off x="3739166" y="2157447"/>
            <a:ext cx="6096000" cy="646331"/>
          </a:xfrm>
          <a:prstGeom prst="rect">
            <a:avLst/>
          </a:prstGeom>
        </p:spPr>
        <p:txBody>
          <a:bodyPr>
            <a:spAutoFit/>
          </a:bodyPr>
          <a:lstStyle/>
          <a:p>
            <a:r>
              <a:rPr lang="en-US" dirty="0">
                <a:solidFill>
                  <a:srgbClr val="333333"/>
                </a:solidFill>
                <a:latin typeface="Calibri" panose="020F0502020204030204" pitchFamily="34" charset="0"/>
              </a:rPr>
              <a:t>T</a:t>
            </a:r>
            <a:r>
              <a:rPr lang="en-US" b="0" i="0" dirty="0">
                <a:solidFill>
                  <a:srgbClr val="333333"/>
                </a:solidFill>
                <a:effectLst/>
                <a:latin typeface="Calibri" panose="020F0502020204030204" pitchFamily="34" charset="0"/>
              </a:rPr>
              <a:t>he Lord said He would not write all of the same things on the second set of tables</a:t>
            </a:r>
            <a:endParaRPr lang="en-US" dirty="0"/>
          </a:p>
        </p:txBody>
      </p:sp>
      <p:sp>
        <p:nvSpPr>
          <p:cNvPr id="3" name="Rectangle 2"/>
          <p:cNvSpPr/>
          <p:nvPr/>
        </p:nvSpPr>
        <p:spPr>
          <a:xfrm>
            <a:off x="5443470" y="3941818"/>
            <a:ext cx="6096000" cy="2585323"/>
          </a:xfrm>
          <a:prstGeom prst="rect">
            <a:avLst/>
          </a:prstGeom>
        </p:spPr>
        <p:txBody>
          <a:bodyPr>
            <a:spAutoFit/>
          </a:bodyPr>
          <a:lstStyle/>
          <a:p>
            <a:pPr fontAlgn="base"/>
            <a:r>
              <a:rPr lang="en-US" b="0" i="0" dirty="0">
                <a:solidFill>
                  <a:srgbClr val="333333"/>
                </a:solidFill>
                <a:effectLst/>
                <a:latin typeface="Calibri" panose="020F0502020204030204" pitchFamily="34" charset="0"/>
              </a:rPr>
              <a:t>And the Lord said unto Moses, Hew thee two </a:t>
            </a:r>
            <a:r>
              <a:rPr lang="en-US" b="0" i="1" dirty="0">
                <a:solidFill>
                  <a:srgbClr val="333333"/>
                </a:solidFill>
                <a:effectLst/>
                <a:latin typeface="Calibri" panose="020F0502020204030204" pitchFamily="34" charset="0"/>
              </a:rPr>
              <a:t>other </a:t>
            </a:r>
            <a:r>
              <a:rPr lang="en-US" b="0" i="0" dirty="0">
                <a:solidFill>
                  <a:srgbClr val="333333"/>
                </a:solidFill>
                <a:effectLst/>
                <a:latin typeface="Calibri" panose="020F0502020204030204" pitchFamily="34" charset="0"/>
              </a:rPr>
              <a:t>tables of stone, like unto the first, and I will write upon </a:t>
            </a:r>
            <a:r>
              <a:rPr lang="en-US" b="0" i="1" dirty="0">
                <a:solidFill>
                  <a:srgbClr val="333333"/>
                </a:solidFill>
                <a:effectLst/>
                <a:latin typeface="Calibri" panose="020F0502020204030204" pitchFamily="34" charset="0"/>
              </a:rPr>
              <a:t>them also,</a:t>
            </a:r>
            <a:r>
              <a:rPr lang="en-US" b="0" i="0" dirty="0">
                <a:solidFill>
                  <a:srgbClr val="333333"/>
                </a:solidFill>
                <a:effectLst/>
                <a:latin typeface="Calibri" panose="020F0502020204030204" pitchFamily="34" charset="0"/>
              </a:rPr>
              <a:t> the words </a:t>
            </a:r>
            <a:r>
              <a:rPr lang="en-US" b="0" i="1" dirty="0">
                <a:solidFill>
                  <a:srgbClr val="333333"/>
                </a:solidFill>
                <a:effectLst/>
                <a:latin typeface="Calibri" panose="020F0502020204030204" pitchFamily="34" charset="0"/>
              </a:rPr>
              <a:t>of the law, according as they were written at the</a:t>
            </a:r>
            <a:r>
              <a:rPr lang="en-US" b="0" i="0" dirty="0">
                <a:solidFill>
                  <a:srgbClr val="333333"/>
                </a:solidFill>
                <a:effectLst/>
                <a:latin typeface="Calibri" panose="020F0502020204030204" pitchFamily="34" charset="0"/>
              </a:rPr>
              <a:t> first </a:t>
            </a:r>
            <a:r>
              <a:rPr lang="en-US" b="0" i="1" dirty="0">
                <a:solidFill>
                  <a:srgbClr val="333333"/>
                </a:solidFill>
                <a:effectLst/>
                <a:latin typeface="Calibri" panose="020F0502020204030204" pitchFamily="34" charset="0"/>
              </a:rPr>
              <a:t>on the</a:t>
            </a:r>
            <a:r>
              <a:rPr lang="en-US" b="0" i="0" dirty="0">
                <a:solidFill>
                  <a:srgbClr val="333333"/>
                </a:solidFill>
                <a:effectLst/>
                <a:latin typeface="Calibri" panose="020F0502020204030204" pitchFamily="34" charset="0"/>
              </a:rPr>
              <a:t> tables which thou </a:t>
            </a:r>
            <a:r>
              <a:rPr lang="en-US" b="0" i="0" dirty="0" err="1">
                <a:solidFill>
                  <a:srgbClr val="333333"/>
                </a:solidFill>
                <a:effectLst/>
                <a:latin typeface="Calibri" panose="020F0502020204030204" pitchFamily="34" charset="0"/>
              </a:rPr>
              <a:t>brakest</a:t>
            </a:r>
            <a:r>
              <a:rPr lang="en-US" b="0" i="0" dirty="0">
                <a:solidFill>
                  <a:srgbClr val="333333"/>
                </a:solidFill>
                <a:effectLst/>
                <a:latin typeface="Calibri" panose="020F0502020204030204" pitchFamily="34" charset="0"/>
              </a:rPr>
              <a:t>; </a:t>
            </a:r>
            <a:r>
              <a:rPr lang="en-US" b="0" i="1" dirty="0">
                <a:solidFill>
                  <a:srgbClr val="333333"/>
                </a:solidFill>
                <a:effectLst/>
                <a:latin typeface="Calibri" panose="020F0502020204030204" pitchFamily="34" charset="0"/>
              </a:rPr>
              <a:t>but it shall not be according to the first, for I will take away the priesthood out of their midst; therefore my holy order, and the ordinances thereof, shall not go before them; for my presence shall not go up in their midst, lest I destroy them.</a:t>
            </a:r>
          </a:p>
          <a:p>
            <a:pPr fontAlgn="base"/>
            <a:r>
              <a:rPr lang="en-US" i="1" dirty="0">
                <a:solidFill>
                  <a:srgbClr val="333333"/>
                </a:solidFill>
                <a:latin typeface="Calibri" panose="020F0502020204030204" pitchFamily="34" charset="0"/>
              </a:rPr>
              <a:t>JST Exodus 34:1</a:t>
            </a:r>
            <a:endParaRPr lang="en-US" b="0" i="0" dirty="0">
              <a:solidFill>
                <a:srgbClr val="333333"/>
              </a:solidFill>
              <a:effectLst/>
              <a:latin typeface="Calibri" panose="020F0502020204030204" pitchFamily="34" charset="0"/>
            </a:endParaRPr>
          </a:p>
        </p:txBody>
      </p:sp>
      <p:pic>
        <p:nvPicPr>
          <p:cNvPr id="10242" name="Picture 2" descr="https://encrypted-tbn1.gstatic.com/images?q=tbn:ANd9GcQMRF7grYiHkHvNdSsmM_rKF-MAff3sXWXmKxfowvD3PGd_0-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785" y="2947998"/>
            <a:ext cx="3391900" cy="33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27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242"/>
                                        </p:tgtEl>
                                        <p:attrNameLst>
                                          <p:attrName>style.visibility</p:attrName>
                                        </p:attrNameLst>
                                      </p:cBhvr>
                                      <p:to>
                                        <p:strVal val="visible"/>
                                      </p:to>
                                    </p:set>
                                    <p:animEffect transition="in" filter="fade">
                                      <p:cBhvr>
                                        <p:cTn id="10" dur="500"/>
                                        <p:tgtEl>
                                          <p:spTgt spid="1024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roducts.davidsutherlandinc.com/media/64029/950-14-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1970190" cy="1107996"/>
          </a:xfrm>
          <a:prstGeom prst="rect">
            <a:avLst/>
          </a:prstGeom>
          <a:noFill/>
        </p:spPr>
        <p:txBody>
          <a:bodyPr wrap="square" rtlCol="0">
            <a:spAutoFit/>
          </a:bodyPr>
          <a:lstStyle/>
          <a:p>
            <a:pPr algn="ctr"/>
            <a:r>
              <a:rPr lang="en-US" sz="6600" dirty="0"/>
              <a:t>Withholding the Priesthood</a:t>
            </a:r>
          </a:p>
        </p:txBody>
      </p:sp>
      <p:sp>
        <p:nvSpPr>
          <p:cNvPr id="7" name="Rectangle 6"/>
          <p:cNvSpPr/>
          <p:nvPr/>
        </p:nvSpPr>
        <p:spPr>
          <a:xfrm>
            <a:off x="0" y="6488668"/>
            <a:ext cx="1654812" cy="369332"/>
          </a:xfrm>
          <a:prstGeom prst="rect">
            <a:avLst/>
          </a:prstGeom>
        </p:spPr>
        <p:txBody>
          <a:bodyPr wrap="none">
            <a:spAutoFit/>
          </a:bodyPr>
          <a:lstStyle/>
          <a:p>
            <a:r>
              <a:rPr lang="en-US" b="0" i="0" dirty="0">
                <a:solidFill>
                  <a:srgbClr val="333333"/>
                </a:solidFill>
                <a:effectLst/>
                <a:latin typeface="Calibri" panose="020F0502020204030204" pitchFamily="34" charset="0"/>
              </a:rPr>
              <a:t>JST Exodus 34:2</a:t>
            </a:r>
            <a:endParaRPr lang="en-US" dirty="0"/>
          </a:p>
        </p:txBody>
      </p:sp>
      <p:sp>
        <p:nvSpPr>
          <p:cNvPr id="8" name="Rectangle 7"/>
          <p:cNvSpPr/>
          <p:nvPr/>
        </p:nvSpPr>
        <p:spPr>
          <a:xfrm>
            <a:off x="279042" y="1107996"/>
            <a:ext cx="6096000" cy="2554545"/>
          </a:xfrm>
          <a:prstGeom prst="rect">
            <a:avLst/>
          </a:prstGeom>
        </p:spPr>
        <p:txBody>
          <a:bodyPr>
            <a:spAutoFit/>
          </a:bodyPr>
          <a:lstStyle/>
          <a:p>
            <a:pPr fontAlgn="base"/>
            <a:r>
              <a:rPr lang="en-US" sz="2000" dirty="0">
                <a:latin typeface="Calibri" panose="020F0502020204030204" pitchFamily="34" charset="0"/>
              </a:rPr>
              <a:t> </a:t>
            </a:r>
            <a:r>
              <a:rPr lang="en-US" sz="2000" i="1" dirty="0">
                <a:latin typeface="Calibri" panose="020F0502020204030204" pitchFamily="34" charset="0"/>
              </a:rPr>
              <a:t>But I will give unto them the law as at the first, but it shall be after the law of a carnal commandment; for I have sworn in my wrath, that they shall not enter into my presence, into my rest, in the days of their pilgrimage. Therefore do as I have commanded thee,</a:t>
            </a:r>
            <a:r>
              <a:rPr lang="en-US" sz="2000" dirty="0">
                <a:latin typeface="Calibri" panose="020F0502020204030204" pitchFamily="34" charset="0"/>
              </a:rPr>
              <a:t> and be ready in the morning, and come up in the morning unto mount Sinai, and present thyself there to me, in the top of the mount.</a:t>
            </a:r>
          </a:p>
        </p:txBody>
      </p:sp>
      <p:sp>
        <p:nvSpPr>
          <p:cNvPr id="4" name="Rectangle 3"/>
          <p:cNvSpPr/>
          <p:nvPr/>
        </p:nvSpPr>
        <p:spPr>
          <a:xfrm>
            <a:off x="5546502" y="4770537"/>
            <a:ext cx="6096000" cy="1477328"/>
          </a:xfrm>
          <a:prstGeom prst="rect">
            <a:avLst/>
          </a:prstGeom>
        </p:spPr>
        <p:txBody>
          <a:bodyPr>
            <a:spAutoFit/>
          </a:bodyPr>
          <a:lstStyle/>
          <a:p>
            <a:r>
              <a:rPr lang="en-US" dirty="0">
                <a:solidFill>
                  <a:srgbClr val="333333"/>
                </a:solidFill>
                <a:latin typeface="Calibri" panose="020F0502020204030204" pitchFamily="34" charset="0"/>
              </a:rPr>
              <a:t>T</a:t>
            </a:r>
            <a:r>
              <a:rPr lang="en-US" b="0" i="0" dirty="0">
                <a:solidFill>
                  <a:srgbClr val="333333"/>
                </a:solidFill>
                <a:effectLst/>
                <a:latin typeface="Calibri" panose="020F0502020204030204" pitchFamily="34" charset="0"/>
              </a:rPr>
              <a:t>he children of Israel at this time were not given the ordinances and covenants of the Melchizedek Priesthood (which are necessary for us to become like God and dwell in His presence), the Lord allowed the Aaronic Priesthood to continue with them </a:t>
            </a:r>
            <a:endParaRPr lang="en-US" dirty="0">
              <a:latin typeface="Calibri" panose="020F0502020204030204" pitchFamily="34" charset="0"/>
            </a:endParaRPr>
          </a:p>
        </p:txBody>
      </p:sp>
      <p:sp>
        <p:nvSpPr>
          <p:cNvPr id="5" name="Rectangle 4"/>
          <p:cNvSpPr/>
          <p:nvPr/>
        </p:nvSpPr>
        <p:spPr>
          <a:xfrm>
            <a:off x="150253" y="4160402"/>
            <a:ext cx="5027054" cy="1754326"/>
          </a:xfrm>
          <a:prstGeom prst="rect">
            <a:avLst/>
          </a:prstGeom>
        </p:spPr>
        <p:txBody>
          <a:bodyPr wrap="square">
            <a:spAutoFit/>
          </a:bodyPr>
          <a:lstStyle/>
          <a:p>
            <a:pPr fontAlgn="base"/>
            <a:r>
              <a:rPr lang="en-US" b="0" i="1" dirty="0">
                <a:solidFill>
                  <a:schemeClr val="accent5">
                    <a:lumMod val="50000"/>
                  </a:schemeClr>
                </a:solidFill>
                <a:effectLst/>
                <a:latin typeface="Palatino"/>
              </a:rPr>
              <a:t>Therefore, he took Moses out of their midst, and the Holy Priesthood also;</a:t>
            </a:r>
          </a:p>
          <a:p>
            <a:pPr fontAlgn="base"/>
            <a:r>
              <a:rPr lang="en-US" b="0" i="1" dirty="0">
                <a:solidFill>
                  <a:schemeClr val="accent5">
                    <a:lumMod val="50000"/>
                  </a:schemeClr>
                </a:solidFill>
                <a:effectLst/>
                <a:latin typeface="Palatino"/>
              </a:rPr>
              <a:t>And the lesser priesthood continued, which priesthood </a:t>
            </a:r>
            <a:r>
              <a:rPr lang="en-US" b="0" i="1" dirty="0" err="1">
                <a:solidFill>
                  <a:schemeClr val="accent5">
                    <a:lumMod val="50000"/>
                  </a:schemeClr>
                </a:solidFill>
                <a:effectLst/>
                <a:latin typeface="Palatino"/>
              </a:rPr>
              <a:t>holdeth</a:t>
            </a:r>
            <a:r>
              <a:rPr lang="en-US" b="0" i="1" dirty="0">
                <a:solidFill>
                  <a:schemeClr val="accent5">
                    <a:lumMod val="50000"/>
                  </a:schemeClr>
                </a:solidFill>
                <a:effectLst/>
                <a:latin typeface="Palatino"/>
              </a:rPr>
              <a:t> the key of the ministering of angels and the preparatory gospel;</a:t>
            </a:r>
          </a:p>
          <a:p>
            <a:pPr fontAlgn="base"/>
            <a:r>
              <a:rPr lang="en-US" i="1" dirty="0">
                <a:solidFill>
                  <a:schemeClr val="accent5">
                    <a:lumMod val="50000"/>
                  </a:schemeClr>
                </a:solidFill>
                <a:latin typeface="Palatino"/>
              </a:rPr>
              <a:t>D&amp;C 84:25-26</a:t>
            </a:r>
            <a:endParaRPr lang="en-US" b="0" i="1" dirty="0">
              <a:solidFill>
                <a:schemeClr val="accent5">
                  <a:lumMod val="50000"/>
                </a:schemeClr>
              </a:solidFill>
              <a:effectLst/>
              <a:latin typeface="Palatino"/>
            </a:endParaRPr>
          </a:p>
        </p:txBody>
      </p:sp>
      <p:pic>
        <p:nvPicPr>
          <p:cNvPr id="9218" name="Picture 2" descr="https://upload.wikimedia.org/wikipedia/commons/f/f3/Holman_Blowing_the_Trumpet_at_the_Feast_of_the_New_Moon_(cro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8114" y="1301118"/>
            <a:ext cx="4692719" cy="3101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11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1989</Words>
  <Application>Microsoft Office PowerPoint</Application>
  <PresentationFormat>Widescreen</PresentationFormat>
  <Paragraphs>130</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Palatino</vt:lpstr>
      <vt:lpstr>Calibri Light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20</cp:revision>
  <dcterms:created xsi:type="dcterms:W3CDTF">2015-10-15T17:32:31Z</dcterms:created>
  <dcterms:modified xsi:type="dcterms:W3CDTF">2020-11-14T03:05:33Z</dcterms:modified>
</cp:coreProperties>
</file>