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2" r:id="rId5"/>
    <p:sldId id="264" r:id="rId6"/>
    <p:sldId id="265" r:id="rId7"/>
    <p:sldId id="266" r:id="rId8"/>
    <p:sldId id="268" r:id="rId9"/>
    <p:sldId id="267" r:id="rId10"/>
    <p:sldId id="270" r:id="rId11"/>
    <p:sldId id="272" r:id="rId12"/>
    <p:sldId id="273" r:id="rId13"/>
    <p:sldId id="274" r:id="rId14"/>
    <p:sldId id="275" r:id="rId15"/>
    <p:sldId id="276" r:id="rId16"/>
    <p:sldId id="277" r:id="rId17"/>
    <p:sldId id="278" r:id="rId18"/>
    <p:sldId id="279" r:id="rId19"/>
    <p:sldId id="280" r:id="rId20"/>
    <p:sldId id="257" r:id="rId21"/>
    <p:sldId id="263" r:id="rId22"/>
    <p:sldId id="271" r:id="rId23"/>
    <p:sldId id="260" r:id="rId24"/>
  </p:sldIdLst>
  <p:sldSz cx="12192000" cy="6858000"/>
  <p:notesSz cx="6858000" cy="9144000"/>
  <p:embeddedFontLst>
    <p:embeddedFont>
      <p:font typeface="Agency FB" panose="020B0503020202020204" pitchFamily="34" charset="0"/>
      <p:regular r:id="rId25"/>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High Tower Text" panose="02040502050506030303" pitchFamily="18" charset="0"/>
      <p:regular r:id="rId33"/>
      <p:italic r:id="rId34"/>
    </p:embeddedFont>
    <p:embeddedFont>
      <p:font typeface="HP Simplified" panose="020B0604020204020204" pitchFamily="34" charset="0"/>
      <p:regular r:id="rId35"/>
      <p:bold r:id="rId36"/>
      <p:italic r:id="rId37"/>
      <p:boldItalic r:id="rId38"/>
    </p:embeddedFont>
    <p:embeddedFont>
      <p:font typeface="Imprint MT Shadow" panose="04020605060303030202" pitchFamily="82" charset="0"/>
      <p:regular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77B"/>
    <a:srgbClr val="FFD525"/>
    <a:srgbClr val="FFE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85C157-C097-43CE-8418-6D456CACAC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427454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5C157-C097-43CE-8418-6D456CACAC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49667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5C157-C097-43CE-8418-6D456CACAC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333938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5C157-C097-43CE-8418-6D456CACAC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284852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5C157-C097-43CE-8418-6D456CACAC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313525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85C157-C097-43CE-8418-6D456CACAC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142764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85C157-C097-43CE-8418-6D456CACACC6}"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28130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85C157-C097-43CE-8418-6D456CACACC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286632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5C157-C097-43CE-8418-6D456CACACC6}"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72451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85C157-C097-43CE-8418-6D456CACAC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27054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85C157-C097-43CE-8418-6D456CACAC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E00D2-AF25-4DC6-8542-13244FEC32F9}" type="slidenum">
              <a:rPr lang="en-US" smtClean="0"/>
              <a:t>‹#›</a:t>
            </a:fld>
            <a:endParaRPr lang="en-US"/>
          </a:p>
        </p:txBody>
      </p:sp>
    </p:spTree>
    <p:extLst>
      <p:ext uri="{BB962C8B-B14F-4D97-AF65-F5344CB8AC3E}">
        <p14:creationId xmlns:p14="http://schemas.microsoft.com/office/powerpoint/2010/main" val="410692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5C157-C097-43CE-8418-6D456CACACC6}"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E00D2-AF25-4DC6-8542-13244FEC32F9}" type="slidenum">
              <a:rPr lang="en-US" smtClean="0"/>
              <a:t>‹#›</a:t>
            </a:fld>
            <a:endParaRPr lang="en-US"/>
          </a:p>
        </p:txBody>
      </p:sp>
    </p:spTree>
    <p:extLst>
      <p:ext uri="{BB962C8B-B14F-4D97-AF65-F5344CB8AC3E}">
        <p14:creationId xmlns:p14="http://schemas.microsoft.com/office/powerpoint/2010/main" val="368768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png"/><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60">
            <a:extLst>
              <a:ext uri="{FF2B5EF4-FFF2-40B4-BE49-F238E27FC236}">
                <a16:creationId xmlns:a16="http://schemas.microsoft.com/office/drawing/2014/main" id="{878503D6-58F0-4090-AA94-A4AB4BA26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0"/>
            <a:ext cx="1824351" cy="369332"/>
          </a:xfrm>
          <a:prstGeom prst="rect">
            <a:avLst/>
          </a:prstGeom>
          <a:noFill/>
        </p:spPr>
        <p:txBody>
          <a:bodyPr wrap="square" rtlCol="0">
            <a:spAutoFit/>
          </a:bodyPr>
          <a:lstStyle/>
          <a:p>
            <a:r>
              <a:rPr lang="en-US" dirty="0"/>
              <a:t>Lesson 60 Part 2</a:t>
            </a:r>
          </a:p>
        </p:txBody>
      </p:sp>
      <p:sp>
        <p:nvSpPr>
          <p:cNvPr id="6" name="TextBox 5"/>
          <p:cNvSpPr txBox="1"/>
          <p:nvPr/>
        </p:nvSpPr>
        <p:spPr>
          <a:xfrm>
            <a:off x="0" y="333386"/>
            <a:ext cx="12192000" cy="1754326"/>
          </a:xfrm>
          <a:prstGeom prst="rect">
            <a:avLst/>
          </a:prstGeom>
          <a:noFill/>
        </p:spPr>
        <p:txBody>
          <a:bodyPr wrap="square" rtlCol="0">
            <a:spAutoFit/>
          </a:bodyPr>
          <a:lstStyle/>
          <a:p>
            <a:pPr algn="ctr"/>
            <a:r>
              <a:rPr lang="en-US" sz="6000" dirty="0">
                <a:latin typeface="Agency FB" panose="020B0503020202020204" pitchFamily="34" charset="0"/>
              </a:rPr>
              <a:t>Gifts and Sacrifices</a:t>
            </a:r>
          </a:p>
          <a:p>
            <a:pPr algn="ctr"/>
            <a:r>
              <a:rPr lang="en-US" sz="4800" dirty="0">
                <a:latin typeface="Agency FB" panose="020B0503020202020204" pitchFamily="34" charset="0"/>
              </a:rPr>
              <a:t>Exodus 35-40</a:t>
            </a:r>
          </a:p>
        </p:txBody>
      </p:sp>
      <p:sp>
        <p:nvSpPr>
          <p:cNvPr id="5" name="Rectangle 4"/>
          <p:cNvSpPr/>
          <p:nvPr/>
        </p:nvSpPr>
        <p:spPr>
          <a:xfrm>
            <a:off x="3432763" y="1915072"/>
            <a:ext cx="5360758" cy="1477328"/>
          </a:xfrm>
          <a:prstGeom prst="rect">
            <a:avLst/>
          </a:prstGeom>
        </p:spPr>
        <p:txBody>
          <a:bodyPr wrap="square">
            <a:spAutoFit/>
          </a:bodyPr>
          <a:lstStyle/>
          <a:p>
            <a:r>
              <a:rPr lang="en-US" b="0" i="1" dirty="0">
                <a:solidFill>
                  <a:srgbClr val="333333"/>
                </a:solidFill>
                <a:effectLst/>
                <a:latin typeface="Palatino"/>
              </a:rPr>
              <a:t>Which was a figure for the time then present, in which were offered both gifts and sacrifices, that could not make him that did the service perfect, as pertaining to the conscience;</a:t>
            </a:r>
          </a:p>
          <a:p>
            <a:pPr algn="ctr"/>
            <a:r>
              <a:rPr lang="en-US" i="1" dirty="0">
                <a:solidFill>
                  <a:srgbClr val="333333"/>
                </a:solidFill>
                <a:latin typeface="Palatino"/>
              </a:rPr>
              <a:t>Hebrews 9:9</a:t>
            </a:r>
            <a:endParaRPr lang="en-US" i="1" dirty="0"/>
          </a:p>
        </p:txBody>
      </p:sp>
      <p:grpSp>
        <p:nvGrpSpPr>
          <p:cNvPr id="7" name="Group 6"/>
          <p:cNvGrpSpPr/>
          <p:nvPr/>
        </p:nvGrpSpPr>
        <p:grpSpPr>
          <a:xfrm>
            <a:off x="809801" y="1499615"/>
            <a:ext cx="2176509" cy="2810556"/>
            <a:chOff x="3548742" y="2752044"/>
            <a:chExt cx="2176509" cy="2810556"/>
          </a:xfrm>
        </p:grpSpPr>
        <p:sp>
          <p:nvSpPr>
            <p:cNvPr id="8" name="Oval 7"/>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548742" y="3117803"/>
              <a:ext cx="1129938" cy="1684430"/>
              <a:chOff x="3548742" y="3117803"/>
              <a:chExt cx="1129938" cy="1684430"/>
            </a:xfrm>
          </p:grpSpPr>
          <p:sp>
            <p:nvSpPr>
              <p:cNvPr id="33" name="Bent Arrow 32"/>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ent Arrow 37"/>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4222195" y="3261495"/>
                <a:ext cx="143227" cy="838066"/>
                <a:chOff x="4222195" y="3261495"/>
                <a:chExt cx="143227" cy="838066"/>
              </a:xfrm>
            </p:grpSpPr>
            <p:sp>
              <p:nvSpPr>
                <p:cNvPr id="46" name="Rounded Rectangle 4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Wave 4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895623" y="3170055"/>
                <a:ext cx="143227" cy="838066"/>
                <a:chOff x="4222195" y="3261495"/>
                <a:chExt cx="143227" cy="838066"/>
              </a:xfrm>
            </p:grpSpPr>
            <p:sp>
              <p:nvSpPr>
                <p:cNvPr id="44" name="Rounded Rectangle 43"/>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ve 44"/>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582115" y="3117803"/>
                <a:ext cx="143227" cy="838066"/>
                <a:chOff x="4222195" y="3261495"/>
                <a:chExt cx="143227" cy="838066"/>
              </a:xfrm>
            </p:grpSpPr>
            <p:sp>
              <p:nvSpPr>
                <p:cNvPr id="42" name="Rounded Rectangle 4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Wave 4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4574892" y="2752044"/>
              <a:ext cx="143227" cy="838066"/>
              <a:chOff x="4222195" y="3261495"/>
              <a:chExt cx="143227" cy="838066"/>
            </a:xfrm>
          </p:grpSpPr>
          <p:sp>
            <p:nvSpPr>
              <p:cNvPr id="31" name="Rounded Rectangle 30"/>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Wave 31"/>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95313" y="3120722"/>
              <a:ext cx="1129938" cy="1684430"/>
              <a:chOff x="3548742" y="3117803"/>
              <a:chExt cx="1129938" cy="1684430"/>
            </a:xfrm>
          </p:grpSpPr>
          <p:sp>
            <p:nvSpPr>
              <p:cNvPr id="16" name="Bent Arrow 15"/>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222195" y="3261495"/>
                <a:ext cx="143227" cy="838066"/>
                <a:chOff x="4222195" y="3261495"/>
                <a:chExt cx="143227" cy="838066"/>
              </a:xfrm>
            </p:grpSpPr>
            <p:sp>
              <p:nvSpPr>
                <p:cNvPr id="29" name="Rounded Rectangle 28"/>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Wave 29"/>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895623" y="3170055"/>
                <a:ext cx="143227" cy="838066"/>
                <a:chOff x="4222195" y="3261495"/>
                <a:chExt cx="143227" cy="838066"/>
              </a:xfrm>
            </p:grpSpPr>
            <p:sp>
              <p:nvSpPr>
                <p:cNvPr id="27" name="Rounded Rectangle 2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Wave 2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582115" y="3117803"/>
                <a:ext cx="143227" cy="838066"/>
                <a:chOff x="4222195" y="3261495"/>
                <a:chExt cx="143227" cy="838066"/>
              </a:xfrm>
            </p:grpSpPr>
            <p:sp>
              <p:nvSpPr>
                <p:cNvPr id="25" name="Rounded Rectangle 2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ounded Rectangle 12"/>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9241008" y="1510521"/>
            <a:ext cx="2715788" cy="3430142"/>
            <a:chOff x="6199612" y="2250676"/>
            <a:chExt cx="1907177" cy="3430142"/>
          </a:xfrm>
        </p:grpSpPr>
        <p:grpSp>
          <p:nvGrpSpPr>
            <p:cNvPr id="98" name="Group 97"/>
            <p:cNvGrpSpPr/>
            <p:nvPr/>
          </p:nvGrpSpPr>
          <p:grpSpPr>
            <a:xfrm>
              <a:off x="6252754" y="2250676"/>
              <a:ext cx="1741715" cy="3430142"/>
              <a:chOff x="6252754" y="2250676"/>
              <a:chExt cx="1741715" cy="3430142"/>
            </a:xfrm>
          </p:grpSpPr>
          <p:sp>
            <p:nvSpPr>
              <p:cNvPr id="102" name="Wave 101"/>
              <p:cNvSpPr/>
              <p:nvPr/>
            </p:nvSpPr>
            <p:spPr>
              <a:xfrm rot="16933773">
                <a:off x="6399924" y="2837500"/>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252754" y="3840479"/>
                <a:ext cx="1741715" cy="1045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6758643" y="4628111"/>
                <a:ext cx="698360" cy="253331"/>
                <a:chOff x="1237377" y="5511114"/>
                <a:chExt cx="2496879" cy="836654"/>
              </a:xfrm>
              <a:solidFill>
                <a:srgbClr val="FFC000"/>
              </a:solidFill>
            </p:grpSpPr>
            <p:grpSp>
              <p:nvGrpSpPr>
                <p:cNvPr id="119" name="Group 118"/>
                <p:cNvGrpSpPr/>
                <p:nvPr/>
              </p:nvGrpSpPr>
              <p:grpSpPr>
                <a:xfrm>
                  <a:off x="1237377" y="5511114"/>
                  <a:ext cx="843767" cy="815545"/>
                  <a:chOff x="1237377" y="5511114"/>
                  <a:chExt cx="843767" cy="815545"/>
                </a:xfrm>
                <a:grpFill/>
              </p:grpSpPr>
              <p:sp>
                <p:nvSpPr>
                  <p:cNvPr id="126" name="Quad Arrow 125"/>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2062507" y="5532223"/>
                  <a:ext cx="843767" cy="815545"/>
                  <a:chOff x="1237377" y="5511114"/>
                  <a:chExt cx="843767" cy="815545"/>
                </a:xfrm>
                <a:grpFill/>
              </p:grpSpPr>
              <p:sp>
                <p:nvSpPr>
                  <p:cNvPr id="124" name="Quad Arrow 12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2890489" y="5531324"/>
                  <a:ext cx="843767" cy="815545"/>
                  <a:chOff x="1237377" y="5511114"/>
                  <a:chExt cx="843767" cy="815545"/>
                </a:xfrm>
                <a:grpFill/>
              </p:grpSpPr>
              <p:sp>
                <p:nvSpPr>
                  <p:cNvPr id="122" name="Quad Arrow 121"/>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Rectangle 107"/>
              <p:cNvSpPr/>
              <p:nvPr/>
            </p:nvSpPr>
            <p:spPr>
              <a:xfrm rot="16200000">
                <a:off x="6736586" y="5029023"/>
                <a:ext cx="765467"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884768" y="3615747"/>
                <a:ext cx="434874" cy="157751"/>
                <a:chOff x="1237377" y="5511114"/>
                <a:chExt cx="2496879" cy="836654"/>
              </a:xfrm>
              <a:solidFill>
                <a:srgbClr val="FFC000"/>
              </a:solidFill>
            </p:grpSpPr>
            <p:grpSp>
              <p:nvGrpSpPr>
                <p:cNvPr id="110" name="Group 109"/>
                <p:cNvGrpSpPr/>
                <p:nvPr/>
              </p:nvGrpSpPr>
              <p:grpSpPr>
                <a:xfrm>
                  <a:off x="1237377" y="5511114"/>
                  <a:ext cx="843767" cy="815545"/>
                  <a:chOff x="1237377" y="5511114"/>
                  <a:chExt cx="843767" cy="815545"/>
                </a:xfrm>
                <a:grpFill/>
              </p:grpSpPr>
              <p:sp>
                <p:nvSpPr>
                  <p:cNvPr id="117" name="Quad Arrow 116"/>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2062507" y="5532223"/>
                  <a:ext cx="843767" cy="815545"/>
                  <a:chOff x="1237377" y="5511114"/>
                  <a:chExt cx="843767" cy="815545"/>
                </a:xfrm>
                <a:grpFill/>
              </p:grpSpPr>
              <p:sp>
                <p:nvSpPr>
                  <p:cNvPr id="115" name="Quad Arrow 11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2890489" y="5531324"/>
                  <a:ext cx="843767" cy="815545"/>
                  <a:chOff x="1237377" y="5511114"/>
                  <a:chExt cx="843767" cy="815545"/>
                </a:xfrm>
                <a:grpFill/>
              </p:grpSpPr>
              <p:sp>
                <p:nvSpPr>
                  <p:cNvPr id="113" name="Quad Arrow 112"/>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 name="Rectangle 98"/>
            <p:cNvSpPr/>
            <p:nvPr/>
          </p:nvSpPr>
          <p:spPr>
            <a:xfrm>
              <a:off x="6199612" y="3986336"/>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Block Arc 99"/>
            <p:cNvSpPr/>
            <p:nvPr/>
          </p:nvSpPr>
          <p:spPr>
            <a:xfrm rot="5400000">
              <a:off x="6551351" y="3906273"/>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Block Arc 100"/>
            <p:cNvSpPr/>
            <p:nvPr/>
          </p:nvSpPr>
          <p:spPr>
            <a:xfrm rot="5400000">
              <a:off x="7304643" y="3919336"/>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p:cNvGrpSpPr/>
          <p:nvPr/>
        </p:nvGrpSpPr>
        <p:grpSpPr>
          <a:xfrm>
            <a:off x="3255330" y="3319600"/>
            <a:ext cx="6056768" cy="3272157"/>
            <a:chOff x="3255330" y="3319600"/>
            <a:chExt cx="6056768" cy="3272157"/>
          </a:xfrm>
        </p:grpSpPr>
        <p:sp>
          <p:nvSpPr>
            <p:cNvPr id="129" name="Rounded Rectangle 128"/>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4219996" y="4374494"/>
              <a:ext cx="4137434" cy="301780"/>
              <a:chOff x="5368705" y="2667757"/>
              <a:chExt cx="7629055" cy="700132"/>
            </a:xfrm>
          </p:grpSpPr>
          <p:grpSp>
            <p:nvGrpSpPr>
              <p:cNvPr id="233" name="Group 232"/>
              <p:cNvGrpSpPr/>
              <p:nvPr/>
            </p:nvGrpSpPr>
            <p:grpSpPr>
              <a:xfrm>
                <a:off x="5368705" y="2743200"/>
                <a:ext cx="841972" cy="624689"/>
                <a:chOff x="5368705" y="2743200"/>
                <a:chExt cx="841972" cy="624689"/>
              </a:xfrm>
            </p:grpSpPr>
            <p:sp>
              <p:nvSpPr>
                <p:cNvPr id="258" name="Hexagon 25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6209169" y="2741691"/>
                <a:ext cx="841972" cy="624689"/>
                <a:chOff x="5368705" y="2743200"/>
                <a:chExt cx="841972" cy="624689"/>
              </a:xfrm>
            </p:grpSpPr>
            <p:sp>
              <p:nvSpPr>
                <p:cNvPr id="256" name="Hexagon 25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7058686" y="2731129"/>
                <a:ext cx="841972" cy="624689"/>
                <a:chOff x="5368705" y="2743200"/>
                <a:chExt cx="841972" cy="624689"/>
              </a:xfrm>
            </p:grpSpPr>
            <p:sp>
              <p:nvSpPr>
                <p:cNvPr id="254" name="Hexagon 25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exagon 25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7908203" y="2720567"/>
                <a:ext cx="841972" cy="624689"/>
                <a:chOff x="5368705" y="2743200"/>
                <a:chExt cx="841972" cy="624689"/>
              </a:xfrm>
            </p:grpSpPr>
            <p:sp>
              <p:nvSpPr>
                <p:cNvPr id="252" name="Hexagon 25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Hexagon 25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8757720" y="2710005"/>
                <a:ext cx="841972" cy="624689"/>
                <a:chOff x="5368705" y="2743200"/>
                <a:chExt cx="841972" cy="624689"/>
              </a:xfrm>
            </p:grpSpPr>
            <p:sp>
              <p:nvSpPr>
                <p:cNvPr id="250" name="Hexagon 24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9607237" y="2699443"/>
                <a:ext cx="841972" cy="624689"/>
                <a:chOff x="5368705" y="2743200"/>
                <a:chExt cx="841972" cy="624689"/>
              </a:xfrm>
            </p:grpSpPr>
            <p:sp>
              <p:nvSpPr>
                <p:cNvPr id="248" name="Hexagon 24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10456754" y="2688881"/>
                <a:ext cx="841972" cy="624689"/>
                <a:chOff x="5368705" y="2743200"/>
                <a:chExt cx="841972" cy="624689"/>
              </a:xfrm>
            </p:grpSpPr>
            <p:sp>
              <p:nvSpPr>
                <p:cNvPr id="246" name="Hexagon 24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11306271" y="2678319"/>
                <a:ext cx="841972" cy="624689"/>
                <a:chOff x="5368705" y="2743200"/>
                <a:chExt cx="841972" cy="624689"/>
              </a:xfrm>
            </p:grpSpPr>
            <p:sp>
              <p:nvSpPr>
                <p:cNvPr id="244" name="Hexagon 24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Hexagon 24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12155788" y="2667757"/>
                <a:ext cx="841972" cy="624689"/>
                <a:chOff x="5368705" y="2743200"/>
                <a:chExt cx="841972" cy="624689"/>
              </a:xfrm>
            </p:grpSpPr>
            <p:sp>
              <p:nvSpPr>
                <p:cNvPr id="242" name="Hexagon 24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Rounded Rectangle 133"/>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4907854" y="4897042"/>
              <a:ext cx="2588124" cy="240958"/>
              <a:chOff x="5368705" y="2667757"/>
              <a:chExt cx="7629055" cy="700132"/>
            </a:xfrm>
            <a:solidFill>
              <a:srgbClr val="D3A77B"/>
            </a:solidFill>
          </p:grpSpPr>
          <p:grpSp>
            <p:nvGrpSpPr>
              <p:cNvPr id="206" name="Group 205"/>
              <p:cNvGrpSpPr/>
              <p:nvPr/>
            </p:nvGrpSpPr>
            <p:grpSpPr>
              <a:xfrm>
                <a:off x="5368705" y="2743200"/>
                <a:ext cx="841972" cy="624689"/>
                <a:chOff x="5368705" y="2743200"/>
                <a:chExt cx="841972" cy="624689"/>
              </a:xfrm>
              <a:grpFill/>
            </p:grpSpPr>
            <p:sp>
              <p:nvSpPr>
                <p:cNvPr id="231" name="Hexagon 23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6209169" y="2741691"/>
                <a:ext cx="841972" cy="624689"/>
                <a:chOff x="5368705" y="2743200"/>
                <a:chExt cx="841972" cy="624689"/>
              </a:xfrm>
              <a:grpFill/>
            </p:grpSpPr>
            <p:sp>
              <p:nvSpPr>
                <p:cNvPr id="229" name="Hexagon 2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Hexagon 2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7058686" y="2731129"/>
                <a:ext cx="841972" cy="624689"/>
                <a:chOff x="5368705" y="2743200"/>
                <a:chExt cx="841972" cy="624689"/>
              </a:xfrm>
              <a:grpFill/>
            </p:grpSpPr>
            <p:sp>
              <p:nvSpPr>
                <p:cNvPr id="227" name="Hexagon 22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908203" y="2720567"/>
                <a:ext cx="841972" cy="624689"/>
                <a:chOff x="5368705" y="2743200"/>
                <a:chExt cx="841972" cy="624689"/>
              </a:xfrm>
              <a:grpFill/>
            </p:grpSpPr>
            <p:sp>
              <p:nvSpPr>
                <p:cNvPr id="225" name="Hexagon 22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Hexagon 22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8757720" y="2710005"/>
                <a:ext cx="841972" cy="624689"/>
                <a:chOff x="5368705" y="2743200"/>
                <a:chExt cx="841972" cy="624689"/>
              </a:xfrm>
              <a:grpFill/>
            </p:grpSpPr>
            <p:sp>
              <p:nvSpPr>
                <p:cNvPr id="223" name="Hexagon 22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Hexagon 22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9607237" y="2699443"/>
                <a:ext cx="841972" cy="624689"/>
                <a:chOff x="5368705" y="2743200"/>
                <a:chExt cx="841972" cy="624689"/>
              </a:xfrm>
              <a:grpFill/>
            </p:grpSpPr>
            <p:sp>
              <p:nvSpPr>
                <p:cNvPr id="221" name="Hexagon 22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Hexagon 22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0456754" y="2688881"/>
                <a:ext cx="841972" cy="624689"/>
                <a:chOff x="5368705" y="2743200"/>
                <a:chExt cx="841972" cy="624689"/>
              </a:xfrm>
              <a:grpFill/>
            </p:grpSpPr>
            <p:sp>
              <p:nvSpPr>
                <p:cNvPr id="219" name="Hexagon 21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21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11306271" y="2678319"/>
                <a:ext cx="841972" cy="624689"/>
                <a:chOff x="5368705" y="2743200"/>
                <a:chExt cx="841972" cy="624689"/>
              </a:xfrm>
              <a:grpFill/>
            </p:grpSpPr>
            <p:sp>
              <p:nvSpPr>
                <p:cNvPr id="217" name="Hexagon 21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Hexagon 21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12155788" y="2667757"/>
                <a:ext cx="841972" cy="624689"/>
                <a:chOff x="5368705" y="2743200"/>
                <a:chExt cx="841972" cy="624689"/>
              </a:xfrm>
              <a:grpFill/>
            </p:grpSpPr>
            <p:sp>
              <p:nvSpPr>
                <p:cNvPr id="215" name="Hexagon 21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21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p:cNvGrpSpPr/>
            <p:nvPr/>
          </p:nvGrpSpPr>
          <p:grpSpPr>
            <a:xfrm>
              <a:off x="4907854" y="5621719"/>
              <a:ext cx="2616588" cy="240958"/>
              <a:chOff x="5368705" y="2667757"/>
              <a:chExt cx="7629055" cy="700132"/>
            </a:xfrm>
            <a:solidFill>
              <a:srgbClr val="D3A77B"/>
            </a:solidFill>
          </p:grpSpPr>
          <p:grpSp>
            <p:nvGrpSpPr>
              <p:cNvPr id="179" name="Group 178"/>
              <p:cNvGrpSpPr/>
              <p:nvPr/>
            </p:nvGrpSpPr>
            <p:grpSpPr>
              <a:xfrm>
                <a:off x="5368705" y="2743200"/>
                <a:ext cx="841972" cy="624689"/>
                <a:chOff x="5368705" y="2743200"/>
                <a:chExt cx="841972" cy="624689"/>
              </a:xfrm>
              <a:grpFill/>
            </p:grpSpPr>
            <p:sp>
              <p:nvSpPr>
                <p:cNvPr id="204" name="Hexagon 20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6209169" y="2741691"/>
                <a:ext cx="841972" cy="624689"/>
                <a:chOff x="5368705" y="2743200"/>
                <a:chExt cx="841972" cy="624689"/>
              </a:xfrm>
              <a:grpFill/>
            </p:grpSpPr>
            <p:sp>
              <p:nvSpPr>
                <p:cNvPr id="202" name="Hexagon 20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exagon 20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7058686" y="2731129"/>
                <a:ext cx="841972" cy="624689"/>
                <a:chOff x="5368705" y="2743200"/>
                <a:chExt cx="841972" cy="624689"/>
              </a:xfrm>
              <a:grpFill/>
            </p:grpSpPr>
            <p:sp>
              <p:nvSpPr>
                <p:cNvPr id="200" name="Hexagon 19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exagon 20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7908203" y="2720567"/>
                <a:ext cx="841972" cy="624689"/>
                <a:chOff x="5368705" y="2743200"/>
                <a:chExt cx="841972" cy="624689"/>
              </a:xfrm>
              <a:grpFill/>
            </p:grpSpPr>
            <p:sp>
              <p:nvSpPr>
                <p:cNvPr id="198" name="Hexagon 19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8757720" y="2710005"/>
                <a:ext cx="841972" cy="624689"/>
                <a:chOff x="5368705" y="2743200"/>
                <a:chExt cx="841972" cy="624689"/>
              </a:xfrm>
              <a:grpFill/>
            </p:grpSpPr>
            <p:sp>
              <p:nvSpPr>
                <p:cNvPr id="196" name="Hexagon 19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Hexagon 19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9607237" y="2699443"/>
                <a:ext cx="841972" cy="624689"/>
                <a:chOff x="5368705" y="2743200"/>
                <a:chExt cx="841972" cy="624689"/>
              </a:xfrm>
              <a:grpFill/>
            </p:grpSpPr>
            <p:sp>
              <p:nvSpPr>
                <p:cNvPr id="194" name="Hexagon 19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10456754" y="2688881"/>
                <a:ext cx="841972" cy="624689"/>
                <a:chOff x="5368705" y="2743200"/>
                <a:chExt cx="841972" cy="624689"/>
              </a:xfrm>
              <a:grpFill/>
            </p:grpSpPr>
            <p:sp>
              <p:nvSpPr>
                <p:cNvPr id="192" name="Hexagon 19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Hexagon 19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11306271" y="2678319"/>
                <a:ext cx="841972" cy="624689"/>
                <a:chOff x="5368705" y="2743200"/>
                <a:chExt cx="841972" cy="624689"/>
              </a:xfrm>
              <a:grpFill/>
            </p:grpSpPr>
            <p:sp>
              <p:nvSpPr>
                <p:cNvPr id="190" name="Hexagon 18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Hexagon 19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12155788" y="2667757"/>
                <a:ext cx="841972" cy="624689"/>
                <a:chOff x="5368705" y="2743200"/>
                <a:chExt cx="841972" cy="624689"/>
              </a:xfrm>
              <a:grpFill/>
            </p:grpSpPr>
            <p:sp>
              <p:nvSpPr>
                <p:cNvPr id="188" name="Hexagon 18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Hexagon 18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rot="5400000">
              <a:off x="7072728" y="5269803"/>
              <a:ext cx="990098" cy="219148"/>
              <a:chOff x="5368705" y="2731129"/>
              <a:chExt cx="2531953" cy="636760"/>
            </a:xfrm>
            <a:solidFill>
              <a:srgbClr val="D3A77B"/>
            </a:solidFill>
          </p:grpSpPr>
          <p:grpSp>
            <p:nvGrpSpPr>
              <p:cNvPr id="170" name="Group 169"/>
              <p:cNvGrpSpPr/>
              <p:nvPr/>
            </p:nvGrpSpPr>
            <p:grpSpPr>
              <a:xfrm>
                <a:off x="5368705" y="2743200"/>
                <a:ext cx="841972" cy="624689"/>
                <a:chOff x="5368705" y="2743200"/>
                <a:chExt cx="841972" cy="624689"/>
              </a:xfrm>
              <a:grpFill/>
            </p:grpSpPr>
            <p:sp>
              <p:nvSpPr>
                <p:cNvPr id="177" name="Hexagon 1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6209169" y="2741691"/>
                <a:ext cx="841972" cy="624689"/>
                <a:chOff x="5368705" y="2743200"/>
                <a:chExt cx="841972" cy="624689"/>
              </a:xfrm>
              <a:grpFill/>
            </p:grpSpPr>
            <p:sp>
              <p:nvSpPr>
                <p:cNvPr id="175" name="Hexagon 1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7058686" y="2731129"/>
                <a:ext cx="841972" cy="624689"/>
                <a:chOff x="5368705" y="2743200"/>
                <a:chExt cx="841972" cy="624689"/>
              </a:xfrm>
              <a:grpFill/>
            </p:grpSpPr>
            <p:sp>
              <p:nvSpPr>
                <p:cNvPr id="173" name="Hexagon 1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rot="5400000">
              <a:off x="4372362" y="5279328"/>
              <a:ext cx="954639" cy="219148"/>
              <a:chOff x="5368705" y="2731129"/>
              <a:chExt cx="2531953" cy="636760"/>
            </a:xfrm>
            <a:solidFill>
              <a:srgbClr val="D3A77B"/>
            </a:solidFill>
          </p:grpSpPr>
          <p:grpSp>
            <p:nvGrpSpPr>
              <p:cNvPr id="161" name="Group 160"/>
              <p:cNvGrpSpPr/>
              <p:nvPr/>
            </p:nvGrpSpPr>
            <p:grpSpPr>
              <a:xfrm>
                <a:off x="5368705" y="2743200"/>
                <a:ext cx="841972" cy="624689"/>
                <a:chOff x="5368705" y="2743200"/>
                <a:chExt cx="841972" cy="624689"/>
              </a:xfrm>
              <a:grpFill/>
            </p:grpSpPr>
            <p:sp>
              <p:nvSpPr>
                <p:cNvPr id="168" name="Hexagon 1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209169" y="2741691"/>
                <a:ext cx="841972" cy="624689"/>
                <a:chOff x="5368705" y="2743200"/>
                <a:chExt cx="841972" cy="624689"/>
              </a:xfrm>
              <a:grpFill/>
            </p:grpSpPr>
            <p:sp>
              <p:nvSpPr>
                <p:cNvPr id="166" name="Hexagon 1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058686" y="2731129"/>
                <a:ext cx="841972" cy="624689"/>
                <a:chOff x="5368705" y="2743200"/>
                <a:chExt cx="841972" cy="624689"/>
              </a:xfrm>
              <a:grpFill/>
            </p:grpSpPr>
            <p:sp>
              <p:nvSpPr>
                <p:cNvPr id="164" name="Hexagon 16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Block Arc 138"/>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1" name="Group 140"/>
            <p:cNvGrpSpPr/>
            <p:nvPr/>
          </p:nvGrpSpPr>
          <p:grpSpPr>
            <a:xfrm>
              <a:off x="6674677" y="3319600"/>
              <a:ext cx="1231541" cy="981076"/>
              <a:chOff x="3961273" y="3116141"/>
              <a:chExt cx="1231541" cy="981076"/>
            </a:xfrm>
          </p:grpSpPr>
          <p:grpSp>
            <p:nvGrpSpPr>
              <p:cNvPr id="153" name="Group 152"/>
              <p:cNvGrpSpPr/>
              <p:nvPr/>
            </p:nvGrpSpPr>
            <p:grpSpPr>
              <a:xfrm flipH="1">
                <a:off x="3961273" y="3341092"/>
                <a:ext cx="997785" cy="500555"/>
                <a:chOff x="8978237" y="1703899"/>
                <a:chExt cx="997785" cy="500555"/>
              </a:xfrm>
            </p:grpSpPr>
            <p:sp>
              <p:nvSpPr>
                <p:cNvPr id="158" name="Moon 157"/>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4472237" y="3116141"/>
                <a:ext cx="720577" cy="981076"/>
                <a:chOff x="4481465" y="3115879"/>
                <a:chExt cx="720577" cy="981076"/>
              </a:xfrm>
            </p:grpSpPr>
            <p:sp>
              <p:nvSpPr>
                <p:cNvPr id="155" name="Isosceles Triangle 154"/>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p:nvPr/>
          </p:nvGrpSpPr>
          <p:grpSpPr>
            <a:xfrm flipH="1">
              <a:off x="4739831" y="3341676"/>
              <a:ext cx="1231541" cy="981076"/>
              <a:chOff x="3961273" y="3116141"/>
              <a:chExt cx="1231541" cy="981076"/>
            </a:xfrm>
          </p:grpSpPr>
          <p:grpSp>
            <p:nvGrpSpPr>
              <p:cNvPr id="145" name="Group 144"/>
              <p:cNvGrpSpPr/>
              <p:nvPr/>
            </p:nvGrpSpPr>
            <p:grpSpPr>
              <a:xfrm flipH="1">
                <a:off x="3961273" y="3341092"/>
                <a:ext cx="997785" cy="500555"/>
                <a:chOff x="8978237" y="1703899"/>
                <a:chExt cx="997785" cy="500555"/>
              </a:xfrm>
            </p:grpSpPr>
            <p:sp>
              <p:nvSpPr>
                <p:cNvPr id="150" name="Moon 14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4472237" y="3116141"/>
                <a:ext cx="720577" cy="981076"/>
                <a:chOff x="4481465" y="3115879"/>
                <a:chExt cx="720577" cy="981076"/>
              </a:xfrm>
            </p:grpSpPr>
            <p:sp>
              <p:nvSpPr>
                <p:cNvPr id="147" name="Isosceles Triangle 14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Hexagon 142"/>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28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37:25-24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An Incense Alter</a:t>
            </a:r>
          </a:p>
        </p:txBody>
      </p:sp>
      <p:sp>
        <p:nvSpPr>
          <p:cNvPr id="15" name="Rectangle 14"/>
          <p:cNvSpPr/>
          <p:nvPr/>
        </p:nvSpPr>
        <p:spPr>
          <a:xfrm>
            <a:off x="4732377" y="1594273"/>
            <a:ext cx="2595327" cy="646331"/>
          </a:xfrm>
          <a:prstGeom prst="rect">
            <a:avLst/>
          </a:prstGeom>
        </p:spPr>
        <p:txBody>
          <a:bodyPr wrap="square">
            <a:spAutoFit/>
          </a:bodyPr>
          <a:lstStyle/>
          <a:p>
            <a:r>
              <a:rPr lang="en-US" b="0" i="0" dirty="0">
                <a:solidFill>
                  <a:srgbClr val="333333"/>
                </a:solidFill>
                <a:effectLst/>
                <a:latin typeface="Calibri" panose="020F0502020204030204" pitchFamily="34" charset="0"/>
              </a:rPr>
              <a:t>Staves for carrying</a:t>
            </a:r>
          </a:p>
          <a:p>
            <a:endParaRPr lang="en-US" dirty="0">
              <a:solidFill>
                <a:srgbClr val="333333"/>
              </a:solidFill>
              <a:latin typeface="Calibri" panose="020F0502020204030204" pitchFamily="34" charset="0"/>
            </a:endParaRPr>
          </a:p>
        </p:txBody>
      </p:sp>
      <p:sp>
        <p:nvSpPr>
          <p:cNvPr id="23" name="Rectangle 22"/>
          <p:cNvSpPr/>
          <p:nvPr/>
        </p:nvSpPr>
        <p:spPr>
          <a:xfrm>
            <a:off x="0" y="2191917"/>
            <a:ext cx="683200" cy="369332"/>
          </a:xfrm>
          <a:prstGeom prst="rect">
            <a:avLst/>
          </a:prstGeom>
        </p:spPr>
        <p:txBody>
          <a:bodyPr wrap="none">
            <a:spAutoFit/>
          </a:bodyPr>
          <a:lstStyle/>
          <a:p>
            <a:r>
              <a:rPr lang="en-US" dirty="0">
                <a:solidFill>
                  <a:srgbClr val="333333"/>
                </a:solidFill>
                <a:latin typeface="Calibri" panose="020F0502020204030204" pitchFamily="34" charset="0"/>
              </a:rPr>
              <a:t>Rings</a:t>
            </a:r>
            <a:endParaRPr lang="en-US" dirty="0">
              <a:latin typeface="Calibri" panose="020F0502020204030204" pitchFamily="34" charset="0"/>
            </a:endParaRPr>
          </a:p>
        </p:txBody>
      </p:sp>
      <p:sp>
        <p:nvSpPr>
          <p:cNvPr id="31" name="Rectangle 30"/>
          <p:cNvSpPr/>
          <p:nvPr/>
        </p:nvSpPr>
        <p:spPr>
          <a:xfrm>
            <a:off x="4271603" y="989880"/>
            <a:ext cx="3648794" cy="369332"/>
          </a:xfrm>
          <a:prstGeom prst="rect">
            <a:avLst/>
          </a:prstGeom>
        </p:spPr>
        <p:txBody>
          <a:bodyPr wrap="square">
            <a:spAutoFit/>
          </a:bodyPr>
          <a:lstStyle/>
          <a:p>
            <a:r>
              <a:rPr lang="en-US" dirty="0" err="1">
                <a:latin typeface="Calibri" panose="020F0502020204030204" pitchFamily="34" charset="0"/>
              </a:rPr>
              <a:t>Shittim</a:t>
            </a:r>
            <a:r>
              <a:rPr lang="en-US" dirty="0">
                <a:latin typeface="Calibri" panose="020F0502020204030204" pitchFamily="34" charset="0"/>
              </a:rPr>
              <a:t> Wood with overlay of gold</a:t>
            </a:r>
            <a:r>
              <a:rPr lang="en-US" b="0" i="0" dirty="0">
                <a:solidFill>
                  <a:srgbClr val="333333"/>
                </a:solidFill>
                <a:effectLst/>
                <a:latin typeface="Calibri" panose="020F0502020204030204" pitchFamily="34" charset="0"/>
              </a:rPr>
              <a:t> </a:t>
            </a:r>
          </a:p>
        </p:txBody>
      </p:sp>
      <p:pic>
        <p:nvPicPr>
          <p:cNvPr id="2" name="Picture 2" descr="http://www.bible-history.com/tabernacle/images/GALTAR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61" y="1695063"/>
            <a:ext cx="3851016" cy="2772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3319" y="5045741"/>
            <a:ext cx="6096000" cy="923330"/>
          </a:xfrm>
          <a:prstGeom prst="rect">
            <a:avLst/>
          </a:prstGeom>
        </p:spPr>
        <p:txBody>
          <a:bodyPr>
            <a:spAutoFit/>
          </a:bodyPr>
          <a:lstStyle/>
          <a:p>
            <a:r>
              <a:rPr lang="en-US" i="1" dirty="0">
                <a:solidFill>
                  <a:srgbClr val="333333"/>
                </a:solidFill>
                <a:latin typeface="Palatino"/>
              </a:rPr>
              <a:t>And he made the holy anointing oil, and the pure incense of sweet spices, according to the work of the apothecary.</a:t>
            </a:r>
            <a:endParaRPr lang="en-US" i="1" dirty="0"/>
          </a:p>
        </p:txBody>
      </p:sp>
      <p:cxnSp>
        <p:nvCxnSpPr>
          <p:cNvPr id="26" name="Straight Arrow Connector 25"/>
          <p:cNvCxnSpPr/>
          <p:nvPr/>
        </p:nvCxnSpPr>
        <p:spPr>
          <a:xfrm flipH="1">
            <a:off x="4661585" y="1925257"/>
            <a:ext cx="651710" cy="2383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71447" y="2503963"/>
            <a:ext cx="2365667" cy="3680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783221" y="3058560"/>
            <a:ext cx="3471709" cy="1200329"/>
          </a:xfrm>
          <a:prstGeom prst="rect">
            <a:avLst/>
          </a:prstGeom>
        </p:spPr>
        <p:txBody>
          <a:bodyPr wrap="square">
            <a:spAutoFit/>
          </a:bodyPr>
          <a:lstStyle/>
          <a:p>
            <a:r>
              <a:rPr lang="en-US" dirty="0">
                <a:solidFill>
                  <a:srgbClr val="001320"/>
                </a:solidFill>
                <a:latin typeface="Trebuchet"/>
              </a:rPr>
              <a:t>Apothecary—”Perfumer” a person (priest) who was properly qualified to prepare the holy oils and ointments.</a:t>
            </a:r>
            <a:endParaRPr lang="en-US" dirty="0"/>
          </a:p>
        </p:txBody>
      </p:sp>
      <p:pic>
        <p:nvPicPr>
          <p:cNvPr id="1028" name="Picture 4" descr="https://curtisdward.files.wordpress.com/2010/03/alter-of-incense-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066" y="2618068"/>
            <a:ext cx="2194365" cy="230436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811704" y="5110063"/>
            <a:ext cx="1788930" cy="1477328"/>
          </a:xfrm>
          <a:prstGeom prst="rect">
            <a:avLst/>
          </a:prstGeom>
          <a:noFill/>
        </p:spPr>
        <p:txBody>
          <a:bodyPr wrap="square" rtlCol="0">
            <a:spAutoFit/>
          </a:bodyPr>
          <a:lstStyle/>
          <a:p>
            <a:r>
              <a:rPr lang="en-US" dirty="0">
                <a:latin typeface="Calibri" panose="020F0502020204030204" pitchFamily="34" charset="0"/>
              </a:rPr>
              <a:t>The Holy Oil:</a:t>
            </a:r>
          </a:p>
          <a:p>
            <a:r>
              <a:rPr lang="en-US" dirty="0">
                <a:latin typeface="Calibri" panose="020F0502020204030204" pitchFamily="34" charset="0"/>
              </a:rPr>
              <a:t>Myrrh</a:t>
            </a:r>
          </a:p>
          <a:p>
            <a:r>
              <a:rPr lang="en-US" dirty="0">
                <a:latin typeface="Calibri" panose="020F0502020204030204" pitchFamily="34" charset="0"/>
              </a:rPr>
              <a:t>Sweet cinnamon</a:t>
            </a:r>
          </a:p>
          <a:p>
            <a:r>
              <a:rPr lang="en-US" dirty="0">
                <a:latin typeface="Calibri" panose="020F0502020204030204" pitchFamily="34" charset="0"/>
              </a:rPr>
              <a:t>Sweet </a:t>
            </a:r>
            <a:r>
              <a:rPr lang="en-US" dirty="0" err="1">
                <a:latin typeface="Calibri" panose="020F0502020204030204" pitchFamily="34" charset="0"/>
              </a:rPr>
              <a:t>calamus</a:t>
            </a:r>
            <a:endParaRPr lang="en-US" dirty="0">
              <a:latin typeface="Calibri" panose="020F0502020204030204" pitchFamily="34" charset="0"/>
            </a:endParaRPr>
          </a:p>
          <a:p>
            <a:r>
              <a:rPr lang="en-US" dirty="0">
                <a:latin typeface="Calibri" panose="020F0502020204030204" pitchFamily="34" charset="0"/>
              </a:rPr>
              <a:t>Olive oil</a:t>
            </a:r>
          </a:p>
        </p:txBody>
      </p:sp>
      <p:sp>
        <p:nvSpPr>
          <p:cNvPr id="34" name="TextBox 33"/>
          <p:cNvSpPr txBox="1"/>
          <p:nvPr/>
        </p:nvSpPr>
        <p:spPr>
          <a:xfrm>
            <a:off x="9093020" y="5084392"/>
            <a:ext cx="2264228" cy="2031325"/>
          </a:xfrm>
          <a:prstGeom prst="rect">
            <a:avLst/>
          </a:prstGeom>
          <a:noFill/>
        </p:spPr>
        <p:txBody>
          <a:bodyPr wrap="square" rtlCol="0">
            <a:spAutoFit/>
          </a:bodyPr>
          <a:lstStyle/>
          <a:p>
            <a:r>
              <a:rPr lang="en-US" dirty="0">
                <a:latin typeface="Calibri" panose="020F0502020204030204" pitchFamily="34" charset="0"/>
              </a:rPr>
              <a:t>Incense:</a:t>
            </a:r>
          </a:p>
          <a:p>
            <a:r>
              <a:rPr lang="en-US" dirty="0">
                <a:latin typeface="Calibri" panose="020F0502020204030204" pitchFamily="34" charset="0"/>
              </a:rPr>
              <a:t>Sweet spices:</a:t>
            </a:r>
          </a:p>
          <a:p>
            <a:r>
              <a:rPr lang="en-US" dirty="0">
                <a:latin typeface="Calibri" panose="020F0502020204030204" pitchFamily="34" charset="0"/>
              </a:rPr>
              <a:t>Stacte</a:t>
            </a:r>
          </a:p>
          <a:p>
            <a:r>
              <a:rPr lang="en-US" dirty="0" err="1">
                <a:latin typeface="Calibri" panose="020F0502020204030204" pitchFamily="34" charset="0"/>
              </a:rPr>
              <a:t>Onycha</a:t>
            </a:r>
            <a:endParaRPr lang="en-US" dirty="0">
              <a:latin typeface="Calibri" panose="020F0502020204030204" pitchFamily="34" charset="0"/>
            </a:endParaRPr>
          </a:p>
          <a:p>
            <a:r>
              <a:rPr lang="en-US" dirty="0" err="1">
                <a:latin typeface="Calibri" panose="020F0502020204030204" pitchFamily="34" charset="0"/>
              </a:rPr>
              <a:t>Galbanums</a:t>
            </a:r>
            <a:endParaRPr lang="en-US" dirty="0">
              <a:latin typeface="Calibri" panose="020F0502020204030204" pitchFamily="34" charset="0"/>
            </a:endParaRPr>
          </a:p>
          <a:p>
            <a:r>
              <a:rPr lang="en-US" dirty="0">
                <a:latin typeface="Calibri" panose="020F0502020204030204" pitchFamily="34" charset="0"/>
              </a:rPr>
              <a:t>Pure frankincense</a:t>
            </a:r>
          </a:p>
          <a:p>
            <a:endParaRPr lang="en-US" dirty="0">
              <a:latin typeface="Calibri" panose="020F0502020204030204" pitchFamily="34" charset="0"/>
            </a:endParaRPr>
          </a:p>
        </p:txBody>
      </p:sp>
    </p:spTree>
    <p:extLst>
      <p:ext uri="{BB962C8B-B14F-4D97-AF65-F5344CB8AC3E}">
        <p14:creationId xmlns:p14="http://schemas.microsoft.com/office/powerpoint/2010/main" val="6681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38:1-7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An Alter For Burnt Offerings</a:t>
            </a:r>
          </a:p>
        </p:txBody>
      </p:sp>
      <p:sp>
        <p:nvSpPr>
          <p:cNvPr id="15" name="Rectangle 14"/>
          <p:cNvSpPr/>
          <p:nvPr/>
        </p:nvSpPr>
        <p:spPr>
          <a:xfrm>
            <a:off x="9311089" y="1593351"/>
            <a:ext cx="1838384" cy="646331"/>
          </a:xfrm>
          <a:prstGeom prst="rect">
            <a:avLst/>
          </a:prstGeom>
        </p:spPr>
        <p:txBody>
          <a:bodyPr wrap="square">
            <a:spAutoFit/>
          </a:bodyPr>
          <a:lstStyle/>
          <a:p>
            <a:r>
              <a:rPr lang="en-US" b="0" i="0" dirty="0">
                <a:solidFill>
                  <a:srgbClr val="333333"/>
                </a:solidFill>
                <a:effectLst/>
                <a:latin typeface="Calibri" panose="020F0502020204030204" pitchFamily="34" charset="0"/>
              </a:rPr>
              <a:t>pots</a:t>
            </a:r>
          </a:p>
          <a:p>
            <a:endParaRPr lang="en-US" dirty="0">
              <a:solidFill>
                <a:srgbClr val="333333"/>
              </a:solidFill>
              <a:latin typeface="Calibri" panose="020F0502020204030204" pitchFamily="34" charset="0"/>
            </a:endParaRPr>
          </a:p>
        </p:txBody>
      </p:sp>
      <p:sp>
        <p:nvSpPr>
          <p:cNvPr id="23" name="Rectangle 22"/>
          <p:cNvSpPr/>
          <p:nvPr/>
        </p:nvSpPr>
        <p:spPr>
          <a:xfrm>
            <a:off x="334881" y="1645901"/>
            <a:ext cx="1528047" cy="369332"/>
          </a:xfrm>
          <a:prstGeom prst="rect">
            <a:avLst/>
          </a:prstGeom>
        </p:spPr>
        <p:txBody>
          <a:bodyPr wrap="none">
            <a:spAutoFit/>
          </a:bodyPr>
          <a:lstStyle/>
          <a:p>
            <a:r>
              <a:rPr lang="en-US" dirty="0">
                <a:solidFill>
                  <a:srgbClr val="333333"/>
                </a:solidFill>
                <a:latin typeface="Calibri" panose="020F0502020204030204" pitchFamily="34" charset="0"/>
              </a:rPr>
              <a:t>Horns of brass</a:t>
            </a:r>
            <a:endParaRPr lang="en-US" dirty="0">
              <a:latin typeface="Calibri" panose="020F0502020204030204" pitchFamily="34" charset="0"/>
            </a:endParaRPr>
          </a:p>
        </p:txBody>
      </p:sp>
      <p:sp>
        <p:nvSpPr>
          <p:cNvPr id="31" name="Rectangle 30"/>
          <p:cNvSpPr/>
          <p:nvPr/>
        </p:nvSpPr>
        <p:spPr>
          <a:xfrm>
            <a:off x="4271603" y="989880"/>
            <a:ext cx="4164826" cy="369332"/>
          </a:xfrm>
          <a:prstGeom prst="rect">
            <a:avLst/>
          </a:prstGeom>
        </p:spPr>
        <p:txBody>
          <a:bodyPr wrap="square">
            <a:spAutoFit/>
          </a:bodyPr>
          <a:lstStyle/>
          <a:p>
            <a:r>
              <a:rPr lang="en-US" dirty="0" err="1">
                <a:latin typeface="Calibri" panose="020F0502020204030204" pitchFamily="34" charset="0"/>
              </a:rPr>
              <a:t>Shittim</a:t>
            </a:r>
            <a:r>
              <a:rPr lang="en-US" dirty="0">
                <a:latin typeface="Calibri" panose="020F0502020204030204" pitchFamily="34" charset="0"/>
              </a:rPr>
              <a:t> Wood with overlay of brass</a:t>
            </a:r>
            <a:r>
              <a:rPr lang="en-US" b="0" i="0" dirty="0">
                <a:solidFill>
                  <a:srgbClr val="333333"/>
                </a:solidFill>
                <a:effectLst/>
                <a:latin typeface="Calibri" panose="020F0502020204030204" pitchFamily="34" charset="0"/>
              </a:rPr>
              <a:t> </a:t>
            </a:r>
          </a:p>
        </p:txBody>
      </p:sp>
      <p:pic>
        <p:nvPicPr>
          <p:cNvPr id="3076" name="Picture 4" descr="http://messianic-torah-truth-seeker.org/Torah/Midbar-Mishkan/al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192" y="1475096"/>
            <a:ext cx="4560261" cy="292545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p:nvPr/>
        </p:nvCxnSpPr>
        <p:spPr>
          <a:xfrm>
            <a:off x="2120866" y="1990170"/>
            <a:ext cx="780652" cy="2105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8" name="Picture 6" descr="http://propheticverses.com/images/img01/img0101/img0101c/14chr20411the-pots-shovels-bas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404" y="204445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odandmoses.com/bur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689" y="4094608"/>
            <a:ext cx="4286250" cy="24574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45972" y="4331766"/>
            <a:ext cx="2488374" cy="369332"/>
          </a:xfrm>
          <a:prstGeom prst="rect">
            <a:avLst/>
          </a:prstGeom>
        </p:spPr>
        <p:txBody>
          <a:bodyPr wrap="none">
            <a:spAutoFit/>
          </a:bodyPr>
          <a:lstStyle/>
          <a:p>
            <a:r>
              <a:rPr lang="en-US" dirty="0" err="1">
                <a:latin typeface="Calibri" panose="020F0502020204030204" pitchFamily="34" charset="0"/>
              </a:rPr>
              <a:t>brasen</a:t>
            </a:r>
            <a:r>
              <a:rPr lang="en-US" dirty="0">
                <a:latin typeface="Calibri" panose="020F0502020204030204" pitchFamily="34" charset="0"/>
              </a:rPr>
              <a:t> grate of network </a:t>
            </a:r>
          </a:p>
        </p:txBody>
      </p:sp>
      <p:cxnSp>
        <p:nvCxnSpPr>
          <p:cNvPr id="22" name="Straight Arrow Connector 21"/>
          <p:cNvCxnSpPr/>
          <p:nvPr/>
        </p:nvCxnSpPr>
        <p:spPr>
          <a:xfrm flipV="1">
            <a:off x="2394877" y="2841171"/>
            <a:ext cx="1876726" cy="1559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120866" y="3037902"/>
            <a:ext cx="849498" cy="152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0749" y="3038618"/>
            <a:ext cx="1628716" cy="369332"/>
          </a:xfrm>
          <a:prstGeom prst="rect">
            <a:avLst/>
          </a:prstGeom>
        </p:spPr>
        <p:txBody>
          <a:bodyPr wrap="none">
            <a:spAutoFit/>
          </a:bodyPr>
          <a:lstStyle/>
          <a:p>
            <a:r>
              <a:rPr lang="en-US" dirty="0">
                <a:solidFill>
                  <a:srgbClr val="333333"/>
                </a:solidFill>
                <a:latin typeface="Calibri" panose="020F0502020204030204" pitchFamily="34" charset="0"/>
              </a:rPr>
              <a:t>Rings and stave</a:t>
            </a:r>
          </a:p>
        </p:txBody>
      </p:sp>
    </p:spTree>
    <p:extLst>
      <p:ext uri="{BB962C8B-B14F-4D97-AF65-F5344CB8AC3E}">
        <p14:creationId xmlns:p14="http://schemas.microsoft.com/office/powerpoint/2010/main" val="245471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38:8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A Laver</a:t>
            </a:r>
          </a:p>
        </p:txBody>
      </p:sp>
      <p:sp>
        <p:nvSpPr>
          <p:cNvPr id="31" name="Rectangle 30"/>
          <p:cNvSpPr/>
          <p:nvPr/>
        </p:nvSpPr>
        <p:spPr>
          <a:xfrm>
            <a:off x="4391346" y="958920"/>
            <a:ext cx="4164826" cy="369332"/>
          </a:xfrm>
          <a:prstGeom prst="rect">
            <a:avLst/>
          </a:prstGeom>
        </p:spPr>
        <p:txBody>
          <a:bodyPr wrap="square">
            <a:spAutoFit/>
          </a:bodyPr>
          <a:lstStyle/>
          <a:p>
            <a:r>
              <a:rPr lang="en-US" dirty="0">
                <a:latin typeface="Calibri" panose="020F0502020204030204" pitchFamily="34" charset="0"/>
              </a:rPr>
              <a:t>A place of washing and cleansing</a:t>
            </a:r>
            <a:r>
              <a:rPr lang="en-US" b="0" i="0" dirty="0">
                <a:solidFill>
                  <a:srgbClr val="333333"/>
                </a:solidFill>
                <a:effectLst/>
                <a:latin typeface="Calibri" panose="020F0502020204030204" pitchFamily="34" charset="0"/>
              </a:rPr>
              <a:t> </a:t>
            </a:r>
          </a:p>
        </p:txBody>
      </p:sp>
      <p:sp>
        <p:nvSpPr>
          <p:cNvPr id="21" name="Rectangle 20"/>
          <p:cNvSpPr/>
          <p:nvPr/>
        </p:nvSpPr>
        <p:spPr>
          <a:xfrm>
            <a:off x="368479" y="2972914"/>
            <a:ext cx="4769578" cy="2585323"/>
          </a:xfrm>
          <a:prstGeom prst="rect">
            <a:avLst/>
          </a:prstGeom>
        </p:spPr>
        <p:txBody>
          <a:bodyPr wrap="square">
            <a:spAutoFit/>
          </a:bodyPr>
          <a:lstStyle/>
          <a:p>
            <a:r>
              <a:rPr lang="en-US" dirty="0">
                <a:latin typeface="Calibri" panose="020F0502020204030204" pitchFamily="34" charset="0"/>
              </a:rPr>
              <a:t>The laver was located in a convenient place for washing and stood as a reminder that people need cleansing before approaching God. </a:t>
            </a:r>
          </a:p>
          <a:p>
            <a:endParaRPr lang="en-US" dirty="0">
              <a:latin typeface="Calibri" panose="020F0502020204030204" pitchFamily="34" charset="0"/>
            </a:endParaRPr>
          </a:p>
          <a:p>
            <a:r>
              <a:rPr lang="en-US" dirty="0">
                <a:latin typeface="Calibri" panose="020F0502020204030204" pitchFamily="34" charset="0"/>
              </a:rPr>
              <a:t>The priests atoned for their sins through a sacrifice at the brazen altar, but they cleansed themselves at the laver before serving in the Holy Place, so that they would be pure and not die before a holy God.</a:t>
            </a:r>
          </a:p>
        </p:txBody>
      </p:sp>
      <p:sp>
        <p:nvSpPr>
          <p:cNvPr id="2" name="Rectangle 1"/>
          <p:cNvSpPr/>
          <p:nvPr/>
        </p:nvSpPr>
        <p:spPr>
          <a:xfrm>
            <a:off x="5138057" y="1595073"/>
            <a:ext cx="6096000" cy="1200329"/>
          </a:xfrm>
          <a:prstGeom prst="rect">
            <a:avLst/>
          </a:prstGeom>
        </p:spPr>
        <p:txBody>
          <a:bodyPr>
            <a:spAutoFit/>
          </a:bodyPr>
          <a:lstStyle/>
          <a:p>
            <a:r>
              <a:rPr lang="en-US" i="1" dirty="0">
                <a:solidFill>
                  <a:srgbClr val="333333"/>
                </a:solidFill>
                <a:latin typeface="Palatino"/>
              </a:rPr>
              <a:t>And he made the laver of brass, and the foot of it of brass, of the </a:t>
            </a:r>
            <a:r>
              <a:rPr lang="en-US" i="1" dirty="0" err="1">
                <a:solidFill>
                  <a:srgbClr val="333333"/>
                </a:solidFill>
                <a:latin typeface="Palatino"/>
              </a:rPr>
              <a:t>lookingglasses</a:t>
            </a:r>
            <a:r>
              <a:rPr lang="en-US" i="1" dirty="0">
                <a:solidFill>
                  <a:srgbClr val="333333"/>
                </a:solidFill>
                <a:latin typeface="Palatino"/>
              </a:rPr>
              <a:t> of the women assembling, which assembled at the door of the tabernacle of the congregation.</a:t>
            </a:r>
            <a:endParaRPr lang="en-US" i="1" dirty="0"/>
          </a:p>
        </p:txBody>
      </p:sp>
      <p:pic>
        <p:nvPicPr>
          <p:cNvPr id="4098" name="Picture 2" descr="http://www.believersmagazine.com/images/2008/b200812i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7" t="3904" r="27078" b="22178"/>
          <a:stretch/>
        </p:blipFill>
        <p:spPr bwMode="auto">
          <a:xfrm>
            <a:off x="5439364" y="3062223"/>
            <a:ext cx="2928258" cy="306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38:9-20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Court</a:t>
            </a:r>
          </a:p>
        </p:txBody>
      </p:sp>
      <p:pic>
        <p:nvPicPr>
          <p:cNvPr id="5122" name="Picture 2" descr="http://www.trainupthechild.org/wp-content/uploads/2013/06/The-Taberna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6628" y="2558142"/>
            <a:ext cx="5395204" cy="39305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cienceofcorrespondences.com/assets/images/Tab1_740_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7" y="1015663"/>
            <a:ext cx="5426534" cy="40039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0" y="1015663"/>
            <a:ext cx="6096000" cy="1200329"/>
          </a:xfrm>
          <a:prstGeom prst="rect">
            <a:avLst/>
          </a:prstGeom>
        </p:spPr>
        <p:txBody>
          <a:bodyPr>
            <a:spAutoFit/>
          </a:bodyPr>
          <a:lstStyle/>
          <a:p>
            <a:r>
              <a:rPr lang="en-US" dirty="0">
                <a:solidFill>
                  <a:srgbClr val="333333"/>
                </a:solidFill>
                <a:latin typeface="Calibri" panose="020F0502020204030204" pitchFamily="34" charset="0"/>
              </a:rPr>
              <a:t>T</a:t>
            </a:r>
            <a:r>
              <a:rPr lang="en-US" b="0" i="0" dirty="0">
                <a:solidFill>
                  <a:srgbClr val="333333"/>
                </a:solidFill>
                <a:effectLst/>
                <a:latin typeface="Calibri" panose="020F0502020204030204" pitchFamily="34" charset="0"/>
              </a:rPr>
              <a:t>he tabernacle and its plan and the ordinances thereof illustrate the grand and glorious symbolism of mankind’s progress from a state of being alienated from God to one of full communion with Him. </a:t>
            </a:r>
            <a:r>
              <a:rPr lang="en-US" sz="1200" b="0" i="0" dirty="0">
                <a:solidFill>
                  <a:srgbClr val="333333"/>
                </a:solidFill>
                <a:effectLst/>
                <a:latin typeface="Calibri" panose="020F0502020204030204" pitchFamily="34" charset="0"/>
              </a:rPr>
              <a:t>Old Testament Institute Manual</a:t>
            </a:r>
            <a:endParaRPr lang="en-US" sz="1200" dirty="0"/>
          </a:p>
        </p:txBody>
      </p:sp>
    </p:spTree>
    <p:extLst>
      <p:ext uri="{BB962C8B-B14F-4D97-AF65-F5344CB8AC3E}">
        <p14:creationId xmlns:p14="http://schemas.microsoft.com/office/powerpoint/2010/main" val="180859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39:9-31</a:t>
            </a:r>
          </a:p>
        </p:txBody>
      </p:sp>
      <p:sp>
        <p:nvSpPr>
          <p:cNvPr id="6" name="TextBox 5"/>
          <p:cNvSpPr txBox="1"/>
          <p:nvPr/>
        </p:nvSpPr>
        <p:spPr>
          <a:xfrm>
            <a:off x="-13391" y="-134295"/>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Holy Garments</a:t>
            </a:r>
          </a:p>
        </p:txBody>
      </p:sp>
      <p:grpSp>
        <p:nvGrpSpPr>
          <p:cNvPr id="5" name="Group 4"/>
          <p:cNvGrpSpPr/>
          <p:nvPr/>
        </p:nvGrpSpPr>
        <p:grpSpPr>
          <a:xfrm>
            <a:off x="4473008" y="720629"/>
            <a:ext cx="1956364" cy="5159864"/>
            <a:chOff x="4473008" y="720629"/>
            <a:chExt cx="1956364" cy="5159864"/>
          </a:xfrm>
        </p:grpSpPr>
        <p:grpSp>
          <p:nvGrpSpPr>
            <p:cNvPr id="7" name="Group 6"/>
            <p:cNvGrpSpPr/>
            <p:nvPr/>
          </p:nvGrpSpPr>
          <p:grpSpPr>
            <a:xfrm>
              <a:off x="4473008" y="2423549"/>
              <a:ext cx="1956364" cy="3456944"/>
              <a:chOff x="4777116" y="2701016"/>
              <a:chExt cx="1956364" cy="3456944"/>
            </a:xfrm>
          </p:grpSpPr>
          <p:sp>
            <p:nvSpPr>
              <p:cNvPr id="476" name="Oval 475"/>
              <p:cNvSpPr/>
              <p:nvPr/>
            </p:nvSpPr>
            <p:spPr>
              <a:xfrm rot="17675704">
                <a:off x="4702209" y="4183423"/>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5191256">
                <a:off x="6363805" y="42017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9806939">
                <a:off x="5300603" y="5836027"/>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2875565">
                <a:off x="5782521" y="5863192"/>
                <a:ext cx="444581" cy="294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rot="20906851">
                <a:off x="6109781" y="2777451"/>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p:cNvSpPr/>
              <p:nvPr/>
            </p:nvSpPr>
            <p:spPr>
              <a:xfrm rot="1044322">
                <a:off x="4893050" y="2701016"/>
                <a:ext cx="546722" cy="164352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481"/>
              <p:cNvSpPr/>
              <p:nvPr/>
            </p:nvSpPr>
            <p:spPr>
              <a:xfrm>
                <a:off x="5076120" y="2739353"/>
                <a:ext cx="1429178" cy="3177063"/>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607821" y="2398803"/>
              <a:ext cx="1736815" cy="2901179"/>
              <a:chOff x="4607821" y="2398803"/>
              <a:chExt cx="1736815" cy="2901179"/>
            </a:xfrm>
          </p:grpSpPr>
          <p:sp>
            <p:nvSpPr>
              <p:cNvPr id="473" name="Trapezoid 472"/>
              <p:cNvSpPr/>
              <p:nvPr/>
            </p:nvSpPr>
            <p:spPr>
              <a:xfrm rot="1534657">
                <a:off x="4607821" y="2399723"/>
                <a:ext cx="702920" cy="1125681"/>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rapezoid 473"/>
              <p:cNvSpPr/>
              <p:nvPr/>
            </p:nvSpPr>
            <p:spPr>
              <a:xfrm rot="20906061">
                <a:off x="5641716" y="2470559"/>
                <a:ext cx="702920" cy="1088706"/>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p:cNvSpPr/>
              <p:nvPr/>
            </p:nvSpPr>
            <p:spPr>
              <a:xfrm>
                <a:off x="4793716" y="2398803"/>
                <a:ext cx="1402280" cy="2901179"/>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780314" y="5279484"/>
              <a:ext cx="1409277" cy="142473"/>
              <a:chOff x="6004435" y="5124422"/>
              <a:chExt cx="2755911" cy="179672"/>
            </a:xfrm>
          </p:grpSpPr>
          <p:grpSp>
            <p:nvGrpSpPr>
              <p:cNvPr id="427" name="Group 426"/>
              <p:cNvGrpSpPr/>
              <p:nvPr/>
            </p:nvGrpSpPr>
            <p:grpSpPr>
              <a:xfrm>
                <a:off x="6004435" y="5124422"/>
                <a:ext cx="1415464" cy="179672"/>
                <a:chOff x="5241313" y="4637314"/>
                <a:chExt cx="4730322" cy="600444"/>
              </a:xfrm>
            </p:grpSpPr>
            <p:sp>
              <p:nvSpPr>
                <p:cNvPr id="449" name="Oval 448"/>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p:cNvGrpSpPr/>
                <p:nvPr/>
              </p:nvGrpSpPr>
              <p:grpSpPr>
                <a:xfrm>
                  <a:off x="6263924" y="4659086"/>
                  <a:ext cx="490821" cy="578672"/>
                  <a:chOff x="6263924" y="4659086"/>
                  <a:chExt cx="490821" cy="578672"/>
                </a:xfrm>
              </p:grpSpPr>
              <p:sp>
                <p:nvSpPr>
                  <p:cNvPr id="470" name="Trapezoid 46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Oval 450"/>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p:cNvGrpSpPr/>
                <p:nvPr/>
              </p:nvGrpSpPr>
              <p:grpSpPr>
                <a:xfrm>
                  <a:off x="7353137" y="4659086"/>
                  <a:ext cx="490821" cy="578672"/>
                  <a:chOff x="6263924" y="4659086"/>
                  <a:chExt cx="490821" cy="578672"/>
                </a:xfrm>
              </p:grpSpPr>
              <p:sp>
                <p:nvSpPr>
                  <p:cNvPr id="467" name="Trapezoid 46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Oval 452"/>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8419290" y="4659086"/>
                  <a:ext cx="490821" cy="578672"/>
                  <a:chOff x="6263924" y="4659086"/>
                  <a:chExt cx="490821" cy="578672"/>
                </a:xfrm>
              </p:grpSpPr>
              <p:sp>
                <p:nvSpPr>
                  <p:cNvPr id="464" name="Trapezoid 46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Oval 454"/>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9480814" y="4659086"/>
                  <a:ext cx="490821" cy="578672"/>
                  <a:chOff x="6263924" y="4659086"/>
                  <a:chExt cx="490821" cy="578672"/>
                </a:xfrm>
              </p:grpSpPr>
              <p:sp>
                <p:nvSpPr>
                  <p:cNvPr id="461" name="Trapezoid 46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5241313" y="4637314"/>
                  <a:ext cx="490821" cy="578672"/>
                  <a:chOff x="6263924" y="4659086"/>
                  <a:chExt cx="490821" cy="578672"/>
                </a:xfrm>
              </p:grpSpPr>
              <p:sp>
                <p:nvSpPr>
                  <p:cNvPr id="458" name="Trapezoid 45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8" name="Group 427"/>
              <p:cNvGrpSpPr/>
              <p:nvPr/>
            </p:nvGrpSpPr>
            <p:grpSpPr>
              <a:xfrm>
                <a:off x="7502911" y="5124422"/>
                <a:ext cx="1257435" cy="173157"/>
                <a:chOff x="5769429" y="4659086"/>
                <a:chExt cx="4202206" cy="578672"/>
              </a:xfrm>
            </p:grpSpPr>
            <p:sp>
              <p:nvSpPr>
                <p:cNvPr id="429" name="Oval 428"/>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429"/>
                <p:cNvGrpSpPr/>
                <p:nvPr/>
              </p:nvGrpSpPr>
              <p:grpSpPr>
                <a:xfrm>
                  <a:off x="6263924" y="4659086"/>
                  <a:ext cx="490821" cy="578672"/>
                  <a:chOff x="6263924" y="4659086"/>
                  <a:chExt cx="490821" cy="578672"/>
                </a:xfrm>
              </p:grpSpPr>
              <p:sp>
                <p:nvSpPr>
                  <p:cNvPr id="446" name="Trapezoid 44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1" name="Oval 430"/>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7353137" y="4659086"/>
                  <a:ext cx="490821" cy="578672"/>
                  <a:chOff x="6263924" y="4659086"/>
                  <a:chExt cx="490821" cy="578672"/>
                </a:xfrm>
              </p:grpSpPr>
              <p:sp>
                <p:nvSpPr>
                  <p:cNvPr id="443" name="Trapezoid 44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Oval 432"/>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8419290" y="4659086"/>
                  <a:ext cx="490821" cy="578672"/>
                  <a:chOff x="6263924" y="4659086"/>
                  <a:chExt cx="490821" cy="578672"/>
                </a:xfrm>
              </p:grpSpPr>
              <p:sp>
                <p:nvSpPr>
                  <p:cNvPr id="440" name="Trapezoid 43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5" name="Oval 434"/>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p:cNvGrpSpPr/>
                <p:nvPr/>
              </p:nvGrpSpPr>
              <p:grpSpPr>
                <a:xfrm>
                  <a:off x="9480814" y="4659086"/>
                  <a:ext cx="490821" cy="578672"/>
                  <a:chOff x="6263924" y="4659086"/>
                  <a:chExt cx="490821" cy="578672"/>
                </a:xfrm>
              </p:grpSpPr>
              <p:sp>
                <p:nvSpPr>
                  <p:cNvPr id="437" name="Trapezoid 43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4883056" y="3774182"/>
              <a:ext cx="1223291" cy="1464062"/>
              <a:chOff x="6147852" y="3953965"/>
              <a:chExt cx="1848129" cy="1910926"/>
            </a:xfrm>
          </p:grpSpPr>
          <p:grpSp>
            <p:nvGrpSpPr>
              <p:cNvPr id="220" name="Group 219"/>
              <p:cNvGrpSpPr/>
              <p:nvPr/>
            </p:nvGrpSpPr>
            <p:grpSpPr>
              <a:xfrm>
                <a:off x="6191837" y="3953965"/>
                <a:ext cx="1773099" cy="1675202"/>
                <a:chOff x="6683462" y="4522576"/>
                <a:chExt cx="1610846" cy="1551653"/>
              </a:xfrm>
            </p:grpSpPr>
            <p:sp>
              <p:nvSpPr>
                <p:cNvPr id="228" name="Trapezoid 227"/>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p:cNvGrpSpPr/>
                <p:nvPr/>
              </p:nvGrpSpPr>
              <p:grpSpPr>
                <a:xfrm rot="161150">
                  <a:off x="6776381" y="5203966"/>
                  <a:ext cx="842475" cy="853371"/>
                  <a:chOff x="7002362" y="-220093"/>
                  <a:chExt cx="4266989" cy="4336706"/>
                </a:xfrm>
              </p:grpSpPr>
              <p:grpSp>
                <p:nvGrpSpPr>
                  <p:cNvPr id="362" name="Group 361"/>
                  <p:cNvGrpSpPr/>
                  <p:nvPr/>
                </p:nvGrpSpPr>
                <p:grpSpPr>
                  <a:xfrm>
                    <a:off x="7002362" y="416513"/>
                    <a:ext cx="3718088" cy="3700100"/>
                    <a:chOff x="9313675" y="-862338"/>
                    <a:chExt cx="3718088" cy="3700100"/>
                  </a:xfrm>
                </p:grpSpPr>
                <p:grpSp>
                  <p:nvGrpSpPr>
                    <p:cNvPr id="379" name="Group 378"/>
                    <p:cNvGrpSpPr/>
                    <p:nvPr/>
                  </p:nvGrpSpPr>
                  <p:grpSpPr>
                    <a:xfrm rot="2472914">
                      <a:off x="9313675" y="378385"/>
                      <a:ext cx="861668" cy="893454"/>
                      <a:chOff x="9313675" y="378385"/>
                      <a:chExt cx="861668" cy="893454"/>
                    </a:xfrm>
                  </p:grpSpPr>
                  <p:sp>
                    <p:nvSpPr>
                      <p:cNvPr id="424" name="Rectangle 4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4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ame 4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0" name="Group 379"/>
                    <p:cNvGrpSpPr/>
                    <p:nvPr/>
                  </p:nvGrpSpPr>
                  <p:grpSpPr>
                    <a:xfrm rot="2472914">
                      <a:off x="9897198" y="900359"/>
                      <a:ext cx="861668" cy="893454"/>
                      <a:chOff x="9313675" y="378385"/>
                      <a:chExt cx="861668" cy="893454"/>
                    </a:xfrm>
                  </p:grpSpPr>
                  <p:sp>
                    <p:nvSpPr>
                      <p:cNvPr id="421" name="Rectangle 4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4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ame 4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1" name="Group 380"/>
                    <p:cNvGrpSpPr/>
                    <p:nvPr/>
                  </p:nvGrpSpPr>
                  <p:grpSpPr>
                    <a:xfrm rot="2472914">
                      <a:off x="10490938" y="1422334"/>
                      <a:ext cx="861668" cy="893454"/>
                      <a:chOff x="9313675" y="378385"/>
                      <a:chExt cx="861668" cy="893454"/>
                    </a:xfrm>
                  </p:grpSpPr>
                  <p:sp>
                    <p:nvSpPr>
                      <p:cNvPr id="418" name="Rectangle 4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4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ame 4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2" name="Group 381"/>
                    <p:cNvGrpSpPr/>
                    <p:nvPr/>
                  </p:nvGrpSpPr>
                  <p:grpSpPr>
                    <a:xfrm rot="2472914">
                      <a:off x="11074461" y="1944308"/>
                      <a:ext cx="861668" cy="893454"/>
                      <a:chOff x="9313675" y="378385"/>
                      <a:chExt cx="861668" cy="893454"/>
                    </a:xfrm>
                  </p:grpSpPr>
                  <p:sp>
                    <p:nvSpPr>
                      <p:cNvPr id="415" name="Rectangle 4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ame 4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3" name="Group 382"/>
                    <p:cNvGrpSpPr/>
                    <p:nvPr/>
                  </p:nvGrpSpPr>
                  <p:grpSpPr>
                    <a:xfrm rot="2472914">
                      <a:off x="10424166" y="-862338"/>
                      <a:ext cx="861668" cy="893454"/>
                      <a:chOff x="9313675" y="378385"/>
                      <a:chExt cx="861668" cy="893454"/>
                    </a:xfrm>
                  </p:grpSpPr>
                  <p:sp>
                    <p:nvSpPr>
                      <p:cNvPr id="412" name="Rectangle 4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Quad Arrow 41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ame 4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4" name="Group 383"/>
                    <p:cNvGrpSpPr/>
                    <p:nvPr/>
                  </p:nvGrpSpPr>
                  <p:grpSpPr>
                    <a:xfrm rot="2472914">
                      <a:off x="9865580" y="-231772"/>
                      <a:ext cx="861668" cy="893454"/>
                      <a:chOff x="9313675" y="378385"/>
                      <a:chExt cx="861668" cy="893454"/>
                    </a:xfrm>
                  </p:grpSpPr>
                  <p:sp>
                    <p:nvSpPr>
                      <p:cNvPr id="409" name="Rectangle 4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40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ame 4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10456433" y="280442"/>
                      <a:ext cx="861668" cy="893454"/>
                      <a:chOff x="9313675" y="378385"/>
                      <a:chExt cx="861668" cy="893454"/>
                    </a:xfrm>
                  </p:grpSpPr>
                  <p:sp>
                    <p:nvSpPr>
                      <p:cNvPr id="406" name="Rectangle 4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40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ame 4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rot="2472914">
                      <a:off x="11039956" y="802416"/>
                      <a:ext cx="861668" cy="893454"/>
                      <a:chOff x="9313675" y="378385"/>
                      <a:chExt cx="861668" cy="893454"/>
                    </a:xfrm>
                  </p:grpSpPr>
                  <p:sp>
                    <p:nvSpPr>
                      <p:cNvPr id="403" name="Rectangle 40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40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ame 40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7" name="Group 386"/>
                    <p:cNvGrpSpPr/>
                    <p:nvPr/>
                  </p:nvGrpSpPr>
                  <p:grpSpPr>
                    <a:xfrm rot="2472914">
                      <a:off x="11642157" y="1314285"/>
                      <a:ext cx="861668" cy="893454"/>
                      <a:chOff x="9313675" y="378385"/>
                      <a:chExt cx="861668" cy="893454"/>
                    </a:xfrm>
                  </p:grpSpPr>
                  <p:sp>
                    <p:nvSpPr>
                      <p:cNvPr id="400" name="Rectangle 3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ame 4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387"/>
                    <p:cNvGrpSpPr/>
                    <p:nvPr/>
                  </p:nvGrpSpPr>
                  <p:grpSpPr>
                    <a:xfrm rot="2472914">
                      <a:off x="11586572" y="172393"/>
                      <a:ext cx="861668" cy="893454"/>
                      <a:chOff x="9313675" y="378385"/>
                      <a:chExt cx="861668" cy="893454"/>
                    </a:xfrm>
                  </p:grpSpPr>
                  <p:sp>
                    <p:nvSpPr>
                      <p:cNvPr id="397" name="Rectangle 3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9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ame 3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rot="2472914">
                      <a:off x="12170095" y="694367"/>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0" name="Group 389"/>
                    <p:cNvGrpSpPr/>
                    <p:nvPr/>
                  </p:nvGrpSpPr>
                  <p:grpSpPr>
                    <a:xfrm rot="2472914">
                      <a:off x="10995932" y="-351555"/>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3" name="Group 362"/>
                  <p:cNvGrpSpPr/>
                  <p:nvPr/>
                </p:nvGrpSpPr>
                <p:grpSpPr>
                  <a:xfrm rot="2472914">
                    <a:off x="9238369" y="323421"/>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9832681" y="845394"/>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5" name="Group 364"/>
                  <p:cNvGrpSpPr/>
                  <p:nvPr/>
                </p:nvGrpSpPr>
                <p:grpSpPr>
                  <a:xfrm rot="2472914">
                    <a:off x="10407683" y="1332004"/>
                    <a:ext cx="861668" cy="893454"/>
                    <a:chOff x="9313675" y="378385"/>
                    <a:chExt cx="861668" cy="893454"/>
                  </a:xfrm>
                </p:grpSpPr>
                <p:sp>
                  <p:nvSpPr>
                    <p:cNvPr id="370" name="Rectangle 3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6" name="Group 365"/>
                  <p:cNvGrpSpPr/>
                  <p:nvPr/>
                </p:nvGrpSpPr>
                <p:grpSpPr>
                  <a:xfrm rot="2472914">
                    <a:off x="8656825" y="-220093"/>
                    <a:ext cx="861668" cy="893454"/>
                    <a:chOff x="9313675" y="378385"/>
                    <a:chExt cx="861668" cy="893454"/>
                  </a:xfrm>
                </p:grpSpPr>
                <p:sp>
                  <p:nvSpPr>
                    <p:cNvPr id="367" name="Rectangle 3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ame 3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0" name="Group 229"/>
                <p:cNvGrpSpPr/>
                <p:nvPr/>
              </p:nvGrpSpPr>
              <p:grpSpPr>
                <a:xfrm>
                  <a:off x="7371108" y="5220858"/>
                  <a:ext cx="842475" cy="853371"/>
                  <a:chOff x="7002362" y="-220093"/>
                  <a:chExt cx="4266989" cy="4336706"/>
                </a:xfrm>
              </p:grpSpPr>
              <p:grpSp>
                <p:nvGrpSpPr>
                  <p:cNvPr id="297" name="Group 296"/>
                  <p:cNvGrpSpPr/>
                  <p:nvPr/>
                </p:nvGrpSpPr>
                <p:grpSpPr>
                  <a:xfrm>
                    <a:off x="7002362" y="416513"/>
                    <a:ext cx="3718088" cy="3700100"/>
                    <a:chOff x="9313675" y="-862338"/>
                    <a:chExt cx="3718088" cy="3700100"/>
                  </a:xfrm>
                </p:grpSpPr>
                <p:grpSp>
                  <p:nvGrpSpPr>
                    <p:cNvPr id="314" name="Group 313"/>
                    <p:cNvGrpSpPr/>
                    <p:nvPr/>
                  </p:nvGrpSpPr>
                  <p:grpSpPr>
                    <a:xfrm rot="2472914">
                      <a:off x="9313675" y="378385"/>
                      <a:ext cx="861668" cy="893454"/>
                      <a:chOff x="9313675" y="378385"/>
                      <a:chExt cx="861668" cy="893454"/>
                    </a:xfrm>
                  </p:grpSpPr>
                  <p:sp>
                    <p:nvSpPr>
                      <p:cNvPr id="359" name="Rectangle 3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3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ame 3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5" name="Group 314"/>
                    <p:cNvGrpSpPr/>
                    <p:nvPr/>
                  </p:nvGrpSpPr>
                  <p:grpSpPr>
                    <a:xfrm rot="2472914">
                      <a:off x="9897198" y="900359"/>
                      <a:ext cx="861668" cy="893454"/>
                      <a:chOff x="9313675" y="378385"/>
                      <a:chExt cx="861668" cy="893454"/>
                    </a:xfrm>
                  </p:grpSpPr>
                  <p:sp>
                    <p:nvSpPr>
                      <p:cNvPr id="356" name="Rectangle 3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ame 3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6" name="Group 315"/>
                    <p:cNvGrpSpPr/>
                    <p:nvPr/>
                  </p:nvGrpSpPr>
                  <p:grpSpPr>
                    <a:xfrm rot="2472914">
                      <a:off x="10490938" y="1422334"/>
                      <a:ext cx="861668" cy="893454"/>
                      <a:chOff x="9313675" y="378385"/>
                      <a:chExt cx="861668" cy="893454"/>
                    </a:xfrm>
                  </p:grpSpPr>
                  <p:sp>
                    <p:nvSpPr>
                      <p:cNvPr id="353" name="Rectangle 3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ame 3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7" name="Group 316"/>
                    <p:cNvGrpSpPr/>
                    <p:nvPr/>
                  </p:nvGrpSpPr>
                  <p:grpSpPr>
                    <a:xfrm rot="2472914">
                      <a:off x="11074461" y="1944308"/>
                      <a:ext cx="861668" cy="893454"/>
                      <a:chOff x="9313675" y="378385"/>
                      <a:chExt cx="861668" cy="893454"/>
                    </a:xfrm>
                  </p:grpSpPr>
                  <p:sp>
                    <p:nvSpPr>
                      <p:cNvPr id="350" name="Rectangle 3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ame 3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8" name="Group 317"/>
                    <p:cNvGrpSpPr/>
                    <p:nvPr/>
                  </p:nvGrpSpPr>
                  <p:grpSpPr>
                    <a:xfrm rot="2472914">
                      <a:off x="10424166" y="-862338"/>
                      <a:ext cx="861668" cy="893454"/>
                      <a:chOff x="9313675" y="378385"/>
                      <a:chExt cx="861668" cy="893454"/>
                    </a:xfrm>
                  </p:grpSpPr>
                  <p:sp>
                    <p:nvSpPr>
                      <p:cNvPr id="347" name="Rectangle 3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ame 3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9" name="Group 318"/>
                    <p:cNvGrpSpPr/>
                    <p:nvPr/>
                  </p:nvGrpSpPr>
                  <p:grpSpPr>
                    <a:xfrm rot="2472914">
                      <a:off x="9865580" y="-231772"/>
                      <a:ext cx="861668" cy="893454"/>
                      <a:chOff x="9313675" y="378385"/>
                      <a:chExt cx="861668" cy="893454"/>
                    </a:xfrm>
                  </p:grpSpPr>
                  <p:sp>
                    <p:nvSpPr>
                      <p:cNvPr id="344" name="Rectangle 3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ame 3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10456433" y="280442"/>
                      <a:ext cx="861668" cy="893454"/>
                      <a:chOff x="9313675" y="378385"/>
                      <a:chExt cx="861668" cy="893454"/>
                    </a:xfrm>
                  </p:grpSpPr>
                  <p:sp>
                    <p:nvSpPr>
                      <p:cNvPr id="341" name="Rectangle 3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ame 3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1" name="Group 320"/>
                    <p:cNvGrpSpPr/>
                    <p:nvPr/>
                  </p:nvGrpSpPr>
                  <p:grpSpPr>
                    <a:xfrm rot="2472914">
                      <a:off x="11039956" y="802416"/>
                      <a:ext cx="861668" cy="893454"/>
                      <a:chOff x="9313675" y="378385"/>
                      <a:chExt cx="861668" cy="893454"/>
                    </a:xfrm>
                  </p:grpSpPr>
                  <p:sp>
                    <p:nvSpPr>
                      <p:cNvPr id="338" name="Rectangle 3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3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ame 3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rot="2472914">
                      <a:off x="11642157" y="1314285"/>
                      <a:ext cx="861668" cy="893454"/>
                      <a:chOff x="9313675" y="378385"/>
                      <a:chExt cx="861668" cy="893454"/>
                    </a:xfrm>
                  </p:grpSpPr>
                  <p:sp>
                    <p:nvSpPr>
                      <p:cNvPr id="335" name="Rectangle 3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3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ame 3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11586572" y="172393"/>
                      <a:ext cx="861668" cy="893454"/>
                      <a:chOff x="9313675" y="378385"/>
                      <a:chExt cx="861668" cy="893454"/>
                    </a:xfrm>
                  </p:grpSpPr>
                  <p:sp>
                    <p:nvSpPr>
                      <p:cNvPr id="332" name="Rectangle 3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ame 3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oup 323"/>
                    <p:cNvGrpSpPr/>
                    <p:nvPr/>
                  </p:nvGrpSpPr>
                  <p:grpSpPr>
                    <a:xfrm rot="2472914">
                      <a:off x="12170095" y="694367"/>
                      <a:ext cx="861668" cy="893454"/>
                      <a:chOff x="9313675" y="378385"/>
                      <a:chExt cx="861668" cy="893454"/>
                    </a:xfrm>
                  </p:grpSpPr>
                  <p:sp>
                    <p:nvSpPr>
                      <p:cNvPr id="329" name="Rectangle 3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ame 3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rot="2472914">
                      <a:off x="10995932" y="-351555"/>
                      <a:ext cx="861668" cy="893454"/>
                      <a:chOff x="9313675" y="378385"/>
                      <a:chExt cx="861668" cy="893454"/>
                    </a:xfrm>
                  </p:grpSpPr>
                  <p:sp>
                    <p:nvSpPr>
                      <p:cNvPr id="326" name="Rectangle 3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3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ame 3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8" name="Group 297"/>
                  <p:cNvGrpSpPr/>
                  <p:nvPr/>
                </p:nvGrpSpPr>
                <p:grpSpPr>
                  <a:xfrm rot="2472914">
                    <a:off x="9238369" y="323421"/>
                    <a:ext cx="861668" cy="893454"/>
                    <a:chOff x="9313675" y="378385"/>
                    <a:chExt cx="861668" cy="893454"/>
                  </a:xfrm>
                </p:grpSpPr>
                <p:sp>
                  <p:nvSpPr>
                    <p:cNvPr id="311" name="Rectangle 3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3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ame 3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rot="2472914">
                    <a:off x="9832681" y="845394"/>
                    <a:ext cx="861668" cy="893454"/>
                    <a:chOff x="9313675" y="378385"/>
                    <a:chExt cx="861668" cy="893454"/>
                  </a:xfrm>
                </p:grpSpPr>
                <p:sp>
                  <p:nvSpPr>
                    <p:cNvPr id="308" name="Rectangle 3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ame 3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299"/>
                  <p:cNvGrpSpPr/>
                  <p:nvPr/>
                </p:nvGrpSpPr>
                <p:grpSpPr>
                  <a:xfrm rot="2472914">
                    <a:off x="10407683" y="1332004"/>
                    <a:ext cx="861668" cy="893454"/>
                    <a:chOff x="9313675" y="378385"/>
                    <a:chExt cx="861668" cy="893454"/>
                  </a:xfrm>
                </p:grpSpPr>
                <p:sp>
                  <p:nvSpPr>
                    <p:cNvPr id="305" name="Rectangle 3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3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ame 3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300"/>
                  <p:cNvGrpSpPr/>
                  <p:nvPr/>
                </p:nvGrpSpPr>
                <p:grpSpPr>
                  <a:xfrm rot="2472914">
                    <a:off x="8656825" y="-220093"/>
                    <a:ext cx="861668" cy="893454"/>
                    <a:chOff x="9313675" y="378385"/>
                    <a:chExt cx="861668" cy="893454"/>
                  </a:xfrm>
                </p:grpSpPr>
                <p:sp>
                  <p:nvSpPr>
                    <p:cNvPr id="302" name="Rectangle 3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30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ame 3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1" name="Group 230"/>
                <p:cNvGrpSpPr/>
                <p:nvPr/>
              </p:nvGrpSpPr>
              <p:grpSpPr>
                <a:xfrm>
                  <a:off x="7094044" y="4551994"/>
                  <a:ext cx="842475" cy="853371"/>
                  <a:chOff x="7002362" y="-220093"/>
                  <a:chExt cx="4266989" cy="4336706"/>
                </a:xfrm>
              </p:grpSpPr>
              <p:grpSp>
                <p:nvGrpSpPr>
                  <p:cNvPr id="232" name="Group 231"/>
                  <p:cNvGrpSpPr/>
                  <p:nvPr/>
                </p:nvGrpSpPr>
                <p:grpSpPr>
                  <a:xfrm>
                    <a:off x="7002362" y="416513"/>
                    <a:ext cx="3718088" cy="3700100"/>
                    <a:chOff x="9313675" y="-862338"/>
                    <a:chExt cx="3718088" cy="3700100"/>
                  </a:xfrm>
                </p:grpSpPr>
                <p:grpSp>
                  <p:nvGrpSpPr>
                    <p:cNvPr id="249" name="Group 248"/>
                    <p:cNvGrpSpPr/>
                    <p:nvPr/>
                  </p:nvGrpSpPr>
                  <p:grpSpPr>
                    <a:xfrm rot="2472914">
                      <a:off x="9313675" y="378385"/>
                      <a:ext cx="861668" cy="893454"/>
                      <a:chOff x="9313675" y="378385"/>
                      <a:chExt cx="861668" cy="893454"/>
                    </a:xfrm>
                  </p:grpSpPr>
                  <p:sp>
                    <p:nvSpPr>
                      <p:cNvPr id="294" name="Rectangle 2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2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ame 2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0" name="Group 249"/>
                    <p:cNvGrpSpPr/>
                    <p:nvPr/>
                  </p:nvGrpSpPr>
                  <p:grpSpPr>
                    <a:xfrm rot="2472914">
                      <a:off x="9897198" y="900359"/>
                      <a:ext cx="861668" cy="893454"/>
                      <a:chOff x="9313675" y="378385"/>
                      <a:chExt cx="861668" cy="893454"/>
                    </a:xfrm>
                  </p:grpSpPr>
                  <p:sp>
                    <p:nvSpPr>
                      <p:cNvPr id="291" name="Rectangle 2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Quad Arrow 2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ame 2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1" name="Group 250"/>
                    <p:cNvGrpSpPr/>
                    <p:nvPr/>
                  </p:nvGrpSpPr>
                  <p:grpSpPr>
                    <a:xfrm rot="2472914">
                      <a:off x="10490938" y="1422334"/>
                      <a:ext cx="861668" cy="893454"/>
                      <a:chOff x="9313675" y="378385"/>
                      <a:chExt cx="861668" cy="893454"/>
                    </a:xfrm>
                  </p:grpSpPr>
                  <p:sp>
                    <p:nvSpPr>
                      <p:cNvPr id="288" name="Rectangle 2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ame 2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2" name="Group 251"/>
                    <p:cNvGrpSpPr/>
                    <p:nvPr/>
                  </p:nvGrpSpPr>
                  <p:grpSpPr>
                    <a:xfrm rot="2472914">
                      <a:off x="11074461" y="1944308"/>
                      <a:ext cx="861668" cy="893454"/>
                      <a:chOff x="9313675" y="378385"/>
                      <a:chExt cx="861668" cy="893454"/>
                    </a:xfrm>
                  </p:grpSpPr>
                  <p:sp>
                    <p:nvSpPr>
                      <p:cNvPr id="285" name="Rectangle 2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ame 2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252"/>
                    <p:cNvGrpSpPr/>
                    <p:nvPr/>
                  </p:nvGrpSpPr>
                  <p:grpSpPr>
                    <a:xfrm rot="2472914">
                      <a:off x="10424166" y="-862338"/>
                      <a:ext cx="861668" cy="893454"/>
                      <a:chOff x="9313675" y="378385"/>
                      <a:chExt cx="861668" cy="893454"/>
                    </a:xfrm>
                  </p:grpSpPr>
                  <p:sp>
                    <p:nvSpPr>
                      <p:cNvPr id="282" name="Rectangle 2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ame 2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253"/>
                    <p:cNvGrpSpPr/>
                    <p:nvPr/>
                  </p:nvGrpSpPr>
                  <p:grpSpPr>
                    <a:xfrm rot="2472914">
                      <a:off x="9865580" y="-231772"/>
                      <a:ext cx="861668" cy="893454"/>
                      <a:chOff x="9313675" y="378385"/>
                      <a:chExt cx="861668" cy="893454"/>
                    </a:xfrm>
                  </p:grpSpPr>
                  <p:sp>
                    <p:nvSpPr>
                      <p:cNvPr id="279" name="Rectangle 2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27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ame 2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10456433" y="280442"/>
                      <a:ext cx="861668" cy="893454"/>
                      <a:chOff x="9313675" y="378385"/>
                      <a:chExt cx="861668" cy="893454"/>
                    </a:xfrm>
                  </p:grpSpPr>
                  <p:sp>
                    <p:nvSpPr>
                      <p:cNvPr id="276" name="Rectangle 2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2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ame 2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rot="2472914">
                      <a:off x="11039956" y="802416"/>
                      <a:ext cx="861668" cy="893454"/>
                      <a:chOff x="9313675" y="378385"/>
                      <a:chExt cx="861668" cy="893454"/>
                    </a:xfrm>
                  </p:grpSpPr>
                  <p:sp>
                    <p:nvSpPr>
                      <p:cNvPr id="273" name="Rectangle 2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Quad Arrow 2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ame 2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256"/>
                    <p:cNvGrpSpPr/>
                    <p:nvPr/>
                  </p:nvGrpSpPr>
                  <p:grpSpPr>
                    <a:xfrm rot="2472914">
                      <a:off x="11642157" y="1314285"/>
                      <a:ext cx="861668" cy="893454"/>
                      <a:chOff x="9313675" y="378385"/>
                      <a:chExt cx="861668" cy="893454"/>
                    </a:xfrm>
                  </p:grpSpPr>
                  <p:sp>
                    <p:nvSpPr>
                      <p:cNvPr id="270" name="Rectangle 2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27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ame 2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257"/>
                    <p:cNvGrpSpPr/>
                    <p:nvPr/>
                  </p:nvGrpSpPr>
                  <p:grpSpPr>
                    <a:xfrm rot="2472914">
                      <a:off x="11586572" y="172393"/>
                      <a:ext cx="861668" cy="893454"/>
                      <a:chOff x="9313675" y="378385"/>
                      <a:chExt cx="861668" cy="893454"/>
                    </a:xfrm>
                  </p:grpSpPr>
                  <p:sp>
                    <p:nvSpPr>
                      <p:cNvPr id="267" name="Rectangle 2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6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ame 2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258"/>
                    <p:cNvGrpSpPr/>
                    <p:nvPr/>
                  </p:nvGrpSpPr>
                  <p:grpSpPr>
                    <a:xfrm rot="2472914">
                      <a:off x="12170095" y="694367"/>
                      <a:ext cx="861668" cy="893454"/>
                      <a:chOff x="9313675" y="378385"/>
                      <a:chExt cx="861668" cy="893454"/>
                    </a:xfrm>
                  </p:grpSpPr>
                  <p:sp>
                    <p:nvSpPr>
                      <p:cNvPr id="264" name="Rectangle 2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26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ame 2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2472914">
                      <a:off x="10995932" y="-351555"/>
                      <a:ext cx="861668" cy="893454"/>
                      <a:chOff x="9313675" y="378385"/>
                      <a:chExt cx="861668" cy="893454"/>
                    </a:xfrm>
                  </p:grpSpPr>
                  <p:sp>
                    <p:nvSpPr>
                      <p:cNvPr id="261" name="Rectangle 2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ame 2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3" name="Group 232"/>
                  <p:cNvGrpSpPr/>
                  <p:nvPr/>
                </p:nvGrpSpPr>
                <p:grpSpPr>
                  <a:xfrm rot="2472914">
                    <a:off x="9238369" y="323421"/>
                    <a:ext cx="861668" cy="893454"/>
                    <a:chOff x="9313675" y="378385"/>
                    <a:chExt cx="861668" cy="893454"/>
                  </a:xfrm>
                </p:grpSpPr>
                <p:sp>
                  <p:nvSpPr>
                    <p:cNvPr id="246" name="Rectangle 2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ame 2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4" name="Group 233"/>
                  <p:cNvGrpSpPr/>
                  <p:nvPr/>
                </p:nvGrpSpPr>
                <p:grpSpPr>
                  <a:xfrm rot="2472914">
                    <a:off x="9832681" y="845394"/>
                    <a:ext cx="861668" cy="893454"/>
                    <a:chOff x="9313675" y="378385"/>
                    <a:chExt cx="861668" cy="893454"/>
                  </a:xfrm>
                </p:grpSpPr>
                <p:sp>
                  <p:nvSpPr>
                    <p:cNvPr id="243" name="Rectangle 2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ame 2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234"/>
                  <p:cNvGrpSpPr/>
                  <p:nvPr/>
                </p:nvGrpSpPr>
                <p:grpSpPr>
                  <a:xfrm rot="2472914">
                    <a:off x="10407683" y="1332004"/>
                    <a:ext cx="861668" cy="893454"/>
                    <a:chOff x="9313675" y="378385"/>
                    <a:chExt cx="861668" cy="893454"/>
                  </a:xfrm>
                </p:grpSpPr>
                <p:sp>
                  <p:nvSpPr>
                    <p:cNvPr id="240" name="Rectangle 2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ame 2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235"/>
                  <p:cNvGrpSpPr/>
                  <p:nvPr/>
                </p:nvGrpSpPr>
                <p:grpSpPr>
                  <a:xfrm rot="2472914">
                    <a:off x="8656825" y="-220093"/>
                    <a:ext cx="861668" cy="893454"/>
                    <a:chOff x="9313675" y="378385"/>
                    <a:chExt cx="861668" cy="893454"/>
                  </a:xfrm>
                </p:grpSpPr>
                <p:sp>
                  <p:nvSpPr>
                    <p:cNvPr id="237" name="Rectangle 2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ame 2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21" name="Trapezoid 220"/>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996850" y="2438601"/>
              <a:ext cx="1044891" cy="1310420"/>
              <a:chOff x="2716772" y="2823792"/>
              <a:chExt cx="1044891" cy="1310420"/>
            </a:xfrm>
          </p:grpSpPr>
          <p:grpSp>
            <p:nvGrpSpPr>
              <p:cNvPr id="136" name="Group 135"/>
              <p:cNvGrpSpPr/>
              <p:nvPr/>
            </p:nvGrpSpPr>
            <p:grpSpPr>
              <a:xfrm rot="19143265">
                <a:off x="2716772" y="3069393"/>
                <a:ext cx="1044891" cy="1064819"/>
                <a:chOff x="7002362" y="-220093"/>
                <a:chExt cx="4266989" cy="4336706"/>
              </a:xfrm>
            </p:grpSpPr>
            <p:grpSp>
              <p:nvGrpSpPr>
                <p:cNvPr id="155" name="Group 154"/>
                <p:cNvGrpSpPr/>
                <p:nvPr/>
              </p:nvGrpSpPr>
              <p:grpSpPr>
                <a:xfrm>
                  <a:off x="7002362" y="416513"/>
                  <a:ext cx="3718088" cy="3700100"/>
                  <a:chOff x="9313675" y="-862338"/>
                  <a:chExt cx="3718088" cy="3700100"/>
                </a:xfrm>
              </p:grpSpPr>
              <p:grpSp>
                <p:nvGrpSpPr>
                  <p:cNvPr id="172" name="Group 171"/>
                  <p:cNvGrpSpPr/>
                  <p:nvPr/>
                </p:nvGrpSpPr>
                <p:grpSpPr>
                  <a:xfrm rot="2472914">
                    <a:off x="9313675" y="378385"/>
                    <a:ext cx="861668" cy="893454"/>
                    <a:chOff x="9313675" y="378385"/>
                    <a:chExt cx="861668" cy="893454"/>
                  </a:xfrm>
                </p:grpSpPr>
                <p:sp>
                  <p:nvSpPr>
                    <p:cNvPr id="217" name="Rectangle 2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2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ame 2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2472914">
                    <a:off x="9897198" y="900359"/>
                    <a:ext cx="861668" cy="893454"/>
                    <a:chOff x="9313675" y="378385"/>
                    <a:chExt cx="861668" cy="893454"/>
                  </a:xfrm>
                </p:grpSpPr>
                <p:sp>
                  <p:nvSpPr>
                    <p:cNvPr id="214" name="Rectangle 2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2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ame 2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4" name="Group 173"/>
                  <p:cNvGrpSpPr/>
                  <p:nvPr/>
                </p:nvGrpSpPr>
                <p:grpSpPr>
                  <a:xfrm rot="2472914">
                    <a:off x="10490938" y="1422334"/>
                    <a:ext cx="861668" cy="893454"/>
                    <a:chOff x="9313675" y="378385"/>
                    <a:chExt cx="861668" cy="893454"/>
                  </a:xfrm>
                </p:grpSpPr>
                <p:sp>
                  <p:nvSpPr>
                    <p:cNvPr id="211" name="Rectangle 2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2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ame 2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5" name="Group 174"/>
                  <p:cNvGrpSpPr/>
                  <p:nvPr/>
                </p:nvGrpSpPr>
                <p:grpSpPr>
                  <a:xfrm rot="2472914">
                    <a:off x="11074461" y="1944308"/>
                    <a:ext cx="861668" cy="893454"/>
                    <a:chOff x="9313675" y="378385"/>
                    <a:chExt cx="861668" cy="893454"/>
                  </a:xfrm>
                </p:grpSpPr>
                <p:sp>
                  <p:nvSpPr>
                    <p:cNvPr id="208" name="Rectangle 2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2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ame 2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75"/>
                  <p:cNvGrpSpPr/>
                  <p:nvPr/>
                </p:nvGrpSpPr>
                <p:grpSpPr>
                  <a:xfrm rot="2472914">
                    <a:off x="10424166" y="-862338"/>
                    <a:ext cx="861668" cy="893454"/>
                    <a:chOff x="9313675" y="378385"/>
                    <a:chExt cx="861668" cy="893454"/>
                  </a:xfrm>
                </p:grpSpPr>
                <p:sp>
                  <p:nvSpPr>
                    <p:cNvPr id="205" name="Rectangle 2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2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ame 2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76"/>
                  <p:cNvGrpSpPr/>
                  <p:nvPr/>
                </p:nvGrpSpPr>
                <p:grpSpPr>
                  <a:xfrm rot="2472914">
                    <a:off x="9865580" y="-231772"/>
                    <a:ext cx="861668" cy="893454"/>
                    <a:chOff x="9313675" y="378385"/>
                    <a:chExt cx="861668" cy="893454"/>
                  </a:xfrm>
                </p:grpSpPr>
                <p:sp>
                  <p:nvSpPr>
                    <p:cNvPr id="202" name="Rectangle 2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20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ame 2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8" name="Group 177"/>
                  <p:cNvGrpSpPr/>
                  <p:nvPr/>
                </p:nvGrpSpPr>
                <p:grpSpPr>
                  <a:xfrm rot="2472914">
                    <a:off x="10456433" y="280442"/>
                    <a:ext cx="861668" cy="893454"/>
                    <a:chOff x="9313675" y="378385"/>
                    <a:chExt cx="861668" cy="893454"/>
                  </a:xfrm>
                </p:grpSpPr>
                <p:sp>
                  <p:nvSpPr>
                    <p:cNvPr id="199" name="Rectangle 1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19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ame 2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rot="2472914">
                    <a:off x="11039956" y="802416"/>
                    <a:ext cx="861668" cy="893454"/>
                    <a:chOff x="9313675" y="378385"/>
                    <a:chExt cx="861668" cy="893454"/>
                  </a:xfrm>
                </p:grpSpPr>
                <p:sp>
                  <p:nvSpPr>
                    <p:cNvPr id="196" name="Rectangle 1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ame 1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79"/>
                  <p:cNvGrpSpPr/>
                  <p:nvPr/>
                </p:nvGrpSpPr>
                <p:grpSpPr>
                  <a:xfrm rot="2472914">
                    <a:off x="11642157" y="1314285"/>
                    <a:ext cx="861668" cy="893454"/>
                    <a:chOff x="9313675" y="378385"/>
                    <a:chExt cx="861668" cy="893454"/>
                  </a:xfrm>
                </p:grpSpPr>
                <p:sp>
                  <p:nvSpPr>
                    <p:cNvPr id="193" name="Rectangle 19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19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ame 19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1" name="Group 180"/>
                  <p:cNvGrpSpPr/>
                  <p:nvPr/>
                </p:nvGrpSpPr>
                <p:grpSpPr>
                  <a:xfrm rot="2472914">
                    <a:off x="11586572" y="172393"/>
                    <a:ext cx="861668" cy="893454"/>
                    <a:chOff x="9313675" y="378385"/>
                    <a:chExt cx="861668" cy="893454"/>
                  </a:xfrm>
                </p:grpSpPr>
                <p:sp>
                  <p:nvSpPr>
                    <p:cNvPr id="190" name="Rectangle 18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ame 19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Group 181"/>
                  <p:cNvGrpSpPr/>
                  <p:nvPr/>
                </p:nvGrpSpPr>
                <p:grpSpPr>
                  <a:xfrm rot="2472914">
                    <a:off x="12170095" y="694367"/>
                    <a:ext cx="861668" cy="893454"/>
                    <a:chOff x="9313675" y="378385"/>
                    <a:chExt cx="861668" cy="893454"/>
                  </a:xfrm>
                </p:grpSpPr>
                <p:sp>
                  <p:nvSpPr>
                    <p:cNvPr id="187" name="Rectangle 18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18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ame 18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82"/>
                  <p:cNvGrpSpPr/>
                  <p:nvPr/>
                </p:nvGrpSpPr>
                <p:grpSpPr>
                  <a:xfrm rot="2472914">
                    <a:off x="10995932" y="-351555"/>
                    <a:ext cx="861668" cy="893454"/>
                    <a:chOff x="9313675" y="378385"/>
                    <a:chExt cx="861668" cy="893454"/>
                  </a:xfrm>
                </p:grpSpPr>
                <p:sp>
                  <p:nvSpPr>
                    <p:cNvPr id="184" name="Rectangle 18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ame 18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6" name="Group 155"/>
                <p:cNvGrpSpPr/>
                <p:nvPr/>
              </p:nvGrpSpPr>
              <p:grpSpPr>
                <a:xfrm rot="2472914">
                  <a:off x="9238369" y="323421"/>
                  <a:ext cx="861668" cy="893454"/>
                  <a:chOff x="9313675" y="378385"/>
                  <a:chExt cx="861668" cy="893454"/>
                </a:xfrm>
              </p:grpSpPr>
              <p:sp>
                <p:nvSpPr>
                  <p:cNvPr id="169" name="Rectangle 1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ame 1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156"/>
                <p:cNvGrpSpPr/>
                <p:nvPr/>
              </p:nvGrpSpPr>
              <p:grpSpPr>
                <a:xfrm rot="2472914">
                  <a:off x="9832681" y="845394"/>
                  <a:ext cx="861668" cy="893454"/>
                  <a:chOff x="9313675" y="378385"/>
                  <a:chExt cx="861668" cy="893454"/>
                </a:xfrm>
              </p:grpSpPr>
              <p:sp>
                <p:nvSpPr>
                  <p:cNvPr id="166" name="Rectangle 1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ame 1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 name="Group 157"/>
                <p:cNvGrpSpPr/>
                <p:nvPr/>
              </p:nvGrpSpPr>
              <p:grpSpPr>
                <a:xfrm rot="2472914">
                  <a:off x="10407683" y="1332004"/>
                  <a:ext cx="861668" cy="893454"/>
                  <a:chOff x="9313675" y="378385"/>
                  <a:chExt cx="861668" cy="893454"/>
                </a:xfrm>
              </p:grpSpPr>
              <p:sp>
                <p:nvSpPr>
                  <p:cNvPr id="163" name="Rectangle 1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ame 1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158"/>
                <p:cNvGrpSpPr/>
                <p:nvPr/>
              </p:nvGrpSpPr>
              <p:grpSpPr>
                <a:xfrm rot="2472914">
                  <a:off x="8656825" y="-220093"/>
                  <a:ext cx="861668" cy="893454"/>
                  <a:chOff x="9313675" y="378385"/>
                  <a:chExt cx="861668" cy="893454"/>
                </a:xfrm>
              </p:grpSpPr>
              <p:sp>
                <p:nvSpPr>
                  <p:cNvPr id="160" name="Rectangle 1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ame 1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7" name="Group 136"/>
              <p:cNvGrpSpPr/>
              <p:nvPr/>
            </p:nvGrpSpPr>
            <p:grpSpPr>
              <a:xfrm rot="2868631">
                <a:off x="3368848" y="2845327"/>
                <a:ext cx="322282" cy="315645"/>
                <a:chOff x="6472425" y="2099733"/>
                <a:chExt cx="1445191" cy="1415428"/>
              </a:xfrm>
            </p:grpSpPr>
            <p:grpSp>
              <p:nvGrpSpPr>
                <p:cNvPr id="147" name="Group 146"/>
                <p:cNvGrpSpPr/>
                <p:nvPr/>
              </p:nvGrpSpPr>
              <p:grpSpPr>
                <a:xfrm rot="2472914">
                  <a:off x="6472425" y="2099733"/>
                  <a:ext cx="861668" cy="893454"/>
                  <a:chOff x="9313675" y="378385"/>
                  <a:chExt cx="861668" cy="893454"/>
                </a:xfrm>
              </p:grpSpPr>
              <p:sp>
                <p:nvSpPr>
                  <p:cNvPr id="152" name="Rectangle 1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472914">
                  <a:off x="7055948" y="2621707"/>
                  <a:ext cx="861668" cy="893454"/>
                  <a:chOff x="9313675" y="378385"/>
                  <a:chExt cx="861668" cy="893454"/>
                </a:xfrm>
              </p:grpSpPr>
              <p:sp>
                <p:nvSpPr>
                  <p:cNvPr id="149" name="Rectangle 1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ame 1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8" name="Group 137"/>
              <p:cNvGrpSpPr/>
              <p:nvPr/>
            </p:nvGrpSpPr>
            <p:grpSpPr>
              <a:xfrm rot="2868631">
                <a:off x="2779313" y="2827110"/>
                <a:ext cx="322282" cy="315645"/>
                <a:chOff x="6472425" y="2099733"/>
                <a:chExt cx="1445191" cy="1415428"/>
              </a:xfrm>
            </p:grpSpPr>
            <p:grpSp>
              <p:nvGrpSpPr>
                <p:cNvPr id="139" name="Group 138"/>
                <p:cNvGrpSpPr/>
                <p:nvPr/>
              </p:nvGrpSpPr>
              <p:grpSpPr>
                <a:xfrm rot="2472914">
                  <a:off x="6472425" y="2099733"/>
                  <a:ext cx="861668" cy="893454"/>
                  <a:chOff x="9313675" y="378385"/>
                  <a:chExt cx="861668" cy="893454"/>
                </a:xfrm>
              </p:grpSpPr>
              <p:sp>
                <p:nvSpPr>
                  <p:cNvPr id="144" name="Rectangle 1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ame 1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472914">
                  <a:off x="7055948" y="2621707"/>
                  <a:ext cx="861668" cy="893454"/>
                  <a:chOff x="9313675" y="378385"/>
                  <a:chExt cx="861668" cy="893454"/>
                </a:xfrm>
              </p:grpSpPr>
              <p:sp>
                <p:nvSpPr>
                  <p:cNvPr id="141" name="Rectangle 1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11"/>
            <p:cNvGrpSpPr/>
            <p:nvPr/>
          </p:nvGrpSpPr>
          <p:grpSpPr>
            <a:xfrm>
              <a:off x="4929658" y="2315784"/>
              <a:ext cx="1162329" cy="276105"/>
              <a:chOff x="2250975" y="3564121"/>
              <a:chExt cx="1162329" cy="276105"/>
            </a:xfrm>
          </p:grpSpPr>
          <p:grpSp>
            <p:nvGrpSpPr>
              <p:cNvPr id="130" name="Group 129"/>
              <p:cNvGrpSpPr/>
              <p:nvPr/>
            </p:nvGrpSpPr>
            <p:grpSpPr>
              <a:xfrm>
                <a:off x="2250975" y="3564121"/>
                <a:ext cx="322661" cy="245329"/>
                <a:chOff x="4599162" y="3023801"/>
                <a:chExt cx="1281925" cy="916366"/>
              </a:xfrm>
            </p:grpSpPr>
            <p:pic>
              <p:nvPicPr>
                <p:cNvPr id="134" name="Picture 36" descr="http://www.j3contractorservices.com/uploads/2/9/3/9/2939976/6547798_orig.jpg?2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5" name="Donut 134"/>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a:off x="3090643" y="3594897"/>
                <a:ext cx="322661" cy="245329"/>
                <a:chOff x="4599162" y="3023801"/>
                <a:chExt cx="1281925" cy="916366"/>
              </a:xfrm>
            </p:grpSpPr>
            <p:pic>
              <p:nvPicPr>
                <p:cNvPr id="132" name="Picture 36" descr="http://www.j3contractorservices.com/uploads/2/9/3/9/2939976/6547798_orig.jpg?2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3" name="Donut 132"/>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 name="Group 12"/>
            <p:cNvGrpSpPr/>
            <p:nvPr/>
          </p:nvGrpSpPr>
          <p:grpSpPr>
            <a:xfrm>
              <a:off x="4923566" y="3608841"/>
              <a:ext cx="1115894" cy="1271189"/>
              <a:chOff x="828908" y="4008022"/>
              <a:chExt cx="1115894" cy="1271189"/>
            </a:xfrm>
          </p:grpSpPr>
          <p:grpSp>
            <p:nvGrpSpPr>
              <p:cNvPr id="62" name="Group 61"/>
              <p:cNvGrpSpPr/>
              <p:nvPr/>
            </p:nvGrpSpPr>
            <p:grpSpPr>
              <a:xfrm>
                <a:off x="1234738" y="4106261"/>
                <a:ext cx="306582" cy="1162056"/>
                <a:chOff x="7071917" y="4005102"/>
                <a:chExt cx="666281" cy="2525446"/>
              </a:xfrm>
            </p:grpSpPr>
            <p:grpSp>
              <p:nvGrpSpPr>
                <p:cNvPr id="105" name="Group 104"/>
                <p:cNvGrpSpPr/>
                <p:nvPr/>
              </p:nvGrpSpPr>
              <p:grpSpPr>
                <a:xfrm>
                  <a:off x="7086442" y="5986988"/>
                  <a:ext cx="651755" cy="543560"/>
                  <a:chOff x="7018339" y="5986988"/>
                  <a:chExt cx="884428" cy="542095"/>
                </a:xfrm>
              </p:grpSpPr>
              <p:grpSp>
                <p:nvGrpSpPr>
                  <p:cNvPr id="114" name="Group 113"/>
                  <p:cNvGrpSpPr/>
                  <p:nvPr/>
                </p:nvGrpSpPr>
                <p:grpSpPr>
                  <a:xfrm>
                    <a:off x="7018339" y="5986988"/>
                    <a:ext cx="220399" cy="520324"/>
                    <a:chOff x="6263924" y="4659086"/>
                    <a:chExt cx="490821" cy="578672"/>
                  </a:xfrm>
                </p:grpSpPr>
                <p:sp>
                  <p:nvSpPr>
                    <p:cNvPr id="127" name="Trapezoid 12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236054" y="5997874"/>
                    <a:ext cx="220399" cy="520324"/>
                    <a:chOff x="6263924" y="4659086"/>
                    <a:chExt cx="490821" cy="578672"/>
                  </a:xfrm>
                </p:grpSpPr>
                <p:sp>
                  <p:nvSpPr>
                    <p:cNvPr id="124" name="Trapezoid 12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453767" y="6008759"/>
                    <a:ext cx="220399" cy="520324"/>
                    <a:chOff x="6263924" y="4659086"/>
                    <a:chExt cx="490821" cy="578672"/>
                  </a:xfrm>
                </p:grpSpPr>
                <p:sp>
                  <p:nvSpPr>
                    <p:cNvPr id="121" name="Trapezoid 1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7682368" y="5997873"/>
                    <a:ext cx="220399" cy="520324"/>
                    <a:chOff x="6263924" y="4659086"/>
                    <a:chExt cx="490821" cy="578672"/>
                  </a:xfrm>
                </p:grpSpPr>
                <p:sp>
                  <p:nvSpPr>
                    <p:cNvPr id="118" name="Trapezoid 1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7071917" y="4005102"/>
                  <a:ext cx="666281" cy="2002932"/>
                  <a:chOff x="7071917" y="4005102"/>
                  <a:chExt cx="666281" cy="2002932"/>
                </a:xfrm>
              </p:grpSpPr>
              <p:sp>
                <p:nvSpPr>
                  <p:cNvPr id="107" name="Trapezoid 10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rot="20784326">
                <a:off x="1368058" y="4117155"/>
                <a:ext cx="306582" cy="1162056"/>
                <a:chOff x="7071917" y="4005102"/>
                <a:chExt cx="666281" cy="2525446"/>
              </a:xfrm>
            </p:grpSpPr>
            <p:grpSp>
              <p:nvGrpSpPr>
                <p:cNvPr id="80" name="Group 79"/>
                <p:cNvGrpSpPr/>
                <p:nvPr/>
              </p:nvGrpSpPr>
              <p:grpSpPr>
                <a:xfrm>
                  <a:off x="7086442" y="5986988"/>
                  <a:ext cx="651755" cy="543560"/>
                  <a:chOff x="7018339" y="5986988"/>
                  <a:chExt cx="884428" cy="542095"/>
                </a:xfrm>
              </p:grpSpPr>
              <p:grpSp>
                <p:nvGrpSpPr>
                  <p:cNvPr id="89" name="Group 88"/>
                  <p:cNvGrpSpPr/>
                  <p:nvPr/>
                </p:nvGrpSpPr>
                <p:grpSpPr>
                  <a:xfrm>
                    <a:off x="7018339" y="5986988"/>
                    <a:ext cx="220399" cy="520324"/>
                    <a:chOff x="6263924" y="4659086"/>
                    <a:chExt cx="490821" cy="578672"/>
                  </a:xfrm>
                </p:grpSpPr>
                <p:sp>
                  <p:nvSpPr>
                    <p:cNvPr id="102" name="Trapezoid 10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236054" y="5997874"/>
                    <a:ext cx="220399" cy="520324"/>
                    <a:chOff x="6263924" y="4659086"/>
                    <a:chExt cx="490821" cy="578672"/>
                  </a:xfrm>
                </p:grpSpPr>
                <p:sp>
                  <p:nvSpPr>
                    <p:cNvPr id="99" name="Trapezoid 9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453767" y="6008759"/>
                    <a:ext cx="220399" cy="520324"/>
                    <a:chOff x="6263924" y="4659086"/>
                    <a:chExt cx="490821" cy="578672"/>
                  </a:xfrm>
                </p:grpSpPr>
                <p:sp>
                  <p:nvSpPr>
                    <p:cNvPr id="96" name="Trapezoid 9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7682368" y="5997873"/>
                    <a:ext cx="220399" cy="520324"/>
                    <a:chOff x="6263924" y="4659086"/>
                    <a:chExt cx="490821" cy="578672"/>
                  </a:xfrm>
                </p:grpSpPr>
                <p:sp>
                  <p:nvSpPr>
                    <p:cNvPr id="93" name="Trapezoid 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p:cNvGrpSpPr/>
                <p:nvPr/>
              </p:nvGrpSpPr>
              <p:grpSpPr>
                <a:xfrm>
                  <a:off x="7071917" y="4005102"/>
                  <a:ext cx="666281" cy="2002932"/>
                  <a:chOff x="7071917" y="4005102"/>
                  <a:chExt cx="666281" cy="2002932"/>
                </a:xfrm>
              </p:grpSpPr>
              <p:sp>
                <p:nvSpPr>
                  <p:cNvPr id="82" name="Trapezoid 8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rot="16200000">
                <a:off x="1296945" y="3557233"/>
                <a:ext cx="179820" cy="1115894"/>
                <a:chOff x="7069570" y="4005102"/>
                <a:chExt cx="694194" cy="2002932"/>
              </a:xfrm>
            </p:grpSpPr>
            <p:sp>
              <p:nvSpPr>
                <p:cNvPr id="73" name="Trapezoid 72"/>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rot="16200000">
                <a:off x="1261370" y="4012054"/>
                <a:ext cx="284967" cy="276903"/>
                <a:chOff x="7069570" y="4005102"/>
                <a:chExt cx="694194" cy="2002932"/>
              </a:xfrm>
            </p:grpSpPr>
            <p:sp>
              <p:nvSpPr>
                <p:cNvPr id="66" name="Trapezoid 65"/>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5116857" y="2567142"/>
              <a:ext cx="952641" cy="1069408"/>
              <a:chOff x="2411791" y="3624034"/>
              <a:chExt cx="952641" cy="1069408"/>
            </a:xfrm>
          </p:grpSpPr>
          <p:grpSp>
            <p:nvGrpSpPr>
              <p:cNvPr id="30" name="Group 29"/>
              <p:cNvGrpSpPr/>
              <p:nvPr/>
            </p:nvGrpSpPr>
            <p:grpSpPr>
              <a:xfrm rot="1278299">
                <a:off x="2411791" y="3624034"/>
                <a:ext cx="275060" cy="665821"/>
                <a:chOff x="8808031" y="203296"/>
                <a:chExt cx="827684" cy="1622452"/>
              </a:xfrm>
            </p:grpSpPr>
            <p:sp>
              <p:nvSpPr>
                <p:cNvPr id="59" name="Donut 58"/>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3904488">
                <a:off x="2925008" y="3679406"/>
                <a:ext cx="339665" cy="539183"/>
                <a:chOff x="8808031" y="203296"/>
                <a:chExt cx="827684" cy="1622452"/>
              </a:xfrm>
            </p:grpSpPr>
            <p:sp>
              <p:nvSpPr>
                <p:cNvPr id="56" name="Donut 55"/>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2562103" y="4000232"/>
                <a:ext cx="510610" cy="693210"/>
                <a:chOff x="10331484" y="707415"/>
                <a:chExt cx="1860518" cy="2045443"/>
              </a:xfrm>
            </p:grpSpPr>
            <p:pic>
              <p:nvPicPr>
                <p:cNvPr id="43" name="Picture 34" descr="http://atextures.com/wp-content/uploads/2014/08/Golden-Background-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www.agta.org/gemstones/images/rub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10" descr="http://www.agta.org/gemstones/images/topaz.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12" descr="http://www.mnh.si.edu/earth/images/6_0_0_GeoGallery/specimen4015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4" descr="http://cdn.leibish.com/media/mediabank/turquoise-stone_2398.b73c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18" descr="http://www.rickety.us/wp-content/uploads/2011/02/Heliodo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9" name="Picture 20" descr="https://s3.amazonaws.com/rapgenius/Peridot%20cryst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12" descr="http://i.ebayimg.com/00/s/NTAwWDUwMA==/z/GOkAAOxyVLNS-r2i/$_3.JPG?set_id=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Picture 22" descr="http://blog.tesbihane.com/wp-content/uploads/2015/03/tesbihane-ametist-tasi-blo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26" descr="https://s-media-cache-ak0.pinimg.com/236x/6d/09/7b/6d097ba659b23ae0427f648b0653204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28" descr="http://www.treesculptgems.com/wp-content/uploads/2015/02/Sapphire.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4" name="Picture 30" descr="http://media1.riogrande.com/Products/Images/Large/08795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icture 32" descr="http://www.hiddenitegems.com/images/gem-id/rough/jasper-banded.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rot="944399">
                <a:off x="3084405" y="3653205"/>
                <a:ext cx="84465" cy="478747"/>
                <a:chOff x="6449412" y="4529706"/>
                <a:chExt cx="227402" cy="1379720"/>
              </a:xfrm>
            </p:grpSpPr>
            <p:sp>
              <p:nvSpPr>
                <p:cNvPr id="39" name="Oval 3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20478843">
                <a:off x="2491361" y="3644764"/>
                <a:ext cx="56109" cy="399366"/>
                <a:chOff x="6449412" y="4529706"/>
                <a:chExt cx="227402" cy="1379720"/>
              </a:xfrm>
            </p:grpSpPr>
            <p:sp>
              <p:nvSpPr>
                <p:cNvPr id="35" name="Oval 34"/>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4873803" y="720629"/>
              <a:ext cx="1289691" cy="1824595"/>
              <a:chOff x="752563" y="1222905"/>
              <a:chExt cx="1289691" cy="1824595"/>
            </a:xfrm>
          </p:grpSpPr>
          <p:sp>
            <p:nvSpPr>
              <p:cNvPr id="16" name="Cloud 15"/>
              <p:cNvSpPr/>
              <p:nvPr/>
            </p:nvSpPr>
            <p:spPr>
              <a:xfrm rot="594526">
                <a:off x="752563" y="1713896"/>
                <a:ext cx="1289691" cy="989802"/>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1184523" y="2797103"/>
                <a:ext cx="421354" cy="2503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718852" y="1701144"/>
                <a:ext cx="1368425" cy="1012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30780" y="1222905"/>
                <a:ext cx="978085" cy="1156059"/>
                <a:chOff x="7162215" y="2186809"/>
                <a:chExt cx="1025439" cy="1320738"/>
              </a:xfrm>
            </p:grpSpPr>
            <p:sp>
              <p:nvSpPr>
                <p:cNvPr id="28" name="Chord 27"/>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loud 19"/>
              <p:cNvSpPr/>
              <p:nvPr/>
            </p:nvSpPr>
            <p:spPr>
              <a:xfrm rot="594526">
                <a:off x="1023471" y="2481502"/>
                <a:ext cx="705775" cy="530159"/>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90080">
                <a:off x="1272929" y="2590757"/>
                <a:ext cx="205751" cy="136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675704">
                <a:off x="1770303" y="1745775"/>
                <a:ext cx="238471" cy="1834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21167713">
                <a:off x="1885819" y="1788839"/>
                <a:ext cx="69491" cy="243883"/>
                <a:chOff x="6449412" y="4529706"/>
                <a:chExt cx="227402" cy="1379720"/>
              </a:xfrm>
            </p:grpSpPr>
            <p:sp>
              <p:nvSpPr>
                <p:cNvPr id="24" name="Oval 2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83" name="Rectangle 482"/>
          <p:cNvSpPr/>
          <p:nvPr/>
        </p:nvSpPr>
        <p:spPr>
          <a:xfrm>
            <a:off x="986113" y="3132268"/>
            <a:ext cx="2339798" cy="646331"/>
          </a:xfrm>
          <a:prstGeom prst="rect">
            <a:avLst/>
          </a:prstGeom>
        </p:spPr>
        <p:txBody>
          <a:bodyPr wrap="square">
            <a:spAutoFit/>
          </a:bodyPr>
          <a:lstStyle/>
          <a:p>
            <a:r>
              <a:rPr lang="en-US" b="0" i="0" dirty="0">
                <a:effectLst/>
                <a:latin typeface="Calibri" panose="020F0502020204030204" pitchFamily="34" charset="0"/>
              </a:rPr>
              <a:t>The Undergarment</a:t>
            </a:r>
          </a:p>
          <a:p>
            <a:r>
              <a:rPr lang="en-US" b="0" i="0" dirty="0">
                <a:effectLst/>
                <a:latin typeface="Calibri" panose="020F0502020204030204" pitchFamily="34" charset="0"/>
              </a:rPr>
              <a:t>(White Tunic)</a:t>
            </a:r>
            <a:endParaRPr lang="en-US" dirty="0">
              <a:latin typeface="Calibri" panose="020F0502020204030204" pitchFamily="34" charset="0"/>
            </a:endParaRPr>
          </a:p>
        </p:txBody>
      </p:sp>
      <p:sp>
        <p:nvSpPr>
          <p:cNvPr id="484" name="Rectangle 483"/>
          <p:cNvSpPr/>
          <p:nvPr/>
        </p:nvSpPr>
        <p:spPr>
          <a:xfrm>
            <a:off x="6913610" y="1831813"/>
            <a:ext cx="4454370" cy="1446550"/>
          </a:xfrm>
          <a:prstGeom prst="rect">
            <a:avLst/>
          </a:prstGeom>
        </p:spPr>
        <p:txBody>
          <a:bodyPr wrap="square">
            <a:spAutoFit/>
          </a:bodyPr>
          <a:lstStyle/>
          <a:p>
            <a:r>
              <a:rPr lang="en-US" b="0" i="0" dirty="0">
                <a:effectLst/>
                <a:latin typeface="Calibri" panose="020F0502020204030204" pitchFamily="34" charset="0"/>
              </a:rPr>
              <a:t>The Upper Robe (Blue)</a:t>
            </a:r>
            <a:endParaRPr lang="en-US" sz="1400" b="0" i="0" dirty="0">
              <a:effectLst/>
              <a:latin typeface="Calibri" panose="020F0502020204030204" pitchFamily="34" charset="0"/>
            </a:endParaRPr>
          </a:p>
          <a:p>
            <a:r>
              <a:rPr lang="en-US" sz="1400" dirty="0">
                <a:latin typeface="Calibri" panose="020F0502020204030204" pitchFamily="34" charset="0"/>
              </a:rPr>
              <a:t>The robe was] woven in one piece, which set forth the idea of wholeness or spiritual integrity; and the dark-blue </a:t>
            </a:r>
            <a:r>
              <a:rPr lang="en-US" sz="1400" dirty="0" err="1">
                <a:latin typeface="Calibri" panose="020F0502020204030204" pitchFamily="34" charset="0"/>
              </a:rPr>
              <a:t>colour</a:t>
            </a:r>
            <a:r>
              <a:rPr lang="en-US" sz="1400" dirty="0">
                <a:latin typeface="Calibri" panose="020F0502020204030204" pitchFamily="34" charset="0"/>
              </a:rPr>
              <a:t> indicated nothing more than the heavenly origin and character of the office with which the robe was associated. (Ex. 28:31)</a:t>
            </a:r>
          </a:p>
        </p:txBody>
      </p:sp>
      <p:sp>
        <p:nvSpPr>
          <p:cNvPr id="485" name="Rectangle 484"/>
          <p:cNvSpPr/>
          <p:nvPr/>
        </p:nvSpPr>
        <p:spPr>
          <a:xfrm>
            <a:off x="6775538" y="5000343"/>
            <a:ext cx="4454370" cy="1569660"/>
          </a:xfrm>
          <a:prstGeom prst="rect">
            <a:avLst/>
          </a:prstGeom>
        </p:spPr>
        <p:txBody>
          <a:bodyPr wrap="square">
            <a:spAutoFit/>
          </a:bodyPr>
          <a:lstStyle/>
          <a:p>
            <a:r>
              <a:rPr lang="en-US" sz="1600" b="0" i="0" dirty="0">
                <a:effectLst/>
                <a:latin typeface="Calibri" panose="020F0502020204030204" pitchFamily="34" charset="0"/>
              </a:rPr>
              <a:t>The Fringe— Pomegranate and gold</a:t>
            </a:r>
          </a:p>
          <a:p>
            <a:r>
              <a:rPr lang="en-US" sz="1600" dirty="0">
                <a:latin typeface="Calibri" panose="020F0502020204030204" pitchFamily="34" charset="0"/>
              </a:rPr>
              <a:t>Every Israelite is directed to make a fringe in the border of his garment, of dark-blue purple thread, and when he looks at the fringe to remember the commandments of God and do them. </a:t>
            </a:r>
          </a:p>
          <a:p>
            <a:r>
              <a:rPr lang="en-US" sz="1600" dirty="0">
                <a:latin typeface="Calibri" panose="020F0502020204030204" pitchFamily="34" charset="0"/>
              </a:rPr>
              <a:t>(Ex. 28:33-34)</a:t>
            </a:r>
          </a:p>
        </p:txBody>
      </p:sp>
      <p:sp>
        <p:nvSpPr>
          <p:cNvPr id="486" name="Rectangle 485"/>
          <p:cNvSpPr/>
          <p:nvPr/>
        </p:nvSpPr>
        <p:spPr>
          <a:xfrm>
            <a:off x="7158796" y="3624314"/>
            <a:ext cx="4454370" cy="1077218"/>
          </a:xfrm>
          <a:prstGeom prst="rect">
            <a:avLst/>
          </a:prstGeom>
        </p:spPr>
        <p:txBody>
          <a:bodyPr wrap="square">
            <a:spAutoFit/>
          </a:bodyPr>
          <a:lstStyle/>
          <a:p>
            <a:r>
              <a:rPr lang="en-US" sz="1600" b="0" i="0" dirty="0">
                <a:effectLst/>
                <a:latin typeface="Calibri" panose="020F0502020204030204" pitchFamily="34" charset="0"/>
              </a:rPr>
              <a:t>Ephod--</a:t>
            </a:r>
            <a:r>
              <a:rPr lang="en-US" sz="1600" dirty="0">
                <a:latin typeface="Calibri" panose="020F0502020204030204" pitchFamily="34" charset="0"/>
              </a:rPr>
              <a:t>This garment was fastened at each shoulder and had an intricately woven band with which it could be fastened around the waist.</a:t>
            </a:r>
          </a:p>
          <a:p>
            <a:r>
              <a:rPr lang="en-US" sz="1600" dirty="0">
                <a:latin typeface="Calibri" panose="020F0502020204030204" pitchFamily="34" charset="0"/>
              </a:rPr>
              <a:t> (Ex. 28:12)</a:t>
            </a:r>
          </a:p>
        </p:txBody>
      </p:sp>
      <p:sp>
        <p:nvSpPr>
          <p:cNvPr id="487" name="Rectangle 486"/>
          <p:cNvSpPr/>
          <p:nvPr/>
        </p:nvSpPr>
        <p:spPr>
          <a:xfrm>
            <a:off x="6752810" y="887603"/>
            <a:ext cx="4454370" cy="830997"/>
          </a:xfrm>
          <a:prstGeom prst="rect">
            <a:avLst/>
          </a:prstGeom>
        </p:spPr>
        <p:txBody>
          <a:bodyPr wrap="square">
            <a:spAutoFit/>
          </a:bodyPr>
          <a:lstStyle/>
          <a:p>
            <a:r>
              <a:rPr lang="en-US" sz="1600" dirty="0">
                <a:latin typeface="Calibri" panose="020F0502020204030204" pitchFamily="34" charset="0"/>
              </a:rPr>
              <a:t>Onyx Stones--engraved with the names of the 12 sons of Israel as a ‘memorial’ as the priest served before the Lord (Ex. 28:9)</a:t>
            </a:r>
          </a:p>
        </p:txBody>
      </p:sp>
      <p:sp>
        <p:nvSpPr>
          <p:cNvPr id="488" name="Rectangle 487"/>
          <p:cNvSpPr/>
          <p:nvPr/>
        </p:nvSpPr>
        <p:spPr>
          <a:xfrm>
            <a:off x="236488" y="3885713"/>
            <a:ext cx="3878448" cy="1938992"/>
          </a:xfrm>
          <a:prstGeom prst="rect">
            <a:avLst/>
          </a:prstGeom>
        </p:spPr>
        <p:txBody>
          <a:bodyPr wrap="square">
            <a:spAutoFit/>
          </a:bodyPr>
          <a:lstStyle/>
          <a:p>
            <a:r>
              <a:rPr lang="en-US" sz="1600" dirty="0">
                <a:latin typeface="Calibri" panose="020F0502020204030204" pitchFamily="34" charset="0"/>
              </a:rPr>
              <a:t>Breastplate--was made of fabric rather than of metal. It was twice as long as it was wide and when folded became a square pocket into which the Urim and Thummim was placed.</a:t>
            </a:r>
          </a:p>
          <a:p>
            <a:r>
              <a:rPr lang="en-US" sz="1400" dirty="0">
                <a:latin typeface="Calibri" panose="020F0502020204030204" pitchFamily="34" charset="0"/>
              </a:rPr>
              <a:t>Stones inscribed with the names of each of the tribes of Israel.</a:t>
            </a:r>
          </a:p>
          <a:p>
            <a:r>
              <a:rPr lang="en-US" sz="1200" dirty="0">
                <a:latin typeface="Calibri" panose="020F0502020204030204" pitchFamily="34" charset="0"/>
              </a:rPr>
              <a:t>(Ex. 28:13-29)</a:t>
            </a:r>
          </a:p>
        </p:txBody>
      </p:sp>
      <p:sp>
        <p:nvSpPr>
          <p:cNvPr id="489" name="Rectangle 488"/>
          <p:cNvSpPr/>
          <p:nvPr/>
        </p:nvSpPr>
        <p:spPr>
          <a:xfrm>
            <a:off x="571058" y="836061"/>
            <a:ext cx="3822803" cy="1200329"/>
          </a:xfrm>
          <a:prstGeom prst="rect">
            <a:avLst/>
          </a:prstGeom>
        </p:spPr>
        <p:txBody>
          <a:bodyPr wrap="square">
            <a:spAutoFit/>
          </a:bodyPr>
          <a:lstStyle/>
          <a:p>
            <a:r>
              <a:rPr lang="en-US" b="0" dirty="0">
                <a:effectLst/>
                <a:latin typeface="Calibri" panose="020F0502020204030204" pitchFamily="34" charset="0"/>
              </a:rPr>
              <a:t>The golden diadem and the </a:t>
            </a:r>
            <a:r>
              <a:rPr lang="en-US" b="0" dirty="0" err="1">
                <a:effectLst/>
                <a:latin typeface="Calibri" panose="020F0502020204030204" pitchFamily="34" charset="0"/>
              </a:rPr>
              <a:t>mitre</a:t>
            </a:r>
            <a:r>
              <a:rPr lang="en-US" b="0" dirty="0">
                <a:effectLst/>
                <a:latin typeface="Calibri" panose="020F0502020204030204" pitchFamily="34" charset="0"/>
              </a:rPr>
              <a:t>—</a:t>
            </a:r>
          </a:p>
          <a:p>
            <a:r>
              <a:rPr lang="en-US" dirty="0">
                <a:latin typeface="Calibri" panose="020F0502020204030204" pitchFamily="34" charset="0"/>
              </a:rPr>
              <a:t>Engraved on the band were the words “Holiness to the Lord”</a:t>
            </a:r>
          </a:p>
          <a:p>
            <a:r>
              <a:rPr lang="en-US" dirty="0">
                <a:latin typeface="Calibri" panose="020F0502020204030204" pitchFamily="34" charset="0"/>
              </a:rPr>
              <a:t>(Ex. 28:36-38)</a:t>
            </a:r>
          </a:p>
        </p:txBody>
      </p:sp>
      <p:cxnSp>
        <p:nvCxnSpPr>
          <p:cNvPr id="3" name="Straight Arrow Connector 2"/>
          <p:cNvCxnSpPr/>
          <p:nvPr/>
        </p:nvCxnSpPr>
        <p:spPr>
          <a:xfrm flipV="1">
            <a:off x="3611351" y="1298659"/>
            <a:ext cx="1676755" cy="2019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p:nvPr/>
        </p:nvCxnSpPr>
        <p:spPr>
          <a:xfrm flipV="1">
            <a:off x="2786139" y="3672879"/>
            <a:ext cx="1811327" cy="7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a:endCxn id="219" idx="0"/>
          </p:cNvCxnSpPr>
          <p:nvPr/>
        </p:nvCxnSpPr>
        <p:spPr>
          <a:xfrm flipV="1">
            <a:off x="3996120" y="3409042"/>
            <a:ext cx="1233815" cy="1100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a:endCxn id="132" idx="7"/>
          </p:cNvCxnSpPr>
          <p:nvPr/>
        </p:nvCxnSpPr>
        <p:spPr>
          <a:xfrm flipH="1">
            <a:off x="6021664" y="1413346"/>
            <a:ext cx="753874" cy="10115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flipH="1">
            <a:off x="5850368" y="4130445"/>
            <a:ext cx="1303234" cy="268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6" name="Straight Arrow Connector 505"/>
          <p:cNvCxnSpPr/>
          <p:nvPr/>
        </p:nvCxnSpPr>
        <p:spPr>
          <a:xfrm flipH="1">
            <a:off x="6218872" y="2692577"/>
            <a:ext cx="590335" cy="568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9" name="Straight Arrow Connector 508"/>
          <p:cNvCxnSpPr/>
          <p:nvPr/>
        </p:nvCxnSpPr>
        <p:spPr>
          <a:xfrm flipH="1" flipV="1">
            <a:off x="6221435" y="5331143"/>
            <a:ext cx="516414" cy="7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3" name="Rectangle 512"/>
          <p:cNvSpPr/>
          <p:nvPr/>
        </p:nvSpPr>
        <p:spPr>
          <a:xfrm>
            <a:off x="688510" y="2191986"/>
            <a:ext cx="3878448" cy="584775"/>
          </a:xfrm>
          <a:prstGeom prst="rect">
            <a:avLst/>
          </a:prstGeom>
        </p:spPr>
        <p:txBody>
          <a:bodyPr wrap="square">
            <a:spAutoFit/>
          </a:bodyPr>
          <a:lstStyle/>
          <a:p>
            <a:r>
              <a:rPr lang="en-US" sz="1600" dirty="0">
                <a:latin typeface="Calibri" panose="020F0502020204030204" pitchFamily="34" charset="0"/>
              </a:rPr>
              <a:t>Hidden in the breastplate—Urim and Thummim</a:t>
            </a:r>
            <a:endParaRPr lang="en-US" sz="1200" dirty="0">
              <a:latin typeface="Calibri" panose="020F0502020204030204" pitchFamily="34" charset="0"/>
            </a:endParaRPr>
          </a:p>
        </p:txBody>
      </p:sp>
      <p:cxnSp>
        <p:nvCxnSpPr>
          <p:cNvPr id="514" name="Straight Arrow Connector 513"/>
          <p:cNvCxnSpPr/>
          <p:nvPr/>
        </p:nvCxnSpPr>
        <p:spPr>
          <a:xfrm>
            <a:off x="2528817" y="2564648"/>
            <a:ext cx="2717059" cy="6736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0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38:9-14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Stones on the Breastplate</a:t>
            </a:r>
          </a:p>
        </p:txBody>
      </p:sp>
      <p:grpSp>
        <p:nvGrpSpPr>
          <p:cNvPr id="8" name="Group 7"/>
          <p:cNvGrpSpPr/>
          <p:nvPr/>
        </p:nvGrpSpPr>
        <p:grpSpPr>
          <a:xfrm>
            <a:off x="5543028" y="1146627"/>
            <a:ext cx="3927544" cy="5526707"/>
            <a:chOff x="6382695" y="170889"/>
            <a:chExt cx="3927544" cy="5526707"/>
          </a:xfrm>
        </p:grpSpPr>
        <p:pic>
          <p:nvPicPr>
            <p:cNvPr id="9" name="Picture 2" descr="https://therevelationpainting.files.wordpress.com/2009/11/image013.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47" t="6870" r="16290" b="4903"/>
            <a:stretch/>
          </p:blipFill>
          <p:spPr bwMode="auto">
            <a:xfrm>
              <a:off x="6382695" y="235392"/>
              <a:ext cx="1251340" cy="994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victoriafinlay.files.wordpress.com/2010/12/topaz-iroc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495" y="192571"/>
              <a:ext cx="1117350" cy="10377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blueroebuck.com/image/carb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163" y="170889"/>
              <a:ext cx="1222964" cy="10811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514999" y="1166936"/>
              <a:ext cx="986731" cy="276999"/>
            </a:xfrm>
            <a:prstGeom prst="rect">
              <a:avLst/>
            </a:prstGeom>
          </p:spPr>
          <p:txBody>
            <a:bodyPr wrap="square">
              <a:spAutoFit/>
            </a:bodyPr>
            <a:lstStyle/>
            <a:p>
              <a:pPr algn="ctr"/>
              <a:r>
                <a:rPr lang="en-US" sz="1200" dirty="0" err="1">
                  <a:latin typeface="Calibri" panose="020F0502020204030204" pitchFamily="34" charset="0"/>
                </a:rPr>
                <a:t>Sardius</a:t>
              </a:r>
              <a:endParaRPr lang="en-US" sz="1200" dirty="0">
                <a:latin typeface="Calibri" panose="020F0502020204030204" pitchFamily="34" charset="0"/>
              </a:endParaRPr>
            </a:p>
          </p:txBody>
        </p:sp>
        <p:sp>
          <p:nvSpPr>
            <p:cNvPr id="13" name="Rectangle 12"/>
            <p:cNvSpPr/>
            <p:nvPr/>
          </p:nvSpPr>
          <p:spPr>
            <a:xfrm>
              <a:off x="7817189" y="1192588"/>
              <a:ext cx="986731" cy="276999"/>
            </a:xfrm>
            <a:prstGeom prst="rect">
              <a:avLst/>
            </a:prstGeom>
          </p:spPr>
          <p:txBody>
            <a:bodyPr wrap="square">
              <a:spAutoFit/>
            </a:bodyPr>
            <a:lstStyle/>
            <a:p>
              <a:pPr algn="ctr"/>
              <a:r>
                <a:rPr lang="en-US" sz="1200" dirty="0">
                  <a:latin typeface="Calibri" panose="020F0502020204030204" pitchFamily="34" charset="0"/>
                </a:rPr>
                <a:t>Topaz</a:t>
              </a:r>
            </a:p>
          </p:txBody>
        </p:sp>
        <p:sp>
          <p:nvSpPr>
            <p:cNvPr id="14" name="Rectangle 13"/>
            <p:cNvSpPr/>
            <p:nvPr/>
          </p:nvSpPr>
          <p:spPr>
            <a:xfrm>
              <a:off x="9193316" y="1210694"/>
              <a:ext cx="986731" cy="276999"/>
            </a:xfrm>
            <a:prstGeom prst="rect">
              <a:avLst/>
            </a:prstGeom>
          </p:spPr>
          <p:txBody>
            <a:bodyPr wrap="square">
              <a:spAutoFit/>
            </a:bodyPr>
            <a:lstStyle/>
            <a:p>
              <a:pPr algn="ctr"/>
              <a:r>
                <a:rPr lang="en-US" sz="1200" dirty="0">
                  <a:latin typeface="Calibri" panose="020F0502020204030204" pitchFamily="34" charset="0"/>
                </a:rPr>
                <a:t>Carbuncle</a:t>
              </a:r>
            </a:p>
          </p:txBody>
        </p:sp>
        <p:pic>
          <p:nvPicPr>
            <p:cNvPr id="15" name="Picture 8" descr="http://www.wpclipart.com/rocks_minerals/E/emerald/Emerald_lar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03" t="976" r="4877"/>
            <a:stretch/>
          </p:blipFill>
          <p:spPr bwMode="auto">
            <a:xfrm>
              <a:off x="6408595" y="1469587"/>
              <a:ext cx="1199537" cy="9765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528004" y="2408411"/>
              <a:ext cx="986731" cy="276999"/>
            </a:xfrm>
            <a:prstGeom prst="rect">
              <a:avLst/>
            </a:prstGeom>
          </p:spPr>
          <p:txBody>
            <a:bodyPr wrap="square">
              <a:spAutoFit/>
            </a:bodyPr>
            <a:lstStyle/>
            <a:p>
              <a:pPr algn="ctr"/>
              <a:r>
                <a:rPr lang="en-US" sz="1200" dirty="0">
                  <a:latin typeface="Calibri" panose="020F0502020204030204" pitchFamily="34" charset="0"/>
                </a:rPr>
                <a:t>Emerald</a:t>
              </a:r>
            </a:p>
          </p:txBody>
        </p:sp>
        <p:pic>
          <p:nvPicPr>
            <p:cNvPr id="17" name="Picture 10" descr="http://zemezaduhou.cz/wp-content/uploads/2015/03/sapphire-roug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64" t="4676" b="7166"/>
            <a:stretch/>
          </p:blipFill>
          <p:spPr bwMode="auto">
            <a:xfrm>
              <a:off x="7816991" y="1448971"/>
              <a:ext cx="1079476" cy="9971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785495" y="2408410"/>
              <a:ext cx="986731" cy="276999"/>
            </a:xfrm>
            <a:prstGeom prst="rect">
              <a:avLst/>
            </a:prstGeom>
          </p:spPr>
          <p:txBody>
            <a:bodyPr wrap="square">
              <a:spAutoFit/>
            </a:bodyPr>
            <a:lstStyle/>
            <a:p>
              <a:pPr algn="ctr"/>
              <a:r>
                <a:rPr lang="en-US" sz="1200" dirty="0">
                  <a:latin typeface="Calibri" panose="020F0502020204030204" pitchFamily="34" charset="0"/>
                </a:rPr>
                <a:t>Sapphire</a:t>
              </a:r>
            </a:p>
          </p:txBody>
        </p:sp>
        <p:pic>
          <p:nvPicPr>
            <p:cNvPr id="19" name="Picture 12" descr="http://secretaryofinnovation.com/wp-content/uploads/2011/09/rough-diamon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751" t="29367" r="38623" b="16351"/>
            <a:stretch/>
          </p:blipFill>
          <p:spPr bwMode="auto">
            <a:xfrm>
              <a:off x="9248916" y="1496465"/>
              <a:ext cx="926810" cy="8841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218955" y="2399374"/>
              <a:ext cx="986731" cy="276999"/>
            </a:xfrm>
            <a:prstGeom prst="rect">
              <a:avLst/>
            </a:prstGeom>
          </p:spPr>
          <p:txBody>
            <a:bodyPr wrap="square">
              <a:spAutoFit/>
            </a:bodyPr>
            <a:lstStyle/>
            <a:p>
              <a:pPr algn="ctr"/>
              <a:r>
                <a:rPr lang="en-US" sz="1200" dirty="0">
                  <a:latin typeface="Calibri" panose="020F0502020204030204" pitchFamily="34" charset="0"/>
                </a:rPr>
                <a:t>Diamond </a:t>
              </a:r>
            </a:p>
          </p:txBody>
        </p:sp>
        <p:pic>
          <p:nvPicPr>
            <p:cNvPr id="21" name="Picture 14" descr="http://usercontent1.hubimg.com/8322264_f26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2419" y="2718903"/>
              <a:ext cx="1201616" cy="9053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499528" y="3620005"/>
              <a:ext cx="986731" cy="276999"/>
            </a:xfrm>
            <a:prstGeom prst="rect">
              <a:avLst/>
            </a:prstGeom>
          </p:spPr>
          <p:txBody>
            <a:bodyPr wrap="square">
              <a:spAutoFit/>
            </a:bodyPr>
            <a:lstStyle/>
            <a:p>
              <a:pPr algn="ctr"/>
              <a:r>
                <a:rPr lang="en-US" sz="1200" dirty="0" err="1">
                  <a:latin typeface="Calibri" panose="020F0502020204030204" pitchFamily="34" charset="0"/>
                </a:rPr>
                <a:t>Ligure</a:t>
              </a:r>
              <a:endParaRPr lang="en-US" sz="1200" dirty="0">
                <a:latin typeface="Calibri" panose="020F0502020204030204" pitchFamily="34" charset="0"/>
              </a:endParaRPr>
            </a:p>
          </p:txBody>
        </p:sp>
        <p:pic>
          <p:nvPicPr>
            <p:cNvPr id="23" name="Picture 16" descr="https://s-media-cache-ak0.pinimg.com/736x/f3/4c/e6/f34ce6b136c437bc2e3b5ad87d53b91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4058" y="2711101"/>
              <a:ext cx="963690" cy="92093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7878010" y="3634920"/>
              <a:ext cx="986731" cy="276999"/>
            </a:xfrm>
            <a:prstGeom prst="rect">
              <a:avLst/>
            </a:prstGeom>
          </p:spPr>
          <p:txBody>
            <a:bodyPr wrap="square">
              <a:spAutoFit/>
            </a:bodyPr>
            <a:lstStyle/>
            <a:p>
              <a:pPr algn="ctr"/>
              <a:r>
                <a:rPr lang="en-US" sz="1200" dirty="0">
                  <a:latin typeface="Calibri" panose="020F0502020204030204" pitchFamily="34" charset="0"/>
                </a:rPr>
                <a:t>Agate</a:t>
              </a:r>
            </a:p>
          </p:txBody>
        </p:sp>
        <p:pic>
          <p:nvPicPr>
            <p:cNvPr id="25" name="Picture 18" descr="http://crystal-cure.com/pics/amethyst-rough.jpg"/>
            <p:cNvPicPr>
              <a:picLocks noChangeAspect="1" noChangeArrowheads="1"/>
            </p:cNvPicPr>
            <p:nvPr/>
          </p:nvPicPr>
          <p:blipFill rotWithShape="1">
            <a:blip r:embed="rId11">
              <a:extLst>
                <a:ext uri="{28A0092B-C50C-407E-A947-70E740481C1C}">
                  <a14:useLocalDpi xmlns:a14="http://schemas.microsoft.com/office/drawing/2010/main" val="0"/>
                </a:ext>
              </a:extLst>
            </a:blip>
            <a:srcRect l="5355" t="9225" r="7516" b="18221"/>
            <a:stretch/>
          </p:blipFill>
          <p:spPr bwMode="auto">
            <a:xfrm>
              <a:off x="9160993" y="2701794"/>
              <a:ext cx="1102654" cy="91821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9276916" y="3620004"/>
              <a:ext cx="986731" cy="276999"/>
            </a:xfrm>
            <a:prstGeom prst="rect">
              <a:avLst/>
            </a:prstGeom>
          </p:spPr>
          <p:txBody>
            <a:bodyPr wrap="square">
              <a:spAutoFit/>
            </a:bodyPr>
            <a:lstStyle/>
            <a:p>
              <a:pPr algn="ctr"/>
              <a:r>
                <a:rPr lang="en-US" sz="1200" dirty="0" err="1">
                  <a:latin typeface="Calibri" panose="020F0502020204030204" pitchFamily="34" charset="0"/>
                </a:rPr>
                <a:t>Amythyst</a:t>
              </a:r>
              <a:endParaRPr lang="en-US" sz="1200" dirty="0">
                <a:latin typeface="Calibri" panose="020F0502020204030204" pitchFamily="34" charset="0"/>
              </a:endParaRPr>
            </a:p>
          </p:txBody>
        </p:sp>
        <p:pic>
          <p:nvPicPr>
            <p:cNvPr id="27" name="Picture 20" descr="https://upload.wikimedia.org/wikipedia/commons/e/e7/Beryl-Quartz-Emerald-Zambia-85mm_087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630" t="14240" r="2230" b="10611"/>
            <a:stretch/>
          </p:blipFill>
          <p:spPr bwMode="auto">
            <a:xfrm>
              <a:off x="6514999" y="4076902"/>
              <a:ext cx="1172508" cy="133130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607887" y="5420597"/>
              <a:ext cx="986731" cy="276999"/>
            </a:xfrm>
            <a:prstGeom prst="rect">
              <a:avLst/>
            </a:prstGeom>
          </p:spPr>
          <p:txBody>
            <a:bodyPr wrap="square">
              <a:spAutoFit/>
            </a:bodyPr>
            <a:lstStyle/>
            <a:p>
              <a:pPr algn="ctr"/>
              <a:r>
                <a:rPr lang="en-US" sz="1200" dirty="0">
                  <a:latin typeface="Calibri" panose="020F0502020204030204" pitchFamily="34" charset="0"/>
                </a:rPr>
                <a:t>Beryl</a:t>
              </a:r>
            </a:p>
          </p:txBody>
        </p:sp>
        <p:pic>
          <p:nvPicPr>
            <p:cNvPr id="29" name="Picture 22" descr="https://img0.etsystatic.com/057/0/6556142/il_fullxfull.705776856_39yo.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552" t="9424" r="14242" b="11599"/>
            <a:stretch/>
          </p:blipFill>
          <p:spPr bwMode="auto">
            <a:xfrm>
              <a:off x="7799214" y="4073967"/>
              <a:ext cx="1394102" cy="107569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990654" y="5390566"/>
              <a:ext cx="986731" cy="276999"/>
            </a:xfrm>
            <a:prstGeom prst="rect">
              <a:avLst/>
            </a:prstGeom>
          </p:spPr>
          <p:txBody>
            <a:bodyPr wrap="square">
              <a:spAutoFit/>
            </a:bodyPr>
            <a:lstStyle/>
            <a:p>
              <a:pPr algn="ctr"/>
              <a:r>
                <a:rPr lang="en-US" sz="1200" dirty="0" err="1">
                  <a:latin typeface="Calibri" panose="020F0502020204030204" pitchFamily="34" charset="0"/>
                </a:rPr>
                <a:t>Onxy</a:t>
              </a:r>
              <a:endParaRPr lang="en-US" sz="1200" dirty="0">
                <a:latin typeface="Calibri" panose="020F0502020204030204" pitchFamily="34" charset="0"/>
              </a:endParaRPr>
            </a:p>
          </p:txBody>
        </p:sp>
        <p:pic>
          <p:nvPicPr>
            <p:cNvPr id="31" name="Picture 24" descr="https://crystalelders.files.wordpress.com/2012/08/red-jasp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7153" t="23236" r="22245" b="17266"/>
            <a:stretch/>
          </p:blipFill>
          <p:spPr bwMode="auto">
            <a:xfrm>
              <a:off x="9352296" y="4126177"/>
              <a:ext cx="957943" cy="101699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323508" y="5372071"/>
              <a:ext cx="986731" cy="276999"/>
            </a:xfrm>
            <a:prstGeom prst="rect">
              <a:avLst/>
            </a:prstGeom>
          </p:spPr>
          <p:txBody>
            <a:bodyPr wrap="square">
              <a:spAutoFit/>
            </a:bodyPr>
            <a:lstStyle/>
            <a:p>
              <a:pPr algn="ctr"/>
              <a:r>
                <a:rPr lang="en-US" sz="1200" dirty="0">
                  <a:latin typeface="Calibri" panose="020F0502020204030204" pitchFamily="34" charset="0"/>
                </a:rPr>
                <a:t>Jasper</a:t>
              </a:r>
            </a:p>
          </p:txBody>
        </p:sp>
      </p:grpSp>
      <p:sp>
        <p:nvSpPr>
          <p:cNvPr id="2" name="Rectangle 1"/>
          <p:cNvSpPr/>
          <p:nvPr/>
        </p:nvSpPr>
        <p:spPr>
          <a:xfrm>
            <a:off x="1061186" y="2186109"/>
            <a:ext cx="3771222" cy="1754326"/>
          </a:xfrm>
          <a:prstGeom prst="rect">
            <a:avLst/>
          </a:prstGeom>
        </p:spPr>
        <p:txBody>
          <a:bodyPr wrap="square">
            <a:spAutoFit/>
          </a:bodyPr>
          <a:lstStyle/>
          <a:p>
            <a:r>
              <a:rPr lang="en-US" i="1" dirty="0">
                <a:solidFill>
                  <a:srgbClr val="333333"/>
                </a:solidFill>
                <a:latin typeface="Palatino"/>
              </a:rPr>
              <a:t>And the stones were according to the names of the children of Israel, twelve, according to their names, like the engravings of a signet, every one with his name, according to the twelve tribes.</a:t>
            </a:r>
            <a:endParaRPr lang="en-US" i="1" dirty="0"/>
          </a:p>
        </p:txBody>
      </p:sp>
    </p:spTree>
    <p:extLst>
      <p:ext uri="{BB962C8B-B14F-4D97-AF65-F5344CB8AC3E}">
        <p14:creationId xmlns:p14="http://schemas.microsoft.com/office/powerpoint/2010/main" val="265374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39:43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Moses Blesses Israel</a:t>
            </a:r>
          </a:p>
        </p:txBody>
      </p:sp>
      <p:pic>
        <p:nvPicPr>
          <p:cNvPr id="2050" name="Picture 2" descr="http://www.templestudy.com/wp-content/uploads/2008/06/tabernac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314" y="1423303"/>
            <a:ext cx="571500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2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40:1-33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Set Up of the Tabernacle</a:t>
            </a:r>
          </a:p>
        </p:txBody>
      </p:sp>
      <p:pic>
        <p:nvPicPr>
          <p:cNvPr id="4098" name="Picture 2" descr="http://blogs.bible.org/sites/blogs.bible.org/files/u16599/Holy%20Place.jpg"/>
          <p:cNvPicPr>
            <a:picLocks noChangeAspect="1" noChangeArrowheads="1"/>
          </p:cNvPicPr>
          <p:nvPr/>
        </p:nvPicPr>
        <p:blipFill rotWithShape="1">
          <a:blip r:embed="rId3">
            <a:extLst>
              <a:ext uri="{28A0092B-C50C-407E-A947-70E740481C1C}">
                <a14:useLocalDpi xmlns:a14="http://schemas.microsoft.com/office/drawing/2010/main" val="0"/>
              </a:ext>
            </a:extLst>
          </a:blip>
          <a:srcRect r="-168" b="11703"/>
          <a:stretch/>
        </p:blipFill>
        <p:spPr bwMode="auto">
          <a:xfrm>
            <a:off x="305516" y="1232267"/>
            <a:ext cx="6201683"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81257" y="1099457"/>
            <a:ext cx="3603172" cy="5497286"/>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9610" y="1374571"/>
            <a:ext cx="2612572" cy="3128213"/>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532" y="4438255"/>
            <a:ext cx="1092525" cy="11251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616029" y="3251731"/>
            <a:ext cx="550440" cy="710791"/>
            <a:chOff x="3548742" y="2752044"/>
            <a:chExt cx="2176509" cy="2810556"/>
          </a:xfrm>
        </p:grpSpPr>
        <p:sp>
          <p:nvSpPr>
            <p:cNvPr id="15" name="Oval 14"/>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548742" y="3117803"/>
              <a:ext cx="1129938" cy="1684430"/>
              <a:chOff x="3548742" y="3117803"/>
              <a:chExt cx="1129938" cy="1684430"/>
            </a:xfrm>
          </p:grpSpPr>
          <p:sp>
            <p:nvSpPr>
              <p:cNvPr id="40" name="Bent Arrow 39"/>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41"/>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Bent Arrow 44"/>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 name="Group 45"/>
              <p:cNvGrpSpPr/>
              <p:nvPr/>
            </p:nvGrpSpPr>
            <p:grpSpPr>
              <a:xfrm>
                <a:off x="4222195" y="3261495"/>
                <a:ext cx="143227" cy="838066"/>
                <a:chOff x="4222195" y="3261495"/>
                <a:chExt cx="143227" cy="838066"/>
              </a:xfrm>
            </p:grpSpPr>
            <p:sp>
              <p:nvSpPr>
                <p:cNvPr id="53" name="Rounded Rectangle 52"/>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Wave 53"/>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895623" y="3170055"/>
                <a:ext cx="143227" cy="838066"/>
                <a:chOff x="4222195" y="3261495"/>
                <a:chExt cx="143227" cy="838066"/>
              </a:xfrm>
            </p:grpSpPr>
            <p:sp>
              <p:nvSpPr>
                <p:cNvPr id="51" name="Rounded Rectangle 50"/>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Wave 51"/>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582115" y="3117803"/>
                <a:ext cx="143227" cy="838066"/>
                <a:chOff x="4222195" y="3261495"/>
                <a:chExt cx="143227" cy="838066"/>
              </a:xfrm>
            </p:grpSpPr>
            <p:sp>
              <p:nvSpPr>
                <p:cNvPr id="49" name="Rounded Rectangle 48"/>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Wave 49"/>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4574892" y="2752044"/>
              <a:ext cx="143227" cy="838066"/>
              <a:chOff x="4222195" y="3261495"/>
              <a:chExt cx="143227" cy="838066"/>
            </a:xfrm>
          </p:grpSpPr>
          <p:sp>
            <p:nvSpPr>
              <p:cNvPr id="38" name="Rounded Rectangle 3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Wave 3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flipH="1">
              <a:off x="4595313" y="3120722"/>
              <a:ext cx="1129938" cy="1684430"/>
              <a:chOff x="3548742" y="3117803"/>
              <a:chExt cx="1129938" cy="1684430"/>
            </a:xfrm>
          </p:grpSpPr>
          <p:sp>
            <p:nvSpPr>
              <p:cNvPr id="23" name="Bent Arrow 22"/>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 Arrow 27"/>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4222195" y="3261495"/>
                <a:ext cx="143227" cy="838066"/>
                <a:chOff x="4222195" y="3261495"/>
                <a:chExt cx="143227" cy="838066"/>
              </a:xfrm>
            </p:grpSpPr>
            <p:sp>
              <p:nvSpPr>
                <p:cNvPr id="36" name="Rounded Rectangle 3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Wave 3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895623" y="3170055"/>
                <a:ext cx="143227" cy="838066"/>
                <a:chOff x="4222195" y="3261495"/>
                <a:chExt cx="143227" cy="838066"/>
              </a:xfrm>
            </p:grpSpPr>
            <p:sp>
              <p:nvSpPr>
                <p:cNvPr id="34" name="Rounded Rectangle 33"/>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Wave 34"/>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582115" y="3117803"/>
                <a:ext cx="143227" cy="838066"/>
                <a:chOff x="4222195" y="3261495"/>
                <a:chExt cx="143227" cy="838066"/>
              </a:xfrm>
            </p:grpSpPr>
            <p:sp>
              <p:nvSpPr>
                <p:cNvPr id="32" name="Rounded Rectangle 3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9"/>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816800" y="2370964"/>
            <a:ext cx="639030" cy="631661"/>
            <a:chOff x="6199612" y="2996347"/>
            <a:chExt cx="1907177" cy="2684471"/>
          </a:xfrm>
        </p:grpSpPr>
        <p:grpSp>
          <p:nvGrpSpPr>
            <p:cNvPr id="56" name="Group 55"/>
            <p:cNvGrpSpPr/>
            <p:nvPr/>
          </p:nvGrpSpPr>
          <p:grpSpPr>
            <a:xfrm>
              <a:off x="6252754" y="2996347"/>
              <a:ext cx="1741715" cy="2684471"/>
              <a:chOff x="6252754" y="2996347"/>
              <a:chExt cx="1741715" cy="2684471"/>
            </a:xfrm>
          </p:grpSpPr>
          <p:sp>
            <p:nvSpPr>
              <p:cNvPr id="60" name="Wave 59"/>
              <p:cNvSpPr/>
              <p:nvPr/>
            </p:nvSpPr>
            <p:spPr>
              <a:xfrm rot="16933773">
                <a:off x="6697129" y="3229869"/>
                <a:ext cx="800291" cy="333248"/>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252754" y="3840479"/>
                <a:ext cx="1741715" cy="1045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6758643" y="4628111"/>
                <a:ext cx="698360" cy="253331"/>
                <a:chOff x="1237377" y="5511114"/>
                <a:chExt cx="2496879" cy="836654"/>
              </a:xfrm>
              <a:solidFill>
                <a:srgbClr val="FFC000"/>
              </a:solidFill>
            </p:grpSpPr>
            <p:grpSp>
              <p:nvGrpSpPr>
                <p:cNvPr id="77" name="Group 76"/>
                <p:cNvGrpSpPr/>
                <p:nvPr/>
              </p:nvGrpSpPr>
              <p:grpSpPr>
                <a:xfrm>
                  <a:off x="1237377" y="5511114"/>
                  <a:ext cx="843767" cy="815545"/>
                  <a:chOff x="1237377" y="5511114"/>
                  <a:chExt cx="843767" cy="815545"/>
                </a:xfrm>
                <a:grpFill/>
              </p:grpSpPr>
              <p:sp>
                <p:nvSpPr>
                  <p:cNvPr id="84" name="Quad Arrow 8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2062507" y="5532223"/>
                  <a:ext cx="843767" cy="815545"/>
                  <a:chOff x="1237377" y="5511114"/>
                  <a:chExt cx="843767" cy="815545"/>
                </a:xfrm>
                <a:grpFill/>
              </p:grpSpPr>
              <p:sp>
                <p:nvSpPr>
                  <p:cNvPr id="82" name="Quad Arrow 81"/>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2890489" y="5531324"/>
                  <a:ext cx="843767" cy="815545"/>
                  <a:chOff x="1237377" y="5511114"/>
                  <a:chExt cx="843767" cy="815545"/>
                </a:xfrm>
                <a:grpFill/>
              </p:grpSpPr>
              <p:sp>
                <p:nvSpPr>
                  <p:cNvPr id="80" name="Quad Arrow 79"/>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Rectangle 65"/>
              <p:cNvSpPr/>
              <p:nvPr/>
            </p:nvSpPr>
            <p:spPr>
              <a:xfrm rot="16200000">
                <a:off x="6736586" y="5029023"/>
                <a:ext cx="765467"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884768" y="3615747"/>
                <a:ext cx="434874" cy="157751"/>
                <a:chOff x="1237377" y="5511114"/>
                <a:chExt cx="2496879" cy="836654"/>
              </a:xfrm>
              <a:solidFill>
                <a:srgbClr val="FFC000"/>
              </a:solidFill>
            </p:grpSpPr>
            <p:grpSp>
              <p:nvGrpSpPr>
                <p:cNvPr id="68" name="Group 67"/>
                <p:cNvGrpSpPr/>
                <p:nvPr/>
              </p:nvGrpSpPr>
              <p:grpSpPr>
                <a:xfrm>
                  <a:off x="1237377" y="5511114"/>
                  <a:ext cx="843767" cy="815545"/>
                  <a:chOff x="1237377" y="5511114"/>
                  <a:chExt cx="843767" cy="815545"/>
                </a:xfrm>
                <a:grpFill/>
              </p:grpSpPr>
              <p:sp>
                <p:nvSpPr>
                  <p:cNvPr id="75" name="Quad Arrow 7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062507" y="5532223"/>
                  <a:ext cx="843767" cy="815545"/>
                  <a:chOff x="1237377" y="5511114"/>
                  <a:chExt cx="843767" cy="815545"/>
                </a:xfrm>
                <a:grpFill/>
              </p:grpSpPr>
              <p:sp>
                <p:nvSpPr>
                  <p:cNvPr id="73" name="Quad Arrow 72"/>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890489" y="5531324"/>
                  <a:ext cx="843767" cy="815545"/>
                  <a:chOff x="1237377" y="5511114"/>
                  <a:chExt cx="843767" cy="815545"/>
                </a:xfrm>
                <a:grpFill/>
              </p:grpSpPr>
              <p:sp>
                <p:nvSpPr>
                  <p:cNvPr id="71" name="Quad Arrow 70"/>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 name="Rectangle 56"/>
            <p:cNvSpPr/>
            <p:nvPr/>
          </p:nvSpPr>
          <p:spPr>
            <a:xfrm>
              <a:off x="6199612" y="3986336"/>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Block Arc 57"/>
            <p:cNvSpPr/>
            <p:nvPr/>
          </p:nvSpPr>
          <p:spPr>
            <a:xfrm rot="5400000">
              <a:off x="6551351" y="3906273"/>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5400000">
              <a:off x="7304643" y="3919336"/>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a:off x="9094323" y="1493303"/>
            <a:ext cx="1258682" cy="679917"/>
            <a:chOff x="2774416" y="3116141"/>
            <a:chExt cx="6056768" cy="3271755"/>
          </a:xfrm>
        </p:grpSpPr>
        <p:sp>
          <p:nvSpPr>
            <p:cNvPr id="87" name="Rounded Rectangle 86"/>
            <p:cNvSpPr/>
            <p:nvPr/>
          </p:nvSpPr>
          <p:spPr>
            <a:xfrm>
              <a:off x="2971097" y="5758005"/>
              <a:ext cx="5711176" cy="133982"/>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539905" y="6024248"/>
              <a:ext cx="343080" cy="363648"/>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675830" y="6004632"/>
              <a:ext cx="343080" cy="363648"/>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539905" y="4110273"/>
              <a:ext cx="4481465" cy="214567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739082" y="4170633"/>
              <a:ext cx="4137434" cy="301780"/>
              <a:chOff x="5368705" y="2667757"/>
              <a:chExt cx="7629055" cy="700132"/>
            </a:xfrm>
          </p:grpSpPr>
          <p:grpSp>
            <p:nvGrpSpPr>
              <p:cNvPr id="191" name="Group 190"/>
              <p:cNvGrpSpPr/>
              <p:nvPr/>
            </p:nvGrpSpPr>
            <p:grpSpPr>
              <a:xfrm>
                <a:off x="5368705" y="2743200"/>
                <a:ext cx="841972" cy="624689"/>
                <a:chOff x="5368705" y="2743200"/>
                <a:chExt cx="841972" cy="624689"/>
              </a:xfrm>
            </p:grpSpPr>
            <p:sp>
              <p:nvSpPr>
                <p:cNvPr id="216" name="Hexagon 215"/>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Hexagon 216"/>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6209169" y="2741691"/>
                <a:ext cx="841972" cy="624689"/>
                <a:chOff x="5368705" y="2743200"/>
                <a:chExt cx="841972" cy="624689"/>
              </a:xfrm>
            </p:grpSpPr>
            <p:sp>
              <p:nvSpPr>
                <p:cNvPr id="214" name="Hexagon 213"/>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Hexagon 214"/>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7058686" y="2731129"/>
                <a:ext cx="841972" cy="624689"/>
                <a:chOff x="5368705" y="2743200"/>
                <a:chExt cx="841972" cy="624689"/>
              </a:xfrm>
            </p:grpSpPr>
            <p:sp>
              <p:nvSpPr>
                <p:cNvPr id="212" name="Hexagon 211"/>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Hexagon 212"/>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7908203" y="2720567"/>
                <a:ext cx="841972" cy="624689"/>
                <a:chOff x="5368705" y="2743200"/>
                <a:chExt cx="841972" cy="624689"/>
              </a:xfrm>
            </p:grpSpPr>
            <p:sp>
              <p:nvSpPr>
                <p:cNvPr id="210" name="Hexagon 209"/>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8757720" y="2710005"/>
                <a:ext cx="841972" cy="624689"/>
                <a:chOff x="5368705" y="2743200"/>
                <a:chExt cx="841972" cy="624689"/>
              </a:xfrm>
            </p:grpSpPr>
            <p:sp>
              <p:nvSpPr>
                <p:cNvPr id="208" name="Hexagon 207"/>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Hexagon 208"/>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9607237" y="2699443"/>
                <a:ext cx="841972" cy="624689"/>
                <a:chOff x="5368705" y="2743200"/>
                <a:chExt cx="841972" cy="624689"/>
              </a:xfrm>
            </p:grpSpPr>
            <p:sp>
              <p:nvSpPr>
                <p:cNvPr id="206" name="Hexagon 205"/>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Hexagon 206"/>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456754" y="2688881"/>
                <a:ext cx="841972" cy="624689"/>
                <a:chOff x="5368705" y="2743200"/>
                <a:chExt cx="841972" cy="624689"/>
              </a:xfrm>
            </p:grpSpPr>
            <p:sp>
              <p:nvSpPr>
                <p:cNvPr id="204" name="Hexagon 203"/>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11306271" y="2678319"/>
                <a:ext cx="841972" cy="624689"/>
                <a:chOff x="5368705" y="2743200"/>
                <a:chExt cx="841972" cy="624689"/>
              </a:xfrm>
            </p:grpSpPr>
            <p:sp>
              <p:nvSpPr>
                <p:cNvPr id="202" name="Hexagon 201"/>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exagon 202"/>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12155788" y="2667757"/>
                <a:ext cx="841972" cy="624689"/>
                <a:chOff x="5368705" y="2743200"/>
                <a:chExt cx="841972" cy="624689"/>
              </a:xfrm>
            </p:grpSpPr>
            <p:sp>
              <p:nvSpPr>
                <p:cNvPr id="200" name="Hexagon 199"/>
                <p:cNvSpPr/>
                <p:nvPr/>
              </p:nvSpPr>
              <p:spPr>
                <a:xfrm>
                  <a:off x="5368705" y="2743200"/>
                  <a:ext cx="841972" cy="624689"/>
                </a:xfrm>
                <a:prstGeom prst="hexagon">
                  <a:avLst/>
                </a:prstGeom>
                <a:solidFill>
                  <a:srgbClr val="D3A7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exagon 200"/>
                <p:cNvSpPr/>
                <p:nvPr/>
              </p:nvSpPr>
              <p:spPr>
                <a:xfrm>
                  <a:off x="5442314" y="2796013"/>
                  <a:ext cx="685372" cy="508502"/>
                </a:xfrm>
                <a:prstGeom prst="hex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Rounded Rectangle 91"/>
            <p:cNvSpPr/>
            <p:nvPr/>
          </p:nvSpPr>
          <p:spPr>
            <a:xfrm>
              <a:off x="2774416" y="5951821"/>
              <a:ext cx="6056768" cy="14485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4426940" y="4693181"/>
              <a:ext cx="2588124" cy="240958"/>
              <a:chOff x="5368705" y="2667757"/>
              <a:chExt cx="7629055" cy="700132"/>
            </a:xfrm>
            <a:solidFill>
              <a:srgbClr val="D3A77B"/>
            </a:solidFill>
          </p:grpSpPr>
          <p:grpSp>
            <p:nvGrpSpPr>
              <p:cNvPr id="164" name="Group 163"/>
              <p:cNvGrpSpPr/>
              <p:nvPr/>
            </p:nvGrpSpPr>
            <p:grpSpPr>
              <a:xfrm>
                <a:off x="5368705" y="2743200"/>
                <a:ext cx="841972" cy="624689"/>
                <a:chOff x="5368705" y="2743200"/>
                <a:chExt cx="841972" cy="624689"/>
              </a:xfrm>
              <a:grpFill/>
            </p:grpSpPr>
            <p:sp>
              <p:nvSpPr>
                <p:cNvPr id="189" name="Hexagon 188"/>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Hexagon 189"/>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209169" y="2741691"/>
                <a:ext cx="841972" cy="624689"/>
                <a:chOff x="5368705" y="2743200"/>
                <a:chExt cx="841972" cy="624689"/>
              </a:xfrm>
              <a:grpFill/>
            </p:grpSpPr>
            <p:sp>
              <p:nvSpPr>
                <p:cNvPr id="187" name="Hexagon 186"/>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Hexagon 187"/>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7058686" y="2731129"/>
                <a:ext cx="841972" cy="624689"/>
                <a:chOff x="5368705" y="2743200"/>
                <a:chExt cx="841972" cy="624689"/>
              </a:xfrm>
              <a:grpFill/>
            </p:grpSpPr>
            <p:sp>
              <p:nvSpPr>
                <p:cNvPr id="185" name="Hexagon 184"/>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xagon 185"/>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908203" y="2720567"/>
                <a:ext cx="841972" cy="624689"/>
                <a:chOff x="5368705" y="2743200"/>
                <a:chExt cx="841972" cy="624689"/>
              </a:xfrm>
              <a:grpFill/>
            </p:grpSpPr>
            <p:sp>
              <p:nvSpPr>
                <p:cNvPr id="183" name="Hexagon 182"/>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8757720" y="2710005"/>
                <a:ext cx="841972" cy="624689"/>
                <a:chOff x="5368705" y="2743200"/>
                <a:chExt cx="841972" cy="624689"/>
              </a:xfrm>
              <a:grpFill/>
            </p:grpSpPr>
            <p:sp>
              <p:nvSpPr>
                <p:cNvPr id="181" name="Hexagon 180"/>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9607237" y="2699443"/>
                <a:ext cx="841972" cy="624689"/>
                <a:chOff x="5368705" y="2743200"/>
                <a:chExt cx="841972" cy="624689"/>
              </a:xfrm>
              <a:grpFill/>
            </p:grpSpPr>
            <p:sp>
              <p:nvSpPr>
                <p:cNvPr id="179" name="Hexagon 178"/>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Hexagon 179"/>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0456754" y="2688881"/>
                <a:ext cx="841972" cy="624689"/>
                <a:chOff x="5368705" y="2743200"/>
                <a:chExt cx="841972" cy="624689"/>
              </a:xfrm>
              <a:grpFill/>
            </p:grpSpPr>
            <p:sp>
              <p:nvSpPr>
                <p:cNvPr id="177" name="Hexagon 176"/>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11306271" y="2678319"/>
                <a:ext cx="841972" cy="624689"/>
                <a:chOff x="5368705" y="2743200"/>
                <a:chExt cx="841972" cy="624689"/>
              </a:xfrm>
              <a:grpFill/>
            </p:grpSpPr>
            <p:sp>
              <p:nvSpPr>
                <p:cNvPr id="175" name="Hexagon 174"/>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75"/>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2155788" y="2667757"/>
                <a:ext cx="841972" cy="624689"/>
                <a:chOff x="5368705" y="2743200"/>
                <a:chExt cx="841972" cy="624689"/>
              </a:xfrm>
              <a:grpFill/>
            </p:grpSpPr>
            <p:sp>
              <p:nvSpPr>
                <p:cNvPr id="173" name="Hexagon 172"/>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p:cNvGrpSpPr/>
            <p:nvPr/>
          </p:nvGrpSpPr>
          <p:grpSpPr>
            <a:xfrm>
              <a:off x="4426940" y="5417858"/>
              <a:ext cx="2616588" cy="240958"/>
              <a:chOff x="5368705" y="2667757"/>
              <a:chExt cx="7629055" cy="700132"/>
            </a:xfrm>
            <a:solidFill>
              <a:srgbClr val="D3A77B"/>
            </a:solidFill>
          </p:grpSpPr>
          <p:grpSp>
            <p:nvGrpSpPr>
              <p:cNvPr id="137" name="Group 136"/>
              <p:cNvGrpSpPr/>
              <p:nvPr/>
            </p:nvGrpSpPr>
            <p:grpSpPr>
              <a:xfrm>
                <a:off x="5368705" y="2743200"/>
                <a:ext cx="841972" cy="624689"/>
                <a:chOff x="5368705" y="2743200"/>
                <a:chExt cx="841972" cy="624689"/>
              </a:xfrm>
              <a:grpFill/>
            </p:grpSpPr>
            <p:sp>
              <p:nvSpPr>
                <p:cNvPr id="162" name="Hexagon 161"/>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Hexagon 162"/>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209169" y="2741691"/>
                <a:ext cx="841972" cy="624689"/>
                <a:chOff x="5368705" y="2743200"/>
                <a:chExt cx="841972" cy="624689"/>
              </a:xfrm>
              <a:grpFill/>
            </p:grpSpPr>
            <p:sp>
              <p:nvSpPr>
                <p:cNvPr id="160" name="Hexagon 159"/>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7058686" y="2731129"/>
                <a:ext cx="841972" cy="624689"/>
                <a:chOff x="5368705" y="2743200"/>
                <a:chExt cx="841972" cy="624689"/>
              </a:xfrm>
              <a:grpFill/>
            </p:grpSpPr>
            <p:sp>
              <p:nvSpPr>
                <p:cNvPr id="158" name="Hexagon 157"/>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Hexagon 158"/>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7908203" y="2720567"/>
                <a:ext cx="841972" cy="624689"/>
                <a:chOff x="5368705" y="2743200"/>
                <a:chExt cx="841972" cy="624689"/>
              </a:xfrm>
              <a:grpFill/>
            </p:grpSpPr>
            <p:sp>
              <p:nvSpPr>
                <p:cNvPr id="156" name="Hexagon 155"/>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8757720" y="2710005"/>
                <a:ext cx="841972" cy="624689"/>
                <a:chOff x="5368705" y="2743200"/>
                <a:chExt cx="841972" cy="624689"/>
              </a:xfrm>
              <a:grpFill/>
            </p:grpSpPr>
            <p:sp>
              <p:nvSpPr>
                <p:cNvPr id="154" name="Hexagon 153"/>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9607237" y="2699443"/>
                <a:ext cx="841972" cy="624689"/>
                <a:chOff x="5368705" y="2743200"/>
                <a:chExt cx="841972" cy="624689"/>
              </a:xfrm>
              <a:grpFill/>
            </p:grpSpPr>
            <p:sp>
              <p:nvSpPr>
                <p:cNvPr id="152" name="Hexagon 151"/>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10456754" y="2688881"/>
                <a:ext cx="841972" cy="624689"/>
                <a:chOff x="5368705" y="2743200"/>
                <a:chExt cx="841972" cy="624689"/>
              </a:xfrm>
              <a:grpFill/>
            </p:grpSpPr>
            <p:sp>
              <p:nvSpPr>
                <p:cNvPr id="150" name="Hexagon 149"/>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Hexagon 150"/>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11306271" y="2678319"/>
                <a:ext cx="841972" cy="624689"/>
                <a:chOff x="5368705" y="2743200"/>
                <a:chExt cx="841972" cy="624689"/>
              </a:xfrm>
              <a:grpFill/>
            </p:grpSpPr>
            <p:sp>
              <p:nvSpPr>
                <p:cNvPr id="148" name="Hexagon 147"/>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Hexagon 148"/>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12155788" y="2667757"/>
                <a:ext cx="841972" cy="624689"/>
                <a:chOff x="5368705" y="2743200"/>
                <a:chExt cx="841972" cy="624689"/>
              </a:xfrm>
              <a:grpFill/>
            </p:grpSpPr>
            <p:sp>
              <p:nvSpPr>
                <p:cNvPr id="146" name="Hexagon 145"/>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rot="5400000">
              <a:off x="6591814" y="5065942"/>
              <a:ext cx="990098" cy="219148"/>
              <a:chOff x="5368705" y="2731129"/>
              <a:chExt cx="2531953" cy="636760"/>
            </a:xfrm>
            <a:solidFill>
              <a:srgbClr val="D3A77B"/>
            </a:solidFill>
          </p:grpSpPr>
          <p:grpSp>
            <p:nvGrpSpPr>
              <p:cNvPr id="128" name="Group 127"/>
              <p:cNvGrpSpPr/>
              <p:nvPr/>
            </p:nvGrpSpPr>
            <p:grpSpPr>
              <a:xfrm>
                <a:off x="5368705" y="2743200"/>
                <a:ext cx="841972" cy="624689"/>
                <a:chOff x="5368705" y="2743200"/>
                <a:chExt cx="841972" cy="624689"/>
              </a:xfrm>
              <a:grpFill/>
            </p:grpSpPr>
            <p:sp>
              <p:nvSpPr>
                <p:cNvPr id="135" name="Hexagon 134"/>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209169" y="2741691"/>
                <a:ext cx="841972" cy="624689"/>
                <a:chOff x="5368705" y="2743200"/>
                <a:chExt cx="841972" cy="624689"/>
              </a:xfrm>
              <a:grpFill/>
            </p:grpSpPr>
            <p:sp>
              <p:nvSpPr>
                <p:cNvPr id="133" name="Hexagon 132"/>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exagon 133"/>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058686" y="2731129"/>
                <a:ext cx="841972" cy="624689"/>
                <a:chOff x="5368705" y="2743200"/>
                <a:chExt cx="841972" cy="624689"/>
              </a:xfrm>
              <a:grpFill/>
            </p:grpSpPr>
            <p:sp>
              <p:nvSpPr>
                <p:cNvPr id="131" name="Hexagon 130"/>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p:cNvGrpSpPr/>
            <p:nvPr/>
          </p:nvGrpSpPr>
          <p:grpSpPr>
            <a:xfrm rot="5400000">
              <a:off x="3891448" y="5075467"/>
              <a:ext cx="954639" cy="219148"/>
              <a:chOff x="5368705" y="2731129"/>
              <a:chExt cx="2531953" cy="636760"/>
            </a:xfrm>
            <a:solidFill>
              <a:srgbClr val="D3A77B"/>
            </a:solidFill>
          </p:grpSpPr>
          <p:grpSp>
            <p:nvGrpSpPr>
              <p:cNvPr id="119" name="Group 118"/>
              <p:cNvGrpSpPr/>
              <p:nvPr/>
            </p:nvGrpSpPr>
            <p:grpSpPr>
              <a:xfrm>
                <a:off x="5368705" y="2743200"/>
                <a:ext cx="841972" cy="624689"/>
                <a:chOff x="5368705" y="2743200"/>
                <a:chExt cx="841972" cy="624689"/>
              </a:xfrm>
              <a:grpFill/>
            </p:grpSpPr>
            <p:sp>
              <p:nvSpPr>
                <p:cNvPr id="126" name="Hexagon 125"/>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209169" y="2741691"/>
                <a:ext cx="841972" cy="624689"/>
                <a:chOff x="5368705" y="2743200"/>
                <a:chExt cx="841972" cy="624689"/>
              </a:xfrm>
              <a:grpFill/>
            </p:grpSpPr>
            <p:sp>
              <p:nvSpPr>
                <p:cNvPr id="124" name="Hexagon 123"/>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058686" y="2731129"/>
                <a:ext cx="841972" cy="624689"/>
                <a:chOff x="5368705" y="2743200"/>
                <a:chExt cx="841972" cy="624689"/>
              </a:xfrm>
              <a:grpFill/>
            </p:grpSpPr>
            <p:sp>
              <p:nvSpPr>
                <p:cNvPr id="122" name="Hexagon 121"/>
                <p:cNvSpPr/>
                <p:nvPr/>
              </p:nvSpPr>
              <p:spPr>
                <a:xfrm>
                  <a:off x="5368705" y="2743200"/>
                  <a:ext cx="841972" cy="624689"/>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442314" y="2796013"/>
                  <a:ext cx="685372" cy="508502"/>
                </a:xfrm>
                <a:prstGeom prst="hexagon">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Block Arc 96"/>
            <p:cNvSpPr/>
            <p:nvPr/>
          </p:nvSpPr>
          <p:spPr>
            <a:xfrm rot="5400000">
              <a:off x="3466463" y="5916354"/>
              <a:ext cx="352308" cy="241598"/>
            </a:xfrm>
            <a:prstGeom prst="blockArc">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Block Arc 97"/>
            <p:cNvSpPr/>
            <p:nvPr/>
          </p:nvSpPr>
          <p:spPr>
            <a:xfrm rot="5400000">
              <a:off x="7655354" y="5903449"/>
              <a:ext cx="352308" cy="241598"/>
            </a:xfrm>
            <a:prstGeom prst="blockArc">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9" name="Group 98"/>
            <p:cNvGrpSpPr/>
            <p:nvPr/>
          </p:nvGrpSpPr>
          <p:grpSpPr>
            <a:xfrm>
              <a:off x="3961273" y="3116141"/>
              <a:ext cx="1231541" cy="981076"/>
              <a:chOff x="3961273" y="3116141"/>
              <a:chExt cx="1231541" cy="981076"/>
            </a:xfrm>
          </p:grpSpPr>
          <p:grpSp>
            <p:nvGrpSpPr>
              <p:cNvPr id="111" name="Group 110"/>
              <p:cNvGrpSpPr/>
              <p:nvPr/>
            </p:nvGrpSpPr>
            <p:grpSpPr>
              <a:xfrm flipH="1">
                <a:off x="3961273" y="3341092"/>
                <a:ext cx="997785" cy="500555"/>
                <a:chOff x="8978237" y="1703899"/>
                <a:chExt cx="997785" cy="500555"/>
              </a:xfrm>
            </p:grpSpPr>
            <p:sp>
              <p:nvSpPr>
                <p:cNvPr id="116" name="Moon 115"/>
                <p:cNvSpPr/>
                <p:nvPr/>
              </p:nvSpPr>
              <p:spPr>
                <a:xfrm rot="13975135">
                  <a:off x="9349510" y="1332626"/>
                  <a:ext cx="255240" cy="997785"/>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4617644">
                  <a:off x="9367152" y="1515656"/>
                  <a:ext cx="255240" cy="807651"/>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6046754">
                  <a:off x="9349510" y="1719956"/>
                  <a:ext cx="255240" cy="713756"/>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4472237" y="3116141"/>
                <a:ext cx="720577" cy="981076"/>
                <a:chOff x="4481465" y="3115879"/>
                <a:chExt cx="720577" cy="981076"/>
              </a:xfrm>
            </p:grpSpPr>
            <p:sp>
              <p:nvSpPr>
                <p:cNvPr id="113" name="Isosceles Triangle 112"/>
                <p:cNvSpPr/>
                <p:nvPr/>
              </p:nvSpPr>
              <p:spPr>
                <a:xfrm>
                  <a:off x="4516820" y="3334011"/>
                  <a:ext cx="611111" cy="714997"/>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678530" y="3115879"/>
                  <a:ext cx="523512" cy="459173"/>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481465" y="4003894"/>
                  <a:ext cx="683033" cy="93061"/>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flipH="1">
              <a:off x="6197268" y="3124181"/>
              <a:ext cx="1231541" cy="981076"/>
              <a:chOff x="3961273" y="3116141"/>
              <a:chExt cx="1231541" cy="981076"/>
            </a:xfrm>
          </p:grpSpPr>
          <p:grpSp>
            <p:nvGrpSpPr>
              <p:cNvPr id="103" name="Group 102"/>
              <p:cNvGrpSpPr/>
              <p:nvPr/>
            </p:nvGrpSpPr>
            <p:grpSpPr>
              <a:xfrm flipH="1">
                <a:off x="3961273" y="3341092"/>
                <a:ext cx="997785" cy="500555"/>
                <a:chOff x="8978237" y="1703899"/>
                <a:chExt cx="997785" cy="500555"/>
              </a:xfrm>
            </p:grpSpPr>
            <p:sp>
              <p:nvSpPr>
                <p:cNvPr id="108" name="Moon 107"/>
                <p:cNvSpPr/>
                <p:nvPr/>
              </p:nvSpPr>
              <p:spPr>
                <a:xfrm rot="13975135">
                  <a:off x="9349510" y="1332626"/>
                  <a:ext cx="255240" cy="997785"/>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4617644">
                  <a:off x="9367152" y="1515656"/>
                  <a:ext cx="255240" cy="807651"/>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6046754">
                  <a:off x="9349510" y="1719956"/>
                  <a:ext cx="255240" cy="713756"/>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2237" y="3116141"/>
                <a:ext cx="720577" cy="981076"/>
                <a:chOff x="4481465" y="3115879"/>
                <a:chExt cx="720577" cy="981076"/>
              </a:xfrm>
            </p:grpSpPr>
            <p:sp>
              <p:nvSpPr>
                <p:cNvPr id="105" name="Isosceles Triangle 104"/>
                <p:cNvSpPr/>
                <p:nvPr/>
              </p:nvSpPr>
              <p:spPr>
                <a:xfrm>
                  <a:off x="4516820" y="3334011"/>
                  <a:ext cx="611111" cy="714997"/>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678530" y="3115879"/>
                  <a:ext cx="523512" cy="459173"/>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4481465" y="4003894"/>
                  <a:ext cx="683033" cy="93061"/>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 name="Hexagon 100"/>
            <p:cNvSpPr/>
            <p:nvPr/>
          </p:nvSpPr>
          <p:spPr>
            <a:xfrm rot="5400000">
              <a:off x="3361056" y="5116308"/>
              <a:ext cx="1007450" cy="165331"/>
            </a:xfrm>
            <a:prstGeom prst="hexagon">
              <a:avLst/>
            </a:prstGeom>
            <a:solidFill>
              <a:srgbClr val="FFD52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Hexagon 101"/>
            <p:cNvSpPr/>
            <p:nvPr/>
          </p:nvSpPr>
          <p:spPr>
            <a:xfrm rot="5400000">
              <a:off x="7206983" y="5089246"/>
              <a:ext cx="1007450" cy="165331"/>
            </a:xfrm>
            <a:prstGeom prst="hexagon">
              <a:avLst/>
            </a:prstGeom>
            <a:solidFill>
              <a:srgbClr val="FFD52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Rectangle 217"/>
          <p:cNvSpPr/>
          <p:nvPr/>
        </p:nvSpPr>
        <p:spPr>
          <a:xfrm>
            <a:off x="8387336" y="2218898"/>
            <a:ext cx="1057310" cy="8972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0048528" y="2218896"/>
            <a:ext cx="956657" cy="8022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0008640" y="4438255"/>
            <a:ext cx="980753" cy="10543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a:off x="9741686" y="3177480"/>
            <a:ext cx="1181100" cy="764314"/>
            <a:chOff x="30630" y="4300413"/>
            <a:chExt cx="3239277" cy="2096203"/>
          </a:xfrm>
        </p:grpSpPr>
        <p:sp>
          <p:nvSpPr>
            <p:cNvPr id="222" name="Rectangle 221"/>
            <p:cNvSpPr/>
            <p:nvPr/>
          </p:nvSpPr>
          <p:spPr>
            <a:xfrm>
              <a:off x="322830" y="4768309"/>
              <a:ext cx="2947077" cy="1087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487466" y="4728584"/>
              <a:ext cx="2477613" cy="1668032"/>
              <a:chOff x="2437390" y="3299138"/>
              <a:chExt cx="6858000" cy="3429000"/>
            </a:xfrm>
            <a:solidFill>
              <a:srgbClr val="FFC000"/>
            </a:solidFill>
          </p:grpSpPr>
          <p:sp>
            <p:nvSpPr>
              <p:cNvPr id="250" name="Cube 249"/>
              <p:cNvSpPr/>
              <p:nvPr/>
            </p:nvSpPr>
            <p:spPr>
              <a:xfrm>
                <a:off x="2589790" y="40611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ube 250"/>
              <p:cNvSpPr/>
              <p:nvPr/>
            </p:nvSpPr>
            <p:spPr>
              <a:xfrm>
                <a:off x="7847590" y="39849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ube 251"/>
              <p:cNvSpPr/>
              <p:nvPr/>
            </p:nvSpPr>
            <p:spPr>
              <a:xfrm>
                <a:off x="3351790" y="39087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ube 252"/>
              <p:cNvSpPr/>
              <p:nvPr/>
            </p:nvSpPr>
            <p:spPr>
              <a:xfrm>
                <a:off x="8609590" y="36801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ube 253"/>
              <p:cNvSpPr/>
              <p:nvPr/>
            </p:nvSpPr>
            <p:spPr>
              <a:xfrm>
                <a:off x="2437390" y="3299138"/>
                <a:ext cx="6858000" cy="1066800"/>
              </a:xfrm>
              <a:prstGeom prst="cube">
                <a:avLst>
                  <a:gd name="adj" fmla="val 59017"/>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ectangle 223"/>
            <p:cNvSpPr/>
            <p:nvPr/>
          </p:nvSpPr>
          <p:spPr>
            <a:xfrm>
              <a:off x="30630" y="5085667"/>
              <a:ext cx="3239277" cy="11495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Block Arc 224"/>
            <p:cNvSpPr/>
            <p:nvPr/>
          </p:nvSpPr>
          <p:spPr>
            <a:xfrm rot="5400000">
              <a:off x="426906" y="5007381"/>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Block Arc 225"/>
            <p:cNvSpPr/>
            <p:nvPr/>
          </p:nvSpPr>
          <p:spPr>
            <a:xfrm rot="5400000">
              <a:off x="2355855" y="5029152"/>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Can 226"/>
            <p:cNvSpPr/>
            <p:nvPr/>
          </p:nvSpPr>
          <p:spPr>
            <a:xfrm>
              <a:off x="780680" y="4802233"/>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an 227"/>
            <p:cNvSpPr/>
            <p:nvPr/>
          </p:nvSpPr>
          <p:spPr>
            <a:xfrm>
              <a:off x="790758" y="4691065"/>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an 228"/>
            <p:cNvSpPr/>
            <p:nvPr/>
          </p:nvSpPr>
          <p:spPr>
            <a:xfrm>
              <a:off x="788191" y="4614417"/>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447958" y="4300413"/>
              <a:ext cx="319776" cy="615133"/>
              <a:chOff x="6248400" y="1828800"/>
              <a:chExt cx="1295400" cy="2286000"/>
            </a:xfrm>
          </p:grpSpPr>
          <p:sp>
            <p:nvSpPr>
              <p:cNvPr id="244" name="Rounded Rectangle 243"/>
              <p:cNvSpPr/>
              <p:nvPr/>
            </p:nvSpPr>
            <p:spPr>
              <a:xfrm>
                <a:off x="6629400" y="2057400"/>
                <a:ext cx="533400" cy="1219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248400" y="2971800"/>
                <a:ext cx="1295400" cy="1143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610663" y="2704476"/>
                <a:ext cx="569626" cy="773243"/>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10800000">
                <a:off x="6477000" y="1828800"/>
                <a:ext cx="8382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658132" y="1957466"/>
                <a:ext cx="462196" cy="3360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6736830" y="2789420"/>
                <a:ext cx="304800" cy="609600"/>
              </a:xfrm>
              <a:prstGeom prst="diamon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2426129" y="4401020"/>
              <a:ext cx="259626" cy="551705"/>
              <a:chOff x="457200" y="914400"/>
              <a:chExt cx="1219200" cy="2590800"/>
            </a:xfrm>
          </p:grpSpPr>
          <p:grpSp>
            <p:nvGrpSpPr>
              <p:cNvPr id="235" name="Group 234"/>
              <p:cNvGrpSpPr/>
              <p:nvPr/>
            </p:nvGrpSpPr>
            <p:grpSpPr>
              <a:xfrm>
                <a:off x="457200" y="914400"/>
                <a:ext cx="1219200" cy="2590800"/>
                <a:chOff x="914400" y="3657600"/>
                <a:chExt cx="1219200" cy="2590800"/>
              </a:xfrm>
            </p:grpSpPr>
            <p:grpSp>
              <p:nvGrpSpPr>
                <p:cNvPr id="238" name="Group 21"/>
                <p:cNvGrpSpPr/>
                <p:nvPr/>
              </p:nvGrpSpPr>
              <p:grpSpPr>
                <a:xfrm>
                  <a:off x="914400" y="3657600"/>
                  <a:ext cx="1219200" cy="2590800"/>
                  <a:chOff x="3200400" y="3581400"/>
                  <a:chExt cx="1219200" cy="2590800"/>
                </a:xfrm>
                <a:solidFill>
                  <a:srgbClr val="FFC000"/>
                </a:solidFill>
              </p:grpSpPr>
              <p:sp>
                <p:nvSpPr>
                  <p:cNvPr id="240" name="Oval 239"/>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Delay 242"/>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Quad Arrow 235"/>
              <p:cNvSpPr/>
              <p:nvPr/>
            </p:nvSpPr>
            <p:spPr>
              <a:xfrm>
                <a:off x="574496" y="1088968"/>
                <a:ext cx="941217" cy="863889"/>
              </a:xfrm>
              <a:prstGeom prst="quadArrow">
                <a:avLst>
                  <a:gd name="adj1" fmla="val 38629"/>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5"/>
              <p:cNvSpPr/>
              <p:nvPr/>
            </p:nvSpPr>
            <p:spPr>
              <a:xfrm>
                <a:off x="900301" y="1382363"/>
                <a:ext cx="289605" cy="246825"/>
              </a:xfrm>
              <a:prstGeom prst="ellipse">
                <a:avLst/>
              </a:prstGeom>
              <a:solidFill>
                <a:srgbClr val="D2AF56"/>
              </a:solidFill>
              <a:ln>
                <a:solidFill>
                  <a:srgbClr val="D2A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Can 231"/>
            <p:cNvSpPr/>
            <p:nvPr/>
          </p:nvSpPr>
          <p:spPr>
            <a:xfrm>
              <a:off x="1962158" y="4809122"/>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an 232"/>
            <p:cNvSpPr/>
            <p:nvPr/>
          </p:nvSpPr>
          <p:spPr>
            <a:xfrm>
              <a:off x="2006236" y="4686304"/>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an 233"/>
            <p:cNvSpPr/>
            <p:nvPr/>
          </p:nvSpPr>
          <p:spPr>
            <a:xfrm>
              <a:off x="1969560" y="4580099"/>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9561937" y="4869084"/>
            <a:ext cx="405172" cy="375925"/>
            <a:chOff x="457200" y="914400"/>
            <a:chExt cx="1219200" cy="1131193"/>
          </a:xfrm>
        </p:grpSpPr>
        <p:grpSp>
          <p:nvGrpSpPr>
            <p:cNvPr id="256" name="Group 255"/>
            <p:cNvGrpSpPr/>
            <p:nvPr/>
          </p:nvGrpSpPr>
          <p:grpSpPr>
            <a:xfrm>
              <a:off x="457200" y="914400"/>
              <a:ext cx="1219200" cy="1131193"/>
              <a:chOff x="914400" y="3657600"/>
              <a:chExt cx="1219200" cy="1902151"/>
            </a:xfrm>
          </p:grpSpPr>
          <p:grpSp>
            <p:nvGrpSpPr>
              <p:cNvPr id="271" name="Group 21"/>
              <p:cNvGrpSpPr/>
              <p:nvPr/>
            </p:nvGrpSpPr>
            <p:grpSpPr>
              <a:xfrm>
                <a:off x="914400" y="3657600"/>
                <a:ext cx="1219200" cy="1902151"/>
                <a:chOff x="3200400" y="3581400"/>
                <a:chExt cx="1219200" cy="1902151"/>
              </a:xfrm>
              <a:solidFill>
                <a:srgbClr val="FFC000"/>
              </a:solidFill>
            </p:grpSpPr>
            <p:sp>
              <p:nvSpPr>
                <p:cNvPr id="273" name="Oval 272"/>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3533958" y="4738141"/>
                  <a:ext cx="552079" cy="4406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Delay 275"/>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p:cNvSpPr/>
              <p:nvPr/>
            </p:nvSpPr>
            <p:spPr>
              <a:xfrm>
                <a:off x="1300376" y="4648199"/>
                <a:ext cx="499661" cy="6625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630363" y="955587"/>
              <a:ext cx="872871" cy="281640"/>
              <a:chOff x="553566" y="2804854"/>
              <a:chExt cx="1555061" cy="522257"/>
            </a:xfrm>
            <a:solidFill>
              <a:srgbClr val="D2AF56"/>
            </a:solidFill>
          </p:grpSpPr>
          <p:grpSp>
            <p:nvGrpSpPr>
              <p:cNvPr id="259" name="Group 258"/>
              <p:cNvGrpSpPr/>
              <p:nvPr/>
            </p:nvGrpSpPr>
            <p:grpSpPr>
              <a:xfrm>
                <a:off x="553566" y="2813364"/>
                <a:ext cx="437033" cy="513747"/>
                <a:chOff x="553566" y="2813364"/>
                <a:chExt cx="941217" cy="513747"/>
              </a:xfrm>
              <a:grpFill/>
            </p:grpSpPr>
            <p:sp>
              <p:nvSpPr>
                <p:cNvPr id="269" name="Quad Arrow 268"/>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932705" y="2813363"/>
                <a:ext cx="437033" cy="513747"/>
                <a:chOff x="553566" y="2813364"/>
                <a:chExt cx="941217" cy="513747"/>
              </a:xfrm>
              <a:grpFill/>
            </p:grpSpPr>
            <p:sp>
              <p:nvSpPr>
                <p:cNvPr id="267" name="Quad Arrow 266"/>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1298626" y="2804854"/>
                <a:ext cx="437033" cy="513747"/>
                <a:chOff x="553566" y="2813364"/>
                <a:chExt cx="941217" cy="513747"/>
              </a:xfrm>
              <a:grpFill/>
            </p:grpSpPr>
            <p:sp>
              <p:nvSpPr>
                <p:cNvPr id="265" name="Quad Arrow 264"/>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1671594" y="2804854"/>
                <a:ext cx="437033" cy="513747"/>
                <a:chOff x="553566" y="2813364"/>
                <a:chExt cx="941217" cy="513747"/>
              </a:xfrm>
              <a:grpFill/>
            </p:grpSpPr>
            <p:sp>
              <p:nvSpPr>
                <p:cNvPr id="263" name="Quad Arrow 262"/>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8" name="Oval 257"/>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9003701" y="5562266"/>
            <a:ext cx="1268312" cy="871867"/>
            <a:chOff x="2193350" y="4113494"/>
            <a:chExt cx="3298619" cy="2267548"/>
          </a:xfrm>
        </p:grpSpPr>
        <p:sp>
          <p:nvSpPr>
            <p:cNvPr id="278" name="Rounded Rectangle 277"/>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rot="18389260">
              <a:off x="3131206" y="4657048"/>
              <a:ext cx="1642008" cy="1805979"/>
              <a:chOff x="3131206" y="4657048"/>
              <a:chExt cx="1642008" cy="1805979"/>
            </a:xfrm>
          </p:grpSpPr>
          <p:sp>
            <p:nvSpPr>
              <p:cNvPr id="295" name="Cube 294"/>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rot="1257461" flipV="1">
                <a:off x="3895778" y="4657048"/>
                <a:ext cx="877436" cy="1348641"/>
                <a:chOff x="6666368" y="3810000"/>
                <a:chExt cx="877436" cy="775066"/>
              </a:xfrm>
              <a:scene3d>
                <a:camera prst="isometricOffAxis1Top"/>
                <a:lightRig rig="threePt" dir="t"/>
              </a:scene3d>
            </p:grpSpPr>
            <p:cxnSp>
              <p:nvCxnSpPr>
                <p:cNvPr id="297" name="Straight Connector 296"/>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rot="16200000">
                  <a:off x="6717556" y="3758818"/>
                  <a:ext cx="775063" cy="877433"/>
                  <a:chOff x="6921137" y="3962400"/>
                  <a:chExt cx="775063" cy="877433"/>
                </a:xfrm>
              </p:grpSpPr>
              <p:cxnSp>
                <p:nvCxnSpPr>
                  <p:cNvPr id="305" name="Straight Connector 304"/>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80" name="Rounded Rectangle 279"/>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Block Arc 280"/>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Block Arc 281"/>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3" name="Group 282"/>
            <p:cNvGrpSpPr/>
            <p:nvPr/>
          </p:nvGrpSpPr>
          <p:grpSpPr>
            <a:xfrm>
              <a:off x="4678994" y="4188232"/>
              <a:ext cx="229845" cy="729578"/>
              <a:chOff x="4678994" y="4188232"/>
              <a:chExt cx="229845" cy="729578"/>
            </a:xfrm>
          </p:grpSpPr>
          <p:sp>
            <p:nvSpPr>
              <p:cNvPr id="293" name="Moon 292"/>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4082851" y="4748935"/>
              <a:ext cx="229845" cy="729578"/>
              <a:chOff x="4678994" y="4188232"/>
              <a:chExt cx="229845" cy="729578"/>
            </a:xfrm>
          </p:grpSpPr>
          <p:sp>
            <p:nvSpPr>
              <p:cNvPr id="291" name="Moon 290"/>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3645025" y="4113494"/>
              <a:ext cx="229845" cy="729578"/>
              <a:chOff x="4678994" y="4188232"/>
              <a:chExt cx="229845" cy="729578"/>
            </a:xfrm>
          </p:grpSpPr>
          <p:sp>
            <p:nvSpPr>
              <p:cNvPr id="289" name="Moon 288"/>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3087665" y="4697476"/>
              <a:ext cx="229845" cy="729578"/>
              <a:chOff x="4678994" y="4188232"/>
              <a:chExt cx="229845" cy="729578"/>
            </a:xfrm>
          </p:grpSpPr>
          <p:sp>
            <p:nvSpPr>
              <p:cNvPr id="287" name="Moon 286"/>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1" name="Group 310"/>
          <p:cNvGrpSpPr/>
          <p:nvPr/>
        </p:nvGrpSpPr>
        <p:grpSpPr>
          <a:xfrm rot="19232379">
            <a:off x="9515250" y="5783659"/>
            <a:ext cx="264818" cy="233189"/>
            <a:chOff x="6592120" y="2543038"/>
            <a:chExt cx="1180280" cy="1190762"/>
          </a:xfrm>
        </p:grpSpPr>
        <p:sp>
          <p:nvSpPr>
            <p:cNvPr id="312" name="Moon 3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TextBox 318"/>
          <p:cNvSpPr txBox="1"/>
          <p:nvPr/>
        </p:nvSpPr>
        <p:spPr>
          <a:xfrm>
            <a:off x="7949844" y="5290655"/>
            <a:ext cx="1044286" cy="307777"/>
          </a:xfrm>
          <a:prstGeom prst="rect">
            <a:avLst/>
          </a:prstGeom>
          <a:noFill/>
        </p:spPr>
        <p:txBody>
          <a:bodyPr wrap="square" rtlCol="0">
            <a:spAutoFit/>
          </a:bodyPr>
          <a:lstStyle/>
          <a:p>
            <a:r>
              <a:rPr lang="en-US" sz="1400" dirty="0"/>
              <a:t>Courtyard</a:t>
            </a:r>
          </a:p>
        </p:txBody>
      </p:sp>
      <p:sp>
        <p:nvSpPr>
          <p:cNvPr id="320" name="TextBox 319"/>
          <p:cNvSpPr txBox="1"/>
          <p:nvPr/>
        </p:nvSpPr>
        <p:spPr>
          <a:xfrm>
            <a:off x="10223980" y="5680915"/>
            <a:ext cx="1044286" cy="738664"/>
          </a:xfrm>
          <a:prstGeom prst="rect">
            <a:avLst/>
          </a:prstGeom>
          <a:noFill/>
        </p:spPr>
        <p:txBody>
          <a:bodyPr wrap="square" rtlCol="0">
            <a:spAutoFit/>
          </a:bodyPr>
          <a:lstStyle/>
          <a:p>
            <a:pPr algn="ctr"/>
            <a:r>
              <a:rPr lang="en-US" sz="1400" dirty="0"/>
              <a:t>Altar of burnt offering</a:t>
            </a:r>
          </a:p>
        </p:txBody>
      </p:sp>
      <p:sp>
        <p:nvSpPr>
          <p:cNvPr id="321" name="TextBox 320"/>
          <p:cNvSpPr txBox="1"/>
          <p:nvPr/>
        </p:nvSpPr>
        <p:spPr>
          <a:xfrm>
            <a:off x="10203626" y="4756967"/>
            <a:ext cx="1044286" cy="307777"/>
          </a:xfrm>
          <a:prstGeom prst="rect">
            <a:avLst/>
          </a:prstGeom>
          <a:noFill/>
        </p:spPr>
        <p:txBody>
          <a:bodyPr wrap="square" rtlCol="0">
            <a:spAutoFit/>
          </a:bodyPr>
          <a:lstStyle/>
          <a:p>
            <a:pPr algn="ctr"/>
            <a:r>
              <a:rPr lang="en-US" sz="1400" dirty="0"/>
              <a:t>Laver</a:t>
            </a:r>
          </a:p>
        </p:txBody>
      </p:sp>
      <p:sp>
        <p:nvSpPr>
          <p:cNvPr id="322" name="TextBox 321"/>
          <p:cNvSpPr txBox="1"/>
          <p:nvPr/>
        </p:nvSpPr>
        <p:spPr>
          <a:xfrm>
            <a:off x="8352668" y="3961755"/>
            <a:ext cx="1044286" cy="307777"/>
          </a:xfrm>
          <a:prstGeom prst="rect">
            <a:avLst/>
          </a:prstGeom>
          <a:noFill/>
        </p:spPr>
        <p:txBody>
          <a:bodyPr wrap="square" rtlCol="0">
            <a:spAutoFit/>
          </a:bodyPr>
          <a:lstStyle/>
          <a:p>
            <a:pPr algn="ctr"/>
            <a:r>
              <a:rPr lang="en-US" sz="1400" dirty="0"/>
              <a:t>Candlestick</a:t>
            </a:r>
          </a:p>
        </p:txBody>
      </p:sp>
      <p:sp>
        <p:nvSpPr>
          <p:cNvPr id="323" name="TextBox 322"/>
          <p:cNvSpPr txBox="1"/>
          <p:nvPr/>
        </p:nvSpPr>
        <p:spPr>
          <a:xfrm>
            <a:off x="9866190" y="3884452"/>
            <a:ext cx="1044286" cy="523220"/>
          </a:xfrm>
          <a:prstGeom prst="rect">
            <a:avLst/>
          </a:prstGeom>
          <a:noFill/>
        </p:spPr>
        <p:txBody>
          <a:bodyPr wrap="square" rtlCol="0">
            <a:spAutoFit/>
          </a:bodyPr>
          <a:lstStyle/>
          <a:p>
            <a:pPr algn="ctr"/>
            <a:r>
              <a:rPr lang="en-US" sz="1400" dirty="0"/>
              <a:t>Table of </a:t>
            </a:r>
            <a:r>
              <a:rPr lang="en-US" sz="1400" dirty="0" err="1"/>
              <a:t>shewbread</a:t>
            </a:r>
            <a:endParaRPr lang="en-US" sz="1400" dirty="0"/>
          </a:p>
        </p:txBody>
      </p:sp>
      <p:sp>
        <p:nvSpPr>
          <p:cNvPr id="324" name="TextBox 323"/>
          <p:cNvSpPr txBox="1"/>
          <p:nvPr/>
        </p:nvSpPr>
        <p:spPr>
          <a:xfrm>
            <a:off x="8297286" y="2938431"/>
            <a:ext cx="1487890" cy="307777"/>
          </a:xfrm>
          <a:prstGeom prst="rect">
            <a:avLst/>
          </a:prstGeom>
          <a:noFill/>
        </p:spPr>
        <p:txBody>
          <a:bodyPr wrap="square" rtlCol="0">
            <a:spAutoFit/>
          </a:bodyPr>
          <a:lstStyle/>
          <a:p>
            <a:pPr algn="ctr"/>
            <a:r>
              <a:rPr lang="en-US" sz="1400" dirty="0"/>
              <a:t>Incense alter</a:t>
            </a:r>
          </a:p>
        </p:txBody>
      </p:sp>
      <p:sp>
        <p:nvSpPr>
          <p:cNvPr id="325" name="TextBox 324"/>
          <p:cNvSpPr txBox="1"/>
          <p:nvPr/>
        </p:nvSpPr>
        <p:spPr>
          <a:xfrm>
            <a:off x="9018394" y="2187465"/>
            <a:ext cx="1487890" cy="307777"/>
          </a:xfrm>
          <a:prstGeom prst="rect">
            <a:avLst/>
          </a:prstGeom>
          <a:noFill/>
        </p:spPr>
        <p:txBody>
          <a:bodyPr wrap="square" rtlCol="0">
            <a:spAutoFit/>
          </a:bodyPr>
          <a:lstStyle/>
          <a:p>
            <a:pPr algn="ctr"/>
            <a:r>
              <a:rPr lang="en-US" sz="1400" dirty="0"/>
              <a:t>Veil</a:t>
            </a:r>
          </a:p>
        </p:txBody>
      </p:sp>
      <p:sp>
        <p:nvSpPr>
          <p:cNvPr id="326" name="TextBox 325"/>
          <p:cNvSpPr txBox="1"/>
          <p:nvPr/>
        </p:nvSpPr>
        <p:spPr>
          <a:xfrm>
            <a:off x="8033947" y="1448852"/>
            <a:ext cx="1487890" cy="523220"/>
          </a:xfrm>
          <a:prstGeom prst="rect">
            <a:avLst/>
          </a:prstGeom>
          <a:noFill/>
        </p:spPr>
        <p:txBody>
          <a:bodyPr wrap="square" rtlCol="0">
            <a:spAutoFit/>
          </a:bodyPr>
          <a:lstStyle/>
          <a:p>
            <a:pPr algn="ctr"/>
            <a:r>
              <a:rPr lang="en-US" sz="1400" dirty="0"/>
              <a:t>Ark of the Covenant</a:t>
            </a:r>
          </a:p>
        </p:txBody>
      </p:sp>
      <p:sp>
        <p:nvSpPr>
          <p:cNvPr id="327" name="TextBox 326"/>
          <p:cNvSpPr txBox="1"/>
          <p:nvPr/>
        </p:nvSpPr>
        <p:spPr>
          <a:xfrm>
            <a:off x="9276657" y="6553307"/>
            <a:ext cx="1044286" cy="307777"/>
          </a:xfrm>
          <a:prstGeom prst="rect">
            <a:avLst/>
          </a:prstGeom>
          <a:noFill/>
        </p:spPr>
        <p:txBody>
          <a:bodyPr wrap="square" rtlCol="0">
            <a:spAutoFit/>
          </a:bodyPr>
          <a:lstStyle/>
          <a:p>
            <a:r>
              <a:rPr lang="en-US" sz="1400" dirty="0"/>
              <a:t>Entrance</a:t>
            </a:r>
          </a:p>
        </p:txBody>
      </p:sp>
      <p:sp>
        <p:nvSpPr>
          <p:cNvPr id="328" name="TextBox 327"/>
          <p:cNvSpPr txBox="1"/>
          <p:nvPr/>
        </p:nvSpPr>
        <p:spPr>
          <a:xfrm>
            <a:off x="10236923" y="566094"/>
            <a:ext cx="1247506" cy="307777"/>
          </a:xfrm>
          <a:prstGeom prst="rect">
            <a:avLst/>
          </a:prstGeom>
          <a:noFill/>
        </p:spPr>
        <p:txBody>
          <a:bodyPr wrap="square" rtlCol="0">
            <a:spAutoFit/>
          </a:bodyPr>
          <a:lstStyle/>
          <a:p>
            <a:r>
              <a:rPr lang="en-US" sz="1400" dirty="0"/>
              <a:t>Holy of Holies</a:t>
            </a:r>
          </a:p>
        </p:txBody>
      </p:sp>
      <p:cxnSp>
        <p:nvCxnSpPr>
          <p:cNvPr id="9" name="Straight Arrow Connector 8"/>
          <p:cNvCxnSpPr/>
          <p:nvPr/>
        </p:nvCxnSpPr>
        <p:spPr>
          <a:xfrm flipH="1">
            <a:off x="10589566" y="903514"/>
            <a:ext cx="222074" cy="8658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215891" y="4490344"/>
            <a:ext cx="2398732" cy="2380917"/>
            <a:chOff x="5215891" y="4490344"/>
            <a:chExt cx="2398732" cy="2380917"/>
          </a:xfrm>
        </p:grpSpPr>
        <p:grpSp>
          <p:nvGrpSpPr>
            <p:cNvPr id="331" name="Group 330"/>
            <p:cNvGrpSpPr/>
            <p:nvPr/>
          </p:nvGrpSpPr>
          <p:grpSpPr>
            <a:xfrm rot="5400000">
              <a:off x="5442923" y="4495691"/>
              <a:ext cx="2057400" cy="2286000"/>
              <a:chOff x="6324600" y="228600"/>
              <a:chExt cx="2057400" cy="2286000"/>
            </a:xfrm>
          </p:grpSpPr>
          <p:sp>
            <p:nvSpPr>
              <p:cNvPr id="332" name="Oval 331"/>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onut 332"/>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4-Point Star 333"/>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4-Point Star 334"/>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xtBox 335"/>
              <p:cNvSpPr txBox="1"/>
              <p:nvPr/>
            </p:nvSpPr>
            <p:spPr>
              <a:xfrm>
                <a:off x="7086600" y="228600"/>
                <a:ext cx="533400" cy="584775"/>
              </a:xfrm>
              <a:prstGeom prst="rect">
                <a:avLst/>
              </a:prstGeom>
              <a:noFill/>
            </p:spPr>
            <p:txBody>
              <a:bodyPr wrap="square" rtlCol="0">
                <a:spAutoFit/>
              </a:bodyPr>
              <a:lstStyle/>
              <a:p>
                <a:pPr algn="ctr"/>
                <a:r>
                  <a:rPr lang="en-US" sz="3200" b="1" dirty="0">
                    <a:solidFill>
                      <a:schemeClr val="bg1"/>
                    </a:solidFill>
                    <a:latin typeface="A Yummy Apology" pitchFamily="2" charset="0"/>
                  </a:rPr>
                  <a:t>N</a:t>
                </a:r>
              </a:p>
            </p:txBody>
          </p:sp>
          <p:sp>
            <p:nvSpPr>
              <p:cNvPr id="337" name="6-Point Star 336"/>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TextBox 337"/>
            <p:cNvSpPr txBox="1"/>
            <p:nvPr/>
          </p:nvSpPr>
          <p:spPr>
            <a:xfrm>
              <a:off x="6156768" y="6286486"/>
              <a:ext cx="533400" cy="584775"/>
            </a:xfrm>
            <a:prstGeom prst="rect">
              <a:avLst/>
            </a:prstGeom>
            <a:noFill/>
          </p:spPr>
          <p:txBody>
            <a:bodyPr wrap="square" rtlCol="0">
              <a:spAutoFit/>
            </a:bodyPr>
            <a:lstStyle/>
            <a:p>
              <a:pPr algn="ctr"/>
              <a:r>
                <a:rPr lang="en-US" sz="3200" b="1" dirty="0">
                  <a:solidFill>
                    <a:schemeClr val="bg1"/>
                  </a:solidFill>
                  <a:latin typeface="A Yummy Apology" pitchFamily="2" charset="0"/>
                </a:rPr>
                <a:t>E</a:t>
              </a:r>
            </a:p>
          </p:txBody>
        </p:sp>
        <p:sp>
          <p:nvSpPr>
            <p:cNvPr id="340" name="TextBox 339"/>
            <p:cNvSpPr txBox="1"/>
            <p:nvPr/>
          </p:nvSpPr>
          <p:spPr>
            <a:xfrm>
              <a:off x="6145882" y="4490344"/>
              <a:ext cx="533400" cy="584775"/>
            </a:xfrm>
            <a:prstGeom prst="rect">
              <a:avLst/>
            </a:prstGeom>
            <a:noFill/>
          </p:spPr>
          <p:txBody>
            <a:bodyPr wrap="square" rtlCol="0">
              <a:spAutoFit/>
            </a:bodyPr>
            <a:lstStyle/>
            <a:p>
              <a:pPr algn="ctr"/>
              <a:r>
                <a:rPr lang="en-US" sz="3200" b="1" dirty="0">
                  <a:solidFill>
                    <a:schemeClr val="bg1"/>
                  </a:solidFill>
                  <a:latin typeface="A Yummy Apology" pitchFamily="2" charset="0"/>
                </a:rPr>
                <a:t>W</a:t>
              </a:r>
            </a:p>
          </p:txBody>
        </p:sp>
        <p:sp>
          <p:nvSpPr>
            <p:cNvPr id="341" name="TextBox 340"/>
            <p:cNvSpPr txBox="1"/>
            <p:nvPr/>
          </p:nvSpPr>
          <p:spPr>
            <a:xfrm rot="16200000">
              <a:off x="5241579" y="5336584"/>
              <a:ext cx="533400" cy="584775"/>
            </a:xfrm>
            <a:prstGeom prst="rect">
              <a:avLst/>
            </a:prstGeom>
            <a:noFill/>
          </p:spPr>
          <p:txBody>
            <a:bodyPr wrap="square" rtlCol="0">
              <a:spAutoFit/>
            </a:bodyPr>
            <a:lstStyle/>
            <a:p>
              <a:pPr algn="ctr"/>
              <a:r>
                <a:rPr lang="en-US" sz="3200" b="1" dirty="0">
                  <a:solidFill>
                    <a:schemeClr val="bg1"/>
                  </a:solidFill>
                  <a:latin typeface="A Yummy Apology" pitchFamily="2" charset="0"/>
                </a:rPr>
                <a:t>S</a:t>
              </a:r>
            </a:p>
          </p:txBody>
        </p:sp>
      </p:grpSp>
    </p:spTree>
    <p:extLst>
      <p:ext uri="{BB962C8B-B14F-4D97-AF65-F5344CB8AC3E}">
        <p14:creationId xmlns:p14="http://schemas.microsoft.com/office/powerpoint/2010/main" val="380082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40:34-38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Cloud</a:t>
            </a:r>
          </a:p>
        </p:txBody>
      </p:sp>
      <p:grpSp>
        <p:nvGrpSpPr>
          <p:cNvPr id="7" name="Group 6"/>
          <p:cNvGrpSpPr/>
          <p:nvPr/>
        </p:nvGrpSpPr>
        <p:grpSpPr>
          <a:xfrm>
            <a:off x="3914416" y="2972988"/>
            <a:ext cx="4172173" cy="2251493"/>
            <a:chOff x="364542" y="2677886"/>
            <a:chExt cx="2388364" cy="1288869"/>
          </a:xfrm>
        </p:grpSpPr>
        <p:sp>
          <p:nvSpPr>
            <p:cNvPr id="8" name="Trapezoid 7"/>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840701" y="3293333"/>
              <a:ext cx="957809" cy="367259"/>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1242003" y="3283163"/>
              <a:ext cx="957809" cy="39631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548649" y="308649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615104" y="325036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561175" y="350015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02228" y="3692463"/>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142097" y="3019576"/>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247976" y="3235220"/>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169806" y="343330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265609" y="359554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116618" y="374133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loud 1"/>
          <p:cNvSpPr/>
          <p:nvPr/>
        </p:nvSpPr>
        <p:spPr>
          <a:xfrm>
            <a:off x="3292435" y="972861"/>
            <a:ext cx="5290457" cy="1883228"/>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69712" y="5556602"/>
            <a:ext cx="5652575" cy="923330"/>
          </a:xfrm>
          <a:prstGeom prst="rect">
            <a:avLst/>
          </a:prstGeom>
        </p:spPr>
        <p:txBody>
          <a:bodyPr wrap="square">
            <a:spAutoFit/>
          </a:bodyPr>
          <a:lstStyle/>
          <a:p>
            <a:r>
              <a:rPr lang="en-US" b="1" i="1" dirty="0">
                <a:solidFill>
                  <a:srgbClr val="333333"/>
                </a:solidFill>
                <a:latin typeface="Palatino"/>
              </a:rPr>
              <a:t> </a:t>
            </a:r>
            <a:r>
              <a:rPr lang="en-US" i="1" dirty="0">
                <a:solidFill>
                  <a:srgbClr val="333333"/>
                </a:solidFill>
                <a:latin typeface="Palatino"/>
              </a:rPr>
              <a:t>For the cloud of the </a:t>
            </a:r>
            <a:r>
              <a:rPr lang="en-US" i="1" cap="small" dirty="0">
                <a:solidFill>
                  <a:srgbClr val="333333"/>
                </a:solidFill>
                <a:latin typeface="Palatino"/>
              </a:rPr>
              <a:t>Lord</a:t>
            </a:r>
            <a:r>
              <a:rPr lang="en-US" i="1" dirty="0">
                <a:solidFill>
                  <a:srgbClr val="333333"/>
                </a:solidFill>
                <a:latin typeface="Palatino"/>
              </a:rPr>
              <a:t> was upon the tabernacle by day, and fire was on it by night, in the sight of all the house of Israel, throughout all their journeys.</a:t>
            </a:r>
            <a:endParaRPr lang="en-US" i="1" dirty="0"/>
          </a:p>
        </p:txBody>
      </p:sp>
      <p:sp>
        <p:nvSpPr>
          <p:cNvPr id="2048" name="Rectangle 2047"/>
          <p:cNvSpPr/>
          <p:nvPr/>
        </p:nvSpPr>
        <p:spPr>
          <a:xfrm>
            <a:off x="4324163" y="1204582"/>
            <a:ext cx="3691520" cy="1415772"/>
          </a:xfrm>
          <a:prstGeom prst="rect">
            <a:avLst/>
          </a:prstGeom>
        </p:spPr>
        <p:txBody>
          <a:bodyPr wrap="square">
            <a:spAutoFit/>
          </a:bodyPr>
          <a:lstStyle/>
          <a:p>
            <a:r>
              <a:rPr lang="en-US" sz="3200" dirty="0">
                <a:solidFill>
                  <a:schemeClr val="bg1"/>
                </a:solidFill>
                <a:latin typeface="Palatino"/>
              </a:rPr>
              <a:t>Then</a:t>
            </a:r>
            <a:r>
              <a:rPr lang="en-US" dirty="0">
                <a:solidFill>
                  <a:schemeClr val="bg1"/>
                </a:solidFill>
                <a:latin typeface="Palatino"/>
              </a:rPr>
              <a:t> a cloud covered the tent of the congregation, and the glory of the </a:t>
            </a:r>
            <a:r>
              <a:rPr lang="en-US" cap="small" dirty="0">
                <a:solidFill>
                  <a:schemeClr val="bg1"/>
                </a:solidFill>
                <a:latin typeface="Palatino"/>
              </a:rPr>
              <a:t>Lord</a:t>
            </a:r>
            <a:r>
              <a:rPr lang="en-US" dirty="0">
                <a:solidFill>
                  <a:schemeClr val="bg1"/>
                </a:solidFill>
                <a:latin typeface="Palatino"/>
              </a:rPr>
              <a:t> filled the tabernacle.</a:t>
            </a:r>
            <a:endParaRPr lang="en-US" dirty="0">
              <a:solidFill>
                <a:schemeClr val="bg1"/>
              </a:solidFill>
            </a:endParaRPr>
          </a:p>
        </p:txBody>
      </p:sp>
      <p:sp>
        <p:nvSpPr>
          <p:cNvPr id="69" name="Rectangle 68"/>
          <p:cNvSpPr/>
          <p:nvPr/>
        </p:nvSpPr>
        <p:spPr>
          <a:xfrm>
            <a:off x="340502" y="672057"/>
            <a:ext cx="3273552" cy="646331"/>
          </a:xfrm>
          <a:prstGeom prst="rect">
            <a:avLst/>
          </a:prstGeom>
        </p:spPr>
        <p:txBody>
          <a:bodyPr wrap="square">
            <a:spAutoFit/>
          </a:bodyPr>
          <a:lstStyle/>
          <a:p>
            <a:r>
              <a:rPr lang="en-US" dirty="0">
                <a:solidFill>
                  <a:srgbClr val="333333"/>
                </a:solidFill>
                <a:latin typeface="Palatino"/>
              </a:rPr>
              <a:t>Because of Israel’s obedience to the Lord…</a:t>
            </a:r>
            <a:endParaRPr lang="en-US" dirty="0"/>
          </a:p>
        </p:txBody>
      </p:sp>
    </p:spTree>
    <p:extLst>
      <p:ext uri="{BB962C8B-B14F-4D97-AF65-F5344CB8AC3E}">
        <p14:creationId xmlns:p14="http://schemas.microsoft.com/office/powerpoint/2010/main" val="23212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1000"/>
                                        <p:tgtEl>
                                          <p:spTgt spid="2048"/>
                                        </p:tgtEl>
                                      </p:cBhvr>
                                    </p:animEffect>
                                    <p:anim calcmode="lin" valueType="num">
                                      <p:cBhvr>
                                        <p:cTn id="8" dur="1000" fill="hold"/>
                                        <p:tgtEl>
                                          <p:spTgt spid="2048"/>
                                        </p:tgtEl>
                                        <p:attrNameLst>
                                          <p:attrName>ppt_x</p:attrName>
                                        </p:attrNameLst>
                                      </p:cBhvr>
                                      <p:tavLst>
                                        <p:tav tm="0">
                                          <p:val>
                                            <p:strVal val="#ppt_x"/>
                                          </p:val>
                                        </p:tav>
                                        <p:tav tm="100000">
                                          <p:val>
                                            <p:strVal val="#ppt_x"/>
                                          </p:val>
                                        </p:tav>
                                      </p:tavLst>
                                    </p:anim>
                                    <p:anim calcmode="lin" valueType="num">
                                      <p:cBhvr>
                                        <p:cTn id="9"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aolodafloresta.files.wordpress.com/2015/05/sun-rays-through-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60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11941629" cy="553998"/>
          </a:xfrm>
          <a:prstGeom prst="rect">
            <a:avLst/>
          </a:prstGeom>
          <a:noFill/>
        </p:spPr>
        <p:txBody>
          <a:bodyPr wrap="square" rtlCol="0">
            <a:spAutoFit/>
          </a:bodyPr>
          <a:lstStyle/>
          <a:p>
            <a:pPr fontAlgn="base"/>
            <a:r>
              <a:rPr lang="en-US" dirty="0">
                <a:solidFill>
                  <a:schemeClr val="bg1"/>
                </a:solidFill>
              </a:rPr>
              <a:t>Exodus 40:34-38 </a:t>
            </a:r>
            <a:r>
              <a:rPr lang="en-US" sz="1200" dirty="0">
                <a:solidFill>
                  <a:schemeClr val="bg1"/>
                </a:solidFill>
                <a:latin typeface="Calibri" panose="020F0502020204030204" pitchFamily="34" charset="0"/>
              </a:rPr>
              <a:t>as spoken of in Ex. 3:1–6; 24:16; 1 Kgs. 8:10; Isa. 6:1–3; Matt. 17:5;Acts 7:55. </a:t>
            </a:r>
          </a:p>
          <a:p>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gency FB" panose="020B0503020202020204" pitchFamily="34" charset="0"/>
              </a:rPr>
              <a:t>Shechinah</a:t>
            </a:r>
            <a:r>
              <a:rPr lang="en-US" sz="6000" dirty="0">
                <a:solidFill>
                  <a:schemeClr val="bg1"/>
                </a:solidFill>
                <a:latin typeface="Agency FB" panose="020B0503020202020204" pitchFamily="34" charset="0"/>
              </a:rPr>
              <a:t>—The Presence</a:t>
            </a:r>
          </a:p>
        </p:txBody>
      </p:sp>
      <p:sp>
        <p:nvSpPr>
          <p:cNvPr id="23" name="Rectangle 22"/>
          <p:cNvSpPr/>
          <p:nvPr/>
        </p:nvSpPr>
        <p:spPr>
          <a:xfrm>
            <a:off x="6476999" y="1152120"/>
            <a:ext cx="5323114" cy="2677656"/>
          </a:xfrm>
          <a:prstGeom prst="rect">
            <a:avLst/>
          </a:prstGeom>
        </p:spPr>
        <p:txBody>
          <a:bodyPr wrap="square">
            <a:spAutoFit/>
          </a:bodyPr>
          <a:lstStyle/>
          <a:p>
            <a:pPr algn="ctr" fontAlgn="base"/>
            <a:r>
              <a:rPr lang="en-US" sz="2800" b="1" dirty="0">
                <a:solidFill>
                  <a:srgbClr val="FFFF00"/>
                </a:solidFill>
                <a:latin typeface="Calibri" panose="020F0502020204030204" pitchFamily="34" charset="0"/>
              </a:rPr>
              <a:t>A word used by the later Jews (and borrowed from them by the Christians) to denote the cloud of brightness and glory that marked the presence of the Lord.</a:t>
            </a:r>
          </a:p>
          <a:p>
            <a:pPr algn="ctr" fontAlgn="base"/>
            <a:endParaRPr lang="en-US" sz="2800" b="1" i="0" dirty="0">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273706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1350" cy="369332"/>
          </a:xfrm>
          <a:prstGeom prst="rect">
            <a:avLst/>
          </a:prstGeom>
          <a:noFill/>
        </p:spPr>
        <p:txBody>
          <a:bodyPr wrap="square" rtlCol="0">
            <a:spAutoFit/>
          </a:bodyPr>
          <a:lstStyle/>
          <a:p>
            <a:r>
              <a:rPr lang="en-US" dirty="0"/>
              <a:t>Exodus 35:1-3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Sabbath Day</a:t>
            </a:r>
          </a:p>
        </p:txBody>
      </p:sp>
      <p:sp>
        <p:nvSpPr>
          <p:cNvPr id="2" name="Rectangle 1"/>
          <p:cNvSpPr/>
          <p:nvPr/>
        </p:nvSpPr>
        <p:spPr>
          <a:xfrm>
            <a:off x="251177" y="1081230"/>
            <a:ext cx="6096000" cy="2215991"/>
          </a:xfrm>
          <a:prstGeom prst="rect">
            <a:avLst/>
          </a:prstGeom>
        </p:spPr>
        <p:txBody>
          <a:bodyPr>
            <a:spAutoFit/>
          </a:bodyPr>
          <a:lstStyle/>
          <a:p>
            <a:r>
              <a:rPr lang="en-US" b="0" i="0" dirty="0">
                <a:solidFill>
                  <a:srgbClr val="333333"/>
                </a:solidFill>
                <a:effectLst/>
                <a:latin typeface="Calibri" panose="020F0502020204030204" pitchFamily="34" charset="0"/>
              </a:rPr>
              <a:t>[An] important doctrine that we should cling to is to observe the Sabbath day. This helps us remain unspotted from the world, provides us with physical rest, and gives each of us the spiritual refreshment of worshipping the Father and the Son every Sunday.</a:t>
            </a:r>
            <a:r>
              <a:rPr lang="en-US" baseline="30000" dirty="0">
                <a:solidFill>
                  <a:srgbClr val="0091BC"/>
                </a:solidFill>
                <a:latin typeface="Calibri" panose="020F0502020204030204" pitchFamily="34" charset="0"/>
              </a:rPr>
              <a:t> </a:t>
            </a:r>
          </a:p>
          <a:p>
            <a:endParaRPr lang="en-US" b="0" i="0" baseline="30000" dirty="0">
              <a:solidFill>
                <a:srgbClr val="0091BC"/>
              </a:solidFill>
              <a:effectLst/>
              <a:latin typeface="Calibri" panose="020F0502020204030204" pitchFamily="34" charset="0"/>
            </a:endParaRPr>
          </a:p>
          <a:p>
            <a:r>
              <a:rPr lang="en-US" b="0" i="0" dirty="0">
                <a:solidFill>
                  <a:srgbClr val="333333"/>
                </a:solidFill>
                <a:effectLst/>
                <a:latin typeface="Calibri" panose="020F0502020204030204" pitchFamily="34" charset="0"/>
              </a:rPr>
              <a:t>When we delight in the Sabbath day, it is a sign of our love for Them.</a:t>
            </a:r>
            <a:endParaRPr lang="en-US"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925" y="189887"/>
            <a:ext cx="1319257" cy="1651551"/>
          </a:xfrm>
          <a:prstGeom prst="rect">
            <a:avLst/>
          </a:prstGeom>
        </p:spPr>
      </p:pic>
      <p:pic>
        <p:nvPicPr>
          <p:cNvPr id="2052" name="Picture 4" descr="https://encrypted-tbn2.gstatic.com/images?q=tbn:ANd9GcQseXeeeBS2lIRob_vUKb2Tayh109gyEcmZAPnpxvZf9XFkqW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283" y="1981626"/>
            <a:ext cx="4358910" cy="26243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skgramps.org/files/2014/03/LDS-sacrament-tray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142" y="3750040"/>
            <a:ext cx="3049036" cy="24392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971458" y="5113718"/>
            <a:ext cx="6096000" cy="923330"/>
          </a:xfrm>
          <a:prstGeom prst="rect">
            <a:avLst/>
          </a:prstGeom>
        </p:spPr>
        <p:txBody>
          <a:bodyPr>
            <a:spAutoFit/>
          </a:bodyPr>
          <a:lstStyle/>
          <a:p>
            <a:r>
              <a:rPr lang="en-US" dirty="0">
                <a:latin typeface="Calibri" panose="020F0502020204030204" pitchFamily="34" charset="0"/>
              </a:rPr>
              <a:t>The presentation of the ordinance of the sacrament is when we renew our covenants and reconfirm our love for the Savior and remember His sacrifice and His Atonement. (1)</a:t>
            </a:r>
          </a:p>
        </p:txBody>
      </p:sp>
    </p:spTree>
    <p:extLst>
      <p:ext uri="{BB962C8B-B14F-4D97-AF65-F5344CB8AC3E}">
        <p14:creationId xmlns:p14="http://schemas.microsoft.com/office/powerpoint/2010/main" val="3733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416320"/>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Suggested Hymn: #115 Come, Ye </a:t>
            </a:r>
            <a:r>
              <a:rPr lang="en-US" dirty="0" err="1">
                <a:latin typeface="Calibri" panose="020F0502020204030204" pitchFamily="34" charset="0"/>
              </a:rPr>
              <a:t>Disonsolate</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Video: Easily Guided (3:40)</a:t>
            </a:r>
          </a:p>
          <a:p>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Elder M. Russell Ballard God Is at the Helm Oct 2015 Gen. Conf.</a:t>
            </a:r>
          </a:p>
          <a:p>
            <a:pPr marL="342900" indent="-342900" fontAlgn="base">
              <a:buAutoNum type="arabicPeriod"/>
            </a:pPr>
            <a:endParaRPr lang="en-US" dirty="0">
              <a:latin typeface="Calibri" panose="020F0502020204030204" pitchFamily="34" charset="0"/>
            </a:endParaRPr>
          </a:p>
          <a:p>
            <a:pPr fontAlgn="base"/>
            <a:r>
              <a:rPr lang="en-US" dirty="0">
                <a:latin typeface="Calibri" panose="020F0502020204030204" pitchFamily="34" charset="0"/>
              </a:rPr>
              <a:t>2. President Gordon B. Hinckley “O That I Were an Angel, and Could Have the Wish of Mine Heart” Oct 2002 Gen. Conf.</a:t>
            </a:r>
          </a:p>
          <a:p>
            <a:pPr fontAlgn="base"/>
            <a:endParaRPr lang="en-US" dirty="0">
              <a:latin typeface="Calibri" panose="020F0502020204030204" pitchFamily="34" charset="0"/>
            </a:endParaRPr>
          </a:p>
          <a:p>
            <a:pPr fontAlgn="base"/>
            <a:r>
              <a:rPr lang="en-US" dirty="0">
                <a:latin typeface="Calibri" panose="020F0502020204030204" pitchFamily="34" charset="0"/>
              </a:rPr>
              <a:t>3. </a:t>
            </a:r>
            <a:r>
              <a:rPr lang="en-US" b="0" i="0" dirty="0">
                <a:solidFill>
                  <a:srgbClr val="333333"/>
                </a:solidFill>
                <a:effectLst/>
                <a:latin typeface="Calibri" panose="020F0502020204030204" pitchFamily="34" charset="0"/>
              </a:rPr>
              <a:t>Joseph Smith (</a:t>
            </a:r>
            <a:r>
              <a:rPr lang="en-US" b="0" i="1" dirty="0">
                <a:solidFill>
                  <a:srgbClr val="333333"/>
                </a:solidFill>
                <a:effectLst/>
                <a:latin typeface="Calibri" panose="020F0502020204030204" pitchFamily="34" charset="0"/>
              </a:rPr>
              <a:t>Teachings of the Prophet </a:t>
            </a:r>
            <a:r>
              <a:rPr lang="en-US" b="0" i="1" u="none" strike="noStrike" dirty="0">
                <a:solidFill>
                  <a:srgbClr val="2F393A"/>
                </a:solidFill>
                <a:effectLst/>
                <a:latin typeface="Calibri" panose="020F0502020204030204" pitchFamily="34" charset="0"/>
              </a:rPr>
              <a:t>Joseph Smith</a:t>
            </a:r>
            <a:r>
              <a:rPr lang="en-US" b="0" i="1" dirty="0">
                <a:solidFill>
                  <a:srgbClr val="333333"/>
                </a:solidFill>
                <a:effectLst/>
                <a:latin typeface="Calibri" panose="020F0502020204030204" pitchFamily="34" charset="0"/>
              </a:rPr>
              <a:t>, </a:t>
            </a:r>
            <a:r>
              <a:rPr lang="en-US" b="0" i="0" dirty="0">
                <a:solidFill>
                  <a:srgbClr val="333333"/>
                </a:solidFill>
                <a:effectLst/>
                <a:latin typeface="Calibri" panose="020F0502020204030204" pitchFamily="34" charset="0"/>
              </a:rPr>
              <a:t>p. 355),</a:t>
            </a:r>
            <a:endParaRPr lang="en-US" dirty="0">
              <a:latin typeface="Calibri" panose="020F0502020204030204" pitchFamily="34" charset="0"/>
            </a:endParaRPr>
          </a:p>
          <a:p>
            <a:pPr fontAlgn="base"/>
            <a:endParaRPr lang="en-US" dirty="0">
              <a:latin typeface="Calibri" panose="020F0502020204030204" pitchFamily="34" charset="0"/>
            </a:endParaRPr>
          </a:p>
        </p:txBody>
      </p:sp>
      <p:sp>
        <p:nvSpPr>
          <p:cNvPr id="38" name="Rectangle 37"/>
          <p:cNvSpPr/>
          <p:nvPr/>
        </p:nvSpPr>
        <p:spPr>
          <a:xfrm>
            <a:off x="3450771" y="4181960"/>
            <a:ext cx="5072742" cy="2215991"/>
          </a:xfrm>
          <a:prstGeom prst="rect">
            <a:avLst/>
          </a:prstGeom>
        </p:spPr>
        <p:txBody>
          <a:bodyPr wrap="square">
            <a:spAutoFit/>
          </a:bodyPr>
          <a:lstStyle/>
          <a:p>
            <a:pPr fontAlgn="base"/>
            <a:endParaRPr lang="en-US" b="1" dirty="0">
              <a:latin typeface="Calibri" panose="020F0502020204030204" pitchFamily="34" charset="0"/>
            </a:endParaRPr>
          </a:p>
          <a:p>
            <a:pPr fontAlgn="base"/>
            <a:r>
              <a:rPr lang="en-US" b="1" dirty="0">
                <a:latin typeface="Calibri" panose="020F0502020204030204" pitchFamily="34" charset="0"/>
              </a:rPr>
              <a:t>The Prophet Joseph Smith described this phenomenon of </a:t>
            </a:r>
            <a:r>
              <a:rPr lang="en-US" b="1" dirty="0" err="1">
                <a:latin typeface="Calibri" panose="020F0502020204030204" pitchFamily="34" charset="0"/>
              </a:rPr>
              <a:t>Shechinah</a:t>
            </a:r>
            <a:r>
              <a:rPr lang="en-US" b="1" dirty="0">
                <a:latin typeface="Calibri" panose="020F0502020204030204" pitchFamily="34" charset="0"/>
              </a:rPr>
              <a:t> in connection with his First Vision, as a “light … above the brightness of the sun,” and said that he saw two Personages whose “brightness and glory defy all description,” standing “in the light” </a:t>
            </a:r>
            <a:r>
              <a:rPr lang="en-US" sz="1200" b="1" dirty="0">
                <a:latin typeface="Calibri" panose="020F0502020204030204" pitchFamily="34" charset="0"/>
              </a:rPr>
              <a:t>(JS—H 1:16–18).</a:t>
            </a:r>
          </a:p>
          <a:p>
            <a:pPr fontAlgn="base"/>
            <a:r>
              <a:rPr lang="en-US" sz="1200" b="1" i="0" dirty="0">
                <a:effectLst/>
                <a:latin typeface="Calibri" panose="020F0502020204030204" pitchFamily="34" charset="0"/>
              </a:rPr>
              <a:t>Bible Dictionary</a:t>
            </a:r>
          </a:p>
        </p:txBody>
      </p:sp>
      <p:sp>
        <p:nvSpPr>
          <p:cNvPr id="2" name="Rectangle 1"/>
          <p:cNvSpPr/>
          <p:nvPr/>
        </p:nvSpPr>
        <p:spPr>
          <a:xfrm>
            <a:off x="5212685" y="3997293"/>
            <a:ext cx="926857" cy="369332"/>
          </a:xfrm>
          <a:prstGeom prst="rect">
            <a:avLst/>
          </a:prstGeom>
        </p:spPr>
        <p:txBody>
          <a:bodyPr wrap="none">
            <a:spAutoFit/>
          </a:bodyPr>
          <a:lstStyle/>
          <a:p>
            <a:r>
              <a:rPr lang="en-US" dirty="0" err="1">
                <a:latin typeface="Agency FB" panose="020B0503020202020204" pitchFamily="34" charset="0"/>
              </a:rPr>
              <a:t>Shechinah</a:t>
            </a:r>
            <a:endParaRPr lang="en-US" dirty="0"/>
          </a:p>
        </p:txBody>
      </p:sp>
      <p:sp>
        <p:nvSpPr>
          <p:cNvPr id="6" name="Footer Placeholder 14">
            <a:extLst>
              <a:ext uri="{FF2B5EF4-FFF2-40B4-BE49-F238E27FC236}">
                <a16:creationId xmlns:a16="http://schemas.microsoft.com/office/drawing/2014/main" id="{5B47A1B2-3344-4B12-B404-B93A5B89960D}"/>
              </a:ext>
            </a:extLst>
          </p:cNvPr>
          <p:cNvSpPr>
            <a:spLocks noGrp="1"/>
          </p:cNvSpPr>
          <p:nvPr/>
        </p:nvSpPr>
        <p:spPr>
          <a:xfrm>
            <a:off x="122406" y="651462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2766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3149841"/>
              </p:ext>
            </p:extLst>
          </p:nvPr>
        </p:nvGraphicFramePr>
        <p:xfrm>
          <a:off x="174169" y="672458"/>
          <a:ext cx="5769432" cy="4693920"/>
        </p:xfrm>
        <a:graphic>
          <a:graphicData uri="http://schemas.openxmlformats.org/drawingml/2006/table">
            <a:tbl>
              <a:tblPr firstRow="1" bandRow="1">
                <a:tableStyleId>{5940675A-B579-460E-94D1-54222C63F5DA}</a:tableStyleId>
              </a:tblPr>
              <a:tblGrid>
                <a:gridCol w="1442358">
                  <a:extLst>
                    <a:ext uri="{9D8B030D-6E8A-4147-A177-3AD203B41FA5}">
                      <a16:colId xmlns:a16="http://schemas.microsoft.com/office/drawing/2014/main" val="20000"/>
                    </a:ext>
                  </a:extLst>
                </a:gridCol>
                <a:gridCol w="1442358">
                  <a:extLst>
                    <a:ext uri="{9D8B030D-6E8A-4147-A177-3AD203B41FA5}">
                      <a16:colId xmlns:a16="http://schemas.microsoft.com/office/drawing/2014/main" val="20001"/>
                    </a:ext>
                  </a:extLst>
                </a:gridCol>
                <a:gridCol w="1442358">
                  <a:extLst>
                    <a:ext uri="{9D8B030D-6E8A-4147-A177-3AD203B41FA5}">
                      <a16:colId xmlns:a16="http://schemas.microsoft.com/office/drawing/2014/main" val="20002"/>
                    </a:ext>
                  </a:extLst>
                </a:gridCol>
                <a:gridCol w="1442358">
                  <a:extLst>
                    <a:ext uri="{9D8B030D-6E8A-4147-A177-3AD203B41FA5}">
                      <a16:colId xmlns:a16="http://schemas.microsoft.com/office/drawing/2014/main" val="20003"/>
                    </a:ext>
                  </a:extLst>
                </a:gridCol>
              </a:tblGrid>
              <a:tr h="478971">
                <a:tc>
                  <a:txBody>
                    <a:bodyPr/>
                    <a:lstStyle/>
                    <a:p>
                      <a:endParaRPr lang="en-US" sz="1600" dirty="0"/>
                    </a:p>
                  </a:txBody>
                  <a:tcPr/>
                </a:tc>
                <a:tc>
                  <a:txBody>
                    <a:bodyPr/>
                    <a:lstStyle/>
                    <a:p>
                      <a:pPr algn="ctr"/>
                      <a:r>
                        <a:rPr lang="en-US" sz="1600" dirty="0"/>
                        <a:t>Willingly</a:t>
                      </a:r>
                    </a:p>
                  </a:txBody>
                  <a:tcPr/>
                </a:tc>
                <a:tc>
                  <a:txBody>
                    <a:bodyPr/>
                    <a:lstStyle/>
                    <a:p>
                      <a:pPr algn="ctr"/>
                      <a:r>
                        <a:rPr lang="en-US" sz="1600" dirty="0"/>
                        <a:t>Somewhat willingly</a:t>
                      </a:r>
                    </a:p>
                  </a:txBody>
                  <a:tcPr/>
                </a:tc>
                <a:tc>
                  <a:txBody>
                    <a:bodyPr/>
                    <a:lstStyle/>
                    <a:p>
                      <a:pPr algn="ctr"/>
                      <a:r>
                        <a:rPr lang="en-US" sz="1600" dirty="0"/>
                        <a:t>Not very willingly</a:t>
                      </a:r>
                    </a:p>
                  </a:txBody>
                  <a:tcPr/>
                </a:tc>
                <a:extLst>
                  <a:ext uri="{0D108BD9-81ED-4DB2-BD59-A6C34878D82A}">
                    <a16:rowId xmlns:a16="http://schemas.microsoft.com/office/drawing/2014/main" val="10000"/>
                  </a:ext>
                </a:extLst>
              </a:tr>
              <a:tr h="781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rPr>
                        <a:t> 1. I attend and participate in my Church meetings and classes.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 2. I do service for others.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2"/>
                  </a:ext>
                </a:extLst>
              </a:tr>
              <a:tr h="61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3.  I pay my </a:t>
                      </a:r>
                      <a:r>
                        <a:rPr lang="en-US" sz="1600" b="0" i="0" u="none" strike="noStrike" kern="1200" dirty="0">
                          <a:solidFill>
                            <a:schemeClr val="tx1"/>
                          </a:solidFill>
                          <a:effectLst/>
                          <a:latin typeface="+mn-lt"/>
                          <a:ea typeface="+mn-ea"/>
                          <a:cs typeface="+mn-cs"/>
                        </a:rPr>
                        <a:t>tithing </a:t>
                      </a:r>
                      <a:r>
                        <a:rPr lang="en-US" sz="1600" b="0" i="0" kern="1200" dirty="0">
                          <a:solidFill>
                            <a:schemeClr val="tx1"/>
                          </a:solidFill>
                          <a:effectLst/>
                          <a:latin typeface="+mn-lt"/>
                          <a:ea typeface="+mn-ea"/>
                          <a:cs typeface="+mn-cs"/>
                        </a:rPr>
                        <a:t>and fast offerings.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4.</a:t>
                      </a:r>
                      <a:r>
                        <a:rPr lang="en-US" sz="1600" b="0" i="0" kern="1200" baseline="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 I participate in activities with my </a:t>
                      </a:r>
                      <a:r>
                        <a:rPr lang="en-US" sz="1600" b="0" i="0" u="none" strike="noStrike" kern="1200" dirty="0">
                          <a:solidFill>
                            <a:schemeClr val="tx1"/>
                          </a:solidFill>
                          <a:effectLst/>
                          <a:latin typeface="+mn-lt"/>
                          <a:ea typeface="+mn-ea"/>
                          <a:cs typeface="+mn-cs"/>
                        </a:rPr>
                        <a:t>family</a:t>
                      </a:r>
                      <a:r>
                        <a:rPr lang="en-US" sz="1600" b="0" i="0" kern="1200" dirty="0">
                          <a:solidFill>
                            <a:schemeClr val="tx1"/>
                          </a:solidFill>
                          <a:effectLst/>
                          <a:latin typeface="+mn-lt"/>
                          <a:ea typeface="+mn-ea"/>
                          <a:cs typeface="+mn-cs"/>
                        </a:rPr>
                        <a:t>.</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4"/>
                  </a:ext>
                </a:extLst>
              </a:tr>
              <a:tr h="370840">
                <a:tc>
                  <a:txBody>
                    <a:bodyPr/>
                    <a:lstStyle/>
                    <a:p>
                      <a:r>
                        <a:rPr lang="en-US" sz="1600" b="0" i="0" kern="1200" dirty="0">
                          <a:solidFill>
                            <a:schemeClr val="tx1"/>
                          </a:solidFill>
                          <a:effectLst/>
                          <a:latin typeface="+mn-lt"/>
                          <a:ea typeface="+mn-ea"/>
                          <a:cs typeface="+mn-cs"/>
                        </a:rPr>
                        <a:t>5. I obey my parents.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163281" y="246707"/>
            <a:ext cx="5758544" cy="42575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Weighing My Willingness</a:t>
            </a:r>
          </a:p>
        </p:txBody>
      </p:sp>
      <p:sp>
        <p:nvSpPr>
          <p:cNvPr id="4" name="Rectangle 3"/>
          <p:cNvSpPr/>
          <p:nvPr/>
        </p:nvSpPr>
        <p:spPr>
          <a:xfrm>
            <a:off x="1963147" y="5414368"/>
            <a:ext cx="2135713" cy="369332"/>
          </a:xfrm>
          <a:prstGeom prst="rect">
            <a:avLst/>
          </a:prstGeom>
        </p:spPr>
        <p:txBody>
          <a:bodyPr wrap="none">
            <a:spAutoFit/>
          </a:bodyPr>
          <a:lstStyle/>
          <a:p>
            <a:r>
              <a:rPr lang="en-US" b="0" i="0" dirty="0">
                <a:solidFill>
                  <a:srgbClr val="434444"/>
                </a:solidFill>
                <a:effectLst/>
                <a:latin typeface="Calibri" panose="020F0502020204030204" pitchFamily="34" charset="0"/>
              </a:rPr>
              <a:t>Exodus 35:20-22, 29.</a:t>
            </a:r>
            <a:endParaRPr lang="en-US" dirty="0"/>
          </a:p>
        </p:txBody>
      </p:sp>
      <p:sp>
        <p:nvSpPr>
          <p:cNvPr id="6" name="Rectangle 5"/>
          <p:cNvSpPr/>
          <p:nvPr/>
        </p:nvSpPr>
        <p:spPr>
          <a:xfrm>
            <a:off x="6117768" y="253378"/>
            <a:ext cx="5758544" cy="42575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Weighing My Willingness</a:t>
            </a:r>
          </a:p>
        </p:txBody>
      </p:sp>
      <p:sp>
        <p:nvSpPr>
          <p:cNvPr id="7" name="Rectangle 6"/>
          <p:cNvSpPr/>
          <p:nvPr/>
        </p:nvSpPr>
        <p:spPr>
          <a:xfrm>
            <a:off x="7732579" y="5414368"/>
            <a:ext cx="2135713" cy="369332"/>
          </a:xfrm>
          <a:prstGeom prst="rect">
            <a:avLst/>
          </a:prstGeom>
        </p:spPr>
        <p:txBody>
          <a:bodyPr wrap="none">
            <a:spAutoFit/>
          </a:bodyPr>
          <a:lstStyle/>
          <a:p>
            <a:r>
              <a:rPr lang="en-US" b="0" i="0" dirty="0">
                <a:solidFill>
                  <a:srgbClr val="434444"/>
                </a:solidFill>
                <a:effectLst/>
                <a:latin typeface="Calibri" panose="020F0502020204030204" pitchFamily="34" charset="0"/>
              </a:rPr>
              <a:t>Exodus 35:20-22, 29.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7290112"/>
              </p:ext>
            </p:extLst>
          </p:nvPr>
        </p:nvGraphicFramePr>
        <p:xfrm>
          <a:off x="6139544" y="679129"/>
          <a:ext cx="5769432" cy="4702628"/>
        </p:xfrm>
        <a:graphic>
          <a:graphicData uri="http://schemas.openxmlformats.org/drawingml/2006/table">
            <a:tbl>
              <a:tblPr firstRow="1" bandRow="1">
                <a:tableStyleId>{5940675A-B579-460E-94D1-54222C63F5DA}</a:tableStyleId>
              </a:tblPr>
              <a:tblGrid>
                <a:gridCol w="1442358">
                  <a:extLst>
                    <a:ext uri="{9D8B030D-6E8A-4147-A177-3AD203B41FA5}">
                      <a16:colId xmlns:a16="http://schemas.microsoft.com/office/drawing/2014/main" val="20000"/>
                    </a:ext>
                  </a:extLst>
                </a:gridCol>
                <a:gridCol w="1442358">
                  <a:extLst>
                    <a:ext uri="{9D8B030D-6E8A-4147-A177-3AD203B41FA5}">
                      <a16:colId xmlns:a16="http://schemas.microsoft.com/office/drawing/2014/main" val="20001"/>
                    </a:ext>
                  </a:extLst>
                </a:gridCol>
                <a:gridCol w="1442358">
                  <a:extLst>
                    <a:ext uri="{9D8B030D-6E8A-4147-A177-3AD203B41FA5}">
                      <a16:colId xmlns:a16="http://schemas.microsoft.com/office/drawing/2014/main" val="20002"/>
                    </a:ext>
                  </a:extLst>
                </a:gridCol>
                <a:gridCol w="1442358">
                  <a:extLst>
                    <a:ext uri="{9D8B030D-6E8A-4147-A177-3AD203B41FA5}">
                      <a16:colId xmlns:a16="http://schemas.microsoft.com/office/drawing/2014/main" val="20003"/>
                    </a:ext>
                  </a:extLst>
                </a:gridCol>
              </a:tblGrid>
              <a:tr h="587828">
                <a:tc>
                  <a:txBody>
                    <a:bodyPr/>
                    <a:lstStyle/>
                    <a:p>
                      <a:endParaRPr lang="en-US" sz="1600" dirty="0"/>
                    </a:p>
                  </a:txBody>
                  <a:tcPr/>
                </a:tc>
                <a:tc>
                  <a:txBody>
                    <a:bodyPr/>
                    <a:lstStyle/>
                    <a:p>
                      <a:pPr algn="ctr"/>
                      <a:r>
                        <a:rPr lang="en-US" sz="1600" dirty="0"/>
                        <a:t>Willingly</a:t>
                      </a:r>
                    </a:p>
                  </a:txBody>
                  <a:tcPr/>
                </a:tc>
                <a:tc>
                  <a:txBody>
                    <a:bodyPr/>
                    <a:lstStyle/>
                    <a:p>
                      <a:pPr algn="ctr"/>
                      <a:r>
                        <a:rPr lang="en-US" sz="1600" dirty="0"/>
                        <a:t>Somewhat willingly</a:t>
                      </a:r>
                    </a:p>
                  </a:txBody>
                  <a:tcPr/>
                </a:tc>
                <a:tc>
                  <a:txBody>
                    <a:bodyPr/>
                    <a:lstStyle/>
                    <a:p>
                      <a:pPr algn="ctr"/>
                      <a:r>
                        <a:rPr lang="en-US" sz="1600" dirty="0"/>
                        <a:t>Not very willingly</a:t>
                      </a:r>
                    </a:p>
                  </a:txBody>
                  <a:tcPr/>
                </a:tc>
                <a:extLst>
                  <a:ext uri="{0D108BD9-81ED-4DB2-BD59-A6C34878D82A}">
                    <a16:rowId xmlns:a16="http://schemas.microsoft.com/office/drawing/2014/main" val="10000"/>
                  </a:ext>
                </a:extLst>
              </a:tr>
              <a:tr h="781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rPr>
                        <a:t> 1. I attend and participate in my Church meetings and classes.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 2. I do service for others.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2"/>
                  </a:ext>
                </a:extLst>
              </a:tr>
              <a:tr h="61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3.  I pay my </a:t>
                      </a:r>
                      <a:r>
                        <a:rPr lang="en-US" sz="1600" b="0" i="0" u="none" strike="noStrike" kern="1200" dirty="0">
                          <a:solidFill>
                            <a:schemeClr val="tx1"/>
                          </a:solidFill>
                          <a:effectLst/>
                          <a:latin typeface="+mn-lt"/>
                          <a:ea typeface="+mn-ea"/>
                          <a:cs typeface="+mn-cs"/>
                        </a:rPr>
                        <a:t>tithing </a:t>
                      </a:r>
                      <a:r>
                        <a:rPr lang="en-US" sz="1600" b="0" i="0" kern="1200" dirty="0">
                          <a:solidFill>
                            <a:schemeClr val="tx1"/>
                          </a:solidFill>
                          <a:effectLst/>
                          <a:latin typeface="+mn-lt"/>
                          <a:ea typeface="+mn-ea"/>
                          <a:cs typeface="+mn-cs"/>
                        </a:rPr>
                        <a:t>and fast offerings.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4.</a:t>
                      </a:r>
                      <a:r>
                        <a:rPr lang="en-US" sz="1600" b="0" i="0" kern="1200" baseline="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 I participate in activities with my </a:t>
                      </a:r>
                      <a:r>
                        <a:rPr lang="en-US" sz="1600" b="0" i="0" u="none" strike="noStrike" kern="1200" dirty="0">
                          <a:solidFill>
                            <a:schemeClr val="tx1"/>
                          </a:solidFill>
                          <a:effectLst/>
                          <a:latin typeface="+mn-lt"/>
                          <a:ea typeface="+mn-ea"/>
                          <a:cs typeface="+mn-cs"/>
                        </a:rPr>
                        <a:t>family</a:t>
                      </a:r>
                      <a:r>
                        <a:rPr lang="en-US" sz="1600" b="0" i="0" kern="1200" dirty="0">
                          <a:solidFill>
                            <a:schemeClr val="tx1"/>
                          </a:solidFill>
                          <a:effectLst/>
                          <a:latin typeface="+mn-lt"/>
                          <a:ea typeface="+mn-ea"/>
                          <a:cs typeface="+mn-cs"/>
                        </a:rPr>
                        <a:t>.</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4"/>
                  </a:ext>
                </a:extLst>
              </a:tr>
              <a:tr h="370840">
                <a:tc>
                  <a:txBody>
                    <a:bodyPr/>
                    <a:lstStyle/>
                    <a:p>
                      <a:r>
                        <a:rPr lang="en-US" sz="1600" b="0" i="0" kern="1200" dirty="0">
                          <a:solidFill>
                            <a:schemeClr val="tx1"/>
                          </a:solidFill>
                          <a:effectLst/>
                          <a:latin typeface="+mn-lt"/>
                          <a:ea typeface="+mn-ea"/>
                          <a:cs typeface="+mn-cs"/>
                        </a:rPr>
                        <a:t>5. I obey my parents.</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801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8975" y="2233777"/>
            <a:ext cx="1676400" cy="369332"/>
          </a:xfrm>
          <a:prstGeom prst="rect">
            <a:avLst/>
          </a:prstGeom>
          <a:noFill/>
        </p:spPr>
        <p:txBody>
          <a:bodyPr wrap="square" rtlCol="0">
            <a:spAutoFit/>
          </a:bodyPr>
          <a:lstStyle/>
          <a:p>
            <a:r>
              <a:rPr lang="en-US" dirty="0"/>
              <a:t>Myrrh </a:t>
            </a:r>
            <a:r>
              <a:rPr lang="en-US" dirty="0" err="1"/>
              <a:t>globuls</a:t>
            </a:r>
            <a:endParaRPr lang="en-US" dirty="0"/>
          </a:p>
        </p:txBody>
      </p:sp>
      <p:sp>
        <p:nvSpPr>
          <p:cNvPr id="4" name="TextBox 3"/>
          <p:cNvSpPr txBox="1"/>
          <p:nvPr/>
        </p:nvSpPr>
        <p:spPr>
          <a:xfrm>
            <a:off x="119741" y="108857"/>
            <a:ext cx="3886201" cy="2462213"/>
          </a:xfrm>
          <a:prstGeom prst="rect">
            <a:avLst/>
          </a:prstGeom>
          <a:noFill/>
          <a:ln>
            <a:solidFill>
              <a:schemeClr val="tx1"/>
            </a:solidFill>
          </a:ln>
        </p:spPr>
        <p:txBody>
          <a:bodyPr wrap="square" rtlCol="0">
            <a:spAutoFit/>
          </a:bodyPr>
          <a:lstStyle/>
          <a:p>
            <a:r>
              <a:rPr lang="en-US" dirty="0"/>
              <a:t>Art of the Apothecary</a:t>
            </a:r>
          </a:p>
          <a:p>
            <a:r>
              <a:rPr lang="en-US" dirty="0"/>
              <a:t>Apothecary is defined in today’s terms as a health professional trained in the art of preparing and dispensing drugs. Derived from the Greek word </a:t>
            </a:r>
            <a:r>
              <a:rPr lang="en-US" dirty="0" err="1"/>
              <a:t>apotheke</a:t>
            </a:r>
            <a:r>
              <a:rPr lang="en-US" dirty="0"/>
              <a:t>, it means a repository or store room and from the Hebrew word </a:t>
            </a:r>
            <a:r>
              <a:rPr lang="en-US" dirty="0" err="1"/>
              <a:t>raqach</a:t>
            </a:r>
            <a:r>
              <a:rPr lang="en-US" dirty="0"/>
              <a:t>, which means to perfume.</a:t>
            </a:r>
          </a:p>
          <a:p>
            <a:r>
              <a:rPr lang="en-US" sz="1000" dirty="0"/>
              <a:t>healwithoil.com</a:t>
            </a:r>
          </a:p>
        </p:txBody>
      </p:sp>
      <p:pic>
        <p:nvPicPr>
          <p:cNvPr id="2050" name="Picture 2" descr="Myrrh glob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691" y="390694"/>
            <a:ext cx="2543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yrrh tree in Som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879" y="318601"/>
            <a:ext cx="2809875" cy="1981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83515" y="2295694"/>
            <a:ext cx="3121932" cy="369332"/>
          </a:xfrm>
          <a:prstGeom prst="rect">
            <a:avLst/>
          </a:prstGeom>
          <a:noFill/>
        </p:spPr>
        <p:txBody>
          <a:bodyPr wrap="square" rtlCol="0">
            <a:spAutoFit/>
          </a:bodyPr>
          <a:lstStyle/>
          <a:p>
            <a:r>
              <a:rPr lang="en-US" dirty="0"/>
              <a:t>Myrrh tree in Somalia</a:t>
            </a:r>
          </a:p>
        </p:txBody>
      </p:sp>
      <p:sp>
        <p:nvSpPr>
          <p:cNvPr id="5" name="Rectangle 4"/>
          <p:cNvSpPr/>
          <p:nvPr/>
        </p:nvSpPr>
        <p:spPr>
          <a:xfrm>
            <a:off x="504864" y="4691434"/>
            <a:ext cx="1172417" cy="276999"/>
          </a:xfrm>
          <a:prstGeom prst="rect">
            <a:avLst/>
          </a:prstGeom>
        </p:spPr>
        <p:txBody>
          <a:bodyPr wrap="square">
            <a:spAutoFit/>
          </a:bodyPr>
          <a:lstStyle/>
          <a:p>
            <a:r>
              <a:rPr lang="en-US" sz="1200" dirty="0"/>
              <a:t>Galbanum</a:t>
            </a:r>
          </a:p>
        </p:txBody>
      </p:sp>
      <p:pic>
        <p:nvPicPr>
          <p:cNvPr id="2054" name="Picture 6" descr="Frankincense in the Dhofar region of 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791" y="2723707"/>
            <a:ext cx="26955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070068" y="2374259"/>
            <a:ext cx="3121932" cy="369332"/>
          </a:xfrm>
          <a:prstGeom prst="rect">
            <a:avLst/>
          </a:prstGeom>
          <a:noFill/>
        </p:spPr>
        <p:txBody>
          <a:bodyPr wrap="square" rtlCol="0">
            <a:spAutoFit/>
          </a:bodyPr>
          <a:lstStyle/>
          <a:p>
            <a:r>
              <a:rPr lang="en-US" dirty="0"/>
              <a:t>Frankincense Tree</a:t>
            </a:r>
          </a:p>
        </p:txBody>
      </p:sp>
      <p:sp>
        <p:nvSpPr>
          <p:cNvPr id="6" name="Rectangle 5"/>
          <p:cNvSpPr/>
          <p:nvPr/>
        </p:nvSpPr>
        <p:spPr>
          <a:xfrm>
            <a:off x="2062841" y="5183681"/>
            <a:ext cx="2374116" cy="1384995"/>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Myrrh and frankincense have had spiritual significance since ancient times and they also were adopted as medicines for physical ailments.</a:t>
            </a:r>
            <a:endParaRPr lang="en-US" sz="1400" dirty="0"/>
          </a:p>
        </p:txBody>
      </p:sp>
      <p:sp>
        <p:nvSpPr>
          <p:cNvPr id="8" name="Rectangle 7"/>
          <p:cNvSpPr/>
          <p:nvPr/>
        </p:nvSpPr>
        <p:spPr>
          <a:xfrm>
            <a:off x="4490357" y="4549676"/>
            <a:ext cx="7118123" cy="2308324"/>
          </a:xfrm>
          <a:prstGeom prst="rect">
            <a:avLst/>
          </a:prstGeom>
        </p:spPr>
        <p:txBody>
          <a:bodyPr wrap="square">
            <a:spAutoFit/>
          </a:bodyPr>
          <a:lstStyle/>
          <a:p>
            <a:r>
              <a:rPr lang="en-US" sz="1200" dirty="0">
                <a:solidFill>
                  <a:srgbClr val="000000"/>
                </a:solidFill>
                <a:latin typeface="Times New Roman" panose="02020603050405020304" pitchFamily="18" charset="0"/>
              </a:rPr>
              <a:t>Most resin (whether myrrh or frankincense) is obtained by tapping: making deliberate incisions with a specially designed tool or ordinary axe, about 2 inches long, into the bark of the tree. The milky liquid that exudes hardens on exposure to air into droplets or "tears," which are then easily detached by the collector about two weeks later. New </a:t>
            </a:r>
            <a:r>
              <a:rPr lang="en-US" sz="1200" dirty="0" err="1">
                <a:solidFill>
                  <a:srgbClr val="000000"/>
                </a:solidFill>
                <a:latin typeface="Times New Roman" panose="02020603050405020304" pitchFamily="18" charset="0"/>
              </a:rPr>
              <a:t>tappings</a:t>
            </a:r>
            <a:r>
              <a:rPr lang="en-US" sz="1200" dirty="0">
                <a:solidFill>
                  <a:srgbClr val="000000"/>
                </a:solidFill>
                <a:latin typeface="Times New Roman" panose="02020603050405020304" pitchFamily="18" charset="0"/>
              </a:rPr>
              <a:t> are made at the same place as old ones after removing hardened resin from the previous cut. If the tapping interval is short, then a light scratching of the wood is usually sufficient to cause the resin to flow again. The particular details of the tapping-the time of year it is undertaken, its duration, and the interval between individual </a:t>
            </a:r>
            <a:r>
              <a:rPr lang="en-US" sz="1200" dirty="0" err="1">
                <a:solidFill>
                  <a:srgbClr val="000000"/>
                </a:solidFill>
                <a:latin typeface="Times New Roman" panose="02020603050405020304" pitchFamily="18" charset="0"/>
              </a:rPr>
              <a:t>tappings</a:t>
            </a:r>
            <a:r>
              <a:rPr lang="en-US" sz="1200" dirty="0">
                <a:solidFill>
                  <a:srgbClr val="000000"/>
                </a:solidFill>
                <a:latin typeface="Times New Roman" panose="02020603050405020304" pitchFamily="18" charset="0"/>
              </a:rPr>
              <a:t>-vary according to the species and the customs in the area of production. For example, in Somalia there are usually two periods when </a:t>
            </a:r>
            <a:r>
              <a:rPr lang="en-US" sz="1200" dirty="0" err="1">
                <a:solidFill>
                  <a:srgbClr val="000000"/>
                </a:solidFill>
                <a:latin typeface="Times New Roman" panose="02020603050405020304" pitchFamily="18" charset="0"/>
              </a:rPr>
              <a:t>Boswellia</a:t>
            </a:r>
            <a:r>
              <a:rPr lang="en-US" sz="1200" dirty="0">
                <a:solidFill>
                  <a:srgbClr val="000000"/>
                </a:solidFill>
                <a:latin typeface="Times New Roman" panose="02020603050405020304" pitchFamily="18" charset="0"/>
              </a:rPr>
              <a:t> is tapped, each lasting 3-4 months, involving successive </a:t>
            </a:r>
            <a:r>
              <a:rPr lang="en-US" sz="1200" dirty="0" err="1">
                <a:solidFill>
                  <a:srgbClr val="000000"/>
                </a:solidFill>
                <a:latin typeface="Times New Roman" panose="02020603050405020304" pitchFamily="18" charset="0"/>
              </a:rPr>
              <a:t>tappings</a:t>
            </a:r>
            <a:r>
              <a:rPr lang="en-US" sz="1200" dirty="0">
                <a:solidFill>
                  <a:srgbClr val="000000"/>
                </a:solidFill>
                <a:latin typeface="Times New Roman" panose="02020603050405020304" pitchFamily="18" charset="0"/>
              </a:rPr>
              <a:t> at approximately 15-day intervals, with the timing of the tapping periods dependent on the onset and extent of the rains. The resin is stored for about 12 weeks to harden. The only processing undertaken after collection is sorting and grading of the resin globules, usually done by the local merchant to whom it is sold rather than the collector.</a:t>
            </a:r>
            <a:endParaRPr lang="en-US" sz="1200" dirty="0"/>
          </a:p>
        </p:txBody>
      </p:sp>
      <p:sp>
        <p:nvSpPr>
          <p:cNvPr id="9" name="Rectangle 8"/>
          <p:cNvSpPr/>
          <p:nvPr/>
        </p:nvSpPr>
        <p:spPr>
          <a:xfrm>
            <a:off x="4396693" y="2845210"/>
            <a:ext cx="3157312" cy="1323439"/>
          </a:xfrm>
          <a:prstGeom prst="rect">
            <a:avLst/>
          </a:prstGeom>
        </p:spPr>
        <p:txBody>
          <a:bodyPr wrap="square">
            <a:spAutoFit/>
          </a:bodyPr>
          <a:lstStyle/>
          <a:p>
            <a:pPr algn="ctr"/>
            <a:r>
              <a:rPr lang="en-US" sz="1600" b="1" dirty="0">
                <a:solidFill>
                  <a:srgbClr val="000000"/>
                </a:solidFill>
                <a:latin typeface="Times New Roman" panose="02020603050405020304" pitchFamily="18" charset="0"/>
              </a:rPr>
              <a:t>MYRRH AND FRANKINCENSE</a:t>
            </a:r>
          </a:p>
          <a:p>
            <a:pPr algn="ctr"/>
            <a:r>
              <a:rPr lang="en-US" sz="1600" i="1" dirty="0">
                <a:solidFill>
                  <a:srgbClr val="000000"/>
                </a:solidFill>
                <a:latin typeface="Arial" panose="020B0604020202020204" pitchFamily="34" charset="0"/>
              </a:rPr>
              <a:t>by </a:t>
            </a:r>
            <a:r>
              <a:rPr lang="en-US" sz="1600" i="1" dirty="0" err="1">
                <a:solidFill>
                  <a:srgbClr val="000000"/>
                </a:solidFill>
                <a:latin typeface="Arial" panose="020B0604020202020204" pitchFamily="34" charset="0"/>
              </a:rPr>
              <a:t>Subhuti</a:t>
            </a:r>
            <a:r>
              <a:rPr lang="en-US" sz="1600" i="1" dirty="0">
                <a:solidFill>
                  <a:srgbClr val="000000"/>
                </a:solidFill>
                <a:latin typeface="Arial" panose="020B0604020202020204" pitchFamily="34" charset="0"/>
              </a:rPr>
              <a:t> </a:t>
            </a:r>
            <a:r>
              <a:rPr lang="en-US" sz="1600" i="1" dirty="0" err="1">
                <a:solidFill>
                  <a:srgbClr val="000000"/>
                </a:solidFill>
                <a:latin typeface="Arial" panose="020B0604020202020204" pitchFamily="34" charset="0"/>
              </a:rPr>
              <a:t>Dharmananda</a:t>
            </a:r>
            <a:r>
              <a:rPr lang="en-US" sz="1600" i="1" dirty="0">
                <a:solidFill>
                  <a:srgbClr val="000000"/>
                </a:solidFill>
                <a:latin typeface="Arial" panose="020B0604020202020204" pitchFamily="34" charset="0"/>
              </a:rPr>
              <a:t>, Ph.D., Director, Institute for Traditional Medicine, Portland, Oregon</a:t>
            </a:r>
            <a:endParaRPr lang="en-US" sz="1600" b="0" i="1" dirty="0">
              <a:solidFill>
                <a:srgbClr val="000000"/>
              </a:solidFill>
              <a:effectLst/>
              <a:latin typeface="Arial" panose="020B0604020202020204" pitchFamily="34" charset="0"/>
            </a:endParaRPr>
          </a:p>
        </p:txBody>
      </p:sp>
      <p:pic>
        <p:nvPicPr>
          <p:cNvPr id="2056" name="Picture 8" descr="Acorus calamu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246" y="461620"/>
            <a:ext cx="1377120" cy="18340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078280" y="108857"/>
            <a:ext cx="1676400" cy="369332"/>
          </a:xfrm>
          <a:prstGeom prst="rect">
            <a:avLst/>
          </a:prstGeom>
          <a:noFill/>
        </p:spPr>
        <p:txBody>
          <a:bodyPr wrap="square" rtlCol="0">
            <a:spAutoFit/>
          </a:bodyPr>
          <a:lstStyle/>
          <a:p>
            <a:r>
              <a:rPr lang="en-US" dirty="0"/>
              <a:t>Sweet </a:t>
            </a:r>
            <a:r>
              <a:rPr lang="en-US" dirty="0" err="1"/>
              <a:t>Calamas</a:t>
            </a:r>
            <a:endParaRPr lang="en-US" dirty="0"/>
          </a:p>
        </p:txBody>
      </p:sp>
      <p:pic>
        <p:nvPicPr>
          <p:cNvPr id="2060" name="Picture 12" descr="http://www.ericamcneal.com/wp-content/uploads/2014/09/galbanum-plan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86" y="2832023"/>
            <a:ext cx="1862575" cy="18625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odasagardener.files.wordpress.com/2012/08/styrax-officinalis-jbg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34" t="66848" r="65905" b="11613"/>
          <a:stretch/>
        </p:blipFill>
        <p:spPr bwMode="auto">
          <a:xfrm>
            <a:off x="2145594" y="2983904"/>
            <a:ext cx="1906019" cy="17294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359927" y="4691434"/>
            <a:ext cx="570669" cy="276999"/>
          </a:xfrm>
          <a:prstGeom prst="rect">
            <a:avLst/>
          </a:prstGeom>
        </p:spPr>
        <p:txBody>
          <a:bodyPr wrap="none">
            <a:spAutoFit/>
          </a:bodyPr>
          <a:lstStyle/>
          <a:p>
            <a:r>
              <a:rPr lang="en-US" sz="1200" dirty="0"/>
              <a:t>Stacte</a:t>
            </a:r>
          </a:p>
        </p:txBody>
      </p:sp>
      <p:pic>
        <p:nvPicPr>
          <p:cNvPr id="2064" name="Picture 16" descr="http://www.victorie-inc.us/images/Plants/onycha_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985" y="5020483"/>
            <a:ext cx="1666875" cy="15335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83213" y="6550845"/>
            <a:ext cx="1172417" cy="276999"/>
          </a:xfrm>
          <a:prstGeom prst="rect">
            <a:avLst/>
          </a:prstGeom>
        </p:spPr>
        <p:txBody>
          <a:bodyPr wrap="square">
            <a:spAutoFit/>
          </a:bodyPr>
          <a:lstStyle/>
          <a:p>
            <a:r>
              <a:rPr lang="en-US" sz="1200" dirty="0" err="1"/>
              <a:t>Onycha</a:t>
            </a:r>
            <a:endParaRPr lang="en-US" sz="1200" dirty="0"/>
          </a:p>
        </p:txBody>
      </p:sp>
    </p:spTree>
    <p:extLst>
      <p:ext uri="{BB962C8B-B14F-4D97-AF65-F5344CB8AC3E}">
        <p14:creationId xmlns:p14="http://schemas.microsoft.com/office/powerpoint/2010/main" val="55984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24" y="790323"/>
            <a:ext cx="5063905" cy="3416320"/>
          </a:xfrm>
          <a:prstGeom prst="rect">
            <a:avLst/>
          </a:prstGeom>
          <a:ln>
            <a:solidFill>
              <a:schemeClr val="tx1"/>
            </a:solidFill>
          </a:ln>
        </p:spPr>
        <p:txBody>
          <a:bodyPr wrap="square">
            <a:spAutoFit/>
          </a:bodyPr>
          <a:lstStyle/>
          <a:p>
            <a:r>
              <a:rPr lang="en-US" b="1" i="0" dirty="0">
                <a:solidFill>
                  <a:srgbClr val="222222"/>
                </a:solidFill>
                <a:effectLst/>
                <a:latin typeface="Imprint MT Shadow" panose="04020605060303030202" pitchFamily="82" charset="0"/>
              </a:rPr>
              <a:t>“I Love Cookies”</a:t>
            </a:r>
          </a:p>
          <a:p>
            <a:r>
              <a:rPr lang="en-US" b="0" i="0" dirty="0">
                <a:solidFill>
                  <a:srgbClr val="222222"/>
                </a:solidFill>
                <a:effectLst/>
                <a:latin typeface="Imprint MT Shadow" panose="04020605060303030202" pitchFamily="82" charset="0"/>
              </a:rPr>
              <a:t>“They were doing the Primary Program during Sacrament Meeting and one of the primary kids was giving the prayer. The teacher was right next to him whispering in his ear the prayer. She said “…and we love Thee Heavenly Father” and he repeated “…and we love Thee Heavenly Father.”</a:t>
            </a:r>
          </a:p>
          <a:p>
            <a:r>
              <a:rPr lang="en-US" b="0" i="0" dirty="0">
                <a:solidFill>
                  <a:srgbClr val="222222"/>
                </a:solidFill>
                <a:effectLst/>
                <a:latin typeface="Imprint MT Shadow" panose="04020605060303030202" pitchFamily="82" charset="0"/>
              </a:rPr>
              <a:t>She then said “And we love Thy Son Jesus Christ” and he then said “and I </a:t>
            </a:r>
            <a:r>
              <a:rPr lang="en-US" b="0" i="0" dirty="0" err="1">
                <a:solidFill>
                  <a:srgbClr val="222222"/>
                </a:solidFill>
                <a:effectLst/>
                <a:latin typeface="Imprint MT Shadow" panose="04020605060303030202" pitchFamily="82" charset="0"/>
              </a:rPr>
              <a:t>loooove</a:t>
            </a:r>
            <a:r>
              <a:rPr lang="en-US" b="0" i="0" dirty="0">
                <a:solidFill>
                  <a:srgbClr val="222222"/>
                </a:solidFill>
                <a:effectLst/>
                <a:latin typeface="Imprint MT Shadow" panose="04020605060303030202" pitchFamily="82" charset="0"/>
              </a:rPr>
              <a:t> cookies.” The primary teacher quickly said “No, we love Jesus” to which he simply said “No! I love cookies, in the names of Jesus Christ Amen.”</a:t>
            </a:r>
          </a:p>
        </p:txBody>
      </p:sp>
      <p:sp>
        <p:nvSpPr>
          <p:cNvPr id="4" name="Rectangle 3"/>
          <p:cNvSpPr/>
          <p:nvPr/>
        </p:nvSpPr>
        <p:spPr>
          <a:xfrm>
            <a:off x="377228" y="4904777"/>
            <a:ext cx="4981372" cy="1200329"/>
          </a:xfrm>
          <a:prstGeom prst="rect">
            <a:avLst/>
          </a:prstGeom>
          <a:ln>
            <a:solidFill>
              <a:schemeClr val="tx1"/>
            </a:solidFill>
          </a:ln>
        </p:spPr>
        <p:txBody>
          <a:bodyPr wrap="square">
            <a:spAutoFit/>
          </a:bodyPr>
          <a:lstStyle/>
          <a:p>
            <a:r>
              <a:rPr lang="en-US" b="1" i="0" dirty="0">
                <a:solidFill>
                  <a:srgbClr val="222222"/>
                </a:solidFill>
                <a:effectLst/>
                <a:latin typeface="High Tower Text" panose="02040502050506030303" pitchFamily="18" charset="0"/>
              </a:rPr>
              <a:t>Help Bishop!</a:t>
            </a:r>
          </a:p>
          <a:p>
            <a:r>
              <a:rPr lang="en-US" b="0" i="0" dirty="0">
                <a:solidFill>
                  <a:srgbClr val="222222"/>
                </a:solidFill>
                <a:effectLst/>
                <a:latin typeface="High Tower Text" panose="02040502050506030303" pitchFamily="18" charset="0"/>
              </a:rPr>
              <a:t>“one time my 3yr old was being very noisy in sacrament and while I am taking him out he yells ‘Help me Bishop'”</a:t>
            </a:r>
          </a:p>
        </p:txBody>
      </p:sp>
      <p:sp>
        <p:nvSpPr>
          <p:cNvPr id="5" name="Rectangle 4"/>
          <p:cNvSpPr/>
          <p:nvPr/>
        </p:nvSpPr>
        <p:spPr>
          <a:xfrm>
            <a:off x="6779536" y="4766277"/>
            <a:ext cx="4692713" cy="1477328"/>
          </a:xfrm>
          <a:prstGeom prst="rect">
            <a:avLst/>
          </a:prstGeom>
          <a:ln>
            <a:solidFill>
              <a:schemeClr val="tx1"/>
            </a:solidFill>
          </a:ln>
        </p:spPr>
        <p:txBody>
          <a:bodyPr wrap="square">
            <a:spAutoFit/>
          </a:bodyPr>
          <a:lstStyle/>
          <a:p>
            <a:r>
              <a:rPr lang="en-US" b="1" i="0" dirty="0">
                <a:solidFill>
                  <a:srgbClr val="222222"/>
                </a:solidFill>
                <a:effectLst/>
                <a:latin typeface="High Tower Text" panose="02040502050506030303" pitchFamily="18" charset="0"/>
              </a:rPr>
              <a:t>Amen</a:t>
            </a:r>
          </a:p>
          <a:p>
            <a:r>
              <a:rPr lang="en-US" b="0" i="0" dirty="0">
                <a:solidFill>
                  <a:srgbClr val="222222"/>
                </a:solidFill>
                <a:effectLst/>
                <a:latin typeface="High Tower Text" panose="02040502050506030303" pitchFamily="18" charset="0"/>
              </a:rPr>
              <a:t>“As I said ‘amen’ in giving the closing prayer, I could hear my little boy scream at the top of his lungs “Amen!” while waving his little arms in the air.”</a:t>
            </a:r>
          </a:p>
        </p:txBody>
      </p:sp>
      <p:sp>
        <p:nvSpPr>
          <p:cNvPr id="6" name="Rectangle 5"/>
          <p:cNvSpPr/>
          <p:nvPr/>
        </p:nvSpPr>
        <p:spPr>
          <a:xfrm>
            <a:off x="5682559" y="3389376"/>
            <a:ext cx="6096000" cy="923330"/>
          </a:xfrm>
          <a:prstGeom prst="rect">
            <a:avLst/>
          </a:prstGeom>
          <a:ln>
            <a:solidFill>
              <a:schemeClr val="tx1"/>
            </a:solidFill>
          </a:ln>
        </p:spPr>
        <p:txBody>
          <a:bodyPr>
            <a:spAutoFit/>
          </a:bodyPr>
          <a:lstStyle/>
          <a:p>
            <a:r>
              <a:rPr lang="en-US" b="1" i="0" dirty="0">
                <a:solidFill>
                  <a:srgbClr val="222222"/>
                </a:solidFill>
                <a:effectLst/>
                <a:latin typeface="High Tower Text" panose="02040502050506030303" pitchFamily="18" charset="0"/>
              </a:rPr>
              <a:t>Not enough</a:t>
            </a:r>
          </a:p>
          <a:p>
            <a:r>
              <a:rPr lang="en-US" b="0" i="0" dirty="0">
                <a:solidFill>
                  <a:srgbClr val="222222"/>
                </a:solidFill>
                <a:effectLst/>
                <a:latin typeface="High Tower Text" panose="02040502050506030303" pitchFamily="18" charset="0"/>
              </a:rPr>
              <a:t>“My son yelled out as they brought the sacrament tray around, ‘I’m WAY thirstier than that!'”</a:t>
            </a:r>
          </a:p>
        </p:txBody>
      </p:sp>
      <p:sp>
        <p:nvSpPr>
          <p:cNvPr id="7" name="Rectangle 6"/>
          <p:cNvSpPr/>
          <p:nvPr/>
        </p:nvSpPr>
        <p:spPr>
          <a:xfrm>
            <a:off x="6473228" y="749793"/>
            <a:ext cx="5305331" cy="1754326"/>
          </a:xfrm>
          <a:prstGeom prst="rect">
            <a:avLst/>
          </a:prstGeom>
          <a:ln>
            <a:solidFill>
              <a:schemeClr val="tx1"/>
            </a:solidFill>
          </a:ln>
        </p:spPr>
        <p:txBody>
          <a:bodyPr wrap="square">
            <a:spAutoFit/>
          </a:bodyPr>
          <a:lstStyle/>
          <a:p>
            <a:r>
              <a:rPr lang="en-US" b="1" i="0" dirty="0">
                <a:solidFill>
                  <a:srgbClr val="222222"/>
                </a:solidFill>
                <a:effectLst/>
                <a:latin typeface="High Tower Text" panose="02040502050506030303" pitchFamily="18" charset="0"/>
              </a:rPr>
              <a:t>Justin Bieber</a:t>
            </a:r>
          </a:p>
          <a:p>
            <a:r>
              <a:rPr lang="en-US" b="0" i="0" dirty="0">
                <a:solidFill>
                  <a:srgbClr val="222222"/>
                </a:solidFill>
                <a:effectLst/>
                <a:latin typeface="High Tower Text" panose="02040502050506030303" pitchFamily="18" charset="0"/>
              </a:rPr>
              <a:t>“While the young men were passing the Sacrament, the High Councilman’s phone went off. All of a sudden you could hear the words ‘Baby, baby, baby </a:t>
            </a:r>
            <a:r>
              <a:rPr lang="en-US" b="0" i="0" dirty="0" err="1">
                <a:solidFill>
                  <a:srgbClr val="222222"/>
                </a:solidFill>
                <a:effectLst/>
                <a:latin typeface="High Tower Text" panose="02040502050506030303" pitchFamily="18" charset="0"/>
              </a:rPr>
              <a:t>ohhhh</a:t>
            </a:r>
            <a:r>
              <a:rPr lang="en-US" b="0" i="0" dirty="0">
                <a:solidFill>
                  <a:srgbClr val="222222"/>
                </a:solidFill>
                <a:effectLst/>
                <a:latin typeface="High Tower Text" panose="02040502050506030303" pitchFamily="18" charset="0"/>
              </a:rPr>
              <a:t> like baby, baby, baby.’ Yeah, he had a Justin Bieber song for his ringtone.”</a:t>
            </a:r>
          </a:p>
        </p:txBody>
      </p:sp>
      <p:sp>
        <p:nvSpPr>
          <p:cNvPr id="8" name="Rectangle 7"/>
          <p:cNvSpPr/>
          <p:nvPr/>
        </p:nvSpPr>
        <p:spPr>
          <a:xfrm>
            <a:off x="105624" y="6452872"/>
            <a:ext cx="3564117" cy="276999"/>
          </a:xfrm>
          <a:prstGeom prst="rect">
            <a:avLst/>
          </a:prstGeom>
        </p:spPr>
        <p:txBody>
          <a:bodyPr wrap="none">
            <a:spAutoFit/>
          </a:bodyPr>
          <a:lstStyle/>
          <a:p>
            <a:r>
              <a:rPr lang="en-US" sz="1200" dirty="0"/>
              <a:t>http://ldssmile.com/2014/08/31/sacrament-meeting/</a:t>
            </a:r>
          </a:p>
        </p:txBody>
      </p:sp>
      <p:sp>
        <p:nvSpPr>
          <p:cNvPr id="9" name="Rectangle 8"/>
          <p:cNvSpPr/>
          <p:nvPr/>
        </p:nvSpPr>
        <p:spPr>
          <a:xfrm>
            <a:off x="1887682" y="136697"/>
            <a:ext cx="9753600" cy="400110"/>
          </a:xfrm>
          <a:prstGeom prst="rect">
            <a:avLst/>
          </a:prstGeom>
          <a:ln>
            <a:solidFill>
              <a:schemeClr val="tx1"/>
            </a:solidFill>
          </a:ln>
        </p:spPr>
        <p:txBody>
          <a:bodyPr wrap="square">
            <a:spAutoFit/>
          </a:bodyPr>
          <a:lstStyle/>
          <a:p>
            <a:r>
              <a:rPr lang="en-US" sz="2000" b="1" i="0" dirty="0">
                <a:solidFill>
                  <a:srgbClr val="222222"/>
                </a:solidFill>
                <a:effectLst/>
                <a:latin typeface="HP Simplified" panose="020B0604020204020204" pitchFamily="34" charset="0"/>
              </a:rPr>
              <a:t>Incredibly Embarrassing Funny Moments During Sacrament Meeting</a:t>
            </a:r>
          </a:p>
        </p:txBody>
      </p:sp>
      <p:sp>
        <p:nvSpPr>
          <p:cNvPr id="10" name="TextBox 9"/>
          <p:cNvSpPr txBox="1"/>
          <p:nvPr/>
        </p:nvSpPr>
        <p:spPr>
          <a:xfrm>
            <a:off x="105624" y="63374"/>
            <a:ext cx="1433465" cy="369332"/>
          </a:xfrm>
          <a:prstGeom prst="rect">
            <a:avLst/>
          </a:prstGeom>
          <a:noFill/>
          <a:ln>
            <a:solidFill>
              <a:schemeClr val="tx1"/>
            </a:solidFill>
          </a:ln>
        </p:spPr>
        <p:txBody>
          <a:bodyPr wrap="square" rtlCol="0">
            <a:spAutoFit/>
          </a:bodyPr>
          <a:lstStyle/>
          <a:p>
            <a:r>
              <a:rPr lang="en-US" dirty="0"/>
              <a:t>Just for Fun</a:t>
            </a:r>
          </a:p>
        </p:txBody>
      </p:sp>
    </p:spTree>
    <p:extLst>
      <p:ext uri="{BB962C8B-B14F-4D97-AF65-F5344CB8AC3E}">
        <p14:creationId xmlns:p14="http://schemas.microsoft.com/office/powerpoint/2010/main" val="190108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1350" cy="369332"/>
          </a:xfrm>
          <a:prstGeom prst="rect">
            <a:avLst/>
          </a:prstGeom>
          <a:noFill/>
        </p:spPr>
        <p:txBody>
          <a:bodyPr wrap="square" rtlCol="0">
            <a:spAutoFit/>
          </a:bodyPr>
          <a:lstStyle/>
          <a:p>
            <a:r>
              <a:rPr lang="en-US" dirty="0"/>
              <a:t>Exodus 35:4-5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Give of Your Substance</a:t>
            </a:r>
          </a:p>
        </p:txBody>
      </p:sp>
      <p:sp>
        <p:nvSpPr>
          <p:cNvPr id="2" name="Rectangle 1"/>
          <p:cNvSpPr/>
          <p:nvPr/>
        </p:nvSpPr>
        <p:spPr>
          <a:xfrm>
            <a:off x="136417" y="1496728"/>
            <a:ext cx="2099225" cy="646331"/>
          </a:xfrm>
          <a:prstGeom prst="rect">
            <a:avLst/>
          </a:prstGeom>
        </p:spPr>
        <p:txBody>
          <a:bodyPr wrap="square">
            <a:spAutoFit/>
          </a:bodyPr>
          <a:lstStyle/>
          <a:p>
            <a:pPr algn="ctr"/>
            <a:r>
              <a:rPr lang="en-US" b="0" i="0" dirty="0">
                <a:solidFill>
                  <a:srgbClr val="333333"/>
                </a:solidFill>
                <a:effectLst/>
                <a:latin typeface="Calibri" panose="020F0502020204030204" pitchFamily="34" charset="0"/>
              </a:rPr>
              <a:t>Offerings to the Tabernacle</a:t>
            </a:r>
            <a:endParaRPr lang="en-US" dirty="0">
              <a:latin typeface="Calibri" panose="020F0502020204030204" pitchFamily="34" charset="0"/>
            </a:endParaRPr>
          </a:p>
        </p:txBody>
      </p:sp>
      <p:sp>
        <p:nvSpPr>
          <p:cNvPr id="10" name="Rectangle 9"/>
          <p:cNvSpPr/>
          <p:nvPr/>
        </p:nvSpPr>
        <p:spPr>
          <a:xfrm>
            <a:off x="5728631" y="2383018"/>
            <a:ext cx="6096000" cy="3970318"/>
          </a:xfrm>
          <a:prstGeom prst="rect">
            <a:avLst/>
          </a:prstGeom>
        </p:spPr>
        <p:txBody>
          <a:bodyPr>
            <a:spAutoFit/>
          </a:bodyPr>
          <a:lstStyle/>
          <a:p>
            <a:r>
              <a:rPr lang="en-US" dirty="0">
                <a:latin typeface="Calibri" panose="020F0502020204030204" pitchFamily="34" charset="0"/>
              </a:rPr>
              <a:t>“No effort was spared. No sacrifice was too great. Through the next five years men chiseled stone and laid footings and foundation, walls and ornamentation. </a:t>
            </a:r>
          </a:p>
          <a:p>
            <a:endParaRPr lang="en-US" dirty="0">
              <a:latin typeface="Calibri" panose="020F0502020204030204" pitchFamily="34" charset="0"/>
            </a:endParaRPr>
          </a:p>
          <a:p>
            <a:r>
              <a:rPr lang="en-US" dirty="0">
                <a:latin typeface="Calibri" panose="020F0502020204030204" pitchFamily="34" charset="0"/>
              </a:rPr>
              <a:t>Hundreds went to the north, there to live for a time to cut lumber, vast quantities of it, and then bind it together to form rafts which were floated down the river to Nauvoo.</a:t>
            </a:r>
          </a:p>
          <a:p>
            <a:endParaRPr lang="en-US" dirty="0">
              <a:latin typeface="Calibri" panose="020F0502020204030204" pitchFamily="34" charset="0"/>
            </a:endParaRPr>
          </a:p>
          <a:p>
            <a:r>
              <a:rPr lang="en-US" dirty="0">
                <a:latin typeface="Calibri" panose="020F0502020204030204" pitchFamily="34" charset="0"/>
              </a:rPr>
              <a:t>Beautiful moldings were cut from that lumber. Pennies were gathered to buy nails. </a:t>
            </a:r>
          </a:p>
          <a:p>
            <a:endParaRPr lang="en-US" dirty="0">
              <a:latin typeface="Calibri" panose="020F0502020204030204" pitchFamily="34" charset="0"/>
            </a:endParaRPr>
          </a:p>
          <a:p>
            <a:r>
              <a:rPr lang="en-US" dirty="0">
                <a:latin typeface="Calibri" panose="020F0502020204030204" pitchFamily="34" charset="0"/>
              </a:rPr>
              <a:t>Unimaginable sacrifice was made to procure glass. They were building a temple to God, and it had to be the very best of which they were capable.” (2)</a:t>
            </a:r>
          </a:p>
        </p:txBody>
      </p:sp>
      <p:sp>
        <p:nvSpPr>
          <p:cNvPr id="11" name="Rectangle 10"/>
          <p:cNvSpPr/>
          <p:nvPr/>
        </p:nvSpPr>
        <p:spPr>
          <a:xfrm>
            <a:off x="7328482" y="1450562"/>
            <a:ext cx="2896298" cy="584775"/>
          </a:xfrm>
          <a:prstGeom prst="rect">
            <a:avLst/>
          </a:prstGeom>
        </p:spPr>
        <p:txBody>
          <a:bodyPr wrap="square">
            <a:spAutoFit/>
          </a:bodyPr>
          <a:lstStyle/>
          <a:p>
            <a:pPr algn="ctr"/>
            <a:r>
              <a:rPr lang="en-US" sz="3200" b="0" i="0" dirty="0">
                <a:solidFill>
                  <a:srgbClr val="333333"/>
                </a:solidFill>
                <a:effectLst/>
                <a:latin typeface="Agency FB" panose="020B0503020202020204" pitchFamily="34" charset="0"/>
              </a:rPr>
              <a:t>The Nauvoo Temple</a:t>
            </a:r>
            <a:endParaRPr lang="en-US" sz="3200" dirty="0">
              <a:latin typeface="Agency FB" panose="020B0503020202020204" pitchFamily="34" charset="0"/>
            </a:endParaRPr>
          </a:p>
        </p:txBody>
      </p:sp>
      <p:pic>
        <p:nvPicPr>
          <p:cNvPr id="4098" name="Picture 2" descr="https://upload.wikimedia.org/wikipedia/commons/2/23/TEMPLE_DE_NAUVO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392" y="3517963"/>
            <a:ext cx="4087633" cy="29707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media-cache-ak0.pinimg.com/originals/31/4a/fe/314afe9fffdde4fec7ce579a24aa5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642" y="1015663"/>
            <a:ext cx="2857199" cy="214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6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1350" cy="369332"/>
          </a:xfrm>
          <a:prstGeom prst="rect">
            <a:avLst/>
          </a:prstGeom>
          <a:noFill/>
        </p:spPr>
        <p:txBody>
          <a:bodyPr wrap="square" rtlCol="0">
            <a:spAutoFit/>
          </a:bodyPr>
          <a:lstStyle/>
          <a:p>
            <a:r>
              <a:rPr lang="en-US" dirty="0"/>
              <a:t>Exodus 35:20-22, 29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A Willing Heart</a:t>
            </a:r>
          </a:p>
        </p:txBody>
      </p:sp>
      <p:grpSp>
        <p:nvGrpSpPr>
          <p:cNvPr id="12" name="Group 11"/>
          <p:cNvGrpSpPr/>
          <p:nvPr/>
        </p:nvGrpSpPr>
        <p:grpSpPr>
          <a:xfrm>
            <a:off x="338816" y="460737"/>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2492" y="1211216"/>
              <a:ext cx="2293346" cy="830997"/>
            </a:xfrm>
            <a:prstGeom prst="rect">
              <a:avLst/>
            </a:prstGeom>
          </p:spPr>
          <p:txBody>
            <a:bodyPr wrap="square">
              <a:spAutoFit/>
            </a:bodyPr>
            <a:lstStyle/>
            <a:p>
              <a:pPr algn="ctr"/>
              <a:r>
                <a:rPr lang="en-US" sz="1600" b="1" dirty="0"/>
                <a:t>The Lord desires that we give our offerings to Him with a willing heart</a:t>
              </a:r>
              <a:endParaRPr lang="en-US" sz="1600" i="1" dirty="0"/>
            </a:p>
          </p:txBody>
        </p:sp>
      </p:grpSp>
      <p:pic>
        <p:nvPicPr>
          <p:cNvPr id="5122" name="Picture 2" descr="http://rs271.pbsrc.com/albums/jj140/99alongway/Happy%20Birthday%20Animations/Birthday%20Animations/PresentDances.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27996" y="66097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4.businessinsider.com/image/5049fdefecad04a361000008/throwing-mone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26640" y="1389646"/>
            <a:ext cx="3222985" cy="23979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3.googleusercontent.com/-iIMerBynHBg/U02tvM_12kI/AAAAAAAAI34/d30dsOCz1eA/w506-h750/1293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283" y="345914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3586" y="4442227"/>
            <a:ext cx="7287399" cy="1569660"/>
          </a:xfrm>
          <a:prstGeom prst="rect">
            <a:avLst/>
          </a:prstGeom>
        </p:spPr>
        <p:txBody>
          <a:bodyPr wrap="square">
            <a:spAutoFit/>
          </a:bodyPr>
          <a:lstStyle/>
          <a:p>
            <a:pPr fontAlgn="base"/>
            <a:r>
              <a:rPr lang="en-US" sz="2400" b="0" i="0" dirty="0">
                <a:solidFill>
                  <a:srgbClr val="333333"/>
                </a:solidFill>
                <a:effectLst/>
                <a:latin typeface="Calibri" panose="020F0502020204030204" pitchFamily="34" charset="0"/>
              </a:rPr>
              <a:t>What are some offerings we can give to the Lord?</a:t>
            </a:r>
          </a:p>
          <a:p>
            <a:pPr fontAlgn="base">
              <a:buFont typeface="Arial" panose="020B0604020202020204" pitchFamily="34" charset="0"/>
              <a:buChar char="•"/>
            </a:pPr>
            <a:endParaRPr lang="en-US" sz="2400" b="0" i="0" dirty="0">
              <a:solidFill>
                <a:srgbClr val="333333"/>
              </a:solidFill>
              <a:effectLst/>
              <a:latin typeface="Calibri" panose="020F0502020204030204" pitchFamily="34" charset="0"/>
            </a:endParaRPr>
          </a:p>
          <a:p>
            <a:pPr fontAlgn="base"/>
            <a:r>
              <a:rPr lang="en-US" sz="2400" b="0" i="0" dirty="0">
                <a:solidFill>
                  <a:srgbClr val="333333"/>
                </a:solidFill>
                <a:effectLst/>
                <a:latin typeface="Calibri" panose="020F0502020204030204" pitchFamily="34" charset="0"/>
              </a:rPr>
              <a:t>Why do you think the Lord wants us to give these offerings willingly?</a:t>
            </a:r>
          </a:p>
        </p:txBody>
      </p:sp>
    </p:spTree>
    <p:extLst>
      <p:ext uri="{BB962C8B-B14F-4D97-AF65-F5344CB8AC3E}">
        <p14:creationId xmlns:p14="http://schemas.microsoft.com/office/powerpoint/2010/main" val="31466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22" presetClass="exit" presetSubtype="4" fill="hold" nodeType="withEffect">
                                  <p:stCondLst>
                                    <p:cond delay="0"/>
                                  </p:stCondLst>
                                  <p:childTnLst>
                                    <p:animEffect transition="out" filter="wipe(down)">
                                      <p:cBhvr>
                                        <p:cTn id="13" dur="500"/>
                                        <p:tgtEl>
                                          <p:spTgt spid="5124"/>
                                        </p:tgtEl>
                                      </p:cBhvr>
                                    </p:animEffect>
                                    <p:set>
                                      <p:cBhvr>
                                        <p:cTn id="14" dur="1" fill="hold">
                                          <p:stCondLst>
                                            <p:cond delay="499"/>
                                          </p:stCondLst>
                                        </p:cTn>
                                        <p:tgtEl>
                                          <p:spTgt spid="5124"/>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500"/>
                                        <p:tgtEl>
                                          <p:spTgt spid="5122"/>
                                        </p:tgtEl>
                                      </p:cBhvr>
                                    </p:animEffect>
                                    <p:set>
                                      <p:cBhvr>
                                        <p:cTn id="17" dur="1" fill="hold">
                                          <p:stCondLst>
                                            <p:cond delay="499"/>
                                          </p:stCondLst>
                                        </p:cTn>
                                        <p:tgtEl>
                                          <p:spTgt spid="5122"/>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5126"/>
                                        </p:tgtEl>
                                      </p:cBhvr>
                                    </p:animEffect>
                                    <p:set>
                                      <p:cBhvr>
                                        <p:cTn id="20" dur="1" fill="hold">
                                          <p:stCondLst>
                                            <p:cond delay="499"/>
                                          </p:stCondLst>
                                        </p:cTn>
                                        <p:tgtEl>
                                          <p:spTgt spid="51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35:30-35; 36:1-3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Agency FB" panose="020B0503020202020204" pitchFamily="34" charset="0"/>
              </a:rPr>
              <a:t>Bezaleel</a:t>
            </a:r>
            <a:endParaRPr lang="en-US" sz="6000" dirty="0">
              <a:latin typeface="Agency FB" panose="020B0503020202020204" pitchFamily="34" charset="0"/>
            </a:endParaRPr>
          </a:p>
        </p:txBody>
      </p:sp>
      <p:sp>
        <p:nvSpPr>
          <p:cNvPr id="3" name="Rectangle 2"/>
          <p:cNvSpPr/>
          <p:nvPr/>
        </p:nvSpPr>
        <p:spPr>
          <a:xfrm>
            <a:off x="356470" y="1093965"/>
            <a:ext cx="7287399" cy="1477328"/>
          </a:xfrm>
          <a:prstGeom prst="rect">
            <a:avLst/>
          </a:prstGeom>
        </p:spPr>
        <p:txBody>
          <a:bodyPr wrap="square">
            <a:spAutoFit/>
          </a:bodyPr>
          <a:lstStyle/>
          <a:p>
            <a:r>
              <a:rPr lang="en-US" dirty="0" err="1">
                <a:latin typeface="Calibri" panose="020F0502020204030204" pitchFamily="34" charset="0"/>
              </a:rPr>
              <a:t>Bezaleel</a:t>
            </a:r>
            <a:r>
              <a:rPr lang="en-US" dirty="0">
                <a:latin typeface="Calibri" panose="020F0502020204030204" pitchFamily="34" charset="0"/>
              </a:rPr>
              <a:t> was the son of Uri, who was the son of </a:t>
            </a:r>
            <a:r>
              <a:rPr lang="en-US" dirty="0" err="1">
                <a:latin typeface="Calibri" panose="020F0502020204030204" pitchFamily="34" charset="0"/>
              </a:rPr>
              <a:t>Hur</a:t>
            </a:r>
            <a:r>
              <a:rPr lang="en-US" dirty="0">
                <a:latin typeface="Calibri" panose="020F0502020204030204" pitchFamily="34" charset="0"/>
              </a:rPr>
              <a:t>, of the tribe of Judah</a:t>
            </a:r>
          </a:p>
          <a:p>
            <a:endParaRPr lang="en-US" dirty="0">
              <a:latin typeface="Calibri" panose="020F0502020204030204" pitchFamily="34" charset="0"/>
            </a:endParaRPr>
          </a:p>
          <a:p>
            <a:r>
              <a:rPr lang="en-US" dirty="0" err="1">
                <a:latin typeface="Calibri" panose="020F0502020204030204" pitchFamily="34" charset="0"/>
              </a:rPr>
              <a:t>Bezaleel</a:t>
            </a:r>
            <a:r>
              <a:rPr lang="en-US" dirty="0">
                <a:latin typeface="Calibri" panose="020F0502020204030204" pitchFamily="34" charset="0"/>
              </a:rPr>
              <a:t> was one of the skilled craftsmen given by the Lord to Moses, along with </a:t>
            </a:r>
            <a:r>
              <a:rPr lang="en-US" dirty="0" err="1">
                <a:latin typeface="Calibri" panose="020F0502020204030204" pitchFamily="34" charset="0"/>
              </a:rPr>
              <a:t>Aholiab</a:t>
            </a:r>
            <a:r>
              <a:rPr lang="en-US" dirty="0">
                <a:latin typeface="Calibri" panose="020F0502020204030204" pitchFamily="34" charset="0"/>
              </a:rPr>
              <a:t> (</a:t>
            </a:r>
            <a:r>
              <a:rPr lang="en-US" dirty="0" err="1">
                <a:latin typeface="Calibri" panose="020F0502020204030204" pitchFamily="34" charset="0"/>
              </a:rPr>
              <a:t>Aholiab</a:t>
            </a:r>
            <a:r>
              <a:rPr lang="en-US" dirty="0">
                <a:latin typeface="Calibri" panose="020F0502020204030204" pitchFamily="34" charset="0"/>
              </a:rPr>
              <a:t>, the son of </a:t>
            </a:r>
            <a:r>
              <a:rPr lang="en-US" dirty="0" err="1">
                <a:latin typeface="Calibri" panose="020F0502020204030204" pitchFamily="34" charset="0"/>
              </a:rPr>
              <a:t>Ahisamach</a:t>
            </a:r>
            <a:r>
              <a:rPr lang="en-US" dirty="0">
                <a:latin typeface="Calibri" panose="020F0502020204030204" pitchFamily="34" charset="0"/>
              </a:rPr>
              <a:t>, of the tribe of Dan), to help prepare the Tabernacle under the inspiration of the Spirit of God</a:t>
            </a:r>
          </a:p>
        </p:txBody>
      </p:sp>
      <p:grpSp>
        <p:nvGrpSpPr>
          <p:cNvPr id="26" name="Group 25"/>
          <p:cNvGrpSpPr/>
          <p:nvPr/>
        </p:nvGrpSpPr>
        <p:grpSpPr>
          <a:xfrm>
            <a:off x="8327147" y="961752"/>
            <a:ext cx="1687014" cy="3802064"/>
            <a:chOff x="6128232" y="922336"/>
            <a:chExt cx="1687014" cy="3802064"/>
          </a:xfrm>
        </p:grpSpPr>
        <p:sp>
          <p:nvSpPr>
            <p:cNvPr id="27" name="Cloud 26"/>
            <p:cNvSpPr/>
            <p:nvPr/>
          </p:nvSpPr>
          <p:spPr>
            <a:xfrm rot="1026084">
              <a:off x="6388353" y="1076204"/>
              <a:ext cx="1228753" cy="1087745"/>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7456902" y="2921565"/>
              <a:ext cx="358344"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181732" y="2809600"/>
              <a:ext cx="338282"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7114705" y="4085300"/>
              <a:ext cx="312670"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6755250" y="4072659"/>
              <a:ext cx="311174"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7036492" y="2108152"/>
              <a:ext cx="667754" cy="122307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6349656" y="2134576"/>
              <a:ext cx="667754" cy="1139981"/>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546098" y="2152249"/>
              <a:ext cx="996184" cy="224927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5145672">
              <a:off x="6781449" y="900466"/>
              <a:ext cx="501658" cy="5453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732025" y="1099133"/>
              <a:ext cx="171486" cy="186095"/>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26395" y="1158037"/>
              <a:ext cx="227788" cy="17375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81800" y="2228361"/>
              <a:ext cx="94764" cy="553656"/>
            </a:xfrm>
            <a:prstGeom prst="rect">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95457" y="2224007"/>
              <a:ext cx="94764" cy="553656"/>
            </a:xfrm>
            <a:prstGeom prst="rect">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763451" y="2478516"/>
              <a:ext cx="541902" cy="553656"/>
            </a:xfrm>
            <a:prstGeom prst="rect">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6546098" y="3070378"/>
              <a:ext cx="996184" cy="1123669"/>
            </a:xfrm>
            <a:prstGeom prst="trapezoid">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679061" y="1158037"/>
              <a:ext cx="706534" cy="11665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595540" y="4260483"/>
              <a:ext cx="902539" cy="102512"/>
              <a:chOff x="4572000" y="5105399"/>
              <a:chExt cx="2079173" cy="398418"/>
            </a:xfrm>
          </p:grpSpPr>
          <p:sp>
            <p:nvSpPr>
              <p:cNvPr id="49" name="Cross 48"/>
              <p:cNvSpPr/>
              <p:nvPr/>
            </p:nvSpPr>
            <p:spPr>
              <a:xfrm>
                <a:off x="4572000" y="5105400"/>
                <a:ext cx="381000" cy="381000"/>
              </a:xfrm>
              <a:prstGeom prst="plus">
                <a:avLst>
                  <a:gd name="adj" fmla="val 31857"/>
                </a:avLst>
              </a:prstGeom>
              <a:solidFill>
                <a:srgbClr val="BA7816"/>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p:cNvSpPr/>
              <p:nvPr/>
            </p:nvSpPr>
            <p:spPr>
              <a:xfrm>
                <a:off x="5003075" y="5109754"/>
                <a:ext cx="381000" cy="381000"/>
              </a:xfrm>
              <a:prstGeom prst="plus">
                <a:avLst>
                  <a:gd name="adj" fmla="val 31857"/>
                </a:avLst>
              </a:prstGeom>
              <a:solidFill>
                <a:srgbClr val="BA7816"/>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5425441" y="5114108"/>
                <a:ext cx="381000" cy="381000"/>
              </a:xfrm>
              <a:prstGeom prst="plus">
                <a:avLst>
                  <a:gd name="adj" fmla="val 31857"/>
                </a:avLst>
              </a:prstGeom>
              <a:solidFill>
                <a:srgbClr val="BA7816"/>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5847807" y="5118462"/>
                <a:ext cx="381000" cy="381000"/>
              </a:xfrm>
              <a:prstGeom prst="plus">
                <a:avLst>
                  <a:gd name="adj" fmla="val 31857"/>
                </a:avLst>
              </a:prstGeom>
              <a:solidFill>
                <a:srgbClr val="BA7816"/>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6270173" y="5122816"/>
                <a:ext cx="381000" cy="381000"/>
              </a:xfrm>
              <a:prstGeom prst="plus">
                <a:avLst>
                  <a:gd name="adj" fmla="val 31857"/>
                </a:avLst>
              </a:prstGeom>
              <a:solidFill>
                <a:srgbClr val="BA7816"/>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4909457" y="5105399"/>
                <a:ext cx="152400" cy="372292"/>
              </a:xfrm>
              <a:prstGeom prst="triangle">
                <a:avLst/>
              </a:prstGeom>
              <a:solidFill>
                <a:schemeClr val="bg2">
                  <a:lumMod val="50000"/>
                </a:schemeClr>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flipV="1">
                <a:off x="5340531" y="5109753"/>
                <a:ext cx="152400" cy="372292"/>
              </a:xfrm>
              <a:prstGeom prst="triangle">
                <a:avLst/>
              </a:prstGeom>
              <a:solidFill>
                <a:schemeClr val="bg2">
                  <a:lumMod val="50000"/>
                </a:schemeClr>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5749834" y="5118462"/>
                <a:ext cx="152400" cy="372292"/>
              </a:xfrm>
              <a:prstGeom prst="triangle">
                <a:avLst/>
              </a:prstGeom>
              <a:solidFill>
                <a:schemeClr val="bg2">
                  <a:lumMod val="50000"/>
                </a:schemeClr>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flipV="1">
                <a:off x="6154783" y="5131525"/>
                <a:ext cx="152400" cy="372292"/>
              </a:xfrm>
              <a:prstGeom prst="triangle">
                <a:avLst/>
              </a:prstGeom>
              <a:solidFill>
                <a:schemeClr val="bg2">
                  <a:lumMod val="50000"/>
                </a:schemeClr>
              </a:solidFill>
              <a:ln w="19050">
                <a:solidFill>
                  <a:srgbClr val="8C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6760138" y="2931591"/>
              <a:ext cx="562208" cy="156754"/>
            </a:xfrm>
            <a:prstGeom prst="rect">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173761" y="3025801"/>
              <a:ext cx="145870" cy="596727"/>
              <a:chOff x="5340530" y="4356273"/>
              <a:chExt cx="222069" cy="1125772"/>
            </a:xfrm>
          </p:grpSpPr>
          <p:sp>
            <p:nvSpPr>
              <p:cNvPr id="47" name="Isosceles Triangle 46"/>
              <p:cNvSpPr/>
              <p:nvPr/>
            </p:nvSpPr>
            <p:spPr>
              <a:xfrm flipV="1">
                <a:off x="5340530" y="4648200"/>
                <a:ext cx="222069" cy="833845"/>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340530" y="4356273"/>
                <a:ext cx="222069" cy="291927"/>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rot="19671902">
              <a:off x="6128232" y="3103839"/>
              <a:ext cx="149668" cy="200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062134" y="3429000"/>
            <a:ext cx="6096000" cy="646331"/>
          </a:xfrm>
          <a:prstGeom prst="rect">
            <a:avLst/>
          </a:prstGeom>
        </p:spPr>
        <p:txBody>
          <a:bodyPr>
            <a:spAutoFit/>
          </a:bodyPr>
          <a:lstStyle/>
          <a:p>
            <a:r>
              <a:rPr lang="en-US" b="0" i="0" dirty="0" err="1">
                <a:solidFill>
                  <a:srgbClr val="333333"/>
                </a:solidFill>
                <a:effectLst/>
                <a:latin typeface="Calibri" panose="020F0502020204030204" pitchFamily="34" charset="0"/>
              </a:rPr>
              <a:t>Bezaleel</a:t>
            </a:r>
            <a:r>
              <a:rPr lang="en-US" b="0" i="0" dirty="0">
                <a:solidFill>
                  <a:srgbClr val="333333"/>
                </a:solidFill>
                <a:effectLst/>
                <a:latin typeface="Calibri" panose="020F0502020204030204" pitchFamily="34" charset="0"/>
              </a:rPr>
              <a:t> and </a:t>
            </a:r>
            <a:r>
              <a:rPr lang="en-US" b="0" i="0" dirty="0" err="1">
                <a:solidFill>
                  <a:srgbClr val="333333"/>
                </a:solidFill>
                <a:effectLst/>
                <a:latin typeface="Calibri" panose="020F0502020204030204" pitchFamily="34" charset="0"/>
              </a:rPr>
              <a:t>Aholiab</a:t>
            </a:r>
            <a:r>
              <a:rPr lang="en-US" b="0" i="0" dirty="0">
                <a:solidFill>
                  <a:srgbClr val="333333"/>
                </a:solidFill>
                <a:effectLst/>
                <a:latin typeface="Calibri" panose="020F0502020204030204" pitchFamily="34" charset="0"/>
              </a:rPr>
              <a:t>, through the Spirit, were </a:t>
            </a:r>
            <a:r>
              <a:rPr lang="en-US" dirty="0">
                <a:solidFill>
                  <a:srgbClr val="333333"/>
                </a:solidFill>
                <a:latin typeface="Calibri" panose="020F0502020204030204" pitchFamily="34" charset="0"/>
              </a:rPr>
              <a:t>given </a:t>
            </a:r>
            <a:r>
              <a:rPr lang="en-US" b="0" i="0" dirty="0">
                <a:solidFill>
                  <a:srgbClr val="333333"/>
                </a:solidFill>
                <a:effectLst/>
                <a:latin typeface="Calibri" panose="020F0502020204030204" pitchFamily="34" charset="0"/>
              </a:rPr>
              <a:t>the gift of fine workmanship in metals and wood and stone. </a:t>
            </a:r>
            <a:endParaRPr lang="en-US" dirty="0"/>
          </a:p>
        </p:txBody>
      </p:sp>
      <p:sp>
        <p:nvSpPr>
          <p:cNvPr id="5" name="Rectangle 4"/>
          <p:cNvSpPr/>
          <p:nvPr/>
        </p:nvSpPr>
        <p:spPr>
          <a:xfrm>
            <a:off x="5324676" y="4935123"/>
            <a:ext cx="6096000" cy="1477328"/>
          </a:xfrm>
          <a:prstGeom prst="rect">
            <a:avLst/>
          </a:prstGeom>
        </p:spPr>
        <p:txBody>
          <a:bodyPr>
            <a:spAutoFit/>
          </a:bodyPr>
          <a:lstStyle/>
          <a:p>
            <a:r>
              <a:rPr lang="en-US" b="0" i="0" dirty="0">
                <a:solidFill>
                  <a:srgbClr val="333333"/>
                </a:solidFill>
                <a:effectLst/>
                <a:latin typeface="Calibri" panose="020F0502020204030204" pitchFamily="34" charset="0"/>
              </a:rPr>
              <a:t>Gifts of the Spirit come to us in the form of pure intelligence or knowledge, transferred “in the abstract” (that is, spirit to spirit) through the Holy Ghost to enlighten our minds, open the eyes of our understanding, and manifest themselves as special abilities, skills, or capacities for understanding. (3)</a:t>
            </a:r>
            <a:endParaRPr lang="en-US" dirty="0"/>
          </a:p>
        </p:txBody>
      </p:sp>
      <p:grpSp>
        <p:nvGrpSpPr>
          <p:cNvPr id="58" name="Group 57"/>
          <p:cNvGrpSpPr/>
          <p:nvPr/>
        </p:nvGrpSpPr>
        <p:grpSpPr>
          <a:xfrm>
            <a:off x="755680" y="3280531"/>
            <a:ext cx="1160347" cy="2683556"/>
            <a:chOff x="1243152" y="762000"/>
            <a:chExt cx="1446148" cy="3344532"/>
          </a:xfrm>
        </p:grpSpPr>
        <p:grpSp>
          <p:nvGrpSpPr>
            <p:cNvPr id="59" name="Group 91"/>
            <p:cNvGrpSpPr/>
            <p:nvPr/>
          </p:nvGrpSpPr>
          <p:grpSpPr>
            <a:xfrm>
              <a:off x="1330794" y="762000"/>
              <a:ext cx="1358506" cy="3344532"/>
              <a:chOff x="4073994" y="2362200"/>
              <a:chExt cx="1358506" cy="3344532"/>
            </a:xfrm>
          </p:grpSpPr>
          <p:sp>
            <p:nvSpPr>
              <p:cNvPr id="67" name="Round Diagonal Corner Rectangle 66"/>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8091044">
                <a:off x="4125029" y="2770712"/>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4810871" y="3369236"/>
                <a:ext cx="535898" cy="121890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4144004" y="3330525"/>
                <a:ext cx="535901" cy="12250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4347556" y="3510754"/>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le 59"/>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1654607" y="2685377"/>
              <a:ext cx="294606" cy="798551"/>
              <a:chOff x="2843434" y="3384829"/>
              <a:chExt cx="511352" cy="999726"/>
            </a:xfrm>
          </p:grpSpPr>
          <p:sp>
            <p:nvSpPr>
              <p:cNvPr id="64" name="Diagonal Stripe 63"/>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gonal Stripe 64"/>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ounded Rectangle 65"/>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ounded Rectangle 61"/>
            <p:cNvSpPr/>
            <p:nvPr/>
          </p:nvSpPr>
          <p:spPr>
            <a:xfrm>
              <a:off x="1308273" y="2290022"/>
              <a:ext cx="80356" cy="9578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993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down)">
                                      <p:cBhvr>
                                        <p:cTn id="9" dur="580">
                                          <p:stCondLst>
                                            <p:cond delay="0"/>
                                          </p:stCondLst>
                                        </p:cTn>
                                        <p:tgtEl>
                                          <p:spTgt spid="26"/>
                                        </p:tgtEl>
                                      </p:cBhvr>
                                    </p:animEffect>
                                    <p:anim calcmode="lin" valueType="num">
                                      <p:cBhvr>
                                        <p:cTn id="1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 dur="26">
                                          <p:stCondLst>
                                            <p:cond delay="650"/>
                                          </p:stCondLst>
                                        </p:cTn>
                                        <p:tgtEl>
                                          <p:spTgt spid="26"/>
                                        </p:tgtEl>
                                      </p:cBhvr>
                                      <p:to x="100000" y="60000"/>
                                    </p:animScale>
                                    <p:animScale>
                                      <p:cBhvr>
                                        <p:cTn id="16" dur="166" decel="50000">
                                          <p:stCondLst>
                                            <p:cond delay="676"/>
                                          </p:stCondLst>
                                        </p:cTn>
                                        <p:tgtEl>
                                          <p:spTgt spid="26"/>
                                        </p:tgtEl>
                                      </p:cBhvr>
                                      <p:to x="100000" y="100000"/>
                                    </p:animScale>
                                    <p:animScale>
                                      <p:cBhvr>
                                        <p:cTn id="17" dur="26">
                                          <p:stCondLst>
                                            <p:cond delay="1312"/>
                                          </p:stCondLst>
                                        </p:cTn>
                                        <p:tgtEl>
                                          <p:spTgt spid="26"/>
                                        </p:tgtEl>
                                      </p:cBhvr>
                                      <p:to x="100000" y="80000"/>
                                    </p:animScale>
                                    <p:animScale>
                                      <p:cBhvr>
                                        <p:cTn id="18" dur="166" decel="50000">
                                          <p:stCondLst>
                                            <p:cond delay="1338"/>
                                          </p:stCondLst>
                                        </p:cTn>
                                        <p:tgtEl>
                                          <p:spTgt spid="26"/>
                                        </p:tgtEl>
                                      </p:cBhvr>
                                      <p:to x="100000" y="100000"/>
                                    </p:animScale>
                                    <p:animScale>
                                      <p:cBhvr>
                                        <p:cTn id="19" dur="26">
                                          <p:stCondLst>
                                            <p:cond delay="1642"/>
                                          </p:stCondLst>
                                        </p:cTn>
                                        <p:tgtEl>
                                          <p:spTgt spid="26"/>
                                        </p:tgtEl>
                                      </p:cBhvr>
                                      <p:to x="100000" y="90000"/>
                                    </p:animScale>
                                    <p:animScale>
                                      <p:cBhvr>
                                        <p:cTn id="20" dur="166" decel="50000">
                                          <p:stCondLst>
                                            <p:cond delay="1668"/>
                                          </p:stCondLst>
                                        </p:cTn>
                                        <p:tgtEl>
                                          <p:spTgt spid="26"/>
                                        </p:tgtEl>
                                      </p:cBhvr>
                                      <p:to x="100000" y="100000"/>
                                    </p:animScale>
                                    <p:animScale>
                                      <p:cBhvr>
                                        <p:cTn id="21" dur="26">
                                          <p:stCondLst>
                                            <p:cond delay="1808"/>
                                          </p:stCondLst>
                                        </p:cTn>
                                        <p:tgtEl>
                                          <p:spTgt spid="26"/>
                                        </p:tgtEl>
                                      </p:cBhvr>
                                      <p:to x="100000" y="95000"/>
                                    </p:animScale>
                                    <p:animScale>
                                      <p:cBhvr>
                                        <p:cTn id="22" dur="166" decel="50000">
                                          <p:stCondLst>
                                            <p:cond delay="1834"/>
                                          </p:stCondLst>
                                        </p:cTn>
                                        <p:tgtEl>
                                          <p:spTgt spid="2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down)">
                                      <p:cBhvr>
                                        <p:cTn id="29" dur="580">
                                          <p:stCondLst>
                                            <p:cond delay="0"/>
                                          </p:stCondLst>
                                        </p:cTn>
                                        <p:tgtEl>
                                          <p:spTgt spid="58"/>
                                        </p:tgtEl>
                                      </p:cBhvr>
                                    </p:animEffect>
                                    <p:anim calcmode="lin" valueType="num">
                                      <p:cBhvr>
                                        <p:cTn id="3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35" dur="26">
                                          <p:stCondLst>
                                            <p:cond delay="650"/>
                                          </p:stCondLst>
                                        </p:cTn>
                                        <p:tgtEl>
                                          <p:spTgt spid="58"/>
                                        </p:tgtEl>
                                      </p:cBhvr>
                                      <p:to x="100000" y="60000"/>
                                    </p:animScale>
                                    <p:animScale>
                                      <p:cBhvr>
                                        <p:cTn id="36" dur="166" decel="50000">
                                          <p:stCondLst>
                                            <p:cond delay="676"/>
                                          </p:stCondLst>
                                        </p:cTn>
                                        <p:tgtEl>
                                          <p:spTgt spid="58"/>
                                        </p:tgtEl>
                                      </p:cBhvr>
                                      <p:to x="100000" y="100000"/>
                                    </p:animScale>
                                    <p:animScale>
                                      <p:cBhvr>
                                        <p:cTn id="37" dur="26">
                                          <p:stCondLst>
                                            <p:cond delay="1312"/>
                                          </p:stCondLst>
                                        </p:cTn>
                                        <p:tgtEl>
                                          <p:spTgt spid="58"/>
                                        </p:tgtEl>
                                      </p:cBhvr>
                                      <p:to x="100000" y="80000"/>
                                    </p:animScale>
                                    <p:animScale>
                                      <p:cBhvr>
                                        <p:cTn id="38" dur="166" decel="50000">
                                          <p:stCondLst>
                                            <p:cond delay="1338"/>
                                          </p:stCondLst>
                                        </p:cTn>
                                        <p:tgtEl>
                                          <p:spTgt spid="58"/>
                                        </p:tgtEl>
                                      </p:cBhvr>
                                      <p:to x="100000" y="100000"/>
                                    </p:animScale>
                                    <p:animScale>
                                      <p:cBhvr>
                                        <p:cTn id="39" dur="26">
                                          <p:stCondLst>
                                            <p:cond delay="1642"/>
                                          </p:stCondLst>
                                        </p:cTn>
                                        <p:tgtEl>
                                          <p:spTgt spid="58"/>
                                        </p:tgtEl>
                                      </p:cBhvr>
                                      <p:to x="100000" y="90000"/>
                                    </p:animScale>
                                    <p:animScale>
                                      <p:cBhvr>
                                        <p:cTn id="40" dur="166" decel="50000">
                                          <p:stCondLst>
                                            <p:cond delay="1668"/>
                                          </p:stCondLst>
                                        </p:cTn>
                                        <p:tgtEl>
                                          <p:spTgt spid="58"/>
                                        </p:tgtEl>
                                      </p:cBhvr>
                                      <p:to x="100000" y="100000"/>
                                    </p:animScale>
                                    <p:animScale>
                                      <p:cBhvr>
                                        <p:cTn id="41" dur="26">
                                          <p:stCondLst>
                                            <p:cond delay="1808"/>
                                          </p:stCondLst>
                                        </p:cTn>
                                        <p:tgtEl>
                                          <p:spTgt spid="58"/>
                                        </p:tgtEl>
                                      </p:cBhvr>
                                      <p:to x="100000" y="95000"/>
                                    </p:animScale>
                                    <p:animScale>
                                      <p:cBhvr>
                                        <p:cTn id="42" dur="166" decel="50000">
                                          <p:stCondLst>
                                            <p:cond delay="1834"/>
                                          </p:stCondLst>
                                        </p:cTn>
                                        <p:tgtEl>
                                          <p:spTgt spid="5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36:4-7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Sufficient</a:t>
            </a:r>
          </a:p>
        </p:txBody>
      </p:sp>
      <p:sp>
        <p:nvSpPr>
          <p:cNvPr id="3" name="Rectangle 2"/>
          <p:cNvSpPr/>
          <p:nvPr/>
        </p:nvSpPr>
        <p:spPr>
          <a:xfrm>
            <a:off x="476213" y="1801537"/>
            <a:ext cx="4193759" cy="2862322"/>
          </a:xfrm>
          <a:prstGeom prst="rect">
            <a:avLst/>
          </a:prstGeom>
        </p:spPr>
        <p:txBody>
          <a:bodyPr wrap="square">
            <a:spAutoFit/>
          </a:bodyPr>
          <a:lstStyle/>
          <a:p>
            <a:r>
              <a:rPr lang="en-US" sz="3600" dirty="0">
                <a:latin typeface="Calibri" panose="020F0502020204030204" pitchFamily="34" charset="0"/>
              </a:rPr>
              <a:t>The Israelites were so willing to help that they had plenty of material to build the Tabernacle</a:t>
            </a:r>
          </a:p>
        </p:txBody>
      </p:sp>
      <p:pic>
        <p:nvPicPr>
          <p:cNvPr id="7170" name="Picture 2" descr="http://3.bp.blogspot.com/-hUgbj_E2pus/UM2Zi0QcDUI/AAAAAAAAANU/k7V_6Wj9J4Q/s320/taberna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329" y="1666806"/>
            <a:ext cx="4969456" cy="310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0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37:1-9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An Ark</a:t>
            </a:r>
          </a:p>
        </p:txBody>
      </p:sp>
      <p:sp>
        <p:nvSpPr>
          <p:cNvPr id="3" name="Rectangle 2"/>
          <p:cNvSpPr/>
          <p:nvPr/>
        </p:nvSpPr>
        <p:spPr>
          <a:xfrm>
            <a:off x="476213" y="1801537"/>
            <a:ext cx="4193759" cy="1384995"/>
          </a:xfrm>
          <a:prstGeom prst="rect">
            <a:avLst/>
          </a:prstGeom>
        </p:spPr>
        <p:txBody>
          <a:bodyPr wrap="square">
            <a:spAutoFit/>
          </a:bodyPr>
          <a:lstStyle/>
          <a:p>
            <a:r>
              <a:rPr lang="en-US" sz="2800" dirty="0" err="1">
                <a:latin typeface="Calibri" panose="020F0502020204030204" pitchFamily="34" charset="0"/>
              </a:rPr>
              <a:t>Bezaleel</a:t>
            </a:r>
            <a:r>
              <a:rPr lang="en-US" sz="2800" dirty="0">
                <a:latin typeface="Calibri" panose="020F0502020204030204" pitchFamily="34" charset="0"/>
              </a:rPr>
              <a:t> makes an ark </a:t>
            </a:r>
            <a:r>
              <a:rPr lang="en-US" sz="2800" i="1" dirty="0">
                <a:latin typeface="Calibri" panose="020F0502020204030204" pitchFamily="34" charset="0"/>
              </a:rPr>
              <a:t>of</a:t>
            </a:r>
            <a:r>
              <a:rPr lang="en-US" sz="2800" dirty="0">
                <a:latin typeface="Calibri" panose="020F0502020204030204" pitchFamily="34" charset="0"/>
              </a:rPr>
              <a:t> </a:t>
            </a:r>
            <a:r>
              <a:rPr lang="en-US" sz="2800" dirty="0" err="1">
                <a:latin typeface="Calibri" panose="020F0502020204030204" pitchFamily="34" charset="0"/>
              </a:rPr>
              <a:t>shittim</a:t>
            </a:r>
            <a:r>
              <a:rPr lang="en-US" sz="2800" dirty="0">
                <a:latin typeface="Calibri" panose="020F0502020204030204" pitchFamily="34" charset="0"/>
              </a:rPr>
              <a:t> wood</a:t>
            </a:r>
          </a:p>
          <a:p>
            <a:r>
              <a:rPr lang="en-US" sz="2800" dirty="0">
                <a:latin typeface="Calibri" panose="020F0502020204030204" pitchFamily="34" charset="0"/>
              </a:rPr>
              <a:t>Covered in Gold</a:t>
            </a:r>
          </a:p>
        </p:txBody>
      </p:sp>
      <p:pic>
        <p:nvPicPr>
          <p:cNvPr id="9218" name="Picture 2" descr="http://2.bp.blogspot.com/-C3jLrAuit7Q/UzncKFwe3GI/AAAAAAAACbE/7Pqbn84YsRU/s1600/Ark+of+the+Covenant+-+The+Second+Temple+-+Jerusalem+-+Chosen+people+of+the+Demiurge+-+Books+of+Foundation+-+Peter+Crawf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689544"/>
            <a:ext cx="5979433" cy="36974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1031" y="4594551"/>
            <a:ext cx="808235" cy="369332"/>
          </a:xfrm>
          <a:prstGeom prst="rect">
            <a:avLst/>
          </a:prstGeom>
        </p:spPr>
        <p:txBody>
          <a:bodyPr wrap="none">
            <a:spAutoFit/>
          </a:bodyPr>
          <a:lstStyle/>
          <a:p>
            <a:r>
              <a:rPr lang="en-US" dirty="0">
                <a:solidFill>
                  <a:srgbClr val="333333"/>
                </a:solidFill>
                <a:latin typeface="Calibri" panose="020F0502020204030204" pitchFamily="34" charset="0"/>
              </a:rPr>
              <a:t>4 rings</a:t>
            </a:r>
            <a:endParaRPr lang="en-US" dirty="0">
              <a:latin typeface="Calibri" panose="020F0502020204030204" pitchFamily="34" charset="0"/>
            </a:endParaRPr>
          </a:p>
        </p:txBody>
      </p:sp>
      <p:cxnSp>
        <p:nvCxnSpPr>
          <p:cNvPr id="9" name="Straight Arrow Connector 8"/>
          <p:cNvCxnSpPr/>
          <p:nvPr/>
        </p:nvCxnSpPr>
        <p:spPr>
          <a:xfrm flipV="1">
            <a:off x="4418194" y="4594550"/>
            <a:ext cx="1677806" cy="258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71259" y="3538273"/>
            <a:ext cx="1505540" cy="923330"/>
          </a:xfrm>
          <a:prstGeom prst="rect">
            <a:avLst/>
          </a:prstGeom>
        </p:spPr>
        <p:txBody>
          <a:bodyPr wrap="square">
            <a:spAutoFit/>
          </a:bodyPr>
          <a:lstStyle/>
          <a:p>
            <a:pPr algn="ctr"/>
            <a:r>
              <a:rPr lang="en-US" dirty="0" err="1">
                <a:solidFill>
                  <a:srgbClr val="333333"/>
                </a:solidFill>
                <a:latin typeface="Calibri" panose="020F0502020204030204" pitchFamily="34" charset="0"/>
              </a:rPr>
              <a:t>Shittim</a:t>
            </a:r>
            <a:r>
              <a:rPr lang="en-US" dirty="0">
                <a:solidFill>
                  <a:srgbClr val="333333"/>
                </a:solidFill>
                <a:latin typeface="Calibri" panose="020F0502020204030204" pitchFamily="34" charset="0"/>
              </a:rPr>
              <a:t> wood to bare the ark</a:t>
            </a:r>
            <a:endParaRPr lang="en-US" dirty="0">
              <a:latin typeface="Calibri" panose="020F0502020204030204" pitchFamily="34" charset="0"/>
            </a:endParaRPr>
          </a:p>
        </p:txBody>
      </p:sp>
      <p:cxnSp>
        <p:nvCxnSpPr>
          <p:cNvPr id="12" name="Straight Arrow Connector 11"/>
          <p:cNvCxnSpPr/>
          <p:nvPr/>
        </p:nvCxnSpPr>
        <p:spPr>
          <a:xfrm>
            <a:off x="4773386" y="4026608"/>
            <a:ext cx="974271" cy="4572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03959" y="907672"/>
            <a:ext cx="1393330" cy="646331"/>
          </a:xfrm>
          <a:prstGeom prst="rect">
            <a:avLst/>
          </a:prstGeom>
        </p:spPr>
        <p:txBody>
          <a:bodyPr wrap="none">
            <a:spAutoFit/>
          </a:bodyPr>
          <a:lstStyle/>
          <a:p>
            <a:r>
              <a:rPr lang="en-US" dirty="0">
                <a:solidFill>
                  <a:srgbClr val="333333"/>
                </a:solidFill>
                <a:latin typeface="Calibri" panose="020F0502020204030204" pitchFamily="34" charset="0"/>
              </a:rPr>
              <a:t>2 </a:t>
            </a:r>
            <a:r>
              <a:rPr lang="en-US" dirty="0">
                <a:latin typeface="Calibri" panose="020F0502020204030204" pitchFamily="34" charset="0"/>
              </a:rPr>
              <a:t> </a:t>
            </a:r>
            <a:r>
              <a:rPr lang="en-US" dirty="0" err="1">
                <a:latin typeface="Calibri" panose="020F0502020204030204" pitchFamily="34" charset="0"/>
              </a:rPr>
              <a:t>cherubims</a:t>
            </a:r>
            <a:endParaRPr lang="en-US" dirty="0">
              <a:latin typeface="Calibri" panose="020F0502020204030204" pitchFamily="34" charset="0"/>
            </a:endParaRPr>
          </a:p>
          <a:p>
            <a:r>
              <a:rPr lang="en-US" dirty="0">
                <a:latin typeface="Calibri" panose="020F0502020204030204" pitchFamily="34" charset="0"/>
              </a:rPr>
              <a:t>Mercy seat</a:t>
            </a:r>
          </a:p>
        </p:txBody>
      </p:sp>
      <p:cxnSp>
        <p:nvCxnSpPr>
          <p:cNvPr id="15" name="Straight Arrow Connector 14"/>
          <p:cNvCxnSpPr/>
          <p:nvPr/>
        </p:nvCxnSpPr>
        <p:spPr>
          <a:xfrm flipH="1">
            <a:off x="7380575" y="1537269"/>
            <a:ext cx="827254" cy="8644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207829" y="1537268"/>
            <a:ext cx="330457" cy="673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0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37:10-16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a Table</a:t>
            </a:r>
          </a:p>
        </p:txBody>
      </p:sp>
      <p:sp>
        <p:nvSpPr>
          <p:cNvPr id="3" name="Rectangle 2"/>
          <p:cNvSpPr/>
          <p:nvPr/>
        </p:nvSpPr>
        <p:spPr>
          <a:xfrm>
            <a:off x="472531" y="1007638"/>
            <a:ext cx="4193759" cy="954107"/>
          </a:xfrm>
          <a:prstGeom prst="rect">
            <a:avLst/>
          </a:prstGeom>
        </p:spPr>
        <p:txBody>
          <a:bodyPr wrap="square">
            <a:spAutoFit/>
          </a:bodyPr>
          <a:lstStyle/>
          <a:p>
            <a:r>
              <a:rPr lang="en-US" sz="2800" dirty="0"/>
              <a:t>Made of </a:t>
            </a:r>
            <a:r>
              <a:rPr lang="en-US" sz="2800" dirty="0" err="1"/>
              <a:t>Shittim</a:t>
            </a:r>
            <a:r>
              <a:rPr lang="en-US" sz="2800" dirty="0"/>
              <a:t> wood covered in gold</a:t>
            </a:r>
            <a:endParaRPr lang="en-US" sz="2800" dirty="0">
              <a:latin typeface="Calibri" panose="020F0502020204030204" pitchFamily="34" charset="0"/>
            </a:endParaRPr>
          </a:p>
        </p:txBody>
      </p:sp>
      <p:sp>
        <p:nvSpPr>
          <p:cNvPr id="2" name="Rectangle 1"/>
          <p:cNvSpPr/>
          <p:nvPr/>
        </p:nvSpPr>
        <p:spPr>
          <a:xfrm>
            <a:off x="3541031" y="4753246"/>
            <a:ext cx="808235" cy="369332"/>
          </a:xfrm>
          <a:prstGeom prst="rect">
            <a:avLst/>
          </a:prstGeom>
        </p:spPr>
        <p:txBody>
          <a:bodyPr wrap="none">
            <a:spAutoFit/>
          </a:bodyPr>
          <a:lstStyle/>
          <a:p>
            <a:r>
              <a:rPr lang="en-US" dirty="0">
                <a:solidFill>
                  <a:srgbClr val="333333"/>
                </a:solidFill>
                <a:latin typeface="Calibri" panose="020F0502020204030204" pitchFamily="34" charset="0"/>
              </a:rPr>
              <a:t>4 rings</a:t>
            </a:r>
            <a:endParaRPr lang="en-US" dirty="0">
              <a:latin typeface="Calibri" panose="020F0502020204030204" pitchFamily="34" charset="0"/>
            </a:endParaRPr>
          </a:p>
        </p:txBody>
      </p:sp>
      <p:sp>
        <p:nvSpPr>
          <p:cNvPr id="11" name="Rectangle 10"/>
          <p:cNvSpPr/>
          <p:nvPr/>
        </p:nvSpPr>
        <p:spPr>
          <a:xfrm>
            <a:off x="4355013" y="3057461"/>
            <a:ext cx="1505540" cy="646331"/>
          </a:xfrm>
          <a:prstGeom prst="rect">
            <a:avLst/>
          </a:prstGeom>
        </p:spPr>
        <p:txBody>
          <a:bodyPr wrap="square">
            <a:spAutoFit/>
          </a:bodyPr>
          <a:lstStyle/>
          <a:p>
            <a:pPr algn="ctr"/>
            <a:r>
              <a:rPr lang="en-US" dirty="0">
                <a:solidFill>
                  <a:srgbClr val="333333"/>
                </a:solidFill>
                <a:latin typeface="Calibri" panose="020F0502020204030204" pitchFamily="34" charset="0"/>
              </a:rPr>
              <a:t>Staves to bear the table</a:t>
            </a:r>
            <a:endParaRPr lang="en-US" dirty="0">
              <a:latin typeface="Calibri" panose="020F0502020204030204" pitchFamily="34" charset="0"/>
            </a:endParaRPr>
          </a:p>
        </p:txBody>
      </p:sp>
      <p:sp>
        <p:nvSpPr>
          <p:cNvPr id="14" name="Rectangle 13"/>
          <p:cNvSpPr/>
          <p:nvPr/>
        </p:nvSpPr>
        <p:spPr>
          <a:xfrm>
            <a:off x="7603959" y="907672"/>
            <a:ext cx="2937727" cy="369332"/>
          </a:xfrm>
          <a:prstGeom prst="rect">
            <a:avLst/>
          </a:prstGeom>
        </p:spPr>
        <p:txBody>
          <a:bodyPr wrap="none">
            <a:spAutoFit/>
          </a:bodyPr>
          <a:lstStyle/>
          <a:p>
            <a:r>
              <a:rPr lang="en-US" dirty="0">
                <a:solidFill>
                  <a:srgbClr val="333333"/>
                </a:solidFill>
                <a:latin typeface="Calibri" panose="020F0502020204030204" pitchFamily="34" charset="0"/>
              </a:rPr>
              <a:t>Dishes and spoons and Bowls</a:t>
            </a:r>
            <a:endParaRPr lang="en-US" dirty="0">
              <a:latin typeface="Calibri" panose="020F0502020204030204" pitchFamily="34" charset="0"/>
            </a:endParaRPr>
          </a:p>
        </p:txBody>
      </p:sp>
      <p:pic>
        <p:nvPicPr>
          <p:cNvPr id="12290" name="Picture 2" descr="http://www.phoenixmasonry.org/images/TableofShewbrea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858" y="2075608"/>
            <a:ext cx="4982256" cy="449164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4418194" y="4033961"/>
            <a:ext cx="1728491" cy="819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27914" y="3519126"/>
            <a:ext cx="1153887" cy="4740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80575" y="1537269"/>
            <a:ext cx="827254" cy="8644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207829" y="1537268"/>
            <a:ext cx="330457" cy="673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35967" y="2160357"/>
            <a:ext cx="857671" cy="369332"/>
          </a:xfrm>
          <a:prstGeom prst="rect">
            <a:avLst/>
          </a:prstGeom>
        </p:spPr>
        <p:txBody>
          <a:bodyPr wrap="none">
            <a:spAutoFit/>
          </a:bodyPr>
          <a:lstStyle/>
          <a:p>
            <a:r>
              <a:rPr lang="en-US" dirty="0">
                <a:solidFill>
                  <a:srgbClr val="333333"/>
                </a:solidFill>
                <a:latin typeface="Calibri" panose="020F0502020204030204" pitchFamily="34" charset="0"/>
              </a:rPr>
              <a:t>Vessels</a:t>
            </a:r>
            <a:endParaRPr lang="en-US" dirty="0">
              <a:latin typeface="Calibri" panose="020F0502020204030204" pitchFamily="34" charset="0"/>
            </a:endParaRPr>
          </a:p>
        </p:txBody>
      </p:sp>
      <p:cxnSp>
        <p:nvCxnSpPr>
          <p:cNvPr id="17" name="Straight Arrow Connector 16"/>
          <p:cNvCxnSpPr/>
          <p:nvPr/>
        </p:nvCxnSpPr>
        <p:spPr>
          <a:xfrm>
            <a:off x="5658377" y="2357400"/>
            <a:ext cx="2135825" cy="3414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0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13314" cy="369332"/>
          </a:xfrm>
          <a:prstGeom prst="rect">
            <a:avLst/>
          </a:prstGeom>
          <a:noFill/>
        </p:spPr>
        <p:txBody>
          <a:bodyPr wrap="square" rtlCol="0">
            <a:spAutoFit/>
          </a:bodyPr>
          <a:lstStyle/>
          <a:p>
            <a:r>
              <a:rPr lang="en-US" dirty="0"/>
              <a:t>Exodus 37:17-24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Making Candlesticks</a:t>
            </a:r>
          </a:p>
        </p:txBody>
      </p:sp>
      <p:grpSp>
        <p:nvGrpSpPr>
          <p:cNvPr id="14" name="Group 13"/>
          <p:cNvGrpSpPr/>
          <p:nvPr/>
        </p:nvGrpSpPr>
        <p:grpSpPr>
          <a:xfrm>
            <a:off x="3647945" y="1515764"/>
            <a:ext cx="4762500" cy="4200526"/>
            <a:chOff x="6414861" y="1537380"/>
            <a:chExt cx="4762500" cy="4200526"/>
          </a:xfrm>
        </p:grpSpPr>
        <p:pic>
          <p:nvPicPr>
            <p:cNvPr id="10244" name="Picture 4" descr="Candle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861" y="1537380"/>
              <a:ext cx="4762500" cy="42005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146366" y="4238810"/>
              <a:ext cx="1869423" cy="369332"/>
            </a:xfrm>
            <a:prstGeom prst="rect">
              <a:avLst/>
            </a:prstGeom>
          </p:spPr>
          <p:txBody>
            <a:bodyPr wrap="none">
              <a:spAutoFit/>
            </a:bodyPr>
            <a:lstStyle/>
            <a:p>
              <a:r>
                <a:rPr lang="en-US" b="0" i="1" dirty="0">
                  <a:solidFill>
                    <a:srgbClr val="000000"/>
                  </a:solidFill>
                  <a:effectLst/>
                  <a:latin typeface="Arial" panose="020B0604020202020204" pitchFamily="34" charset="0"/>
                </a:rPr>
                <a:t>1</a:t>
              </a:r>
              <a:r>
                <a:rPr lang="en-US" b="0" i="1" baseline="30000" dirty="0">
                  <a:solidFill>
                    <a:srgbClr val="000000"/>
                  </a:solidFill>
                  <a:effectLst/>
                  <a:latin typeface="Arial" panose="020B0604020202020204" pitchFamily="34" charset="0"/>
                </a:rPr>
                <a:t>st</a:t>
              </a:r>
              <a:r>
                <a:rPr lang="en-US" b="0" i="1" dirty="0">
                  <a:solidFill>
                    <a:srgbClr val="000000"/>
                  </a:solidFill>
                  <a:effectLst/>
                  <a:latin typeface="Arial" panose="020B0604020202020204" pitchFamily="34" charset="0"/>
                </a:rPr>
                <a:t> Bowl or Knop</a:t>
              </a:r>
              <a:endParaRPr lang="en-US" dirty="0"/>
            </a:p>
          </p:txBody>
        </p:sp>
        <p:sp>
          <p:nvSpPr>
            <p:cNvPr id="11" name="Rectangle 10"/>
            <p:cNvSpPr/>
            <p:nvPr/>
          </p:nvSpPr>
          <p:spPr>
            <a:xfrm>
              <a:off x="9126333" y="3675864"/>
              <a:ext cx="546945" cy="369332"/>
            </a:xfrm>
            <a:prstGeom prst="rect">
              <a:avLst/>
            </a:prstGeom>
          </p:spPr>
          <p:txBody>
            <a:bodyPr wrap="none">
              <a:spAutoFit/>
            </a:bodyPr>
            <a:lstStyle/>
            <a:p>
              <a:r>
                <a:rPr lang="en-US" b="0" i="1" dirty="0">
                  <a:solidFill>
                    <a:srgbClr val="000000"/>
                  </a:solidFill>
                  <a:effectLst/>
                  <a:latin typeface="Arial" panose="020B0604020202020204" pitchFamily="34" charset="0"/>
                </a:rPr>
                <a:t>2</a:t>
              </a:r>
              <a:r>
                <a:rPr lang="en-US" b="0" i="1" baseline="30000" dirty="0">
                  <a:solidFill>
                    <a:srgbClr val="000000"/>
                  </a:solidFill>
                  <a:effectLst/>
                  <a:latin typeface="Arial" panose="020B0604020202020204" pitchFamily="34" charset="0"/>
                </a:rPr>
                <a:t>nd</a:t>
              </a:r>
              <a:r>
                <a:rPr lang="en-US" b="0" i="1" dirty="0">
                  <a:solidFill>
                    <a:srgbClr val="000000"/>
                  </a:solidFill>
                  <a:effectLst/>
                  <a:latin typeface="Arial" panose="020B0604020202020204" pitchFamily="34" charset="0"/>
                </a:rPr>
                <a:t> </a:t>
              </a:r>
              <a:endParaRPr lang="en-US" dirty="0"/>
            </a:p>
          </p:txBody>
        </p:sp>
        <p:sp>
          <p:nvSpPr>
            <p:cNvPr id="12" name="Rectangle 11"/>
            <p:cNvSpPr/>
            <p:nvPr/>
          </p:nvSpPr>
          <p:spPr>
            <a:xfrm>
              <a:off x="9117697" y="3117605"/>
              <a:ext cx="513282" cy="369332"/>
            </a:xfrm>
            <a:prstGeom prst="rect">
              <a:avLst/>
            </a:prstGeom>
          </p:spPr>
          <p:txBody>
            <a:bodyPr wrap="none">
              <a:spAutoFit/>
            </a:bodyPr>
            <a:lstStyle/>
            <a:p>
              <a:r>
                <a:rPr lang="en-US" b="0" i="1" dirty="0">
                  <a:solidFill>
                    <a:srgbClr val="000000"/>
                  </a:solidFill>
                  <a:effectLst/>
                  <a:latin typeface="Arial" panose="020B0604020202020204" pitchFamily="34" charset="0"/>
                </a:rPr>
                <a:t>3</a:t>
              </a:r>
              <a:r>
                <a:rPr lang="en-US" b="0" i="1" baseline="30000" dirty="0">
                  <a:solidFill>
                    <a:srgbClr val="000000"/>
                  </a:solidFill>
                  <a:effectLst/>
                  <a:latin typeface="Arial" panose="020B0604020202020204" pitchFamily="34" charset="0"/>
                </a:rPr>
                <a:t>rd</a:t>
              </a:r>
              <a:r>
                <a:rPr lang="en-US" b="0" i="1" dirty="0">
                  <a:solidFill>
                    <a:srgbClr val="000000"/>
                  </a:solidFill>
                  <a:effectLst/>
                  <a:latin typeface="Arial" panose="020B0604020202020204" pitchFamily="34" charset="0"/>
                </a:rPr>
                <a:t> </a:t>
              </a:r>
              <a:endParaRPr lang="en-US" dirty="0"/>
            </a:p>
          </p:txBody>
        </p:sp>
        <p:sp>
          <p:nvSpPr>
            <p:cNvPr id="13" name="Rectangle 12"/>
            <p:cNvSpPr/>
            <p:nvPr/>
          </p:nvSpPr>
          <p:spPr>
            <a:xfrm>
              <a:off x="9035644" y="2558967"/>
              <a:ext cx="505267" cy="369332"/>
            </a:xfrm>
            <a:prstGeom prst="rect">
              <a:avLst/>
            </a:prstGeom>
          </p:spPr>
          <p:txBody>
            <a:bodyPr wrap="none">
              <a:spAutoFit/>
            </a:bodyPr>
            <a:lstStyle/>
            <a:p>
              <a:r>
                <a:rPr lang="en-US" b="0" i="1" dirty="0">
                  <a:solidFill>
                    <a:srgbClr val="000000"/>
                  </a:solidFill>
                  <a:effectLst/>
                  <a:latin typeface="Arial" panose="020B0604020202020204" pitchFamily="34" charset="0"/>
                </a:rPr>
                <a:t>4</a:t>
              </a:r>
              <a:r>
                <a:rPr lang="en-US" b="0" i="1" baseline="30000" dirty="0">
                  <a:solidFill>
                    <a:srgbClr val="000000"/>
                  </a:solidFill>
                  <a:effectLst/>
                  <a:latin typeface="Arial" panose="020B0604020202020204" pitchFamily="34" charset="0"/>
                </a:rPr>
                <a:t>th</a:t>
              </a:r>
              <a:r>
                <a:rPr lang="en-US" b="0" i="1" dirty="0">
                  <a:solidFill>
                    <a:srgbClr val="000000"/>
                  </a:solidFill>
                  <a:effectLst/>
                  <a:latin typeface="Arial" panose="020B0604020202020204" pitchFamily="34" charset="0"/>
                </a:rPr>
                <a:t> </a:t>
              </a:r>
              <a:endParaRPr lang="en-US" dirty="0"/>
            </a:p>
          </p:txBody>
        </p:sp>
        <p:cxnSp>
          <p:nvCxnSpPr>
            <p:cNvPr id="7" name="Straight Arrow Connector 6"/>
            <p:cNvCxnSpPr/>
            <p:nvPr/>
          </p:nvCxnSpPr>
          <p:spPr>
            <a:xfrm flipH="1">
              <a:off x="8984787" y="4416466"/>
              <a:ext cx="2658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958484" y="3860530"/>
              <a:ext cx="2658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958484" y="3291774"/>
              <a:ext cx="2658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880546" y="2719884"/>
              <a:ext cx="2658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4889944" y="917442"/>
            <a:ext cx="3948238" cy="646331"/>
          </a:xfrm>
          <a:prstGeom prst="rect">
            <a:avLst/>
          </a:prstGeom>
        </p:spPr>
        <p:txBody>
          <a:bodyPr wrap="square">
            <a:spAutoFit/>
          </a:bodyPr>
          <a:lstStyle/>
          <a:p>
            <a:r>
              <a:rPr lang="en-US" b="0" i="0" dirty="0">
                <a:solidFill>
                  <a:srgbClr val="333333"/>
                </a:solidFill>
                <a:effectLst/>
                <a:latin typeface="Calibri" panose="020F0502020204030204" pitchFamily="34" charset="0"/>
              </a:rPr>
              <a:t>candlestick </a:t>
            </a:r>
            <a:r>
              <a:rPr lang="en-US" b="0" i="1" dirty="0">
                <a:solidFill>
                  <a:srgbClr val="333333"/>
                </a:solidFill>
                <a:effectLst/>
                <a:latin typeface="Calibri" panose="020F0502020204030204" pitchFamily="34" charset="0"/>
              </a:rPr>
              <a:t>of</a:t>
            </a:r>
            <a:r>
              <a:rPr lang="en-US" b="0" i="0" dirty="0">
                <a:solidFill>
                  <a:srgbClr val="333333"/>
                </a:solidFill>
                <a:effectLst/>
                <a:latin typeface="Calibri" panose="020F0502020204030204" pitchFamily="34" charset="0"/>
              </a:rPr>
              <a:t> pure gold</a:t>
            </a:r>
          </a:p>
          <a:p>
            <a:endParaRPr lang="en-US" dirty="0">
              <a:solidFill>
                <a:srgbClr val="333333"/>
              </a:solidFill>
              <a:latin typeface="Calibri" panose="020F0502020204030204" pitchFamily="34" charset="0"/>
            </a:endParaRPr>
          </a:p>
        </p:txBody>
      </p:sp>
      <p:cxnSp>
        <p:nvCxnSpPr>
          <p:cNvPr id="21" name="Straight Arrow Connector 20"/>
          <p:cNvCxnSpPr/>
          <p:nvPr/>
        </p:nvCxnSpPr>
        <p:spPr>
          <a:xfrm>
            <a:off x="6070310" y="1237453"/>
            <a:ext cx="0" cy="497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23246" y="1647281"/>
            <a:ext cx="476468" cy="3973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10445" y="1326668"/>
            <a:ext cx="1330108" cy="369332"/>
          </a:xfrm>
          <a:prstGeom prst="rect">
            <a:avLst/>
          </a:prstGeom>
        </p:spPr>
        <p:txBody>
          <a:bodyPr wrap="none">
            <a:spAutoFit/>
          </a:bodyPr>
          <a:lstStyle/>
          <a:p>
            <a:r>
              <a:rPr lang="en-US" dirty="0">
                <a:solidFill>
                  <a:srgbClr val="333333"/>
                </a:solidFill>
                <a:latin typeface="Calibri" panose="020F0502020204030204" pitchFamily="34" charset="0"/>
              </a:rPr>
              <a:t>Three bowls</a:t>
            </a:r>
            <a:endParaRPr lang="en-US" dirty="0">
              <a:latin typeface="Calibri" panose="020F0502020204030204" pitchFamily="34" charset="0"/>
            </a:endParaRPr>
          </a:p>
        </p:txBody>
      </p:sp>
      <p:sp>
        <p:nvSpPr>
          <p:cNvPr id="27" name="Rectangle 26"/>
          <p:cNvSpPr/>
          <p:nvPr/>
        </p:nvSpPr>
        <p:spPr>
          <a:xfrm>
            <a:off x="9050731" y="2995764"/>
            <a:ext cx="1468351" cy="369332"/>
          </a:xfrm>
          <a:prstGeom prst="rect">
            <a:avLst/>
          </a:prstGeom>
        </p:spPr>
        <p:txBody>
          <a:bodyPr wrap="none">
            <a:spAutoFit/>
          </a:bodyPr>
          <a:lstStyle/>
          <a:p>
            <a:r>
              <a:rPr lang="en-US" dirty="0">
                <a:solidFill>
                  <a:srgbClr val="333333"/>
                </a:solidFill>
                <a:latin typeface="Calibri" panose="020F0502020204030204" pitchFamily="34" charset="0"/>
              </a:rPr>
              <a:t>Three flowers</a:t>
            </a:r>
            <a:endParaRPr lang="en-US" dirty="0">
              <a:latin typeface="Calibri" panose="020F0502020204030204" pitchFamily="34" charset="0"/>
            </a:endParaRPr>
          </a:p>
        </p:txBody>
      </p:sp>
      <p:cxnSp>
        <p:nvCxnSpPr>
          <p:cNvPr id="32" name="Straight Arrow Connector 31"/>
          <p:cNvCxnSpPr/>
          <p:nvPr/>
        </p:nvCxnSpPr>
        <p:spPr>
          <a:xfrm flipH="1" flipV="1">
            <a:off x="7919979" y="2800029"/>
            <a:ext cx="1211176" cy="3575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1620" y="1893552"/>
            <a:ext cx="3210917" cy="923330"/>
          </a:xfrm>
          <a:prstGeom prst="rect">
            <a:avLst/>
          </a:prstGeom>
        </p:spPr>
        <p:txBody>
          <a:bodyPr wrap="square">
            <a:spAutoFit/>
          </a:bodyPr>
          <a:lstStyle/>
          <a:p>
            <a:r>
              <a:rPr lang="en-US" dirty="0">
                <a:latin typeface="Calibri" panose="020F0502020204030204" pitchFamily="34" charset="0"/>
              </a:rPr>
              <a:t>6 branches going out of the sides—3 on one side and 3 on the other side</a:t>
            </a:r>
            <a:r>
              <a:rPr lang="en-US" b="0" i="0" dirty="0">
                <a:solidFill>
                  <a:srgbClr val="333333"/>
                </a:solidFill>
                <a:effectLst/>
                <a:latin typeface="Calibri" panose="020F0502020204030204" pitchFamily="34" charset="0"/>
              </a:rPr>
              <a:t> </a:t>
            </a:r>
          </a:p>
        </p:txBody>
      </p:sp>
      <p:cxnSp>
        <p:nvCxnSpPr>
          <p:cNvPr id="37" name="Straight Arrow Connector 36"/>
          <p:cNvCxnSpPr/>
          <p:nvPr/>
        </p:nvCxnSpPr>
        <p:spPr>
          <a:xfrm>
            <a:off x="2394857" y="2605319"/>
            <a:ext cx="1735420" cy="301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7700399" y="3157574"/>
            <a:ext cx="1350332" cy="2649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1"/>
          </p:cNvCxnSpPr>
          <p:nvPr/>
        </p:nvCxnSpPr>
        <p:spPr>
          <a:xfrm flipH="1">
            <a:off x="7184571" y="3180430"/>
            <a:ext cx="1866160" cy="8915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1497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2237</Words>
  <Application>Microsoft Office PowerPoint</Application>
  <PresentationFormat>Widescreen</PresentationFormat>
  <Paragraphs>222</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Palatino</vt:lpstr>
      <vt:lpstr>A Yummy Apology</vt:lpstr>
      <vt:lpstr>Imprint MT Shadow</vt:lpstr>
      <vt:lpstr>Calibri Light</vt:lpstr>
      <vt:lpstr>HP Simplified</vt:lpstr>
      <vt:lpstr>Calibri</vt:lpstr>
      <vt:lpstr>Arial</vt:lpstr>
      <vt:lpstr>Agency FB</vt:lpstr>
      <vt:lpstr>Times New Roman</vt:lpstr>
      <vt:lpstr>Trebuchet</vt:lpstr>
      <vt:lpstr>High Tower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45</cp:revision>
  <dcterms:created xsi:type="dcterms:W3CDTF">2015-10-17T14:50:11Z</dcterms:created>
  <dcterms:modified xsi:type="dcterms:W3CDTF">2020-11-14T03:09:42Z</dcterms:modified>
</cp:coreProperties>
</file>