
<file path=[Content_Types].xml><?xml version="1.0" encoding="utf-8"?>
<Types xmlns="http://schemas.openxmlformats.org/package/2006/content-types">
  <Default Extension="fntdata" ContentType="application/x-fontdata"/>
  <Default Extension="jpe"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61" r:id="rId4"/>
    <p:sldId id="262" r:id="rId5"/>
    <p:sldId id="263" r:id="rId6"/>
    <p:sldId id="264" r:id="rId7"/>
    <p:sldId id="265" r:id="rId8"/>
    <p:sldId id="266" r:id="rId9"/>
    <p:sldId id="267" r:id="rId10"/>
    <p:sldId id="268" r:id="rId11"/>
    <p:sldId id="270" r:id="rId12"/>
    <p:sldId id="274" r:id="rId13"/>
    <p:sldId id="271" r:id="rId14"/>
    <p:sldId id="272" r:id="rId15"/>
    <p:sldId id="273" r:id="rId16"/>
    <p:sldId id="275" r:id="rId17"/>
    <p:sldId id="276" r:id="rId18"/>
    <p:sldId id="278" r:id="rId19"/>
    <p:sldId id="279" r:id="rId20"/>
    <p:sldId id="258" r:id="rId21"/>
    <p:sldId id="257" r:id="rId22"/>
    <p:sldId id="260" r:id="rId23"/>
    <p:sldId id="269" r:id="rId24"/>
    <p:sldId id="277" r:id="rId25"/>
  </p:sldIdLst>
  <p:sldSz cx="12192000" cy="6858000"/>
  <p:notesSz cx="6858000" cy="9144000"/>
  <p:embeddedFontLst>
    <p:embeddedFont>
      <p:font typeface="Algerian" panose="04020705040A02060702" pitchFamily="82" charset="0"/>
      <p:regular r:id="rId26"/>
    </p:embeddedFont>
    <p:embeddedFont>
      <p:font typeface="Arial Black" panose="020B0A04020102020204" pitchFamily="34" charset="0"/>
      <p:bold r:id="rId27"/>
    </p:embeddedFon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Palatino" pitchFamily="2"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E2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6F9DDFE-A5AB-4AD4-AC2B-09F0E4CB5E2F}"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2C9E-C5DA-48EE-885E-219C4C7A79E8}" type="slidenum">
              <a:rPr lang="en-US" smtClean="0"/>
              <a:t>‹#›</a:t>
            </a:fld>
            <a:endParaRPr lang="en-US"/>
          </a:p>
        </p:txBody>
      </p:sp>
    </p:spTree>
    <p:extLst>
      <p:ext uri="{BB962C8B-B14F-4D97-AF65-F5344CB8AC3E}">
        <p14:creationId xmlns:p14="http://schemas.microsoft.com/office/powerpoint/2010/main" val="3765217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F9DDFE-A5AB-4AD4-AC2B-09F0E4CB5E2F}"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2C9E-C5DA-48EE-885E-219C4C7A79E8}" type="slidenum">
              <a:rPr lang="en-US" smtClean="0"/>
              <a:t>‹#›</a:t>
            </a:fld>
            <a:endParaRPr lang="en-US"/>
          </a:p>
        </p:txBody>
      </p:sp>
    </p:spTree>
    <p:extLst>
      <p:ext uri="{BB962C8B-B14F-4D97-AF65-F5344CB8AC3E}">
        <p14:creationId xmlns:p14="http://schemas.microsoft.com/office/powerpoint/2010/main" val="121265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F9DDFE-A5AB-4AD4-AC2B-09F0E4CB5E2F}"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2C9E-C5DA-48EE-885E-219C4C7A79E8}" type="slidenum">
              <a:rPr lang="en-US" smtClean="0"/>
              <a:t>‹#›</a:t>
            </a:fld>
            <a:endParaRPr lang="en-US"/>
          </a:p>
        </p:txBody>
      </p:sp>
    </p:spTree>
    <p:extLst>
      <p:ext uri="{BB962C8B-B14F-4D97-AF65-F5344CB8AC3E}">
        <p14:creationId xmlns:p14="http://schemas.microsoft.com/office/powerpoint/2010/main" val="612886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F9DDFE-A5AB-4AD4-AC2B-09F0E4CB5E2F}"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2C9E-C5DA-48EE-885E-219C4C7A79E8}" type="slidenum">
              <a:rPr lang="en-US" smtClean="0"/>
              <a:t>‹#›</a:t>
            </a:fld>
            <a:endParaRPr lang="en-US"/>
          </a:p>
        </p:txBody>
      </p:sp>
    </p:spTree>
    <p:extLst>
      <p:ext uri="{BB962C8B-B14F-4D97-AF65-F5344CB8AC3E}">
        <p14:creationId xmlns:p14="http://schemas.microsoft.com/office/powerpoint/2010/main" val="3296935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F9DDFE-A5AB-4AD4-AC2B-09F0E4CB5E2F}"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2C9E-C5DA-48EE-885E-219C4C7A79E8}" type="slidenum">
              <a:rPr lang="en-US" smtClean="0"/>
              <a:t>‹#›</a:t>
            </a:fld>
            <a:endParaRPr lang="en-US"/>
          </a:p>
        </p:txBody>
      </p:sp>
    </p:spTree>
    <p:extLst>
      <p:ext uri="{BB962C8B-B14F-4D97-AF65-F5344CB8AC3E}">
        <p14:creationId xmlns:p14="http://schemas.microsoft.com/office/powerpoint/2010/main" val="2543916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F9DDFE-A5AB-4AD4-AC2B-09F0E4CB5E2F}"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92C9E-C5DA-48EE-885E-219C4C7A79E8}" type="slidenum">
              <a:rPr lang="en-US" smtClean="0"/>
              <a:t>‹#›</a:t>
            </a:fld>
            <a:endParaRPr lang="en-US"/>
          </a:p>
        </p:txBody>
      </p:sp>
    </p:spTree>
    <p:extLst>
      <p:ext uri="{BB962C8B-B14F-4D97-AF65-F5344CB8AC3E}">
        <p14:creationId xmlns:p14="http://schemas.microsoft.com/office/powerpoint/2010/main" val="701345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F9DDFE-A5AB-4AD4-AC2B-09F0E4CB5E2F}" type="datetimeFigureOut">
              <a:rPr lang="en-US" smtClean="0"/>
              <a:t>11/13/2020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A92C9E-C5DA-48EE-885E-219C4C7A79E8}" type="slidenum">
              <a:rPr lang="en-US" smtClean="0"/>
              <a:t>‹#›</a:t>
            </a:fld>
            <a:endParaRPr lang="en-US"/>
          </a:p>
        </p:txBody>
      </p:sp>
    </p:spTree>
    <p:extLst>
      <p:ext uri="{BB962C8B-B14F-4D97-AF65-F5344CB8AC3E}">
        <p14:creationId xmlns:p14="http://schemas.microsoft.com/office/powerpoint/2010/main" val="1322227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6F9DDFE-A5AB-4AD4-AC2B-09F0E4CB5E2F}" type="datetimeFigureOut">
              <a:rPr lang="en-US" smtClean="0"/>
              <a:t>11/13/2020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A92C9E-C5DA-48EE-885E-219C4C7A79E8}" type="slidenum">
              <a:rPr lang="en-US" smtClean="0"/>
              <a:t>‹#›</a:t>
            </a:fld>
            <a:endParaRPr lang="en-US"/>
          </a:p>
        </p:txBody>
      </p:sp>
    </p:spTree>
    <p:extLst>
      <p:ext uri="{BB962C8B-B14F-4D97-AF65-F5344CB8AC3E}">
        <p14:creationId xmlns:p14="http://schemas.microsoft.com/office/powerpoint/2010/main" val="3288796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F9DDFE-A5AB-4AD4-AC2B-09F0E4CB5E2F}" type="datetimeFigureOut">
              <a:rPr lang="en-US" smtClean="0"/>
              <a:t>11/13/2020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A92C9E-C5DA-48EE-885E-219C4C7A79E8}" type="slidenum">
              <a:rPr lang="en-US" smtClean="0"/>
              <a:t>‹#›</a:t>
            </a:fld>
            <a:endParaRPr lang="en-US"/>
          </a:p>
        </p:txBody>
      </p:sp>
    </p:spTree>
    <p:extLst>
      <p:ext uri="{BB962C8B-B14F-4D97-AF65-F5344CB8AC3E}">
        <p14:creationId xmlns:p14="http://schemas.microsoft.com/office/powerpoint/2010/main" val="3000454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F9DDFE-A5AB-4AD4-AC2B-09F0E4CB5E2F}"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92C9E-C5DA-48EE-885E-219C4C7A79E8}" type="slidenum">
              <a:rPr lang="en-US" smtClean="0"/>
              <a:t>‹#›</a:t>
            </a:fld>
            <a:endParaRPr lang="en-US"/>
          </a:p>
        </p:txBody>
      </p:sp>
    </p:spTree>
    <p:extLst>
      <p:ext uri="{BB962C8B-B14F-4D97-AF65-F5344CB8AC3E}">
        <p14:creationId xmlns:p14="http://schemas.microsoft.com/office/powerpoint/2010/main" val="794803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F9DDFE-A5AB-4AD4-AC2B-09F0E4CB5E2F}"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92C9E-C5DA-48EE-885E-219C4C7A79E8}" type="slidenum">
              <a:rPr lang="en-US" smtClean="0"/>
              <a:t>‹#›</a:t>
            </a:fld>
            <a:endParaRPr lang="en-US"/>
          </a:p>
        </p:txBody>
      </p:sp>
    </p:spTree>
    <p:extLst>
      <p:ext uri="{BB962C8B-B14F-4D97-AF65-F5344CB8AC3E}">
        <p14:creationId xmlns:p14="http://schemas.microsoft.com/office/powerpoint/2010/main" val="1683080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9DDFE-A5AB-4AD4-AC2B-09F0E4CB5E2F}" type="datetimeFigureOut">
              <a:rPr lang="en-US" smtClean="0"/>
              <a:t>11/13/2020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A92C9E-C5DA-48EE-885E-219C4C7A79E8}" type="slidenum">
              <a:rPr lang="en-US" smtClean="0"/>
              <a:t>‹#›</a:t>
            </a:fld>
            <a:endParaRPr lang="en-US"/>
          </a:p>
        </p:txBody>
      </p:sp>
    </p:spTree>
    <p:extLst>
      <p:ext uri="{BB962C8B-B14F-4D97-AF65-F5344CB8AC3E}">
        <p14:creationId xmlns:p14="http://schemas.microsoft.com/office/powerpoint/2010/main" val="3286921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g"/><Relationship Id="rId16"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feature=player_embedded&amp;v=1j3MxNZdCeE"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DA33E1-FA4A-4DCB-8B0E-05053EFCF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63373" y="0"/>
            <a:ext cx="1879337" cy="369332"/>
          </a:xfrm>
          <a:prstGeom prst="rect">
            <a:avLst/>
          </a:prstGeom>
          <a:noFill/>
        </p:spPr>
        <p:txBody>
          <a:bodyPr wrap="square" rtlCol="0">
            <a:spAutoFit/>
          </a:bodyPr>
          <a:lstStyle/>
          <a:p>
            <a:r>
              <a:rPr lang="en-US" dirty="0">
                <a:solidFill>
                  <a:schemeClr val="bg1"/>
                </a:solidFill>
              </a:rPr>
              <a:t>Lesson 63 Part 1</a:t>
            </a:r>
          </a:p>
        </p:txBody>
      </p:sp>
      <p:sp>
        <p:nvSpPr>
          <p:cNvPr id="6" name="TextBox 5"/>
          <p:cNvSpPr txBox="1"/>
          <p:nvPr/>
        </p:nvSpPr>
        <p:spPr>
          <a:xfrm>
            <a:off x="0" y="332719"/>
            <a:ext cx="12192000" cy="2923877"/>
          </a:xfrm>
          <a:prstGeom prst="rect">
            <a:avLst/>
          </a:prstGeom>
          <a:noFill/>
        </p:spPr>
        <p:txBody>
          <a:bodyPr wrap="square" rtlCol="0">
            <a:spAutoFit/>
          </a:bodyPr>
          <a:lstStyle/>
          <a:p>
            <a:pPr algn="ctr"/>
            <a:r>
              <a:rPr lang="en-US" sz="7200" dirty="0">
                <a:solidFill>
                  <a:schemeClr val="bg1"/>
                </a:solidFill>
                <a:latin typeface="Algerian" panose="04020705040A02060702" pitchFamily="82" charset="0"/>
              </a:rPr>
              <a:t>The Priests Are Consecrated</a:t>
            </a:r>
          </a:p>
          <a:p>
            <a:pPr algn="ctr"/>
            <a:r>
              <a:rPr lang="en-US" sz="4000" dirty="0">
                <a:solidFill>
                  <a:schemeClr val="bg1"/>
                </a:solidFill>
                <a:latin typeface="Algerian" panose="04020705040A02060702" pitchFamily="82" charset="0"/>
              </a:rPr>
              <a:t>Leviticus 8-11</a:t>
            </a:r>
          </a:p>
        </p:txBody>
      </p:sp>
      <p:grpSp>
        <p:nvGrpSpPr>
          <p:cNvPr id="5" name="Group 4"/>
          <p:cNvGrpSpPr/>
          <p:nvPr/>
        </p:nvGrpSpPr>
        <p:grpSpPr>
          <a:xfrm>
            <a:off x="1566273" y="2775614"/>
            <a:ext cx="1451869" cy="3806020"/>
            <a:chOff x="8692693" y="957943"/>
            <a:chExt cx="2384188" cy="6292391"/>
          </a:xfrm>
        </p:grpSpPr>
        <p:sp>
          <p:nvSpPr>
            <p:cNvPr id="7" name="Oval 6"/>
            <p:cNvSpPr/>
            <p:nvPr/>
          </p:nvSpPr>
          <p:spPr>
            <a:xfrm rot="17675704">
              <a:off x="8601406" y="4844000"/>
              <a:ext cx="541803" cy="35922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5191256">
              <a:off x="10626365" y="4866307"/>
              <a:ext cx="541803" cy="35922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p:cNvSpPr/>
            <p:nvPr/>
          </p:nvSpPr>
          <p:spPr>
            <a:xfrm rot="594526">
              <a:off x="9160865" y="1556305"/>
              <a:ext cx="1571724" cy="1206254"/>
            </a:xfrm>
            <a:prstGeom prst="clou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806939">
              <a:off x="9330659" y="6858000"/>
              <a:ext cx="541803" cy="35922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2875565">
              <a:off x="9917964" y="6891105"/>
              <a:ext cx="541803" cy="35922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20906851">
              <a:off x="10316790" y="3130567"/>
              <a:ext cx="666281" cy="2002932"/>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044322">
              <a:off x="8833981" y="3037416"/>
              <a:ext cx="666281" cy="2002932"/>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534657">
              <a:off x="8849910" y="3042930"/>
              <a:ext cx="856636" cy="1208535"/>
            </a:xfrm>
            <a:prstGeom prst="trapezoid">
              <a:avLst>
                <a:gd name="adj" fmla="val 17210"/>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20906061">
              <a:off x="10145153" y="2973946"/>
              <a:ext cx="856636" cy="1326787"/>
            </a:xfrm>
            <a:prstGeom prst="trapezoid">
              <a:avLst>
                <a:gd name="adj" fmla="val 17210"/>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9057085" y="3253177"/>
              <a:ext cx="1741714" cy="3702792"/>
            </a:xfrm>
            <a:prstGeom prst="trapezoid">
              <a:avLst>
                <a:gd name="adj" fmla="val 168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9099151" y="2873795"/>
              <a:ext cx="1668217" cy="3535616"/>
            </a:xfrm>
            <a:prstGeom prst="trapezoid">
              <a:avLst>
                <a:gd name="adj" fmla="val 16875"/>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9049907" y="6412815"/>
              <a:ext cx="1717461" cy="173629"/>
              <a:chOff x="6004435" y="5124422"/>
              <a:chExt cx="2755911" cy="179672"/>
            </a:xfrm>
          </p:grpSpPr>
          <p:grpSp>
            <p:nvGrpSpPr>
              <p:cNvPr id="431" name="Group 430"/>
              <p:cNvGrpSpPr/>
              <p:nvPr/>
            </p:nvGrpSpPr>
            <p:grpSpPr>
              <a:xfrm>
                <a:off x="6004435" y="5124422"/>
                <a:ext cx="1415464" cy="179672"/>
                <a:chOff x="5241313" y="4637314"/>
                <a:chExt cx="4730322" cy="600444"/>
              </a:xfrm>
            </p:grpSpPr>
            <p:sp>
              <p:nvSpPr>
                <p:cNvPr id="453" name="Oval 452"/>
                <p:cNvSpPr/>
                <p:nvPr/>
              </p:nvSpPr>
              <p:spPr>
                <a:xfrm>
                  <a:off x="576942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4" name="Group 453"/>
                <p:cNvGrpSpPr/>
                <p:nvPr/>
              </p:nvGrpSpPr>
              <p:grpSpPr>
                <a:xfrm>
                  <a:off x="6263924" y="4659086"/>
                  <a:ext cx="490821" cy="578672"/>
                  <a:chOff x="6263924" y="4659086"/>
                  <a:chExt cx="490821" cy="578672"/>
                </a:xfrm>
              </p:grpSpPr>
              <p:sp>
                <p:nvSpPr>
                  <p:cNvPr id="474" name="Trapezoid 473"/>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Oval 474"/>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5" name="Oval 454"/>
                <p:cNvSpPr/>
                <p:nvPr/>
              </p:nvSpPr>
              <p:spPr>
                <a:xfrm>
                  <a:off x="6858642"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6" name="Group 455"/>
                <p:cNvGrpSpPr/>
                <p:nvPr/>
              </p:nvGrpSpPr>
              <p:grpSpPr>
                <a:xfrm>
                  <a:off x="7353137" y="4659086"/>
                  <a:ext cx="490821" cy="578672"/>
                  <a:chOff x="6263924" y="4659086"/>
                  <a:chExt cx="490821" cy="578672"/>
                </a:xfrm>
              </p:grpSpPr>
              <p:sp>
                <p:nvSpPr>
                  <p:cNvPr id="471" name="Trapezoid 470"/>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471"/>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Oval 472"/>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7" name="Oval 456"/>
                <p:cNvSpPr/>
                <p:nvPr/>
              </p:nvSpPr>
              <p:spPr>
                <a:xfrm>
                  <a:off x="7924795"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8" name="Group 457"/>
                <p:cNvGrpSpPr/>
                <p:nvPr/>
              </p:nvGrpSpPr>
              <p:grpSpPr>
                <a:xfrm>
                  <a:off x="8419290" y="4659086"/>
                  <a:ext cx="490821" cy="578672"/>
                  <a:chOff x="6263924" y="4659086"/>
                  <a:chExt cx="490821" cy="578672"/>
                </a:xfrm>
              </p:grpSpPr>
              <p:sp>
                <p:nvSpPr>
                  <p:cNvPr id="468" name="Trapezoid 467"/>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468"/>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9" name="Oval 458"/>
                <p:cNvSpPr/>
                <p:nvPr/>
              </p:nvSpPr>
              <p:spPr>
                <a:xfrm>
                  <a:off x="898631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0" name="Group 459"/>
                <p:cNvGrpSpPr/>
                <p:nvPr/>
              </p:nvGrpSpPr>
              <p:grpSpPr>
                <a:xfrm>
                  <a:off x="9480814" y="4659086"/>
                  <a:ext cx="490821" cy="578672"/>
                  <a:chOff x="6263924" y="4659086"/>
                  <a:chExt cx="490821" cy="578672"/>
                </a:xfrm>
              </p:grpSpPr>
              <p:sp>
                <p:nvSpPr>
                  <p:cNvPr id="465" name="Trapezoid 464"/>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1" name="Group 460"/>
                <p:cNvGrpSpPr/>
                <p:nvPr/>
              </p:nvGrpSpPr>
              <p:grpSpPr>
                <a:xfrm>
                  <a:off x="5241313" y="4637314"/>
                  <a:ext cx="490821" cy="578672"/>
                  <a:chOff x="6263924" y="4659086"/>
                  <a:chExt cx="490821" cy="578672"/>
                </a:xfrm>
              </p:grpSpPr>
              <p:sp>
                <p:nvSpPr>
                  <p:cNvPr id="462" name="Trapezoid 461"/>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462"/>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Oval 463"/>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2" name="Group 431"/>
              <p:cNvGrpSpPr/>
              <p:nvPr/>
            </p:nvGrpSpPr>
            <p:grpSpPr>
              <a:xfrm>
                <a:off x="7502911" y="5124422"/>
                <a:ext cx="1257435" cy="173157"/>
                <a:chOff x="5769429" y="4659086"/>
                <a:chExt cx="4202206" cy="578672"/>
              </a:xfrm>
            </p:grpSpPr>
            <p:sp>
              <p:nvSpPr>
                <p:cNvPr id="433" name="Oval 432"/>
                <p:cNvSpPr/>
                <p:nvPr/>
              </p:nvSpPr>
              <p:spPr>
                <a:xfrm>
                  <a:off x="576942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4" name="Group 433"/>
                <p:cNvGrpSpPr/>
                <p:nvPr/>
              </p:nvGrpSpPr>
              <p:grpSpPr>
                <a:xfrm>
                  <a:off x="6263924" y="4659086"/>
                  <a:ext cx="490821" cy="578672"/>
                  <a:chOff x="6263924" y="4659086"/>
                  <a:chExt cx="490821" cy="578672"/>
                </a:xfrm>
              </p:grpSpPr>
              <p:sp>
                <p:nvSpPr>
                  <p:cNvPr id="450" name="Trapezoid 449"/>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Oval 450"/>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Oval 451"/>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5" name="Oval 434"/>
                <p:cNvSpPr/>
                <p:nvPr/>
              </p:nvSpPr>
              <p:spPr>
                <a:xfrm>
                  <a:off x="6858642"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6" name="Group 435"/>
                <p:cNvGrpSpPr/>
                <p:nvPr/>
              </p:nvGrpSpPr>
              <p:grpSpPr>
                <a:xfrm>
                  <a:off x="7353137" y="4659086"/>
                  <a:ext cx="490821" cy="578672"/>
                  <a:chOff x="6263924" y="4659086"/>
                  <a:chExt cx="490821" cy="578672"/>
                </a:xfrm>
              </p:grpSpPr>
              <p:sp>
                <p:nvSpPr>
                  <p:cNvPr id="447" name="Trapezoid 446"/>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447"/>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Oval 448"/>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7" name="Oval 436"/>
                <p:cNvSpPr/>
                <p:nvPr/>
              </p:nvSpPr>
              <p:spPr>
                <a:xfrm>
                  <a:off x="7924795"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8" name="Group 437"/>
                <p:cNvGrpSpPr/>
                <p:nvPr/>
              </p:nvGrpSpPr>
              <p:grpSpPr>
                <a:xfrm>
                  <a:off x="8419290" y="4659086"/>
                  <a:ext cx="490821" cy="578672"/>
                  <a:chOff x="6263924" y="4659086"/>
                  <a:chExt cx="490821" cy="578672"/>
                </a:xfrm>
              </p:grpSpPr>
              <p:sp>
                <p:nvSpPr>
                  <p:cNvPr id="444" name="Trapezoid 443"/>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9" name="Oval 438"/>
                <p:cNvSpPr/>
                <p:nvPr/>
              </p:nvSpPr>
              <p:spPr>
                <a:xfrm>
                  <a:off x="898631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0" name="Group 439"/>
                <p:cNvGrpSpPr/>
                <p:nvPr/>
              </p:nvGrpSpPr>
              <p:grpSpPr>
                <a:xfrm>
                  <a:off x="9480814" y="4659086"/>
                  <a:ext cx="490821" cy="578672"/>
                  <a:chOff x="6263924" y="4659086"/>
                  <a:chExt cx="490821" cy="578672"/>
                </a:xfrm>
              </p:grpSpPr>
              <p:sp>
                <p:nvSpPr>
                  <p:cNvPr id="441" name="Trapezoid 440"/>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441"/>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442"/>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9" name="Trapezoid 18"/>
            <p:cNvSpPr/>
            <p:nvPr/>
          </p:nvSpPr>
          <p:spPr>
            <a:xfrm rot="10800000">
              <a:off x="9687287" y="2876391"/>
              <a:ext cx="513497" cy="305154"/>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9188009" y="4475315"/>
              <a:ext cx="1490804" cy="1784227"/>
              <a:chOff x="6147852" y="3953965"/>
              <a:chExt cx="1848129" cy="1910926"/>
            </a:xfrm>
          </p:grpSpPr>
          <p:grpSp>
            <p:nvGrpSpPr>
              <p:cNvPr id="224" name="Group 223"/>
              <p:cNvGrpSpPr/>
              <p:nvPr/>
            </p:nvGrpSpPr>
            <p:grpSpPr>
              <a:xfrm>
                <a:off x="6191837" y="3953965"/>
                <a:ext cx="1773099" cy="1675202"/>
                <a:chOff x="6683462" y="4522576"/>
                <a:chExt cx="1610846" cy="1551653"/>
              </a:xfrm>
            </p:grpSpPr>
            <p:sp>
              <p:nvSpPr>
                <p:cNvPr id="232" name="Trapezoid 231"/>
                <p:cNvSpPr/>
                <p:nvPr/>
              </p:nvSpPr>
              <p:spPr>
                <a:xfrm>
                  <a:off x="6683462" y="4522576"/>
                  <a:ext cx="1610846" cy="1546676"/>
                </a:xfrm>
                <a:prstGeom prst="trapezoid">
                  <a:avLst>
                    <a:gd name="adj" fmla="val 16875"/>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p:cNvGrpSpPr/>
                <p:nvPr/>
              </p:nvGrpSpPr>
              <p:grpSpPr>
                <a:xfrm rot="161150">
                  <a:off x="6776381" y="5203966"/>
                  <a:ext cx="842475" cy="853371"/>
                  <a:chOff x="7002362" y="-220093"/>
                  <a:chExt cx="4266989" cy="4336706"/>
                </a:xfrm>
              </p:grpSpPr>
              <p:grpSp>
                <p:nvGrpSpPr>
                  <p:cNvPr id="366" name="Group 365"/>
                  <p:cNvGrpSpPr/>
                  <p:nvPr/>
                </p:nvGrpSpPr>
                <p:grpSpPr>
                  <a:xfrm>
                    <a:off x="7002362" y="416513"/>
                    <a:ext cx="3718088" cy="3700100"/>
                    <a:chOff x="9313675" y="-862338"/>
                    <a:chExt cx="3718088" cy="3700100"/>
                  </a:xfrm>
                </p:grpSpPr>
                <p:grpSp>
                  <p:nvGrpSpPr>
                    <p:cNvPr id="383" name="Group 382"/>
                    <p:cNvGrpSpPr/>
                    <p:nvPr/>
                  </p:nvGrpSpPr>
                  <p:grpSpPr>
                    <a:xfrm rot="2472914">
                      <a:off x="9313675" y="378385"/>
                      <a:ext cx="861668" cy="893454"/>
                      <a:chOff x="9313675" y="378385"/>
                      <a:chExt cx="861668" cy="893454"/>
                    </a:xfrm>
                  </p:grpSpPr>
                  <p:sp>
                    <p:nvSpPr>
                      <p:cNvPr id="428" name="Rectangle 42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Quad Arrow 428"/>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Frame 42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4" name="Group 383"/>
                    <p:cNvGrpSpPr/>
                    <p:nvPr/>
                  </p:nvGrpSpPr>
                  <p:grpSpPr>
                    <a:xfrm rot="2472914">
                      <a:off x="9897198" y="900359"/>
                      <a:ext cx="861668" cy="893454"/>
                      <a:chOff x="9313675" y="378385"/>
                      <a:chExt cx="861668" cy="893454"/>
                    </a:xfrm>
                  </p:grpSpPr>
                  <p:sp>
                    <p:nvSpPr>
                      <p:cNvPr id="425" name="Rectangle 42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Quad Arrow 425"/>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Frame 42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5" name="Group 384"/>
                    <p:cNvGrpSpPr/>
                    <p:nvPr/>
                  </p:nvGrpSpPr>
                  <p:grpSpPr>
                    <a:xfrm rot="2472914">
                      <a:off x="10490938" y="1422334"/>
                      <a:ext cx="861668" cy="893454"/>
                      <a:chOff x="9313675" y="378385"/>
                      <a:chExt cx="861668" cy="893454"/>
                    </a:xfrm>
                  </p:grpSpPr>
                  <p:sp>
                    <p:nvSpPr>
                      <p:cNvPr id="422" name="Rectangle 42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Quad Arrow 422"/>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Frame 42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6" name="Group 385"/>
                    <p:cNvGrpSpPr/>
                    <p:nvPr/>
                  </p:nvGrpSpPr>
                  <p:grpSpPr>
                    <a:xfrm rot="2472914">
                      <a:off x="11074461" y="1944308"/>
                      <a:ext cx="861668" cy="893454"/>
                      <a:chOff x="9313675" y="378385"/>
                      <a:chExt cx="861668" cy="893454"/>
                    </a:xfrm>
                  </p:grpSpPr>
                  <p:sp>
                    <p:nvSpPr>
                      <p:cNvPr id="419" name="Rectangle 41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Quad Arrow 419"/>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Frame 42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7" name="Group 386"/>
                    <p:cNvGrpSpPr/>
                    <p:nvPr/>
                  </p:nvGrpSpPr>
                  <p:grpSpPr>
                    <a:xfrm rot="2472914">
                      <a:off x="10424166" y="-862338"/>
                      <a:ext cx="861668" cy="893454"/>
                      <a:chOff x="9313675" y="378385"/>
                      <a:chExt cx="861668" cy="893454"/>
                    </a:xfrm>
                  </p:grpSpPr>
                  <p:sp>
                    <p:nvSpPr>
                      <p:cNvPr id="416" name="Rectangle 41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Quad Arrow 416"/>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Frame 41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8" name="Group 387"/>
                    <p:cNvGrpSpPr/>
                    <p:nvPr/>
                  </p:nvGrpSpPr>
                  <p:grpSpPr>
                    <a:xfrm rot="2472914">
                      <a:off x="9865580" y="-231772"/>
                      <a:ext cx="861668" cy="893454"/>
                      <a:chOff x="9313675" y="378385"/>
                      <a:chExt cx="861668" cy="893454"/>
                    </a:xfrm>
                  </p:grpSpPr>
                  <p:sp>
                    <p:nvSpPr>
                      <p:cNvPr id="413" name="Rectangle 41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Quad Arrow 413"/>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Frame 41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9" name="Group 388"/>
                    <p:cNvGrpSpPr/>
                    <p:nvPr/>
                  </p:nvGrpSpPr>
                  <p:grpSpPr>
                    <a:xfrm rot="2472914">
                      <a:off x="10456433" y="280442"/>
                      <a:ext cx="861668" cy="893454"/>
                      <a:chOff x="9313675" y="378385"/>
                      <a:chExt cx="861668" cy="893454"/>
                    </a:xfrm>
                  </p:grpSpPr>
                  <p:sp>
                    <p:nvSpPr>
                      <p:cNvPr id="410" name="Rectangle 40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Quad Arrow 410"/>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Frame 41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0" name="Group 389"/>
                    <p:cNvGrpSpPr/>
                    <p:nvPr/>
                  </p:nvGrpSpPr>
                  <p:grpSpPr>
                    <a:xfrm rot="2472914">
                      <a:off x="11039956" y="802416"/>
                      <a:ext cx="861668" cy="893454"/>
                      <a:chOff x="9313675" y="378385"/>
                      <a:chExt cx="861668" cy="893454"/>
                    </a:xfrm>
                  </p:grpSpPr>
                  <p:sp>
                    <p:nvSpPr>
                      <p:cNvPr id="407" name="Rectangle 40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Quad Arrow 407"/>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Frame 40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1" name="Group 390"/>
                    <p:cNvGrpSpPr/>
                    <p:nvPr/>
                  </p:nvGrpSpPr>
                  <p:grpSpPr>
                    <a:xfrm rot="2472914">
                      <a:off x="11642157" y="1314285"/>
                      <a:ext cx="861668" cy="893454"/>
                      <a:chOff x="9313675" y="378385"/>
                      <a:chExt cx="861668" cy="893454"/>
                    </a:xfrm>
                  </p:grpSpPr>
                  <p:sp>
                    <p:nvSpPr>
                      <p:cNvPr id="404" name="Rectangle 40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Quad Arrow 404"/>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Frame 40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2" name="Group 391"/>
                    <p:cNvGrpSpPr/>
                    <p:nvPr/>
                  </p:nvGrpSpPr>
                  <p:grpSpPr>
                    <a:xfrm rot="2472914">
                      <a:off x="11586572" y="172393"/>
                      <a:ext cx="861668" cy="893454"/>
                      <a:chOff x="9313675" y="378385"/>
                      <a:chExt cx="861668" cy="893454"/>
                    </a:xfrm>
                  </p:grpSpPr>
                  <p:sp>
                    <p:nvSpPr>
                      <p:cNvPr id="401" name="Rectangle 40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Quad Arrow 40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Frame 40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3" name="Group 392"/>
                    <p:cNvGrpSpPr/>
                    <p:nvPr/>
                  </p:nvGrpSpPr>
                  <p:grpSpPr>
                    <a:xfrm rot="2472914">
                      <a:off x="12170095" y="694367"/>
                      <a:ext cx="861668" cy="893454"/>
                      <a:chOff x="9313675" y="378385"/>
                      <a:chExt cx="861668" cy="893454"/>
                    </a:xfrm>
                  </p:grpSpPr>
                  <p:sp>
                    <p:nvSpPr>
                      <p:cNvPr id="398" name="Rectangle 39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Quad Arrow 39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Frame 39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4" name="Group 393"/>
                    <p:cNvGrpSpPr/>
                    <p:nvPr/>
                  </p:nvGrpSpPr>
                  <p:grpSpPr>
                    <a:xfrm rot="2472914">
                      <a:off x="10995932" y="-351555"/>
                      <a:ext cx="861668" cy="893454"/>
                      <a:chOff x="9313675" y="378385"/>
                      <a:chExt cx="861668" cy="893454"/>
                    </a:xfrm>
                  </p:grpSpPr>
                  <p:sp>
                    <p:nvSpPr>
                      <p:cNvPr id="395" name="Rectangle 39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Quad Arrow 395"/>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Frame 39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67" name="Group 366"/>
                  <p:cNvGrpSpPr/>
                  <p:nvPr/>
                </p:nvGrpSpPr>
                <p:grpSpPr>
                  <a:xfrm rot="2472914">
                    <a:off x="9238369" y="323421"/>
                    <a:ext cx="861668" cy="893454"/>
                    <a:chOff x="9313675" y="378385"/>
                    <a:chExt cx="861668" cy="893454"/>
                  </a:xfrm>
                </p:grpSpPr>
                <p:sp>
                  <p:nvSpPr>
                    <p:cNvPr id="380" name="Rectangle 37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Quad Arrow 380"/>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Frame 38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8" name="Group 367"/>
                  <p:cNvGrpSpPr/>
                  <p:nvPr/>
                </p:nvGrpSpPr>
                <p:grpSpPr>
                  <a:xfrm rot="2472914">
                    <a:off x="9832681" y="845394"/>
                    <a:ext cx="861668" cy="893454"/>
                    <a:chOff x="9313675" y="378385"/>
                    <a:chExt cx="861668" cy="893454"/>
                  </a:xfrm>
                </p:grpSpPr>
                <p:sp>
                  <p:nvSpPr>
                    <p:cNvPr id="377" name="Rectangle 37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Quad Arrow 377"/>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Frame 37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9" name="Group 368"/>
                  <p:cNvGrpSpPr/>
                  <p:nvPr/>
                </p:nvGrpSpPr>
                <p:grpSpPr>
                  <a:xfrm rot="2472914">
                    <a:off x="10407683" y="1332004"/>
                    <a:ext cx="861668" cy="893454"/>
                    <a:chOff x="9313675" y="378385"/>
                    <a:chExt cx="861668" cy="893454"/>
                  </a:xfrm>
                </p:grpSpPr>
                <p:sp>
                  <p:nvSpPr>
                    <p:cNvPr id="374" name="Rectangle 37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Quad Arrow 374"/>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Frame 37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0" name="Group 369"/>
                  <p:cNvGrpSpPr/>
                  <p:nvPr/>
                </p:nvGrpSpPr>
                <p:grpSpPr>
                  <a:xfrm rot="2472914">
                    <a:off x="8656825" y="-220093"/>
                    <a:ext cx="861668" cy="893454"/>
                    <a:chOff x="9313675" y="378385"/>
                    <a:chExt cx="861668" cy="893454"/>
                  </a:xfrm>
                </p:grpSpPr>
                <p:sp>
                  <p:nvSpPr>
                    <p:cNvPr id="371" name="Rectangle 37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Quad Arrow 371"/>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Frame 37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34" name="Group 233"/>
                <p:cNvGrpSpPr/>
                <p:nvPr/>
              </p:nvGrpSpPr>
              <p:grpSpPr>
                <a:xfrm>
                  <a:off x="7371108" y="5220858"/>
                  <a:ext cx="842475" cy="853371"/>
                  <a:chOff x="7002362" y="-220093"/>
                  <a:chExt cx="4266989" cy="4336706"/>
                </a:xfrm>
              </p:grpSpPr>
              <p:grpSp>
                <p:nvGrpSpPr>
                  <p:cNvPr id="301" name="Group 300"/>
                  <p:cNvGrpSpPr/>
                  <p:nvPr/>
                </p:nvGrpSpPr>
                <p:grpSpPr>
                  <a:xfrm>
                    <a:off x="7002362" y="416513"/>
                    <a:ext cx="3718088" cy="3700100"/>
                    <a:chOff x="9313675" y="-862338"/>
                    <a:chExt cx="3718088" cy="3700100"/>
                  </a:xfrm>
                </p:grpSpPr>
                <p:grpSp>
                  <p:nvGrpSpPr>
                    <p:cNvPr id="318" name="Group 317"/>
                    <p:cNvGrpSpPr/>
                    <p:nvPr/>
                  </p:nvGrpSpPr>
                  <p:grpSpPr>
                    <a:xfrm rot="2472914">
                      <a:off x="9313675" y="378385"/>
                      <a:ext cx="861668" cy="893454"/>
                      <a:chOff x="9313675" y="378385"/>
                      <a:chExt cx="861668" cy="893454"/>
                    </a:xfrm>
                  </p:grpSpPr>
                  <p:sp>
                    <p:nvSpPr>
                      <p:cNvPr id="363" name="Rectangle 36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Quad Arrow 363"/>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Frame 36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19" name="Group 318"/>
                    <p:cNvGrpSpPr/>
                    <p:nvPr/>
                  </p:nvGrpSpPr>
                  <p:grpSpPr>
                    <a:xfrm rot="2472914">
                      <a:off x="9897198" y="900359"/>
                      <a:ext cx="861668" cy="893454"/>
                      <a:chOff x="9313675" y="378385"/>
                      <a:chExt cx="861668" cy="893454"/>
                    </a:xfrm>
                  </p:grpSpPr>
                  <p:sp>
                    <p:nvSpPr>
                      <p:cNvPr id="360" name="Rectangle 35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Quad Arrow 360"/>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Frame 36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0" name="Group 319"/>
                    <p:cNvGrpSpPr/>
                    <p:nvPr/>
                  </p:nvGrpSpPr>
                  <p:grpSpPr>
                    <a:xfrm rot="2472914">
                      <a:off x="10490938" y="1422334"/>
                      <a:ext cx="861668" cy="893454"/>
                      <a:chOff x="9313675" y="378385"/>
                      <a:chExt cx="861668" cy="893454"/>
                    </a:xfrm>
                  </p:grpSpPr>
                  <p:sp>
                    <p:nvSpPr>
                      <p:cNvPr id="357" name="Rectangle 35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Quad Arrow 357"/>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Frame 35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1" name="Group 320"/>
                    <p:cNvGrpSpPr/>
                    <p:nvPr/>
                  </p:nvGrpSpPr>
                  <p:grpSpPr>
                    <a:xfrm rot="2472914">
                      <a:off x="11074461" y="1944308"/>
                      <a:ext cx="861668" cy="893454"/>
                      <a:chOff x="9313675" y="378385"/>
                      <a:chExt cx="861668" cy="893454"/>
                    </a:xfrm>
                  </p:grpSpPr>
                  <p:sp>
                    <p:nvSpPr>
                      <p:cNvPr id="354" name="Rectangle 35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Quad Arrow 35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Frame 35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2" name="Group 321"/>
                    <p:cNvGrpSpPr/>
                    <p:nvPr/>
                  </p:nvGrpSpPr>
                  <p:grpSpPr>
                    <a:xfrm rot="2472914">
                      <a:off x="10424166" y="-862338"/>
                      <a:ext cx="861668" cy="893454"/>
                      <a:chOff x="9313675" y="378385"/>
                      <a:chExt cx="861668" cy="893454"/>
                    </a:xfrm>
                  </p:grpSpPr>
                  <p:sp>
                    <p:nvSpPr>
                      <p:cNvPr id="351" name="Rectangle 35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Quad Arrow 35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Frame 35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3" name="Group 322"/>
                    <p:cNvGrpSpPr/>
                    <p:nvPr/>
                  </p:nvGrpSpPr>
                  <p:grpSpPr>
                    <a:xfrm rot="2472914">
                      <a:off x="9865580" y="-231772"/>
                      <a:ext cx="861668" cy="893454"/>
                      <a:chOff x="9313675" y="378385"/>
                      <a:chExt cx="861668" cy="893454"/>
                    </a:xfrm>
                  </p:grpSpPr>
                  <p:sp>
                    <p:nvSpPr>
                      <p:cNvPr id="348" name="Rectangle 34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Quad Arrow 34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Frame 34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4" name="Group 323"/>
                    <p:cNvGrpSpPr/>
                    <p:nvPr/>
                  </p:nvGrpSpPr>
                  <p:grpSpPr>
                    <a:xfrm rot="2472914">
                      <a:off x="10456433" y="280442"/>
                      <a:ext cx="861668" cy="893454"/>
                      <a:chOff x="9313675" y="378385"/>
                      <a:chExt cx="861668" cy="893454"/>
                    </a:xfrm>
                  </p:grpSpPr>
                  <p:sp>
                    <p:nvSpPr>
                      <p:cNvPr id="345" name="Rectangle 34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Quad Arrow 345"/>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Frame 34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5" name="Group 324"/>
                    <p:cNvGrpSpPr/>
                    <p:nvPr/>
                  </p:nvGrpSpPr>
                  <p:grpSpPr>
                    <a:xfrm rot="2472914">
                      <a:off x="11039956" y="802416"/>
                      <a:ext cx="861668" cy="893454"/>
                      <a:chOff x="9313675" y="378385"/>
                      <a:chExt cx="861668" cy="893454"/>
                    </a:xfrm>
                  </p:grpSpPr>
                  <p:sp>
                    <p:nvSpPr>
                      <p:cNvPr id="342" name="Rectangle 34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Quad Arrow 342"/>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Frame 34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6" name="Group 325"/>
                    <p:cNvGrpSpPr/>
                    <p:nvPr/>
                  </p:nvGrpSpPr>
                  <p:grpSpPr>
                    <a:xfrm rot="2472914">
                      <a:off x="11642157" y="1314285"/>
                      <a:ext cx="861668" cy="893454"/>
                      <a:chOff x="9313675" y="378385"/>
                      <a:chExt cx="861668" cy="893454"/>
                    </a:xfrm>
                  </p:grpSpPr>
                  <p:sp>
                    <p:nvSpPr>
                      <p:cNvPr id="339" name="Rectangle 33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Quad Arrow 339"/>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Frame 34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7" name="Group 326"/>
                    <p:cNvGrpSpPr/>
                    <p:nvPr/>
                  </p:nvGrpSpPr>
                  <p:grpSpPr>
                    <a:xfrm rot="2472914">
                      <a:off x="11586572" y="172393"/>
                      <a:ext cx="861668" cy="893454"/>
                      <a:chOff x="9313675" y="378385"/>
                      <a:chExt cx="861668" cy="893454"/>
                    </a:xfrm>
                  </p:grpSpPr>
                  <p:sp>
                    <p:nvSpPr>
                      <p:cNvPr id="336" name="Rectangle 33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Quad Arrow 336"/>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Frame 33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8" name="Group 327"/>
                    <p:cNvGrpSpPr/>
                    <p:nvPr/>
                  </p:nvGrpSpPr>
                  <p:grpSpPr>
                    <a:xfrm rot="2472914">
                      <a:off x="12170095" y="694367"/>
                      <a:ext cx="861668" cy="893454"/>
                      <a:chOff x="9313675" y="378385"/>
                      <a:chExt cx="861668" cy="893454"/>
                    </a:xfrm>
                  </p:grpSpPr>
                  <p:sp>
                    <p:nvSpPr>
                      <p:cNvPr id="333" name="Rectangle 33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Quad Arrow 333"/>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ame 33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9" name="Group 328"/>
                    <p:cNvGrpSpPr/>
                    <p:nvPr/>
                  </p:nvGrpSpPr>
                  <p:grpSpPr>
                    <a:xfrm rot="2472914">
                      <a:off x="10995932" y="-351555"/>
                      <a:ext cx="861668" cy="893454"/>
                      <a:chOff x="9313675" y="378385"/>
                      <a:chExt cx="861668" cy="893454"/>
                    </a:xfrm>
                  </p:grpSpPr>
                  <p:sp>
                    <p:nvSpPr>
                      <p:cNvPr id="330" name="Rectangle 32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Quad Arrow 330"/>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ame 33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02" name="Group 301"/>
                  <p:cNvGrpSpPr/>
                  <p:nvPr/>
                </p:nvGrpSpPr>
                <p:grpSpPr>
                  <a:xfrm rot="2472914">
                    <a:off x="9238369" y="323421"/>
                    <a:ext cx="861668" cy="893454"/>
                    <a:chOff x="9313675" y="378385"/>
                    <a:chExt cx="861668" cy="893454"/>
                  </a:xfrm>
                </p:grpSpPr>
                <p:sp>
                  <p:nvSpPr>
                    <p:cNvPr id="315" name="Rectangle 31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Quad Arrow 315"/>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ame 31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3" name="Group 302"/>
                  <p:cNvGrpSpPr/>
                  <p:nvPr/>
                </p:nvGrpSpPr>
                <p:grpSpPr>
                  <a:xfrm rot="2472914">
                    <a:off x="9832681" y="845394"/>
                    <a:ext cx="861668" cy="893454"/>
                    <a:chOff x="9313675" y="378385"/>
                    <a:chExt cx="861668" cy="893454"/>
                  </a:xfrm>
                </p:grpSpPr>
                <p:sp>
                  <p:nvSpPr>
                    <p:cNvPr id="312" name="Rectangle 31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Quad Arrow 312"/>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ame 31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4" name="Group 303"/>
                  <p:cNvGrpSpPr/>
                  <p:nvPr/>
                </p:nvGrpSpPr>
                <p:grpSpPr>
                  <a:xfrm rot="2472914">
                    <a:off x="10407683" y="1332004"/>
                    <a:ext cx="861668" cy="893454"/>
                    <a:chOff x="9313675" y="378385"/>
                    <a:chExt cx="861668" cy="893454"/>
                  </a:xfrm>
                </p:grpSpPr>
                <p:sp>
                  <p:nvSpPr>
                    <p:cNvPr id="309" name="Rectangle 30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Quad Arrow 309"/>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ame 31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5" name="Group 304"/>
                  <p:cNvGrpSpPr/>
                  <p:nvPr/>
                </p:nvGrpSpPr>
                <p:grpSpPr>
                  <a:xfrm rot="2472914">
                    <a:off x="8656825" y="-220093"/>
                    <a:ext cx="861668" cy="893454"/>
                    <a:chOff x="9313675" y="378385"/>
                    <a:chExt cx="861668" cy="893454"/>
                  </a:xfrm>
                </p:grpSpPr>
                <p:sp>
                  <p:nvSpPr>
                    <p:cNvPr id="306" name="Rectangle 30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Quad Arrow 30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ame 30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35" name="Group 234"/>
                <p:cNvGrpSpPr/>
                <p:nvPr/>
              </p:nvGrpSpPr>
              <p:grpSpPr>
                <a:xfrm>
                  <a:off x="7094044" y="4551994"/>
                  <a:ext cx="842475" cy="853371"/>
                  <a:chOff x="7002362" y="-220093"/>
                  <a:chExt cx="4266989" cy="4336706"/>
                </a:xfrm>
              </p:grpSpPr>
              <p:grpSp>
                <p:nvGrpSpPr>
                  <p:cNvPr id="236" name="Group 235"/>
                  <p:cNvGrpSpPr/>
                  <p:nvPr/>
                </p:nvGrpSpPr>
                <p:grpSpPr>
                  <a:xfrm>
                    <a:off x="7002362" y="416513"/>
                    <a:ext cx="3718088" cy="3700100"/>
                    <a:chOff x="9313675" y="-862338"/>
                    <a:chExt cx="3718088" cy="3700100"/>
                  </a:xfrm>
                </p:grpSpPr>
                <p:grpSp>
                  <p:nvGrpSpPr>
                    <p:cNvPr id="253" name="Group 252"/>
                    <p:cNvGrpSpPr/>
                    <p:nvPr/>
                  </p:nvGrpSpPr>
                  <p:grpSpPr>
                    <a:xfrm rot="2472914">
                      <a:off x="9313675" y="378385"/>
                      <a:ext cx="861668" cy="893454"/>
                      <a:chOff x="9313675" y="378385"/>
                      <a:chExt cx="861668" cy="893454"/>
                    </a:xfrm>
                  </p:grpSpPr>
                  <p:sp>
                    <p:nvSpPr>
                      <p:cNvPr id="298" name="Rectangle 29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Quad Arrow 298"/>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ame 29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4" name="Group 253"/>
                    <p:cNvGrpSpPr/>
                    <p:nvPr/>
                  </p:nvGrpSpPr>
                  <p:grpSpPr>
                    <a:xfrm rot="2472914">
                      <a:off x="9897198" y="900359"/>
                      <a:ext cx="861668" cy="893454"/>
                      <a:chOff x="9313675" y="378385"/>
                      <a:chExt cx="861668" cy="893454"/>
                    </a:xfrm>
                  </p:grpSpPr>
                  <p:sp>
                    <p:nvSpPr>
                      <p:cNvPr id="295" name="Rectangle 29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Quad Arrow 295"/>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ame 29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5" name="Group 254"/>
                    <p:cNvGrpSpPr/>
                    <p:nvPr/>
                  </p:nvGrpSpPr>
                  <p:grpSpPr>
                    <a:xfrm rot="2472914">
                      <a:off x="10490938" y="1422334"/>
                      <a:ext cx="861668" cy="893454"/>
                      <a:chOff x="9313675" y="378385"/>
                      <a:chExt cx="861668" cy="893454"/>
                    </a:xfrm>
                  </p:grpSpPr>
                  <p:sp>
                    <p:nvSpPr>
                      <p:cNvPr id="292" name="Rectangle 29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Quad Arrow 292"/>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ame 29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6" name="Group 255"/>
                    <p:cNvGrpSpPr/>
                    <p:nvPr/>
                  </p:nvGrpSpPr>
                  <p:grpSpPr>
                    <a:xfrm rot="2472914">
                      <a:off x="11074461" y="1944308"/>
                      <a:ext cx="861668" cy="893454"/>
                      <a:chOff x="9313675" y="378385"/>
                      <a:chExt cx="861668" cy="893454"/>
                    </a:xfrm>
                  </p:grpSpPr>
                  <p:sp>
                    <p:nvSpPr>
                      <p:cNvPr id="289" name="Rectangle 28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Quad Arrow 289"/>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ame 29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7" name="Group 256"/>
                    <p:cNvGrpSpPr/>
                    <p:nvPr/>
                  </p:nvGrpSpPr>
                  <p:grpSpPr>
                    <a:xfrm rot="2472914">
                      <a:off x="10424166" y="-862338"/>
                      <a:ext cx="861668" cy="893454"/>
                      <a:chOff x="9313675" y="378385"/>
                      <a:chExt cx="861668" cy="893454"/>
                    </a:xfrm>
                  </p:grpSpPr>
                  <p:sp>
                    <p:nvSpPr>
                      <p:cNvPr id="286" name="Rectangle 28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Quad Arrow 286"/>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ame 28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8" name="Group 257"/>
                    <p:cNvGrpSpPr/>
                    <p:nvPr/>
                  </p:nvGrpSpPr>
                  <p:grpSpPr>
                    <a:xfrm rot="2472914">
                      <a:off x="9865580" y="-231772"/>
                      <a:ext cx="861668" cy="893454"/>
                      <a:chOff x="9313675" y="378385"/>
                      <a:chExt cx="861668" cy="893454"/>
                    </a:xfrm>
                  </p:grpSpPr>
                  <p:sp>
                    <p:nvSpPr>
                      <p:cNvPr id="283" name="Rectangle 28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Quad Arrow 283"/>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ame 28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9" name="Group 258"/>
                    <p:cNvGrpSpPr/>
                    <p:nvPr/>
                  </p:nvGrpSpPr>
                  <p:grpSpPr>
                    <a:xfrm rot="2472914">
                      <a:off x="10456433" y="280442"/>
                      <a:ext cx="861668" cy="893454"/>
                      <a:chOff x="9313675" y="378385"/>
                      <a:chExt cx="861668" cy="893454"/>
                    </a:xfrm>
                  </p:grpSpPr>
                  <p:sp>
                    <p:nvSpPr>
                      <p:cNvPr id="280" name="Rectangle 27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Quad Arrow 280"/>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ame 28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0" name="Group 259"/>
                    <p:cNvGrpSpPr/>
                    <p:nvPr/>
                  </p:nvGrpSpPr>
                  <p:grpSpPr>
                    <a:xfrm rot="2472914">
                      <a:off x="11039956" y="802416"/>
                      <a:ext cx="861668" cy="893454"/>
                      <a:chOff x="9313675" y="378385"/>
                      <a:chExt cx="861668" cy="893454"/>
                    </a:xfrm>
                  </p:grpSpPr>
                  <p:sp>
                    <p:nvSpPr>
                      <p:cNvPr id="277" name="Rectangle 27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Quad Arrow 277"/>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ame 27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1" name="Group 260"/>
                    <p:cNvGrpSpPr/>
                    <p:nvPr/>
                  </p:nvGrpSpPr>
                  <p:grpSpPr>
                    <a:xfrm rot="2472914">
                      <a:off x="11642157" y="1314285"/>
                      <a:ext cx="861668" cy="893454"/>
                      <a:chOff x="9313675" y="378385"/>
                      <a:chExt cx="861668" cy="893454"/>
                    </a:xfrm>
                  </p:grpSpPr>
                  <p:sp>
                    <p:nvSpPr>
                      <p:cNvPr id="274" name="Rectangle 27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Quad Arrow 274"/>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ame 27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2" name="Group 261"/>
                    <p:cNvGrpSpPr/>
                    <p:nvPr/>
                  </p:nvGrpSpPr>
                  <p:grpSpPr>
                    <a:xfrm rot="2472914">
                      <a:off x="11586572" y="172393"/>
                      <a:ext cx="861668" cy="893454"/>
                      <a:chOff x="9313675" y="378385"/>
                      <a:chExt cx="861668" cy="893454"/>
                    </a:xfrm>
                  </p:grpSpPr>
                  <p:sp>
                    <p:nvSpPr>
                      <p:cNvPr id="271" name="Rectangle 27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Quad Arrow 27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ame 27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3" name="Group 262"/>
                    <p:cNvGrpSpPr/>
                    <p:nvPr/>
                  </p:nvGrpSpPr>
                  <p:grpSpPr>
                    <a:xfrm rot="2472914">
                      <a:off x="12170095" y="694367"/>
                      <a:ext cx="861668" cy="893454"/>
                      <a:chOff x="9313675" y="378385"/>
                      <a:chExt cx="861668" cy="893454"/>
                    </a:xfrm>
                  </p:grpSpPr>
                  <p:sp>
                    <p:nvSpPr>
                      <p:cNvPr id="268" name="Rectangle 26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Quad Arrow 26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ame 26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4" name="Group 263"/>
                    <p:cNvGrpSpPr/>
                    <p:nvPr/>
                  </p:nvGrpSpPr>
                  <p:grpSpPr>
                    <a:xfrm rot="2472914">
                      <a:off x="10995932" y="-351555"/>
                      <a:ext cx="861668" cy="893454"/>
                      <a:chOff x="9313675" y="378385"/>
                      <a:chExt cx="861668" cy="893454"/>
                    </a:xfrm>
                  </p:grpSpPr>
                  <p:sp>
                    <p:nvSpPr>
                      <p:cNvPr id="265" name="Rectangle 26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Quad Arrow 265"/>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ame 26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37" name="Group 236"/>
                  <p:cNvGrpSpPr/>
                  <p:nvPr/>
                </p:nvGrpSpPr>
                <p:grpSpPr>
                  <a:xfrm rot="2472914">
                    <a:off x="9238369" y="323421"/>
                    <a:ext cx="861668" cy="893454"/>
                    <a:chOff x="9313675" y="378385"/>
                    <a:chExt cx="861668" cy="893454"/>
                  </a:xfrm>
                </p:grpSpPr>
                <p:sp>
                  <p:nvSpPr>
                    <p:cNvPr id="250" name="Rectangle 24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Quad Arrow 250"/>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ame 25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8" name="Group 237"/>
                  <p:cNvGrpSpPr/>
                  <p:nvPr/>
                </p:nvGrpSpPr>
                <p:grpSpPr>
                  <a:xfrm rot="2472914">
                    <a:off x="9832681" y="845394"/>
                    <a:ext cx="861668" cy="893454"/>
                    <a:chOff x="9313675" y="378385"/>
                    <a:chExt cx="861668" cy="893454"/>
                  </a:xfrm>
                </p:grpSpPr>
                <p:sp>
                  <p:nvSpPr>
                    <p:cNvPr id="247" name="Rectangle 24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Quad Arrow 247"/>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ame 24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9" name="Group 238"/>
                  <p:cNvGrpSpPr/>
                  <p:nvPr/>
                </p:nvGrpSpPr>
                <p:grpSpPr>
                  <a:xfrm rot="2472914">
                    <a:off x="10407683" y="1332004"/>
                    <a:ext cx="861668" cy="893454"/>
                    <a:chOff x="9313675" y="378385"/>
                    <a:chExt cx="861668" cy="893454"/>
                  </a:xfrm>
                </p:grpSpPr>
                <p:sp>
                  <p:nvSpPr>
                    <p:cNvPr id="244" name="Rectangle 24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Quad Arrow 244"/>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ame 24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0" name="Group 239"/>
                  <p:cNvGrpSpPr/>
                  <p:nvPr/>
                </p:nvGrpSpPr>
                <p:grpSpPr>
                  <a:xfrm rot="2472914">
                    <a:off x="8656825" y="-220093"/>
                    <a:ext cx="861668" cy="893454"/>
                    <a:chOff x="9313675" y="378385"/>
                    <a:chExt cx="861668" cy="893454"/>
                  </a:xfrm>
                </p:grpSpPr>
                <p:sp>
                  <p:nvSpPr>
                    <p:cNvPr id="241" name="Rectangle 24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Quad Arrow 241"/>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ame 24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225" name="Trapezoid 224"/>
              <p:cNvSpPr/>
              <p:nvPr/>
            </p:nvSpPr>
            <p:spPr>
              <a:xfrm>
                <a:off x="6147852" y="5604580"/>
                <a:ext cx="1848129" cy="250747"/>
              </a:xfrm>
              <a:prstGeom prst="trapezoid">
                <a:avLst>
                  <a:gd name="adj" fmla="val 16875"/>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Diamond 225"/>
              <p:cNvSpPr/>
              <p:nvPr/>
            </p:nvSpPr>
            <p:spPr>
              <a:xfrm>
                <a:off x="6309678" y="5613865"/>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Diamond 226"/>
              <p:cNvSpPr/>
              <p:nvPr/>
            </p:nvSpPr>
            <p:spPr>
              <a:xfrm>
                <a:off x="6569705" y="5624444"/>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Diamond 227"/>
              <p:cNvSpPr/>
              <p:nvPr/>
            </p:nvSpPr>
            <p:spPr>
              <a:xfrm>
                <a:off x="6829732" y="5635023"/>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Diamond 228"/>
              <p:cNvSpPr/>
              <p:nvPr/>
            </p:nvSpPr>
            <p:spPr>
              <a:xfrm>
                <a:off x="7088767" y="5634052"/>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Diamond 229"/>
              <p:cNvSpPr/>
              <p:nvPr/>
            </p:nvSpPr>
            <p:spPr>
              <a:xfrm>
                <a:off x="7337844" y="5623679"/>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Diamond 230"/>
              <p:cNvSpPr/>
              <p:nvPr/>
            </p:nvSpPr>
            <p:spPr>
              <a:xfrm>
                <a:off x="7620460" y="5612239"/>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9748483" y="4471839"/>
              <a:ext cx="373626" cy="1416178"/>
              <a:chOff x="7071917" y="4005102"/>
              <a:chExt cx="666281" cy="2525446"/>
            </a:xfrm>
          </p:grpSpPr>
          <p:grpSp>
            <p:nvGrpSpPr>
              <p:cNvPr id="199" name="Group 198"/>
              <p:cNvGrpSpPr/>
              <p:nvPr/>
            </p:nvGrpSpPr>
            <p:grpSpPr>
              <a:xfrm>
                <a:off x="7086442" y="5986988"/>
                <a:ext cx="651755" cy="543560"/>
                <a:chOff x="7018339" y="5986988"/>
                <a:chExt cx="884428" cy="542095"/>
              </a:xfrm>
            </p:grpSpPr>
            <p:grpSp>
              <p:nvGrpSpPr>
                <p:cNvPr id="208" name="Group 207"/>
                <p:cNvGrpSpPr/>
                <p:nvPr/>
              </p:nvGrpSpPr>
              <p:grpSpPr>
                <a:xfrm>
                  <a:off x="7018339" y="5986988"/>
                  <a:ext cx="220399" cy="520324"/>
                  <a:chOff x="6263924" y="4659086"/>
                  <a:chExt cx="490821" cy="578672"/>
                </a:xfrm>
              </p:grpSpPr>
              <p:sp>
                <p:nvSpPr>
                  <p:cNvPr id="221" name="Trapezoid 220"/>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208"/>
                <p:cNvGrpSpPr/>
                <p:nvPr/>
              </p:nvGrpSpPr>
              <p:grpSpPr>
                <a:xfrm>
                  <a:off x="7236054" y="5997874"/>
                  <a:ext cx="220399" cy="520324"/>
                  <a:chOff x="6263924" y="4659086"/>
                  <a:chExt cx="490821" cy="578672"/>
                </a:xfrm>
              </p:grpSpPr>
              <p:sp>
                <p:nvSpPr>
                  <p:cNvPr id="218" name="Trapezoid 217"/>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209"/>
                <p:cNvGrpSpPr/>
                <p:nvPr/>
              </p:nvGrpSpPr>
              <p:grpSpPr>
                <a:xfrm>
                  <a:off x="7453767" y="6008759"/>
                  <a:ext cx="220399" cy="520324"/>
                  <a:chOff x="6263924" y="4659086"/>
                  <a:chExt cx="490821" cy="578672"/>
                </a:xfrm>
              </p:grpSpPr>
              <p:sp>
                <p:nvSpPr>
                  <p:cNvPr id="215" name="Trapezoid 214"/>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210"/>
                <p:cNvGrpSpPr/>
                <p:nvPr/>
              </p:nvGrpSpPr>
              <p:grpSpPr>
                <a:xfrm>
                  <a:off x="7682368" y="5997873"/>
                  <a:ext cx="220399" cy="520324"/>
                  <a:chOff x="6263924" y="4659086"/>
                  <a:chExt cx="490821" cy="578672"/>
                </a:xfrm>
              </p:grpSpPr>
              <p:sp>
                <p:nvSpPr>
                  <p:cNvPr id="212" name="Trapezoid 211"/>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0" name="Group 199"/>
              <p:cNvGrpSpPr/>
              <p:nvPr/>
            </p:nvGrpSpPr>
            <p:grpSpPr>
              <a:xfrm>
                <a:off x="7071917" y="4005102"/>
                <a:ext cx="666281" cy="2002932"/>
                <a:chOff x="7071917" y="4005102"/>
                <a:chExt cx="666281" cy="2002932"/>
              </a:xfrm>
            </p:grpSpPr>
            <p:sp>
              <p:nvSpPr>
                <p:cNvPr id="201" name="Trapezoid 200"/>
                <p:cNvSpPr/>
                <p:nvPr/>
              </p:nvSpPr>
              <p:spPr>
                <a:xfrm>
                  <a:off x="7071917" y="4005102"/>
                  <a:ext cx="666281" cy="2002932"/>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2" name="Straight Connector 201"/>
                <p:cNvCxnSpPr/>
                <p:nvPr/>
              </p:nvCxnSpPr>
              <p:spPr>
                <a:xfrm>
                  <a:off x="7184437" y="4274198"/>
                  <a:ext cx="449238" cy="0"/>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7184437" y="4510457"/>
                  <a:ext cx="449238"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7155259" y="4947173"/>
                  <a:ext cx="508284" cy="5827"/>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117436" y="5288328"/>
                  <a:ext cx="556993" cy="2129"/>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7117436" y="5524587"/>
                  <a:ext cx="578764" cy="535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V="1">
                  <a:off x="7100831" y="5812971"/>
                  <a:ext cx="617140" cy="506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2" name="Group 21"/>
            <p:cNvGrpSpPr/>
            <p:nvPr/>
          </p:nvGrpSpPr>
          <p:grpSpPr>
            <a:xfrm rot="20784326">
              <a:off x="9910957" y="4485115"/>
              <a:ext cx="373626" cy="1416178"/>
              <a:chOff x="7071917" y="4005102"/>
              <a:chExt cx="666281" cy="2525446"/>
            </a:xfrm>
          </p:grpSpPr>
          <p:grpSp>
            <p:nvGrpSpPr>
              <p:cNvPr id="174" name="Group 173"/>
              <p:cNvGrpSpPr/>
              <p:nvPr/>
            </p:nvGrpSpPr>
            <p:grpSpPr>
              <a:xfrm>
                <a:off x="7086442" y="5986988"/>
                <a:ext cx="651755" cy="543560"/>
                <a:chOff x="7018339" y="5986988"/>
                <a:chExt cx="884428" cy="542095"/>
              </a:xfrm>
            </p:grpSpPr>
            <p:grpSp>
              <p:nvGrpSpPr>
                <p:cNvPr id="183" name="Group 182"/>
                <p:cNvGrpSpPr/>
                <p:nvPr/>
              </p:nvGrpSpPr>
              <p:grpSpPr>
                <a:xfrm>
                  <a:off x="7018339" y="5986988"/>
                  <a:ext cx="220399" cy="520324"/>
                  <a:chOff x="6263924" y="4659086"/>
                  <a:chExt cx="490821" cy="578672"/>
                </a:xfrm>
              </p:grpSpPr>
              <p:sp>
                <p:nvSpPr>
                  <p:cNvPr id="196" name="Trapezoid 195"/>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 name="Group 183"/>
                <p:cNvGrpSpPr/>
                <p:nvPr/>
              </p:nvGrpSpPr>
              <p:grpSpPr>
                <a:xfrm>
                  <a:off x="7236054" y="5997874"/>
                  <a:ext cx="220399" cy="520324"/>
                  <a:chOff x="6263924" y="4659086"/>
                  <a:chExt cx="490821" cy="578672"/>
                </a:xfrm>
              </p:grpSpPr>
              <p:sp>
                <p:nvSpPr>
                  <p:cNvPr id="193" name="Trapezoid 192"/>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184"/>
                <p:cNvGrpSpPr/>
                <p:nvPr/>
              </p:nvGrpSpPr>
              <p:grpSpPr>
                <a:xfrm>
                  <a:off x="7453767" y="6008759"/>
                  <a:ext cx="220399" cy="520324"/>
                  <a:chOff x="6263924" y="4659086"/>
                  <a:chExt cx="490821" cy="578672"/>
                </a:xfrm>
              </p:grpSpPr>
              <p:sp>
                <p:nvSpPr>
                  <p:cNvPr id="190" name="Trapezoid 189"/>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85"/>
                <p:cNvGrpSpPr/>
                <p:nvPr/>
              </p:nvGrpSpPr>
              <p:grpSpPr>
                <a:xfrm>
                  <a:off x="7682368" y="5997873"/>
                  <a:ext cx="220399" cy="520324"/>
                  <a:chOff x="6263924" y="4659086"/>
                  <a:chExt cx="490821" cy="578672"/>
                </a:xfrm>
              </p:grpSpPr>
              <p:sp>
                <p:nvSpPr>
                  <p:cNvPr id="187" name="Trapezoid 186"/>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5" name="Group 174"/>
              <p:cNvGrpSpPr/>
              <p:nvPr/>
            </p:nvGrpSpPr>
            <p:grpSpPr>
              <a:xfrm>
                <a:off x="7071917" y="4005102"/>
                <a:ext cx="666281" cy="2002932"/>
                <a:chOff x="7071917" y="4005102"/>
                <a:chExt cx="666281" cy="2002932"/>
              </a:xfrm>
            </p:grpSpPr>
            <p:sp>
              <p:nvSpPr>
                <p:cNvPr id="176" name="Trapezoid 175"/>
                <p:cNvSpPr/>
                <p:nvPr/>
              </p:nvSpPr>
              <p:spPr>
                <a:xfrm>
                  <a:off x="7071917" y="4005102"/>
                  <a:ext cx="666281" cy="2002932"/>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p:cNvCxnSpPr/>
                <p:nvPr/>
              </p:nvCxnSpPr>
              <p:spPr>
                <a:xfrm>
                  <a:off x="7184437" y="4274198"/>
                  <a:ext cx="449238" cy="0"/>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7184437" y="4510457"/>
                  <a:ext cx="449238"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7155259" y="4947173"/>
                  <a:ext cx="508284" cy="5827"/>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7117436" y="5288328"/>
                  <a:ext cx="556993" cy="2129"/>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7117436" y="5524587"/>
                  <a:ext cx="578764" cy="535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V="1">
                  <a:off x="7100831" y="5812971"/>
                  <a:ext cx="617140" cy="506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3" name="Group 22"/>
            <p:cNvGrpSpPr/>
            <p:nvPr/>
          </p:nvGrpSpPr>
          <p:grpSpPr>
            <a:xfrm rot="16200000">
              <a:off x="9824294" y="3802748"/>
              <a:ext cx="219144" cy="1359921"/>
              <a:chOff x="7069570" y="4005102"/>
              <a:chExt cx="694194" cy="2002932"/>
            </a:xfrm>
          </p:grpSpPr>
          <p:sp>
            <p:nvSpPr>
              <p:cNvPr id="167" name="Trapezoid 166"/>
              <p:cNvSpPr/>
              <p:nvPr/>
            </p:nvSpPr>
            <p:spPr>
              <a:xfrm>
                <a:off x="7071917" y="4005102"/>
                <a:ext cx="666281" cy="2002932"/>
              </a:xfrm>
              <a:prstGeom prst="trapezoid">
                <a:avLst>
                  <a:gd name="adj" fmla="val 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8" name="Straight Connector 167"/>
              <p:cNvCxnSpPr/>
              <p:nvPr/>
            </p:nvCxnSpPr>
            <p:spPr>
              <a:xfrm flipV="1">
                <a:off x="7069570" y="4276152"/>
                <a:ext cx="675350" cy="1496"/>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V="1">
                <a:off x="7071348" y="4504046"/>
                <a:ext cx="654719" cy="6411"/>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V="1">
                <a:off x="7089290" y="4934513"/>
                <a:ext cx="646202" cy="1266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7089163" y="5275667"/>
                <a:ext cx="636904" cy="686"/>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V="1">
                <a:off x="7089164" y="5516909"/>
                <a:ext cx="636903" cy="767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7081983" y="5820768"/>
                <a:ext cx="681781" cy="9926"/>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rot="19143265">
              <a:off x="9293817" y="3211348"/>
              <a:ext cx="1273391" cy="1297676"/>
              <a:chOff x="7002362" y="-220093"/>
              <a:chExt cx="4266989" cy="4336706"/>
            </a:xfrm>
          </p:grpSpPr>
          <p:grpSp>
            <p:nvGrpSpPr>
              <p:cNvPr id="102" name="Group 101"/>
              <p:cNvGrpSpPr/>
              <p:nvPr/>
            </p:nvGrpSpPr>
            <p:grpSpPr>
              <a:xfrm>
                <a:off x="7002362" y="416513"/>
                <a:ext cx="3718088" cy="3700100"/>
                <a:chOff x="9313675" y="-862338"/>
                <a:chExt cx="3718088" cy="3700100"/>
              </a:xfrm>
            </p:grpSpPr>
            <p:grpSp>
              <p:nvGrpSpPr>
                <p:cNvPr id="119" name="Group 118"/>
                <p:cNvGrpSpPr/>
                <p:nvPr/>
              </p:nvGrpSpPr>
              <p:grpSpPr>
                <a:xfrm rot="2472914">
                  <a:off x="9313675" y="378385"/>
                  <a:ext cx="861668" cy="893454"/>
                  <a:chOff x="9313675" y="378385"/>
                  <a:chExt cx="861668" cy="893454"/>
                </a:xfrm>
              </p:grpSpPr>
              <p:sp>
                <p:nvSpPr>
                  <p:cNvPr id="164" name="Rectangle 16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Quad Arrow 164"/>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ame 16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0" name="Group 119"/>
                <p:cNvGrpSpPr/>
                <p:nvPr/>
              </p:nvGrpSpPr>
              <p:grpSpPr>
                <a:xfrm rot="2472914">
                  <a:off x="9897198" y="900359"/>
                  <a:ext cx="861668" cy="893454"/>
                  <a:chOff x="9313675" y="378385"/>
                  <a:chExt cx="861668" cy="893454"/>
                </a:xfrm>
              </p:grpSpPr>
              <p:sp>
                <p:nvSpPr>
                  <p:cNvPr id="161" name="Rectangle 16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Quad Arrow 161"/>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ame 16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1" name="Group 120"/>
                <p:cNvGrpSpPr/>
                <p:nvPr/>
              </p:nvGrpSpPr>
              <p:grpSpPr>
                <a:xfrm rot="2472914">
                  <a:off x="10490938" y="1422334"/>
                  <a:ext cx="861668" cy="893454"/>
                  <a:chOff x="9313675" y="378385"/>
                  <a:chExt cx="861668" cy="893454"/>
                </a:xfrm>
              </p:grpSpPr>
              <p:sp>
                <p:nvSpPr>
                  <p:cNvPr id="158" name="Rectangle 15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Quad Arrow 158"/>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ame 15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2" name="Group 121"/>
                <p:cNvGrpSpPr/>
                <p:nvPr/>
              </p:nvGrpSpPr>
              <p:grpSpPr>
                <a:xfrm rot="2472914">
                  <a:off x="11074461" y="1944308"/>
                  <a:ext cx="861668" cy="893454"/>
                  <a:chOff x="9313675" y="378385"/>
                  <a:chExt cx="861668" cy="893454"/>
                </a:xfrm>
              </p:grpSpPr>
              <p:sp>
                <p:nvSpPr>
                  <p:cNvPr id="155" name="Rectangle 15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Quad Arrow 155"/>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ame 15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3" name="Group 122"/>
                <p:cNvGrpSpPr/>
                <p:nvPr/>
              </p:nvGrpSpPr>
              <p:grpSpPr>
                <a:xfrm rot="2472914">
                  <a:off x="10424166" y="-862338"/>
                  <a:ext cx="861668" cy="893454"/>
                  <a:chOff x="9313675" y="378385"/>
                  <a:chExt cx="861668" cy="893454"/>
                </a:xfrm>
              </p:grpSpPr>
              <p:sp>
                <p:nvSpPr>
                  <p:cNvPr id="152" name="Rectangle 15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Quad Arrow 152"/>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ame 15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4" name="Group 123"/>
                <p:cNvGrpSpPr/>
                <p:nvPr/>
              </p:nvGrpSpPr>
              <p:grpSpPr>
                <a:xfrm rot="2472914">
                  <a:off x="9865580" y="-231772"/>
                  <a:ext cx="861668" cy="893454"/>
                  <a:chOff x="9313675" y="378385"/>
                  <a:chExt cx="861668" cy="893454"/>
                </a:xfrm>
              </p:grpSpPr>
              <p:sp>
                <p:nvSpPr>
                  <p:cNvPr id="149" name="Rectangle 14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Quad Arrow 149"/>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ame 15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5" name="Group 124"/>
                <p:cNvGrpSpPr/>
                <p:nvPr/>
              </p:nvGrpSpPr>
              <p:grpSpPr>
                <a:xfrm rot="2472914">
                  <a:off x="10456433" y="280442"/>
                  <a:ext cx="861668" cy="893454"/>
                  <a:chOff x="9313675" y="378385"/>
                  <a:chExt cx="861668" cy="893454"/>
                </a:xfrm>
              </p:grpSpPr>
              <p:sp>
                <p:nvSpPr>
                  <p:cNvPr id="146" name="Rectangle 14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Quad Arrow 146"/>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ame 14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6" name="Group 125"/>
                <p:cNvGrpSpPr/>
                <p:nvPr/>
              </p:nvGrpSpPr>
              <p:grpSpPr>
                <a:xfrm rot="2472914">
                  <a:off x="11039956" y="802416"/>
                  <a:ext cx="861668" cy="893454"/>
                  <a:chOff x="9313675" y="378385"/>
                  <a:chExt cx="861668" cy="893454"/>
                </a:xfrm>
              </p:grpSpPr>
              <p:sp>
                <p:nvSpPr>
                  <p:cNvPr id="143" name="Rectangle 14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Quad Arrow 143"/>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ame 14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7" name="Group 126"/>
                <p:cNvGrpSpPr/>
                <p:nvPr/>
              </p:nvGrpSpPr>
              <p:grpSpPr>
                <a:xfrm rot="2472914">
                  <a:off x="11642157" y="1314285"/>
                  <a:ext cx="861668" cy="893454"/>
                  <a:chOff x="9313675" y="378385"/>
                  <a:chExt cx="861668" cy="893454"/>
                </a:xfrm>
              </p:grpSpPr>
              <p:sp>
                <p:nvSpPr>
                  <p:cNvPr id="140" name="Rectangle 13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Quad Arrow 140"/>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ame 14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8" name="Group 127"/>
                <p:cNvGrpSpPr/>
                <p:nvPr/>
              </p:nvGrpSpPr>
              <p:grpSpPr>
                <a:xfrm rot="2472914">
                  <a:off x="11586572" y="172393"/>
                  <a:ext cx="861668" cy="893454"/>
                  <a:chOff x="9313675" y="378385"/>
                  <a:chExt cx="861668" cy="893454"/>
                </a:xfrm>
              </p:grpSpPr>
              <p:sp>
                <p:nvSpPr>
                  <p:cNvPr id="137" name="Rectangle 13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Quad Arrow 137"/>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ame 13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9" name="Group 128"/>
                <p:cNvGrpSpPr/>
                <p:nvPr/>
              </p:nvGrpSpPr>
              <p:grpSpPr>
                <a:xfrm rot="2472914">
                  <a:off x="12170095" y="694367"/>
                  <a:ext cx="861668" cy="893454"/>
                  <a:chOff x="9313675" y="378385"/>
                  <a:chExt cx="861668" cy="893454"/>
                </a:xfrm>
              </p:grpSpPr>
              <p:sp>
                <p:nvSpPr>
                  <p:cNvPr id="134" name="Rectangle 13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Quad Arrow 13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ame 13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0" name="Group 129"/>
                <p:cNvGrpSpPr/>
                <p:nvPr/>
              </p:nvGrpSpPr>
              <p:grpSpPr>
                <a:xfrm rot="2472914">
                  <a:off x="10995932" y="-351555"/>
                  <a:ext cx="861668" cy="893454"/>
                  <a:chOff x="9313675" y="378385"/>
                  <a:chExt cx="861668" cy="893454"/>
                </a:xfrm>
              </p:grpSpPr>
              <p:sp>
                <p:nvSpPr>
                  <p:cNvPr id="131" name="Rectangle 13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Quad Arrow 131"/>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ame 13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03" name="Group 102"/>
              <p:cNvGrpSpPr/>
              <p:nvPr/>
            </p:nvGrpSpPr>
            <p:grpSpPr>
              <a:xfrm rot="2472914">
                <a:off x="9238369" y="323421"/>
                <a:ext cx="861668" cy="893454"/>
                <a:chOff x="9313675" y="378385"/>
                <a:chExt cx="861668" cy="893454"/>
              </a:xfrm>
            </p:grpSpPr>
            <p:sp>
              <p:nvSpPr>
                <p:cNvPr id="116" name="Rectangle 11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Quad Arrow 116"/>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ame 11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4" name="Group 103"/>
              <p:cNvGrpSpPr/>
              <p:nvPr/>
            </p:nvGrpSpPr>
            <p:grpSpPr>
              <a:xfrm rot="2472914">
                <a:off x="9832681" y="845394"/>
                <a:ext cx="861668" cy="893454"/>
                <a:chOff x="9313675" y="378385"/>
                <a:chExt cx="861668" cy="893454"/>
              </a:xfrm>
            </p:grpSpPr>
            <p:sp>
              <p:nvSpPr>
                <p:cNvPr id="113" name="Rectangle 11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Quad Arrow 113"/>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ame 11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5" name="Group 104"/>
              <p:cNvGrpSpPr/>
              <p:nvPr/>
            </p:nvGrpSpPr>
            <p:grpSpPr>
              <a:xfrm rot="2472914">
                <a:off x="10407683" y="1332004"/>
                <a:ext cx="861668" cy="893454"/>
                <a:chOff x="9313675" y="378385"/>
                <a:chExt cx="861668" cy="893454"/>
              </a:xfrm>
            </p:grpSpPr>
            <p:sp>
              <p:nvSpPr>
                <p:cNvPr id="110" name="Rectangle 10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Quad Arrow 110"/>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ame 11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6" name="Group 105"/>
              <p:cNvGrpSpPr/>
              <p:nvPr/>
            </p:nvGrpSpPr>
            <p:grpSpPr>
              <a:xfrm rot="2472914">
                <a:off x="8656825" y="-220093"/>
                <a:ext cx="861668" cy="893454"/>
                <a:chOff x="9313675" y="378385"/>
                <a:chExt cx="861668" cy="893454"/>
              </a:xfrm>
            </p:grpSpPr>
            <p:sp>
              <p:nvSpPr>
                <p:cNvPr id="107" name="Rectangle 10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Quad Arrow 107"/>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ame 10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5" name="Group 24"/>
            <p:cNvGrpSpPr/>
            <p:nvPr/>
          </p:nvGrpSpPr>
          <p:grpSpPr>
            <a:xfrm rot="2868631">
              <a:off x="9368413" y="2964523"/>
              <a:ext cx="392760" cy="384671"/>
              <a:chOff x="6472425" y="2099733"/>
              <a:chExt cx="1445191" cy="1415428"/>
            </a:xfrm>
          </p:grpSpPr>
          <p:grpSp>
            <p:nvGrpSpPr>
              <p:cNvPr id="94" name="Group 93"/>
              <p:cNvGrpSpPr/>
              <p:nvPr/>
            </p:nvGrpSpPr>
            <p:grpSpPr>
              <a:xfrm rot="2472914">
                <a:off x="6472425" y="2099733"/>
                <a:ext cx="861668" cy="893454"/>
                <a:chOff x="9313675" y="378385"/>
                <a:chExt cx="861668" cy="893454"/>
              </a:xfrm>
            </p:grpSpPr>
            <p:sp>
              <p:nvSpPr>
                <p:cNvPr id="99" name="Rectangle 9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Quad Arrow 99"/>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ame 10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5" name="Group 94"/>
              <p:cNvGrpSpPr/>
              <p:nvPr/>
            </p:nvGrpSpPr>
            <p:grpSpPr>
              <a:xfrm rot="2472914">
                <a:off x="7055948" y="2621707"/>
                <a:ext cx="861668" cy="893454"/>
                <a:chOff x="9313675" y="378385"/>
                <a:chExt cx="861668" cy="893454"/>
              </a:xfrm>
            </p:grpSpPr>
            <p:sp>
              <p:nvSpPr>
                <p:cNvPr id="96" name="Rectangle 9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Quad Arrow 9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ame 9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6" name="Group 25"/>
            <p:cNvGrpSpPr/>
            <p:nvPr/>
          </p:nvGrpSpPr>
          <p:grpSpPr>
            <a:xfrm rot="2868631">
              <a:off x="10108536" y="2944572"/>
              <a:ext cx="392760" cy="384671"/>
              <a:chOff x="6472425" y="2099733"/>
              <a:chExt cx="1445191" cy="1415428"/>
            </a:xfrm>
          </p:grpSpPr>
          <p:grpSp>
            <p:nvGrpSpPr>
              <p:cNvPr id="86" name="Group 85"/>
              <p:cNvGrpSpPr/>
              <p:nvPr/>
            </p:nvGrpSpPr>
            <p:grpSpPr>
              <a:xfrm rot="2472914">
                <a:off x="6472425" y="2099733"/>
                <a:ext cx="861668" cy="893454"/>
                <a:chOff x="9313675" y="378385"/>
                <a:chExt cx="861668" cy="893454"/>
              </a:xfrm>
            </p:grpSpPr>
            <p:sp>
              <p:nvSpPr>
                <p:cNvPr id="91" name="Rectangle 9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Quad Arrow 9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ame 9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7" name="Group 86"/>
              <p:cNvGrpSpPr/>
              <p:nvPr/>
            </p:nvGrpSpPr>
            <p:grpSpPr>
              <a:xfrm rot="2472914">
                <a:off x="7055948" y="2621707"/>
                <a:ext cx="861668" cy="893454"/>
                <a:chOff x="9313675" y="378385"/>
                <a:chExt cx="861668" cy="893454"/>
              </a:xfrm>
            </p:grpSpPr>
            <p:sp>
              <p:nvSpPr>
                <p:cNvPr id="88" name="Rectangle 8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Quad Arrow 8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ame 8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7" name="Group 26"/>
            <p:cNvGrpSpPr/>
            <p:nvPr/>
          </p:nvGrpSpPr>
          <p:grpSpPr>
            <a:xfrm>
              <a:off x="9262303" y="2772996"/>
              <a:ext cx="1416510" cy="1564879"/>
              <a:chOff x="9130144" y="2783682"/>
              <a:chExt cx="1610688" cy="1440953"/>
            </a:xfrm>
          </p:grpSpPr>
          <p:grpSp>
            <p:nvGrpSpPr>
              <p:cNvPr id="58" name="Group 57"/>
              <p:cNvGrpSpPr/>
              <p:nvPr/>
            </p:nvGrpSpPr>
            <p:grpSpPr>
              <a:xfrm rot="1278299">
                <a:off x="9352993" y="2850915"/>
                <a:ext cx="381162" cy="747166"/>
                <a:chOff x="8808031" y="203296"/>
                <a:chExt cx="827684" cy="1622452"/>
              </a:xfrm>
            </p:grpSpPr>
            <p:sp>
              <p:nvSpPr>
                <p:cNvPr id="83" name="Donut 82"/>
                <p:cNvSpPr/>
                <p:nvPr/>
              </p:nvSpPr>
              <p:spPr>
                <a:xfrm rot="19222517">
                  <a:off x="8808031" y="203296"/>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Donut 83"/>
                <p:cNvSpPr/>
                <p:nvPr/>
              </p:nvSpPr>
              <p:spPr>
                <a:xfrm rot="19222517">
                  <a:off x="9075895" y="554344"/>
                  <a:ext cx="307576" cy="912974"/>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Donut 84"/>
                <p:cNvSpPr/>
                <p:nvPr/>
              </p:nvSpPr>
              <p:spPr>
                <a:xfrm rot="19222517">
                  <a:off x="9328139" y="800955"/>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9" name="Group 58"/>
              <p:cNvGrpSpPr/>
              <p:nvPr/>
            </p:nvGrpSpPr>
            <p:grpSpPr>
              <a:xfrm rot="3904488">
                <a:off x="10108943" y="2841996"/>
                <a:ext cx="381163" cy="747168"/>
                <a:chOff x="8808031" y="203296"/>
                <a:chExt cx="827684" cy="1622452"/>
              </a:xfrm>
            </p:grpSpPr>
            <p:sp>
              <p:nvSpPr>
                <p:cNvPr id="80" name="Donut 79"/>
                <p:cNvSpPr/>
                <p:nvPr/>
              </p:nvSpPr>
              <p:spPr>
                <a:xfrm rot="19222517">
                  <a:off x="8808031" y="203296"/>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Donut 80"/>
                <p:cNvSpPr/>
                <p:nvPr/>
              </p:nvSpPr>
              <p:spPr>
                <a:xfrm rot="19222517">
                  <a:off x="9075895" y="554344"/>
                  <a:ext cx="307576" cy="912974"/>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Donut 81"/>
                <p:cNvSpPr/>
                <p:nvPr/>
              </p:nvSpPr>
              <p:spPr>
                <a:xfrm rot="19222517">
                  <a:off x="9328139" y="800955"/>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0" name="Group 59"/>
              <p:cNvGrpSpPr/>
              <p:nvPr/>
            </p:nvGrpSpPr>
            <p:grpSpPr>
              <a:xfrm>
                <a:off x="9579710" y="3446733"/>
                <a:ext cx="707573" cy="777902"/>
                <a:chOff x="10331484" y="707415"/>
                <a:chExt cx="1860518" cy="2045443"/>
              </a:xfrm>
            </p:grpSpPr>
            <p:pic>
              <p:nvPicPr>
                <p:cNvPr id="67" name="Picture 34" descr="http://atextures.com/wp-content/uploads/2014/08/Golden-Background-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0239021" y="799878"/>
                  <a:ext cx="2045443" cy="186051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8" descr="http://www.agta.org/gemstones/images/ruby.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725" t="16136" r="19703" b="20436"/>
                <a:stretch/>
              </p:blipFill>
              <p:spPr bwMode="auto">
                <a:xfrm>
                  <a:off x="10437372" y="948242"/>
                  <a:ext cx="490087" cy="3156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9" name="Picture 10" descr="http://www.agta.org/gemstones/images/topaz.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342" t="24145" r="25802" b="38140"/>
                <a:stretch/>
              </p:blipFill>
              <p:spPr bwMode="auto">
                <a:xfrm>
                  <a:off x="11034068" y="951182"/>
                  <a:ext cx="454903" cy="31274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0" name="Picture 12" descr="http://www.mnh.si.edu/earth/images/6_0_0_GeoGallery/specimen4015_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899" t="37532" r="29192" b="25747"/>
                <a:stretch/>
              </p:blipFill>
              <p:spPr bwMode="auto">
                <a:xfrm>
                  <a:off x="11615582" y="948242"/>
                  <a:ext cx="449807" cy="30400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1" name="Picture 14" descr="http://cdn.leibish.com/media/mediabank/turquoise-stone_2398.b73ce.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9251" t="32529" r="22368" b="26328"/>
                <a:stretch/>
              </p:blipFill>
              <p:spPr bwMode="auto">
                <a:xfrm>
                  <a:off x="10446284" y="1370229"/>
                  <a:ext cx="481175" cy="3156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2" name="Picture 18" descr="http://www.rickety.us/wp-content/uploads/2011/02/Heliodor.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6938" t="20873" r="60143" b="43728"/>
                <a:stretch/>
              </p:blipFill>
              <p:spPr bwMode="auto">
                <a:xfrm>
                  <a:off x="11615582" y="1351084"/>
                  <a:ext cx="464212" cy="3322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3" name="Picture 20" descr="https://s3.amazonaws.com/rapgenius/Peridot%20crystal.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1362" t="25508" r="14828" b="46992"/>
                <a:stretch/>
              </p:blipFill>
              <p:spPr bwMode="auto">
                <a:xfrm>
                  <a:off x="11059696" y="1367158"/>
                  <a:ext cx="463998" cy="3161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4" name="Picture 12" descr="http://i.ebayimg.com/00/s/NTAwWDUwMA==/z/GOkAAOxyVLNS-r2i/$_3.JPG?set_id=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8962" t="51200" r="30124" b="26171"/>
                <a:stretch/>
              </p:blipFill>
              <p:spPr bwMode="auto">
                <a:xfrm>
                  <a:off x="10480916" y="1835827"/>
                  <a:ext cx="448341" cy="31002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5" name="Picture 22" descr="http://blog.tesbihane.com/wp-content/uploads/2015/03/tesbihane-ametist-tasi-blog.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642" t="50320" r="43671" b="24615"/>
                <a:stretch/>
              </p:blipFill>
              <p:spPr bwMode="auto">
                <a:xfrm>
                  <a:off x="11059696" y="1835827"/>
                  <a:ext cx="489857" cy="30938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6" name="Picture 26" descr="https://s-media-cache-ak0.pinimg.com/236x/6d/09/7b/6d097ba659b23ae0427f648b06532042.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4762" t="34309" r="37316" b="21119"/>
                <a:stretch/>
              </p:blipFill>
              <p:spPr bwMode="auto">
                <a:xfrm rot="16200000">
                  <a:off x="11740941" y="1762068"/>
                  <a:ext cx="294415" cy="47187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7" name="Picture 28" descr="http://www.treesculptgems.com/wp-content/uploads/2015/02/Sapphire.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7274" t="25914" r="27012" b="33705"/>
                <a:stretch/>
              </p:blipFill>
              <p:spPr bwMode="auto">
                <a:xfrm>
                  <a:off x="10480916" y="2294445"/>
                  <a:ext cx="459227" cy="30423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8" name="Picture 30" descr="http://media1.riogrande.com/Products/Images/Large/087952.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34892" t="35592" r="30823" b="30939"/>
                <a:stretch/>
              </p:blipFill>
              <p:spPr bwMode="auto">
                <a:xfrm>
                  <a:off x="11095638" y="2294444"/>
                  <a:ext cx="475686" cy="30423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9" name="Picture 32" descr="http://www.hiddenitegems.com/images/gem-id/rough/jasper-banded.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35373" t="19048" r="29960" b="61334"/>
                <a:stretch/>
              </p:blipFill>
              <p:spPr bwMode="auto">
                <a:xfrm>
                  <a:off x="11680372" y="2289729"/>
                  <a:ext cx="413656" cy="27629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61" name="Group 60"/>
              <p:cNvGrpSpPr/>
              <p:nvPr/>
            </p:nvGrpSpPr>
            <p:grpSpPr>
              <a:xfrm>
                <a:off x="9130144" y="2783682"/>
                <a:ext cx="447125" cy="275301"/>
                <a:chOff x="4599162" y="3023801"/>
                <a:chExt cx="1281925" cy="916366"/>
              </a:xfrm>
            </p:grpSpPr>
            <p:pic>
              <p:nvPicPr>
                <p:cNvPr id="65" name="Picture 36" descr="http://www.j3contractorservices.com/uploads/2/9/3/9/2939976/6547798_orig.jpg?211"/>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48447" t="27902" r="35851" b="60697"/>
                <a:stretch/>
              </p:blipFill>
              <p:spPr bwMode="auto">
                <a:xfrm>
                  <a:off x="4757464" y="3229359"/>
                  <a:ext cx="989075" cy="5940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6" name="Donut 65"/>
                <p:cNvSpPr/>
                <p:nvPr/>
              </p:nvSpPr>
              <p:spPr>
                <a:xfrm rot="16200000">
                  <a:off x="4781942" y="2841021"/>
                  <a:ext cx="916366" cy="1281925"/>
                </a:xfrm>
                <a:prstGeom prst="donut">
                  <a:avLst>
                    <a:gd name="adj" fmla="val 13121"/>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2" name="Group 61"/>
              <p:cNvGrpSpPr/>
              <p:nvPr/>
            </p:nvGrpSpPr>
            <p:grpSpPr>
              <a:xfrm>
                <a:off x="10293707" y="2818218"/>
                <a:ext cx="447125" cy="275301"/>
                <a:chOff x="4599162" y="3023801"/>
                <a:chExt cx="1281925" cy="916366"/>
              </a:xfrm>
            </p:grpSpPr>
            <p:pic>
              <p:nvPicPr>
                <p:cNvPr id="63" name="Picture 36" descr="http://www.j3contractorservices.com/uploads/2/9/3/9/2939976/6547798_orig.jpg?211"/>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48447" t="27902" r="35851" b="60697"/>
                <a:stretch/>
              </p:blipFill>
              <p:spPr bwMode="auto">
                <a:xfrm>
                  <a:off x="4757464" y="3229359"/>
                  <a:ext cx="989075" cy="5940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4" name="Donut 63"/>
                <p:cNvSpPr/>
                <p:nvPr/>
              </p:nvSpPr>
              <p:spPr>
                <a:xfrm rot="16200000">
                  <a:off x="4781942" y="2841021"/>
                  <a:ext cx="916366" cy="1281925"/>
                </a:xfrm>
                <a:prstGeom prst="donut">
                  <a:avLst>
                    <a:gd name="adj" fmla="val 13121"/>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8" name="Oval 27"/>
            <p:cNvSpPr/>
            <p:nvPr/>
          </p:nvSpPr>
          <p:spPr>
            <a:xfrm rot="16200000">
              <a:off x="9119781" y="1540765"/>
              <a:ext cx="1667676" cy="123419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rot="16200000">
              <a:off x="9780939" y="4357030"/>
              <a:ext cx="347284" cy="337457"/>
              <a:chOff x="7069570" y="4005102"/>
              <a:chExt cx="694194" cy="2002932"/>
            </a:xfrm>
          </p:grpSpPr>
          <p:sp>
            <p:nvSpPr>
              <p:cNvPr id="51" name="Trapezoid 50"/>
              <p:cNvSpPr/>
              <p:nvPr/>
            </p:nvSpPr>
            <p:spPr>
              <a:xfrm>
                <a:off x="7071917" y="4005102"/>
                <a:ext cx="666281" cy="2002932"/>
              </a:xfrm>
              <a:prstGeom prst="trapezoid">
                <a:avLst>
                  <a:gd name="adj" fmla="val 5"/>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V="1">
                <a:off x="7069570" y="4276152"/>
                <a:ext cx="675350" cy="1496"/>
              </a:xfrm>
              <a:prstGeom prst="line">
                <a:avLst/>
              </a:prstGeom>
              <a:ln w="28575">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7071348" y="4504046"/>
                <a:ext cx="654719" cy="641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7089290" y="4934513"/>
                <a:ext cx="646202" cy="1266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089163" y="5275667"/>
                <a:ext cx="636904" cy="686"/>
              </a:xfrm>
              <a:prstGeom prst="line">
                <a:avLst/>
              </a:prstGeom>
              <a:ln w="28575">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7089164" y="5516909"/>
                <a:ext cx="636903" cy="767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7081983" y="5820768"/>
                <a:ext cx="681781" cy="9926"/>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9378054" y="957943"/>
              <a:ext cx="1191975" cy="1408869"/>
              <a:chOff x="7162215" y="2186809"/>
              <a:chExt cx="1025439" cy="1320738"/>
            </a:xfrm>
          </p:grpSpPr>
          <p:sp>
            <p:nvSpPr>
              <p:cNvPr id="49" name="Chord 48"/>
              <p:cNvSpPr/>
              <p:nvPr/>
            </p:nvSpPr>
            <p:spPr>
              <a:xfrm rot="5736560">
                <a:off x="7010673" y="2339279"/>
                <a:ext cx="1320738" cy="1015798"/>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5400000">
                <a:off x="7512211" y="2274278"/>
                <a:ext cx="325447" cy="1025439"/>
              </a:xfrm>
              <a:prstGeom prst="moon">
                <a:avLst>
                  <a:gd name="adj" fmla="val 87500"/>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Cloud 30"/>
            <p:cNvSpPr/>
            <p:nvPr/>
          </p:nvSpPr>
          <p:spPr>
            <a:xfrm rot="594526">
              <a:off x="9491015" y="2491773"/>
              <a:ext cx="860116" cy="646096"/>
            </a:xfrm>
            <a:prstGeom prst="clou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290080">
              <a:off x="9795025" y="2624920"/>
              <a:ext cx="250745" cy="1662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7675704">
              <a:off x="10401166" y="1595156"/>
              <a:ext cx="290621" cy="223576"/>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10256866" y="3061537"/>
              <a:ext cx="73054" cy="420913"/>
              <a:chOff x="6449412" y="4529706"/>
              <a:chExt cx="227402" cy="1379720"/>
            </a:xfrm>
          </p:grpSpPr>
          <p:sp>
            <p:nvSpPr>
              <p:cNvPr id="45" name="Oval 44"/>
              <p:cNvSpPr/>
              <p:nvPr/>
            </p:nvSpPr>
            <p:spPr>
              <a:xfrm rot="16403310">
                <a:off x="6285795" y="469332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16403310">
                <a:off x="6298627" y="498686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16403310">
                <a:off x="6295222" y="529235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16403310">
                <a:off x="6285795" y="553124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rot="20478843">
              <a:off x="9600475" y="3029219"/>
              <a:ext cx="68379" cy="486701"/>
              <a:chOff x="6449412" y="4529706"/>
              <a:chExt cx="227402" cy="1379720"/>
            </a:xfrm>
          </p:grpSpPr>
          <p:sp>
            <p:nvSpPr>
              <p:cNvPr id="41" name="Oval 40"/>
              <p:cNvSpPr/>
              <p:nvPr/>
            </p:nvSpPr>
            <p:spPr>
              <a:xfrm rot="16403310">
                <a:off x="6285795" y="469332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6403310">
                <a:off x="6298627" y="498686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6403310">
                <a:off x="6295222" y="529235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6403310">
                <a:off x="6285795" y="553124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21167713">
              <a:off x="10541944" y="1647637"/>
              <a:ext cx="84688" cy="297216"/>
              <a:chOff x="6449412" y="4529706"/>
              <a:chExt cx="227402" cy="1379720"/>
            </a:xfrm>
          </p:grpSpPr>
          <p:sp>
            <p:nvSpPr>
              <p:cNvPr id="37" name="Oval 36"/>
              <p:cNvSpPr/>
              <p:nvPr/>
            </p:nvSpPr>
            <p:spPr>
              <a:xfrm rot="16403310">
                <a:off x="6285795" y="469332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6403310">
                <a:off x="6298627" y="498686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403310">
                <a:off x="6295222" y="529235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6403310">
                <a:off x="6285795" y="553124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7" name="Group 476"/>
          <p:cNvGrpSpPr/>
          <p:nvPr/>
        </p:nvGrpSpPr>
        <p:grpSpPr>
          <a:xfrm>
            <a:off x="4471607" y="3522405"/>
            <a:ext cx="1183489" cy="3163558"/>
            <a:chOff x="3240759" y="423073"/>
            <a:chExt cx="1183489" cy="3163558"/>
          </a:xfrm>
        </p:grpSpPr>
        <p:sp>
          <p:nvSpPr>
            <p:cNvPr id="478" name="Oval 4"/>
            <p:cNvSpPr/>
            <p:nvPr/>
          </p:nvSpPr>
          <p:spPr>
            <a:xfrm flipH="1">
              <a:off x="3240759" y="2321366"/>
              <a:ext cx="278600"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Oval 5"/>
            <p:cNvSpPr/>
            <p:nvPr/>
          </p:nvSpPr>
          <p:spPr>
            <a:xfrm flipH="1">
              <a:off x="4107097" y="2295430"/>
              <a:ext cx="317151"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Oval 6"/>
            <p:cNvSpPr/>
            <p:nvPr/>
          </p:nvSpPr>
          <p:spPr>
            <a:xfrm rot="18724763" flipH="1">
              <a:off x="3807680" y="3230358"/>
              <a:ext cx="351251" cy="3612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Oval 7"/>
            <p:cNvSpPr/>
            <p:nvPr/>
          </p:nvSpPr>
          <p:spPr>
            <a:xfrm rot="3076064" flipH="1">
              <a:off x="3526992" y="3187298"/>
              <a:ext cx="310949" cy="408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Trapezoid 8"/>
            <p:cNvSpPr/>
            <p:nvPr/>
          </p:nvSpPr>
          <p:spPr>
            <a:xfrm rot="20366507" flipH="1">
              <a:off x="3869521" y="1657477"/>
              <a:ext cx="525389" cy="92905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Trapezoid 10"/>
            <p:cNvSpPr/>
            <p:nvPr/>
          </p:nvSpPr>
          <p:spPr>
            <a:xfrm rot="1129774" flipH="1">
              <a:off x="3306879" y="1639276"/>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Trapezoid 12"/>
            <p:cNvSpPr/>
            <p:nvPr/>
          </p:nvSpPr>
          <p:spPr>
            <a:xfrm flipH="1">
              <a:off x="3472283" y="1675392"/>
              <a:ext cx="753231" cy="168950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Cloud 484"/>
            <p:cNvSpPr/>
            <p:nvPr/>
          </p:nvSpPr>
          <p:spPr>
            <a:xfrm rot="16488965" flipH="1">
              <a:off x="3082949" y="993642"/>
              <a:ext cx="807197" cy="321288"/>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Cloud 485"/>
            <p:cNvSpPr/>
            <p:nvPr/>
          </p:nvSpPr>
          <p:spPr>
            <a:xfrm flipH="1">
              <a:off x="4002054" y="757537"/>
              <a:ext cx="417792" cy="831235"/>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Trapezoid 486"/>
            <p:cNvSpPr/>
            <p:nvPr/>
          </p:nvSpPr>
          <p:spPr>
            <a:xfrm>
              <a:off x="3743766" y="1691821"/>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16"/>
            <p:cNvSpPr/>
            <p:nvPr/>
          </p:nvSpPr>
          <p:spPr>
            <a:xfrm flipH="1">
              <a:off x="3472284" y="778974"/>
              <a:ext cx="704683" cy="9980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9" name="Group 488"/>
            <p:cNvGrpSpPr/>
            <p:nvPr/>
          </p:nvGrpSpPr>
          <p:grpSpPr>
            <a:xfrm>
              <a:off x="3554920" y="2485013"/>
              <a:ext cx="598425" cy="642500"/>
              <a:chOff x="2844053" y="4025182"/>
              <a:chExt cx="625423" cy="758520"/>
            </a:xfrm>
          </p:grpSpPr>
          <p:sp>
            <p:nvSpPr>
              <p:cNvPr id="494" name="Trapezoid 493"/>
              <p:cNvSpPr/>
              <p:nvPr/>
            </p:nvSpPr>
            <p:spPr>
              <a:xfrm rot="16200000">
                <a:off x="3059850" y="3809385"/>
                <a:ext cx="193829" cy="625423"/>
              </a:xfrm>
              <a:prstGeom prst="trapezoid">
                <a:avLst>
                  <a:gd name="adj" fmla="val 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Trapezoid 494"/>
              <p:cNvSpPr/>
              <p:nvPr/>
            </p:nvSpPr>
            <p:spPr>
              <a:xfrm>
                <a:off x="2871117" y="4144345"/>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Trapezoid 495"/>
              <p:cNvSpPr/>
              <p:nvPr/>
            </p:nvSpPr>
            <p:spPr>
              <a:xfrm rot="20543769">
                <a:off x="3033665" y="4143803"/>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Rounded Rectangle 496"/>
              <p:cNvSpPr/>
              <p:nvPr/>
            </p:nvSpPr>
            <p:spPr>
              <a:xfrm>
                <a:off x="2871117" y="4029284"/>
                <a:ext cx="269308" cy="200108"/>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0" name="Group 489"/>
            <p:cNvGrpSpPr/>
            <p:nvPr/>
          </p:nvGrpSpPr>
          <p:grpSpPr>
            <a:xfrm>
              <a:off x="3347911" y="423073"/>
              <a:ext cx="1037557" cy="1041066"/>
              <a:chOff x="3347911" y="423073"/>
              <a:chExt cx="1037557" cy="1041066"/>
            </a:xfrm>
          </p:grpSpPr>
          <p:sp>
            <p:nvSpPr>
              <p:cNvPr id="491" name="Chord 490"/>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Chord 491"/>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Moon 492"/>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8" name="Group 497"/>
          <p:cNvGrpSpPr/>
          <p:nvPr/>
        </p:nvGrpSpPr>
        <p:grpSpPr>
          <a:xfrm>
            <a:off x="6048728" y="3749213"/>
            <a:ext cx="1183487" cy="2892478"/>
            <a:chOff x="6279822" y="2694141"/>
            <a:chExt cx="1183487" cy="2892478"/>
          </a:xfrm>
        </p:grpSpPr>
        <p:grpSp>
          <p:nvGrpSpPr>
            <p:cNvPr id="499" name="Group 498"/>
            <p:cNvGrpSpPr/>
            <p:nvPr/>
          </p:nvGrpSpPr>
          <p:grpSpPr>
            <a:xfrm>
              <a:off x="6279822" y="3708687"/>
              <a:ext cx="1183487" cy="1877932"/>
              <a:chOff x="6279822" y="3708687"/>
              <a:chExt cx="1183487" cy="1877932"/>
            </a:xfrm>
          </p:grpSpPr>
          <p:sp>
            <p:nvSpPr>
              <p:cNvPr id="511" name="Oval 4"/>
              <p:cNvSpPr/>
              <p:nvPr/>
            </p:nvSpPr>
            <p:spPr>
              <a:xfrm flipH="1">
                <a:off x="6279822" y="4390777"/>
                <a:ext cx="231524"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Oval 5"/>
              <p:cNvSpPr/>
              <p:nvPr/>
            </p:nvSpPr>
            <p:spPr>
              <a:xfrm flipH="1">
                <a:off x="7217334" y="4364841"/>
                <a:ext cx="245975"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Oval 6"/>
              <p:cNvSpPr/>
              <p:nvPr/>
            </p:nvSpPr>
            <p:spPr>
              <a:xfrm rot="18724763" flipH="1">
                <a:off x="6957777" y="5314676"/>
                <a:ext cx="246841" cy="2970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Oval 7"/>
              <p:cNvSpPr/>
              <p:nvPr/>
            </p:nvSpPr>
            <p:spPr>
              <a:xfrm rot="3076064" flipH="1">
                <a:off x="6629118" y="5286971"/>
                <a:ext cx="278173" cy="31473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Trapezoid 8"/>
              <p:cNvSpPr/>
              <p:nvPr/>
            </p:nvSpPr>
            <p:spPr>
              <a:xfrm rot="20366507" flipH="1">
                <a:off x="6908584" y="3726888"/>
                <a:ext cx="525389" cy="92905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Trapezoid 10"/>
              <p:cNvSpPr/>
              <p:nvPr/>
            </p:nvSpPr>
            <p:spPr>
              <a:xfrm rot="1129774" flipH="1">
                <a:off x="6345942" y="3708687"/>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Trapezoid 12"/>
              <p:cNvSpPr/>
              <p:nvPr/>
            </p:nvSpPr>
            <p:spPr>
              <a:xfrm flipH="1">
                <a:off x="6511346" y="3744803"/>
                <a:ext cx="753231" cy="168950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Trapezoid 517"/>
              <p:cNvSpPr/>
              <p:nvPr/>
            </p:nvSpPr>
            <p:spPr>
              <a:xfrm>
                <a:off x="6782829" y="3761232"/>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9" name="Group 518"/>
              <p:cNvGrpSpPr/>
              <p:nvPr/>
            </p:nvGrpSpPr>
            <p:grpSpPr>
              <a:xfrm>
                <a:off x="6593983" y="4554422"/>
                <a:ext cx="598425" cy="646117"/>
                <a:chOff x="2844053" y="4025183"/>
                <a:chExt cx="625423" cy="762791"/>
              </a:xfrm>
            </p:grpSpPr>
            <p:sp>
              <p:nvSpPr>
                <p:cNvPr id="520" name="Trapezoid 519"/>
                <p:cNvSpPr/>
                <p:nvPr/>
              </p:nvSpPr>
              <p:spPr>
                <a:xfrm rot="16200000">
                  <a:off x="3063304" y="3805932"/>
                  <a:ext cx="186922" cy="625423"/>
                </a:xfrm>
                <a:prstGeom prst="trapezoid">
                  <a:avLst>
                    <a:gd name="adj" fmla="val 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Trapezoid 520"/>
                <p:cNvSpPr/>
                <p:nvPr/>
              </p:nvSpPr>
              <p:spPr>
                <a:xfrm>
                  <a:off x="2852541" y="4148617"/>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Trapezoid 521"/>
                <p:cNvSpPr/>
                <p:nvPr/>
              </p:nvSpPr>
              <p:spPr>
                <a:xfrm rot="20543769">
                  <a:off x="3015089" y="4148075"/>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Rounded Rectangle 522"/>
                <p:cNvSpPr/>
                <p:nvPr/>
              </p:nvSpPr>
              <p:spPr>
                <a:xfrm>
                  <a:off x="2852541" y="4033557"/>
                  <a:ext cx="269308" cy="20010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0" name="Group 499"/>
            <p:cNvGrpSpPr/>
            <p:nvPr/>
          </p:nvGrpSpPr>
          <p:grpSpPr>
            <a:xfrm>
              <a:off x="6380746" y="2821754"/>
              <a:ext cx="1000530" cy="1023322"/>
              <a:chOff x="5324358" y="344575"/>
              <a:chExt cx="1000530" cy="1023322"/>
            </a:xfrm>
          </p:grpSpPr>
          <p:sp>
            <p:nvSpPr>
              <p:cNvPr id="505" name="Round Diagonal Corner Rectangle 504"/>
              <p:cNvSpPr/>
              <p:nvPr/>
            </p:nvSpPr>
            <p:spPr>
              <a:xfrm rot="19527262">
                <a:off x="5879112" y="609699"/>
                <a:ext cx="445776" cy="50689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Round Diagonal Corner Rectangle 505"/>
              <p:cNvSpPr/>
              <p:nvPr/>
            </p:nvSpPr>
            <p:spPr>
              <a:xfrm rot="18091044">
                <a:off x="5354916" y="672353"/>
                <a:ext cx="445776" cy="50689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val 506"/>
              <p:cNvSpPr/>
              <p:nvPr/>
            </p:nvSpPr>
            <p:spPr>
              <a:xfrm>
                <a:off x="5540107" y="493115"/>
                <a:ext cx="611407" cy="874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Round Diagonal Corner Rectangle 507"/>
              <p:cNvSpPr/>
              <p:nvPr/>
            </p:nvSpPr>
            <p:spPr>
              <a:xfrm rot="1236535">
                <a:off x="5502785" y="344575"/>
                <a:ext cx="350440" cy="40397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Round Diagonal Corner Rectangle 508"/>
              <p:cNvSpPr/>
              <p:nvPr/>
            </p:nvSpPr>
            <p:spPr>
              <a:xfrm rot="5076663">
                <a:off x="5820357" y="398596"/>
                <a:ext cx="350440" cy="40397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Oval 509"/>
              <p:cNvSpPr/>
              <p:nvPr/>
            </p:nvSpPr>
            <p:spPr>
              <a:xfrm>
                <a:off x="5655747" y="407166"/>
                <a:ext cx="305703" cy="305703"/>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1" name="Group 500"/>
            <p:cNvGrpSpPr/>
            <p:nvPr/>
          </p:nvGrpSpPr>
          <p:grpSpPr>
            <a:xfrm>
              <a:off x="6438967" y="2694141"/>
              <a:ext cx="897987" cy="901024"/>
              <a:chOff x="3347911" y="423073"/>
              <a:chExt cx="1037557" cy="1041066"/>
            </a:xfrm>
          </p:grpSpPr>
          <p:sp>
            <p:nvSpPr>
              <p:cNvPr id="502" name="Chord 501"/>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Chord 502"/>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Moon 503"/>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4" name="Group 523"/>
          <p:cNvGrpSpPr/>
          <p:nvPr/>
        </p:nvGrpSpPr>
        <p:grpSpPr>
          <a:xfrm>
            <a:off x="7713229" y="3673981"/>
            <a:ext cx="1183489" cy="2956774"/>
            <a:chOff x="7551149" y="401247"/>
            <a:chExt cx="1183489" cy="2956774"/>
          </a:xfrm>
        </p:grpSpPr>
        <p:sp>
          <p:nvSpPr>
            <p:cNvPr id="525" name="Round Diagonal Corner Rectangle 524"/>
            <p:cNvSpPr/>
            <p:nvPr/>
          </p:nvSpPr>
          <p:spPr>
            <a:xfrm rot="20735453" flipH="1">
              <a:off x="8301008" y="632236"/>
              <a:ext cx="317348" cy="904762"/>
            </a:xfrm>
            <a:prstGeom prst="round2DiagRect">
              <a:avLst>
                <a:gd name="adj1" fmla="val 50000"/>
                <a:gd name="adj2"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Round Diagonal Corner Rectangle 525"/>
            <p:cNvSpPr/>
            <p:nvPr/>
          </p:nvSpPr>
          <p:spPr>
            <a:xfrm rot="864547">
              <a:off x="7727409" y="635939"/>
              <a:ext cx="317348" cy="904762"/>
            </a:xfrm>
            <a:prstGeom prst="round2DiagRect">
              <a:avLst>
                <a:gd name="adj1" fmla="val 50000"/>
                <a:gd name="adj2"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7" name="Group 526"/>
            <p:cNvGrpSpPr/>
            <p:nvPr/>
          </p:nvGrpSpPr>
          <p:grpSpPr>
            <a:xfrm>
              <a:off x="7551149" y="1466333"/>
              <a:ext cx="1183489" cy="1891688"/>
              <a:chOff x="6125564" y="3647157"/>
              <a:chExt cx="1183489" cy="1891688"/>
            </a:xfrm>
          </p:grpSpPr>
          <p:sp>
            <p:nvSpPr>
              <p:cNvPr id="533" name="Oval 4"/>
              <p:cNvSpPr/>
              <p:nvPr/>
            </p:nvSpPr>
            <p:spPr>
              <a:xfrm flipH="1">
                <a:off x="6125564" y="4329247"/>
                <a:ext cx="278600"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5"/>
              <p:cNvSpPr/>
              <p:nvPr/>
            </p:nvSpPr>
            <p:spPr>
              <a:xfrm flipH="1">
                <a:off x="6991902" y="4303311"/>
                <a:ext cx="317151"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Oval 6"/>
              <p:cNvSpPr/>
              <p:nvPr/>
            </p:nvSpPr>
            <p:spPr>
              <a:xfrm rot="18724763" flipH="1">
                <a:off x="6794925" y="5282941"/>
                <a:ext cx="232029" cy="2797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Oval 7"/>
              <p:cNvSpPr/>
              <p:nvPr/>
            </p:nvSpPr>
            <p:spPr>
              <a:xfrm rot="3076064" flipH="1">
                <a:off x="6468576" y="5258244"/>
                <a:ext cx="240791" cy="3201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Trapezoid 8"/>
              <p:cNvSpPr/>
              <p:nvPr/>
            </p:nvSpPr>
            <p:spPr>
              <a:xfrm rot="20366507" flipH="1">
                <a:off x="6754326" y="3665358"/>
                <a:ext cx="525389" cy="92905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Trapezoid 10"/>
              <p:cNvSpPr/>
              <p:nvPr/>
            </p:nvSpPr>
            <p:spPr>
              <a:xfrm rot="1129774" flipH="1">
                <a:off x="6191684" y="3647157"/>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Trapezoid 12"/>
              <p:cNvSpPr/>
              <p:nvPr/>
            </p:nvSpPr>
            <p:spPr>
              <a:xfrm flipH="1">
                <a:off x="6357088" y="3683273"/>
                <a:ext cx="753231" cy="168950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Trapezoid 539"/>
              <p:cNvSpPr/>
              <p:nvPr/>
            </p:nvSpPr>
            <p:spPr>
              <a:xfrm>
                <a:off x="6628571" y="3699702"/>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1" name="Group 540"/>
              <p:cNvGrpSpPr/>
              <p:nvPr/>
            </p:nvGrpSpPr>
            <p:grpSpPr>
              <a:xfrm>
                <a:off x="6439727" y="4492895"/>
                <a:ext cx="586348" cy="645191"/>
                <a:chOff x="2844054" y="4025183"/>
                <a:chExt cx="612801" cy="761697"/>
              </a:xfrm>
            </p:grpSpPr>
            <p:sp>
              <p:nvSpPr>
                <p:cNvPr id="542" name="Trapezoid 541"/>
                <p:cNvSpPr/>
                <p:nvPr/>
              </p:nvSpPr>
              <p:spPr>
                <a:xfrm rot="16200000">
                  <a:off x="3053540" y="3815697"/>
                  <a:ext cx="193829" cy="612801"/>
                </a:xfrm>
                <a:prstGeom prst="trapezoid">
                  <a:avLst>
                    <a:gd name="adj" fmla="val 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Trapezoid 542"/>
                <p:cNvSpPr/>
                <p:nvPr/>
              </p:nvSpPr>
              <p:spPr>
                <a:xfrm>
                  <a:off x="2882102" y="4147523"/>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Trapezoid 543"/>
                <p:cNvSpPr/>
                <p:nvPr/>
              </p:nvSpPr>
              <p:spPr>
                <a:xfrm rot="20543769">
                  <a:off x="3044650" y="4146982"/>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Rounded Rectangle 544"/>
                <p:cNvSpPr/>
                <p:nvPr/>
              </p:nvSpPr>
              <p:spPr>
                <a:xfrm>
                  <a:off x="2882102" y="4032462"/>
                  <a:ext cx="269308" cy="20010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8" name="Oval 527"/>
            <p:cNvSpPr/>
            <p:nvPr/>
          </p:nvSpPr>
          <p:spPr>
            <a:xfrm>
              <a:off x="7802954" y="638622"/>
              <a:ext cx="706155" cy="9413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9" name="Group 528"/>
            <p:cNvGrpSpPr/>
            <p:nvPr/>
          </p:nvGrpSpPr>
          <p:grpSpPr>
            <a:xfrm>
              <a:off x="7727721" y="401247"/>
              <a:ext cx="889668" cy="938900"/>
              <a:chOff x="3347911" y="423073"/>
              <a:chExt cx="1037557" cy="1041066"/>
            </a:xfrm>
          </p:grpSpPr>
          <p:sp>
            <p:nvSpPr>
              <p:cNvPr id="530" name="Chord 529"/>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Chord 530"/>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Moon 531"/>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46" name="Group 545"/>
          <p:cNvGrpSpPr/>
          <p:nvPr/>
        </p:nvGrpSpPr>
        <p:grpSpPr>
          <a:xfrm>
            <a:off x="9237331" y="3632873"/>
            <a:ext cx="1183489" cy="2996480"/>
            <a:chOff x="6184498" y="3500985"/>
            <a:chExt cx="1183489" cy="2996480"/>
          </a:xfrm>
        </p:grpSpPr>
        <p:grpSp>
          <p:nvGrpSpPr>
            <p:cNvPr id="547" name="Group 546"/>
            <p:cNvGrpSpPr/>
            <p:nvPr/>
          </p:nvGrpSpPr>
          <p:grpSpPr>
            <a:xfrm>
              <a:off x="6184498" y="4605777"/>
              <a:ext cx="1183489" cy="1891688"/>
              <a:chOff x="6125564" y="3647157"/>
              <a:chExt cx="1183489" cy="1891688"/>
            </a:xfrm>
          </p:grpSpPr>
          <p:sp>
            <p:nvSpPr>
              <p:cNvPr id="556" name="Oval 4"/>
              <p:cNvSpPr/>
              <p:nvPr/>
            </p:nvSpPr>
            <p:spPr>
              <a:xfrm flipH="1">
                <a:off x="6125564" y="4329247"/>
                <a:ext cx="278600"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Oval 5"/>
              <p:cNvSpPr/>
              <p:nvPr/>
            </p:nvSpPr>
            <p:spPr>
              <a:xfrm flipH="1">
                <a:off x="6991902" y="4303311"/>
                <a:ext cx="317151"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Oval 6"/>
              <p:cNvSpPr/>
              <p:nvPr/>
            </p:nvSpPr>
            <p:spPr>
              <a:xfrm rot="18724763" flipH="1">
                <a:off x="6794925" y="5282941"/>
                <a:ext cx="232029" cy="2797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Oval 7"/>
              <p:cNvSpPr/>
              <p:nvPr/>
            </p:nvSpPr>
            <p:spPr>
              <a:xfrm rot="3076064" flipH="1">
                <a:off x="6468576" y="5258244"/>
                <a:ext cx="240791" cy="3201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Trapezoid 8"/>
              <p:cNvSpPr/>
              <p:nvPr/>
            </p:nvSpPr>
            <p:spPr>
              <a:xfrm rot="20366507" flipH="1">
                <a:off x="6754326" y="3665358"/>
                <a:ext cx="525389" cy="92905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Trapezoid 10"/>
              <p:cNvSpPr/>
              <p:nvPr/>
            </p:nvSpPr>
            <p:spPr>
              <a:xfrm rot="1129774" flipH="1">
                <a:off x="6191684" y="3647157"/>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Trapezoid 12"/>
              <p:cNvSpPr/>
              <p:nvPr/>
            </p:nvSpPr>
            <p:spPr>
              <a:xfrm flipH="1">
                <a:off x="6357088" y="3683273"/>
                <a:ext cx="753231" cy="168950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Trapezoid 562"/>
              <p:cNvSpPr/>
              <p:nvPr/>
            </p:nvSpPr>
            <p:spPr>
              <a:xfrm>
                <a:off x="6628571" y="3699702"/>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4" name="Group 563"/>
              <p:cNvGrpSpPr/>
              <p:nvPr/>
            </p:nvGrpSpPr>
            <p:grpSpPr>
              <a:xfrm>
                <a:off x="6439728" y="4492896"/>
                <a:ext cx="614103" cy="643443"/>
                <a:chOff x="2844054" y="4025182"/>
                <a:chExt cx="641808" cy="759633"/>
              </a:xfrm>
            </p:grpSpPr>
            <p:sp>
              <p:nvSpPr>
                <p:cNvPr id="565" name="Trapezoid 564"/>
                <p:cNvSpPr/>
                <p:nvPr/>
              </p:nvSpPr>
              <p:spPr>
                <a:xfrm rot="16200000">
                  <a:off x="3063065" y="3806171"/>
                  <a:ext cx="203785" cy="641808"/>
                </a:xfrm>
                <a:prstGeom prst="trapezoid">
                  <a:avLst>
                    <a:gd name="adj" fmla="val 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Trapezoid 565"/>
                <p:cNvSpPr/>
                <p:nvPr/>
              </p:nvSpPr>
              <p:spPr>
                <a:xfrm>
                  <a:off x="2908636" y="4145458"/>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Trapezoid 566"/>
                <p:cNvSpPr/>
                <p:nvPr/>
              </p:nvSpPr>
              <p:spPr>
                <a:xfrm rot="20543769">
                  <a:off x="3071184" y="4144916"/>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Rounded Rectangle 567"/>
                <p:cNvSpPr/>
                <p:nvPr/>
              </p:nvSpPr>
              <p:spPr>
                <a:xfrm>
                  <a:off x="2908636" y="4030398"/>
                  <a:ext cx="269308" cy="20010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48" name="Oval 547"/>
            <p:cNvSpPr/>
            <p:nvPr/>
          </p:nvSpPr>
          <p:spPr>
            <a:xfrm>
              <a:off x="6463098" y="3768896"/>
              <a:ext cx="706155" cy="9413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Cloud 548"/>
            <p:cNvSpPr/>
            <p:nvPr/>
          </p:nvSpPr>
          <p:spPr>
            <a:xfrm>
              <a:off x="6295754" y="3862526"/>
              <a:ext cx="321704" cy="710194"/>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Cloud 549"/>
            <p:cNvSpPr/>
            <p:nvPr/>
          </p:nvSpPr>
          <p:spPr>
            <a:xfrm>
              <a:off x="6520857" y="3719772"/>
              <a:ext cx="630593" cy="431007"/>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Cloud 550"/>
            <p:cNvSpPr/>
            <p:nvPr/>
          </p:nvSpPr>
          <p:spPr>
            <a:xfrm rot="16488619">
              <a:off x="6869228" y="4062151"/>
              <a:ext cx="630593" cy="322416"/>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2" name="Group 551"/>
            <p:cNvGrpSpPr/>
            <p:nvPr/>
          </p:nvGrpSpPr>
          <p:grpSpPr>
            <a:xfrm>
              <a:off x="6302732" y="3500985"/>
              <a:ext cx="1037557" cy="1041066"/>
              <a:chOff x="3347911" y="423073"/>
              <a:chExt cx="1037557" cy="1041066"/>
            </a:xfrm>
          </p:grpSpPr>
          <p:sp>
            <p:nvSpPr>
              <p:cNvPr id="553" name="Chord 552"/>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Chord 553"/>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Moon 554"/>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755950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ghttp.19928.nexcesscdn.net/809838/magento/media/catalog/product/cache/1/image/9df78eab33525d08d6e5fb8d27136e95/M/a/MaterialWorld-1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2743200" cy="369332"/>
          </a:xfrm>
          <a:prstGeom prst="rect">
            <a:avLst/>
          </a:prstGeom>
          <a:noFill/>
        </p:spPr>
        <p:txBody>
          <a:bodyPr wrap="square" rtlCol="0">
            <a:spAutoFit/>
          </a:bodyPr>
          <a:lstStyle/>
          <a:p>
            <a:r>
              <a:rPr lang="en-US" dirty="0">
                <a:solidFill>
                  <a:schemeClr val="bg1"/>
                </a:solidFill>
              </a:rPr>
              <a:t>Leviticus 9</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lgerian" panose="04020705040A02060702" pitchFamily="82" charset="0"/>
              </a:rPr>
              <a:t>On The 8</a:t>
            </a:r>
            <a:r>
              <a:rPr lang="en-US" sz="4800" baseline="30000" dirty="0">
                <a:solidFill>
                  <a:schemeClr val="bg1"/>
                </a:solidFill>
                <a:latin typeface="Algerian" panose="04020705040A02060702" pitchFamily="82" charset="0"/>
              </a:rPr>
              <a:t>th</a:t>
            </a:r>
            <a:r>
              <a:rPr lang="en-US" sz="4800" dirty="0">
                <a:solidFill>
                  <a:schemeClr val="bg1"/>
                </a:solidFill>
                <a:latin typeface="Algerian" panose="04020705040A02060702" pitchFamily="82" charset="0"/>
              </a:rPr>
              <a:t> Day</a:t>
            </a:r>
          </a:p>
        </p:txBody>
      </p:sp>
      <p:sp>
        <p:nvSpPr>
          <p:cNvPr id="2" name="Rectangle 1"/>
          <p:cNvSpPr/>
          <p:nvPr/>
        </p:nvSpPr>
        <p:spPr>
          <a:xfrm>
            <a:off x="492113" y="1615827"/>
            <a:ext cx="3810000" cy="923330"/>
          </a:xfrm>
          <a:prstGeom prst="rect">
            <a:avLst/>
          </a:prstGeom>
        </p:spPr>
        <p:txBody>
          <a:bodyPr wrap="square">
            <a:spAutoFit/>
          </a:bodyPr>
          <a:lstStyle/>
          <a:p>
            <a:r>
              <a:rPr lang="en-US" b="0" i="0" dirty="0">
                <a:solidFill>
                  <a:schemeClr val="bg1"/>
                </a:solidFill>
                <a:effectLst/>
                <a:latin typeface="Calibri" panose="020F0502020204030204" pitchFamily="34" charset="0"/>
              </a:rPr>
              <a:t> Moses instructed Aaron to gather the people and offer sacrifices for himself and all of Israel</a:t>
            </a:r>
            <a:endParaRPr lang="en-US" dirty="0">
              <a:solidFill>
                <a:schemeClr val="bg1"/>
              </a:solidFill>
            </a:endParaRPr>
          </a:p>
        </p:txBody>
      </p:sp>
      <p:sp>
        <p:nvSpPr>
          <p:cNvPr id="5" name="Rectangle 4"/>
          <p:cNvSpPr/>
          <p:nvPr/>
        </p:nvSpPr>
        <p:spPr>
          <a:xfrm>
            <a:off x="1752600" y="764484"/>
            <a:ext cx="9221435" cy="461665"/>
          </a:xfrm>
          <a:prstGeom prst="rect">
            <a:avLst/>
          </a:prstGeom>
        </p:spPr>
        <p:txBody>
          <a:bodyPr wrap="none">
            <a:spAutoFit/>
          </a:bodyPr>
          <a:lstStyle/>
          <a:p>
            <a:r>
              <a:rPr lang="en-US" sz="2400" dirty="0">
                <a:solidFill>
                  <a:schemeClr val="bg1"/>
                </a:solidFill>
                <a:latin typeface="Palatino"/>
              </a:rPr>
              <a:t>M</a:t>
            </a:r>
            <a:r>
              <a:rPr lang="en-US" sz="2400" b="0" i="0" dirty="0">
                <a:solidFill>
                  <a:schemeClr val="bg1"/>
                </a:solidFill>
                <a:effectLst/>
                <a:latin typeface="Palatino"/>
              </a:rPr>
              <a:t>ake an atonement for them—Moses and Aaron Bless the People</a:t>
            </a:r>
            <a:endParaRPr lang="en-US" sz="2400" dirty="0">
              <a:solidFill>
                <a:schemeClr val="bg1"/>
              </a:solidFill>
            </a:endParaRPr>
          </a:p>
        </p:txBody>
      </p:sp>
      <p:grpSp>
        <p:nvGrpSpPr>
          <p:cNvPr id="8" name="Group 7"/>
          <p:cNvGrpSpPr/>
          <p:nvPr/>
        </p:nvGrpSpPr>
        <p:grpSpPr>
          <a:xfrm>
            <a:off x="8224395" y="4660430"/>
            <a:ext cx="3486401" cy="1477328"/>
            <a:chOff x="4691539" y="2967335"/>
            <a:chExt cx="7151914" cy="1477328"/>
          </a:xfrm>
        </p:grpSpPr>
        <p:sp>
          <p:nvSpPr>
            <p:cNvPr id="7" name="Rectangle 6"/>
            <p:cNvSpPr/>
            <p:nvPr/>
          </p:nvSpPr>
          <p:spPr>
            <a:xfrm>
              <a:off x="4691539" y="3521333"/>
              <a:ext cx="7151914" cy="923330"/>
            </a:xfrm>
            <a:prstGeom prst="rect">
              <a:avLst/>
            </a:prstGeom>
          </p:spPr>
          <p:txBody>
            <a:bodyPr wrap="square">
              <a:spAutoFit/>
            </a:bodyPr>
            <a:lstStyle/>
            <a:p>
              <a:pPr algn="ctr"/>
              <a:r>
                <a:rPr lang="en-US" b="0" i="1" dirty="0">
                  <a:solidFill>
                    <a:srgbClr val="FFFF00"/>
                  </a:solidFill>
                  <a:effectLst/>
                  <a:latin typeface="Palatino"/>
                </a:rPr>
                <a:t>This is the thing which the </a:t>
              </a:r>
              <a:r>
                <a:rPr lang="en-US" b="0" i="1" cap="small" dirty="0">
                  <a:solidFill>
                    <a:srgbClr val="FFFF00"/>
                  </a:solidFill>
                  <a:effectLst/>
                  <a:latin typeface="Palatino"/>
                </a:rPr>
                <a:t>Lord </a:t>
              </a:r>
              <a:r>
                <a:rPr lang="en-US" b="0" i="1" dirty="0">
                  <a:solidFill>
                    <a:srgbClr val="FFFF00"/>
                  </a:solidFill>
                  <a:effectLst/>
                  <a:latin typeface="Palatino"/>
                </a:rPr>
                <a:t>commanded that ye should do: and the glory of the </a:t>
              </a:r>
              <a:r>
                <a:rPr lang="en-US" b="0" i="1" cap="small" dirty="0">
                  <a:solidFill>
                    <a:srgbClr val="FFFF00"/>
                  </a:solidFill>
                  <a:effectLst/>
                  <a:latin typeface="Palatino"/>
                </a:rPr>
                <a:t>Lord </a:t>
              </a:r>
              <a:r>
                <a:rPr lang="en-US" b="0" i="1" dirty="0">
                  <a:solidFill>
                    <a:srgbClr val="FFFF00"/>
                  </a:solidFill>
                  <a:effectLst/>
                  <a:latin typeface="Palatino"/>
                </a:rPr>
                <a:t>shall appear unto you.</a:t>
              </a:r>
              <a:endParaRPr lang="en-US" i="1" dirty="0">
                <a:solidFill>
                  <a:srgbClr val="FFFF00"/>
                </a:solidFill>
              </a:endParaRPr>
            </a:p>
          </p:txBody>
        </p:sp>
        <p:sp>
          <p:nvSpPr>
            <p:cNvPr id="11" name="Rectangle 10"/>
            <p:cNvSpPr/>
            <p:nvPr/>
          </p:nvSpPr>
          <p:spPr>
            <a:xfrm>
              <a:off x="5370683" y="2967335"/>
              <a:ext cx="3225238" cy="461665"/>
            </a:xfrm>
            <a:prstGeom prst="rect">
              <a:avLst/>
            </a:prstGeom>
          </p:spPr>
          <p:txBody>
            <a:bodyPr wrap="none">
              <a:spAutoFit/>
            </a:bodyPr>
            <a:lstStyle/>
            <a:p>
              <a:pPr algn="ctr"/>
              <a:r>
                <a:rPr lang="en-US" sz="2400" dirty="0">
                  <a:solidFill>
                    <a:schemeClr val="bg1"/>
                  </a:solidFill>
                  <a:latin typeface="Palatino"/>
                </a:rPr>
                <a:t>Moses’ Promise:</a:t>
              </a:r>
              <a:endParaRPr lang="en-US" sz="2400" dirty="0">
                <a:solidFill>
                  <a:schemeClr val="bg1"/>
                </a:solidFill>
              </a:endParaRPr>
            </a:p>
          </p:txBody>
        </p:sp>
      </p:grpSp>
      <p:sp>
        <p:nvSpPr>
          <p:cNvPr id="12" name="Rectangle 11"/>
          <p:cNvSpPr/>
          <p:nvPr/>
        </p:nvSpPr>
        <p:spPr>
          <a:xfrm>
            <a:off x="1088571" y="3378033"/>
            <a:ext cx="2688771" cy="646331"/>
          </a:xfrm>
          <a:prstGeom prst="rect">
            <a:avLst/>
          </a:prstGeom>
        </p:spPr>
        <p:txBody>
          <a:bodyPr wrap="square">
            <a:spAutoFit/>
          </a:bodyPr>
          <a:lstStyle/>
          <a:p>
            <a:pPr algn="ctr"/>
            <a:r>
              <a:rPr lang="en-US" b="0" i="0" dirty="0">
                <a:solidFill>
                  <a:schemeClr val="bg1"/>
                </a:solidFill>
                <a:effectLst/>
                <a:latin typeface="Calibri" panose="020F0502020204030204" pitchFamily="34" charset="0"/>
              </a:rPr>
              <a:t>For Aaron</a:t>
            </a:r>
          </a:p>
          <a:p>
            <a:pPr algn="ctr"/>
            <a:r>
              <a:rPr lang="en-US" b="0" i="0" dirty="0">
                <a:solidFill>
                  <a:schemeClr val="bg1"/>
                </a:solidFill>
                <a:effectLst/>
                <a:latin typeface="Calibri" panose="020F0502020204030204" pitchFamily="34" charset="0"/>
              </a:rPr>
              <a:t>The Calf—Sin Offering</a:t>
            </a:r>
            <a:endParaRPr lang="en-US" dirty="0">
              <a:solidFill>
                <a:schemeClr val="bg1"/>
              </a:solidFill>
            </a:endParaRPr>
          </a:p>
        </p:txBody>
      </p:sp>
      <p:sp>
        <p:nvSpPr>
          <p:cNvPr id="13" name="Rectangle 12"/>
          <p:cNvSpPr/>
          <p:nvPr/>
        </p:nvSpPr>
        <p:spPr>
          <a:xfrm>
            <a:off x="7652656" y="3475410"/>
            <a:ext cx="2688771" cy="646331"/>
          </a:xfrm>
          <a:prstGeom prst="rect">
            <a:avLst/>
          </a:prstGeom>
        </p:spPr>
        <p:txBody>
          <a:bodyPr wrap="square">
            <a:spAutoFit/>
          </a:bodyPr>
          <a:lstStyle/>
          <a:p>
            <a:pPr algn="ctr"/>
            <a:r>
              <a:rPr lang="en-US" b="0" i="0" dirty="0">
                <a:solidFill>
                  <a:schemeClr val="bg1"/>
                </a:solidFill>
                <a:effectLst/>
                <a:latin typeface="Calibri" panose="020F0502020204030204" pitchFamily="34" charset="0"/>
              </a:rPr>
              <a:t>For the People</a:t>
            </a:r>
          </a:p>
          <a:p>
            <a:pPr algn="ctr"/>
            <a:r>
              <a:rPr lang="en-US" dirty="0">
                <a:solidFill>
                  <a:schemeClr val="bg1"/>
                </a:solidFill>
                <a:latin typeface="Calibri" panose="020F0502020204030204" pitchFamily="34" charset="0"/>
              </a:rPr>
              <a:t>A Goat</a:t>
            </a:r>
            <a:r>
              <a:rPr lang="en-US" b="0" i="0" dirty="0">
                <a:solidFill>
                  <a:schemeClr val="bg1"/>
                </a:solidFill>
                <a:effectLst/>
                <a:latin typeface="Calibri" panose="020F0502020204030204" pitchFamily="34" charset="0"/>
              </a:rPr>
              <a:t>—Sin Offering</a:t>
            </a:r>
            <a:endParaRPr lang="en-US" dirty="0">
              <a:solidFill>
                <a:schemeClr val="bg1"/>
              </a:solidFill>
            </a:endParaRPr>
          </a:p>
        </p:txBody>
      </p:sp>
      <p:sp>
        <p:nvSpPr>
          <p:cNvPr id="14" name="Rectangle 13"/>
          <p:cNvSpPr/>
          <p:nvPr/>
        </p:nvSpPr>
        <p:spPr>
          <a:xfrm>
            <a:off x="4672234" y="4521931"/>
            <a:ext cx="2688771" cy="1754326"/>
          </a:xfrm>
          <a:prstGeom prst="rect">
            <a:avLst/>
          </a:prstGeom>
        </p:spPr>
        <p:txBody>
          <a:bodyPr wrap="square">
            <a:spAutoFit/>
          </a:bodyPr>
          <a:lstStyle/>
          <a:p>
            <a:pPr algn="ctr"/>
            <a:r>
              <a:rPr lang="en-US" b="0" i="0" dirty="0">
                <a:solidFill>
                  <a:schemeClr val="bg1"/>
                </a:solidFill>
                <a:effectLst/>
                <a:latin typeface="Calibri" panose="020F0502020204030204" pitchFamily="34" charset="0"/>
              </a:rPr>
              <a:t>For the People</a:t>
            </a:r>
          </a:p>
          <a:p>
            <a:pPr algn="ctr"/>
            <a:r>
              <a:rPr lang="en-US" dirty="0">
                <a:solidFill>
                  <a:schemeClr val="bg1"/>
                </a:solidFill>
                <a:latin typeface="Calibri" panose="020F0502020204030204" pitchFamily="34" charset="0"/>
              </a:rPr>
              <a:t>A Bullock and a Ram—Peace Offering</a:t>
            </a:r>
          </a:p>
          <a:p>
            <a:pPr algn="ctr"/>
            <a:r>
              <a:rPr lang="en-US" dirty="0">
                <a:solidFill>
                  <a:schemeClr val="bg1"/>
                </a:solidFill>
                <a:latin typeface="Calibri" panose="020F0502020204030204" pitchFamily="34" charset="0"/>
              </a:rPr>
              <a:t>Aaron’s sons presented it at the altar and sprinkled about the altar</a:t>
            </a:r>
            <a:endParaRPr lang="en-US" dirty="0">
              <a:solidFill>
                <a:schemeClr val="bg1"/>
              </a:solidFill>
            </a:endParaRPr>
          </a:p>
        </p:txBody>
      </p:sp>
      <p:pic>
        <p:nvPicPr>
          <p:cNvPr id="11268" name="Picture 4" descr="http://farm4.static.flickr.com/3122/2567404003_473028b55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6685" y="1377571"/>
            <a:ext cx="3013075" cy="2784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1268"/>
                                        </p:tgtEl>
                                        <p:attrNameLst>
                                          <p:attrName>style.visibility</p:attrName>
                                        </p:attrNameLst>
                                      </p:cBhvr>
                                      <p:to>
                                        <p:strVal val="visible"/>
                                      </p:to>
                                    </p:set>
                                    <p:animEffect transition="in" filter="fade">
                                      <p:cBhvr>
                                        <p:cTn id="10" dur="500"/>
                                        <p:tgtEl>
                                          <p:spTgt spid="1126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ghttp.19928.nexcesscdn.net/809838/magento/media/catalog/product/cache/1/image/9df78eab33525d08d6e5fb8d27136e95/M/a/MaterialWorld-1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2743200" cy="369332"/>
          </a:xfrm>
          <a:prstGeom prst="rect">
            <a:avLst/>
          </a:prstGeom>
          <a:noFill/>
        </p:spPr>
        <p:txBody>
          <a:bodyPr wrap="square" rtlCol="0">
            <a:spAutoFit/>
          </a:bodyPr>
          <a:lstStyle/>
          <a:p>
            <a:r>
              <a:rPr lang="en-US" dirty="0">
                <a:solidFill>
                  <a:schemeClr val="bg1"/>
                </a:solidFill>
              </a:rPr>
              <a:t>Leviticus 10:1-2</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lgerian" panose="04020705040A02060702" pitchFamily="82" charset="0"/>
              </a:rPr>
              <a:t>The Strange Fire</a:t>
            </a:r>
          </a:p>
        </p:txBody>
      </p:sp>
      <p:sp>
        <p:nvSpPr>
          <p:cNvPr id="2" name="Rectangle 1"/>
          <p:cNvSpPr/>
          <p:nvPr/>
        </p:nvSpPr>
        <p:spPr>
          <a:xfrm>
            <a:off x="492113" y="1615827"/>
            <a:ext cx="4493544" cy="2585323"/>
          </a:xfrm>
          <a:prstGeom prst="rect">
            <a:avLst/>
          </a:prstGeom>
        </p:spPr>
        <p:txBody>
          <a:bodyPr wrap="square">
            <a:spAutoFit/>
          </a:bodyPr>
          <a:lstStyle/>
          <a:p>
            <a:r>
              <a:rPr lang="en-US" i="1" dirty="0">
                <a:solidFill>
                  <a:srgbClr val="FFFF00"/>
                </a:solidFill>
                <a:latin typeface="Calibri" panose="020F0502020204030204" pitchFamily="34" charset="0"/>
              </a:rPr>
              <a:t>And </a:t>
            </a:r>
            <a:r>
              <a:rPr lang="en-US" i="1" dirty="0" err="1">
                <a:solidFill>
                  <a:srgbClr val="FFFF00"/>
                </a:solidFill>
                <a:latin typeface="Calibri" panose="020F0502020204030204" pitchFamily="34" charset="0"/>
              </a:rPr>
              <a:t>Nadab</a:t>
            </a:r>
            <a:r>
              <a:rPr lang="en-US" i="1" dirty="0">
                <a:solidFill>
                  <a:srgbClr val="FFFF00"/>
                </a:solidFill>
                <a:latin typeface="Calibri" panose="020F0502020204030204" pitchFamily="34" charset="0"/>
              </a:rPr>
              <a:t> and </a:t>
            </a:r>
            <a:r>
              <a:rPr lang="en-US" i="1" dirty="0" err="1">
                <a:solidFill>
                  <a:srgbClr val="FFFF00"/>
                </a:solidFill>
                <a:latin typeface="Calibri" panose="020F0502020204030204" pitchFamily="34" charset="0"/>
              </a:rPr>
              <a:t>Abihu</a:t>
            </a:r>
            <a:r>
              <a:rPr lang="en-US" i="1" dirty="0">
                <a:solidFill>
                  <a:srgbClr val="FFFF00"/>
                </a:solidFill>
                <a:latin typeface="Calibri" panose="020F0502020204030204" pitchFamily="34" charset="0"/>
              </a:rPr>
              <a:t>, the sons of Aaron, took either of them his censer, and put fire therein, and put incense thereon, and offered strange fire before the </a:t>
            </a:r>
            <a:r>
              <a:rPr lang="en-US" i="1" cap="small" dirty="0">
                <a:solidFill>
                  <a:srgbClr val="FFFF00"/>
                </a:solidFill>
                <a:latin typeface="Calibri" panose="020F0502020204030204" pitchFamily="34" charset="0"/>
              </a:rPr>
              <a:t>Lord</a:t>
            </a:r>
            <a:r>
              <a:rPr lang="en-US" i="1" dirty="0">
                <a:solidFill>
                  <a:srgbClr val="FFFF00"/>
                </a:solidFill>
                <a:latin typeface="Calibri" panose="020F0502020204030204" pitchFamily="34" charset="0"/>
              </a:rPr>
              <a:t>, which he commanded them not.</a:t>
            </a:r>
          </a:p>
          <a:p>
            <a:endParaRPr lang="en-US" i="1" dirty="0">
              <a:solidFill>
                <a:srgbClr val="FFFF00"/>
              </a:solidFill>
              <a:latin typeface="Calibri" panose="020F0502020204030204" pitchFamily="34" charset="0"/>
            </a:endParaRPr>
          </a:p>
          <a:p>
            <a:r>
              <a:rPr lang="en-US" i="1" dirty="0">
                <a:solidFill>
                  <a:srgbClr val="FFFF00"/>
                </a:solidFill>
                <a:latin typeface="Calibri" panose="020F0502020204030204" pitchFamily="34" charset="0"/>
              </a:rPr>
              <a:t>And there went out fire from the </a:t>
            </a:r>
            <a:r>
              <a:rPr lang="en-US" i="1" cap="small" dirty="0">
                <a:solidFill>
                  <a:srgbClr val="FFFF00"/>
                </a:solidFill>
                <a:latin typeface="Calibri" panose="020F0502020204030204" pitchFamily="34" charset="0"/>
              </a:rPr>
              <a:t>Lord</a:t>
            </a:r>
            <a:r>
              <a:rPr lang="en-US" i="1" dirty="0">
                <a:solidFill>
                  <a:srgbClr val="FFFF00"/>
                </a:solidFill>
                <a:latin typeface="Calibri" panose="020F0502020204030204" pitchFamily="34" charset="0"/>
              </a:rPr>
              <a:t>, and devoured them, and they died before the </a:t>
            </a:r>
            <a:r>
              <a:rPr lang="en-US" i="1" cap="small" dirty="0">
                <a:solidFill>
                  <a:srgbClr val="FFFF00"/>
                </a:solidFill>
                <a:latin typeface="Calibri" panose="020F0502020204030204" pitchFamily="34" charset="0"/>
              </a:rPr>
              <a:t>Lord</a:t>
            </a:r>
            <a:r>
              <a:rPr lang="en-US" i="1" dirty="0">
                <a:solidFill>
                  <a:srgbClr val="FFFF00"/>
                </a:solidFill>
                <a:latin typeface="Calibri" panose="020F0502020204030204" pitchFamily="34" charset="0"/>
              </a:rPr>
              <a:t>.</a:t>
            </a:r>
          </a:p>
        </p:txBody>
      </p:sp>
      <p:sp>
        <p:nvSpPr>
          <p:cNvPr id="5" name="Rectangle 4"/>
          <p:cNvSpPr/>
          <p:nvPr/>
        </p:nvSpPr>
        <p:spPr>
          <a:xfrm>
            <a:off x="4833257" y="761746"/>
            <a:ext cx="2719014" cy="461665"/>
          </a:xfrm>
          <a:prstGeom prst="rect">
            <a:avLst/>
          </a:prstGeom>
        </p:spPr>
        <p:txBody>
          <a:bodyPr wrap="none">
            <a:spAutoFit/>
          </a:bodyPr>
          <a:lstStyle/>
          <a:p>
            <a:r>
              <a:rPr lang="en-US" sz="2400" dirty="0">
                <a:solidFill>
                  <a:schemeClr val="bg1"/>
                </a:solidFill>
                <a:latin typeface="Palatino"/>
              </a:rPr>
              <a:t>Unauthorized Fire</a:t>
            </a:r>
            <a:endParaRPr lang="en-US" sz="2400" dirty="0">
              <a:solidFill>
                <a:schemeClr val="bg1"/>
              </a:solidFill>
            </a:endParaRPr>
          </a:p>
        </p:txBody>
      </p:sp>
      <p:pic>
        <p:nvPicPr>
          <p:cNvPr id="12290" name="Picture 2" descr="https://safeguardingtheeternal.files.wordpress.com/2014/07/dathan-and-abir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1660" y="1297985"/>
            <a:ext cx="4286250" cy="32099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69028" y="4582485"/>
            <a:ext cx="9133114" cy="2031325"/>
          </a:xfrm>
          <a:prstGeom prst="rect">
            <a:avLst/>
          </a:prstGeom>
        </p:spPr>
        <p:txBody>
          <a:bodyPr wrap="square">
            <a:spAutoFit/>
          </a:bodyPr>
          <a:lstStyle/>
          <a:p>
            <a:r>
              <a:rPr lang="en-US" b="0" i="0" dirty="0">
                <a:solidFill>
                  <a:schemeClr val="bg1"/>
                </a:solidFill>
                <a:effectLst/>
                <a:latin typeface="Calibri" panose="020F0502020204030204" pitchFamily="34" charset="0"/>
              </a:rPr>
              <a:t>The Lord had previously explained the sacredness of priesthood ordinances and the serious consequences that would follow if priesthood holders did not prepare for and perform them worthily and with exactness.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Although this passage does not fully explain what </a:t>
            </a:r>
            <a:r>
              <a:rPr lang="en-US" dirty="0" err="1">
                <a:solidFill>
                  <a:schemeClr val="bg1"/>
                </a:solidFill>
                <a:latin typeface="Calibri" panose="020F0502020204030204" pitchFamily="34" charset="0"/>
              </a:rPr>
              <a:t>Nadab</a:t>
            </a:r>
            <a:r>
              <a:rPr lang="en-US" dirty="0">
                <a:solidFill>
                  <a:schemeClr val="bg1"/>
                </a:solidFill>
                <a:latin typeface="Calibri" panose="020F0502020204030204" pitchFamily="34" charset="0"/>
              </a:rPr>
              <a:t> and </a:t>
            </a:r>
            <a:r>
              <a:rPr lang="en-US" dirty="0" err="1">
                <a:solidFill>
                  <a:schemeClr val="bg1"/>
                </a:solidFill>
                <a:latin typeface="Calibri" panose="020F0502020204030204" pitchFamily="34" charset="0"/>
              </a:rPr>
              <a:t>Abihu</a:t>
            </a:r>
            <a:r>
              <a:rPr lang="en-US" dirty="0">
                <a:solidFill>
                  <a:schemeClr val="bg1"/>
                </a:solidFill>
                <a:latin typeface="Calibri" panose="020F0502020204030204" pitchFamily="34" charset="0"/>
              </a:rPr>
              <a:t> did that was so serious, it is clear that they transgressed the Lord’s commandments regarding how sacred ordinances were to be performed.</a:t>
            </a:r>
            <a:r>
              <a:rPr lang="en-US" b="0" i="0" dirty="0">
                <a:solidFill>
                  <a:schemeClr val="bg1"/>
                </a:solidFill>
                <a:effectLst/>
                <a:latin typeface="Calibri" panose="020F0502020204030204" pitchFamily="34" charset="0"/>
              </a:rPr>
              <a:t> </a:t>
            </a:r>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val="3116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ghttp.19928.nexcesscdn.net/809838/magento/media/catalog/product/cache/1/image/9df78eab33525d08d6e5fb8d27136e95/M/a/MaterialWorld-1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2743200" cy="369332"/>
          </a:xfrm>
          <a:prstGeom prst="rect">
            <a:avLst/>
          </a:prstGeom>
          <a:noFill/>
        </p:spPr>
        <p:txBody>
          <a:bodyPr wrap="square" rtlCol="0">
            <a:spAutoFit/>
          </a:bodyPr>
          <a:lstStyle/>
          <a:p>
            <a:r>
              <a:rPr lang="en-US" dirty="0">
                <a:solidFill>
                  <a:schemeClr val="bg1"/>
                </a:solidFill>
              </a:rPr>
              <a:t>Leviticus 10:16-19</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lgerian" panose="04020705040A02060702" pitchFamily="82" charset="0"/>
              </a:rPr>
              <a:t>Not Following the Law</a:t>
            </a:r>
          </a:p>
        </p:txBody>
      </p:sp>
      <p:sp>
        <p:nvSpPr>
          <p:cNvPr id="2" name="Rectangle 1"/>
          <p:cNvSpPr/>
          <p:nvPr/>
        </p:nvSpPr>
        <p:spPr>
          <a:xfrm>
            <a:off x="1067928" y="2217131"/>
            <a:ext cx="4493544" cy="2862322"/>
          </a:xfrm>
          <a:prstGeom prst="rect">
            <a:avLst/>
          </a:prstGeom>
        </p:spPr>
        <p:txBody>
          <a:bodyPr wrap="square">
            <a:spAutoFit/>
          </a:bodyPr>
          <a:lstStyle/>
          <a:p>
            <a:r>
              <a:rPr lang="en-US" dirty="0">
                <a:solidFill>
                  <a:schemeClr val="bg1"/>
                </a:solidFill>
                <a:latin typeface="Calibri" panose="020F0502020204030204" pitchFamily="34" charset="0"/>
              </a:rPr>
              <a:t>Part of the sin offering was specified for the use of the priest who administered the offering, thus “bearing the iniquity of the congregation”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However, </a:t>
            </a:r>
            <a:r>
              <a:rPr lang="en-US" dirty="0" err="1">
                <a:solidFill>
                  <a:schemeClr val="bg1"/>
                </a:solidFill>
                <a:latin typeface="Calibri" panose="020F0502020204030204" pitchFamily="34" charset="0"/>
              </a:rPr>
              <a:t>Eleazar</a:t>
            </a:r>
            <a:r>
              <a:rPr lang="en-US" dirty="0">
                <a:solidFill>
                  <a:schemeClr val="bg1"/>
                </a:solidFill>
                <a:latin typeface="Calibri" panose="020F0502020204030204" pitchFamily="34" charset="0"/>
              </a:rPr>
              <a:t> and </a:t>
            </a:r>
            <a:r>
              <a:rPr lang="en-US" dirty="0" err="1">
                <a:solidFill>
                  <a:schemeClr val="bg1"/>
                </a:solidFill>
                <a:latin typeface="Calibri" panose="020F0502020204030204" pitchFamily="34" charset="0"/>
              </a:rPr>
              <a:t>Ithamar</a:t>
            </a:r>
            <a:r>
              <a:rPr lang="en-US" dirty="0">
                <a:solidFill>
                  <a:schemeClr val="bg1"/>
                </a:solidFill>
                <a:latin typeface="Calibri" panose="020F0502020204030204" pitchFamily="34" charset="0"/>
              </a:rPr>
              <a:t> had burned all of it rather than eating their portion. This was the second time the sons of Aaron had not followed the law. Moses rebuked them, but Aaron withstood the rebuke.</a:t>
            </a:r>
            <a:endParaRPr lang="en-US" i="1" dirty="0">
              <a:solidFill>
                <a:schemeClr val="bg1"/>
              </a:solidFill>
              <a:latin typeface="Calibri" panose="020F0502020204030204" pitchFamily="34" charset="0"/>
            </a:endParaRPr>
          </a:p>
        </p:txBody>
      </p:sp>
      <p:sp>
        <p:nvSpPr>
          <p:cNvPr id="5" name="Rectangle 4"/>
          <p:cNvSpPr/>
          <p:nvPr/>
        </p:nvSpPr>
        <p:spPr>
          <a:xfrm>
            <a:off x="4033157" y="761745"/>
            <a:ext cx="4090863" cy="461665"/>
          </a:xfrm>
          <a:prstGeom prst="rect">
            <a:avLst/>
          </a:prstGeom>
        </p:spPr>
        <p:txBody>
          <a:bodyPr wrap="none">
            <a:spAutoFit/>
          </a:bodyPr>
          <a:lstStyle/>
          <a:p>
            <a:r>
              <a:rPr lang="en-US" sz="2400" dirty="0">
                <a:solidFill>
                  <a:schemeClr val="bg1"/>
                </a:solidFill>
                <a:latin typeface="Palatino"/>
              </a:rPr>
              <a:t>Sons of Aaron--The 2</a:t>
            </a:r>
            <a:r>
              <a:rPr lang="en-US" sz="2400" baseline="30000" dirty="0">
                <a:solidFill>
                  <a:schemeClr val="bg1"/>
                </a:solidFill>
                <a:latin typeface="Palatino"/>
              </a:rPr>
              <a:t>nd</a:t>
            </a:r>
            <a:r>
              <a:rPr lang="en-US" sz="2400" dirty="0">
                <a:solidFill>
                  <a:schemeClr val="bg1"/>
                </a:solidFill>
                <a:latin typeface="Palatino"/>
              </a:rPr>
              <a:t> Time</a:t>
            </a:r>
            <a:endParaRPr lang="en-US" sz="2400" dirty="0">
              <a:solidFill>
                <a:schemeClr val="bg1"/>
              </a:solidFill>
            </a:endParaRPr>
          </a:p>
        </p:txBody>
      </p:sp>
      <p:pic>
        <p:nvPicPr>
          <p:cNvPr id="14342" name="Picture 6" descr="https://dwellingintheword.files.wordpress.com/2011/05/levites-cast-lots1.jpg"/>
          <p:cNvPicPr>
            <a:picLocks noChangeAspect="1" noChangeArrowheads="1"/>
          </p:cNvPicPr>
          <p:nvPr/>
        </p:nvPicPr>
        <p:blipFill rotWithShape="1">
          <a:blip r:embed="rId3">
            <a:extLst>
              <a:ext uri="{28A0092B-C50C-407E-A947-70E740481C1C}">
                <a14:useLocalDpi xmlns:a14="http://schemas.microsoft.com/office/drawing/2010/main" val="0"/>
              </a:ext>
            </a:extLst>
          </a:blip>
          <a:srcRect l="18821" t="14187" r="21888" b="39615"/>
          <a:stretch/>
        </p:blipFill>
        <p:spPr bwMode="auto">
          <a:xfrm>
            <a:off x="6629400" y="1885189"/>
            <a:ext cx="3679372" cy="4311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78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ghttp.19928.nexcesscdn.net/809838/magento/media/catalog/product/cache/1/image/9df78eab33525d08d6e5fb8d27136e95/M/a/MaterialWorld-1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2743200" cy="369332"/>
          </a:xfrm>
          <a:prstGeom prst="rect">
            <a:avLst/>
          </a:prstGeom>
          <a:noFill/>
        </p:spPr>
        <p:txBody>
          <a:bodyPr wrap="square" rtlCol="0">
            <a:spAutoFit/>
          </a:bodyPr>
          <a:lstStyle/>
          <a:p>
            <a:r>
              <a:rPr lang="en-US" dirty="0">
                <a:solidFill>
                  <a:schemeClr val="bg1"/>
                </a:solidFill>
              </a:rPr>
              <a:t>Leviticus 10:1-2</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lgerian" panose="04020705040A02060702" pitchFamily="82" charset="0"/>
              </a:rPr>
              <a:t>To Be Properly</a:t>
            </a:r>
          </a:p>
        </p:txBody>
      </p:sp>
      <p:sp>
        <p:nvSpPr>
          <p:cNvPr id="7" name="Rectangle 6"/>
          <p:cNvSpPr/>
          <p:nvPr/>
        </p:nvSpPr>
        <p:spPr>
          <a:xfrm>
            <a:off x="533400" y="1211721"/>
            <a:ext cx="6096000" cy="2554545"/>
          </a:xfrm>
          <a:prstGeom prst="rect">
            <a:avLst/>
          </a:prstGeom>
        </p:spPr>
        <p:txBody>
          <a:bodyPr>
            <a:spAutoFit/>
          </a:bodyPr>
          <a:lstStyle/>
          <a:p>
            <a:r>
              <a:rPr lang="en-US" sz="4000" b="0" i="0" dirty="0">
                <a:solidFill>
                  <a:srgbClr val="00B0F0"/>
                </a:solidFill>
                <a:effectLst/>
                <a:latin typeface="Calibri" panose="020F0502020204030204" pitchFamily="34" charset="0"/>
              </a:rPr>
              <a:t>Why do you think the Lord desires that priesthood ordinances be done properly?</a:t>
            </a:r>
            <a:endParaRPr lang="en-US" sz="4000" dirty="0">
              <a:solidFill>
                <a:srgbClr val="00B0F0"/>
              </a:solidFill>
            </a:endParaRPr>
          </a:p>
        </p:txBody>
      </p:sp>
      <p:sp>
        <p:nvSpPr>
          <p:cNvPr id="8" name="Rectangle 7"/>
          <p:cNvSpPr/>
          <p:nvPr/>
        </p:nvSpPr>
        <p:spPr>
          <a:xfrm>
            <a:off x="5725886" y="4146990"/>
            <a:ext cx="6096000" cy="2308324"/>
          </a:xfrm>
          <a:prstGeom prst="rect">
            <a:avLst/>
          </a:prstGeom>
        </p:spPr>
        <p:txBody>
          <a:bodyPr>
            <a:spAutoFit/>
          </a:bodyPr>
          <a:lstStyle/>
          <a:p>
            <a:r>
              <a:rPr lang="en-US" sz="3600" b="0" i="0" dirty="0">
                <a:solidFill>
                  <a:srgbClr val="00B0F0"/>
                </a:solidFill>
                <a:effectLst/>
                <a:latin typeface="Calibri" panose="020F0502020204030204" pitchFamily="34" charset="0"/>
              </a:rPr>
              <a:t>How can priesthood holders make sure they prepare for and appropriately administer their priesthood duties?</a:t>
            </a:r>
            <a:endParaRPr lang="en-US" sz="3600" dirty="0">
              <a:solidFill>
                <a:srgbClr val="00B0F0"/>
              </a:solidFill>
            </a:endParaRPr>
          </a:p>
        </p:txBody>
      </p:sp>
      <p:pic>
        <p:nvPicPr>
          <p:cNvPr id="13314" name="Picture 2" descr="http://media.ldscdn.org/images/media-library/prayer/priest-blessing-sacrament-1087447-wallpap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0028" y="1050978"/>
            <a:ext cx="4319438" cy="2876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78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ghttp.19928.nexcesscdn.net/809838/magento/media/catalog/product/cache/1/image/9df78eab33525d08d6e5fb8d27136e95/M/a/MaterialWorld-1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2743200" cy="369332"/>
          </a:xfrm>
          <a:prstGeom prst="rect">
            <a:avLst/>
          </a:prstGeom>
          <a:noFill/>
        </p:spPr>
        <p:txBody>
          <a:bodyPr wrap="square" rtlCol="0">
            <a:spAutoFit/>
          </a:bodyPr>
          <a:lstStyle/>
          <a:p>
            <a:r>
              <a:rPr lang="en-US" dirty="0">
                <a:solidFill>
                  <a:schemeClr val="bg1"/>
                </a:solidFill>
              </a:rPr>
              <a:t>Leviticus 10:9-10</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lgerian" panose="04020705040A02060702" pitchFamily="82" charset="0"/>
              </a:rPr>
              <a:t>Personal Worthiness</a:t>
            </a:r>
          </a:p>
        </p:txBody>
      </p:sp>
      <p:sp>
        <p:nvSpPr>
          <p:cNvPr id="2" name="Rectangle 1"/>
          <p:cNvSpPr/>
          <p:nvPr/>
        </p:nvSpPr>
        <p:spPr>
          <a:xfrm>
            <a:off x="436997" y="846050"/>
            <a:ext cx="4288972" cy="1754326"/>
          </a:xfrm>
          <a:prstGeom prst="rect">
            <a:avLst/>
          </a:prstGeom>
        </p:spPr>
        <p:txBody>
          <a:bodyPr wrap="square">
            <a:spAutoFit/>
          </a:bodyPr>
          <a:lstStyle/>
          <a:p>
            <a:r>
              <a:rPr lang="en-US" b="0" i="0" dirty="0">
                <a:solidFill>
                  <a:schemeClr val="bg1"/>
                </a:solidFill>
                <a:effectLst/>
                <a:latin typeface="Calibri" panose="020F0502020204030204" pitchFamily="34" charset="0"/>
              </a:rPr>
              <a:t>“put difference between holy and unholy”—</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“to distinguish between the holy and the profane, and between the impure and the pure.”</a:t>
            </a:r>
            <a:endParaRPr lang="en-US" dirty="0">
              <a:solidFill>
                <a:schemeClr val="bg1"/>
              </a:solidFill>
            </a:endParaRPr>
          </a:p>
        </p:txBody>
      </p:sp>
      <p:sp>
        <p:nvSpPr>
          <p:cNvPr id="3" name="Rectangle 2"/>
          <p:cNvSpPr/>
          <p:nvPr/>
        </p:nvSpPr>
        <p:spPr>
          <a:xfrm>
            <a:off x="5804437" y="1709956"/>
            <a:ext cx="5144237" cy="2862322"/>
          </a:xfrm>
          <a:prstGeom prst="rect">
            <a:avLst/>
          </a:prstGeom>
        </p:spPr>
        <p:txBody>
          <a:bodyPr wrap="square">
            <a:spAutoFit/>
          </a:bodyPr>
          <a:lstStyle/>
          <a:p>
            <a:r>
              <a:rPr lang="en-US" b="0" i="0" dirty="0">
                <a:solidFill>
                  <a:schemeClr val="bg1"/>
                </a:solidFill>
                <a:effectLst/>
                <a:latin typeface="Calibri" panose="020F0502020204030204" pitchFamily="34" charset="0"/>
              </a:rPr>
              <a:t>If someone officiating in this sacred ordinance is unworthy to participate, and this is known to anyone present, their participation is a serious distraction to that person.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Young men, if any of you is unworthy, talk to your bishop without delay. Obtain his direction on what you should do to qualify yourself to participate in your priesthood duties worthily and appropriately. (2)</a:t>
            </a:r>
            <a:endParaRPr lang="en-US" dirty="0">
              <a:solidFill>
                <a:schemeClr val="bg1"/>
              </a:solidFill>
            </a:endParaRPr>
          </a:p>
        </p:txBody>
      </p:sp>
      <p:sp>
        <p:nvSpPr>
          <p:cNvPr id="10" name="Rectangle 9"/>
          <p:cNvSpPr/>
          <p:nvPr/>
        </p:nvSpPr>
        <p:spPr>
          <a:xfrm>
            <a:off x="413657" y="3789631"/>
            <a:ext cx="5094514" cy="1477328"/>
          </a:xfrm>
          <a:prstGeom prst="rect">
            <a:avLst/>
          </a:prstGeom>
        </p:spPr>
        <p:txBody>
          <a:bodyPr wrap="square">
            <a:spAutoFit/>
          </a:bodyPr>
          <a:lstStyle/>
          <a:p>
            <a:r>
              <a:rPr lang="en-US" dirty="0">
                <a:solidFill>
                  <a:schemeClr val="bg1"/>
                </a:solidFill>
                <a:latin typeface="Calibri" panose="020F0502020204030204" pitchFamily="34" charset="0"/>
              </a:rPr>
              <a:t>“The ordinance does not become invalid if someone involved is unworthy at the time he participates. The sanctity of the ordinance is violated, but not the validity. If the partaker is worthy and sincere, all the possible blessings and benefits will be his.” (3)</a:t>
            </a:r>
          </a:p>
        </p:txBody>
      </p:sp>
      <p:sp>
        <p:nvSpPr>
          <p:cNvPr id="9" name="Rectangle 8"/>
          <p:cNvSpPr/>
          <p:nvPr/>
        </p:nvSpPr>
        <p:spPr>
          <a:xfrm>
            <a:off x="5508171" y="5565338"/>
            <a:ext cx="6096000" cy="923330"/>
          </a:xfrm>
          <a:prstGeom prst="rect">
            <a:avLst/>
          </a:prstGeom>
        </p:spPr>
        <p:txBody>
          <a:bodyPr>
            <a:spAutoFit/>
          </a:bodyPr>
          <a:lstStyle/>
          <a:p>
            <a:r>
              <a:rPr lang="en-US" b="0" i="1" dirty="0">
                <a:solidFill>
                  <a:srgbClr val="FFFF00"/>
                </a:solidFill>
                <a:effectLst/>
                <a:latin typeface="Calibri" panose="020F0502020204030204" pitchFamily="34" charset="0"/>
              </a:rPr>
              <a:t>“Deny not the gifts of God, for they are many. … And there are different ways that these gifts are administered; but it is the same God who </a:t>
            </a:r>
            <a:r>
              <a:rPr lang="en-US" b="0" i="1" dirty="0" err="1">
                <a:solidFill>
                  <a:srgbClr val="FFFF00"/>
                </a:solidFill>
                <a:effectLst/>
                <a:latin typeface="Calibri" panose="020F0502020204030204" pitchFamily="34" charset="0"/>
              </a:rPr>
              <a:t>worketh</a:t>
            </a:r>
            <a:r>
              <a:rPr lang="en-US" b="0" i="1" dirty="0">
                <a:solidFill>
                  <a:srgbClr val="FFFF00"/>
                </a:solidFill>
                <a:effectLst/>
                <a:latin typeface="Calibri" panose="020F0502020204030204" pitchFamily="34" charset="0"/>
              </a:rPr>
              <a:t> [them] all.” Moroni</a:t>
            </a:r>
            <a:r>
              <a:rPr lang="en-US" sz="1600" i="1" dirty="0">
                <a:solidFill>
                  <a:srgbClr val="FFFF00"/>
                </a:solidFill>
                <a:latin typeface="Calibri" panose="020F0502020204030204" pitchFamily="34" charset="0"/>
              </a:rPr>
              <a:t> 10:8</a:t>
            </a:r>
            <a:endParaRPr lang="en-US" sz="1600" i="1" dirty="0">
              <a:solidFill>
                <a:srgbClr val="FFFF00"/>
              </a:solidFill>
            </a:endParaRPr>
          </a:p>
        </p:txBody>
      </p:sp>
      <p:grpSp>
        <p:nvGrpSpPr>
          <p:cNvPr id="13" name="Group 12"/>
          <p:cNvGrpSpPr/>
          <p:nvPr/>
        </p:nvGrpSpPr>
        <p:grpSpPr>
          <a:xfrm>
            <a:off x="2868385" y="2475588"/>
            <a:ext cx="2038007" cy="1260843"/>
            <a:chOff x="1143000" y="228600"/>
            <a:chExt cx="7086600" cy="3733800"/>
          </a:xfrm>
        </p:grpSpPr>
        <p:sp>
          <p:nvSpPr>
            <p:cNvPr id="14" name="Flowchart: Manual Operation 13"/>
            <p:cNvSpPr/>
            <p:nvPr/>
          </p:nvSpPr>
          <p:spPr>
            <a:xfrm>
              <a:off x="1524000" y="1752600"/>
              <a:ext cx="1143000" cy="1066800"/>
            </a:xfrm>
            <a:prstGeom prst="flowChartManualOperation">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14"/>
            <p:cNvSpPr/>
            <p:nvPr/>
          </p:nvSpPr>
          <p:spPr>
            <a:xfrm>
              <a:off x="2895600" y="1752600"/>
              <a:ext cx="1143000" cy="1066800"/>
            </a:xfrm>
            <a:prstGeom prst="flowChartManualOperation">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15"/>
            <p:cNvSpPr/>
            <p:nvPr/>
          </p:nvSpPr>
          <p:spPr>
            <a:xfrm>
              <a:off x="4191000" y="1752600"/>
              <a:ext cx="1143000" cy="1066800"/>
            </a:xfrm>
            <a:prstGeom prst="flowChartManualOperation">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16"/>
            <p:cNvSpPr/>
            <p:nvPr/>
          </p:nvSpPr>
          <p:spPr>
            <a:xfrm>
              <a:off x="5486400" y="1752600"/>
              <a:ext cx="1143000" cy="1066800"/>
            </a:xfrm>
            <a:prstGeom prst="flowChartManualOperation">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17"/>
            <p:cNvSpPr/>
            <p:nvPr/>
          </p:nvSpPr>
          <p:spPr>
            <a:xfrm>
              <a:off x="6781800" y="1752600"/>
              <a:ext cx="1143000" cy="1066800"/>
            </a:xfrm>
            <a:prstGeom prst="flowChartManualOperation">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lock Arc 18"/>
            <p:cNvSpPr/>
            <p:nvPr/>
          </p:nvSpPr>
          <p:spPr>
            <a:xfrm>
              <a:off x="2133600" y="228600"/>
              <a:ext cx="4953000" cy="3733800"/>
            </a:xfrm>
            <a:prstGeom prst="blockArc">
              <a:avLst>
                <a:gd name="adj1" fmla="val 10730320"/>
                <a:gd name="adj2" fmla="val 41131"/>
                <a:gd name="adj3" fmla="val 10235"/>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lowchart: Manual Operation 19"/>
            <p:cNvSpPr/>
            <p:nvPr/>
          </p:nvSpPr>
          <p:spPr>
            <a:xfrm>
              <a:off x="1219200" y="2362200"/>
              <a:ext cx="7010400" cy="1447800"/>
            </a:xfrm>
            <a:prstGeom prst="flowChartManualOperatio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143000" y="2057400"/>
              <a:ext cx="7086600" cy="533400"/>
            </a:xfrm>
            <a:prstGeom prst="round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8985" y="1751077"/>
            <a:ext cx="977734" cy="1218556"/>
          </a:xfrm>
          <a:prstGeom prst="rect">
            <a:avLst/>
          </a:prstGeom>
        </p:spPr>
      </p:pic>
    </p:spTree>
    <p:extLst>
      <p:ext uri="{BB962C8B-B14F-4D97-AF65-F5344CB8AC3E}">
        <p14:creationId xmlns:p14="http://schemas.microsoft.com/office/powerpoint/2010/main" val="233998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ghttp.19928.nexcesscdn.net/809838/magento/media/catalog/product/cache/1/image/9df78eab33525d08d6e5fb8d27136e95/M/a/MaterialWorld-1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2743200" cy="369332"/>
          </a:xfrm>
          <a:prstGeom prst="rect">
            <a:avLst/>
          </a:prstGeom>
          <a:noFill/>
        </p:spPr>
        <p:txBody>
          <a:bodyPr wrap="square" rtlCol="0">
            <a:spAutoFit/>
          </a:bodyPr>
          <a:lstStyle/>
          <a:p>
            <a:r>
              <a:rPr lang="en-US" dirty="0">
                <a:solidFill>
                  <a:schemeClr val="bg1"/>
                </a:solidFill>
              </a:rPr>
              <a:t>Leviticus 11</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lgerian" panose="04020705040A02060702" pitchFamily="82" charset="0"/>
              </a:rPr>
              <a:t>The Laws—Two Primary Functions</a:t>
            </a:r>
          </a:p>
        </p:txBody>
      </p:sp>
      <p:sp>
        <p:nvSpPr>
          <p:cNvPr id="2" name="Rectangle 1"/>
          <p:cNvSpPr/>
          <p:nvPr/>
        </p:nvSpPr>
        <p:spPr>
          <a:xfrm>
            <a:off x="502310" y="1213008"/>
            <a:ext cx="4690175" cy="1569660"/>
          </a:xfrm>
          <a:prstGeom prst="rect">
            <a:avLst/>
          </a:prstGeom>
        </p:spPr>
        <p:txBody>
          <a:bodyPr wrap="square">
            <a:spAutoFit/>
          </a:bodyPr>
          <a:lstStyle/>
          <a:p>
            <a:r>
              <a:rPr lang="en-US" sz="3200" dirty="0">
                <a:solidFill>
                  <a:schemeClr val="bg1"/>
                </a:solidFill>
                <a:latin typeface="Calibri" panose="020F0502020204030204" pitchFamily="34" charset="0"/>
              </a:rPr>
              <a:t>To teach the people obedience so that they could progress spiritually</a:t>
            </a:r>
          </a:p>
        </p:txBody>
      </p:sp>
      <p:sp>
        <p:nvSpPr>
          <p:cNvPr id="8" name="Rectangle 7"/>
          <p:cNvSpPr/>
          <p:nvPr/>
        </p:nvSpPr>
        <p:spPr>
          <a:xfrm>
            <a:off x="5987144" y="4186764"/>
            <a:ext cx="5431970" cy="1754326"/>
          </a:xfrm>
          <a:prstGeom prst="rect">
            <a:avLst/>
          </a:prstGeom>
        </p:spPr>
        <p:txBody>
          <a:bodyPr wrap="square">
            <a:spAutoFit/>
          </a:bodyPr>
          <a:lstStyle/>
          <a:p>
            <a:r>
              <a:rPr lang="en-US" sz="3600" dirty="0">
                <a:solidFill>
                  <a:schemeClr val="bg1"/>
                </a:solidFill>
                <a:latin typeface="Calibri" panose="020F0502020204030204" pitchFamily="34" charset="0"/>
              </a:rPr>
              <a:t>To point their minds toward the ultimate source of salvation in Jesus Christ. </a:t>
            </a:r>
          </a:p>
        </p:txBody>
      </p:sp>
      <p:pic>
        <p:nvPicPr>
          <p:cNvPr id="15362" name="Picture 2" descr="http://thepreachersword.files.wordpress.com/2012/07/mose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710" r="32567"/>
          <a:stretch/>
        </p:blipFill>
        <p:spPr bwMode="auto">
          <a:xfrm>
            <a:off x="1594756" y="3044086"/>
            <a:ext cx="3265715" cy="3341915"/>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allgodwallpaper.com/download/jesus-images-and-wallpaper/jesus-images-and-wallpaper-1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2262" t="-3128" r="7380" b="11066"/>
          <a:stretch/>
        </p:blipFill>
        <p:spPr bwMode="auto">
          <a:xfrm>
            <a:off x="7125751" y="827038"/>
            <a:ext cx="2621356" cy="3363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28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fade">
                                      <p:cBhvr>
                                        <p:cTn id="12" dur="1000"/>
                                        <p:tgtEl>
                                          <p:spTgt spid="15362"/>
                                        </p:tgtEl>
                                      </p:cBhvr>
                                    </p:animEffect>
                                    <p:anim calcmode="lin" valueType="num">
                                      <p:cBhvr>
                                        <p:cTn id="13" dur="1000" fill="hold"/>
                                        <p:tgtEl>
                                          <p:spTgt spid="15362"/>
                                        </p:tgtEl>
                                        <p:attrNameLst>
                                          <p:attrName>ppt_x</p:attrName>
                                        </p:attrNameLst>
                                      </p:cBhvr>
                                      <p:tavLst>
                                        <p:tav tm="0">
                                          <p:val>
                                            <p:strVal val="#ppt_x"/>
                                          </p:val>
                                        </p:tav>
                                        <p:tav tm="100000">
                                          <p:val>
                                            <p:strVal val="#ppt_x"/>
                                          </p:val>
                                        </p:tav>
                                      </p:tavLst>
                                    </p:anim>
                                    <p:anim calcmode="lin" valueType="num">
                                      <p:cBhvr>
                                        <p:cTn id="14" dur="1000" fill="hold"/>
                                        <p:tgtEl>
                                          <p:spTgt spid="1536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364"/>
                                        </p:tgtEl>
                                        <p:attrNameLst>
                                          <p:attrName>style.visibility</p:attrName>
                                        </p:attrNameLst>
                                      </p:cBhvr>
                                      <p:to>
                                        <p:strVal val="visible"/>
                                      </p:to>
                                    </p:set>
                                    <p:animEffect transition="in" filter="fade">
                                      <p:cBhvr>
                                        <p:cTn id="19" dur="1000"/>
                                        <p:tgtEl>
                                          <p:spTgt spid="15364"/>
                                        </p:tgtEl>
                                      </p:cBhvr>
                                    </p:animEffect>
                                    <p:anim calcmode="lin" valueType="num">
                                      <p:cBhvr>
                                        <p:cTn id="20" dur="1000" fill="hold"/>
                                        <p:tgtEl>
                                          <p:spTgt spid="15364"/>
                                        </p:tgtEl>
                                        <p:attrNameLst>
                                          <p:attrName>ppt_x</p:attrName>
                                        </p:attrNameLst>
                                      </p:cBhvr>
                                      <p:tavLst>
                                        <p:tav tm="0">
                                          <p:val>
                                            <p:strVal val="#ppt_x"/>
                                          </p:val>
                                        </p:tav>
                                        <p:tav tm="100000">
                                          <p:val>
                                            <p:strVal val="#ppt_x"/>
                                          </p:val>
                                        </p:tav>
                                      </p:tavLst>
                                    </p:anim>
                                    <p:anim calcmode="lin" valueType="num">
                                      <p:cBhvr>
                                        <p:cTn id="21" dur="1000" fill="hold"/>
                                        <p:tgtEl>
                                          <p:spTgt spid="1536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ghttp.19928.nexcesscdn.net/809838/magento/media/catalog/product/cache/1/image/9df78eab33525d08d6e5fb8d27136e95/M/a/MaterialWorld-1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2743200" cy="369332"/>
          </a:xfrm>
          <a:prstGeom prst="rect">
            <a:avLst/>
          </a:prstGeom>
          <a:noFill/>
        </p:spPr>
        <p:txBody>
          <a:bodyPr wrap="square" rtlCol="0">
            <a:spAutoFit/>
          </a:bodyPr>
          <a:lstStyle/>
          <a:p>
            <a:r>
              <a:rPr lang="en-US" dirty="0">
                <a:solidFill>
                  <a:schemeClr val="bg1"/>
                </a:solidFill>
              </a:rPr>
              <a:t>Leviticus 11</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lgerian" panose="04020705040A02060702" pitchFamily="82" charset="0"/>
              </a:rPr>
              <a:t>Dietary Laws</a:t>
            </a:r>
          </a:p>
        </p:txBody>
      </p:sp>
      <p:sp>
        <p:nvSpPr>
          <p:cNvPr id="2" name="Rectangle 1"/>
          <p:cNvSpPr/>
          <p:nvPr/>
        </p:nvSpPr>
        <p:spPr>
          <a:xfrm>
            <a:off x="598714" y="1028342"/>
            <a:ext cx="4288972" cy="2031325"/>
          </a:xfrm>
          <a:prstGeom prst="rect">
            <a:avLst/>
          </a:prstGeom>
        </p:spPr>
        <p:txBody>
          <a:bodyPr wrap="square">
            <a:spAutoFit/>
          </a:bodyPr>
          <a:lstStyle/>
          <a:p>
            <a:r>
              <a:rPr lang="en-US" dirty="0">
                <a:solidFill>
                  <a:schemeClr val="bg1"/>
                </a:solidFill>
                <a:latin typeface="Calibri" panose="020F0502020204030204" pitchFamily="34" charset="0"/>
              </a:rPr>
              <a:t>The law of Moses included commandments concerning which animals were considered clean and fit for the children of Israel to eat and which were unclean and not proper to eat. In our day, people refer to these laws as kosher laws (from a Hebrew word that means “fit” or “proper.”</a:t>
            </a:r>
          </a:p>
        </p:txBody>
      </p:sp>
      <p:sp>
        <p:nvSpPr>
          <p:cNvPr id="7" name="Rectangle 6"/>
          <p:cNvSpPr/>
          <p:nvPr/>
        </p:nvSpPr>
        <p:spPr>
          <a:xfrm>
            <a:off x="5840185" y="4150920"/>
            <a:ext cx="5780314" cy="1477328"/>
          </a:xfrm>
          <a:prstGeom prst="rect">
            <a:avLst/>
          </a:prstGeom>
        </p:spPr>
        <p:txBody>
          <a:bodyPr wrap="square">
            <a:spAutoFit/>
          </a:bodyPr>
          <a:lstStyle/>
          <a:p>
            <a:pPr algn="ctr" fontAlgn="base"/>
            <a:r>
              <a:rPr lang="en-US" b="0" i="0" dirty="0">
                <a:solidFill>
                  <a:schemeClr val="bg1"/>
                </a:solidFill>
                <a:effectLst/>
                <a:latin typeface="Palatino"/>
              </a:rPr>
              <a:t>Kosher</a:t>
            </a:r>
          </a:p>
          <a:p>
            <a:pPr fontAlgn="base"/>
            <a:r>
              <a:rPr lang="en-US" b="0" i="0" dirty="0">
                <a:solidFill>
                  <a:schemeClr val="bg1"/>
                </a:solidFill>
                <a:effectLst/>
                <a:latin typeface="Calibri" panose="020F0502020204030204" pitchFamily="34" charset="0"/>
              </a:rPr>
              <a:t>From Hebrew </a:t>
            </a:r>
            <a:r>
              <a:rPr lang="en-US" b="0" i="1" dirty="0">
                <a:solidFill>
                  <a:schemeClr val="bg1"/>
                </a:solidFill>
                <a:effectLst/>
                <a:latin typeface="Calibri" panose="020F0502020204030204" pitchFamily="34" charset="0"/>
              </a:rPr>
              <a:t>Kasher,</a:t>
            </a:r>
            <a:r>
              <a:rPr lang="en-US" b="0" i="0" dirty="0">
                <a:solidFill>
                  <a:schemeClr val="bg1"/>
                </a:solidFill>
                <a:effectLst/>
                <a:latin typeface="Calibri" panose="020F0502020204030204" pitchFamily="34" charset="0"/>
              </a:rPr>
              <a:t> meaning “fit, proper, and ritually clean” according to Jewish law. Especially applied to the preparation and serving of food according to the specifications given in the law of Moses </a:t>
            </a:r>
            <a:r>
              <a:rPr lang="en-US" sz="1200" b="0" i="0" dirty="0">
                <a:solidFill>
                  <a:schemeClr val="bg1"/>
                </a:solidFill>
                <a:effectLst/>
                <a:latin typeface="Calibri" panose="020F0502020204030204" pitchFamily="34" charset="0"/>
              </a:rPr>
              <a:t>(Bible Dictionary).</a:t>
            </a:r>
          </a:p>
        </p:txBody>
      </p:sp>
      <p:sp>
        <p:nvSpPr>
          <p:cNvPr id="8" name="Rectangle 7"/>
          <p:cNvSpPr/>
          <p:nvPr/>
        </p:nvSpPr>
        <p:spPr>
          <a:xfrm>
            <a:off x="5682342" y="1443840"/>
            <a:ext cx="6096000" cy="1477328"/>
          </a:xfrm>
          <a:prstGeom prst="rect">
            <a:avLst/>
          </a:prstGeom>
        </p:spPr>
        <p:txBody>
          <a:bodyPr>
            <a:spAutoFit/>
          </a:bodyPr>
          <a:lstStyle/>
          <a:p>
            <a:r>
              <a:rPr lang="en-US" b="0" i="0" dirty="0">
                <a:solidFill>
                  <a:schemeClr val="bg1"/>
                </a:solidFill>
                <a:effectLst/>
                <a:latin typeface="Calibri" panose="020F0502020204030204" pitchFamily="34" charset="0"/>
              </a:rPr>
              <a:t>But the Hebrew word for </a:t>
            </a:r>
            <a:r>
              <a:rPr lang="en-US" b="0" i="1" dirty="0">
                <a:solidFill>
                  <a:schemeClr val="bg1"/>
                </a:solidFill>
                <a:effectLst/>
                <a:latin typeface="Calibri" panose="020F0502020204030204" pitchFamily="34" charset="0"/>
              </a:rPr>
              <a:t>clean</a:t>
            </a:r>
            <a:r>
              <a:rPr lang="en-US" b="0" i="0" dirty="0">
                <a:solidFill>
                  <a:schemeClr val="bg1"/>
                </a:solidFill>
                <a:effectLst/>
                <a:latin typeface="Calibri" panose="020F0502020204030204" pitchFamily="34" charset="0"/>
              </a:rPr>
              <a:t> used in the dietary law means more than just physically clean. It carries the connotation of being “clean from all pollution or defilement … and implying that purity which religion requires, and is necessary for communion with God” (4) </a:t>
            </a:r>
            <a:endParaRPr lang="en-US" dirty="0">
              <a:solidFill>
                <a:schemeClr val="bg1"/>
              </a:solidFill>
            </a:endParaRPr>
          </a:p>
        </p:txBody>
      </p:sp>
      <p:pic>
        <p:nvPicPr>
          <p:cNvPr id="21506" name="Picture 2" descr="https://www.lds.org/bc/content/shared/content/images/gospel-library/manual/35852/35852_all_001_001-scriptMos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86" y="3521332"/>
            <a:ext cx="4286250" cy="3057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10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ghttp.19928.nexcesscdn.net/809838/magento/media/catalog/product/cache/1/image/9df78eab33525d08d6e5fb8d27136e95/M/a/MaterialWorld-1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2743200" cy="369332"/>
          </a:xfrm>
          <a:prstGeom prst="rect">
            <a:avLst/>
          </a:prstGeom>
          <a:noFill/>
        </p:spPr>
        <p:txBody>
          <a:bodyPr wrap="square" rtlCol="0">
            <a:spAutoFit/>
          </a:bodyPr>
          <a:lstStyle/>
          <a:p>
            <a:r>
              <a:rPr lang="en-US" dirty="0">
                <a:solidFill>
                  <a:schemeClr val="bg1"/>
                </a:solidFill>
              </a:rPr>
              <a:t>Leviticus 11</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lgerian" panose="04020705040A02060702" pitchFamily="82" charset="0"/>
              </a:rPr>
              <a:t>Clean and Unclean Animals</a:t>
            </a:r>
          </a:p>
        </p:txBody>
      </p:sp>
      <p:sp>
        <p:nvSpPr>
          <p:cNvPr id="2" name="Rectangle 1"/>
          <p:cNvSpPr/>
          <p:nvPr/>
        </p:nvSpPr>
        <p:spPr>
          <a:xfrm>
            <a:off x="1438483" y="1572859"/>
            <a:ext cx="891060" cy="369332"/>
          </a:xfrm>
          <a:prstGeom prst="rect">
            <a:avLst/>
          </a:prstGeom>
        </p:spPr>
        <p:txBody>
          <a:bodyPr wrap="square">
            <a:spAutoFit/>
          </a:bodyPr>
          <a:lstStyle/>
          <a:p>
            <a:r>
              <a:rPr lang="en-US" dirty="0">
                <a:solidFill>
                  <a:srgbClr val="FFFF00"/>
                </a:solidFill>
                <a:latin typeface="Calibri" panose="020F0502020204030204" pitchFamily="34" charset="0"/>
              </a:rPr>
              <a:t>Clean</a:t>
            </a:r>
          </a:p>
        </p:txBody>
      </p:sp>
      <p:sp>
        <p:nvSpPr>
          <p:cNvPr id="7" name="Rectangle 6"/>
          <p:cNvSpPr/>
          <p:nvPr/>
        </p:nvSpPr>
        <p:spPr>
          <a:xfrm>
            <a:off x="9403691" y="1596675"/>
            <a:ext cx="1045028" cy="369332"/>
          </a:xfrm>
          <a:prstGeom prst="rect">
            <a:avLst/>
          </a:prstGeom>
        </p:spPr>
        <p:txBody>
          <a:bodyPr wrap="square">
            <a:spAutoFit/>
          </a:bodyPr>
          <a:lstStyle/>
          <a:p>
            <a:pPr fontAlgn="base"/>
            <a:r>
              <a:rPr lang="en-US" b="0" i="0" dirty="0">
                <a:solidFill>
                  <a:srgbClr val="FFFF00"/>
                </a:solidFill>
                <a:effectLst/>
                <a:latin typeface="Palatino"/>
              </a:rPr>
              <a:t>Unclean</a:t>
            </a:r>
            <a:endParaRPr lang="en-US" sz="1200" b="0" i="0" dirty="0">
              <a:solidFill>
                <a:srgbClr val="FFFF00"/>
              </a:solidFill>
              <a:effectLst/>
              <a:latin typeface="Calibri" panose="020F0502020204030204" pitchFamily="34" charset="0"/>
            </a:endParaRPr>
          </a:p>
        </p:txBody>
      </p:sp>
      <p:sp>
        <p:nvSpPr>
          <p:cNvPr id="3" name="Rectangle 2"/>
          <p:cNvSpPr/>
          <p:nvPr/>
        </p:nvSpPr>
        <p:spPr>
          <a:xfrm>
            <a:off x="3114882" y="751343"/>
            <a:ext cx="6096000" cy="646331"/>
          </a:xfrm>
          <a:prstGeom prst="rect">
            <a:avLst/>
          </a:prstGeom>
        </p:spPr>
        <p:txBody>
          <a:bodyPr>
            <a:spAutoFit/>
          </a:bodyPr>
          <a:lstStyle/>
          <a:p>
            <a:pPr algn="ctr"/>
            <a:r>
              <a:rPr lang="en-US" b="0" i="0" dirty="0">
                <a:solidFill>
                  <a:schemeClr val="bg1"/>
                </a:solidFill>
                <a:effectLst/>
                <a:latin typeface="Calibri" panose="020F0502020204030204" pitchFamily="34" charset="0"/>
              </a:rPr>
              <a:t>There were practical reasons for these laws related to health and sanitation.</a:t>
            </a:r>
            <a:endParaRPr lang="en-US" dirty="0">
              <a:solidFill>
                <a:schemeClr val="bg1"/>
              </a:solidFill>
            </a:endParaRPr>
          </a:p>
        </p:txBody>
      </p:sp>
      <p:sp>
        <p:nvSpPr>
          <p:cNvPr id="5" name="Rectangle 4"/>
          <p:cNvSpPr/>
          <p:nvPr/>
        </p:nvSpPr>
        <p:spPr>
          <a:xfrm>
            <a:off x="8598148" y="2053010"/>
            <a:ext cx="3581399" cy="4524315"/>
          </a:xfrm>
          <a:prstGeom prst="rect">
            <a:avLst/>
          </a:prstGeom>
        </p:spPr>
        <p:txBody>
          <a:bodyPr wrap="square">
            <a:spAutoFit/>
          </a:bodyPr>
          <a:lstStyle/>
          <a:p>
            <a:r>
              <a:rPr lang="en-US" dirty="0">
                <a:solidFill>
                  <a:schemeClr val="bg1"/>
                </a:solidFill>
                <a:latin typeface="Calibri" panose="020F0502020204030204" pitchFamily="34" charset="0"/>
              </a:rPr>
              <a:t>Shellfish, such as lobster and shrimp, and fish such as sharks and dolphins, as well as other sea creatures such as the eel</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Birds forbidden were generally birds of prey that lived on carrion, stork, eagle osprey, heron, kite, vulture, owl night hawk, cormorant, bat, pelican, swan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Most flying insects were also forbidden.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Weasel, mouse, tortoise, ferret, chameleon, lizard, snail, mole</a:t>
            </a:r>
          </a:p>
        </p:txBody>
      </p:sp>
      <p:sp>
        <p:nvSpPr>
          <p:cNvPr id="8" name="Rectangle 7"/>
          <p:cNvSpPr/>
          <p:nvPr/>
        </p:nvSpPr>
        <p:spPr>
          <a:xfrm>
            <a:off x="183489" y="2014788"/>
            <a:ext cx="3548743" cy="2585323"/>
          </a:xfrm>
          <a:prstGeom prst="rect">
            <a:avLst/>
          </a:prstGeom>
        </p:spPr>
        <p:txBody>
          <a:bodyPr wrap="square">
            <a:spAutoFit/>
          </a:bodyPr>
          <a:lstStyle/>
          <a:p>
            <a:r>
              <a:rPr lang="en-US" dirty="0">
                <a:solidFill>
                  <a:schemeClr val="bg1"/>
                </a:solidFill>
                <a:latin typeface="Calibri" panose="020F0502020204030204" pitchFamily="34" charset="0"/>
              </a:rPr>
              <a:t>Cloven-footed (that is, the hooves had to be separated into two parts), and they had to chew their cud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Seafood was limited to those that had scales and fins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Insects that fly but also go on all fours: Locust, grasshoppers, beetles</a:t>
            </a:r>
          </a:p>
        </p:txBody>
      </p:sp>
      <p:grpSp>
        <p:nvGrpSpPr>
          <p:cNvPr id="11" name="Group 10"/>
          <p:cNvGrpSpPr/>
          <p:nvPr/>
        </p:nvGrpSpPr>
        <p:grpSpPr>
          <a:xfrm>
            <a:off x="4343466" y="3064401"/>
            <a:ext cx="3505068" cy="2501531"/>
            <a:chOff x="228600" y="381000"/>
            <a:chExt cx="3505068" cy="2501531"/>
          </a:xfrm>
        </p:grpSpPr>
        <p:grpSp>
          <p:nvGrpSpPr>
            <p:cNvPr id="12" name="Group 11"/>
            <p:cNvGrpSpPr/>
            <p:nvPr/>
          </p:nvGrpSpPr>
          <p:grpSpPr>
            <a:xfrm>
              <a:off x="228600" y="381000"/>
              <a:ext cx="3505068" cy="2501531"/>
              <a:chOff x="534986" y="381000"/>
              <a:chExt cx="2637111" cy="2501531"/>
            </a:xfrm>
          </p:grpSpPr>
          <p:sp>
            <p:nvSpPr>
              <p:cNvPr id="14" name="Rectangle 13"/>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534986" y="384805"/>
                <a:ext cx="457200" cy="2497726"/>
                <a:chOff x="533400" y="381000"/>
                <a:chExt cx="457200" cy="2497726"/>
              </a:xfrm>
            </p:grpSpPr>
            <p:sp>
              <p:nvSpPr>
                <p:cNvPr id="21" name="Oval 2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714897" y="381000"/>
                <a:ext cx="457200" cy="2497726"/>
                <a:chOff x="2714897" y="457200"/>
                <a:chExt cx="457200" cy="2497726"/>
              </a:xfrm>
            </p:grpSpPr>
            <p:sp>
              <p:nvSpPr>
                <p:cNvPr id="17" name="Oval 1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775172" y="1154287"/>
              <a:ext cx="2293346" cy="1077218"/>
            </a:xfrm>
            <a:prstGeom prst="rect">
              <a:avLst/>
            </a:prstGeom>
          </p:spPr>
          <p:txBody>
            <a:bodyPr wrap="square">
              <a:spAutoFit/>
            </a:bodyPr>
            <a:lstStyle/>
            <a:p>
              <a:pPr algn="ctr"/>
              <a:r>
                <a:rPr lang="en-US" sz="1600" b="1" dirty="0"/>
                <a:t>If we associate with unclean influences, they can cause us to become unclean</a:t>
              </a:r>
              <a:endParaRPr lang="en-US" sz="1600" i="1" dirty="0"/>
            </a:p>
          </p:txBody>
        </p:sp>
      </p:grpSp>
      <p:pic>
        <p:nvPicPr>
          <p:cNvPr id="20482" name="Picture 2" descr="https://d3ewd3ysu1dfsj.cloudfront.net/images/stories/large/22820.jpg?14382070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4055" y="5175141"/>
            <a:ext cx="2343604" cy="1288983"/>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www.bigy.com/FoodSafety/HandlingStorage/ShellfishAllergy/assets/shellfis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254" y="1861350"/>
            <a:ext cx="1402311" cy="1159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63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20482"/>
                                        </p:tgtEl>
                                        <p:attrNameLst>
                                          <p:attrName>style.visibility</p:attrName>
                                        </p:attrNameLst>
                                      </p:cBhvr>
                                      <p:to>
                                        <p:strVal val="visible"/>
                                      </p:to>
                                    </p:set>
                                    <p:animEffect transition="in" filter="fade">
                                      <p:cBhvr>
                                        <p:cTn id="17" dur="500"/>
                                        <p:tgtEl>
                                          <p:spTgt spid="2048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20484"/>
                                        </p:tgtEl>
                                        <p:attrNameLst>
                                          <p:attrName>style.visibility</p:attrName>
                                        </p:attrNameLst>
                                      </p:cBhvr>
                                      <p:to>
                                        <p:strVal val="visible"/>
                                      </p:to>
                                    </p:set>
                                    <p:animEffect transition="in" filter="fade">
                                      <p:cBhvr>
                                        <p:cTn id="24" dur="500"/>
                                        <p:tgtEl>
                                          <p:spTgt spid="2048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37"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outVertical)">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ghttp.19928.nexcesscdn.net/809838/magento/media/catalog/product/cache/1/image/9df78eab33525d08d6e5fb8d27136e95/M/a/MaterialWorld-1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2743200" cy="369332"/>
          </a:xfrm>
          <a:prstGeom prst="rect">
            <a:avLst/>
          </a:prstGeom>
          <a:noFill/>
        </p:spPr>
        <p:txBody>
          <a:bodyPr wrap="square" rtlCol="0">
            <a:spAutoFit/>
          </a:bodyPr>
          <a:lstStyle/>
          <a:p>
            <a:r>
              <a:rPr lang="en-US" dirty="0">
                <a:solidFill>
                  <a:schemeClr val="bg1"/>
                </a:solidFill>
              </a:rPr>
              <a:t>Leviticus 11</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lgerian" panose="04020705040A02060702" pitchFamily="82" charset="0"/>
              </a:rPr>
              <a:t>Dietary Laws Today</a:t>
            </a:r>
          </a:p>
        </p:txBody>
      </p:sp>
      <p:sp>
        <p:nvSpPr>
          <p:cNvPr id="2" name="Rectangle 1"/>
          <p:cNvSpPr/>
          <p:nvPr/>
        </p:nvSpPr>
        <p:spPr>
          <a:xfrm>
            <a:off x="5335568" y="768086"/>
            <a:ext cx="4288972" cy="369332"/>
          </a:xfrm>
          <a:prstGeom prst="rect">
            <a:avLst/>
          </a:prstGeom>
        </p:spPr>
        <p:txBody>
          <a:bodyPr wrap="square">
            <a:spAutoFit/>
          </a:bodyPr>
          <a:lstStyle/>
          <a:p>
            <a:r>
              <a:rPr lang="en-US" dirty="0">
                <a:solidFill>
                  <a:schemeClr val="bg1"/>
                </a:solidFill>
                <a:latin typeface="Calibri" panose="020F0502020204030204" pitchFamily="34" charset="0"/>
              </a:rPr>
              <a:t>Word of Wisdom</a:t>
            </a:r>
          </a:p>
        </p:txBody>
      </p:sp>
      <p:grpSp>
        <p:nvGrpSpPr>
          <p:cNvPr id="9" name="Group 8"/>
          <p:cNvGrpSpPr/>
          <p:nvPr/>
        </p:nvGrpSpPr>
        <p:grpSpPr>
          <a:xfrm>
            <a:off x="4440805" y="1442940"/>
            <a:ext cx="3505068" cy="2501531"/>
            <a:chOff x="228600" y="381000"/>
            <a:chExt cx="3505068" cy="2501531"/>
          </a:xfrm>
        </p:grpSpPr>
        <p:grpSp>
          <p:nvGrpSpPr>
            <p:cNvPr id="10" name="Group 9"/>
            <p:cNvGrpSpPr/>
            <p:nvPr/>
          </p:nvGrpSpPr>
          <p:grpSpPr>
            <a:xfrm>
              <a:off x="228600" y="381000"/>
              <a:ext cx="3505068" cy="2501531"/>
              <a:chOff x="534986" y="381000"/>
              <a:chExt cx="2637111" cy="2501531"/>
            </a:xfrm>
          </p:grpSpPr>
          <p:sp>
            <p:nvSpPr>
              <p:cNvPr id="12" name="Rectangle 11"/>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534986" y="384805"/>
                <a:ext cx="457200" cy="2497726"/>
                <a:chOff x="533400" y="381000"/>
                <a:chExt cx="457200" cy="2497726"/>
              </a:xfrm>
            </p:grpSpPr>
            <p:sp>
              <p:nvSpPr>
                <p:cNvPr id="19" name="Oval 1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2714897" y="381000"/>
                <a:ext cx="457200" cy="2497726"/>
                <a:chOff x="2714897" y="457200"/>
                <a:chExt cx="457200" cy="2497726"/>
              </a:xfrm>
            </p:grpSpPr>
            <p:sp>
              <p:nvSpPr>
                <p:cNvPr id="15" name="Oval 1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p:cNvSpPr/>
            <p:nvPr/>
          </p:nvSpPr>
          <p:spPr>
            <a:xfrm>
              <a:off x="775172" y="1154287"/>
              <a:ext cx="2293346" cy="830997"/>
            </a:xfrm>
            <a:prstGeom prst="rect">
              <a:avLst/>
            </a:prstGeom>
          </p:spPr>
          <p:txBody>
            <a:bodyPr wrap="square">
              <a:spAutoFit/>
            </a:bodyPr>
            <a:lstStyle/>
            <a:p>
              <a:pPr algn="ctr"/>
              <a:r>
                <a:rPr lang="en-US" sz="1600" b="1" dirty="0"/>
                <a:t>Following the Lord’s health commandments helps us become holy</a:t>
              </a:r>
              <a:endParaRPr lang="en-US" sz="1600" i="1" dirty="0"/>
            </a:p>
          </p:txBody>
        </p:sp>
      </p:grpSp>
      <p:grpSp>
        <p:nvGrpSpPr>
          <p:cNvPr id="23" name="Group 22"/>
          <p:cNvGrpSpPr/>
          <p:nvPr/>
        </p:nvGrpSpPr>
        <p:grpSpPr>
          <a:xfrm>
            <a:off x="457200" y="838200"/>
            <a:ext cx="3639265" cy="4419600"/>
            <a:chOff x="457200" y="838200"/>
            <a:chExt cx="3639265" cy="4419600"/>
          </a:xfrm>
        </p:grpSpPr>
        <p:grpSp>
          <p:nvGrpSpPr>
            <p:cNvPr id="24" name="Group 23"/>
            <p:cNvGrpSpPr/>
            <p:nvPr/>
          </p:nvGrpSpPr>
          <p:grpSpPr>
            <a:xfrm>
              <a:off x="838200" y="838200"/>
              <a:ext cx="3258265" cy="2723804"/>
              <a:chOff x="838200" y="838200"/>
              <a:chExt cx="3258265" cy="2723804"/>
            </a:xfrm>
          </p:grpSpPr>
          <p:grpSp>
            <p:nvGrpSpPr>
              <p:cNvPr id="29" name="Group 122"/>
              <p:cNvGrpSpPr/>
              <p:nvPr/>
            </p:nvGrpSpPr>
            <p:grpSpPr>
              <a:xfrm>
                <a:off x="838200" y="838200"/>
                <a:ext cx="1371600" cy="2723804"/>
                <a:chOff x="1371600" y="1295400"/>
                <a:chExt cx="1371600" cy="2723804"/>
              </a:xfrm>
            </p:grpSpPr>
            <p:sp>
              <p:nvSpPr>
                <p:cNvPr id="38" name="Rounded Rectangle 37"/>
                <p:cNvSpPr/>
                <p:nvPr/>
              </p:nvSpPr>
              <p:spPr>
                <a:xfrm>
                  <a:off x="1981200" y="2743200"/>
                  <a:ext cx="152400" cy="1143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Delay 38"/>
                <p:cNvSpPr/>
                <p:nvPr/>
              </p:nvSpPr>
              <p:spPr>
                <a:xfrm rot="5400000">
                  <a:off x="1333500" y="1333500"/>
                  <a:ext cx="1447800" cy="1371600"/>
                </a:xfrm>
                <a:prstGeom prst="flowChartDela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Delay 39"/>
                <p:cNvSpPr/>
                <p:nvPr/>
              </p:nvSpPr>
              <p:spPr>
                <a:xfrm rot="5400000">
                  <a:off x="1638300" y="1714500"/>
                  <a:ext cx="838200" cy="1371600"/>
                </a:xfrm>
                <a:prstGeom prst="flowChartDelay">
                  <a:avLst/>
                </a:prstGeom>
                <a:solidFill>
                  <a:srgbClr val="BD4A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472738" y="3638204"/>
                  <a:ext cx="1143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132"/>
              <p:cNvGrpSpPr/>
              <p:nvPr/>
            </p:nvGrpSpPr>
            <p:grpSpPr>
              <a:xfrm rot="18087768">
                <a:off x="2695159" y="2023056"/>
                <a:ext cx="323014" cy="1676400"/>
                <a:chOff x="5029200" y="1295400"/>
                <a:chExt cx="990600" cy="2438400"/>
              </a:xfrm>
            </p:grpSpPr>
            <p:sp>
              <p:nvSpPr>
                <p:cNvPr id="35" name="Rounded Rectangle 34"/>
                <p:cNvSpPr/>
                <p:nvPr/>
              </p:nvSpPr>
              <p:spPr>
                <a:xfrm>
                  <a:off x="5029200" y="1295400"/>
                  <a:ext cx="990600" cy="2438400"/>
                </a:xfrm>
                <a:prstGeom prst="roundRect">
                  <a:avLst>
                    <a:gd name="adj" fmla="val 267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110547" y="1334193"/>
                  <a:ext cx="838199" cy="189807"/>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5029200" y="2971800"/>
                  <a:ext cx="990600" cy="762000"/>
                </a:xfrm>
                <a:prstGeom prst="roundRect">
                  <a:avLst>
                    <a:gd name="adj" fmla="val 9954"/>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133"/>
              <p:cNvGrpSpPr/>
              <p:nvPr/>
            </p:nvGrpSpPr>
            <p:grpSpPr>
              <a:xfrm rot="2745629">
                <a:off x="3001537" y="1947661"/>
                <a:ext cx="284855" cy="1905000"/>
                <a:chOff x="5029200" y="1295400"/>
                <a:chExt cx="990600" cy="2438400"/>
              </a:xfrm>
            </p:grpSpPr>
            <p:sp>
              <p:nvSpPr>
                <p:cNvPr id="32" name="Rounded Rectangle 31"/>
                <p:cNvSpPr/>
                <p:nvPr/>
              </p:nvSpPr>
              <p:spPr>
                <a:xfrm>
                  <a:off x="5029200" y="1295400"/>
                  <a:ext cx="990600" cy="2438400"/>
                </a:xfrm>
                <a:prstGeom prst="roundRect">
                  <a:avLst>
                    <a:gd name="adj" fmla="val 267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110547" y="1334193"/>
                  <a:ext cx="838199" cy="189807"/>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5029200" y="2971800"/>
                  <a:ext cx="990600" cy="762000"/>
                </a:xfrm>
                <a:prstGeom prst="roundRect">
                  <a:avLst>
                    <a:gd name="adj" fmla="val 9954"/>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24"/>
            <p:cNvGrpSpPr/>
            <p:nvPr/>
          </p:nvGrpSpPr>
          <p:grpSpPr>
            <a:xfrm>
              <a:off x="457200" y="3657600"/>
              <a:ext cx="1898820" cy="1600200"/>
              <a:chOff x="914400" y="4419600"/>
              <a:chExt cx="1898820" cy="1600200"/>
            </a:xfrm>
          </p:grpSpPr>
          <p:sp>
            <p:nvSpPr>
              <p:cNvPr id="26" name="Circular Arrow 25"/>
              <p:cNvSpPr/>
              <p:nvPr/>
            </p:nvSpPr>
            <p:spPr>
              <a:xfrm rot="5831179">
                <a:off x="1141800" y="4235758"/>
                <a:ext cx="1451157" cy="1891683"/>
              </a:xfrm>
              <a:prstGeom prst="circular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ounded Rectangle 26"/>
              <p:cNvSpPr/>
              <p:nvPr/>
            </p:nvSpPr>
            <p:spPr>
              <a:xfrm>
                <a:off x="914400" y="4419600"/>
                <a:ext cx="1295400" cy="1600200"/>
              </a:xfrm>
              <a:prstGeom prst="roundRect">
                <a:avLst>
                  <a:gd name="adj" fmla="val 974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026459" y="4477871"/>
                <a:ext cx="1066800" cy="228600"/>
              </a:xfrm>
              <a:prstGeom prst="ellipse">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 name="Group 41"/>
          <p:cNvGrpSpPr/>
          <p:nvPr/>
        </p:nvGrpSpPr>
        <p:grpSpPr>
          <a:xfrm>
            <a:off x="3362460" y="2687781"/>
            <a:ext cx="1770869" cy="3463636"/>
            <a:chOff x="6207339" y="2886624"/>
            <a:chExt cx="1770869" cy="3463636"/>
          </a:xfrm>
        </p:grpSpPr>
        <p:pic>
          <p:nvPicPr>
            <p:cNvPr id="43" name="Picture 2" descr="https://upload.wikimedia.org/wikipedia/commons/thumb/4/44/Cannabis_leaf_2.svg/444px-Cannabis_leaf_2.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95097">
              <a:off x="6706099" y="4881187"/>
              <a:ext cx="972106" cy="1050925"/>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Group 43"/>
            <p:cNvGrpSpPr/>
            <p:nvPr/>
          </p:nvGrpSpPr>
          <p:grpSpPr>
            <a:xfrm>
              <a:off x="6207339" y="2886624"/>
              <a:ext cx="1770869" cy="3463636"/>
              <a:chOff x="6237130" y="2918981"/>
              <a:chExt cx="1770869" cy="3463636"/>
            </a:xfrm>
          </p:grpSpPr>
          <p:grpSp>
            <p:nvGrpSpPr>
              <p:cNvPr id="45" name="Group 44"/>
              <p:cNvGrpSpPr/>
              <p:nvPr/>
            </p:nvGrpSpPr>
            <p:grpSpPr>
              <a:xfrm rot="1638786">
                <a:off x="6237130" y="2918981"/>
                <a:ext cx="685800" cy="3463636"/>
                <a:chOff x="609600" y="346364"/>
                <a:chExt cx="685800" cy="3463636"/>
              </a:xfrm>
            </p:grpSpPr>
            <p:sp>
              <p:nvSpPr>
                <p:cNvPr id="59" name="Rounded Rectangle 58"/>
                <p:cNvSpPr/>
                <p:nvPr/>
              </p:nvSpPr>
              <p:spPr>
                <a:xfrm>
                  <a:off x="838200" y="2057400"/>
                  <a:ext cx="228600" cy="1524000"/>
                </a:xfrm>
                <a:prstGeom prst="round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p:cNvSpPr/>
                <p:nvPr/>
              </p:nvSpPr>
              <p:spPr>
                <a:xfrm>
                  <a:off x="914399" y="346364"/>
                  <a:ext cx="103909" cy="1143000"/>
                </a:xfrm>
                <a:prstGeom prst="triangl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609600" y="1371600"/>
                  <a:ext cx="685800" cy="1524000"/>
                </a:xfrm>
                <a:prstGeom prst="roundRect">
                  <a:avLst>
                    <a:gd name="adj" fmla="val 0"/>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609600" y="1371600"/>
                  <a:ext cx="685800" cy="609600"/>
                </a:xfrm>
                <a:prstGeom prst="roundRect">
                  <a:avLst>
                    <a:gd name="adj" fmla="val 454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5400000">
                  <a:off x="800100" y="3390900"/>
                  <a:ext cx="304800" cy="533400"/>
                </a:xfrm>
                <a:prstGeom prst="round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p:nvPr/>
            </p:nvSpPr>
            <p:spPr>
              <a:xfrm>
                <a:off x="7389078" y="5770418"/>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501362" y="5716081"/>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543800" y="5846450"/>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7424001" y="5845537"/>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576401" y="5799816"/>
                <a:ext cx="157044" cy="148076"/>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7621194" y="5903893"/>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7315475" y="5914124"/>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508877" y="5941438"/>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7733478" y="5914124"/>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7733445" y="5799770"/>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853277" y="5931000"/>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rot="20240275">
                <a:off x="6553200" y="5638800"/>
                <a:ext cx="505420" cy="263236"/>
              </a:xfrm>
              <a:prstGeom prst="roundRect">
                <a:avLst>
                  <a:gd name="adj" fmla="val 5000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rot="2068382">
                <a:off x="6818614" y="5789038"/>
                <a:ext cx="505420" cy="263236"/>
              </a:xfrm>
              <a:prstGeom prst="roundRect">
                <a:avLst>
                  <a:gd name="adj" fmla="val 5000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5" name="Group 104"/>
          <p:cNvGrpSpPr/>
          <p:nvPr/>
        </p:nvGrpSpPr>
        <p:grpSpPr>
          <a:xfrm>
            <a:off x="10547049" y="4829407"/>
            <a:ext cx="1447800" cy="1568450"/>
            <a:chOff x="6019800" y="2209800"/>
            <a:chExt cx="1828800" cy="1981200"/>
          </a:xfrm>
        </p:grpSpPr>
        <p:grpSp>
          <p:nvGrpSpPr>
            <p:cNvPr id="106" name="Group 10"/>
            <p:cNvGrpSpPr/>
            <p:nvPr/>
          </p:nvGrpSpPr>
          <p:grpSpPr>
            <a:xfrm>
              <a:off x="6019800" y="2209800"/>
              <a:ext cx="1828800" cy="1981200"/>
              <a:chOff x="6019800" y="2209800"/>
              <a:chExt cx="1828800" cy="1981200"/>
            </a:xfrm>
          </p:grpSpPr>
          <p:sp>
            <p:nvSpPr>
              <p:cNvPr id="111" name="Rounded Rectangle 110"/>
              <p:cNvSpPr/>
              <p:nvPr/>
            </p:nvSpPr>
            <p:spPr>
              <a:xfrm>
                <a:off x="6096000" y="2895600"/>
                <a:ext cx="1752600" cy="12954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6019800" y="2209800"/>
                <a:ext cx="1828800" cy="9144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6172200" y="2514600"/>
                <a:ext cx="1600200" cy="9906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1"/>
            <p:cNvGrpSpPr/>
            <p:nvPr/>
          </p:nvGrpSpPr>
          <p:grpSpPr>
            <a:xfrm>
              <a:off x="6172200" y="2362200"/>
              <a:ext cx="1547446" cy="1676400"/>
              <a:chOff x="6019800" y="2209800"/>
              <a:chExt cx="1828800" cy="1981200"/>
            </a:xfrm>
          </p:grpSpPr>
          <p:sp>
            <p:nvSpPr>
              <p:cNvPr id="108" name="Rounded Rectangle 107"/>
              <p:cNvSpPr/>
              <p:nvPr/>
            </p:nvSpPr>
            <p:spPr>
              <a:xfrm>
                <a:off x="6096000" y="2895600"/>
                <a:ext cx="1752600" cy="1295400"/>
              </a:xfrm>
              <a:prstGeom prst="roundRect">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6019800" y="2209800"/>
                <a:ext cx="1828800" cy="914400"/>
              </a:xfrm>
              <a:prstGeom prst="ellipse">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172200" y="2514600"/>
                <a:ext cx="1600200" cy="990600"/>
              </a:xfrm>
              <a:prstGeom prst="ellipse">
                <a:avLst/>
              </a:prstGeom>
              <a:solidFill>
                <a:srgbClr val="E1D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4" name="Group 113"/>
          <p:cNvGrpSpPr/>
          <p:nvPr/>
        </p:nvGrpSpPr>
        <p:grpSpPr>
          <a:xfrm>
            <a:off x="9865309" y="3175052"/>
            <a:ext cx="1867523" cy="746636"/>
            <a:chOff x="4495800" y="439707"/>
            <a:chExt cx="3073018" cy="1187110"/>
          </a:xfrm>
        </p:grpSpPr>
        <p:sp>
          <p:nvSpPr>
            <p:cNvPr id="115" name="Isosceles Triangle 114"/>
            <p:cNvSpPr/>
            <p:nvPr/>
          </p:nvSpPr>
          <p:spPr>
            <a:xfrm rot="15886994">
              <a:off x="6302545" y="360543"/>
              <a:ext cx="1187110" cy="1345437"/>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4495800" y="609600"/>
              <a:ext cx="2590800" cy="8382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4724400" y="762000"/>
              <a:ext cx="28575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p:cNvGrpSpPr/>
          <p:nvPr/>
        </p:nvGrpSpPr>
        <p:grpSpPr>
          <a:xfrm>
            <a:off x="8615966" y="4389950"/>
            <a:ext cx="1371600" cy="2057400"/>
            <a:chOff x="7162800" y="838200"/>
            <a:chExt cx="1371600" cy="2057400"/>
          </a:xfrm>
        </p:grpSpPr>
        <p:sp>
          <p:nvSpPr>
            <p:cNvPr id="119" name="Rounded Rectangle 118"/>
            <p:cNvSpPr/>
            <p:nvPr/>
          </p:nvSpPr>
          <p:spPr>
            <a:xfrm>
              <a:off x="7239000" y="990600"/>
              <a:ext cx="1219200" cy="19050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19"/>
            <p:cNvSpPr/>
            <p:nvPr/>
          </p:nvSpPr>
          <p:spPr>
            <a:xfrm>
              <a:off x="7162800" y="838200"/>
              <a:ext cx="1371600" cy="3048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Connector 120"/>
            <p:cNvCxnSpPr/>
            <p:nvPr/>
          </p:nvCxnSpPr>
          <p:spPr>
            <a:xfrm>
              <a:off x="7315200" y="8382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7391400" y="8382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7467600" y="8382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543800" y="8382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7620000" y="8382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7696200" y="8382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7772400" y="8382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7848600" y="8382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7924800" y="8382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8001000" y="8382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8077200" y="8382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8153400" y="8382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8229600" y="8382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8305800" y="8382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8382000" y="8382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8458200" y="8382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7239000" y="8382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8" name="Group 137"/>
            <p:cNvGrpSpPr/>
            <p:nvPr/>
          </p:nvGrpSpPr>
          <p:grpSpPr>
            <a:xfrm>
              <a:off x="7315200" y="2559424"/>
              <a:ext cx="1125071" cy="336176"/>
              <a:chOff x="7315200" y="2559424"/>
              <a:chExt cx="1125071" cy="336176"/>
            </a:xfrm>
          </p:grpSpPr>
          <p:sp>
            <p:nvSpPr>
              <p:cNvPr id="184" name="Oval 183"/>
              <p:cNvSpPr/>
              <p:nvPr/>
            </p:nvSpPr>
            <p:spPr>
              <a:xfrm>
                <a:off x="73152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74676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7391400" y="25908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76200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77724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79248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80772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7799294" y="2626659"/>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7956176" y="2613212"/>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8117541" y="2604247"/>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8287871" y="2559424"/>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8243047" y="2711824"/>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7566212" y="2608729"/>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8"/>
            <p:cNvGrpSpPr/>
            <p:nvPr/>
          </p:nvGrpSpPr>
          <p:grpSpPr>
            <a:xfrm rot="10800000">
              <a:off x="7265894" y="2277036"/>
              <a:ext cx="1125071" cy="336176"/>
              <a:chOff x="7315200" y="2559424"/>
              <a:chExt cx="1125071" cy="336176"/>
            </a:xfrm>
          </p:grpSpPr>
          <p:sp>
            <p:nvSpPr>
              <p:cNvPr id="171" name="Oval 170"/>
              <p:cNvSpPr/>
              <p:nvPr/>
            </p:nvSpPr>
            <p:spPr>
              <a:xfrm>
                <a:off x="73152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74676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7391400" y="25908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76200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77724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79248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80772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7799294" y="2626659"/>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7956176" y="2613212"/>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8117541" y="2604247"/>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8287871" y="2559424"/>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8243047" y="2711824"/>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7566212" y="2608729"/>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39"/>
            <p:cNvGrpSpPr/>
            <p:nvPr/>
          </p:nvGrpSpPr>
          <p:grpSpPr>
            <a:xfrm>
              <a:off x="7265894" y="1954306"/>
              <a:ext cx="1125071" cy="336176"/>
              <a:chOff x="7315200" y="2559424"/>
              <a:chExt cx="1125071" cy="336176"/>
            </a:xfrm>
          </p:grpSpPr>
          <p:sp>
            <p:nvSpPr>
              <p:cNvPr id="158" name="Oval 157"/>
              <p:cNvSpPr/>
              <p:nvPr/>
            </p:nvSpPr>
            <p:spPr>
              <a:xfrm>
                <a:off x="73152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74676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7391400" y="25908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76200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77724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79248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80772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7799294" y="2626659"/>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7956176" y="2613212"/>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8117541" y="2604247"/>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8287871" y="2559424"/>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8243047" y="2711824"/>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7566212" y="2608729"/>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140"/>
            <p:cNvGrpSpPr/>
            <p:nvPr/>
          </p:nvGrpSpPr>
          <p:grpSpPr>
            <a:xfrm>
              <a:off x="7279341" y="1645024"/>
              <a:ext cx="1125071" cy="336176"/>
              <a:chOff x="7315200" y="2559424"/>
              <a:chExt cx="1125071" cy="336176"/>
            </a:xfrm>
          </p:grpSpPr>
          <p:sp>
            <p:nvSpPr>
              <p:cNvPr id="145" name="Oval 144"/>
              <p:cNvSpPr/>
              <p:nvPr/>
            </p:nvSpPr>
            <p:spPr>
              <a:xfrm>
                <a:off x="73152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74676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7391400" y="25908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76200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77724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79248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8077200" y="27432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7799294" y="2626659"/>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7956176" y="2613212"/>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8117541" y="2604247"/>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8287871" y="2559424"/>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8243047" y="2711824"/>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7566212" y="2608729"/>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Oval 141"/>
            <p:cNvSpPr/>
            <p:nvPr/>
          </p:nvSpPr>
          <p:spPr>
            <a:xfrm>
              <a:off x="7651376" y="1573306"/>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7696200" y="25146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7848600" y="25146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p:cNvGrpSpPr/>
          <p:nvPr/>
        </p:nvGrpSpPr>
        <p:grpSpPr>
          <a:xfrm>
            <a:off x="10280739" y="183083"/>
            <a:ext cx="1461950" cy="1305877"/>
            <a:chOff x="4432912" y="1188427"/>
            <a:chExt cx="1461950" cy="1305877"/>
          </a:xfrm>
        </p:grpSpPr>
        <p:sp>
          <p:nvSpPr>
            <p:cNvPr id="198" name="Cloud 197"/>
            <p:cNvSpPr/>
            <p:nvPr/>
          </p:nvSpPr>
          <p:spPr>
            <a:xfrm>
              <a:off x="4548897" y="1188427"/>
              <a:ext cx="1193565" cy="1143540"/>
            </a:xfrm>
            <a:prstGeom prst="clou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Cloud 198"/>
            <p:cNvSpPr/>
            <p:nvPr/>
          </p:nvSpPr>
          <p:spPr>
            <a:xfrm>
              <a:off x="4864769" y="1340827"/>
              <a:ext cx="1030093" cy="986919"/>
            </a:xfrm>
            <a:prstGeom prst="clou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Cloud 199"/>
            <p:cNvSpPr/>
            <p:nvPr/>
          </p:nvSpPr>
          <p:spPr>
            <a:xfrm>
              <a:off x="4432912" y="1524677"/>
              <a:ext cx="1012044" cy="969627"/>
            </a:xfrm>
            <a:prstGeom prst="clou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Cloud 200"/>
            <p:cNvSpPr/>
            <p:nvPr/>
          </p:nvSpPr>
          <p:spPr>
            <a:xfrm rot="14212143">
              <a:off x="4643173" y="1660204"/>
              <a:ext cx="650299" cy="301068"/>
            </a:xfrm>
            <a:prstGeom prst="clou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Cloud 201"/>
            <p:cNvSpPr/>
            <p:nvPr/>
          </p:nvSpPr>
          <p:spPr>
            <a:xfrm rot="20547273">
              <a:off x="5097973" y="1760307"/>
              <a:ext cx="650299" cy="301068"/>
            </a:xfrm>
            <a:prstGeom prst="clou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p:cNvGrpSpPr/>
          <p:nvPr/>
        </p:nvGrpSpPr>
        <p:grpSpPr>
          <a:xfrm rot="19757496">
            <a:off x="9395156" y="786040"/>
            <a:ext cx="735547" cy="1797230"/>
            <a:chOff x="1241275" y="612866"/>
            <a:chExt cx="735547" cy="1797230"/>
          </a:xfrm>
        </p:grpSpPr>
        <p:sp>
          <p:nvSpPr>
            <p:cNvPr id="204" name="Freeform 203"/>
            <p:cNvSpPr/>
            <p:nvPr/>
          </p:nvSpPr>
          <p:spPr>
            <a:xfrm>
              <a:off x="1475009" y="612866"/>
              <a:ext cx="213360"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ounded Rectangle 204"/>
            <p:cNvSpPr/>
            <p:nvPr/>
          </p:nvSpPr>
          <p:spPr>
            <a:xfrm>
              <a:off x="1484969" y="1983377"/>
              <a:ext cx="280694" cy="426719"/>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1371600" y="838200"/>
              <a:ext cx="533400" cy="1295400"/>
            </a:xfrm>
            <a:prstGeom prst="ellipse">
              <a:avLst/>
            </a:prstGeom>
            <a:solidFill>
              <a:srgbClr val="FFFF9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206"/>
            <p:cNvSpPr/>
            <p:nvPr/>
          </p:nvSpPr>
          <p:spPr>
            <a:xfrm>
              <a:off x="1371600" y="1863634"/>
              <a:ext cx="261257"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207"/>
            <p:cNvSpPr/>
            <p:nvPr/>
          </p:nvSpPr>
          <p:spPr>
            <a:xfrm>
              <a:off x="1576251" y="1863634"/>
              <a:ext cx="261257" cy="265611"/>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9" name="Group 208"/>
            <p:cNvGrpSpPr/>
            <p:nvPr/>
          </p:nvGrpSpPr>
          <p:grpSpPr>
            <a:xfrm>
              <a:off x="1314994" y="1641566"/>
              <a:ext cx="609601" cy="278674"/>
              <a:chOff x="1314994" y="1641566"/>
              <a:chExt cx="609601" cy="278674"/>
            </a:xfrm>
          </p:grpSpPr>
          <p:sp>
            <p:nvSpPr>
              <p:cNvPr id="228" name="Freeform 227"/>
              <p:cNvSpPr/>
              <p:nvPr/>
            </p:nvSpPr>
            <p:spPr>
              <a:xfrm>
                <a:off x="1314994" y="1658983"/>
                <a:ext cx="261257"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228"/>
              <p:cNvSpPr/>
              <p:nvPr/>
            </p:nvSpPr>
            <p:spPr>
              <a:xfrm>
                <a:off x="1541418" y="1650274"/>
                <a:ext cx="261257"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229"/>
              <p:cNvSpPr/>
              <p:nvPr/>
            </p:nvSpPr>
            <p:spPr>
              <a:xfrm>
                <a:off x="1750423" y="1641566"/>
                <a:ext cx="174172"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209"/>
            <p:cNvGrpSpPr/>
            <p:nvPr/>
          </p:nvGrpSpPr>
          <p:grpSpPr>
            <a:xfrm>
              <a:off x="1312817" y="1397727"/>
              <a:ext cx="609601" cy="278674"/>
              <a:chOff x="1314994" y="1641566"/>
              <a:chExt cx="609601" cy="278674"/>
            </a:xfrm>
          </p:grpSpPr>
          <p:sp>
            <p:nvSpPr>
              <p:cNvPr id="225" name="Freeform 224"/>
              <p:cNvSpPr/>
              <p:nvPr/>
            </p:nvSpPr>
            <p:spPr>
              <a:xfrm>
                <a:off x="1314994" y="1658983"/>
                <a:ext cx="261257"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225"/>
              <p:cNvSpPr/>
              <p:nvPr/>
            </p:nvSpPr>
            <p:spPr>
              <a:xfrm>
                <a:off x="1541418" y="1650274"/>
                <a:ext cx="261257"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226"/>
              <p:cNvSpPr/>
              <p:nvPr/>
            </p:nvSpPr>
            <p:spPr>
              <a:xfrm>
                <a:off x="1750423" y="1641566"/>
                <a:ext cx="174172"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210"/>
            <p:cNvGrpSpPr/>
            <p:nvPr/>
          </p:nvGrpSpPr>
          <p:grpSpPr>
            <a:xfrm>
              <a:off x="1312817" y="1166949"/>
              <a:ext cx="609601" cy="278674"/>
              <a:chOff x="1314994" y="1641566"/>
              <a:chExt cx="609601" cy="278674"/>
            </a:xfrm>
          </p:grpSpPr>
          <p:sp>
            <p:nvSpPr>
              <p:cNvPr id="222" name="Freeform 221"/>
              <p:cNvSpPr/>
              <p:nvPr/>
            </p:nvSpPr>
            <p:spPr>
              <a:xfrm>
                <a:off x="1314994" y="1658983"/>
                <a:ext cx="261257"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222"/>
              <p:cNvSpPr/>
              <p:nvPr/>
            </p:nvSpPr>
            <p:spPr>
              <a:xfrm>
                <a:off x="1541418" y="1650274"/>
                <a:ext cx="261257"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223"/>
              <p:cNvSpPr/>
              <p:nvPr/>
            </p:nvSpPr>
            <p:spPr>
              <a:xfrm>
                <a:off x="1750423" y="1641566"/>
                <a:ext cx="174172"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211"/>
            <p:cNvGrpSpPr/>
            <p:nvPr/>
          </p:nvGrpSpPr>
          <p:grpSpPr>
            <a:xfrm>
              <a:off x="1312817" y="923109"/>
              <a:ext cx="609601" cy="278674"/>
              <a:chOff x="1314994" y="1641566"/>
              <a:chExt cx="609601" cy="278674"/>
            </a:xfrm>
          </p:grpSpPr>
          <p:sp>
            <p:nvSpPr>
              <p:cNvPr id="219" name="Freeform 218"/>
              <p:cNvSpPr/>
              <p:nvPr/>
            </p:nvSpPr>
            <p:spPr>
              <a:xfrm>
                <a:off x="1314994" y="1658983"/>
                <a:ext cx="261257"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219"/>
              <p:cNvSpPr/>
              <p:nvPr/>
            </p:nvSpPr>
            <p:spPr>
              <a:xfrm>
                <a:off x="1541418" y="1650274"/>
                <a:ext cx="261257"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220"/>
              <p:cNvSpPr/>
              <p:nvPr/>
            </p:nvSpPr>
            <p:spPr>
              <a:xfrm>
                <a:off x="1750423" y="1641566"/>
                <a:ext cx="174172"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212"/>
            <p:cNvGrpSpPr/>
            <p:nvPr/>
          </p:nvGrpSpPr>
          <p:grpSpPr>
            <a:xfrm>
              <a:off x="1356360" y="705394"/>
              <a:ext cx="487681" cy="269966"/>
              <a:chOff x="1314994" y="1650274"/>
              <a:chExt cx="487681" cy="269966"/>
            </a:xfrm>
          </p:grpSpPr>
          <p:sp>
            <p:nvSpPr>
              <p:cNvPr id="217" name="Freeform 216"/>
              <p:cNvSpPr/>
              <p:nvPr/>
            </p:nvSpPr>
            <p:spPr>
              <a:xfrm>
                <a:off x="1314994" y="1658983"/>
                <a:ext cx="261257"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217"/>
              <p:cNvSpPr/>
              <p:nvPr/>
            </p:nvSpPr>
            <p:spPr>
              <a:xfrm>
                <a:off x="1541418" y="1650274"/>
                <a:ext cx="261257" cy="261257"/>
              </a:xfrm>
              <a:custGeom>
                <a:avLst/>
                <a:gdLst>
                  <a:gd name="connsiteX0" fmla="*/ 0 w 261257"/>
                  <a:gd name="connsiteY0" fmla="*/ 34835 h 261257"/>
                  <a:gd name="connsiteX1" fmla="*/ 0 w 261257"/>
                  <a:gd name="connsiteY1" fmla="*/ 34835 h 261257"/>
                  <a:gd name="connsiteX2" fmla="*/ 8709 w 261257"/>
                  <a:gd name="connsiteY2" fmla="*/ 174172 h 261257"/>
                  <a:gd name="connsiteX3" fmla="*/ 26126 w 261257"/>
                  <a:gd name="connsiteY3" fmla="*/ 226423 h 261257"/>
                  <a:gd name="connsiteX4" fmla="*/ 78377 w 261257"/>
                  <a:gd name="connsiteY4" fmla="*/ 261257 h 261257"/>
                  <a:gd name="connsiteX5" fmla="*/ 217714 w 261257"/>
                  <a:gd name="connsiteY5" fmla="*/ 252549 h 261257"/>
                  <a:gd name="connsiteX6" fmla="*/ 243840 w 261257"/>
                  <a:gd name="connsiteY6" fmla="*/ 200297 h 261257"/>
                  <a:gd name="connsiteX7" fmla="*/ 261257 w 261257"/>
                  <a:gd name="connsiteY7" fmla="*/ 174172 h 261257"/>
                  <a:gd name="connsiteX8" fmla="*/ 252549 w 261257"/>
                  <a:gd name="connsiteY8" fmla="*/ 43543 h 261257"/>
                  <a:gd name="connsiteX9" fmla="*/ 226423 w 261257"/>
                  <a:gd name="connsiteY9" fmla="*/ 17417 h 261257"/>
                  <a:gd name="connsiteX10" fmla="*/ 174172 w 261257"/>
                  <a:gd name="connsiteY10" fmla="*/ 0 h 261257"/>
                  <a:gd name="connsiteX11" fmla="*/ 69669 w 261257"/>
                  <a:gd name="connsiteY11" fmla="*/ 17417 h 261257"/>
                  <a:gd name="connsiteX12" fmla="*/ 43543 w 261257"/>
                  <a:gd name="connsiteY12" fmla="*/ 26126 h 261257"/>
                  <a:gd name="connsiteX13" fmla="*/ 0 w 261257"/>
                  <a:gd name="connsiteY13" fmla="*/ 3483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257" h="261257">
                    <a:moveTo>
                      <a:pt x="0" y="34835"/>
                    </a:moveTo>
                    <a:lnTo>
                      <a:pt x="0" y="34835"/>
                    </a:lnTo>
                    <a:cubicBezTo>
                      <a:pt x="2903" y="81281"/>
                      <a:pt x="2421" y="128062"/>
                      <a:pt x="8709" y="174172"/>
                    </a:cubicBezTo>
                    <a:cubicBezTo>
                      <a:pt x="11190" y="192363"/>
                      <a:pt x="10850" y="216239"/>
                      <a:pt x="26126" y="226423"/>
                    </a:cubicBezTo>
                    <a:lnTo>
                      <a:pt x="78377" y="261257"/>
                    </a:lnTo>
                    <a:cubicBezTo>
                      <a:pt x="124823" y="258354"/>
                      <a:pt x="171811" y="260199"/>
                      <a:pt x="217714" y="252549"/>
                    </a:cubicBezTo>
                    <a:cubicBezTo>
                      <a:pt x="239289" y="248953"/>
                      <a:pt x="239419" y="210613"/>
                      <a:pt x="243840" y="200297"/>
                    </a:cubicBezTo>
                    <a:cubicBezTo>
                      <a:pt x="247963" y="190677"/>
                      <a:pt x="255451" y="182880"/>
                      <a:pt x="261257" y="174172"/>
                    </a:cubicBezTo>
                    <a:cubicBezTo>
                      <a:pt x="258354" y="130629"/>
                      <a:pt x="262016" y="86143"/>
                      <a:pt x="252549" y="43543"/>
                    </a:cubicBezTo>
                    <a:cubicBezTo>
                      <a:pt x="249877" y="31520"/>
                      <a:pt x="237189" y="23398"/>
                      <a:pt x="226423" y="17417"/>
                    </a:cubicBezTo>
                    <a:cubicBezTo>
                      <a:pt x="210374" y="8501"/>
                      <a:pt x="174172" y="0"/>
                      <a:pt x="174172" y="0"/>
                    </a:cubicBezTo>
                    <a:cubicBezTo>
                      <a:pt x="139338" y="5806"/>
                      <a:pt x="104298" y="10491"/>
                      <a:pt x="69669" y="17417"/>
                    </a:cubicBezTo>
                    <a:cubicBezTo>
                      <a:pt x="60667" y="19217"/>
                      <a:pt x="51754" y="22021"/>
                      <a:pt x="43543" y="26126"/>
                    </a:cubicBezTo>
                    <a:cubicBezTo>
                      <a:pt x="23845" y="35975"/>
                      <a:pt x="7257" y="33383"/>
                      <a:pt x="0" y="3483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4" name="Moon 213"/>
            <p:cNvSpPr/>
            <p:nvPr/>
          </p:nvSpPr>
          <p:spPr>
            <a:xfrm rot="302673" flipH="1">
              <a:off x="1745242" y="762781"/>
              <a:ext cx="231580" cy="1595128"/>
            </a:xfrm>
            <a:prstGeom prst="moon">
              <a:avLst>
                <a:gd name="adj" fmla="val 83844"/>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Moon 214"/>
            <p:cNvSpPr/>
            <p:nvPr/>
          </p:nvSpPr>
          <p:spPr>
            <a:xfrm rot="21297327">
              <a:off x="1241275" y="767124"/>
              <a:ext cx="231580" cy="1601510"/>
            </a:xfrm>
            <a:prstGeom prst="moon">
              <a:avLst>
                <a:gd name="adj" fmla="val 83844"/>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1484969" y="2152968"/>
              <a:ext cx="280694" cy="23145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p:cNvGrpSpPr/>
          <p:nvPr/>
        </p:nvGrpSpPr>
        <p:grpSpPr>
          <a:xfrm>
            <a:off x="10416802" y="1859814"/>
            <a:ext cx="875981" cy="801069"/>
            <a:chOff x="5426957" y="5382991"/>
            <a:chExt cx="659674" cy="801069"/>
          </a:xfrm>
        </p:grpSpPr>
        <p:grpSp>
          <p:nvGrpSpPr>
            <p:cNvPr id="232" name="Group 231"/>
            <p:cNvGrpSpPr/>
            <p:nvPr/>
          </p:nvGrpSpPr>
          <p:grpSpPr>
            <a:xfrm rot="187338">
              <a:off x="5426957" y="5382991"/>
              <a:ext cx="659674" cy="422851"/>
              <a:chOff x="5664926" y="1939349"/>
              <a:chExt cx="659674" cy="422851"/>
            </a:xfrm>
            <a:solidFill>
              <a:schemeClr val="accent3"/>
            </a:solidFill>
          </p:grpSpPr>
          <p:sp>
            <p:nvSpPr>
              <p:cNvPr id="234" name="Rounded Rectangle 233"/>
              <p:cNvSpPr/>
              <p:nvPr/>
            </p:nvSpPr>
            <p:spPr>
              <a:xfrm>
                <a:off x="5943601" y="1939349"/>
                <a:ext cx="75090" cy="422851"/>
              </a:xfrm>
              <a:prstGeom prst="roundRect">
                <a:avLst>
                  <a:gd name="adj" fmla="val 7067"/>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ound Diagonal Corner Rectangle 234"/>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ound Diagonal Corner Rectangle 235"/>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Oval 232"/>
            <p:cNvSpPr/>
            <p:nvPr/>
          </p:nvSpPr>
          <p:spPr>
            <a:xfrm>
              <a:off x="5507405" y="5639342"/>
              <a:ext cx="514052" cy="54471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236"/>
          <p:cNvGrpSpPr/>
          <p:nvPr/>
        </p:nvGrpSpPr>
        <p:grpSpPr>
          <a:xfrm>
            <a:off x="6130964" y="3932750"/>
            <a:ext cx="2057400" cy="2590800"/>
            <a:chOff x="3505200" y="2743200"/>
            <a:chExt cx="2057400" cy="2590800"/>
          </a:xfrm>
        </p:grpSpPr>
        <p:sp>
          <p:nvSpPr>
            <p:cNvPr id="238" name="U-Turn Arrow 237"/>
            <p:cNvSpPr/>
            <p:nvPr/>
          </p:nvSpPr>
          <p:spPr>
            <a:xfrm rot="5400000">
              <a:off x="4419600" y="3733800"/>
              <a:ext cx="1524000" cy="762000"/>
            </a:xfrm>
            <a:prstGeom prst="uturnArrow">
              <a:avLst>
                <a:gd name="adj1" fmla="val 25000"/>
                <a:gd name="adj2" fmla="val 25000"/>
                <a:gd name="adj3" fmla="val 25000"/>
                <a:gd name="adj4" fmla="val 43750"/>
                <a:gd name="adj5" fmla="val 1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9" name="Rounded Rectangle 238"/>
            <p:cNvSpPr/>
            <p:nvPr/>
          </p:nvSpPr>
          <p:spPr>
            <a:xfrm>
              <a:off x="3505200" y="3200400"/>
              <a:ext cx="1676400" cy="21336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ounded Rectangle 239"/>
            <p:cNvSpPr/>
            <p:nvPr/>
          </p:nvSpPr>
          <p:spPr>
            <a:xfrm>
              <a:off x="4038600" y="3048000"/>
              <a:ext cx="838200" cy="1600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ounded Rectangle 240"/>
            <p:cNvSpPr/>
            <p:nvPr/>
          </p:nvSpPr>
          <p:spPr>
            <a:xfrm>
              <a:off x="3962400" y="3276600"/>
              <a:ext cx="990600" cy="1600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4038600" y="2819400"/>
              <a:ext cx="6858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4038600" y="2743200"/>
              <a:ext cx="6858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rot="5400000">
              <a:off x="4210051" y="4095749"/>
              <a:ext cx="266700" cy="167640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extBox 244"/>
            <p:cNvSpPr txBox="1"/>
            <p:nvPr/>
          </p:nvSpPr>
          <p:spPr>
            <a:xfrm>
              <a:off x="3657600" y="4343400"/>
              <a:ext cx="1447800" cy="584775"/>
            </a:xfrm>
            <a:prstGeom prst="rect">
              <a:avLst/>
            </a:prstGeom>
            <a:noFill/>
          </p:spPr>
          <p:txBody>
            <a:bodyPr wrap="square" rtlCol="0">
              <a:spAutoFit/>
            </a:bodyPr>
            <a:lstStyle/>
            <a:p>
              <a:pPr algn="ctr"/>
              <a:r>
                <a:rPr lang="en-US" sz="3200" dirty="0">
                  <a:latin typeface="Arial Black" pitchFamily="34" charset="0"/>
                </a:rPr>
                <a:t>MILK</a:t>
              </a:r>
            </a:p>
          </p:txBody>
        </p:sp>
      </p:grpSp>
      <p:sp>
        <p:nvSpPr>
          <p:cNvPr id="246" name="Rectangle 245"/>
          <p:cNvSpPr/>
          <p:nvPr/>
        </p:nvSpPr>
        <p:spPr>
          <a:xfrm>
            <a:off x="8229851" y="2575555"/>
            <a:ext cx="1991430" cy="369332"/>
          </a:xfrm>
          <a:prstGeom prst="rect">
            <a:avLst/>
          </a:prstGeom>
        </p:spPr>
        <p:txBody>
          <a:bodyPr wrap="square">
            <a:spAutoFit/>
          </a:bodyPr>
          <a:lstStyle/>
          <a:p>
            <a:r>
              <a:rPr lang="en-US" dirty="0">
                <a:solidFill>
                  <a:schemeClr val="bg1"/>
                </a:solidFill>
                <a:latin typeface="Calibri" panose="020F0502020204030204" pitchFamily="34" charset="0"/>
              </a:rPr>
              <a:t>Meat sparingly</a:t>
            </a:r>
          </a:p>
        </p:txBody>
      </p:sp>
      <p:grpSp>
        <p:nvGrpSpPr>
          <p:cNvPr id="247" name="Group 246"/>
          <p:cNvGrpSpPr/>
          <p:nvPr/>
        </p:nvGrpSpPr>
        <p:grpSpPr>
          <a:xfrm rot="18371812">
            <a:off x="8591856" y="2983666"/>
            <a:ext cx="854227" cy="1067369"/>
            <a:chOff x="1906390" y="4963886"/>
            <a:chExt cx="854227" cy="1067369"/>
          </a:xfrm>
        </p:grpSpPr>
        <p:sp>
          <p:nvSpPr>
            <p:cNvPr id="248" name="Freeform 247"/>
            <p:cNvSpPr/>
            <p:nvPr/>
          </p:nvSpPr>
          <p:spPr>
            <a:xfrm>
              <a:off x="1906390" y="4963886"/>
              <a:ext cx="854227" cy="1067369"/>
            </a:xfrm>
            <a:custGeom>
              <a:avLst/>
              <a:gdLst>
                <a:gd name="connsiteX0" fmla="*/ 305587 w 854227"/>
                <a:gd name="connsiteY0" fmla="*/ 226423 h 1067369"/>
                <a:gd name="connsiteX1" fmla="*/ 305587 w 854227"/>
                <a:gd name="connsiteY1" fmla="*/ 226423 h 1067369"/>
                <a:gd name="connsiteX2" fmla="*/ 305587 w 854227"/>
                <a:gd name="connsiteY2" fmla="*/ 383177 h 1067369"/>
                <a:gd name="connsiteX3" fmla="*/ 253336 w 854227"/>
                <a:gd name="connsiteY3" fmla="*/ 426720 h 1067369"/>
                <a:gd name="connsiteX4" fmla="*/ 227210 w 854227"/>
                <a:gd name="connsiteY4" fmla="*/ 452845 h 1067369"/>
                <a:gd name="connsiteX5" fmla="*/ 174959 w 854227"/>
                <a:gd name="connsiteY5" fmla="*/ 478971 h 1067369"/>
                <a:gd name="connsiteX6" fmla="*/ 148833 w 854227"/>
                <a:gd name="connsiteY6" fmla="*/ 505097 h 1067369"/>
                <a:gd name="connsiteX7" fmla="*/ 87873 w 854227"/>
                <a:gd name="connsiteY7" fmla="*/ 539931 h 1067369"/>
                <a:gd name="connsiteX8" fmla="*/ 70456 w 854227"/>
                <a:gd name="connsiteY8" fmla="*/ 566057 h 1067369"/>
                <a:gd name="connsiteX9" fmla="*/ 26913 w 854227"/>
                <a:gd name="connsiteY9" fmla="*/ 627017 h 1067369"/>
                <a:gd name="connsiteX10" fmla="*/ 18204 w 854227"/>
                <a:gd name="connsiteY10" fmla="*/ 661851 h 1067369"/>
                <a:gd name="connsiteX11" fmla="*/ 787 w 854227"/>
                <a:gd name="connsiteY11" fmla="*/ 687977 h 1067369"/>
                <a:gd name="connsiteX12" fmla="*/ 9496 w 854227"/>
                <a:gd name="connsiteY12" fmla="*/ 862148 h 1067369"/>
                <a:gd name="connsiteX13" fmla="*/ 26913 w 854227"/>
                <a:gd name="connsiteY13" fmla="*/ 888274 h 1067369"/>
                <a:gd name="connsiteX14" fmla="*/ 79164 w 854227"/>
                <a:gd name="connsiteY14" fmla="*/ 940525 h 1067369"/>
                <a:gd name="connsiteX15" fmla="*/ 148833 w 854227"/>
                <a:gd name="connsiteY15" fmla="*/ 992777 h 1067369"/>
                <a:gd name="connsiteX16" fmla="*/ 183667 w 854227"/>
                <a:gd name="connsiteY16" fmla="*/ 1001485 h 1067369"/>
                <a:gd name="connsiteX17" fmla="*/ 201084 w 854227"/>
                <a:gd name="connsiteY17" fmla="*/ 1018903 h 1067369"/>
                <a:gd name="connsiteX18" fmla="*/ 314296 w 854227"/>
                <a:gd name="connsiteY18" fmla="*/ 1045028 h 1067369"/>
                <a:gd name="connsiteX19" fmla="*/ 575553 w 854227"/>
                <a:gd name="connsiteY19" fmla="*/ 1045028 h 1067369"/>
                <a:gd name="connsiteX20" fmla="*/ 627804 w 854227"/>
                <a:gd name="connsiteY20" fmla="*/ 1010194 h 1067369"/>
                <a:gd name="connsiteX21" fmla="*/ 653930 w 854227"/>
                <a:gd name="connsiteY21" fmla="*/ 1001485 h 1067369"/>
                <a:gd name="connsiteX22" fmla="*/ 680056 w 854227"/>
                <a:gd name="connsiteY22" fmla="*/ 975360 h 1067369"/>
                <a:gd name="connsiteX23" fmla="*/ 714890 w 854227"/>
                <a:gd name="connsiteY23" fmla="*/ 949234 h 1067369"/>
                <a:gd name="connsiteX24" fmla="*/ 758433 w 854227"/>
                <a:gd name="connsiteY24" fmla="*/ 905691 h 1067369"/>
                <a:gd name="connsiteX25" fmla="*/ 784559 w 854227"/>
                <a:gd name="connsiteY25" fmla="*/ 853440 h 1067369"/>
                <a:gd name="connsiteX26" fmla="*/ 793267 w 854227"/>
                <a:gd name="connsiteY26" fmla="*/ 827314 h 1067369"/>
                <a:gd name="connsiteX27" fmla="*/ 810684 w 854227"/>
                <a:gd name="connsiteY27" fmla="*/ 792480 h 1067369"/>
                <a:gd name="connsiteX28" fmla="*/ 819393 w 854227"/>
                <a:gd name="connsiteY28" fmla="*/ 757645 h 1067369"/>
                <a:gd name="connsiteX29" fmla="*/ 836810 w 854227"/>
                <a:gd name="connsiteY29" fmla="*/ 722811 h 1067369"/>
                <a:gd name="connsiteX30" fmla="*/ 854227 w 854227"/>
                <a:gd name="connsiteY30" fmla="*/ 661851 h 1067369"/>
                <a:gd name="connsiteX31" fmla="*/ 845519 w 854227"/>
                <a:gd name="connsiteY31" fmla="*/ 322217 h 1067369"/>
                <a:gd name="connsiteX32" fmla="*/ 828101 w 854227"/>
                <a:gd name="connsiteY32" fmla="*/ 269965 h 1067369"/>
                <a:gd name="connsiteX33" fmla="*/ 801976 w 854227"/>
                <a:gd name="connsiteY33" fmla="*/ 182880 h 1067369"/>
                <a:gd name="connsiteX34" fmla="*/ 767141 w 854227"/>
                <a:gd name="connsiteY34" fmla="*/ 130628 h 1067369"/>
                <a:gd name="connsiteX35" fmla="*/ 749724 w 854227"/>
                <a:gd name="connsiteY35" fmla="*/ 104503 h 1067369"/>
                <a:gd name="connsiteX36" fmla="*/ 732307 w 854227"/>
                <a:gd name="connsiteY36" fmla="*/ 78377 h 1067369"/>
                <a:gd name="connsiteX37" fmla="*/ 706181 w 854227"/>
                <a:gd name="connsiteY37" fmla="*/ 60960 h 1067369"/>
                <a:gd name="connsiteX38" fmla="*/ 688764 w 854227"/>
                <a:gd name="connsiteY38" fmla="*/ 34834 h 1067369"/>
                <a:gd name="connsiteX39" fmla="*/ 636513 w 854227"/>
                <a:gd name="connsiteY39" fmla="*/ 17417 h 1067369"/>
                <a:gd name="connsiteX40" fmla="*/ 575553 w 854227"/>
                <a:gd name="connsiteY40" fmla="*/ 0 h 1067369"/>
                <a:gd name="connsiteX41" fmla="*/ 366547 w 854227"/>
                <a:gd name="connsiteY41" fmla="*/ 8708 h 1067369"/>
                <a:gd name="connsiteX42" fmla="*/ 340421 w 854227"/>
                <a:gd name="connsiteY42" fmla="*/ 17417 h 1067369"/>
                <a:gd name="connsiteX43" fmla="*/ 314296 w 854227"/>
                <a:gd name="connsiteY43" fmla="*/ 43543 h 1067369"/>
                <a:gd name="connsiteX44" fmla="*/ 279461 w 854227"/>
                <a:gd name="connsiteY44" fmla="*/ 87085 h 1067369"/>
                <a:gd name="connsiteX45" fmla="*/ 279461 w 854227"/>
                <a:gd name="connsiteY45" fmla="*/ 209005 h 1067369"/>
                <a:gd name="connsiteX46" fmla="*/ 296879 w 854227"/>
                <a:gd name="connsiteY46" fmla="*/ 226423 h 1067369"/>
                <a:gd name="connsiteX47" fmla="*/ 305587 w 854227"/>
                <a:gd name="connsiteY47" fmla="*/ 226423 h 106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54227" h="1067369">
                  <a:moveTo>
                    <a:pt x="305587" y="226423"/>
                  </a:moveTo>
                  <a:lnTo>
                    <a:pt x="305587" y="226423"/>
                  </a:lnTo>
                  <a:cubicBezTo>
                    <a:pt x="324165" y="310025"/>
                    <a:pt x="333454" y="299575"/>
                    <a:pt x="305587" y="383177"/>
                  </a:cubicBezTo>
                  <a:cubicBezTo>
                    <a:pt x="293784" y="418586"/>
                    <a:pt x="281637" y="406506"/>
                    <a:pt x="253336" y="426720"/>
                  </a:cubicBezTo>
                  <a:cubicBezTo>
                    <a:pt x="243314" y="433878"/>
                    <a:pt x="237457" y="446014"/>
                    <a:pt x="227210" y="452845"/>
                  </a:cubicBezTo>
                  <a:cubicBezTo>
                    <a:pt x="148669" y="505205"/>
                    <a:pt x="257162" y="410468"/>
                    <a:pt x="174959" y="478971"/>
                  </a:cubicBezTo>
                  <a:cubicBezTo>
                    <a:pt x="165498" y="486856"/>
                    <a:pt x="158294" y="497213"/>
                    <a:pt x="148833" y="505097"/>
                  </a:cubicBezTo>
                  <a:cubicBezTo>
                    <a:pt x="130370" y="520483"/>
                    <a:pt x="109166" y="529285"/>
                    <a:pt x="87873" y="539931"/>
                  </a:cubicBezTo>
                  <a:cubicBezTo>
                    <a:pt x="82067" y="548640"/>
                    <a:pt x="76540" y="557540"/>
                    <a:pt x="70456" y="566057"/>
                  </a:cubicBezTo>
                  <a:cubicBezTo>
                    <a:pt x="16446" y="641670"/>
                    <a:pt x="67960" y="565446"/>
                    <a:pt x="26913" y="627017"/>
                  </a:cubicBezTo>
                  <a:cubicBezTo>
                    <a:pt x="24010" y="638628"/>
                    <a:pt x="22919" y="650850"/>
                    <a:pt x="18204" y="661851"/>
                  </a:cubicBezTo>
                  <a:cubicBezTo>
                    <a:pt x="14081" y="671471"/>
                    <a:pt x="1242" y="677520"/>
                    <a:pt x="787" y="687977"/>
                  </a:cubicBezTo>
                  <a:cubicBezTo>
                    <a:pt x="-1738" y="746052"/>
                    <a:pt x="1977" y="804507"/>
                    <a:pt x="9496" y="862148"/>
                  </a:cubicBezTo>
                  <a:cubicBezTo>
                    <a:pt x="10850" y="872527"/>
                    <a:pt x="19959" y="880451"/>
                    <a:pt x="26913" y="888274"/>
                  </a:cubicBezTo>
                  <a:cubicBezTo>
                    <a:pt x="43277" y="906684"/>
                    <a:pt x="61747" y="923108"/>
                    <a:pt x="79164" y="940525"/>
                  </a:cubicBezTo>
                  <a:cubicBezTo>
                    <a:pt x="98510" y="959871"/>
                    <a:pt x="122568" y="986211"/>
                    <a:pt x="148833" y="992777"/>
                  </a:cubicBezTo>
                  <a:lnTo>
                    <a:pt x="183667" y="1001485"/>
                  </a:lnTo>
                  <a:cubicBezTo>
                    <a:pt x="189473" y="1007291"/>
                    <a:pt x="193740" y="1015231"/>
                    <a:pt x="201084" y="1018903"/>
                  </a:cubicBezTo>
                  <a:cubicBezTo>
                    <a:pt x="239336" y="1038029"/>
                    <a:pt x="272584" y="1039070"/>
                    <a:pt x="314296" y="1045028"/>
                  </a:cubicBezTo>
                  <a:cubicBezTo>
                    <a:pt x="408076" y="1076290"/>
                    <a:pt x="388927" y="1073305"/>
                    <a:pt x="575553" y="1045028"/>
                  </a:cubicBezTo>
                  <a:cubicBezTo>
                    <a:pt x="596249" y="1041892"/>
                    <a:pt x="607946" y="1016814"/>
                    <a:pt x="627804" y="1010194"/>
                  </a:cubicBezTo>
                  <a:lnTo>
                    <a:pt x="653930" y="1001485"/>
                  </a:lnTo>
                  <a:cubicBezTo>
                    <a:pt x="662639" y="992777"/>
                    <a:pt x="670705" y="983375"/>
                    <a:pt x="680056" y="975360"/>
                  </a:cubicBezTo>
                  <a:cubicBezTo>
                    <a:pt x="691076" y="965914"/>
                    <a:pt x="704627" y="959497"/>
                    <a:pt x="714890" y="949234"/>
                  </a:cubicBezTo>
                  <a:cubicBezTo>
                    <a:pt x="772944" y="891179"/>
                    <a:pt x="688767" y="952134"/>
                    <a:pt x="758433" y="905691"/>
                  </a:cubicBezTo>
                  <a:cubicBezTo>
                    <a:pt x="780321" y="840022"/>
                    <a:pt x="750795" y="920967"/>
                    <a:pt x="784559" y="853440"/>
                  </a:cubicBezTo>
                  <a:cubicBezTo>
                    <a:pt x="788664" y="845229"/>
                    <a:pt x="789651" y="835751"/>
                    <a:pt x="793267" y="827314"/>
                  </a:cubicBezTo>
                  <a:cubicBezTo>
                    <a:pt x="798381" y="815382"/>
                    <a:pt x="806126" y="804635"/>
                    <a:pt x="810684" y="792480"/>
                  </a:cubicBezTo>
                  <a:cubicBezTo>
                    <a:pt x="814887" y="781273"/>
                    <a:pt x="815190" y="768852"/>
                    <a:pt x="819393" y="757645"/>
                  </a:cubicBezTo>
                  <a:cubicBezTo>
                    <a:pt x="823951" y="745490"/>
                    <a:pt x="832374" y="735011"/>
                    <a:pt x="836810" y="722811"/>
                  </a:cubicBezTo>
                  <a:cubicBezTo>
                    <a:pt x="844032" y="702950"/>
                    <a:pt x="848421" y="682171"/>
                    <a:pt x="854227" y="661851"/>
                  </a:cubicBezTo>
                  <a:cubicBezTo>
                    <a:pt x="851324" y="548640"/>
                    <a:pt x="853052" y="435215"/>
                    <a:pt x="845519" y="322217"/>
                  </a:cubicBezTo>
                  <a:cubicBezTo>
                    <a:pt x="844298" y="303898"/>
                    <a:pt x="832554" y="287776"/>
                    <a:pt x="828101" y="269965"/>
                  </a:cubicBezTo>
                  <a:cubicBezTo>
                    <a:pt x="823233" y="250491"/>
                    <a:pt x="810458" y="195603"/>
                    <a:pt x="801976" y="182880"/>
                  </a:cubicBezTo>
                  <a:lnTo>
                    <a:pt x="767141" y="130628"/>
                  </a:lnTo>
                  <a:lnTo>
                    <a:pt x="749724" y="104503"/>
                  </a:lnTo>
                  <a:cubicBezTo>
                    <a:pt x="743918" y="95794"/>
                    <a:pt x="741016" y="84183"/>
                    <a:pt x="732307" y="78377"/>
                  </a:cubicBezTo>
                  <a:lnTo>
                    <a:pt x="706181" y="60960"/>
                  </a:lnTo>
                  <a:cubicBezTo>
                    <a:pt x="700375" y="52251"/>
                    <a:pt x="697640" y="40381"/>
                    <a:pt x="688764" y="34834"/>
                  </a:cubicBezTo>
                  <a:cubicBezTo>
                    <a:pt x="673196" y="25104"/>
                    <a:pt x="654324" y="21870"/>
                    <a:pt x="636513" y="17417"/>
                  </a:cubicBezTo>
                  <a:cubicBezTo>
                    <a:pt x="592773" y="6481"/>
                    <a:pt x="613034" y="12493"/>
                    <a:pt x="575553" y="0"/>
                  </a:cubicBezTo>
                  <a:cubicBezTo>
                    <a:pt x="505884" y="2903"/>
                    <a:pt x="436086" y="3557"/>
                    <a:pt x="366547" y="8708"/>
                  </a:cubicBezTo>
                  <a:cubicBezTo>
                    <a:pt x="357392" y="9386"/>
                    <a:pt x="348059" y="12325"/>
                    <a:pt x="340421" y="17417"/>
                  </a:cubicBezTo>
                  <a:cubicBezTo>
                    <a:pt x="330174" y="24249"/>
                    <a:pt x="322180" y="34082"/>
                    <a:pt x="314296" y="43543"/>
                  </a:cubicBezTo>
                  <a:cubicBezTo>
                    <a:pt x="259384" y="109439"/>
                    <a:pt x="330122" y="36427"/>
                    <a:pt x="279461" y="87085"/>
                  </a:cubicBezTo>
                  <a:cubicBezTo>
                    <a:pt x="263097" y="136179"/>
                    <a:pt x="261249" y="130089"/>
                    <a:pt x="279461" y="209005"/>
                  </a:cubicBezTo>
                  <a:cubicBezTo>
                    <a:pt x="281307" y="217006"/>
                    <a:pt x="290467" y="221294"/>
                    <a:pt x="296879" y="226423"/>
                  </a:cubicBezTo>
                  <a:cubicBezTo>
                    <a:pt x="346126" y="265822"/>
                    <a:pt x="304136" y="226423"/>
                    <a:pt x="305587" y="226423"/>
                  </a:cubicBezTo>
                  <a:close/>
                </a:path>
              </a:pathLst>
            </a:custGeom>
            <a:solidFill>
              <a:srgbClr val="C00000"/>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a:off x="2413804" y="5229654"/>
              <a:ext cx="208922" cy="208922"/>
            </a:xfrm>
            <a:prstGeom prst="ellipse">
              <a:avLst/>
            </a:prstGeom>
            <a:solidFill>
              <a:srgbClr val="E9D8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0" name="Oval 249"/>
          <p:cNvSpPr/>
          <p:nvPr/>
        </p:nvSpPr>
        <p:spPr>
          <a:xfrm>
            <a:off x="10946278" y="2277046"/>
            <a:ext cx="562309" cy="544718"/>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oon 2"/>
          <p:cNvSpPr/>
          <p:nvPr/>
        </p:nvSpPr>
        <p:spPr>
          <a:xfrm rot="14915731">
            <a:off x="10563040" y="2160915"/>
            <a:ext cx="267377" cy="917828"/>
          </a:xfrm>
          <a:prstGeom prst="moon">
            <a:avLst>
              <a:gd name="adj" fmla="val 87500"/>
            </a:avLst>
          </a:prstGeom>
          <a:solidFill>
            <a:srgbClr val="F1E2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237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ghttp.19928.nexcesscdn.net/809838/magento/media/catalog/product/cache/1/image/9df78eab33525d08d6e5fb8d27136e95/M/a/MaterialWorld-1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2743200" cy="369332"/>
          </a:xfrm>
          <a:prstGeom prst="rect">
            <a:avLst/>
          </a:prstGeom>
          <a:noFill/>
        </p:spPr>
        <p:txBody>
          <a:bodyPr wrap="square" rtlCol="0">
            <a:spAutoFit/>
          </a:bodyPr>
          <a:lstStyle/>
          <a:p>
            <a:r>
              <a:rPr lang="en-US" dirty="0">
                <a:solidFill>
                  <a:schemeClr val="bg1"/>
                </a:solidFill>
              </a:rPr>
              <a:t>Leviticus 11</a:t>
            </a:r>
          </a:p>
        </p:txBody>
      </p:sp>
      <p:sp>
        <p:nvSpPr>
          <p:cNvPr id="2" name="Rectangle 1"/>
          <p:cNvSpPr/>
          <p:nvPr/>
        </p:nvSpPr>
        <p:spPr>
          <a:xfrm>
            <a:off x="785339" y="1043732"/>
            <a:ext cx="7378946" cy="4401205"/>
          </a:xfrm>
          <a:prstGeom prst="rect">
            <a:avLst/>
          </a:prstGeom>
        </p:spPr>
        <p:txBody>
          <a:bodyPr wrap="square">
            <a:spAutoFit/>
          </a:bodyPr>
          <a:lstStyle/>
          <a:p>
            <a:pPr fontAlgn="base"/>
            <a:r>
              <a:rPr lang="en-US" sz="2800" dirty="0">
                <a:solidFill>
                  <a:schemeClr val="bg1"/>
                </a:solidFill>
                <a:latin typeface="Calibri" panose="020F0502020204030204" pitchFamily="34" charset="0"/>
              </a:rPr>
              <a:t>“Our physical body is the instrument of our spirit. In that marvelous revelation, the Word of Wisdom, we are told how to keep our bodies free from impurities which might dull, even destroy, those delicate physical senses which have to do with spiritual communication. …</a:t>
            </a:r>
          </a:p>
          <a:p>
            <a:pPr fontAlgn="base"/>
            <a:endParaRPr lang="en-US" sz="2800" dirty="0">
              <a:solidFill>
                <a:schemeClr val="bg1"/>
              </a:solidFill>
              <a:latin typeface="Calibri" panose="020F0502020204030204" pitchFamily="34" charset="0"/>
            </a:endParaRPr>
          </a:p>
          <a:p>
            <a:pPr fontAlgn="base"/>
            <a:r>
              <a:rPr lang="en-US" sz="2800" dirty="0">
                <a:solidFill>
                  <a:schemeClr val="bg1"/>
                </a:solidFill>
                <a:latin typeface="Calibri" panose="020F0502020204030204" pitchFamily="34" charset="0"/>
              </a:rPr>
              <a:t>“… [The Word of Wisdom] is [our] armor and will protect [us] from habits which obstruct the channels of personal revelation” (5)</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3527" y="1679801"/>
            <a:ext cx="2316616" cy="2887211"/>
          </a:xfrm>
          <a:prstGeom prst="rect">
            <a:avLst/>
          </a:prstGeom>
        </p:spPr>
      </p:pic>
    </p:spTree>
    <p:extLst>
      <p:ext uri="{BB962C8B-B14F-4D97-AF65-F5344CB8AC3E}">
        <p14:creationId xmlns:p14="http://schemas.microsoft.com/office/powerpoint/2010/main" val="10760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ghttp.19928.nexcesscdn.net/809838/magento/media/catalog/product/cache/1/image/9df78eab33525d08d6e5fb8d27136e95/M/a/MaterialWorld-1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lgerian" panose="04020705040A02060702" pitchFamily="82" charset="0"/>
              </a:rPr>
              <a:t>The Magnificent Priesthood</a:t>
            </a:r>
          </a:p>
        </p:txBody>
      </p:sp>
      <p:sp>
        <p:nvSpPr>
          <p:cNvPr id="2" name="Rectangle 1"/>
          <p:cNvSpPr/>
          <p:nvPr/>
        </p:nvSpPr>
        <p:spPr>
          <a:xfrm>
            <a:off x="272252" y="2758143"/>
            <a:ext cx="3814528" cy="1200329"/>
          </a:xfrm>
          <a:prstGeom prst="rect">
            <a:avLst/>
          </a:prstGeom>
        </p:spPr>
        <p:txBody>
          <a:bodyPr wrap="square">
            <a:spAutoFit/>
          </a:bodyPr>
          <a:lstStyle/>
          <a:p>
            <a:r>
              <a:rPr lang="en-US" b="0" i="1" dirty="0">
                <a:solidFill>
                  <a:srgbClr val="FFFF00"/>
                </a:solidFill>
                <a:effectLst/>
                <a:latin typeface="Calibri" panose="020F0502020204030204" pitchFamily="34" charset="0"/>
              </a:rPr>
              <a:t>How might the way Aaronic Priesthood holders prepare, administer, and pass the </a:t>
            </a:r>
            <a:r>
              <a:rPr lang="en-US" b="0" i="1" u="none" strike="noStrike" dirty="0">
                <a:solidFill>
                  <a:srgbClr val="FFFF00"/>
                </a:solidFill>
                <a:effectLst/>
                <a:latin typeface="Calibri" panose="020F0502020204030204" pitchFamily="34" charset="0"/>
              </a:rPr>
              <a:t>sacrament</a:t>
            </a:r>
            <a:r>
              <a:rPr lang="en-US" b="0" i="1" dirty="0">
                <a:solidFill>
                  <a:srgbClr val="FFFF00"/>
                </a:solidFill>
                <a:effectLst/>
                <a:latin typeface="Calibri" panose="020F0502020204030204" pitchFamily="34" charset="0"/>
              </a:rPr>
              <a:t> affect your experience with this ordinance?</a:t>
            </a:r>
            <a:endParaRPr lang="en-US" dirty="0">
              <a:solidFill>
                <a:srgbClr val="FFFF00"/>
              </a:solidFill>
            </a:endParaRPr>
          </a:p>
        </p:txBody>
      </p:sp>
      <p:pic>
        <p:nvPicPr>
          <p:cNvPr id="2050" name="Picture 2" descr="http://www.mormonwiki.com/wiki/images/2/21/Blessing_the_Sacrament.jpg"/>
          <p:cNvPicPr>
            <a:picLocks noChangeAspect="1" noChangeArrowheads="1"/>
          </p:cNvPicPr>
          <p:nvPr/>
        </p:nvPicPr>
        <p:blipFill rotWithShape="1">
          <a:blip r:embed="rId3">
            <a:extLst>
              <a:ext uri="{28A0092B-C50C-407E-A947-70E740481C1C}">
                <a14:useLocalDpi xmlns:a14="http://schemas.microsoft.com/office/drawing/2010/main" val="0"/>
              </a:ext>
            </a:extLst>
          </a:blip>
          <a:srcRect l="3744" t="3228"/>
          <a:stretch/>
        </p:blipFill>
        <p:spPr bwMode="auto">
          <a:xfrm>
            <a:off x="4359031" y="1887113"/>
            <a:ext cx="2750525" cy="359485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559643" y="1234650"/>
            <a:ext cx="3594226" cy="4247317"/>
          </a:xfrm>
          <a:prstGeom prst="rect">
            <a:avLst/>
          </a:prstGeom>
        </p:spPr>
        <p:txBody>
          <a:bodyPr wrap="square">
            <a:spAutoFit/>
          </a:bodyPr>
          <a:lstStyle/>
          <a:p>
            <a:r>
              <a:rPr lang="en-US" b="0" i="0" dirty="0">
                <a:solidFill>
                  <a:schemeClr val="bg1"/>
                </a:solidFill>
                <a:effectLst/>
                <a:latin typeface="Calibri" panose="020F0502020204030204" pitchFamily="34" charset="0"/>
              </a:rPr>
              <a:t>“You will seek to be completely clean and administer the sacrament worthily.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You will treat every young woman with kindness and respect.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You will honor your parents.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You will avoid offending the Spirit in what you think, say, or do.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You will come to know the Lord, whom you serve, and you will ever strive to be like Him.” (1)</a:t>
            </a:r>
            <a:endParaRPr lang="en-US" dirty="0">
              <a:solidFill>
                <a:schemeClr val="bg1"/>
              </a:solidFill>
            </a:endParaRPr>
          </a:p>
        </p:txBody>
      </p:sp>
    </p:spTree>
    <p:extLst>
      <p:ext uri="{BB962C8B-B14F-4D97-AF65-F5344CB8AC3E}">
        <p14:creationId xmlns:p14="http://schemas.microsoft.com/office/powerpoint/2010/main" val="232635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ghttp.19928.nexcesscdn.net/809838/magento/media/catalog/product/cache/1/image/9df78eab33525d08d6e5fb8d27136e95/M/a/MaterialWorld-1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3374" y="0"/>
            <a:ext cx="12023002" cy="6740307"/>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Song:  God of Power, God of Right #20</a:t>
            </a:r>
          </a:p>
          <a:p>
            <a:endParaRPr lang="en-US" dirty="0">
              <a:solidFill>
                <a:schemeClr val="bg1"/>
              </a:solidFill>
            </a:endParaRPr>
          </a:p>
          <a:p>
            <a:endParaRPr lang="en-US" dirty="0">
              <a:solidFill>
                <a:schemeClr val="bg1"/>
              </a:solidFill>
            </a:endParaRPr>
          </a:p>
          <a:p>
            <a:r>
              <a:rPr lang="en-US" dirty="0" err="1">
                <a:solidFill>
                  <a:schemeClr val="bg1"/>
                </a:solidFill>
              </a:rPr>
              <a:t>Videos:https</a:t>
            </a:r>
            <a:r>
              <a:rPr lang="en-US" dirty="0">
                <a:solidFill>
                  <a:schemeClr val="bg1"/>
                </a:solidFill>
              </a:rPr>
              <a:t>://www.lds.org/youth/video/the-magnificent-priesthood?lang=eng. OR </a:t>
            </a:r>
            <a:r>
              <a:rPr lang="en-US" dirty="0">
                <a:solidFill>
                  <a:schemeClr val="bg1"/>
                </a:solidFill>
                <a:hlinkClick r:id="rId3"/>
              </a:rPr>
              <a:t>https://www.youtube.com/watch?feature=player_embedded&amp;v=1j3MxNZdCeE</a:t>
            </a:r>
            <a:r>
              <a:rPr lang="en-US" dirty="0">
                <a:solidFill>
                  <a:schemeClr val="bg1"/>
                </a:solidFill>
              </a:rPr>
              <a:t> (2:58)</a:t>
            </a:r>
          </a:p>
          <a:p>
            <a:endParaRPr lang="en-US" dirty="0">
              <a:solidFill>
                <a:schemeClr val="bg1"/>
              </a:solidFill>
            </a:endParaRPr>
          </a:p>
          <a:p>
            <a:r>
              <a:rPr lang="en-US" dirty="0">
                <a:solidFill>
                  <a:schemeClr val="bg1"/>
                </a:solidFill>
              </a:rPr>
              <a:t>Priesthood Duty (4:59)</a:t>
            </a:r>
          </a:p>
          <a:p>
            <a:endParaRPr lang="en-US" dirty="0">
              <a:solidFill>
                <a:schemeClr val="bg1"/>
              </a:solidFill>
            </a:endParaRPr>
          </a:p>
          <a:p>
            <a:pPr marL="342900" indent="-342900">
              <a:buAutoNum type="arabicPeriod"/>
            </a:pPr>
            <a:r>
              <a:rPr lang="en-US" dirty="0">
                <a:solidFill>
                  <a:schemeClr val="bg1"/>
                </a:solidFill>
              </a:rPr>
              <a:t>Elder David L. Beck </a:t>
            </a:r>
            <a:r>
              <a:rPr lang="en-US" i="1" dirty="0">
                <a:solidFill>
                  <a:schemeClr val="bg1"/>
                </a:solidFill>
              </a:rPr>
              <a:t>The Magnificent Priesthood </a:t>
            </a:r>
            <a:r>
              <a:rPr lang="en-US" dirty="0">
                <a:solidFill>
                  <a:schemeClr val="bg1"/>
                </a:solidFill>
              </a:rPr>
              <a:t> April 2010 Gen. Conf.</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Elder Dallin H. </a:t>
            </a:r>
            <a:r>
              <a:rPr lang="en-US" i="1" dirty="0">
                <a:solidFill>
                  <a:schemeClr val="bg1"/>
                </a:solidFill>
              </a:rPr>
              <a:t>Oaks The Aaronic Priesthood and the Sacrament </a:t>
            </a:r>
            <a:r>
              <a:rPr lang="en-US" dirty="0">
                <a:solidFill>
                  <a:schemeClr val="bg1"/>
                </a:solidFill>
              </a:rPr>
              <a:t>Oct. 1998 Gen. Conf.</a:t>
            </a:r>
          </a:p>
          <a:p>
            <a:pPr marL="342900" indent="-342900">
              <a:buAutoNum type="arabicPeriod"/>
            </a:pPr>
            <a:endParaRPr lang="en-US" dirty="0">
              <a:solidFill>
                <a:schemeClr val="bg1"/>
              </a:solidFill>
            </a:endParaRPr>
          </a:p>
          <a:p>
            <a:pPr fontAlgn="base"/>
            <a:r>
              <a:rPr lang="en-US" dirty="0">
                <a:solidFill>
                  <a:schemeClr val="bg1"/>
                </a:solidFill>
              </a:rPr>
              <a:t>3. Questions and Answers March 1989 Ensign (What should I do if I know that someone who is administering the sacrament is unworthy? Does this affect the validity of the sacrament?)</a:t>
            </a:r>
          </a:p>
          <a:p>
            <a:pPr fontAlgn="base"/>
            <a:r>
              <a:rPr lang="en-US" i="1" dirty="0">
                <a:solidFill>
                  <a:schemeClr val="bg1"/>
                </a:solidFill>
              </a:rPr>
              <a:t>Rex W. Allred, Former Executive Secretary, Melchizedek Priesthood General Committee</a:t>
            </a:r>
          </a:p>
          <a:p>
            <a:pPr fontAlgn="base"/>
            <a:endParaRPr lang="en-US" i="1" dirty="0">
              <a:solidFill>
                <a:schemeClr val="bg1"/>
              </a:solidFill>
            </a:endParaRPr>
          </a:p>
          <a:p>
            <a:pPr marL="342900" indent="-342900" fontAlgn="base">
              <a:buAutoNum type="arabicPeriod" startAt="4"/>
            </a:pPr>
            <a:r>
              <a:rPr lang="en-US" b="0" i="0" dirty="0">
                <a:solidFill>
                  <a:schemeClr val="bg1"/>
                </a:solidFill>
                <a:effectLst/>
                <a:latin typeface="Calibri" panose="020F0502020204030204" pitchFamily="34" charset="0"/>
              </a:rPr>
              <a:t>(Wilson, Old Testament Word Studies, </a:t>
            </a:r>
            <a:r>
              <a:rPr lang="en-US" b="0" i="0" dirty="0" err="1">
                <a:solidFill>
                  <a:schemeClr val="bg1"/>
                </a:solidFill>
                <a:effectLst/>
                <a:latin typeface="Calibri" panose="020F0502020204030204" pitchFamily="34" charset="0"/>
              </a:rPr>
              <a:t>s.v</a:t>
            </a:r>
            <a:r>
              <a:rPr lang="en-US" b="0" i="0" dirty="0">
                <a:solidFill>
                  <a:schemeClr val="bg1"/>
                </a:solidFill>
                <a:effectLst/>
                <a:latin typeface="Calibri" panose="020F0502020204030204" pitchFamily="34" charset="0"/>
              </a:rPr>
              <a:t>. “clean, cleanse, clear,” p. 78).</a:t>
            </a:r>
          </a:p>
          <a:p>
            <a:pPr marL="342900" indent="-342900" fontAlgn="base">
              <a:buAutoNum type="arabicPeriod" startAt="4"/>
            </a:pPr>
            <a:endParaRPr lang="en-US" dirty="0">
              <a:solidFill>
                <a:schemeClr val="bg1"/>
              </a:solidFill>
              <a:latin typeface="Calibri" panose="020F0502020204030204" pitchFamily="34" charset="0"/>
            </a:endParaRPr>
          </a:p>
          <a:p>
            <a:pPr marL="342900" indent="-342900" fontAlgn="base">
              <a:buFontTx/>
              <a:buAutoNum type="arabicPeriod" startAt="4"/>
            </a:pPr>
            <a:r>
              <a:rPr lang="en-US" dirty="0">
                <a:solidFill>
                  <a:schemeClr val="bg1"/>
                </a:solidFill>
                <a:latin typeface="Calibri" panose="020F0502020204030204" pitchFamily="34" charset="0"/>
              </a:rPr>
              <a:t>Elder Boyd K. Packer (“Revelation in a Changing World,”</a:t>
            </a:r>
            <a:r>
              <a:rPr lang="en-US" i="1" dirty="0">
                <a:solidFill>
                  <a:schemeClr val="bg1"/>
                </a:solidFill>
                <a:latin typeface="Calibri" panose="020F0502020204030204" pitchFamily="34" charset="0"/>
              </a:rPr>
              <a:t> Ensign,</a:t>
            </a:r>
            <a:r>
              <a:rPr lang="en-US" dirty="0">
                <a:solidFill>
                  <a:schemeClr val="bg1"/>
                </a:solidFill>
                <a:latin typeface="Calibri" panose="020F0502020204030204" pitchFamily="34" charset="0"/>
              </a:rPr>
              <a:t> Nov. 1989, 14).</a:t>
            </a:r>
          </a:p>
          <a:p>
            <a:pPr marL="342900" indent="-342900" fontAlgn="base">
              <a:buAutoNum type="arabicPeriod" startAt="4"/>
            </a:pPr>
            <a:endParaRPr lang="en-US" dirty="0">
              <a:solidFill>
                <a:schemeClr val="bg1"/>
              </a:solidFill>
            </a:endParaRPr>
          </a:p>
          <a:p>
            <a:pPr fontAlgn="base"/>
            <a:endParaRPr lang="en-US" dirty="0">
              <a:solidFill>
                <a:schemeClr val="bg1"/>
              </a:solidFill>
            </a:endParaRPr>
          </a:p>
          <a:p>
            <a:pPr marL="342900" indent="-342900">
              <a:buAutoNum type="arabicPeriod"/>
            </a:pPr>
            <a:endParaRPr lang="en-US" dirty="0">
              <a:solidFill>
                <a:schemeClr val="bg1"/>
              </a:solidFill>
            </a:endParaRPr>
          </a:p>
        </p:txBody>
      </p:sp>
      <p:sp>
        <p:nvSpPr>
          <p:cNvPr id="5" name="Footer Placeholder 14">
            <a:extLst>
              <a:ext uri="{FF2B5EF4-FFF2-40B4-BE49-F238E27FC236}">
                <a16:creationId xmlns:a16="http://schemas.microsoft.com/office/drawing/2014/main" id="{9648C482-EDBF-4579-97CB-755887B013C7}"/>
              </a:ext>
            </a:extLst>
          </p:cNvPr>
          <p:cNvSpPr>
            <a:spLocks noGrp="1"/>
          </p:cNvSpPr>
          <p:nvPr/>
        </p:nvSpPr>
        <p:spPr>
          <a:xfrm>
            <a:off x="63865" y="652338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6" name="Group 5">
            <a:extLst>
              <a:ext uri="{FF2B5EF4-FFF2-40B4-BE49-F238E27FC236}">
                <a16:creationId xmlns:a16="http://schemas.microsoft.com/office/drawing/2014/main" id="{36FCBF03-F2D8-46CF-AE73-F2C8CDA50511}"/>
              </a:ext>
            </a:extLst>
          </p:cNvPr>
          <p:cNvGrpSpPr/>
          <p:nvPr/>
        </p:nvGrpSpPr>
        <p:grpSpPr>
          <a:xfrm>
            <a:off x="8431618" y="1447801"/>
            <a:ext cx="1151860" cy="1043688"/>
            <a:chOff x="5305110" y="533400"/>
            <a:chExt cx="1705290" cy="1545145"/>
          </a:xfrm>
        </p:grpSpPr>
        <p:sp>
          <p:nvSpPr>
            <p:cNvPr id="7" name="Right Arrow Callout 6">
              <a:extLst>
                <a:ext uri="{FF2B5EF4-FFF2-40B4-BE49-F238E27FC236}">
                  <a16:creationId xmlns:a16="http://schemas.microsoft.com/office/drawing/2014/main" id="{63383BB6-9AED-494F-8531-4386489CD984}"/>
                </a:ext>
              </a:extLst>
            </p:cNvPr>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1">
              <a:extLst>
                <a:ext uri="{FF2B5EF4-FFF2-40B4-BE49-F238E27FC236}">
                  <a16:creationId xmlns:a16="http://schemas.microsoft.com/office/drawing/2014/main" id="{B0272BB1-5271-417C-96AC-7BBD139E1B2B}"/>
                </a:ext>
              </a:extLst>
            </p:cNvPr>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55F265-63F7-4A4A-892B-33F98F42168B}"/>
                </a:ext>
              </a:extLst>
            </p:cNvPr>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0E8AF1B0-E57B-4187-91F2-0FF4CD33EE9F}"/>
                </a:ext>
              </a:extLst>
            </p:cNvPr>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411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496" y="436071"/>
            <a:ext cx="1502876" cy="230832"/>
          </a:xfrm>
          <a:prstGeom prst="rect">
            <a:avLst/>
          </a:prstGeom>
        </p:spPr>
        <p:txBody>
          <a:bodyPr wrap="square">
            <a:spAutoFit/>
          </a:bodyPr>
          <a:lstStyle/>
          <a:p>
            <a:r>
              <a:rPr lang="en-US" sz="900" dirty="0"/>
              <a:t>Bible Dictionary</a:t>
            </a:r>
            <a:endParaRPr lang="en-US" sz="900" dirty="0">
              <a:latin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690863793"/>
              </p:ext>
            </p:extLst>
          </p:nvPr>
        </p:nvGraphicFramePr>
        <p:xfrm>
          <a:off x="253497" y="653021"/>
          <a:ext cx="11816784" cy="2956560"/>
        </p:xfrm>
        <a:graphic>
          <a:graphicData uri="http://schemas.openxmlformats.org/drawingml/2006/table">
            <a:tbl>
              <a:tblPr firstRow="1" bandRow="1">
                <a:tableStyleId>{5940675A-B579-460E-94D1-54222C63F5DA}</a:tableStyleId>
              </a:tblPr>
              <a:tblGrid>
                <a:gridCol w="1477098">
                  <a:extLst>
                    <a:ext uri="{9D8B030D-6E8A-4147-A177-3AD203B41FA5}">
                      <a16:colId xmlns:a16="http://schemas.microsoft.com/office/drawing/2014/main" val="20000"/>
                    </a:ext>
                  </a:extLst>
                </a:gridCol>
                <a:gridCol w="1477098">
                  <a:extLst>
                    <a:ext uri="{9D8B030D-6E8A-4147-A177-3AD203B41FA5}">
                      <a16:colId xmlns:a16="http://schemas.microsoft.com/office/drawing/2014/main" val="20001"/>
                    </a:ext>
                  </a:extLst>
                </a:gridCol>
                <a:gridCol w="1477098">
                  <a:extLst>
                    <a:ext uri="{9D8B030D-6E8A-4147-A177-3AD203B41FA5}">
                      <a16:colId xmlns:a16="http://schemas.microsoft.com/office/drawing/2014/main" val="20002"/>
                    </a:ext>
                  </a:extLst>
                </a:gridCol>
                <a:gridCol w="1477098">
                  <a:extLst>
                    <a:ext uri="{9D8B030D-6E8A-4147-A177-3AD203B41FA5}">
                      <a16:colId xmlns:a16="http://schemas.microsoft.com/office/drawing/2014/main" val="20003"/>
                    </a:ext>
                  </a:extLst>
                </a:gridCol>
                <a:gridCol w="1477098">
                  <a:extLst>
                    <a:ext uri="{9D8B030D-6E8A-4147-A177-3AD203B41FA5}">
                      <a16:colId xmlns:a16="http://schemas.microsoft.com/office/drawing/2014/main" val="20004"/>
                    </a:ext>
                  </a:extLst>
                </a:gridCol>
                <a:gridCol w="1477098">
                  <a:extLst>
                    <a:ext uri="{9D8B030D-6E8A-4147-A177-3AD203B41FA5}">
                      <a16:colId xmlns:a16="http://schemas.microsoft.com/office/drawing/2014/main" val="20005"/>
                    </a:ext>
                  </a:extLst>
                </a:gridCol>
                <a:gridCol w="1477098">
                  <a:extLst>
                    <a:ext uri="{9D8B030D-6E8A-4147-A177-3AD203B41FA5}">
                      <a16:colId xmlns:a16="http://schemas.microsoft.com/office/drawing/2014/main" val="20006"/>
                    </a:ext>
                  </a:extLst>
                </a:gridCol>
                <a:gridCol w="1477098">
                  <a:extLst>
                    <a:ext uri="{9D8B030D-6E8A-4147-A177-3AD203B41FA5}">
                      <a16:colId xmlns:a16="http://schemas.microsoft.com/office/drawing/2014/main" val="20007"/>
                    </a:ext>
                  </a:extLst>
                </a:gridCol>
              </a:tblGrid>
              <a:tr h="370840">
                <a:tc>
                  <a:txBody>
                    <a:bodyPr/>
                    <a:lstStyle/>
                    <a:p>
                      <a:r>
                        <a:rPr lang="en-US" sz="2000" dirty="0"/>
                        <a:t>Chapters</a:t>
                      </a:r>
                      <a:r>
                        <a:rPr lang="en-US" sz="1600" dirty="0"/>
                        <a:t> 1-7</a:t>
                      </a:r>
                    </a:p>
                  </a:txBody>
                  <a:tcPr>
                    <a:solidFill>
                      <a:schemeClr val="bg1"/>
                    </a:solidFill>
                  </a:tcPr>
                </a:tc>
                <a:tc>
                  <a:txBody>
                    <a:bodyPr/>
                    <a:lstStyle/>
                    <a:p>
                      <a:r>
                        <a:rPr lang="en-US" sz="1600" dirty="0"/>
                        <a:t>Chapters 8-10</a:t>
                      </a:r>
                    </a:p>
                  </a:txBody>
                  <a:tcPr>
                    <a:solidFill>
                      <a:schemeClr val="accent1">
                        <a:lumMod val="60000"/>
                        <a:lumOff val="40000"/>
                      </a:schemeClr>
                    </a:solidFill>
                  </a:tcPr>
                </a:tc>
                <a:tc>
                  <a:txBody>
                    <a:bodyPr/>
                    <a:lstStyle/>
                    <a:p>
                      <a:r>
                        <a:rPr lang="en-US" sz="1600" dirty="0"/>
                        <a:t>Chapter</a:t>
                      </a:r>
                      <a:r>
                        <a:rPr lang="en-US" sz="1600" baseline="0" dirty="0"/>
                        <a:t> 11</a:t>
                      </a:r>
                      <a:endParaRPr lang="en-US" sz="1600" dirty="0"/>
                    </a:p>
                  </a:txBody>
                  <a:tcPr>
                    <a:solidFill>
                      <a:schemeClr val="accent1">
                        <a:lumMod val="60000"/>
                        <a:lumOff val="40000"/>
                      </a:schemeClr>
                    </a:solidFill>
                  </a:tcPr>
                </a:tc>
                <a:tc>
                  <a:txBody>
                    <a:bodyPr/>
                    <a:lstStyle/>
                    <a:p>
                      <a:r>
                        <a:rPr lang="en-US" sz="1600" dirty="0"/>
                        <a:t>Chapters 12</a:t>
                      </a:r>
                    </a:p>
                  </a:txBody>
                  <a:tcPr/>
                </a:tc>
                <a:tc>
                  <a:txBody>
                    <a:bodyPr/>
                    <a:lstStyle/>
                    <a:p>
                      <a:r>
                        <a:rPr lang="en-US" sz="1600" dirty="0"/>
                        <a:t>Chapters 13-15</a:t>
                      </a:r>
                    </a:p>
                  </a:txBody>
                  <a:tcPr/>
                </a:tc>
                <a:tc>
                  <a:txBody>
                    <a:bodyPr/>
                    <a:lstStyle/>
                    <a:p>
                      <a:r>
                        <a:rPr lang="en-US" sz="1600" dirty="0"/>
                        <a:t>Chapter</a:t>
                      </a:r>
                      <a:r>
                        <a:rPr lang="en-US" sz="1600" baseline="0" dirty="0"/>
                        <a:t> 16</a:t>
                      </a:r>
                      <a:endParaRPr lang="en-US" sz="1600" dirty="0"/>
                    </a:p>
                  </a:txBody>
                  <a:tcPr/>
                </a:tc>
                <a:tc>
                  <a:txBody>
                    <a:bodyPr/>
                    <a:lstStyle/>
                    <a:p>
                      <a:r>
                        <a:rPr lang="en-US" sz="1600" dirty="0"/>
                        <a:t>Chapter 17-26</a:t>
                      </a:r>
                    </a:p>
                  </a:txBody>
                  <a:tcPr/>
                </a:tc>
                <a:tc>
                  <a:txBody>
                    <a:bodyPr/>
                    <a:lstStyle/>
                    <a:p>
                      <a:r>
                        <a:rPr lang="en-US" sz="1600" dirty="0"/>
                        <a:t>Chapter 27</a:t>
                      </a:r>
                    </a:p>
                  </a:txBody>
                  <a:tcPr/>
                </a:tc>
                <a:extLst>
                  <a:ext uri="{0D108BD9-81ED-4DB2-BD59-A6C34878D82A}">
                    <a16:rowId xmlns:a16="http://schemas.microsoft.com/office/drawing/2014/main" val="10000"/>
                  </a:ext>
                </a:extLst>
              </a:tr>
              <a:tr h="370840">
                <a:tc>
                  <a:txBody>
                    <a:bodyPr/>
                    <a:lstStyle/>
                    <a:p>
                      <a:r>
                        <a:rPr lang="en-US" dirty="0"/>
                        <a:t>Explains the sacrificial ordinances—the offerings</a:t>
                      </a:r>
                    </a:p>
                  </a:txBody>
                  <a:tcPr>
                    <a:solidFill>
                      <a:schemeClr val="bg1"/>
                    </a:solidFill>
                  </a:tcPr>
                </a:tc>
                <a:tc>
                  <a:txBody>
                    <a:bodyPr/>
                    <a:lstStyle/>
                    <a:p>
                      <a:r>
                        <a:rPr lang="en-US" dirty="0"/>
                        <a:t>Describes the ritual observed</a:t>
                      </a:r>
                      <a:r>
                        <a:rPr lang="en-US" baseline="0" dirty="0"/>
                        <a:t> in the consecration of priests</a:t>
                      </a:r>
                      <a:endParaRPr lang="en-US" dirty="0"/>
                    </a:p>
                  </a:txBody>
                  <a:tcPr>
                    <a:solidFill>
                      <a:schemeClr val="accent1">
                        <a:lumMod val="40000"/>
                        <a:lumOff val="60000"/>
                      </a:schemeClr>
                    </a:solidFill>
                  </a:tcPr>
                </a:tc>
                <a:tc>
                  <a:txBody>
                    <a:bodyPr/>
                    <a:lstStyle/>
                    <a:p>
                      <a:r>
                        <a:rPr lang="en-US" dirty="0"/>
                        <a:t>Explains what may or may not be eaten and what is clean or unclean</a:t>
                      </a:r>
                    </a:p>
                  </a:txBody>
                  <a:tcPr>
                    <a:solidFill>
                      <a:schemeClr val="accent1">
                        <a:lumMod val="40000"/>
                        <a:lumOff val="60000"/>
                      </a:schemeClr>
                    </a:solidFill>
                  </a:tcPr>
                </a:tc>
                <a:tc>
                  <a:txBody>
                    <a:bodyPr/>
                    <a:lstStyle/>
                    <a:p>
                      <a:r>
                        <a:rPr lang="en-US" dirty="0"/>
                        <a:t>Discusses women after childbirth</a:t>
                      </a:r>
                    </a:p>
                  </a:txBody>
                  <a:tcPr/>
                </a:tc>
                <a:tc>
                  <a:txBody>
                    <a:bodyPr/>
                    <a:lstStyle/>
                    <a:p>
                      <a:r>
                        <a:rPr lang="en-US" dirty="0"/>
                        <a:t>Are laws relating to ceremonial uncleanness</a:t>
                      </a:r>
                    </a:p>
                  </a:txBody>
                  <a:tcPr/>
                </a:tc>
                <a:tc>
                  <a:txBody>
                    <a:bodyPr/>
                    <a:lstStyle/>
                    <a:p>
                      <a:r>
                        <a:rPr lang="en-US" dirty="0"/>
                        <a:t>Contains the ritual to be observed on the Day of Atonement</a:t>
                      </a:r>
                    </a:p>
                  </a:txBody>
                  <a:tcPr/>
                </a:tc>
                <a:tc>
                  <a:txBody>
                    <a:bodyPr/>
                    <a:lstStyle/>
                    <a:p>
                      <a:r>
                        <a:rPr lang="en-US" dirty="0"/>
                        <a:t>Contains a code of laws dealing with religious and social observances</a:t>
                      </a:r>
                    </a:p>
                  </a:txBody>
                  <a:tcPr/>
                </a:tc>
                <a:tc>
                  <a:txBody>
                    <a:bodyPr/>
                    <a:lstStyle/>
                    <a:p>
                      <a:r>
                        <a:rPr lang="en-US" dirty="0"/>
                        <a:t>Explains that the Lord commanded Israel to consecrate their crops, flocks, and herds to the Lord</a:t>
                      </a:r>
                    </a:p>
                  </a:txBody>
                  <a:tcPr/>
                </a:tc>
                <a:extLst>
                  <a:ext uri="{0D108BD9-81ED-4DB2-BD59-A6C34878D82A}">
                    <a16:rowId xmlns:a16="http://schemas.microsoft.com/office/drawing/2014/main" val="10001"/>
                  </a:ext>
                </a:extLst>
              </a:tr>
            </a:tbl>
          </a:graphicData>
        </a:graphic>
      </p:graphicFrame>
      <p:sp>
        <p:nvSpPr>
          <p:cNvPr id="6" name="Rectangle 5"/>
          <p:cNvSpPr/>
          <p:nvPr/>
        </p:nvSpPr>
        <p:spPr>
          <a:xfrm>
            <a:off x="253497" y="52856"/>
            <a:ext cx="11816783" cy="646331"/>
          </a:xfrm>
          <a:prstGeom prst="rect">
            <a:avLst/>
          </a:prstGeom>
        </p:spPr>
        <p:txBody>
          <a:bodyPr wrap="square">
            <a:spAutoFit/>
          </a:bodyPr>
          <a:lstStyle/>
          <a:p>
            <a:pPr algn="ctr"/>
            <a:r>
              <a:rPr lang="en-US" sz="3600" dirty="0">
                <a:latin typeface="Calibri" panose="020F0502020204030204" pitchFamily="34" charset="0"/>
              </a:rPr>
              <a:t>The Book of Leviticus</a:t>
            </a:r>
          </a:p>
        </p:txBody>
      </p:sp>
      <p:graphicFrame>
        <p:nvGraphicFramePr>
          <p:cNvPr id="7" name="Table 6"/>
          <p:cNvGraphicFramePr>
            <a:graphicFrameLocks noGrp="1"/>
          </p:cNvGraphicFramePr>
          <p:nvPr>
            <p:extLst>
              <p:ext uri="{D42A27DB-BD31-4B8C-83A1-F6EECF244321}">
                <p14:modId xmlns:p14="http://schemas.microsoft.com/office/powerpoint/2010/main" val="2014893487"/>
              </p:ext>
            </p:extLst>
          </p:nvPr>
        </p:nvGraphicFramePr>
        <p:xfrm>
          <a:off x="2410842" y="3695902"/>
          <a:ext cx="7502092" cy="3077273"/>
        </p:xfrm>
        <a:graphic>
          <a:graphicData uri="http://schemas.openxmlformats.org/drawingml/2006/table">
            <a:tbl>
              <a:tblPr firstRow="1" bandRow="1">
                <a:tableStyleId>{5940675A-B579-460E-94D1-54222C63F5DA}</a:tableStyleId>
              </a:tblPr>
              <a:tblGrid>
                <a:gridCol w="1875523">
                  <a:extLst>
                    <a:ext uri="{9D8B030D-6E8A-4147-A177-3AD203B41FA5}">
                      <a16:colId xmlns:a16="http://schemas.microsoft.com/office/drawing/2014/main" val="20000"/>
                    </a:ext>
                  </a:extLst>
                </a:gridCol>
                <a:gridCol w="1875523">
                  <a:extLst>
                    <a:ext uri="{9D8B030D-6E8A-4147-A177-3AD203B41FA5}">
                      <a16:colId xmlns:a16="http://schemas.microsoft.com/office/drawing/2014/main" val="20001"/>
                    </a:ext>
                  </a:extLst>
                </a:gridCol>
                <a:gridCol w="1875523">
                  <a:extLst>
                    <a:ext uri="{9D8B030D-6E8A-4147-A177-3AD203B41FA5}">
                      <a16:colId xmlns:a16="http://schemas.microsoft.com/office/drawing/2014/main" val="20002"/>
                    </a:ext>
                  </a:extLst>
                </a:gridCol>
                <a:gridCol w="1875523">
                  <a:extLst>
                    <a:ext uri="{9D8B030D-6E8A-4147-A177-3AD203B41FA5}">
                      <a16:colId xmlns:a16="http://schemas.microsoft.com/office/drawing/2014/main" val="20003"/>
                    </a:ext>
                  </a:extLst>
                </a:gridCol>
              </a:tblGrid>
              <a:tr h="425513">
                <a:tc>
                  <a:txBody>
                    <a:bodyPr/>
                    <a:lstStyle/>
                    <a:p>
                      <a:pPr algn="ctr"/>
                      <a:r>
                        <a:rPr lang="en-US" dirty="0"/>
                        <a:t>Leviticus 8</a:t>
                      </a:r>
                    </a:p>
                  </a:txBody>
                  <a:tcPr>
                    <a:solidFill>
                      <a:schemeClr val="accent1">
                        <a:lumMod val="60000"/>
                        <a:lumOff val="40000"/>
                      </a:schemeClr>
                    </a:solidFill>
                  </a:tcPr>
                </a:tc>
                <a:tc>
                  <a:txBody>
                    <a:bodyPr/>
                    <a:lstStyle/>
                    <a:p>
                      <a:pPr algn="ctr"/>
                      <a:r>
                        <a:rPr lang="en-US" dirty="0"/>
                        <a:t>Leviticus 9</a:t>
                      </a:r>
                    </a:p>
                  </a:txBody>
                  <a:tcPr>
                    <a:solidFill>
                      <a:schemeClr val="accent1">
                        <a:lumMod val="60000"/>
                        <a:lumOff val="40000"/>
                      </a:schemeClr>
                    </a:solidFill>
                  </a:tcPr>
                </a:tc>
                <a:tc>
                  <a:txBody>
                    <a:bodyPr/>
                    <a:lstStyle/>
                    <a:p>
                      <a:pPr algn="ctr"/>
                      <a:r>
                        <a:rPr lang="en-US" dirty="0"/>
                        <a:t>Leviticus 10</a:t>
                      </a:r>
                    </a:p>
                  </a:txBody>
                  <a:tcPr>
                    <a:solidFill>
                      <a:schemeClr val="accent1">
                        <a:lumMod val="60000"/>
                        <a:lumOff val="40000"/>
                      </a:schemeClr>
                    </a:solidFill>
                  </a:tcPr>
                </a:tc>
                <a:tc>
                  <a:txBody>
                    <a:bodyPr/>
                    <a:lstStyle/>
                    <a:p>
                      <a:pPr algn="ctr"/>
                      <a:r>
                        <a:rPr lang="en-US" dirty="0"/>
                        <a:t>Leviticus</a:t>
                      </a:r>
                      <a:r>
                        <a:rPr lang="en-US" baseline="0" dirty="0"/>
                        <a:t> 11</a:t>
                      </a:r>
                      <a:endParaRPr lang="en-US" dirty="0"/>
                    </a:p>
                  </a:txBody>
                  <a:tcP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US" dirty="0"/>
                        <a:t>The Consecration of the Priesthood</a:t>
                      </a:r>
                    </a:p>
                  </a:txBody>
                  <a:tcPr/>
                </a:tc>
                <a:tc>
                  <a:txBody>
                    <a:bodyPr/>
                    <a:lstStyle/>
                    <a:p>
                      <a:pPr algn="ctr"/>
                      <a:r>
                        <a:rPr lang="en-US" dirty="0"/>
                        <a:t>Ministry of the Priesthood</a:t>
                      </a:r>
                    </a:p>
                  </a:txBody>
                  <a:tcPr/>
                </a:tc>
                <a:tc>
                  <a:txBody>
                    <a:bodyPr/>
                    <a:lstStyle/>
                    <a:p>
                      <a:pPr algn="ctr"/>
                      <a:r>
                        <a:rPr lang="en-US" baseline="0" dirty="0"/>
                        <a:t>Failure of the Priesthood</a:t>
                      </a:r>
                      <a:endParaRPr lang="en-US" dirty="0"/>
                    </a:p>
                  </a:txBody>
                  <a:tcPr/>
                </a:tc>
                <a:tc>
                  <a:txBody>
                    <a:bodyPr/>
                    <a:lstStyle/>
                    <a:p>
                      <a:pPr algn="ctr"/>
                      <a:r>
                        <a:rPr lang="en-US" dirty="0"/>
                        <a:t>Laws of Clean and Unclean</a:t>
                      </a:r>
                    </a:p>
                  </a:txBody>
                  <a:tcPr/>
                </a:tc>
                <a:extLst>
                  <a:ext uri="{0D108BD9-81ED-4DB2-BD59-A6C34878D82A}">
                    <a16:rowId xmlns:a16="http://schemas.microsoft.com/office/drawing/2014/main" val="10001"/>
                  </a:ext>
                </a:extLst>
              </a:tr>
              <a:tr h="370840">
                <a:tc>
                  <a:txBody>
                    <a:bodyPr/>
                    <a:lstStyle/>
                    <a:p>
                      <a:r>
                        <a:rPr lang="en-US" sz="1400" b="0" i="1" kern="1200" dirty="0">
                          <a:solidFill>
                            <a:schemeClr val="tx1"/>
                          </a:solidFill>
                          <a:effectLst/>
                          <a:latin typeface="+mn-lt"/>
                          <a:ea typeface="+mn-ea"/>
                          <a:cs typeface="+mn-cs"/>
                        </a:rPr>
                        <a:t>Commanded</a:t>
                      </a:r>
                      <a:r>
                        <a:rPr lang="en-US" sz="1400" b="0" i="1" kern="1200" baseline="0" dirty="0">
                          <a:solidFill>
                            <a:schemeClr val="tx1"/>
                          </a:solidFill>
                          <a:effectLst/>
                          <a:latin typeface="+mn-lt"/>
                          <a:ea typeface="+mn-ea"/>
                          <a:cs typeface="+mn-cs"/>
                        </a:rPr>
                        <a:t> by Lord</a:t>
                      </a:r>
                    </a:p>
                    <a:p>
                      <a:r>
                        <a:rPr lang="en-US" sz="1400" b="0" i="1" kern="1200" baseline="0" dirty="0">
                          <a:solidFill>
                            <a:schemeClr val="tx1"/>
                          </a:solidFill>
                          <a:effectLst/>
                          <a:latin typeface="+mn-lt"/>
                          <a:ea typeface="+mn-ea"/>
                          <a:cs typeface="+mn-cs"/>
                        </a:rPr>
                        <a:t>Cleansing with Water</a:t>
                      </a:r>
                    </a:p>
                    <a:p>
                      <a:r>
                        <a:rPr lang="en-US" sz="1400" b="0" i="1" kern="1200" baseline="0" dirty="0">
                          <a:solidFill>
                            <a:schemeClr val="tx1"/>
                          </a:solidFill>
                          <a:effectLst/>
                          <a:latin typeface="+mn-lt"/>
                          <a:ea typeface="+mn-ea"/>
                          <a:cs typeface="+mn-cs"/>
                        </a:rPr>
                        <a:t>Special Garments</a:t>
                      </a:r>
                    </a:p>
                    <a:p>
                      <a:r>
                        <a:rPr lang="en-US" sz="1400" b="0" i="1" kern="1200" baseline="0" dirty="0">
                          <a:solidFill>
                            <a:schemeClr val="tx1"/>
                          </a:solidFill>
                          <a:effectLst/>
                          <a:latin typeface="+mn-lt"/>
                          <a:ea typeface="+mn-ea"/>
                          <a:cs typeface="+mn-cs"/>
                        </a:rPr>
                        <a:t>Anointing with Oil</a:t>
                      </a:r>
                    </a:p>
                    <a:p>
                      <a:r>
                        <a:rPr lang="en-US" sz="1400" b="0" i="1" kern="1200" baseline="0" dirty="0">
                          <a:solidFill>
                            <a:schemeClr val="tx1"/>
                          </a:solidFill>
                          <a:effectLst/>
                          <a:latin typeface="+mn-lt"/>
                          <a:ea typeface="+mn-ea"/>
                          <a:cs typeface="+mn-cs"/>
                        </a:rPr>
                        <a:t>Consecrating with Blood</a:t>
                      </a:r>
                    </a:p>
                    <a:p>
                      <a:r>
                        <a:rPr lang="en-US" sz="1400" b="0" i="1" kern="1200" baseline="0" dirty="0">
                          <a:solidFill>
                            <a:schemeClr val="tx1"/>
                          </a:solidFill>
                          <a:effectLst/>
                          <a:latin typeface="+mn-lt"/>
                          <a:ea typeface="+mn-ea"/>
                          <a:cs typeface="+mn-cs"/>
                        </a:rPr>
                        <a:t>Remaining in Tabernacle</a:t>
                      </a:r>
                    </a:p>
                    <a:p>
                      <a:endParaRPr lang="en-US" sz="1400" dirty="0"/>
                    </a:p>
                  </a:txBody>
                  <a:tcPr/>
                </a:tc>
                <a:tc>
                  <a:txBody>
                    <a:bodyPr/>
                    <a:lstStyle/>
                    <a:p>
                      <a:r>
                        <a:rPr lang="en-US" sz="1400" b="0" i="1" kern="1200" dirty="0">
                          <a:solidFill>
                            <a:schemeClr val="tx1"/>
                          </a:solidFill>
                          <a:effectLst/>
                          <a:latin typeface="+mn-lt"/>
                          <a:ea typeface="+mn-ea"/>
                          <a:cs typeface="+mn-cs"/>
                        </a:rPr>
                        <a:t>Offerings for the Priest</a:t>
                      </a:r>
                    </a:p>
                    <a:p>
                      <a:r>
                        <a:rPr lang="en-US" sz="1400" b="0" i="1" kern="1200" dirty="0">
                          <a:solidFill>
                            <a:schemeClr val="tx1"/>
                          </a:solidFill>
                          <a:effectLst/>
                          <a:latin typeface="+mn-lt"/>
                          <a:ea typeface="+mn-ea"/>
                          <a:cs typeface="+mn-cs"/>
                        </a:rPr>
                        <a:t>Offerings</a:t>
                      </a:r>
                      <a:r>
                        <a:rPr lang="en-US" sz="1400" b="0" i="1" kern="1200" baseline="0" dirty="0">
                          <a:solidFill>
                            <a:schemeClr val="tx1"/>
                          </a:solidFill>
                          <a:effectLst/>
                          <a:latin typeface="+mn-lt"/>
                          <a:ea typeface="+mn-ea"/>
                          <a:cs typeface="+mn-cs"/>
                        </a:rPr>
                        <a:t> for the People</a:t>
                      </a:r>
                    </a:p>
                    <a:p>
                      <a:r>
                        <a:rPr lang="en-US" sz="1400" b="0" i="1" kern="1200" baseline="0" dirty="0">
                          <a:solidFill>
                            <a:schemeClr val="tx1"/>
                          </a:solidFill>
                          <a:effectLst/>
                          <a:latin typeface="+mn-lt"/>
                          <a:ea typeface="+mn-ea"/>
                          <a:cs typeface="+mn-cs"/>
                        </a:rPr>
                        <a:t>The Lord Accepting the Offerings</a:t>
                      </a:r>
                      <a:endParaRPr lang="en-US" sz="1400" dirty="0"/>
                    </a:p>
                  </a:txBody>
                  <a:tcPr/>
                </a:tc>
                <a:tc>
                  <a:txBody>
                    <a:bodyPr/>
                    <a:lstStyle/>
                    <a:p>
                      <a:r>
                        <a:rPr lang="en-US" sz="1400" b="0" i="1" kern="1200" dirty="0">
                          <a:solidFill>
                            <a:schemeClr val="tx1"/>
                          </a:solidFill>
                          <a:effectLst/>
                          <a:latin typeface="+mn-lt"/>
                          <a:ea typeface="+mn-ea"/>
                          <a:cs typeface="+mn-cs"/>
                        </a:rPr>
                        <a:t>The Sin of </a:t>
                      </a:r>
                      <a:r>
                        <a:rPr lang="en-US" sz="1400" b="0" i="1" kern="1200" dirty="0" err="1">
                          <a:solidFill>
                            <a:schemeClr val="tx1"/>
                          </a:solidFill>
                          <a:effectLst/>
                          <a:latin typeface="+mn-lt"/>
                          <a:ea typeface="+mn-ea"/>
                          <a:cs typeface="+mn-cs"/>
                        </a:rPr>
                        <a:t>Nadab</a:t>
                      </a:r>
                      <a:r>
                        <a:rPr lang="en-US" sz="1400" b="0" i="1" kern="1200" dirty="0">
                          <a:solidFill>
                            <a:schemeClr val="tx1"/>
                          </a:solidFill>
                          <a:effectLst/>
                          <a:latin typeface="+mn-lt"/>
                          <a:ea typeface="+mn-ea"/>
                          <a:cs typeface="+mn-cs"/>
                        </a:rPr>
                        <a:t> and </a:t>
                      </a:r>
                      <a:r>
                        <a:rPr lang="en-US" sz="1400" b="0" i="1" kern="1200" dirty="0" err="1">
                          <a:solidFill>
                            <a:schemeClr val="tx1"/>
                          </a:solidFill>
                          <a:effectLst/>
                          <a:latin typeface="+mn-lt"/>
                          <a:ea typeface="+mn-ea"/>
                          <a:cs typeface="+mn-cs"/>
                        </a:rPr>
                        <a:t>Abihu</a:t>
                      </a:r>
                      <a:endParaRPr lang="en-US" sz="1400" b="0" i="1" kern="1200" dirty="0">
                        <a:solidFill>
                          <a:schemeClr val="tx1"/>
                        </a:solidFill>
                        <a:effectLst/>
                        <a:latin typeface="+mn-lt"/>
                        <a:ea typeface="+mn-ea"/>
                        <a:cs typeface="+mn-cs"/>
                      </a:endParaRPr>
                    </a:p>
                    <a:p>
                      <a:r>
                        <a:rPr lang="en-US" sz="1400" b="0" i="1" kern="1200" dirty="0">
                          <a:solidFill>
                            <a:schemeClr val="tx1"/>
                          </a:solidFill>
                          <a:effectLst/>
                          <a:latin typeface="+mn-lt"/>
                          <a:ea typeface="+mn-ea"/>
                          <a:cs typeface="+mn-cs"/>
                        </a:rPr>
                        <a:t>The Sin of Elazar and </a:t>
                      </a:r>
                      <a:r>
                        <a:rPr lang="en-US" sz="1400" b="0" i="1" kern="1200" dirty="0" err="1">
                          <a:solidFill>
                            <a:schemeClr val="tx1"/>
                          </a:solidFill>
                          <a:effectLst/>
                          <a:latin typeface="+mn-lt"/>
                          <a:ea typeface="+mn-ea"/>
                          <a:cs typeface="+mn-cs"/>
                        </a:rPr>
                        <a:t>Ithamar</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1" kern="1200" dirty="0">
                          <a:solidFill>
                            <a:schemeClr val="tx1"/>
                          </a:solidFill>
                          <a:effectLst/>
                          <a:latin typeface="+mn-lt"/>
                          <a:ea typeface="+mn-ea"/>
                          <a:cs typeface="+mn-cs"/>
                        </a:rPr>
                        <a:t>Animals of the Earth</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kern="1200" dirty="0">
                          <a:solidFill>
                            <a:schemeClr val="tx1"/>
                          </a:solidFill>
                          <a:effectLst/>
                          <a:latin typeface="+mn-lt"/>
                          <a:ea typeface="+mn-ea"/>
                          <a:cs typeface="+mn-cs"/>
                        </a:rPr>
                        <a:t>Living things in the water</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kern="1200" dirty="0">
                          <a:solidFill>
                            <a:schemeClr val="tx1"/>
                          </a:solidFill>
                          <a:effectLst/>
                          <a:latin typeface="+mn-lt"/>
                          <a:ea typeface="+mn-ea"/>
                          <a:cs typeface="+mn-cs"/>
                        </a:rPr>
                        <a:t>Birds,</a:t>
                      </a:r>
                      <a:r>
                        <a:rPr lang="en-US" sz="1400" b="0" i="1" kern="1200" baseline="0" dirty="0">
                          <a:solidFill>
                            <a:schemeClr val="tx1"/>
                          </a:solidFill>
                          <a:effectLst/>
                          <a:latin typeface="+mn-lt"/>
                          <a:ea typeface="+mn-ea"/>
                          <a:cs typeface="+mn-cs"/>
                        </a:rPr>
                        <a:t> insects, creeping things,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kern="1200" baseline="0" dirty="0" err="1">
                          <a:solidFill>
                            <a:schemeClr val="tx1"/>
                          </a:solidFill>
                          <a:effectLst/>
                          <a:latin typeface="+mn-lt"/>
                          <a:ea typeface="+mn-ea"/>
                          <a:cs typeface="+mn-cs"/>
                        </a:rPr>
                        <a:t>Carcusses</a:t>
                      </a:r>
                      <a:r>
                        <a:rPr lang="en-US" sz="1400" b="0" i="1" kern="1200" baseline="0" dirty="0">
                          <a:solidFill>
                            <a:schemeClr val="tx1"/>
                          </a:solidFill>
                          <a:effectLst/>
                          <a:latin typeface="+mn-lt"/>
                          <a:ea typeface="+mn-ea"/>
                          <a:cs typeface="+mn-cs"/>
                        </a:rPr>
                        <a:t> of unclean animals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kern="1200" baseline="0" dirty="0">
                          <a:solidFill>
                            <a:schemeClr val="tx1"/>
                          </a:solidFill>
                          <a:effectLst/>
                          <a:latin typeface="+mn-lt"/>
                          <a:ea typeface="+mn-ea"/>
                          <a:cs typeface="+mn-cs"/>
                        </a:rPr>
                        <a:t>Purpose of dietary Law</a:t>
                      </a:r>
                      <a:endParaRPr lang="en-US" sz="1400" i="1"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77360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087" y="352322"/>
            <a:ext cx="5976256" cy="5531451"/>
          </a:xfrm>
          <a:prstGeom prst="rect">
            <a:avLst/>
          </a:prstGeom>
          <a:ln>
            <a:solidFill>
              <a:schemeClr val="tx1"/>
            </a:solidFill>
          </a:ln>
        </p:spPr>
        <p:txBody>
          <a:bodyPr wrap="square">
            <a:spAutoFit/>
          </a:bodyPr>
          <a:lstStyle/>
          <a:p>
            <a:pPr marL="285750" indent="-285750" fontAlgn="base">
              <a:lnSpc>
                <a:spcPct val="250000"/>
              </a:lnSpc>
              <a:buFontTx/>
              <a:buChar char="—"/>
            </a:pPr>
            <a:r>
              <a:rPr lang="en-US" sz="1600" b="0" i="1" dirty="0">
                <a:solidFill>
                  <a:srgbClr val="333333"/>
                </a:solidFill>
                <a:effectLst/>
                <a:latin typeface="Calibri" panose="020F0502020204030204" pitchFamily="34" charset="0"/>
              </a:rPr>
              <a:t>Moses anointed Aaron with oil.</a:t>
            </a:r>
            <a:endParaRPr lang="en-US" sz="1600" b="0" i="0" dirty="0">
              <a:solidFill>
                <a:srgbClr val="333333"/>
              </a:solidFill>
              <a:effectLst/>
              <a:latin typeface="Calibri" panose="020F0502020204030204" pitchFamily="34" charset="0"/>
            </a:endParaRPr>
          </a:p>
          <a:p>
            <a:pPr marL="285750" indent="-285750" fontAlgn="base">
              <a:lnSpc>
                <a:spcPct val="250000"/>
              </a:lnSpc>
              <a:buFontTx/>
              <a:buChar char="—"/>
            </a:pPr>
            <a:r>
              <a:rPr lang="en-US" sz="1600" b="0" i="1" dirty="0">
                <a:solidFill>
                  <a:srgbClr val="333333"/>
                </a:solidFill>
                <a:effectLst/>
                <a:latin typeface="Calibri" panose="020F0502020204030204" pitchFamily="34" charset="0"/>
              </a:rPr>
              <a:t>Moses washed Aaron and his sons with water.</a:t>
            </a:r>
            <a:endParaRPr lang="en-US" sz="1600" b="0" i="0" dirty="0">
              <a:solidFill>
                <a:srgbClr val="333333"/>
              </a:solidFill>
              <a:effectLst/>
              <a:latin typeface="Calibri" panose="020F0502020204030204" pitchFamily="34" charset="0"/>
            </a:endParaRPr>
          </a:p>
          <a:p>
            <a:pPr marL="285750" indent="-285750" fontAlgn="base">
              <a:lnSpc>
                <a:spcPct val="250000"/>
              </a:lnSpc>
              <a:buFontTx/>
              <a:buChar char="—"/>
            </a:pPr>
            <a:r>
              <a:rPr lang="en-US" sz="1600" b="0" i="1" dirty="0">
                <a:solidFill>
                  <a:srgbClr val="333333"/>
                </a:solidFill>
                <a:effectLst/>
                <a:latin typeface="Calibri" panose="020F0502020204030204" pitchFamily="34" charset="0"/>
              </a:rPr>
              <a:t>Moses offered various sacrifices as an atonement for Aaron and his sons.</a:t>
            </a:r>
          </a:p>
          <a:p>
            <a:pPr marL="285750" indent="-285750" fontAlgn="base">
              <a:lnSpc>
                <a:spcPct val="250000"/>
              </a:lnSpc>
              <a:buFontTx/>
              <a:buChar char="—"/>
            </a:pPr>
            <a:r>
              <a:rPr lang="en-US" sz="1600" b="0" i="1" dirty="0">
                <a:solidFill>
                  <a:srgbClr val="333333"/>
                </a:solidFill>
                <a:effectLst/>
                <a:latin typeface="Calibri" panose="020F0502020204030204" pitchFamily="34" charset="0"/>
              </a:rPr>
              <a:t> Moses gathered the children of Israel to the tabernacle</a:t>
            </a:r>
            <a:endParaRPr lang="en-US" sz="1600" b="0" i="0" dirty="0">
              <a:solidFill>
                <a:srgbClr val="333333"/>
              </a:solidFill>
              <a:effectLst/>
              <a:latin typeface="Calibri" panose="020F0502020204030204" pitchFamily="34" charset="0"/>
            </a:endParaRPr>
          </a:p>
          <a:p>
            <a:pPr marL="285750" indent="-285750" fontAlgn="base">
              <a:lnSpc>
                <a:spcPct val="250000"/>
              </a:lnSpc>
              <a:buFontTx/>
              <a:buChar char="—"/>
            </a:pPr>
            <a:r>
              <a:rPr lang="en-US" sz="1600" b="0" i="1" dirty="0">
                <a:solidFill>
                  <a:srgbClr val="333333"/>
                </a:solidFill>
                <a:effectLst/>
                <a:latin typeface="Calibri" panose="020F0502020204030204" pitchFamily="34" charset="0"/>
              </a:rPr>
              <a:t>Aaron and his sons remained at the tabernacle for seven days. </a:t>
            </a:r>
          </a:p>
          <a:p>
            <a:pPr marL="285750" indent="-285750" fontAlgn="base">
              <a:lnSpc>
                <a:spcPct val="250000"/>
              </a:lnSpc>
              <a:buFontTx/>
              <a:buChar char="—"/>
            </a:pPr>
            <a:r>
              <a:rPr lang="en-US" sz="1600" b="0" i="1" dirty="0">
                <a:solidFill>
                  <a:srgbClr val="333333"/>
                </a:solidFill>
                <a:effectLst/>
                <a:latin typeface="Calibri" panose="020F0502020204030204" pitchFamily="34" charset="0"/>
              </a:rPr>
              <a:t>Moses clothed Aaron in the clothes of the priesthood.</a:t>
            </a:r>
          </a:p>
          <a:p>
            <a:pPr marL="285750" indent="-285750" fontAlgn="base">
              <a:lnSpc>
                <a:spcPct val="250000"/>
              </a:lnSpc>
              <a:buFontTx/>
              <a:buChar char="—"/>
            </a:pPr>
            <a:r>
              <a:rPr lang="en-US" sz="1600" b="0" i="1" dirty="0">
                <a:solidFill>
                  <a:srgbClr val="333333"/>
                </a:solidFill>
                <a:effectLst/>
                <a:latin typeface="Calibri" panose="020F0502020204030204" pitchFamily="34" charset="0"/>
              </a:rPr>
              <a:t> Moses anointed the tabernacle and altar with oil and consecrated it to the Lord.</a:t>
            </a:r>
            <a:endParaRPr lang="en-US" sz="1600" b="0" i="0" dirty="0">
              <a:solidFill>
                <a:srgbClr val="333333"/>
              </a:solidFill>
              <a:effectLst/>
              <a:latin typeface="Calibri" panose="020F0502020204030204" pitchFamily="34" charset="0"/>
            </a:endParaRPr>
          </a:p>
        </p:txBody>
      </p:sp>
      <p:sp>
        <p:nvSpPr>
          <p:cNvPr id="15" name="Rectangle 14"/>
          <p:cNvSpPr/>
          <p:nvPr/>
        </p:nvSpPr>
        <p:spPr>
          <a:xfrm>
            <a:off x="6063343" y="352322"/>
            <a:ext cx="5921828" cy="5531451"/>
          </a:xfrm>
          <a:prstGeom prst="rect">
            <a:avLst/>
          </a:prstGeom>
          <a:ln>
            <a:solidFill>
              <a:schemeClr val="tx1"/>
            </a:solidFill>
          </a:ln>
        </p:spPr>
        <p:txBody>
          <a:bodyPr wrap="square">
            <a:spAutoFit/>
          </a:bodyPr>
          <a:lstStyle/>
          <a:p>
            <a:pPr marL="285750" indent="-285750" fontAlgn="base">
              <a:lnSpc>
                <a:spcPct val="250000"/>
              </a:lnSpc>
              <a:buFontTx/>
              <a:buChar char="—"/>
            </a:pPr>
            <a:r>
              <a:rPr lang="en-US" sz="1600" b="0" i="1" dirty="0">
                <a:solidFill>
                  <a:srgbClr val="333333"/>
                </a:solidFill>
                <a:effectLst/>
                <a:latin typeface="Calibri" panose="020F0502020204030204" pitchFamily="34" charset="0"/>
              </a:rPr>
              <a:t>Moses anointed Aaron with oil.</a:t>
            </a:r>
            <a:endParaRPr lang="en-US" sz="1600" b="0" i="0" dirty="0">
              <a:solidFill>
                <a:srgbClr val="333333"/>
              </a:solidFill>
              <a:effectLst/>
              <a:latin typeface="Calibri" panose="020F0502020204030204" pitchFamily="34" charset="0"/>
            </a:endParaRPr>
          </a:p>
          <a:p>
            <a:pPr marL="285750" indent="-285750" fontAlgn="base">
              <a:lnSpc>
                <a:spcPct val="250000"/>
              </a:lnSpc>
              <a:buFontTx/>
              <a:buChar char="—"/>
            </a:pPr>
            <a:r>
              <a:rPr lang="en-US" sz="1600" b="0" i="1" dirty="0">
                <a:solidFill>
                  <a:srgbClr val="333333"/>
                </a:solidFill>
                <a:effectLst/>
                <a:latin typeface="Calibri" panose="020F0502020204030204" pitchFamily="34" charset="0"/>
              </a:rPr>
              <a:t>Moses washed Aaron and his sons with water.</a:t>
            </a:r>
            <a:endParaRPr lang="en-US" sz="1600" b="0" i="0" dirty="0">
              <a:solidFill>
                <a:srgbClr val="333333"/>
              </a:solidFill>
              <a:effectLst/>
              <a:latin typeface="Calibri" panose="020F0502020204030204" pitchFamily="34" charset="0"/>
            </a:endParaRPr>
          </a:p>
          <a:p>
            <a:pPr marL="285750" indent="-285750" fontAlgn="base">
              <a:lnSpc>
                <a:spcPct val="250000"/>
              </a:lnSpc>
              <a:buFontTx/>
              <a:buChar char="—"/>
            </a:pPr>
            <a:r>
              <a:rPr lang="en-US" sz="1600" b="0" i="1" dirty="0">
                <a:solidFill>
                  <a:srgbClr val="333333"/>
                </a:solidFill>
                <a:effectLst/>
                <a:latin typeface="Calibri" panose="020F0502020204030204" pitchFamily="34" charset="0"/>
              </a:rPr>
              <a:t>Moses offered various sacrifices as an atonement for Aaron and his sons.</a:t>
            </a:r>
          </a:p>
          <a:p>
            <a:pPr marL="285750" indent="-285750" fontAlgn="base">
              <a:lnSpc>
                <a:spcPct val="250000"/>
              </a:lnSpc>
              <a:buFontTx/>
              <a:buChar char="—"/>
            </a:pPr>
            <a:r>
              <a:rPr lang="en-US" sz="1600" b="0" i="1" dirty="0">
                <a:solidFill>
                  <a:srgbClr val="333333"/>
                </a:solidFill>
                <a:effectLst/>
                <a:latin typeface="Calibri" panose="020F0502020204030204" pitchFamily="34" charset="0"/>
              </a:rPr>
              <a:t> Moses gathered the children of Israel to the tabernacle</a:t>
            </a:r>
            <a:endParaRPr lang="en-US" sz="1600" b="0" i="0" dirty="0">
              <a:solidFill>
                <a:srgbClr val="333333"/>
              </a:solidFill>
              <a:effectLst/>
              <a:latin typeface="Calibri" panose="020F0502020204030204" pitchFamily="34" charset="0"/>
            </a:endParaRPr>
          </a:p>
          <a:p>
            <a:pPr marL="285750" indent="-285750" fontAlgn="base">
              <a:lnSpc>
                <a:spcPct val="250000"/>
              </a:lnSpc>
              <a:buFontTx/>
              <a:buChar char="—"/>
            </a:pPr>
            <a:r>
              <a:rPr lang="en-US" sz="1600" b="0" i="1" dirty="0">
                <a:solidFill>
                  <a:srgbClr val="333333"/>
                </a:solidFill>
                <a:effectLst/>
                <a:latin typeface="Calibri" panose="020F0502020204030204" pitchFamily="34" charset="0"/>
              </a:rPr>
              <a:t>Aaron and his sons remained at the tabernacle for seven days. </a:t>
            </a:r>
          </a:p>
          <a:p>
            <a:pPr marL="285750" indent="-285750" fontAlgn="base">
              <a:lnSpc>
                <a:spcPct val="250000"/>
              </a:lnSpc>
              <a:buFontTx/>
              <a:buChar char="—"/>
            </a:pPr>
            <a:r>
              <a:rPr lang="en-US" sz="1600" b="0" i="1" dirty="0">
                <a:solidFill>
                  <a:srgbClr val="333333"/>
                </a:solidFill>
                <a:effectLst/>
                <a:latin typeface="Calibri" panose="020F0502020204030204" pitchFamily="34" charset="0"/>
              </a:rPr>
              <a:t>Moses clothed Aaron in the clothes of the priesthood.</a:t>
            </a:r>
          </a:p>
          <a:p>
            <a:pPr marL="285750" indent="-285750" fontAlgn="base">
              <a:lnSpc>
                <a:spcPct val="250000"/>
              </a:lnSpc>
              <a:buFontTx/>
              <a:buChar char="—"/>
            </a:pPr>
            <a:r>
              <a:rPr lang="en-US" sz="1600" b="0" i="1" dirty="0">
                <a:solidFill>
                  <a:srgbClr val="333333"/>
                </a:solidFill>
                <a:effectLst/>
                <a:latin typeface="Calibri" panose="020F0502020204030204" pitchFamily="34" charset="0"/>
              </a:rPr>
              <a:t> Moses anointed the tabernacle and altar with oil and consecrated it to the Lord.</a:t>
            </a:r>
            <a:endParaRPr lang="en-US" sz="1600" b="0" i="0" dirty="0">
              <a:solidFill>
                <a:srgbClr val="333333"/>
              </a:solidFill>
              <a:effectLst/>
              <a:latin typeface="Calibri" panose="020F0502020204030204" pitchFamily="34" charset="0"/>
            </a:endParaRPr>
          </a:p>
        </p:txBody>
      </p:sp>
      <p:sp>
        <p:nvSpPr>
          <p:cNvPr id="16" name="TextBox 15"/>
          <p:cNvSpPr txBox="1"/>
          <p:nvPr/>
        </p:nvSpPr>
        <p:spPr>
          <a:xfrm>
            <a:off x="3962399" y="0"/>
            <a:ext cx="4909458" cy="369332"/>
          </a:xfrm>
          <a:prstGeom prst="rect">
            <a:avLst/>
          </a:prstGeom>
          <a:noFill/>
        </p:spPr>
        <p:txBody>
          <a:bodyPr wrap="square" rtlCol="0">
            <a:spAutoFit/>
          </a:bodyPr>
          <a:lstStyle/>
          <a:p>
            <a:r>
              <a:rPr lang="en-US" dirty="0"/>
              <a:t>Put in Order of Occurrence Leviticus 8</a:t>
            </a:r>
          </a:p>
        </p:txBody>
      </p:sp>
    </p:spTree>
    <p:extLst>
      <p:ext uri="{BB962C8B-B14F-4D97-AF65-F5344CB8AC3E}">
        <p14:creationId xmlns:p14="http://schemas.microsoft.com/office/powerpoint/2010/main" val="3276213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1569660"/>
          </a:xfrm>
          <a:prstGeom prst="rect">
            <a:avLst/>
          </a:prstGeom>
          <a:ln>
            <a:solidFill>
              <a:schemeClr val="tx1"/>
            </a:solidFill>
          </a:ln>
        </p:spPr>
        <p:txBody>
          <a:bodyPr>
            <a:spAutoFit/>
          </a:bodyPr>
          <a:lstStyle/>
          <a:p>
            <a:r>
              <a:rPr lang="en-US" sz="1200" b="1" i="0" dirty="0">
                <a:solidFill>
                  <a:srgbClr val="333333"/>
                </a:solidFill>
                <a:effectLst/>
                <a:latin typeface="Calibri" panose="020F0502020204030204" pitchFamily="34" charset="0"/>
              </a:rPr>
              <a:t>Ear, Thumb, and Toes:</a:t>
            </a:r>
          </a:p>
          <a:p>
            <a:r>
              <a:rPr lang="en-US" sz="1200" b="0" i="0" dirty="0">
                <a:solidFill>
                  <a:srgbClr val="333333"/>
                </a:solidFill>
                <a:effectLst/>
                <a:latin typeface="Calibri" panose="020F0502020204030204" pitchFamily="34" charset="0"/>
              </a:rPr>
              <a:t>“The priest put some of [the] blood [from the offering] upon the tip of the right ear, the right thumb, and the great toe of the right foot of the person to be consecrated, in order that the organ of </a:t>
            </a:r>
            <a:r>
              <a:rPr lang="en-US" sz="1200" b="0" i="1" dirty="0">
                <a:solidFill>
                  <a:srgbClr val="333333"/>
                </a:solidFill>
                <a:effectLst/>
                <a:latin typeface="Calibri" panose="020F0502020204030204" pitchFamily="34" charset="0"/>
              </a:rPr>
              <a:t>hearing,</a:t>
            </a:r>
            <a:r>
              <a:rPr lang="en-US" sz="1200" b="0" i="0" dirty="0">
                <a:solidFill>
                  <a:srgbClr val="333333"/>
                </a:solidFill>
                <a:effectLst/>
                <a:latin typeface="Calibri" panose="020F0502020204030204" pitchFamily="34" charset="0"/>
              </a:rPr>
              <a:t> with which he hearkened to the word of the Lord, and those used in </a:t>
            </a:r>
            <a:r>
              <a:rPr lang="en-US" sz="1200" b="0" i="1" dirty="0">
                <a:solidFill>
                  <a:srgbClr val="333333"/>
                </a:solidFill>
                <a:effectLst/>
                <a:latin typeface="Calibri" panose="020F0502020204030204" pitchFamily="34" charset="0"/>
              </a:rPr>
              <a:t>acting</a:t>
            </a:r>
            <a:r>
              <a:rPr lang="en-US" sz="1200" b="0" i="0" dirty="0">
                <a:solidFill>
                  <a:srgbClr val="333333"/>
                </a:solidFill>
                <a:effectLst/>
                <a:latin typeface="Calibri" panose="020F0502020204030204" pitchFamily="34" charset="0"/>
              </a:rPr>
              <a:t> and </a:t>
            </a:r>
            <a:r>
              <a:rPr lang="en-US" sz="1200" b="0" i="1" dirty="0">
                <a:solidFill>
                  <a:srgbClr val="333333"/>
                </a:solidFill>
                <a:effectLst/>
                <a:latin typeface="Calibri" panose="020F0502020204030204" pitchFamily="34" charset="0"/>
              </a:rPr>
              <a:t>walking</a:t>
            </a:r>
            <a:r>
              <a:rPr lang="en-US" sz="1200" b="0" i="0" dirty="0">
                <a:solidFill>
                  <a:srgbClr val="333333"/>
                </a:solidFill>
                <a:effectLst/>
                <a:latin typeface="Calibri" panose="020F0502020204030204" pitchFamily="34" charset="0"/>
              </a:rPr>
              <a:t> according to His commandments, might thereby be sanctified through the power of the atoning blood of the sacrifice” (</a:t>
            </a:r>
            <a:r>
              <a:rPr lang="en-US" sz="1200" b="0" i="0" dirty="0" err="1">
                <a:solidFill>
                  <a:srgbClr val="333333"/>
                </a:solidFill>
                <a:effectLst/>
                <a:latin typeface="Calibri" panose="020F0502020204030204" pitchFamily="34" charset="0"/>
              </a:rPr>
              <a:t>Keil</a:t>
            </a:r>
            <a:r>
              <a:rPr lang="en-US" sz="1200" b="0" i="0" dirty="0">
                <a:solidFill>
                  <a:srgbClr val="333333"/>
                </a:solidFill>
                <a:effectLst/>
                <a:latin typeface="Calibri" panose="020F0502020204030204" pitchFamily="34" charset="0"/>
              </a:rPr>
              <a:t> and </a:t>
            </a:r>
            <a:r>
              <a:rPr lang="en-US" sz="1200" b="0" i="0" dirty="0" err="1">
                <a:solidFill>
                  <a:srgbClr val="333333"/>
                </a:solidFill>
                <a:effectLst/>
                <a:latin typeface="Calibri" panose="020F0502020204030204" pitchFamily="34" charset="0"/>
              </a:rPr>
              <a:t>Delitzsch</a:t>
            </a:r>
            <a:r>
              <a:rPr lang="en-US" sz="1200" b="0" i="0" dirty="0">
                <a:solidFill>
                  <a:srgbClr val="333333"/>
                </a:solidFill>
                <a:effectLst/>
                <a:latin typeface="Calibri" panose="020F0502020204030204" pitchFamily="34" charset="0"/>
              </a:rPr>
              <a:t>, Commentary, 1:2:387–88, emphasis added).</a:t>
            </a:r>
          </a:p>
          <a:p>
            <a:r>
              <a:rPr lang="en-US" sz="1200" dirty="0">
                <a:solidFill>
                  <a:srgbClr val="333333"/>
                </a:solidFill>
                <a:latin typeface="Calibri" panose="020F0502020204030204" pitchFamily="34" charset="0"/>
              </a:rPr>
              <a:t>Old Testament Institute Manual</a:t>
            </a:r>
            <a:endParaRPr lang="en-US" sz="1200" dirty="0"/>
          </a:p>
        </p:txBody>
      </p:sp>
      <p:sp>
        <p:nvSpPr>
          <p:cNvPr id="3" name="Rectangle 2"/>
          <p:cNvSpPr/>
          <p:nvPr/>
        </p:nvSpPr>
        <p:spPr>
          <a:xfrm>
            <a:off x="0" y="1569660"/>
            <a:ext cx="6096000" cy="2123658"/>
          </a:xfrm>
          <a:prstGeom prst="rect">
            <a:avLst/>
          </a:prstGeom>
          <a:ln>
            <a:solidFill>
              <a:schemeClr val="tx1"/>
            </a:solidFill>
          </a:ln>
        </p:spPr>
        <p:txBody>
          <a:bodyPr>
            <a:spAutoFit/>
          </a:bodyPr>
          <a:lstStyle/>
          <a:p>
            <a:r>
              <a:rPr lang="en-US" sz="1200" b="1" i="0" dirty="0">
                <a:effectLst/>
                <a:latin typeface="Calibri" panose="020F0502020204030204" pitchFamily="34" charset="0"/>
              </a:rPr>
              <a:t>The Word Strange:</a:t>
            </a:r>
          </a:p>
          <a:p>
            <a:r>
              <a:rPr lang="en-US" sz="1200" b="0" i="0" dirty="0">
                <a:effectLst/>
                <a:latin typeface="Calibri" panose="020F0502020204030204" pitchFamily="34" charset="0"/>
              </a:rPr>
              <a:t>The Hebrew word translated “strange” means “to be alien … as opposed to that which is holy and legitimate” (Wilson, Old Testament Word Studies, </a:t>
            </a:r>
            <a:r>
              <a:rPr lang="en-US" sz="1200" b="0" i="0" dirty="0" err="1">
                <a:effectLst/>
                <a:latin typeface="Calibri" panose="020F0502020204030204" pitchFamily="34" charset="0"/>
              </a:rPr>
              <a:t>s.v</a:t>
            </a:r>
            <a:r>
              <a:rPr lang="en-US" sz="1200" b="0" i="0" dirty="0">
                <a:effectLst/>
                <a:latin typeface="Calibri" panose="020F0502020204030204" pitchFamily="34" charset="0"/>
              </a:rPr>
              <a:t>. “strange,” p. 422). Thus, the idea is not that the fire was strange or unusual, but that these two sons of Aaron engaged in an unauthorized form of worship. Whether they took fire (actually hot coals) from another source than the great altar which God Himself had kindled (see </a:t>
            </a:r>
            <a:r>
              <a:rPr lang="en-US" sz="1200" b="0" i="0" u="none" strike="noStrike" dirty="0">
                <a:effectLst/>
                <a:latin typeface="Calibri" panose="020F0502020204030204" pitchFamily="34" charset="0"/>
              </a:rPr>
              <a:t>Leviticus 9:24</a:t>
            </a:r>
            <a:r>
              <a:rPr lang="en-US" sz="1200" b="0" i="0" dirty="0">
                <a:effectLst/>
                <a:latin typeface="Calibri" panose="020F0502020204030204" pitchFamily="34" charset="0"/>
              </a:rPr>
              <a:t>), or whether they used an incense not prepared as specified (see </a:t>
            </a:r>
            <a:r>
              <a:rPr lang="en-US" sz="1200" b="0" i="0" u="none" strike="noStrike" dirty="0">
                <a:effectLst/>
                <a:latin typeface="Calibri" panose="020F0502020204030204" pitchFamily="34" charset="0"/>
              </a:rPr>
              <a:t>Exodus 30:34–37</a:t>
            </a:r>
            <a:r>
              <a:rPr lang="en-US" sz="1200" b="0" i="0" dirty="0">
                <a:effectLst/>
                <a:latin typeface="Calibri" panose="020F0502020204030204" pitchFamily="34" charset="0"/>
              </a:rPr>
              <a:t>) is not clear from the account. But after revealing the proper preparation of the incense, the Lord warned, “Whosoever shall make like unto that, to smell thereto, shall even be cut off from his people” (</a:t>
            </a:r>
            <a:r>
              <a:rPr lang="en-US" sz="1200" b="0" i="0" u="none" strike="noStrike" dirty="0">
                <a:effectLst/>
                <a:latin typeface="Calibri" panose="020F0502020204030204" pitchFamily="34" charset="0"/>
              </a:rPr>
              <a:t>Exodus 30:38</a:t>
            </a:r>
            <a:r>
              <a:rPr lang="en-US" sz="1200" b="0" i="0" dirty="0">
                <a:effectLst/>
                <a:latin typeface="Calibri" panose="020F0502020204030204" pitchFamily="34" charset="0"/>
              </a:rPr>
              <a:t>). Aaron’s other sons were forbidden to officially mourn the death of their brothers, for this action would imply that the Lord had been unjust in the punishment (see </a:t>
            </a:r>
            <a:r>
              <a:rPr lang="en-US" sz="1200" b="0" i="0" u="none" strike="noStrike" dirty="0">
                <a:effectLst/>
                <a:latin typeface="Calibri" panose="020F0502020204030204" pitchFamily="34" charset="0"/>
              </a:rPr>
              <a:t>Leviticus 10:6</a:t>
            </a:r>
            <a:r>
              <a:rPr lang="en-US" sz="1200" b="0" i="0" dirty="0">
                <a:effectLst/>
                <a:latin typeface="Calibri" panose="020F0502020204030204" pitchFamily="34" charset="0"/>
              </a:rPr>
              <a:t>).</a:t>
            </a:r>
            <a:endParaRPr lang="en-US" sz="1200" dirty="0"/>
          </a:p>
        </p:txBody>
      </p:sp>
      <p:sp>
        <p:nvSpPr>
          <p:cNvPr id="4" name="Rectangle 3"/>
          <p:cNvSpPr/>
          <p:nvPr/>
        </p:nvSpPr>
        <p:spPr>
          <a:xfrm>
            <a:off x="0" y="3693318"/>
            <a:ext cx="6096000" cy="2862322"/>
          </a:xfrm>
          <a:prstGeom prst="rect">
            <a:avLst/>
          </a:prstGeom>
          <a:ln>
            <a:solidFill>
              <a:schemeClr val="tx1"/>
            </a:solidFill>
          </a:ln>
        </p:spPr>
        <p:txBody>
          <a:bodyPr>
            <a:spAutoFit/>
          </a:bodyPr>
          <a:lstStyle/>
          <a:p>
            <a:pPr fontAlgn="base"/>
            <a:r>
              <a:rPr lang="en-US" sz="1200" b="1" i="0" dirty="0">
                <a:solidFill>
                  <a:srgbClr val="333333"/>
                </a:solidFill>
                <a:effectLst/>
                <a:latin typeface="Calibri" panose="020F0502020204030204" pitchFamily="34" charset="0"/>
              </a:rPr>
              <a:t>Deacons, teachers, and priests should always be clean </a:t>
            </a:r>
            <a:r>
              <a:rPr lang="en-US" sz="1200" b="0" i="0" dirty="0">
                <a:solidFill>
                  <a:srgbClr val="333333"/>
                </a:solidFill>
                <a:effectLst/>
                <a:latin typeface="Calibri" panose="020F0502020204030204" pitchFamily="34" charset="0"/>
              </a:rPr>
              <a:t>in appearance and reverent in the manner in which they perform their solemn and sacred responsibilities. Teachers’ special assignments in preparing the sacrament are the least visible but should still be done with dignity, quietly and reverently. Teachers should always remember that the emblems they are preparing represent the body and blood of our Lord.</a:t>
            </a:r>
          </a:p>
          <a:p>
            <a:pPr fontAlgn="base"/>
            <a:r>
              <a:rPr lang="en-US" sz="1200" b="0" i="0" dirty="0">
                <a:solidFill>
                  <a:srgbClr val="333333"/>
                </a:solidFill>
                <a:effectLst/>
                <a:latin typeface="Calibri" panose="020F0502020204030204" pitchFamily="34" charset="0"/>
              </a:rPr>
              <a:t>To avoid distracting from the sacred occasion, priests should speak the sacrament prayers clearly and distinctly. Prayers that are rattled off swiftly or mumbled inaudibly will not do. All present should be helped to understand an ordinance and covenants so important that the Lord prescribed the exact words to be uttered. All should be helped to focus on those sacred words as they renew their covenants by partaking.</a:t>
            </a:r>
          </a:p>
          <a:p>
            <a:pPr fontAlgn="base"/>
            <a:r>
              <a:rPr lang="en-US" sz="1200" dirty="0"/>
              <a:t>With the single exception of those priests occupied breaking the bread, all who hold the Aaronic Priesthood should join in singing the sacrament hymn by which we worship and prepare to partake. No one needs that spiritual preparation more than the priesthood holders who will officiate in it. My young brethren, it is important that you sing the sacrament hymn. Please do so. </a:t>
            </a:r>
            <a:r>
              <a:rPr lang="en-US" sz="1100" dirty="0"/>
              <a:t>(The Aaronic Priesthood and the Sacrament) by Dallin H. Oaks Oct. 1998 Gen. Conf.</a:t>
            </a:r>
            <a:endParaRPr lang="en-US" sz="1100" b="0" i="0" dirty="0">
              <a:solidFill>
                <a:srgbClr val="333333"/>
              </a:solidFill>
              <a:effectLst/>
              <a:latin typeface="Calibri" panose="020F0502020204030204" pitchFamily="34" charset="0"/>
            </a:endParaRPr>
          </a:p>
        </p:txBody>
      </p:sp>
      <p:sp>
        <p:nvSpPr>
          <p:cNvPr id="5" name="Rectangle 4"/>
          <p:cNvSpPr/>
          <p:nvPr/>
        </p:nvSpPr>
        <p:spPr>
          <a:xfrm>
            <a:off x="6096000" y="0"/>
            <a:ext cx="6095999" cy="4708981"/>
          </a:xfrm>
          <a:prstGeom prst="rect">
            <a:avLst/>
          </a:prstGeom>
          <a:ln>
            <a:solidFill>
              <a:schemeClr val="tx1"/>
            </a:solidFill>
          </a:ln>
        </p:spPr>
        <p:txBody>
          <a:bodyPr wrap="square">
            <a:spAutoFit/>
          </a:bodyPr>
          <a:lstStyle/>
          <a:p>
            <a:pPr fontAlgn="base"/>
            <a:r>
              <a:rPr lang="en-US" sz="1000" b="1" dirty="0"/>
              <a:t>What should I do if I know that someone who is administering the sacrament is unworthy? Does this affect the validity of the sacrament?</a:t>
            </a:r>
          </a:p>
          <a:p>
            <a:pPr fontAlgn="base"/>
            <a:r>
              <a:rPr lang="en-US" sz="1000" b="0" i="0" dirty="0">
                <a:solidFill>
                  <a:srgbClr val="333333"/>
                </a:solidFill>
                <a:effectLst/>
              </a:rPr>
              <a:t>The ordinance of the </a:t>
            </a:r>
            <a:r>
              <a:rPr lang="en-US" sz="1000" b="0" i="0" u="none" strike="noStrike" dirty="0">
                <a:solidFill>
                  <a:srgbClr val="2F393A"/>
                </a:solidFill>
                <a:effectLst/>
              </a:rPr>
              <a:t>sacrament</a:t>
            </a:r>
            <a:r>
              <a:rPr lang="en-US" sz="1000" b="0" i="0" dirty="0">
                <a:solidFill>
                  <a:srgbClr val="333333"/>
                </a:solidFill>
                <a:effectLst/>
              </a:rPr>
              <a:t> is one of the most sacred ordinances of the Church. We are privileged to be able to partake of the sacrament almost every week and, through doing so, renew our baptismal covenants with the Lord.</a:t>
            </a:r>
          </a:p>
          <a:p>
            <a:pPr fontAlgn="base"/>
            <a:r>
              <a:rPr lang="en-US" sz="1000" b="0" i="0" dirty="0">
                <a:solidFill>
                  <a:srgbClr val="333333"/>
                </a:solidFill>
                <a:effectLst/>
              </a:rPr>
              <a:t>If a person were aware that an Aaronic Priesthood bearer or possibly an elder was administering the sacrament unworthily, he should quietly inform the bishop of this knowledge and leave the matter in the bishop’s hands. Only the bishop has the responsibility to judge worthiness and to authorize priesthood bearers to administer the sacrament.</a:t>
            </a:r>
          </a:p>
          <a:p>
            <a:pPr fontAlgn="base"/>
            <a:r>
              <a:rPr lang="en-US" sz="1000" b="0" i="0" dirty="0">
                <a:solidFill>
                  <a:srgbClr val="333333"/>
                </a:solidFill>
                <a:effectLst/>
              </a:rPr>
              <a:t>Other courses such as refusing to take the sacrament, complaining to others about the unworthiness of a priesthood bearer, or reproaching the accused directly, all have negative results which are not helpful to anyone involved. Matters of this kind are quite sensitive and must be handled with judgement and discretion. The bishop carries the responsibility to do this.</a:t>
            </a:r>
          </a:p>
          <a:p>
            <a:pPr fontAlgn="base"/>
            <a:r>
              <a:rPr lang="en-US" sz="1000" dirty="0"/>
              <a:t>The sacrament is one of the most sacred and holy ordinances in the Church and should be administered with reverence and dignity. No priesthood bearer who has a serious, unresolved moral problem should participate in preparing, blessing, or passing the sacrament.</a:t>
            </a:r>
          </a:p>
          <a:p>
            <a:pPr fontAlgn="base"/>
            <a:r>
              <a:rPr lang="en-US" sz="1000" dirty="0"/>
              <a:t>But while basic worthiness to administer the sacrament or participate in other ordinances must be carefully guarded, we must also remember that perfection is not a requirement for priesthood bearers to be permitted to function in various ordinances and callings. Even though priesthood bearers are imperfect in many ways, the Lord allows them to carry out his work. The Church is a school for those who desire to become like the Lord, not a resting place for those who have already made it.</a:t>
            </a:r>
          </a:p>
          <a:p>
            <a:pPr fontAlgn="base"/>
            <a:r>
              <a:rPr lang="en-US" sz="1000" dirty="0"/>
              <a:t>Ordinances of the priesthood are valid if they are performed by authorized priesthood bearers in the prescribed manner. While local leaders will want to do everything within their power to see that only worthy brethren administer the sacrament, the ordinance does not become invalid if someone involved is unworthy at the time he participates. The sanctity of the ordinance is violated, but not the validity. If the partaker is worthy and sincere, all the possible blessings and benefits will be his.</a:t>
            </a:r>
          </a:p>
          <a:p>
            <a:pPr fontAlgn="base"/>
            <a:r>
              <a:rPr lang="en-US" sz="1000" dirty="0"/>
              <a:t>Worthily administering or partaking of the sacrament brings blessings to our lives each week. What a great privilege it is for members of all ages to participate in this ordinance as part of the restored gospel of Jesus Christ. Questions and Answers:  March 1989Ensign</a:t>
            </a:r>
          </a:p>
          <a:p>
            <a:pPr fontAlgn="base"/>
            <a:r>
              <a:rPr lang="en-US" sz="1000" i="1" dirty="0"/>
              <a:t>Rex W. Allred, Former Executive Secretary, Melchizedek Priesthood General Committee</a:t>
            </a:r>
            <a:endParaRPr lang="en-US" sz="1000" b="0" i="0" dirty="0">
              <a:solidFill>
                <a:srgbClr val="333333"/>
              </a:solidFill>
              <a:effectLst/>
            </a:endParaRPr>
          </a:p>
        </p:txBody>
      </p:sp>
      <p:sp>
        <p:nvSpPr>
          <p:cNvPr id="6" name="TextBox 5"/>
          <p:cNvSpPr txBox="1"/>
          <p:nvPr/>
        </p:nvSpPr>
        <p:spPr>
          <a:xfrm>
            <a:off x="6096000" y="4708981"/>
            <a:ext cx="6096000" cy="2031325"/>
          </a:xfrm>
          <a:prstGeom prst="rect">
            <a:avLst/>
          </a:prstGeom>
          <a:noFill/>
          <a:ln>
            <a:solidFill>
              <a:schemeClr val="tx1"/>
            </a:solidFill>
          </a:ln>
        </p:spPr>
        <p:txBody>
          <a:bodyPr wrap="square" rtlCol="0">
            <a:spAutoFit/>
          </a:bodyPr>
          <a:lstStyle/>
          <a:p>
            <a:r>
              <a:rPr lang="en-US" sz="1400" b="1" dirty="0"/>
              <a:t>Aaron’s Sons: </a:t>
            </a:r>
            <a:r>
              <a:rPr lang="en-US" sz="1400" b="1" dirty="0" err="1"/>
              <a:t>Nadab</a:t>
            </a:r>
            <a:r>
              <a:rPr lang="en-US" sz="1400" b="1" dirty="0"/>
              <a:t> and </a:t>
            </a:r>
            <a:r>
              <a:rPr lang="en-US" sz="1400" b="1" dirty="0" err="1"/>
              <a:t>Abihu</a:t>
            </a:r>
            <a:endParaRPr lang="en-US" sz="1400" b="1" dirty="0"/>
          </a:p>
          <a:p>
            <a:r>
              <a:rPr lang="en-US" sz="1400" dirty="0"/>
              <a:t>“…</a:t>
            </a:r>
            <a:r>
              <a:rPr lang="en-US" sz="1400" dirty="0" err="1"/>
              <a:t>Nadab</a:t>
            </a:r>
            <a:r>
              <a:rPr lang="en-US" sz="1400" dirty="0"/>
              <a:t> and </a:t>
            </a:r>
            <a:r>
              <a:rPr lang="en-US" sz="1400" dirty="0" err="1"/>
              <a:t>Abihu</a:t>
            </a:r>
            <a:r>
              <a:rPr lang="en-US" sz="1400" dirty="0"/>
              <a:t> did not bring those sacrifices which Moses bade them bring, but which they used to offer formerly, and were burnt to death. Now when the fire rushed upon them, and began to burn them, nobody could quench it. Accordingly they died in this manner. And Moses bid their father and their brethren to take up their bodies a=to carry them out of the camp, and to bury them magnificently. Now, the multitude lamented them, and were deeply affected at this their death, which so unexpectedly befell them.”  </a:t>
            </a:r>
            <a:r>
              <a:rPr lang="en-US" sz="1400" i="1" dirty="0"/>
              <a:t>Flavius Josephus </a:t>
            </a:r>
            <a:r>
              <a:rPr lang="en-US" sz="1400" dirty="0"/>
              <a:t>(Translated by William </a:t>
            </a:r>
            <a:r>
              <a:rPr lang="en-US" sz="1400" dirty="0" err="1"/>
              <a:t>Whiston</a:t>
            </a:r>
            <a:r>
              <a:rPr lang="en-US" sz="1400" dirty="0"/>
              <a:t>) 3.8.7 Pg. 109</a:t>
            </a:r>
          </a:p>
        </p:txBody>
      </p:sp>
    </p:spTree>
    <p:extLst>
      <p:ext uri="{BB962C8B-B14F-4D97-AF65-F5344CB8AC3E}">
        <p14:creationId xmlns:p14="http://schemas.microsoft.com/office/powerpoint/2010/main" val="2449416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886"/>
            <a:ext cx="6096000" cy="1384995"/>
          </a:xfrm>
          <a:prstGeom prst="rect">
            <a:avLst/>
          </a:prstGeom>
          <a:ln>
            <a:solidFill>
              <a:schemeClr val="tx1"/>
            </a:solidFill>
          </a:ln>
        </p:spPr>
        <p:txBody>
          <a:bodyPr>
            <a:spAutoFit/>
          </a:bodyPr>
          <a:lstStyle/>
          <a:p>
            <a:r>
              <a:rPr lang="en-US" sz="1200" b="1" i="0" dirty="0">
                <a:solidFill>
                  <a:srgbClr val="333333"/>
                </a:solidFill>
                <a:effectLst/>
                <a:latin typeface="Calibri" panose="020F0502020204030204" pitchFamily="34" charset="0"/>
              </a:rPr>
              <a:t>Clean and Unclean:</a:t>
            </a:r>
          </a:p>
          <a:p>
            <a:r>
              <a:rPr lang="en-US" sz="1200" b="0" i="0" dirty="0">
                <a:solidFill>
                  <a:srgbClr val="333333"/>
                </a:solidFill>
                <a:effectLst/>
                <a:latin typeface="Calibri" panose="020F0502020204030204" pitchFamily="34" charset="0"/>
              </a:rPr>
              <a:t>“A hog could be raised in an incubator on antibiotics, bathed daily, slaughtered in a hospital operating room, and its carcass sterilized by ultra-violet rays, without rendering kosher the pork chops that it yields. ‘Unclean’ in Leviticus is a ceremonial word. That is why the Torah says of camels and rabbits, ‘They are unclean </a:t>
            </a:r>
            <a:r>
              <a:rPr lang="en-US" sz="1200" b="0" i="1" dirty="0">
                <a:solidFill>
                  <a:srgbClr val="333333"/>
                </a:solidFill>
                <a:effectLst/>
                <a:latin typeface="Calibri" panose="020F0502020204030204" pitchFamily="34" charset="0"/>
              </a:rPr>
              <a:t>for you, ’</a:t>
            </a:r>
            <a:r>
              <a:rPr lang="en-US" sz="1200" b="0" i="0" dirty="0">
                <a:solidFill>
                  <a:srgbClr val="333333"/>
                </a:solidFill>
                <a:effectLst/>
                <a:latin typeface="Calibri" panose="020F0502020204030204" pitchFamily="34" charset="0"/>
              </a:rPr>
              <a:t>limiting the definition and the discipline to Israel. Chickens and goats, which we can eat, are scarcely cleaner by nature than eagles and lions, but the latter are in the class of the unclean.” (Wouk, This Is My God, pp. 100–101.)</a:t>
            </a:r>
            <a:endParaRPr lang="en-US" sz="1200" dirty="0"/>
          </a:p>
        </p:txBody>
      </p:sp>
      <p:sp>
        <p:nvSpPr>
          <p:cNvPr id="3" name="Rectangle 2"/>
          <p:cNvSpPr/>
          <p:nvPr/>
        </p:nvSpPr>
        <p:spPr>
          <a:xfrm>
            <a:off x="0" y="1374109"/>
            <a:ext cx="6096000" cy="2123658"/>
          </a:xfrm>
          <a:prstGeom prst="rect">
            <a:avLst/>
          </a:prstGeom>
          <a:ln>
            <a:solidFill>
              <a:schemeClr val="tx1"/>
            </a:solidFill>
          </a:ln>
        </p:spPr>
        <p:txBody>
          <a:bodyPr>
            <a:spAutoFit/>
          </a:bodyPr>
          <a:lstStyle/>
          <a:p>
            <a:r>
              <a:rPr lang="en-US" sz="1200" b="1" i="0" dirty="0">
                <a:solidFill>
                  <a:srgbClr val="333333"/>
                </a:solidFill>
                <a:effectLst/>
                <a:latin typeface="Calibri" panose="020F0502020204030204" pitchFamily="34" charset="0"/>
              </a:rPr>
              <a:t>Dietary Function: </a:t>
            </a:r>
          </a:p>
          <a:p>
            <a:r>
              <a:rPr lang="en-US" sz="1200" b="0" i="0" dirty="0">
                <a:solidFill>
                  <a:srgbClr val="333333"/>
                </a:solidFill>
                <a:effectLst/>
                <a:latin typeface="Calibri" panose="020F0502020204030204" pitchFamily="34" charset="0"/>
              </a:rPr>
              <a:t>God was using the diet as a teaching tool. People may forget or neglect prayer, play, work, or worship, but they seldom forget a meal. By voluntarily abstaining from certain foods or by cooking them in a special way, one made a daily, personal commitment to act in one’s faith.</a:t>
            </a:r>
          </a:p>
          <a:p>
            <a:r>
              <a:rPr lang="en-US" sz="1200" dirty="0">
                <a:latin typeface="Calibri" panose="020F0502020204030204" pitchFamily="34" charset="0"/>
              </a:rPr>
              <a:t> At every meal a formal choice was made, generating quiet self-discipline. Strength comes from living such a law, vision from understanding it. Further, the law served to separate the Hebrews from their Canaanite neighbors. Each time they got hungry they were forcibly reminded of personal identity and community bond. Indeed, they belonged to a people set apart. The law therefore acted as a social instrument for keeping the Hebrew nation intact, a psychological instrument for preserving the identity of the individual, and a religious instrument for keeping the people in remembrance of Jehovah.</a:t>
            </a:r>
            <a:r>
              <a:rPr lang="en-US" sz="1200" b="0" i="0" dirty="0">
                <a:solidFill>
                  <a:srgbClr val="333333"/>
                </a:solidFill>
                <a:effectLst/>
                <a:latin typeface="Calibri" panose="020F0502020204030204" pitchFamily="34" charset="0"/>
              </a:rPr>
              <a:t> </a:t>
            </a:r>
            <a:endParaRPr lang="en-US" sz="1200" dirty="0">
              <a:latin typeface="Calibri" panose="020F0502020204030204" pitchFamily="34" charset="0"/>
            </a:endParaRPr>
          </a:p>
        </p:txBody>
      </p:sp>
      <p:sp>
        <p:nvSpPr>
          <p:cNvPr id="4" name="Rectangle 3"/>
          <p:cNvSpPr/>
          <p:nvPr/>
        </p:nvSpPr>
        <p:spPr>
          <a:xfrm>
            <a:off x="0" y="3498526"/>
            <a:ext cx="6096000" cy="2123658"/>
          </a:xfrm>
          <a:prstGeom prst="rect">
            <a:avLst/>
          </a:prstGeom>
          <a:ln>
            <a:solidFill>
              <a:schemeClr val="tx1"/>
            </a:solidFill>
          </a:ln>
        </p:spPr>
        <p:txBody>
          <a:bodyPr>
            <a:spAutoFit/>
          </a:bodyPr>
          <a:lstStyle/>
          <a:p>
            <a:pPr fontAlgn="base"/>
            <a:r>
              <a:rPr lang="en-US" sz="1200" b="0" i="0" dirty="0">
                <a:effectLst/>
                <a:latin typeface="Calibri" panose="020F0502020204030204" pitchFamily="34" charset="0"/>
              </a:rPr>
              <a:t>President Ezra Taft Benson taught:</a:t>
            </a:r>
          </a:p>
          <a:p>
            <a:pPr fontAlgn="base"/>
            <a:r>
              <a:rPr lang="en-US" sz="1200" b="1" i="0" dirty="0">
                <a:effectLst/>
                <a:latin typeface="Calibri" panose="020F0502020204030204" pitchFamily="34" charset="0"/>
              </a:rPr>
              <a:t>“The </a:t>
            </a:r>
            <a:r>
              <a:rPr lang="en-US" sz="1200" b="1" i="0" u="none" strike="noStrike" dirty="0">
                <a:effectLst/>
                <a:latin typeface="Calibri" panose="020F0502020204030204" pitchFamily="34" charset="0"/>
              </a:rPr>
              <a:t>Word of Wisdom</a:t>
            </a:r>
            <a:r>
              <a:rPr lang="en-US" sz="1200" b="0" i="0" dirty="0">
                <a:effectLst/>
                <a:latin typeface="Calibri" panose="020F0502020204030204" pitchFamily="34" charset="0"/>
              </a:rPr>
              <a:t> is one of the recognized and distinctive practices of members of the Church. Generally, others not of our faith acknowledge that members in good standing abstain from tobacco, coffee, tea, and all alcoholic beverages. …</a:t>
            </a:r>
          </a:p>
          <a:p>
            <a:pPr fontAlgn="base"/>
            <a:r>
              <a:rPr lang="en-US" sz="1200" b="0" i="0" dirty="0">
                <a:effectLst/>
                <a:latin typeface="Calibri" panose="020F0502020204030204" pitchFamily="34" charset="0"/>
              </a:rPr>
              <a:t>“One principle of the gospel that all young people of the Church should understand is this: God, our Heavenly Father, governs His children by law. He has instituted laws for our perfection. If we obey His laws, we receive the blessings pertaining to those laws. If we do not obey, we receive the consequences.</a:t>
            </a:r>
          </a:p>
          <a:p>
            <a:pPr fontAlgn="base"/>
            <a:r>
              <a:rPr lang="en-US" sz="1200" b="0" i="0" dirty="0">
                <a:effectLst/>
                <a:latin typeface="Calibri" panose="020F0502020204030204" pitchFamily="34" charset="0"/>
              </a:rPr>
              <a:t>“The Word of Wisdom is a law—a principle with promise. If we obey the provisions of the law, we receive the promises. If we do not, there will be both temporal and spiritual consequences” (</a:t>
            </a:r>
            <a:r>
              <a:rPr lang="en-US" sz="1200" b="0" i="0" u="none" strike="noStrike" dirty="0">
                <a:effectLst/>
                <a:latin typeface="Calibri" panose="020F0502020204030204" pitchFamily="34" charset="0"/>
              </a:rPr>
              <a:t>“A Principle with a Promise,”</a:t>
            </a:r>
            <a:r>
              <a:rPr lang="en-US" sz="1200" b="0" i="1" dirty="0">
                <a:effectLst/>
                <a:latin typeface="Calibri" panose="020F0502020204030204" pitchFamily="34" charset="0"/>
              </a:rPr>
              <a:t> Ensign,</a:t>
            </a:r>
            <a:r>
              <a:rPr lang="en-US" sz="1200" b="0" i="0" dirty="0">
                <a:effectLst/>
                <a:latin typeface="Calibri" panose="020F0502020204030204" pitchFamily="34" charset="0"/>
              </a:rPr>
              <a:t> May 1983, 53).</a:t>
            </a:r>
          </a:p>
        </p:txBody>
      </p:sp>
      <p:sp>
        <p:nvSpPr>
          <p:cNvPr id="5" name="Rectangle 4"/>
          <p:cNvSpPr/>
          <p:nvPr/>
        </p:nvSpPr>
        <p:spPr>
          <a:xfrm>
            <a:off x="0" y="5641389"/>
            <a:ext cx="6096000" cy="1015663"/>
          </a:xfrm>
          <a:prstGeom prst="rect">
            <a:avLst/>
          </a:prstGeom>
          <a:ln>
            <a:solidFill>
              <a:schemeClr val="tx1"/>
            </a:solidFill>
          </a:ln>
        </p:spPr>
        <p:txBody>
          <a:bodyPr>
            <a:spAutoFit/>
          </a:bodyPr>
          <a:lstStyle/>
          <a:p>
            <a:pPr fontAlgn="base"/>
            <a:r>
              <a:rPr lang="en-US" sz="1200" b="1" i="0" dirty="0">
                <a:effectLst/>
                <a:latin typeface="Calibri" panose="020F0502020204030204" pitchFamily="34" charset="0"/>
              </a:rPr>
              <a:t>Elder Dallin H. Oaks of the Quorum of the Twelve Apostles taught</a:t>
            </a:r>
            <a:r>
              <a:rPr lang="en-US" sz="1200" b="0" i="0" dirty="0">
                <a:effectLst/>
                <a:latin typeface="Calibri" panose="020F0502020204030204" pitchFamily="34" charset="0"/>
              </a:rPr>
              <a:t>:</a:t>
            </a:r>
          </a:p>
          <a:p>
            <a:pPr fontAlgn="base"/>
            <a:r>
              <a:rPr lang="en-US" sz="1200" b="0" i="0" dirty="0">
                <a:effectLst/>
                <a:latin typeface="Calibri" panose="020F0502020204030204" pitchFamily="34" charset="0"/>
              </a:rPr>
              <a:t>“The Lord gave one dietary direction to ancient Israel. Much later, because of the ‘evils and designs’ that exist in these ‘last days’ (</a:t>
            </a:r>
            <a:r>
              <a:rPr lang="en-US" sz="1200" b="0" i="0" u="none" strike="noStrike" dirty="0">
                <a:effectLst/>
                <a:latin typeface="Calibri" panose="020F0502020204030204" pitchFamily="34" charset="0"/>
              </a:rPr>
              <a:t>D&amp;C 89:4</a:t>
            </a:r>
            <a:r>
              <a:rPr lang="en-US" sz="1200" b="0" i="0" dirty="0">
                <a:effectLst/>
                <a:latin typeface="Calibri" panose="020F0502020204030204" pitchFamily="34" charset="0"/>
              </a:rPr>
              <a:t>), He has given us a Word of Wisdom suited to the circumstances of our time, accompanied by the promised blessings we need in our time” (“Timing” [Brigham Young University devotional, Jan. 29, 2002], 3; </a:t>
            </a:r>
            <a:r>
              <a:rPr lang="en-US" sz="1200" b="0" i="0" u="none" strike="noStrike" dirty="0">
                <a:effectLst/>
                <a:latin typeface="Calibri" panose="020F0502020204030204" pitchFamily="34" charset="0"/>
              </a:rPr>
              <a:t>speeches.byu.edu</a:t>
            </a:r>
            <a:r>
              <a:rPr lang="en-US" sz="1200" b="0" i="0" dirty="0">
                <a:effectLst/>
                <a:latin typeface="Calibri" panose="020F0502020204030204" pitchFamily="34" charset="0"/>
              </a:rPr>
              <a:t>)</a:t>
            </a:r>
          </a:p>
        </p:txBody>
      </p:sp>
      <p:pic>
        <p:nvPicPr>
          <p:cNvPr id="17410" name="Picture 2" descr="https://s-media-cache-ak0.pinimg.com/736x/cc/e5/cf/cce5cfc2e0c2d63a9183ef1a6d51b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897" y="1558774"/>
            <a:ext cx="4836205" cy="48362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478982" y="1212584"/>
            <a:ext cx="2628900" cy="369332"/>
          </a:xfrm>
          <a:prstGeom prst="rect">
            <a:avLst/>
          </a:prstGeom>
          <a:noFill/>
        </p:spPr>
        <p:txBody>
          <a:bodyPr wrap="square" rtlCol="0">
            <a:spAutoFit/>
          </a:bodyPr>
          <a:lstStyle/>
          <a:p>
            <a:r>
              <a:rPr lang="en-US" dirty="0"/>
              <a:t>Just For Fun</a:t>
            </a:r>
          </a:p>
        </p:txBody>
      </p:sp>
    </p:spTree>
    <p:extLst>
      <p:ext uri="{BB962C8B-B14F-4D97-AF65-F5344CB8AC3E}">
        <p14:creationId xmlns:p14="http://schemas.microsoft.com/office/powerpoint/2010/main" val="406422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ghttp.19928.nexcesscdn.net/809838/magento/media/catalog/product/cache/1/image/9df78eab33525d08d6e5fb8d27136e95/M/a/MaterialWorld-1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2743200" cy="369332"/>
          </a:xfrm>
          <a:prstGeom prst="rect">
            <a:avLst/>
          </a:prstGeom>
          <a:noFill/>
        </p:spPr>
        <p:txBody>
          <a:bodyPr wrap="square" rtlCol="0">
            <a:spAutoFit/>
          </a:bodyPr>
          <a:lstStyle/>
          <a:p>
            <a:r>
              <a:rPr lang="en-US" dirty="0">
                <a:solidFill>
                  <a:schemeClr val="bg1"/>
                </a:solidFill>
              </a:rPr>
              <a:t>Leviticus 8:1-9</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lgerian" panose="04020705040A02060702" pitchFamily="82" charset="0"/>
              </a:rPr>
              <a:t>Aaron Is Consecrated</a:t>
            </a:r>
          </a:p>
        </p:txBody>
      </p:sp>
      <p:sp>
        <p:nvSpPr>
          <p:cNvPr id="5" name="Rectangle 4"/>
          <p:cNvSpPr/>
          <p:nvPr/>
        </p:nvSpPr>
        <p:spPr>
          <a:xfrm>
            <a:off x="694099" y="830997"/>
            <a:ext cx="3533869" cy="2308324"/>
          </a:xfrm>
          <a:prstGeom prst="rect">
            <a:avLst/>
          </a:prstGeom>
        </p:spPr>
        <p:txBody>
          <a:bodyPr wrap="square">
            <a:spAutoFit/>
          </a:bodyPr>
          <a:lstStyle/>
          <a:p>
            <a:pPr fontAlgn="base"/>
            <a:r>
              <a:rPr lang="en-US" b="0" i="0" dirty="0">
                <a:solidFill>
                  <a:schemeClr val="bg1"/>
                </a:solidFill>
                <a:effectLst/>
                <a:latin typeface="Palatino"/>
              </a:rPr>
              <a:t>Gathering at the door of the tabernacle:</a:t>
            </a:r>
          </a:p>
          <a:p>
            <a:pPr fontAlgn="base"/>
            <a:r>
              <a:rPr lang="en-US" b="0" i="0" dirty="0">
                <a:solidFill>
                  <a:schemeClr val="bg1"/>
                </a:solidFill>
                <a:effectLst/>
                <a:latin typeface="Palatino"/>
              </a:rPr>
              <a:t>The garments</a:t>
            </a:r>
          </a:p>
          <a:p>
            <a:pPr fontAlgn="base"/>
            <a:r>
              <a:rPr lang="en-US" b="0" i="0" dirty="0">
                <a:solidFill>
                  <a:schemeClr val="bg1"/>
                </a:solidFill>
                <a:effectLst/>
                <a:latin typeface="Palatino"/>
              </a:rPr>
              <a:t>The anointing oil</a:t>
            </a:r>
          </a:p>
          <a:p>
            <a:pPr fontAlgn="base"/>
            <a:r>
              <a:rPr lang="en-US" dirty="0">
                <a:solidFill>
                  <a:schemeClr val="bg1"/>
                </a:solidFill>
                <a:latin typeface="Palatino"/>
              </a:rPr>
              <a:t>A</a:t>
            </a:r>
            <a:r>
              <a:rPr lang="en-US" b="0" i="0" dirty="0">
                <a:solidFill>
                  <a:schemeClr val="bg1"/>
                </a:solidFill>
                <a:effectLst/>
                <a:latin typeface="Palatino"/>
              </a:rPr>
              <a:t> bullock for the sin offering</a:t>
            </a:r>
          </a:p>
          <a:p>
            <a:pPr fontAlgn="base"/>
            <a:r>
              <a:rPr lang="en-US" b="0" i="0" dirty="0">
                <a:solidFill>
                  <a:schemeClr val="bg1"/>
                </a:solidFill>
                <a:effectLst/>
                <a:latin typeface="Palatino"/>
              </a:rPr>
              <a:t>Two rams</a:t>
            </a:r>
          </a:p>
          <a:p>
            <a:pPr fontAlgn="base"/>
            <a:r>
              <a:rPr lang="en-US" dirty="0">
                <a:solidFill>
                  <a:schemeClr val="bg1"/>
                </a:solidFill>
                <a:latin typeface="Palatino"/>
              </a:rPr>
              <a:t>A</a:t>
            </a:r>
            <a:r>
              <a:rPr lang="en-US" b="0" i="0" dirty="0">
                <a:solidFill>
                  <a:schemeClr val="bg1"/>
                </a:solidFill>
                <a:effectLst/>
                <a:latin typeface="Palatino"/>
              </a:rPr>
              <a:t> basket of unleavened bread</a:t>
            </a:r>
          </a:p>
          <a:p>
            <a:pPr fontAlgn="base"/>
            <a:endParaRPr lang="en-US" b="0" i="0" dirty="0">
              <a:solidFill>
                <a:schemeClr val="bg1"/>
              </a:solidFill>
              <a:effectLst/>
              <a:latin typeface="Palatino"/>
            </a:endParaRPr>
          </a:p>
        </p:txBody>
      </p:sp>
      <p:sp>
        <p:nvSpPr>
          <p:cNvPr id="10" name="TextBox 9"/>
          <p:cNvSpPr txBox="1"/>
          <p:nvPr/>
        </p:nvSpPr>
        <p:spPr>
          <a:xfrm>
            <a:off x="8453088" y="830997"/>
            <a:ext cx="3531605" cy="3416320"/>
          </a:xfrm>
          <a:prstGeom prst="rect">
            <a:avLst/>
          </a:prstGeom>
          <a:noFill/>
        </p:spPr>
        <p:txBody>
          <a:bodyPr wrap="square" rtlCol="0">
            <a:spAutoFit/>
          </a:bodyPr>
          <a:lstStyle/>
          <a:p>
            <a:r>
              <a:rPr lang="en-US" dirty="0">
                <a:solidFill>
                  <a:schemeClr val="bg1"/>
                </a:solidFill>
                <a:latin typeface="Calibri" panose="020F0502020204030204" pitchFamily="34" charset="0"/>
              </a:rPr>
              <a:t>Moses:</a:t>
            </a:r>
          </a:p>
          <a:p>
            <a:r>
              <a:rPr lang="en-US" dirty="0">
                <a:solidFill>
                  <a:schemeClr val="bg1"/>
                </a:solidFill>
                <a:latin typeface="Calibri" panose="020F0502020204030204" pitchFamily="34" charset="0"/>
              </a:rPr>
              <a:t>Washed them</a:t>
            </a:r>
          </a:p>
          <a:p>
            <a:r>
              <a:rPr lang="en-US" dirty="0">
                <a:solidFill>
                  <a:schemeClr val="bg1"/>
                </a:solidFill>
                <a:latin typeface="Calibri" panose="020F0502020204030204" pitchFamily="34" charset="0"/>
              </a:rPr>
              <a:t>Put on a coat, a girdle and a robe, the ephod, another girdle and bound them (sash) and anointed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Put on a breastplate and also the breastplate of the Urim and the Thummim</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Put on a miter on his head and a golden plate (holy crown) </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3232087"/>
            <a:ext cx="5292316" cy="2646158"/>
          </a:xfrm>
          <a:prstGeom prst="rect">
            <a:avLst/>
          </a:prstGeom>
        </p:spPr>
      </p:pic>
    </p:spTree>
    <p:extLst>
      <p:ext uri="{BB962C8B-B14F-4D97-AF65-F5344CB8AC3E}">
        <p14:creationId xmlns:p14="http://schemas.microsoft.com/office/powerpoint/2010/main" val="285958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ghttp.19928.nexcesscdn.net/809838/magento/media/catalog/product/cache/1/image/9df78eab33525d08d6e5fb8d27136e95/M/a/MaterialWorld-1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2743200" cy="369332"/>
          </a:xfrm>
          <a:prstGeom prst="rect">
            <a:avLst/>
          </a:prstGeom>
          <a:noFill/>
        </p:spPr>
        <p:txBody>
          <a:bodyPr wrap="square" rtlCol="0">
            <a:spAutoFit/>
          </a:bodyPr>
          <a:lstStyle/>
          <a:p>
            <a:r>
              <a:rPr lang="en-US" dirty="0">
                <a:solidFill>
                  <a:schemeClr val="bg1"/>
                </a:solidFill>
              </a:rPr>
              <a:t>Leviticus 8:10-12</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lgerian" panose="04020705040A02060702" pitchFamily="82" charset="0"/>
              </a:rPr>
              <a:t>The Tabernacle is Consecrated</a:t>
            </a:r>
          </a:p>
        </p:txBody>
      </p:sp>
      <p:sp>
        <p:nvSpPr>
          <p:cNvPr id="12" name="TextBox 11"/>
          <p:cNvSpPr txBox="1"/>
          <p:nvPr/>
        </p:nvSpPr>
        <p:spPr>
          <a:xfrm>
            <a:off x="542284" y="997723"/>
            <a:ext cx="4699671" cy="1754326"/>
          </a:xfrm>
          <a:prstGeom prst="rect">
            <a:avLst/>
          </a:prstGeom>
          <a:noFill/>
        </p:spPr>
        <p:txBody>
          <a:bodyPr wrap="square" rtlCol="0">
            <a:spAutoFit/>
          </a:bodyPr>
          <a:lstStyle/>
          <a:p>
            <a:r>
              <a:rPr lang="en-US" dirty="0">
                <a:solidFill>
                  <a:schemeClr val="bg1"/>
                </a:solidFill>
                <a:latin typeface="Calibri" panose="020F0502020204030204" pitchFamily="34" charset="0"/>
              </a:rPr>
              <a:t>Moses:</a:t>
            </a:r>
          </a:p>
          <a:p>
            <a:r>
              <a:rPr lang="en-US" dirty="0">
                <a:solidFill>
                  <a:schemeClr val="bg1"/>
                </a:solidFill>
                <a:latin typeface="Calibri" panose="020F0502020204030204" pitchFamily="34" charset="0"/>
              </a:rPr>
              <a:t>Anointed the tabernacle and all that was in it </a:t>
            </a:r>
          </a:p>
          <a:p>
            <a:r>
              <a:rPr lang="en-US" dirty="0">
                <a:solidFill>
                  <a:schemeClr val="bg1"/>
                </a:solidFill>
                <a:latin typeface="Calibri" panose="020F0502020204030204" pitchFamily="34" charset="0"/>
              </a:rPr>
              <a:t>Sprinkled upon the altar seven times and anointed the vessels, laver and his foot</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Anointed Aaron’s head to sanctify him</a:t>
            </a:r>
          </a:p>
        </p:txBody>
      </p:sp>
      <p:pic>
        <p:nvPicPr>
          <p:cNvPr id="14" name="Picture 2" descr="Moses Gives Aaron the Priesth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392" y="2957668"/>
            <a:ext cx="4299563" cy="321989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mudpreacher.files.wordpress.com/2012/08/high-priest-sprinkling-bloo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6477" y="997723"/>
            <a:ext cx="3583305" cy="5452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46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ghttp.19928.nexcesscdn.net/809838/magento/media/catalog/product/cache/1/image/9df78eab33525d08d6e5fb8d27136e95/M/a/MaterialWorld-1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2743200" cy="369332"/>
          </a:xfrm>
          <a:prstGeom prst="rect">
            <a:avLst/>
          </a:prstGeom>
          <a:noFill/>
        </p:spPr>
        <p:txBody>
          <a:bodyPr wrap="square" rtlCol="0">
            <a:spAutoFit/>
          </a:bodyPr>
          <a:lstStyle/>
          <a:p>
            <a:r>
              <a:rPr lang="en-US" dirty="0">
                <a:solidFill>
                  <a:schemeClr val="bg1"/>
                </a:solidFill>
              </a:rPr>
              <a:t>Leviticus 8:13-14</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lgerian" panose="04020705040A02060702" pitchFamily="82" charset="0"/>
              </a:rPr>
              <a:t>Aaron’s Son are Consecrated</a:t>
            </a:r>
          </a:p>
        </p:txBody>
      </p:sp>
      <p:sp>
        <p:nvSpPr>
          <p:cNvPr id="13" name="TextBox 12"/>
          <p:cNvSpPr txBox="1"/>
          <p:nvPr/>
        </p:nvSpPr>
        <p:spPr>
          <a:xfrm>
            <a:off x="443314" y="1082638"/>
            <a:ext cx="5130172" cy="1200329"/>
          </a:xfrm>
          <a:prstGeom prst="rect">
            <a:avLst/>
          </a:prstGeom>
          <a:noFill/>
        </p:spPr>
        <p:txBody>
          <a:bodyPr wrap="square" rtlCol="0">
            <a:spAutoFit/>
          </a:bodyPr>
          <a:lstStyle/>
          <a:p>
            <a:r>
              <a:rPr lang="en-US" dirty="0">
                <a:solidFill>
                  <a:schemeClr val="bg1"/>
                </a:solidFill>
                <a:latin typeface="Calibri" panose="020F0502020204030204" pitchFamily="34" charset="0"/>
              </a:rPr>
              <a:t>Moses Anoints Aaron’s Sons:</a:t>
            </a:r>
          </a:p>
          <a:p>
            <a:r>
              <a:rPr lang="en-US" dirty="0">
                <a:solidFill>
                  <a:schemeClr val="bg1"/>
                </a:solidFill>
                <a:latin typeface="Calibri" panose="020F0502020204030204" pitchFamily="34" charset="0"/>
              </a:rPr>
              <a:t>Put coats on them</a:t>
            </a:r>
          </a:p>
          <a:p>
            <a:r>
              <a:rPr lang="en-US" dirty="0">
                <a:solidFill>
                  <a:schemeClr val="bg1"/>
                </a:solidFill>
                <a:latin typeface="Calibri" panose="020F0502020204030204" pitchFamily="34" charset="0"/>
              </a:rPr>
              <a:t>Girded them</a:t>
            </a:r>
          </a:p>
          <a:p>
            <a:r>
              <a:rPr lang="en-US" dirty="0">
                <a:solidFill>
                  <a:schemeClr val="bg1"/>
                </a:solidFill>
                <a:latin typeface="Calibri" panose="020F0502020204030204" pitchFamily="34" charset="0"/>
              </a:rPr>
              <a:t>Put a bonnet on them</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3486" y="830997"/>
            <a:ext cx="5085796" cy="2164515"/>
          </a:xfrm>
          <a:prstGeom prst="rect">
            <a:avLst/>
          </a:prstGeom>
        </p:spPr>
      </p:pic>
      <p:pic>
        <p:nvPicPr>
          <p:cNvPr id="6150" name="Picture 6" descr="https://lh6.googleusercontent.com/-E3uETeH5ZCA/TW5DollR9oI/AAAAAAAAAg8/IacMk389z4Q/s1600/High+Pri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7695" y="2282967"/>
            <a:ext cx="2688015" cy="424563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421086" y="3898033"/>
            <a:ext cx="6096000" cy="923330"/>
          </a:xfrm>
          <a:prstGeom prst="rect">
            <a:avLst/>
          </a:prstGeom>
        </p:spPr>
        <p:txBody>
          <a:bodyPr>
            <a:spAutoFit/>
          </a:bodyPr>
          <a:lstStyle/>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Offered a bullock for a sin offering, the sons placed there hands on the head of the bullock</a:t>
            </a:r>
          </a:p>
        </p:txBody>
      </p:sp>
    </p:spTree>
    <p:extLst>
      <p:ext uri="{BB962C8B-B14F-4D97-AF65-F5344CB8AC3E}">
        <p14:creationId xmlns:p14="http://schemas.microsoft.com/office/powerpoint/2010/main" val="143392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ghttp.19928.nexcesscdn.net/809838/magento/media/catalog/product/cache/1/image/9df78eab33525d08d6e5fb8d27136e95/M/a/MaterialWorld-1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2743200" cy="369332"/>
          </a:xfrm>
          <a:prstGeom prst="rect">
            <a:avLst/>
          </a:prstGeom>
          <a:noFill/>
        </p:spPr>
        <p:txBody>
          <a:bodyPr wrap="square" rtlCol="0">
            <a:spAutoFit/>
          </a:bodyPr>
          <a:lstStyle/>
          <a:p>
            <a:r>
              <a:rPr lang="en-US" dirty="0">
                <a:solidFill>
                  <a:schemeClr val="bg1"/>
                </a:solidFill>
              </a:rPr>
              <a:t>Leviticus 8:15-17</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lgerian" panose="04020705040A02060702" pitchFamily="82" charset="0"/>
              </a:rPr>
              <a:t>The Bullock</a:t>
            </a:r>
          </a:p>
        </p:txBody>
      </p:sp>
      <p:pic>
        <p:nvPicPr>
          <p:cNvPr id="6146" name="Picture 2" descr="http://oneyearbibleimages.com/aaron_dedication.jpg"/>
          <p:cNvPicPr>
            <a:picLocks noChangeAspect="1" noChangeArrowheads="1"/>
          </p:cNvPicPr>
          <p:nvPr/>
        </p:nvPicPr>
        <p:blipFill rotWithShape="1">
          <a:blip r:embed="rId3">
            <a:extLst>
              <a:ext uri="{28A0092B-C50C-407E-A947-70E740481C1C}">
                <a14:useLocalDpi xmlns:a14="http://schemas.microsoft.com/office/drawing/2010/main" val="0"/>
              </a:ext>
            </a:extLst>
          </a:blip>
          <a:srcRect l="9198" t="3668" r="3206" b="11271"/>
          <a:stretch/>
        </p:blipFill>
        <p:spPr bwMode="auto">
          <a:xfrm>
            <a:off x="2547258" y="1480456"/>
            <a:ext cx="2786744" cy="38970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471557" y="1166842"/>
            <a:ext cx="4184371" cy="3970318"/>
          </a:xfrm>
          <a:prstGeom prst="rect">
            <a:avLst/>
          </a:prstGeom>
        </p:spPr>
        <p:txBody>
          <a:bodyPr wrap="square">
            <a:spAutoFit/>
          </a:bodyPr>
          <a:lstStyle/>
          <a:p>
            <a:pPr fontAlgn="base"/>
            <a:r>
              <a:rPr lang="en-US" b="0" i="0" dirty="0">
                <a:solidFill>
                  <a:schemeClr val="bg1"/>
                </a:solidFill>
                <a:effectLst/>
                <a:latin typeface="Palatino"/>
              </a:rPr>
              <a:t>Moses:</a:t>
            </a:r>
          </a:p>
          <a:p>
            <a:pPr fontAlgn="base"/>
            <a:r>
              <a:rPr lang="en-US" dirty="0">
                <a:solidFill>
                  <a:schemeClr val="bg1"/>
                </a:solidFill>
                <a:latin typeface="Palatino"/>
              </a:rPr>
              <a:t>Took the blood and put it on the horns of alter and poured the blood at the bottom of alter to sanctify it and make reconciliation upon it.</a:t>
            </a:r>
          </a:p>
          <a:p>
            <a:pPr fontAlgn="base"/>
            <a:endParaRPr lang="en-US" dirty="0">
              <a:solidFill>
                <a:schemeClr val="bg1"/>
              </a:solidFill>
              <a:latin typeface="Palatino"/>
            </a:endParaRPr>
          </a:p>
          <a:p>
            <a:pPr fontAlgn="base"/>
            <a:r>
              <a:rPr lang="en-US" dirty="0">
                <a:solidFill>
                  <a:schemeClr val="bg1"/>
                </a:solidFill>
                <a:latin typeface="Palatino"/>
              </a:rPr>
              <a:t>Took all the fat, the caul (a piece of membrane) above the liver and 2 kidneys and burned it upon the altar</a:t>
            </a:r>
          </a:p>
          <a:p>
            <a:pPr fontAlgn="base"/>
            <a:endParaRPr lang="en-US" b="0" i="0" dirty="0">
              <a:solidFill>
                <a:schemeClr val="bg1"/>
              </a:solidFill>
              <a:effectLst/>
              <a:latin typeface="Palatino"/>
            </a:endParaRPr>
          </a:p>
          <a:p>
            <a:pPr fontAlgn="base"/>
            <a:r>
              <a:rPr lang="en-US" b="0" i="0" dirty="0">
                <a:solidFill>
                  <a:schemeClr val="bg1"/>
                </a:solidFill>
                <a:effectLst/>
                <a:latin typeface="Palatino"/>
              </a:rPr>
              <a:t>The hide of the bullock and dung he burnt outside of the camp.</a:t>
            </a:r>
          </a:p>
          <a:p>
            <a:pPr fontAlgn="base"/>
            <a:endParaRPr lang="en-US" dirty="0">
              <a:solidFill>
                <a:schemeClr val="bg1"/>
              </a:solidFill>
              <a:latin typeface="Palatino"/>
            </a:endParaRPr>
          </a:p>
          <a:p>
            <a:pPr fontAlgn="base"/>
            <a:r>
              <a:rPr lang="en-US" b="0" i="0" dirty="0">
                <a:solidFill>
                  <a:schemeClr val="bg1"/>
                </a:solidFill>
                <a:effectLst/>
                <a:latin typeface="Palatino"/>
              </a:rPr>
              <a:t>The Sin Offering</a:t>
            </a:r>
          </a:p>
        </p:txBody>
      </p:sp>
    </p:spTree>
    <p:extLst>
      <p:ext uri="{BB962C8B-B14F-4D97-AF65-F5344CB8AC3E}">
        <p14:creationId xmlns:p14="http://schemas.microsoft.com/office/powerpoint/2010/main" val="24230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ghttp.19928.nexcesscdn.net/809838/magento/media/catalog/product/cache/1/image/9df78eab33525d08d6e5fb8d27136e95/M/a/MaterialWorld-1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2743200" cy="369332"/>
          </a:xfrm>
          <a:prstGeom prst="rect">
            <a:avLst/>
          </a:prstGeom>
          <a:noFill/>
        </p:spPr>
        <p:txBody>
          <a:bodyPr wrap="square" rtlCol="0">
            <a:spAutoFit/>
          </a:bodyPr>
          <a:lstStyle/>
          <a:p>
            <a:r>
              <a:rPr lang="en-US" dirty="0">
                <a:solidFill>
                  <a:schemeClr val="bg1"/>
                </a:solidFill>
              </a:rPr>
              <a:t>Leviticus 8:18-21, 22-27</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lgerian" panose="04020705040A02060702" pitchFamily="82" charset="0"/>
              </a:rPr>
              <a:t>2 Rams—Burnt/Wave Offerings</a:t>
            </a:r>
          </a:p>
        </p:txBody>
      </p:sp>
      <p:sp>
        <p:nvSpPr>
          <p:cNvPr id="2" name="Rectangle 1"/>
          <p:cNvSpPr/>
          <p:nvPr/>
        </p:nvSpPr>
        <p:spPr>
          <a:xfrm>
            <a:off x="210909" y="903581"/>
            <a:ext cx="3555548" cy="4770537"/>
          </a:xfrm>
          <a:prstGeom prst="rect">
            <a:avLst/>
          </a:prstGeom>
        </p:spPr>
        <p:txBody>
          <a:bodyPr wrap="square">
            <a:spAutoFit/>
          </a:bodyPr>
          <a:lstStyle/>
          <a:p>
            <a:pPr fontAlgn="base"/>
            <a:r>
              <a:rPr lang="en-US" sz="1600" b="0" i="0" dirty="0">
                <a:solidFill>
                  <a:schemeClr val="bg1"/>
                </a:solidFill>
                <a:effectLst/>
                <a:latin typeface="Calibri" panose="020F0502020204030204" pitchFamily="34" charset="0"/>
              </a:rPr>
              <a:t>Aaron and Sons:</a:t>
            </a: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Ram is Burnt Offering</a:t>
            </a: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They laid their hands on head of ram and then and kill it</a:t>
            </a: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Moses:</a:t>
            </a:r>
          </a:p>
          <a:p>
            <a:pPr fontAlgn="base"/>
            <a:r>
              <a:rPr lang="en-US" sz="1600" dirty="0">
                <a:solidFill>
                  <a:schemeClr val="bg1"/>
                </a:solidFill>
                <a:latin typeface="Calibri" panose="020F0502020204030204" pitchFamily="34" charset="0"/>
              </a:rPr>
              <a:t>Sprinkled blood upon the altar and around it</a:t>
            </a: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He cut the ram into pieces and burned head and the fat</a:t>
            </a: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He washed the innards and legs in water </a:t>
            </a: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He burned the whole ram on the altar for a sweet </a:t>
            </a:r>
            <a:r>
              <a:rPr lang="en-US" sz="1600" dirty="0" err="1">
                <a:solidFill>
                  <a:schemeClr val="bg1"/>
                </a:solidFill>
                <a:latin typeface="Calibri" panose="020F0502020204030204" pitchFamily="34" charset="0"/>
              </a:rPr>
              <a:t>savour</a:t>
            </a:r>
            <a:r>
              <a:rPr lang="en-US" sz="1600" dirty="0">
                <a:solidFill>
                  <a:schemeClr val="bg1"/>
                </a:solidFill>
                <a:latin typeface="Calibri" panose="020F0502020204030204" pitchFamily="34" charset="0"/>
              </a:rPr>
              <a:t> and an offering by fire unto the Lord.</a:t>
            </a:r>
            <a:endParaRPr lang="en-US" sz="1600" b="0" i="0" dirty="0">
              <a:solidFill>
                <a:schemeClr val="bg1"/>
              </a:solidFill>
              <a:effectLst/>
              <a:latin typeface="Calibri" panose="020F0502020204030204" pitchFamily="34" charset="0"/>
            </a:endParaRPr>
          </a:p>
        </p:txBody>
      </p:sp>
      <p:pic>
        <p:nvPicPr>
          <p:cNvPr id="8194" name="Picture 2" descr="http://0342aae.netsolhost.com/t/twogoats-H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6457" y="2033377"/>
            <a:ext cx="3340527" cy="27912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0342aae.netsolhost.com/t/twogoats-HD.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827" t="67399" r="52840" b="5678"/>
          <a:stretch/>
        </p:blipFill>
        <p:spPr bwMode="auto">
          <a:xfrm>
            <a:off x="2690160" y="729384"/>
            <a:ext cx="1153885" cy="10668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175518" y="1040684"/>
            <a:ext cx="4811270" cy="5262979"/>
          </a:xfrm>
          <a:prstGeom prst="rect">
            <a:avLst/>
          </a:prstGeom>
        </p:spPr>
        <p:txBody>
          <a:bodyPr wrap="square">
            <a:spAutoFit/>
          </a:bodyPr>
          <a:lstStyle/>
          <a:p>
            <a:pPr fontAlgn="base"/>
            <a:r>
              <a:rPr lang="en-US" sz="1600" b="0" i="0" dirty="0">
                <a:solidFill>
                  <a:schemeClr val="bg1"/>
                </a:solidFill>
                <a:effectLst/>
                <a:latin typeface="Calibri" panose="020F0502020204030204" pitchFamily="34" charset="0"/>
              </a:rPr>
              <a:t>Aaron and Sons:</a:t>
            </a: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Ram of Consecration</a:t>
            </a: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They laid their hands on head of ram and then kill it</a:t>
            </a: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Moses: </a:t>
            </a:r>
          </a:p>
          <a:p>
            <a:pPr fontAlgn="base"/>
            <a:r>
              <a:rPr lang="en-US" sz="1600" dirty="0">
                <a:solidFill>
                  <a:schemeClr val="bg1"/>
                </a:solidFill>
                <a:latin typeface="Calibri" panose="020F0502020204030204" pitchFamily="34" charset="0"/>
              </a:rPr>
              <a:t>Takes blood from it and puts it on the tip of Aaron right ear, the thumb of his right hand and the great toes of his right foot</a:t>
            </a: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The same is done for Aaron’s sons</a:t>
            </a: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He sprinkled the blood upon the altar and around it</a:t>
            </a: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He took the fat, the rump and all the fat inwards, caul above the liver, 2 kidneys, and the right shoulder </a:t>
            </a:r>
          </a:p>
          <a:p>
            <a:pPr fontAlgn="base"/>
            <a:endParaRPr lang="en-US" sz="1600" b="0" i="0" dirty="0">
              <a:solidFill>
                <a:schemeClr val="bg1"/>
              </a:solidFill>
              <a:effectLst/>
              <a:latin typeface="Calibri" panose="020F0502020204030204" pitchFamily="34" charset="0"/>
            </a:endParaRPr>
          </a:p>
          <a:p>
            <a:pPr fontAlgn="base"/>
            <a:r>
              <a:rPr lang="en-US" sz="1600" dirty="0">
                <a:solidFill>
                  <a:schemeClr val="bg1"/>
                </a:solidFill>
                <a:latin typeface="Calibri" panose="020F0502020204030204" pitchFamily="34" charset="0"/>
              </a:rPr>
              <a:t>He took the unleavened bread, puts fat on it and placed it on Aaron and His son’s right shoulder and used it as a wave offering unto the Lord</a:t>
            </a:r>
            <a:endParaRPr lang="en-US" sz="1600" b="0" i="0" dirty="0">
              <a:solidFill>
                <a:schemeClr val="bg1"/>
              </a:solidFill>
              <a:effectLst/>
              <a:latin typeface="Calibri" panose="020F0502020204030204" pitchFamily="34" charset="0"/>
            </a:endParaRPr>
          </a:p>
        </p:txBody>
      </p:sp>
      <p:pic>
        <p:nvPicPr>
          <p:cNvPr id="9" name="Picture 2" descr="http://0342aae.netsolhost.com/t/twogoats-HD.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055" t="64789" r="28005" b="8563"/>
          <a:stretch/>
        </p:blipFill>
        <p:spPr bwMode="auto">
          <a:xfrm>
            <a:off x="9789477" y="785634"/>
            <a:ext cx="1230086" cy="1055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04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6" end="6"/>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1">
                                            <p:txEl>
                                              <p:pRg st="2" end="2"/>
                                            </p:txEl>
                                          </p:spTgt>
                                        </p:tgtEl>
                                        <p:attrNameLst>
                                          <p:attrName>style.visibility</p:attrName>
                                        </p:attrNameLst>
                                      </p:cBhvr>
                                      <p:to>
                                        <p:strVal val="visible"/>
                                      </p:to>
                                    </p:se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xEl>
                                              <p:pRg st="6" end="6"/>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1">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1">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ghttp.19928.nexcesscdn.net/809838/magento/media/catalog/product/cache/1/image/9df78eab33525d08d6e5fb8d27136e95/M/a/MaterialWorld-1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2743200" cy="369332"/>
          </a:xfrm>
          <a:prstGeom prst="rect">
            <a:avLst/>
          </a:prstGeom>
          <a:noFill/>
        </p:spPr>
        <p:txBody>
          <a:bodyPr wrap="square" rtlCol="0">
            <a:spAutoFit/>
          </a:bodyPr>
          <a:lstStyle/>
          <a:p>
            <a:r>
              <a:rPr lang="en-US" dirty="0">
                <a:solidFill>
                  <a:schemeClr val="bg1"/>
                </a:solidFill>
              </a:rPr>
              <a:t>Leviticus 8:28-32</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lgerian" panose="04020705040A02060702" pitchFamily="82" charset="0"/>
              </a:rPr>
              <a:t>Offerings Unto the Lord</a:t>
            </a:r>
          </a:p>
        </p:txBody>
      </p:sp>
      <p:sp>
        <p:nvSpPr>
          <p:cNvPr id="2" name="Rectangle 1"/>
          <p:cNvSpPr/>
          <p:nvPr/>
        </p:nvSpPr>
        <p:spPr>
          <a:xfrm>
            <a:off x="406489" y="1163503"/>
            <a:ext cx="3555548" cy="3785652"/>
          </a:xfrm>
          <a:prstGeom prst="rect">
            <a:avLst/>
          </a:prstGeom>
        </p:spPr>
        <p:txBody>
          <a:bodyPr wrap="square">
            <a:spAutoFit/>
          </a:bodyPr>
          <a:lstStyle/>
          <a:p>
            <a:pPr fontAlgn="base"/>
            <a:r>
              <a:rPr lang="en-US" sz="1600" dirty="0">
                <a:solidFill>
                  <a:schemeClr val="bg1"/>
                </a:solidFill>
                <a:latin typeface="Calibri" panose="020F0502020204030204" pitchFamily="34" charset="0"/>
              </a:rPr>
              <a:t>Moses:</a:t>
            </a: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Took the ram pieces off Aaron and Son’s hands and burnt them on the altar and were consecrated for a sweet </a:t>
            </a:r>
            <a:r>
              <a:rPr lang="en-US" sz="1600" dirty="0" err="1">
                <a:solidFill>
                  <a:schemeClr val="bg1"/>
                </a:solidFill>
                <a:latin typeface="Calibri" panose="020F0502020204030204" pitchFamily="34" charset="0"/>
              </a:rPr>
              <a:t>savour</a:t>
            </a:r>
            <a:r>
              <a:rPr lang="en-US" sz="1600" dirty="0">
                <a:solidFill>
                  <a:schemeClr val="bg1"/>
                </a:solidFill>
                <a:latin typeface="Calibri" panose="020F0502020204030204" pitchFamily="34" charset="0"/>
              </a:rPr>
              <a:t> unto the Lord</a:t>
            </a: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He took the breast of the ram and waved it before the Lord</a:t>
            </a: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He took the anointing oil and the blood which was upon the alar and sprinkled it upon Aaron and his clothes and upon his son’s and their clothes and sanctified Aaron and his sons</a:t>
            </a:r>
            <a:endParaRPr lang="en-US" sz="1600" b="0" i="0" dirty="0">
              <a:solidFill>
                <a:schemeClr val="bg1"/>
              </a:solidFill>
              <a:effectLst/>
              <a:latin typeface="Calibri" panose="020F0502020204030204" pitchFamily="34" charset="0"/>
            </a:endParaRPr>
          </a:p>
        </p:txBody>
      </p:sp>
      <p:sp>
        <p:nvSpPr>
          <p:cNvPr id="11" name="Rectangle 10"/>
          <p:cNvSpPr/>
          <p:nvPr/>
        </p:nvSpPr>
        <p:spPr>
          <a:xfrm>
            <a:off x="6975017" y="4561938"/>
            <a:ext cx="4095390" cy="1815882"/>
          </a:xfrm>
          <a:prstGeom prst="rect">
            <a:avLst/>
          </a:prstGeom>
        </p:spPr>
        <p:txBody>
          <a:bodyPr wrap="square">
            <a:spAutoFit/>
          </a:bodyPr>
          <a:lstStyle/>
          <a:p>
            <a:pPr fontAlgn="base"/>
            <a:r>
              <a:rPr lang="en-US" sz="1600" b="0" i="0" dirty="0">
                <a:solidFill>
                  <a:schemeClr val="bg1"/>
                </a:solidFill>
                <a:effectLst/>
                <a:latin typeface="Calibri" panose="020F0502020204030204" pitchFamily="34" charset="0"/>
              </a:rPr>
              <a:t>Aaron and Sons:</a:t>
            </a: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They boiled the flesh at the door of the tabernacle of the congregation and are with the bread</a:t>
            </a:r>
          </a:p>
          <a:p>
            <a:pPr fontAlgn="base"/>
            <a:endParaRPr lang="en-US" sz="1600" b="0" i="0" dirty="0">
              <a:solidFill>
                <a:schemeClr val="bg1"/>
              </a:solidFill>
              <a:effectLst/>
              <a:latin typeface="Calibri" panose="020F0502020204030204" pitchFamily="34" charset="0"/>
            </a:endParaRPr>
          </a:p>
          <a:p>
            <a:pPr fontAlgn="base"/>
            <a:r>
              <a:rPr lang="en-US" sz="1600" dirty="0">
                <a:solidFill>
                  <a:schemeClr val="bg1"/>
                </a:solidFill>
                <a:latin typeface="Calibri" panose="020F0502020204030204" pitchFamily="34" charset="0"/>
              </a:rPr>
              <a:t>The leftovers were burned</a:t>
            </a:r>
            <a:endParaRPr lang="en-US" sz="1600" b="0" i="0" dirty="0">
              <a:solidFill>
                <a:schemeClr val="bg1"/>
              </a:solidFill>
              <a:effectLst/>
              <a:latin typeface="Calibri" panose="020F0502020204030204" pitchFamily="34" charset="0"/>
            </a:endParaRPr>
          </a:p>
        </p:txBody>
      </p:sp>
      <p:pic>
        <p:nvPicPr>
          <p:cNvPr id="12" name="Picture 2" descr="http://www.newlife.org/images/blog/20110222/fing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2484" y="1422023"/>
            <a:ext cx="4205906" cy="2659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95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ghttp.19928.nexcesscdn.net/809838/magento/media/catalog/product/cache/1/image/9df78eab33525d08d6e5fb8d27136e95/M/a/MaterialWorld-1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88668"/>
            <a:ext cx="2743200" cy="369332"/>
          </a:xfrm>
          <a:prstGeom prst="rect">
            <a:avLst/>
          </a:prstGeom>
          <a:noFill/>
        </p:spPr>
        <p:txBody>
          <a:bodyPr wrap="square" rtlCol="0">
            <a:spAutoFit/>
          </a:bodyPr>
          <a:lstStyle/>
          <a:p>
            <a:r>
              <a:rPr lang="en-US" dirty="0">
                <a:solidFill>
                  <a:schemeClr val="bg1"/>
                </a:solidFill>
              </a:rPr>
              <a:t>Leviticus 8:33-37</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lgerian" panose="04020705040A02060702" pitchFamily="82" charset="0"/>
              </a:rPr>
              <a:t>7 Days of Consecration</a:t>
            </a:r>
          </a:p>
        </p:txBody>
      </p:sp>
      <p:sp>
        <p:nvSpPr>
          <p:cNvPr id="3" name="Rectangle 2"/>
          <p:cNvSpPr/>
          <p:nvPr/>
        </p:nvSpPr>
        <p:spPr>
          <a:xfrm>
            <a:off x="182443" y="1247230"/>
            <a:ext cx="3184416" cy="3693319"/>
          </a:xfrm>
          <a:prstGeom prst="rect">
            <a:avLst/>
          </a:prstGeom>
        </p:spPr>
        <p:txBody>
          <a:bodyPr wrap="square">
            <a:spAutoFit/>
          </a:bodyPr>
          <a:lstStyle/>
          <a:p>
            <a:pPr fontAlgn="base"/>
            <a:r>
              <a:rPr lang="en-US" b="0" i="1" dirty="0">
                <a:solidFill>
                  <a:srgbClr val="FFFF00"/>
                </a:solidFill>
                <a:effectLst/>
                <a:latin typeface="Palatino"/>
              </a:rPr>
              <a:t>And ye shall not go out of the door of the tabernacle of the congregation in seven days, until the days of your consecration be at an end: for seven days shall he consecrate you.</a:t>
            </a:r>
          </a:p>
          <a:p>
            <a:pPr fontAlgn="base"/>
            <a:endParaRPr lang="en-US" b="0" i="1" dirty="0">
              <a:solidFill>
                <a:srgbClr val="FFFF00"/>
              </a:solidFill>
              <a:effectLst/>
              <a:latin typeface="Palatino"/>
            </a:endParaRPr>
          </a:p>
          <a:p>
            <a:pPr fontAlgn="base"/>
            <a:r>
              <a:rPr lang="en-US" b="0" i="1" dirty="0">
                <a:solidFill>
                  <a:srgbClr val="FFFF00"/>
                </a:solidFill>
                <a:effectLst/>
                <a:latin typeface="Palatino"/>
              </a:rPr>
              <a:t>As he hath done this day, so the </a:t>
            </a:r>
            <a:r>
              <a:rPr lang="en-US" b="0" i="1" cap="small" dirty="0">
                <a:solidFill>
                  <a:srgbClr val="FFFF00"/>
                </a:solidFill>
                <a:effectLst/>
                <a:latin typeface="Palatino"/>
              </a:rPr>
              <a:t>Lord</a:t>
            </a:r>
            <a:r>
              <a:rPr lang="en-US" b="0" i="1" dirty="0">
                <a:solidFill>
                  <a:srgbClr val="FFFF00"/>
                </a:solidFill>
                <a:effectLst/>
                <a:latin typeface="Palatino"/>
              </a:rPr>
              <a:t> hath commanded to do, to make an atonement for you.</a:t>
            </a:r>
          </a:p>
          <a:p>
            <a:pPr fontAlgn="base"/>
            <a:endParaRPr lang="en-US" b="0" i="1" dirty="0">
              <a:solidFill>
                <a:srgbClr val="FFFF00"/>
              </a:solidFill>
              <a:effectLst/>
              <a:latin typeface="Palatino"/>
            </a:endParaRPr>
          </a:p>
        </p:txBody>
      </p:sp>
      <p:pic>
        <p:nvPicPr>
          <p:cNvPr id="9218" name="Picture 2" descr="http://www.godsoutreachministryint.org/PriestsCloth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459" y="1545771"/>
            <a:ext cx="5653649" cy="309623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8868108" y="1247230"/>
            <a:ext cx="3051060" cy="3693319"/>
          </a:xfrm>
          <a:prstGeom prst="rect">
            <a:avLst/>
          </a:prstGeom>
        </p:spPr>
        <p:txBody>
          <a:bodyPr wrap="square">
            <a:spAutoFit/>
          </a:bodyPr>
          <a:lstStyle/>
          <a:p>
            <a:pPr fontAlgn="base"/>
            <a:r>
              <a:rPr lang="en-US" b="0" i="1" dirty="0">
                <a:solidFill>
                  <a:srgbClr val="FFFF00"/>
                </a:solidFill>
                <a:effectLst/>
                <a:latin typeface="Palatino"/>
              </a:rPr>
              <a:t>Therefore shall ye abide at the door of the tabernacle of the congregation day and night seven days, and keep the charge of the </a:t>
            </a:r>
            <a:r>
              <a:rPr lang="en-US" b="0" i="1" cap="small" dirty="0">
                <a:solidFill>
                  <a:srgbClr val="FFFF00"/>
                </a:solidFill>
                <a:effectLst/>
                <a:latin typeface="Palatino"/>
              </a:rPr>
              <a:t>Lord</a:t>
            </a:r>
            <a:r>
              <a:rPr lang="en-US" b="0" i="1" dirty="0">
                <a:solidFill>
                  <a:srgbClr val="FFFF00"/>
                </a:solidFill>
                <a:effectLst/>
                <a:latin typeface="Palatino"/>
              </a:rPr>
              <a:t>, that ye die not: for so I am commanded.</a:t>
            </a:r>
          </a:p>
          <a:p>
            <a:pPr fontAlgn="base"/>
            <a:endParaRPr lang="en-US" b="0" i="1" dirty="0">
              <a:solidFill>
                <a:srgbClr val="FFFF00"/>
              </a:solidFill>
              <a:effectLst/>
              <a:latin typeface="Palatino"/>
            </a:endParaRPr>
          </a:p>
          <a:p>
            <a:pPr fontAlgn="base"/>
            <a:r>
              <a:rPr lang="en-US" b="0" i="1" dirty="0">
                <a:solidFill>
                  <a:srgbClr val="FFFF00"/>
                </a:solidFill>
                <a:effectLst/>
                <a:latin typeface="Palatino"/>
              </a:rPr>
              <a:t>So Aaron and his sons did all things which the </a:t>
            </a:r>
            <a:r>
              <a:rPr lang="en-US" b="0" i="1" cap="small" dirty="0">
                <a:solidFill>
                  <a:srgbClr val="FFFF00"/>
                </a:solidFill>
                <a:effectLst/>
                <a:latin typeface="Palatino"/>
              </a:rPr>
              <a:t>Lord </a:t>
            </a:r>
            <a:r>
              <a:rPr lang="en-US" b="0" i="1" dirty="0">
                <a:solidFill>
                  <a:srgbClr val="FFFF00"/>
                </a:solidFill>
                <a:effectLst/>
                <a:latin typeface="Palatino"/>
              </a:rPr>
              <a:t>commanded by the hand of Moses.</a:t>
            </a:r>
          </a:p>
        </p:txBody>
      </p:sp>
    </p:spTree>
    <p:extLst>
      <p:ext uri="{BB962C8B-B14F-4D97-AF65-F5344CB8AC3E}">
        <p14:creationId xmlns:p14="http://schemas.microsoft.com/office/powerpoint/2010/main" val="259995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TotalTime>
  <Words>4037</Words>
  <Application>Microsoft Office PowerPoint</Application>
  <PresentationFormat>Widescreen</PresentationFormat>
  <Paragraphs>297</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Palatino</vt:lpstr>
      <vt:lpstr>Arial Black</vt:lpstr>
      <vt:lpstr>Calibri Light</vt:lpstr>
      <vt:lpstr>Calibri</vt:lpstr>
      <vt:lpstr>Arial</vt:lpstr>
      <vt:lpstr>Algerian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36</cp:revision>
  <dcterms:created xsi:type="dcterms:W3CDTF">2015-10-22T13:57:18Z</dcterms:created>
  <dcterms:modified xsi:type="dcterms:W3CDTF">2020-11-14T03:19:30Z</dcterms:modified>
</cp:coreProperties>
</file>