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9" r:id="rId4"/>
    <p:sldId id="261" r:id="rId5"/>
    <p:sldId id="262" r:id="rId6"/>
    <p:sldId id="265" r:id="rId7"/>
    <p:sldId id="266" r:id="rId8"/>
    <p:sldId id="267" r:id="rId9"/>
    <p:sldId id="268" r:id="rId10"/>
    <p:sldId id="269" r:id="rId11"/>
    <p:sldId id="270" r:id="rId12"/>
    <p:sldId id="272" r:id="rId13"/>
    <p:sldId id="274" r:id="rId14"/>
    <p:sldId id="273" r:id="rId15"/>
    <p:sldId id="275" r:id="rId16"/>
    <p:sldId id="277" r:id="rId17"/>
    <p:sldId id="276" r:id="rId18"/>
    <p:sldId id="278" r:id="rId19"/>
    <p:sldId id="279" r:id="rId20"/>
    <p:sldId id="280" r:id="rId21"/>
    <p:sldId id="282" r:id="rId22"/>
    <p:sldId id="283" r:id="rId23"/>
    <p:sldId id="284" r:id="rId24"/>
    <p:sldId id="285" r:id="rId25"/>
    <p:sldId id="286" r:id="rId26"/>
    <p:sldId id="258" r:id="rId27"/>
    <p:sldId id="257" r:id="rId28"/>
    <p:sldId id="264" r:id="rId29"/>
    <p:sldId id="263" r:id="rId30"/>
    <p:sldId id="271" r:id="rId31"/>
    <p:sldId id="281" r:id="rId32"/>
  </p:sldIdLst>
  <p:sldSz cx="12192000" cy="6858000"/>
  <p:notesSz cx="6858000" cy="9144000"/>
  <p:embeddedFontLst>
    <p:embeddedFont>
      <p:font typeface="Arial Rounded MT Bold" panose="020F0704030504030204" pitchFamily="34"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Palatino"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23A312-BE0D-486A-A429-F67B6CC8787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425493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3A312-BE0D-486A-A429-F67B6CC8787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94273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3A312-BE0D-486A-A429-F67B6CC8787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93461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3A312-BE0D-486A-A429-F67B6CC8787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99227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3A312-BE0D-486A-A429-F67B6CC8787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339207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3A312-BE0D-486A-A429-F67B6CC8787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94952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23A312-BE0D-486A-A429-F67B6CC87874}"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73412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23A312-BE0D-486A-A429-F67B6CC87874}"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204667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3A312-BE0D-486A-A429-F67B6CC87874}"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10196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3A312-BE0D-486A-A429-F67B6CC8787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137478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3A312-BE0D-486A-A429-F67B6CC8787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3A19E-C23E-4D67-AC54-A3A958613B7B}" type="slidenum">
              <a:rPr lang="en-US" smtClean="0"/>
              <a:t>‹#›</a:t>
            </a:fld>
            <a:endParaRPr lang="en-US"/>
          </a:p>
        </p:txBody>
      </p:sp>
    </p:spTree>
    <p:extLst>
      <p:ext uri="{BB962C8B-B14F-4D97-AF65-F5344CB8AC3E}">
        <p14:creationId xmlns:p14="http://schemas.microsoft.com/office/powerpoint/2010/main" val="283216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3A312-BE0D-486A-A429-F67B6CC87874}"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3A19E-C23E-4D67-AC54-A3A958613B7B}" type="slidenum">
              <a:rPr lang="en-US" smtClean="0"/>
              <a:t>‹#›</a:t>
            </a:fld>
            <a:endParaRPr lang="en-US"/>
          </a:p>
        </p:txBody>
      </p:sp>
    </p:spTree>
    <p:extLst>
      <p:ext uri="{BB962C8B-B14F-4D97-AF65-F5344CB8AC3E}">
        <p14:creationId xmlns:p14="http://schemas.microsoft.com/office/powerpoint/2010/main" val="71865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image" Target="../media/image30.gif"/></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75tq1Qwku_A"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846907" cy="369332"/>
          </a:xfrm>
          <a:prstGeom prst="rect">
            <a:avLst/>
          </a:prstGeom>
          <a:noFill/>
        </p:spPr>
        <p:txBody>
          <a:bodyPr wrap="square" rtlCol="0">
            <a:spAutoFit/>
          </a:bodyPr>
          <a:lstStyle/>
          <a:p>
            <a:r>
              <a:rPr lang="en-US" dirty="0">
                <a:solidFill>
                  <a:schemeClr val="bg1"/>
                </a:solidFill>
              </a:rPr>
              <a:t>Lesson 64</a:t>
            </a:r>
          </a:p>
        </p:txBody>
      </p:sp>
      <p:sp>
        <p:nvSpPr>
          <p:cNvPr id="6" name="TextBox 5"/>
          <p:cNvSpPr txBox="1"/>
          <p:nvPr/>
        </p:nvSpPr>
        <p:spPr>
          <a:xfrm>
            <a:off x="0" y="668448"/>
            <a:ext cx="12192000" cy="2862322"/>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How to Live Righteously</a:t>
            </a:r>
          </a:p>
          <a:p>
            <a:pPr algn="ctr"/>
            <a:r>
              <a:rPr lang="en-US" sz="6000" dirty="0">
                <a:solidFill>
                  <a:schemeClr val="bg1"/>
                </a:solidFill>
                <a:latin typeface="Arial Rounded MT Bold" panose="020F0704030504030204" pitchFamily="34" charset="0"/>
              </a:rPr>
              <a:t>The Mosaic Law</a:t>
            </a:r>
          </a:p>
          <a:p>
            <a:pPr algn="ctr"/>
            <a:r>
              <a:rPr lang="en-US" sz="6000" dirty="0">
                <a:solidFill>
                  <a:schemeClr val="bg1"/>
                </a:solidFill>
                <a:latin typeface="Arial Rounded MT Bold" panose="020F0704030504030204" pitchFamily="34" charset="0"/>
              </a:rPr>
              <a:t>Leviticus 19-27</a:t>
            </a:r>
          </a:p>
        </p:txBody>
      </p:sp>
      <p:sp>
        <p:nvSpPr>
          <p:cNvPr id="5" name="TextBox 4"/>
          <p:cNvSpPr txBox="1"/>
          <p:nvPr/>
        </p:nvSpPr>
        <p:spPr>
          <a:xfrm>
            <a:off x="4145908" y="3530770"/>
            <a:ext cx="3620053" cy="1200329"/>
          </a:xfrm>
          <a:prstGeom prst="rect">
            <a:avLst/>
          </a:prstGeom>
          <a:noFill/>
        </p:spPr>
        <p:txBody>
          <a:bodyPr wrap="square" rtlCol="0">
            <a:spAutoFit/>
          </a:bodyPr>
          <a:lstStyle/>
          <a:p>
            <a:r>
              <a:rPr lang="en-US" i="1" dirty="0">
                <a:solidFill>
                  <a:schemeClr val="bg1"/>
                </a:solidFill>
              </a:rPr>
              <a:t>“The purpose of the Mosaic Law was to balance the scales of justice with the victim, not the state.”</a:t>
            </a:r>
          </a:p>
          <a:p>
            <a:pPr algn="ctr"/>
            <a:r>
              <a:rPr lang="en-US" i="1" dirty="0">
                <a:solidFill>
                  <a:schemeClr val="bg1"/>
                </a:solidFill>
              </a:rPr>
              <a:t>W. </a:t>
            </a:r>
            <a:r>
              <a:rPr lang="en-US" i="1">
                <a:solidFill>
                  <a:schemeClr val="bg1"/>
                </a:solidFill>
              </a:rPr>
              <a:t>Cleon Skousen</a:t>
            </a:r>
            <a:endParaRPr lang="en-US" i="1" dirty="0">
              <a:solidFill>
                <a:schemeClr val="bg1"/>
              </a:solidFill>
            </a:endParaRPr>
          </a:p>
        </p:txBody>
      </p:sp>
      <p:grpSp>
        <p:nvGrpSpPr>
          <p:cNvPr id="7" name="Group 6"/>
          <p:cNvGrpSpPr/>
          <p:nvPr/>
        </p:nvGrpSpPr>
        <p:grpSpPr>
          <a:xfrm rot="2213228">
            <a:off x="8673062" y="3011356"/>
            <a:ext cx="1270723" cy="3099345"/>
            <a:chOff x="5410200" y="1299205"/>
            <a:chExt cx="1215358" cy="2497726"/>
          </a:xfrm>
        </p:grpSpPr>
        <p:grpSp>
          <p:nvGrpSpPr>
            <p:cNvPr id="8" name="Group 7"/>
            <p:cNvGrpSpPr/>
            <p:nvPr/>
          </p:nvGrpSpPr>
          <p:grpSpPr>
            <a:xfrm>
              <a:off x="5410200" y="1299205"/>
              <a:ext cx="607679" cy="2497726"/>
              <a:chOff x="533400" y="381000"/>
              <a:chExt cx="457200" cy="2497726"/>
            </a:xfrm>
          </p:grpSpPr>
          <p:sp>
            <p:nvSpPr>
              <p:cNvPr id="14" name="Oval 1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017879" y="1299205"/>
              <a:ext cx="607679" cy="2497726"/>
              <a:chOff x="2714897" y="457200"/>
              <a:chExt cx="457200" cy="2497726"/>
            </a:xfrm>
          </p:grpSpPr>
          <p:sp>
            <p:nvSpPr>
              <p:cNvPr id="10" name="Oval 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rot="20321673" flipH="1">
            <a:off x="890619" y="3560296"/>
            <a:ext cx="2014724" cy="2248534"/>
            <a:chOff x="646879" y="3810000"/>
            <a:chExt cx="2705922" cy="2477203"/>
          </a:xfrm>
          <a:blipFill>
            <a:blip r:embed="rId3"/>
            <a:tile tx="0" ty="0" sx="100000" sy="100000" flip="none" algn="tl"/>
          </a:blipFill>
        </p:grpSpPr>
        <p:grpSp>
          <p:nvGrpSpPr>
            <p:cNvPr id="20" name="Group 255"/>
            <p:cNvGrpSpPr/>
            <p:nvPr/>
          </p:nvGrpSpPr>
          <p:grpSpPr>
            <a:xfrm>
              <a:off x="1752600" y="3810000"/>
              <a:ext cx="1600201" cy="2165012"/>
              <a:chOff x="1229746" y="3942173"/>
              <a:chExt cx="1600201" cy="2165012"/>
            </a:xfrm>
            <a:grpFill/>
          </p:grpSpPr>
          <p:sp>
            <p:nvSpPr>
              <p:cNvPr id="25" name="Flowchart: Delay 24"/>
              <p:cNvSpPr/>
              <p:nvPr/>
            </p:nvSpPr>
            <p:spPr>
              <a:xfrm rot="15916377">
                <a:off x="1023541" y="4300780"/>
                <a:ext cx="2165011" cy="14478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5916377">
                <a:off x="871140" y="4300779"/>
                <a:ext cx="2165011" cy="14478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54"/>
            <p:cNvGrpSpPr/>
            <p:nvPr/>
          </p:nvGrpSpPr>
          <p:grpSpPr>
            <a:xfrm>
              <a:off x="646879" y="4046603"/>
              <a:ext cx="1581345" cy="2240600"/>
              <a:chOff x="646879" y="4046603"/>
              <a:chExt cx="1581345" cy="2240600"/>
            </a:xfrm>
            <a:grpFill/>
          </p:grpSpPr>
          <p:sp>
            <p:nvSpPr>
              <p:cNvPr id="23" name="Flowchart: Delay 22"/>
              <p:cNvSpPr/>
              <p:nvPr/>
            </p:nvSpPr>
            <p:spPr>
              <a:xfrm rot="14750674">
                <a:off x="421819" y="4408519"/>
                <a:ext cx="2165011" cy="14477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23"/>
              <p:cNvSpPr/>
              <p:nvPr/>
            </p:nvSpPr>
            <p:spPr>
              <a:xfrm rot="14750674">
                <a:off x="250479" y="4443003"/>
                <a:ext cx="2240600" cy="14478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D51FAA5A-4E00-4638-AAC8-F8348D1D5579}"/>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86037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Enchantment--</a:t>
            </a:r>
            <a:r>
              <a:rPr lang="en-US" sz="6000" i="1" dirty="0" err="1">
                <a:solidFill>
                  <a:schemeClr val="bg1"/>
                </a:solidFill>
                <a:latin typeface="Arial Rounded MT Bold" panose="020F0704030504030204" pitchFamily="34" charset="0"/>
              </a:rPr>
              <a:t>nachash</a:t>
            </a:r>
            <a:endParaRPr lang="en-US" sz="6000" dirty="0">
              <a:solidFill>
                <a:schemeClr val="bg1"/>
              </a:solidFill>
              <a:latin typeface="Arial Rounded MT Bold" panose="020F0704030504030204" pitchFamily="34" charset="0"/>
            </a:endParaRPr>
          </a:p>
        </p:txBody>
      </p:sp>
      <p:sp>
        <p:nvSpPr>
          <p:cNvPr id="2" name="Rectangle 1"/>
          <p:cNvSpPr/>
          <p:nvPr/>
        </p:nvSpPr>
        <p:spPr>
          <a:xfrm>
            <a:off x="4034828" y="1449122"/>
            <a:ext cx="4475430" cy="4524315"/>
          </a:xfrm>
          <a:prstGeom prst="rect">
            <a:avLst/>
          </a:prstGeom>
        </p:spPr>
        <p:txBody>
          <a:bodyPr wrap="square">
            <a:spAutoFit/>
          </a:bodyPr>
          <a:lstStyle/>
          <a:p>
            <a:r>
              <a:rPr lang="en-US" dirty="0">
                <a:solidFill>
                  <a:schemeClr val="bg1"/>
                </a:solidFill>
                <a:latin typeface="Calibri" panose="020F0502020204030204" pitchFamily="34" charset="0"/>
              </a:rPr>
              <a:t> “observe times” the Hebrew word meaning “to observe clouds” (7)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the ancient world, sorcerers and necromancers often claimed to read the future through various omens or objects.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Their methods included watching the stars (astrology), observing the movements of clouds and certain animals, tying knots, casting lots, tossing arrows into the air and then reading the pattern of how they fell, and so on. (8)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forbidden any use of the occult to read the future.</a:t>
            </a:r>
            <a:endParaRPr lang="en-US" dirty="0">
              <a:solidFill>
                <a:schemeClr val="bg1"/>
              </a:solidFill>
            </a:endParaRPr>
          </a:p>
        </p:txBody>
      </p:sp>
      <p:sp>
        <p:nvSpPr>
          <p:cNvPr id="12" name="Rectangle 11"/>
          <p:cNvSpPr/>
          <p:nvPr/>
        </p:nvSpPr>
        <p:spPr>
          <a:xfrm>
            <a:off x="4952097" y="830997"/>
            <a:ext cx="2188291" cy="369332"/>
          </a:xfrm>
          <a:prstGeom prst="rect">
            <a:avLst/>
          </a:prstGeom>
        </p:spPr>
        <p:txBody>
          <a:bodyPr wrap="none">
            <a:spAutoFit/>
          </a:bodyPr>
          <a:lstStyle/>
          <a:p>
            <a:r>
              <a:rPr lang="en-US" dirty="0">
                <a:solidFill>
                  <a:schemeClr val="bg1"/>
                </a:solidFill>
                <a:latin typeface="Calibri" panose="020F0502020204030204" pitchFamily="34" charset="0"/>
              </a:rPr>
              <a:t>To practice divination</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19:26, 31</a:t>
            </a:r>
          </a:p>
        </p:txBody>
      </p:sp>
      <p:pic>
        <p:nvPicPr>
          <p:cNvPr id="2050" name="Picture 2" descr="http://staciespielman.com/images/pendulumdows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87833" y="372029"/>
            <a:ext cx="76200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25.media.tumblr.com/048aba35fa1d45fdbc1f67615c51f710/tumblr_n0phh44HUn1sn113vo2_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9741" y="3265308"/>
            <a:ext cx="3206969" cy="170610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bronze.secure-host.com/gothicroseantiques/media/gothic-products/DSCN01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9158" y="3668234"/>
            <a:ext cx="2288264" cy="305101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33.media.tumblr.com/a659f725763f7d05e34871fd0b44409f/tumblr_mylv8d98NE1qh3v5mo1_500.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859" y="1200329"/>
            <a:ext cx="1507402" cy="150740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psychic666.com/wp-content/uploads/2014/09/psychic666_logo1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63609" y="1200329"/>
            <a:ext cx="2590800" cy="12287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94299" y="5319824"/>
            <a:ext cx="3204403" cy="369332"/>
          </a:xfrm>
          <a:prstGeom prst="rect">
            <a:avLst/>
          </a:prstGeom>
        </p:spPr>
        <p:txBody>
          <a:bodyPr wrap="none">
            <a:spAutoFit/>
          </a:bodyPr>
          <a:lstStyle/>
          <a:p>
            <a:r>
              <a:rPr lang="en-US" dirty="0">
                <a:solidFill>
                  <a:schemeClr val="bg1"/>
                </a:solidFill>
                <a:latin typeface="Calibri" panose="020F0502020204030204" pitchFamily="34" charset="0"/>
              </a:rPr>
              <a:t>“Familiar spirits”--ventriloquists </a:t>
            </a:r>
            <a:endParaRPr lang="en-US" dirty="0">
              <a:solidFill>
                <a:schemeClr val="bg1"/>
              </a:solidFill>
            </a:endParaRPr>
          </a:p>
        </p:txBody>
      </p:sp>
    </p:spTree>
    <p:extLst>
      <p:ext uri="{BB962C8B-B14F-4D97-AF65-F5344CB8AC3E}">
        <p14:creationId xmlns:p14="http://schemas.microsoft.com/office/powerpoint/2010/main" val="246969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627" y="2195484"/>
            <a:ext cx="4475430" cy="3416320"/>
          </a:xfrm>
          <a:prstGeom prst="rect">
            <a:avLst/>
          </a:prstGeom>
        </p:spPr>
        <p:txBody>
          <a:bodyPr wrap="square">
            <a:spAutoFit/>
          </a:bodyPr>
          <a:lstStyle/>
          <a:p>
            <a:r>
              <a:rPr lang="en-US" dirty="0">
                <a:solidFill>
                  <a:schemeClr val="bg1"/>
                </a:solidFill>
                <a:latin typeface="Calibri" panose="020F0502020204030204" pitchFamily="34" charset="0"/>
              </a:rPr>
              <a:t>“The scriptures show that the enchantments and the spells of the wizard, the medium, and the necromancer are characteristic of the false religions and superstitions of the world, and that those who practice such are actually in competition with the true prophets and apostles.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“All who are acquainted with the spirit and faith of Jesus Christ will want nothing to do with any form of divination and spiritual wizardry.” (9)</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19:31</a:t>
            </a:r>
          </a:p>
        </p:txBody>
      </p:sp>
      <p:sp>
        <p:nvSpPr>
          <p:cNvPr id="3" name="Rectangle 2"/>
          <p:cNvSpPr/>
          <p:nvPr/>
        </p:nvSpPr>
        <p:spPr>
          <a:xfrm>
            <a:off x="5375171" y="869722"/>
            <a:ext cx="6096000" cy="5078313"/>
          </a:xfrm>
          <a:prstGeom prst="rect">
            <a:avLst/>
          </a:prstGeom>
        </p:spPr>
        <p:txBody>
          <a:bodyPr>
            <a:spAutoFit/>
          </a:bodyPr>
          <a:lstStyle/>
          <a:p>
            <a:pPr fontAlgn="base"/>
            <a:r>
              <a:rPr lang="en-US" i="1" dirty="0">
                <a:solidFill>
                  <a:srgbClr val="FFFF00"/>
                </a:solidFill>
                <a:latin typeface="Calibri" panose="020F0502020204030204" pitchFamily="34" charset="0"/>
              </a:rPr>
              <a:t>“When thou art come into the land which the Lord thy God giveth thee, thou shalt not learn to do after the abominations of those nations.</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“There shall not be found among you any one that </a:t>
            </a:r>
            <a:r>
              <a:rPr lang="en-US" i="1" dirty="0" err="1">
                <a:solidFill>
                  <a:srgbClr val="FFFF00"/>
                </a:solidFill>
                <a:latin typeface="Calibri" panose="020F0502020204030204" pitchFamily="34" charset="0"/>
              </a:rPr>
              <a:t>maketh</a:t>
            </a:r>
            <a:r>
              <a:rPr lang="en-US" i="1" dirty="0">
                <a:solidFill>
                  <a:srgbClr val="FFFF00"/>
                </a:solidFill>
                <a:latin typeface="Calibri" panose="020F0502020204030204" pitchFamily="34" charset="0"/>
              </a:rPr>
              <a:t> his son or his daughter to pass through the fire, or that </a:t>
            </a:r>
            <a:r>
              <a:rPr lang="en-US" i="1" dirty="0" err="1">
                <a:solidFill>
                  <a:srgbClr val="FFFF00"/>
                </a:solidFill>
                <a:latin typeface="Calibri" panose="020F0502020204030204" pitchFamily="34" charset="0"/>
              </a:rPr>
              <a:t>useth</a:t>
            </a:r>
            <a:r>
              <a:rPr lang="en-US" i="1" dirty="0">
                <a:solidFill>
                  <a:srgbClr val="FFFF00"/>
                </a:solidFill>
                <a:latin typeface="Calibri" panose="020F0502020204030204" pitchFamily="34" charset="0"/>
              </a:rPr>
              <a:t> divination, or an observer of times, or an enchanter, or a witch,</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“Or a charmer, or a consulter with familiar spirits, or a wizard, or a necromancer.</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“For all that do these things are </a:t>
            </a:r>
          </a:p>
          <a:p>
            <a:pPr fontAlgn="base"/>
            <a:r>
              <a:rPr lang="en-US" i="1" dirty="0">
                <a:solidFill>
                  <a:srgbClr val="FFFF00"/>
                </a:solidFill>
                <a:latin typeface="Calibri" panose="020F0502020204030204" pitchFamily="34" charset="0"/>
              </a:rPr>
              <a:t>an abomination unto the Lord: </a:t>
            </a:r>
          </a:p>
          <a:p>
            <a:pPr fontAlgn="base"/>
            <a:r>
              <a:rPr lang="en-US" i="1" dirty="0">
                <a:solidFill>
                  <a:srgbClr val="FFFF00"/>
                </a:solidFill>
                <a:latin typeface="Calibri" panose="020F0502020204030204" pitchFamily="34" charset="0"/>
              </a:rPr>
              <a:t>and because of these abominations </a:t>
            </a:r>
          </a:p>
          <a:p>
            <a:pPr fontAlgn="base"/>
            <a:r>
              <a:rPr lang="en-US" i="1" dirty="0">
                <a:solidFill>
                  <a:srgbClr val="FFFF00"/>
                </a:solidFill>
                <a:latin typeface="Calibri" panose="020F0502020204030204" pitchFamily="34" charset="0"/>
              </a:rPr>
              <a:t>the Lord thy God doth drive them </a:t>
            </a:r>
          </a:p>
          <a:p>
            <a:pPr fontAlgn="base"/>
            <a:r>
              <a:rPr lang="en-US" i="1" dirty="0">
                <a:solidFill>
                  <a:srgbClr val="FFFF00"/>
                </a:solidFill>
                <a:latin typeface="Calibri" panose="020F0502020204030204" pitchFamily="34" charset="0"/>
              </a:rPr>
              <a:t>out from before thee.</a:t>
            </a:r>
          </a:p>
          <a:p>
            <a:pPr fontAlgn="base"/>
            <a:r>
              <a:rPr lang="en-US" i="1" dirty="0">
                <a:solidFill>
                  <a:srgbClr val="FFFF00"/>
                </a:solidFill>
                <a:latin typeface="Calibri" panose="020F0502020204030204" pitchFamily="34" charset="0"/>
              </a:rPr>
              <a:t>Deuteronomy 18:9-12</a:t>
            </a:r>
          </a:p>
          <a:p>
            <a:pPr fontAlgn="base"/>
            <a:endParaRPr lang="en-US" b="0" i="1" dirty="0">
              <a:solidFill>
                <a:srgbClr val="FFFF00"/>
              </a:solidFill>
              <a:effectLst/>
              <a:latin typeface="Calibri" panose="020F0502020204030204" pitchFamily="34" charset="0"/>
            </a:endParaRPr>
          </a:p>
        </p:txBody>
      </p:sp>
      <p:pic>
        <p:nvPicPr>
          <p:cNvPr id="3074" name="Picture 2" descr="https://rsc.byu.edu/sites/default/files/Religious%20Educator%205_3-1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11" t="209" r="5093" b="25885"/>
          <a:stretch/>
        </p:blipFill>
        <p:spPr bwMode="auto">
          <a:xfrm>
            <a:off x="304837" y="129529"/>
            <a:ext cx="1382448" cy="1936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p.production.patheos.com/blogs/godandthemachine/files/2014/09/saul-and-the-witch-of-endor-benjamin-west-300x2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6185" y="4372237"/>
            <a:ext cx="28575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79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Serious Sins</a:t>
            </a:r>
          </a:p>
        </p:txBody>
      </p:sp>
      <p:sp>
        <p:nvSpPr>
          <p:cNvPr id="2" name="Rectangle 1"/>
          <p:cNvSpPr/>
          <p:nvPr/>
        </p:nvSpPr>
        <p:spPr>
          <a:xfrm>
            <a:off x="191068" y="1418343"/>
            <a:ext cx="4760638" cy="3539430"/>
          </a:xfrm>
          <a:prstGeom prst="rect">
            <a:avLst/>
          </a:prstGeom>
        </p:spPr>
        <p:txBody>
          <a:bodyPr wrap="square">
            <a:spAutoFit/>
          </a:bodyPr>
          <a:lstStyle/>
          <a:p>
            <a:r>
              <a:rPr lang="en-US" sz="3200" dirty="0">
                <a:solidFill>
                  <a:schemeClr val="bg1"/>
                </a:solidFill>
                <a:latin typeface="Calibri" panose="020F0502020204030204" pitchFamily="34" charset="0"/>
              </a:rPr>
              <a:t>The Lord clearly stated again and again that the purpose of these laws was to separate Israel from other people so that they could be sanctified and become holy unto God.</a:t>
            </a:r>
          </a:p>
        </p:txBody>
      </p:sp>
      <p:sp>
        <p:nvSpPr>
          <p:cNvPr id="12" name="Rectangle 11"/>
          <p:cNvSpPr/>
          <p:nvPr/>
        </p:nvSpPr>
        <p:spPr>
          <a:xfrm>
            <a:off x="4926416" y="1015663"/>
            <a:ext cx="2358274" cy="369332"/>
          </a:xfrm>
          <a:prstGeom prst="rect">
            <a:avLst/>
          </a:prstGeom>
        </p:spPr>
        <p:txBody>
          <a:bodyPr wrap="none">
            <a:spAutoFit/>
          </a:bodyPr>
          <a:lstStyle/>
          <a:p>
            <a:r>
              <a:rPr lang="en-US" dirty="0">
                <a:solidFill>
                  <a:schemeClr val="bg1"/>
                </a:solidFill>
                <a:latin typeface="Calibri" panose="020F0502020204030204" pitchFamily="34" charset="0"/>
              </a:rPr>
              <a:t>Those Worthy of Death</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20</a:t>
            </a:r>
          </a:p>
        </p:txBody>
      </p:sp>
      <p:grpSp>
        <p:nvGrpSpPr>
          <p:cNvPr id="5" name="Group 4"/>
          <p:cNvGrpSpPr/>
          <p:nvPr/>
        </p:nvGrpSpPr>
        <p:grpSpPr>
          <a:xfrm>
            <a:off x="5322026" y="2400658"/>
            <a:ext cx="2811490" cy="2182605"/>
            <a:chOff x="5322026" y="2400658"/>
            <a:chExt cx="2811490" cy="2182605"/>
          </a:xfrm>
        </p:grpSpPr>
        <p:grpSp>
          <p:nvGrpSpPr>
            <p:cNvPr id="16" name="Group 15"/>
            <p:cNvGrpSpPr/>
            <p:nvPr/>
          </p:nvGrpSpPr>
          <p:grpSpPr>
            <a:xfrm>
              <a:off x="5864468" y="2400658"/>
              <a:ext cx="1076099" cy="1455070"/>
              <a:chOff x="6696052" y="1382055"/>
              <a:chExt cx="1076099" cy="1455070"/>
            </a:xfrm>
            <a:solidFill>
              <a:schemeClr val="accent6">
                <a:lumMod val="50000"/>
              </a:schemeClr>
            </a:solidFill>
          </p:grpSpPr>
          <p:sp>
            <p:nvSpPr>
              <p:cNvPr id="45" name="Oval 4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057417" y="2400658"/>
              <a:ext cx="1076099" cy="1455070"/>
              <a:chOff x="6696052" y="1382055"/>
              <a:chExt cx="1076099" cy="1455070"/>
            </a:xfrm>
            <a:solidFill>
              <a:schemeClr val="bg2">
                <a:lumMod val="50000"/>
              </a:schemeClr>
            </a:solidFill>
          </p:grpSpPr>
          <p:sp>
            <p:nvSpPr>
              <p:cNvPr id="43" name="Oval 4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579032" y="3128193"/>
              <a:ext cx="1076099" cy="1455070"/>
              <a:chOff x="6696052" y="1382055"/>
              <a:chExt cx="1076099" cy="1455070"/>
            </a:xfrm>
            <a:solidFill>
              <a:schemeClr val="accent6">
                <a:lumMod val="75000"/>
              </a:schemeClr>
            </a:solidFill>
          </p:grpSpPr>
          <p:sp>
            <p:nvSpPr>
              <p:cNvPr id="33" name="Oval 3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322026" y="3128193"/>
              <a:ext cx="1076099" cy="1455070"/>
              <a:chOff x="6696052" y="1382055"/>
              <a:chExt cx="1076099" cy="1455070"/>
            </a:xfrm>
            <a:solidFill>
              <a:schemeClr val="bg2">
                <a:lumMod val="25000"/>
              </a:schemeClr>
            </a:solidFill>
          </p:grpSpPr>
          <p:sp>
            <p:nvSpPr>
              <p:cNvPr id="31" name="Oval 3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7775828" y="2400658"/>
            <a:ext cx="3505022" cy="2215889"/>
            <a:chOff x="7775828" y="2400658"/>
            <a:chExt cx="3505022" cy="2215889"/>
          </a:xfrm>
        </p:grpSpPr>
        <p:grpSp>
          <p:nvGrpSpPr>
            <p:cNvPr id="18" name="Group 17"/>
            <p:cNvGrpSpPr/>
            <p:nvPr/>
          </p:nvGrpSpPr>
          <p:grpSpPr>
            <a:xfrm>
              <a:off x="8250366" y="2400658"/>
              <a:ext cx="1076099" cy="1455070"/>
              <a:chOff x="6696052" y="1382055"/>
              <a:chExt cx="1076099" cy="1455070"/>
            </a:xfrm>
            <a:solidFill>
              <a:schemeClr val="accent3">
                <a:lumMod val="75000"/>
              </a:schemeClr>
            </a:solidFill>
          </p:grpSpPr>
          <p:sp>
            <p:nvSpPr>
              <p:cNvPr id="41" name="Oval 4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9443315" y="2400658"/>
              <a:ext cx="1076099" cy="1455070"/>
              <a:chOff x="6696052" y="1382055"/>
              <a:chExt cx="1076099" cy="1455070"/>
            </a:xfrm>
            <a:solidFill>
              <a:schemeClr val="tx2">
                <a:lumMod val="60000"/>
                <a:lumOff val="40000"/>
              </a:schemeClr>
            </a:solidFill>
          </p:grpSpPr>
          <p:sp>
            <p:nvSpPr>
              <p:cNvPr id="39" name="Oval 3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959299" y="3161477"/>
              <a:ext cx="1076099" cy="1455070"/>
              <a:chOff x="6696052" y="1382055"/>
              <a:chExt cx="1076099" cy="1455070"/>
            </a:xfrm>
            <a:solidFill>
              <a:schemeClr val="tx1">
                <a:lumMod val="50000"/>
                <a:lumOff val="50000"/>
              </a:schemeClr>
            </a:solidFill>
          </p:grpSpPr>
          <p:sp>
            <p:nvSpPr>
              <p:cNvPr id="37" name="Oval 3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775828" y="3161477"/>
              <a:ext cx="1076099" cy="1455070"/>
              <a:chOff x="6696052" y="1382055"/>
              <a:chExt cx="1076099" cy="1455070"/>
            </a:xfrm>
            <a:solidFill>
              <a:schemeClr val="accent2">
                <a:lumMod val="60000"/>
                <a:lumOff val="40000"/>
              </a:schemeClr>
            </a:solidFill>
          </p:grpSpPr>
          <p:sp>
            <p:nvSpPr>
              <p:cNvPr id="35" name="Oval 3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0204751" y="3128193"/>
              <a:ext cx="1076099" cy="1455070"/>
              <a:chOff x="6696052" y="1382055"/>
              <a:chExt cx="1076099" cy="1455070"/>
            </a:xfrm>
            <a:solidFill>
              <a:srgbClr val="FFC000"/>
            </a:solidFill>
          </p:grpSpPr>
          <p:sp>
            <p:nvSpPr>
              <p:cNvPr id="29" name="Oval 2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336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1" presetClass="exit" presetSubtype="4" fill="hold" nodeType="withEffect">
                                  <p:stCondLst>
                                    <p:cond delay="0"/>
                                  </p:stCondLst>
                                  <p:childTnLst>
                                    <p:animEffect transition="out" filter="wheel(4)">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Special Laws For Priesthood</a:t>
            </a:r>
          </a:p>
        </p:txBody>
      </p:sp>
      <p:sp>
        <p:nvSpPr>
          <p:cNvPr id="12" name="Rectangle 11"/>
          <p:cNvSpPr/>
          <p:nvPr/>
        </p:nvSpPr>
        <p:spPr>
          <a:xfrm>
            <a:off x="4050652" y="1026774"/>
            <a:ext cx="3293466" cy="369332"/>
          </a:xfrm>
          <a:prstGeom prst="rect">
            <a:avLst/>
          </a:prstGeom>
        </p:spPr>
        <p:txBody>
          <a:bodyPr wrap="none">
            <a:spAutoFit/>
          </a:bodyPr>
          <a:lstStyle/>
          <a:p>
            <a:r>
              <a:rPr lang="en-US" dirty="0">
                <a:solidFill>
                  <a:schemeClr val="bg1"/>
                </a:solidFill>
                <a:latin typeface="Calibri" panose="020F0502020204030204" pitchFamily="34" charset="0"/>
              </a:rPr>
              <a:t>Law of Cleanliness for Priesthood</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21:1-9</a:t>
            </a:r>
          </a:p>
        </p:txBody>
      </p:sp>
      <p:sp>
        <p:nvSpPr>
          <p:cNvPr id="6" name="Rectangle 5"/>
          <p:cNvSpPr/>
          <p:nvPr/>
        </p:nvSpPr>
        <p:spPr>
          <a:xfrm>
            <a:off x="472225" y="1937374"/>
            <a:ext cx="6096000" cy="2585323"/>
          </a:xfrm>
          <a:prstGeom prst="rect">
            <a:avLst/>
          </a:prstGeom>
        </p:spPr>
        <p:txBody>
          <a:bodyPr>
            <a:spAutoFit/>
          </a:bodyPr>
          <a:lstStyle/>
          <a:p>
            <a:r>
              <a:rPr lang="en-US" dirty="0">
                <a:solidFill>
                  <a:schemeClr val="bg1"/>
                </a:solidFill>
                <a:latin typeface="Calibri" panose="020F0502020204030204" pitchFamily="34" charset="0"/>
              </a:rPr>
              <a:t>All members of the priesthood had to marry virgins of their own people.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Prostitutes, adulterous women, or even divorced women, were excluded, thus avoiding the least doubt about personal purity.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priests could not marry “profane” women (non-Israelites; be defiled by contact with a dead person other than close relatives, or allow a daughter to be a prostitute.</a:t>
            </a:r>
          </a:p>
        </p:txBody>
      </p:sp>
      <p:pic>
        <p:nvPicPr>
          <p:cNvPr id="8194" name="Picture 2" descr="http://www.godsoutreachministryint.org/Priestly_Bless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802" y="1937374"/>
            <a:ext cx="4199707" cy="314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73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“High Priest”</a:t>
            </a:r>
          </a:p>
        </p:txBody>
      </p:sp>
      <p:sp>
        <p:nvSpPr>
          <p:cNvPr id="12" name="Rectangle 11"/>
          <p:cNvSpPr/>
          <p:nvPr/>
        </p:nvSpPr>
        <p:spPr>
          <a:xfrm>
            <a:off x="4926416" y="1015663"/>
            <a:ext cx="2316532" cy="369332"/>
          </a:xfrm>
          <a:prstGeom prst="rect">
            <a:avLst/>
          </a:prstGeom>
        </p:spPr>
        <p:txBody>
          <a:bodyPr wrap="none">
            <a:spAutoFit/>
          </a:bodyPr>
          <a:lstStyle/>
          <a:p>
            <a:r>
              <a:rPr lang="en-US" dirty="0">
                <a:solidFill>
                  <a:schemeClr val="bg1"/>
                </a:solidFill>
                <a:latin typeface="Calibri" panose="020F0502020204030204" pitchFamily="34" charset="0"/>
              </a:rPr>
              <a:t>First time used in Bible</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21:10</a:t>
            </a:r>
          </a:p>
        </p:txBody>
      </p:sp>
      <p:sp>
        <p:nvSpPr>
          <p:cNvPr id="3" name="Rectangle 2"/>
          <p:cNvSpPr/>
          <p:nvPr/>
        </p:nvSpPr>
        <p:spPr>
          <a:xfrm>
            <a:off x="347729" y="1542774"/>
            <a:ext cx="6096000" cy="1200329"/>
          </a:xfrm>
          <a:prstGeom prst="rect">
            <a:avLst/>
          </a:prstGeom>
        </p:spPr>
        <p:txBody>
          <a:bodyPr>
            <a:spAutoFit/>
          </a:bodyPr>
          <a:lstStyle/>
          <a:p>
            <a:r>
              <a:rPr lang="en-US" sz="2400" dirty="0">
                <a:solidFill>
                  <a:schemeClr val="bg1"/>
                </a:solidFill>
                <a:latin typeface="Calibri" panose="020F0502020204030204" pitchFamily="34" charset="0"/>
              </a:rPr>
              <a:t>The Hebrew literally means “the Priest, the great one.” As the chief priest, he was the representative of Jehovah among the people. </a:t>
            </a:r>
            <a:endParaRPr lang="en-US" sz="2400" dirty="0">
              <a:solidFill>
                <a:schemeClr val="bg1"/>
              </a:solidFill>
            </a:endParaRPr>
          </a:p>
        </p:txBody>
      </p:sp>
      <p:sp>
        <p:nvSpPr>
          <p:cNvPr id="6" name="Rectangle 5"/>
          <p:cNvSpPr/>
          <p:nvPr/>
        </p:nvSpPr>
        <p:spPr>
          <a:xfrm>
            <a:off x="4398236" y="2900880"/>
            <a:ext cx="3966692" cy="1938992"/>
          </a:xfrm>
          <a:prstGeom prst="rect">
            <a:avLst/>
          </a:prstGeom>
        </p:spPr>
        <p:txBody>
          <a:bodyPr wrap="square">
            <a:spAutoFit/>
          </a:bodyPr>
          <a:lstStyle/>
          <a:p>
            <a:r>
              <a:rPr lang="en-US" sz="2400" dirty="0">
                <a:solidFill>
                  <a:schemeClr val="bg1"/>
                </a:solidFill>
                <a:latin typeface="Calibri" panose="020F0502020204030204" pitchFamily="34" charset="0"/>
              </a:rPr>
              <a:t>The Old Testament high priest was an office in the Aaronic Priesthood, not an office in the Melchizedek Priesthood as it is today. </a:t>
            </a:r>
            <a:endParaRPr lang="en-US" sz="2400" dirty="0">
              <a:solidFill>
                <a:schemeClr val="bg1"/>
              </a:solidFill>
            </a:endParaRPr>
          </a:p>
        </p:txBody>
      </p:sp>
      <p:sp>
        <p:nvSpPr>
          <p:cNvPr id="7" name="Rectangle 6"/>
          <p:cNvSpPr/>
          <p:nvPr/>
        </p:nvSpPr>
        <p:spPr>
          <a:xfrm>
            <a:off x="968062" y="5146958"/>
            <a:ext cx="6096000" cy="1200329"/>
          </a:xfrm>
          <a:prstGeom prst="rect">
            <a:avLst/>
          </a:prstGeom>
        </p:spPr>
        <p:txBody>
          <a:bodyPr>
            <a:spAutoFit/>
          </a:bodyPr>
          <a:lstStyle/>
          <a:p>
            <a:r>
              <a:rPr lang="en-US" sz="2400" dirty="0">
                <a:solidFill>
                  <a:schemeClr val="bg1"/>
                </a:solidFill>
                <a:latin typeface="Calibri" panose="020F0502020204030204" pitchFamily="34" charset="0"/>
              </a:rPr>
              <a:t>The high priest was the presiding priest, or head, of the Aaronic Priesthood. Today the presiding bishop holds that position.</a:t>
            </a:r>
            <a:endParaRPr lang="en-US" sz="2400" dirty="0">
              <a:solidFill>
                <a:schemeClr val="bg1"/>
              </a:solidFill>
            </a:endParaRPr>
          </a:p>
        </p:txBody>
      </p:sp>
      <p:pic>
        <p:nvPicPr>
          <p:cNvPr id="9218" name="Picture 2" descr="https://dwellingintheword.files.wordpress.com/2011/05/highpri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928" y="1015663"/>
            <a:ext cx="3611121" cy="529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God’s Authorized Representatives</a:t>
            </a:r>
          </a:p>
        </p:txBody>
      </p:sp>
      <p:sp>
        <p:nvSpPr>
          <p:cNvPr id="12" name="Rectangle 11"/>
          <p:cNvSpPr/>
          <p:nvPr/>
        </p:nvSpPr>
        <p:spPr>
          <a:xfrm>
            <a:off x="1552150" y="981866"/>
            <a:ext cx="8516947" cy="400110"/>
          </a:xfrm>
          <a:prstGeom prst="rect">
            <a:avLst/>
          </a:prstGeom>
        </p:spPr>
        <p:txBody>
          <a:bodyPr wrap="none">
            <a:spAutoFit/>
          </a:bodyPr>
          <a:lstStyle/>
          <a:p>
            <a:r>
              <a:rPr lang="en-US" sz="2000" dirty="0">
                <a:solidFill>
                  <a:schemeClr val="bg1"/>
                </a:solidFill>
                <a:latin typeface="Calibri" panose="020F0502020204030204" pitchFamily="34" charset="0"/>
              </a:rPr>
              <a:t>The Priests had to maintain an even higher level of separation and sanctification</a:t>
            </a:r>
          </a:p>
        </p:txBody>
      </p:sp>
      <p:sp>
        <p:nvSpPr>
          <p:cNvPr id="27" name="TextBox 17"/>
          <p:cNvSpPr txBox="1"/>
          <p:nvPr/>
        </p:nvSpPr>
        <p:spPr>
          <a:xfrm>
            <a:off x="0" y="6406897"/>
            <a:ext cx="26617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21:16-21</a:t>
            </a:r>
          </a:p>
        </p:txBody>
      </p:sp>
      <p:sp>
        <p:nvSpPr>
          <p:cNvPr id="2" name="Rectangle 1"/>
          <p:cNvSpPr/>
          <p:nvPr/>
        </p:nvSpPr>
        <p:spPr>
          <a:xfrm>
            <a:off x="2854817" y="1980288"/>
            <a:ext cx="6096000" cy="646331"/>
          </a:xfrm>
          <a:prstGeom prst="rect">
            <a:avLst/>
          </a:prstGeom>
        </p:spPr>
        <p:txBody>
          <a:bodyPr>
            <a:spAutoFit/>
          </a:bodyPr>
          <a:lstStyle/>
          <a:p>
            <a:r>
              <a:rPr lang="en-US" dirty="0">
                <a:solidFill>
                  <a:schemeClr val="bg1"/>
                </a:solidFill>
                <a:latin typeface="Calibri" panose="020F0502020204030204" pitchFamily="34" charset="0"/>
              </a:rPr>
              <a:t>The high priest, who was a symbol or type of Jesus, “the great high priest,” had to meet a still stricter code</a:t>
            </a:r>
            <a:endParaRPr lang="en-US" dirty="0">
              <a:solidFill>
                <a:schemeClr val="bg1"/>
              </a:solidFill>
            </a:endParaRPr>
          </a:p>
        </p:txBody>
      </p:sp>
      <p:sp>
        <p:nvSpPr>
          <p:cNvPr id="3" name="Rectangle 2"/>
          <p:cNvSpPr/>
          <p:nvPr/>
        </p:nvSpPr>
        <p:spPr>
          <a:xfrm>
            <a:off x="5649531" y="2819498"/>
            <a:ext cx="6096000" cy="1200329"/>
          </a:xfrm>
          <a:prstGeom prst="rect">
            <a:avLst/>
          </a:prstGeom>
        </p:spPr>
        <p:txBody>
          <a:bodyPr>
            <a:spAutoFit/>
          </a:bodyPr>
          <a:lstStyle/>
          <a:p>
            <a:r>
              <a:rPr lang="en-US" b="1" i="1" dirty="0">
                <a:solidFill>
                  <a:srgbClr val="FFFF00"/>
                </a:solidFill>
                <a:latin typeface="Palatino"/>
              </a:rPr>
              <a:t> </a:t>
            </a:r>
            <a:r>
              <a:rPr lang="en-US" i="1" dirty="0">
                <a:solidFill>
                  <a:srgbClr val="FFFF00"/>
                </a:solidFill>
                <a:latin typeface="Palatino"/>
              </a:rPr>
              <a:t>Seeing then that we have a great high priest, that is passed into the heavens, Jesus the Son of God, let us hold fast our profession…</a:t>
            </a:r>
          </a:p>
          <a:p>
            <a:r>
              <a:rPr lang="en-US" i="1" dirty="0">
                <a:solidFill>
                  <a:srgbClr val="FFFF00"/>
                </a:solidFill>
                <a:latin typeface="Palatino"/>
              </a:rPr>
              <a:t>Hebrews 4:14</a:t>
            </a:r>
            <a:endParaRPr lang="en-US" i="1" dirty="0">
              <a:solidFill>
                <a:srgbClr val="FFFF00"/>
              </a:solidFill>
            </a:endParaRPr>
          </a:p>
        </p:txBody>
      </p:sp>
      <p:sp>
        <p:nvSpPr>
          <p:cNvPr id="5" name="Rectangle 4"/>
          <p:cNvSpPr/>
          <p:nvPr/>
        </p:nvSpPr>
        <p:spPr>
          <a:xfrm>
            <a:off x="3241183" y="4523010"/>
            <a:ext cx="6096000" cy="2031325"/>
          </a:xfrm>
          <a:prstGeom prst="rect">
            <a:avLst/>
          </a:prstGeom>
        </p:spPr>
        <p:txBody>
          <a:bodyPr>
            <a:spAutoFit/>
          </a:bodyPr>
          <a:lstStyle/>
          <a:p>
            <a:r>
              <a:rPr lang="en-US" dirty="0">
                <a:solidFill>
                  <a:schemeClr val="bg1"/>
                </a:solidFill>
                <a:latin typeface="Calibri" panose="020F0502020204030204" pitchFamily="34" charset="0"/>
              </a:rPr>
              <a:t>In addition to meeting the requirements of the regular priesthood for marriage and defilement, he had to be without any physical defects.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Such strictness was to remind the people that Christ, the true Mediator between God and His children, was perfect in every respect. (14)</a:t>
            </a:r>
            <a:endParaRPr lang="en-US" dirty="0">
              <a:solidFill>
                <a:schemeClr val="bg1"/>
              </a:solidFill>
            </a:endParaRPr>
          </a:p>
        </p:txBody>
      </p:sp>
      <p:pic>
        <p:nvPicPr>
          <p:cNvPr id="7170" name="Picture 2" descr="https://dwellingintheword.files.wordpress.com/2009/10/8-priest-wardrobe-drawing1.jpg?w=450"/>
          <p:cNvPicPr>
            <a:picLocks noChangeAspect="1" noChangeArrowheads="1"/>
          </p:cNvPicPr>
          <p:nvPr/>
        </p:nvPicPr>
        <p:blipFill rotWithShape="1">
          <a:blip r:embed="rId3">
            <a:extLst>
              <a:ext uri="{28A0092B-C50C-407E-A947-70E740481C1C}">
                <a14:useLocalDpi xmlns:a14="http://schemas.microsoft.com/office/drawing/2010/main" val="0"/>
              </a:ext>
            </a:extLst>
          </a:blip>
          <a:srcRect t="2909" r="62168"/>
          <a:stretch/>
        </p:blipFill>
        <p:spPr bwMode="auto">
          <a:xfrm>
            <a:off x="373738" y="1599580"/>
            <a:ext cx="1914241" cy="405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Aaronic Priesthood Today</a:t>
            </a:r>
          </a:p>
        </p:txBody>
      </p:sp>
      <p:sp>
        <p:nvSpPr>
          <p:cNvPr id="12" name="Rectangle 11"/>
          <p:cNvSpPr/>
          <p:nvPr/>
        </p:nvSpPr>
        <p:spPr>
          <a:xfrm>
            <a:off x="1179301" y="787093"/>
            <a:ext cx="9059340" cy="400110"/>
          </a:xfrm>
          <a:prstGeom prst="rect">
            <a:avLst/>
          </a:prstGeom>
        </p:spPr>
        <p:txBody>
          <a:bodyPr wrap="none">
            <a:spAutoFit/>
          </a:bodyPr>
          <a:lstStyle/>
          <a:p>
            <a:r>
              <a:rPr lang="en-US" sz="2000" dirty="0">
                <a:solidFill>
                  <a:schemeClr val="bg1"/>
                </a:solidFill>
                <a:latin typeface="Calibri" panose="020F0502020204030204" pitchFamily="34" charset="0"/>
              </a:rPr>
              <a:t>The Aaronic Priesthood should maintain an high level of separation and sanctification</a:t>
            </a:r>
          </a:p>
        </p:txBody>
      </p:sp>
      <p:sp>
        <p:nvSpPr>
          <p:cNvPr id="5" name="Rectangle 4"/>
          <p:cNvSpPr/>
          <p:nvPr/>
        </p:nvSpPr>
        <p:spPr>
          <a:xfrm>
            <a:off x="369193" y="1365615"/>
            <a:ext cx="8813441" cy="5324535"/>
          </a:xfrm>
          <a:prstGeom prst="rect">
            <a:avLst/>
          </a:prstGeom>
        </p:spPr>
        <p:txBody>
          <a:bodyPr wrap="square">
            <a:spAutoFit/>
          </a:bodyPr>
          <a:lstStyle/>
          <a:p>
            <a:pPr fontAlgn="base"/>
            <a:r>
              <a:rPr lang="en-US" sz="2000" dirty="0">
                <a:solidFill>
                  <a:schemeClr val="bg1"/>
                </a:solidFill>
                <a:latin typeface="Calibri" panose="020F0502020204030204" pitchFamily="34" charset="0"/>
              </a:rPr>
              <a:t>1. Become converted to the gospel of Jesus Christ and live by its teachings.</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2. Serve faithfully in priesthood callings and fulfill the responsibilities of priesthood offices.</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3. Give meaningful service.</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4. Prepare and live worthily to receive the Melchizedek </a:t>
            </a:r>
          </a:p>
          <a:p>
            <a:pPr fontAlgn="base"/>
            <a:r>
              <a:rPr lang="en-US" sz="2000" dirty="0">
                <a:solidFill>
                  <a:schemeClr val="bg1"/>
                </a:solidFill>
                <a:latin typeface="Calibri" panose="020F0502020204030204" pitchFamily="34" charset="0"/>
              </a:rPr>
              <a:t>Priesthood and temple ordinances.</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5. Prepare to serve an honorable full-time mission.</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6. Obtain as much education as possible.</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7. Prepare to become a worthy husband and father.</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8. Give proper respect to women, girls, and children.</a:t>
            </a:r>
          </a:p>
        </p:txBody>
      </p:sp>
      <p:sp>
        <p:nvSpPr>
          <p:cNvPr id="8" name="Rectangle 7"/>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(10)</a:t>
            </a:r>
          </a:p>
        </p:txBody>
      </p:sp>
      <p:pic>
        <p:nvPicPr>
          <p:cNvPr id="9" name="Picture 2" descr="https://www.lds.org/bc/content/shared/content/images/gospel-library/manual/34187/p-198-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197" y="2610200"/>
            <a:ext cx="4609830" cy="363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4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The Proper Dress </a:t>
            </a:r>
          </a:p>
        </p:txBody>
      </p:sp>
      <p:sp>
        <p:nvSpPr>
          <p:cNvPr id="4" name="Rectangle 3"/>
          <p:cNvSpPr/>
          <p:nvPr/>
        </p:nvSpPr>
        <p:spPr>
          <a:xfrm>
            <a:off x="433588" y="1231443"/>
            <a:ext cx="6096000" cy="2308324"/>
          </a:xfrm>
          <a:prstGeom prst="rect">
            <a:avLst/>
          </a:prstGeom>
        </p:spPr>
        <p:txBody>
          <a:bodyPr>
            <a:spAutoFit/>
          </a:bodyPr>
          <a:lstStyle/>
          <a:p>
            <a:r>
              <a:rPr lang="en-US" dirty="0">
                <a:solidFill>
                  <a:schemeClr val="bg1"/>
                </a:solidFill>
                <a:latin typeface="Calibri" panose="020F0502020204030204" pitchFamily="34" charset="0"/>
              </a:rPr>
              <a:t>Those who bless and pass the sacrament should dress modestly and be well groomed and clean.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Clothing or jewelry should not call attention to itself or distract members during the sacrament.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Ties and white shirts are recommended because they add to the dignity of the ordinance. </a:t>
            </a:r>
            <a:endParaRPr lang="en-US" dirty="0">
              <a:solidFill>
                <a:schemeClr val="bg1"/>
              </a:solidFill>
            </a:endParaRPr>
          </a:p>
        </p:txBody>
      </p:sp>
      <p:sp>
        <p:nvSpPr>
          <p:cNvPr id="6" name="Rectangle 5"/>
          <p:cNvSpPr/>
          <p:nvPr/>
        </p:nvSpPr>
        <p:spPr>
          <a:xfrm>
            <a:off x="5705342" y="4621175"/>
            <a:ext cx="6096000" cy="1754326"/>
          </a:xfrm>
          <a:prstGeom prst="rect">
            <a:avLst/>
          </a:prstGeom>
        </p:spPr>
        <p:txBody>
          <a:bodyPr>
            <a:spAutoFit/>
          </a:bodyPr>
          <a:lstStyle/>
          <a:p>
            <a:r>
              <a:rPr lang="en-US" dirty="0">
                <a:solidFill>
                  <a:schemeClr val="bg1"/>
                </a:solidFill>
                <a:latin typeface="Calibri" panose="020F0502020204030204" pitchFamily="34" charset="0"/>
              </a:rPr>
              <a:t>However, they should not be required as a mandatory prerequisite for a priesthood holder to participate. Nor should it be required that all be alike in dress and appearance. Bishops should use discretion when giving such guidance to young men, taking into account their financial circumstances and maturity in the Church.</a:t>
            </a:r>
            <a:endParaRPr lang="en-US" dirty="0">
              <a:solidFill>
                <a:schemeClr val="bg1"/>
              </a:solidFill>
            </a:endParaRPr>
          </a:p>
        </p:txBody>
      </p:sp>
      <p:sp>
        <p:nvSpPr>
          <p:cNvPr id="13" name="Rectangle 12"/>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(11)</a:t>
            </a:r>
          </a:p>
        </p:txBody>
      </p:sp>
      <p:pic>
        <p:nvPicPr>
          <p:cNvPr id="6146" name="Picture 2" descr="http://askgramps.org/files/2014/12/sacrament-pr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081" y="1766394"/>
            <a:ext cx="4860714" cy="27470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lds.net/wp-content/uploads/2014/05/aaronic-priesthood-hold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34" y="3548134"/>
            <a:ext cx="4420603" cy="294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The Sacrament Ordinance</a:t>
            </a:r>
          </a:p>
        </p:txBody>
      </p:sp>
      <p:sp>
        <p:nvSpPr>
          <p:cNvPr id="4" name="Rectangle 3"/>
          <p:cNvSpPr/>
          <p:nvPr/>
        </p:nvSpPr>
        <p:spPr>
          <a:xfrm>
            <a:off x="433588" y="965361"/>
            <a:ext cx="6529588" cy="2862322"/>
          </a:xfrm>
          <a:prstGeom prst="rect">
            <a:avLst/>
          </a:prstGeom>
        </p:spPr>
        <p:txBody>
          <a:bodyPr wrap="square">
            <a:spAutoFit/>
          </a:bodyPr>
          <a:lstStyle/>
          <a:p>
            <a:pPr fontAlgn="base"/>
            <a:r>
              <a:rPr lang="en-US" dirty="0">
                <a:solidFill>
                  <a:schemeClr val="bg1"/>
                </a:solidFill>
                <a:latin typeface="Calibri" panose="020F0502020204030204" pitchFamily="34" charset="0"/>
              </a:rPr>
              <a:t>The passing of the sacrament should be natural and unobtrusive, not rigid or overly formal. Those who pass the sacrament should not be required to assume any special posture or action, such as holding the left hand behind the back. The process of passing the sacrament should not call attention to itself or detract from the purpose of the ordinance.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Priesthood holders should wash their hands thoroughly with soap, a disposable towelette, or another cleanser before preparing, blessing, or passing the sacrament.</a:t>
            </a:r>
          </a:p>
        </p:txBody>
      </p:sp>
      <p:sp>
        <p:nvSpPr>
          <p:cNvPr id="6" name="Rectangle 5"/>
          <p:cNvSpPr/>
          <p:nvPr/>
        </p:nvSpPr>
        <p:spPr>
          <a:xfrm>
            <a:off x="4971246" y="5005897"/>
            <a:ext cx="6709892" cy="1569660"/>
          </a:xfrm>
          <a:prstGeom prst="rect">
            <a:avLst/>
          </a:prstGeom>
        </p:spPr>
        <p:txBody>
          <a:bodyPr wrap="square">
            <a:spAutoFit/>
          </a:bodyPr>
          <a:lstStyle/>
          <a:p>
            <a:r>
              <a:rPr lang="en-US" sz="2400" dirty="0">
                <a:solidFill>
                  <a:schemeClr val="bg1"/>
                </a:solidFill>
                <a:latin typeface="Calibri" panose="020F0502020204030204" pitchFamily="34" charset="0"/>
              </a:rPr>
              <a:t>A priesthood holder who has committed a serious transgression should not prepare, bless, or pass the sacrament until he has repented and resolved the matter with his bishop.</a:t>
            </a:r>
          </a:p>
        </p:txBody>
      </p:sp>
      <p:sp>
        <p:nvSpPr>
          <p:cNvPr id="7" name="Rectangle 6"/>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(11)</a:t>
            </a:r>
          </a:p>
        </p:txBody>
      </p:sp>
      <p:pic>
        <p:nvPicPr>
          <p:cNvPr id="4102" name="Picture 6" descr="https://s-media-cache-ak0.pinimg.com/236x/94/1c/e0/941ce02d50db3f9e9cc45aa9e89f8d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026" y="4189228"/>
            <a:ext cx="1754527" cy="23641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oaklandmormontemple.com/files/2012/10/mormon-church-prepar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086" y="965361"/>
            <a:ext cx="4934483" cy="394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2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(12)</a:t>
            </a:r>
          </a:p>
        </p:txBody>
      </p:sp>
      <p:grpSp>
        <p:nvGrpSpPr>
          <p:cNvPr id="9" name="Group 8"/>
          <p:cNvGrpSpPr/>
          <p:nvPr/>
        </p:nvGrpSpPr>
        <p:grpSpPr>
          <a:xfrm>
            <a:off x="4452870" y="187816"/>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12391" y="1092731"/>
              <a:ext cx="2293346" cy="1200329"/>
            </a:xfrm>
            <a:prstGeom prst="rect">
              <a:avLst/>
            </a:prstGeom>
          </p:spPr>
          <p:txBody>
            <a:bodyPr wrap="square">
              <a:spAutoFit/>
            </a:bodyPr>
            <a:lstStyle/>
            <a:p>
              <a:pPr algn="ctr"/>
              <a:r>
                <a:rPr lang="en-US" b="1" dirty="0"/>
                <a:t>Priesthood holders must be worthy to officiate in priesthood ordinances.</a:t>
              </a:r>
              <a:endParaRPr lang="en-US" i="1" dirty="0"/>
            </a:p>
          </p:txBody>
        </p:sp>
      </p:grpSp>
      <p:sp>
        <p:nvSpPr>
          <p:cNvPr id="2" name="Rectangle 1"/>
          <p:cNvSpPr/>
          <p:nvPr/>
        </p:nvSpPr>
        <p:spPr>
          <a:xfrm>
            <a:off x="940160" y="3434280"/>
            <a:ext cx="10689464" cy="2677656"/>
          </a:xfrm>
          <a:prstGeom prst="rect">
            <a:avLst/>
          </a:prstGeom>
        </p:spPr>
        <p:txBody>
          <a:bodyPr wrap="square">
            <a:spAutoFit/>
          </a:bodyPr>
          <a:lstStyle/>
          <a:p>
            <a:r>
              <a:rPr lang="en-US" sz="2800" dirty="0">
                <a:solidFill>
                  <a:schemeClr val="bg1"/>
                </a:solidFill>
                <a:latin typeface="Calibri" panose="020F0502020204030204" pitchFamily="34" charset="0"/>
              </a:rPr>
              <a:t>“If someone officiating in this sacred ordinance [the sacrament] is unworthy to participate, and this is known to anyone present, their participation is a serious distraction to that person. Young men, if any of you is unworthy, talk to your bishop without delay. Obtain his direction on what you should do to qualify yourself to participate in your priesthood duties worthily and appropriately.”</a:t>
            </a:r>
            <a:endParaRPr lang="en-US" sz="28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906" y="416349"/>
            <a:ext cx="1933575" cy="2409825"/>
          </a:xfrm>
          <a:prstGeom prst="rect">
            <a:avLst/>
          </a:prstGeom>
        </p:spPr>
      </p:pic>
    </p:spTree>
    <p:extLst>
      <p:ext uri="{BB962C8B-B14F-4D97-AF65-F5344CB8AC3E}">
        <p14:creationId xmlns:p14="http://schemas.microsoft.com/office/powerpoint/2010/main" val="40118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5602" y="4616970"/>
            <a:ext cx="4492401" cy="1569660"/>
          </a:xfrm>
          <a:prstGeom prst="rect">
            <a:avLst/>
          </a:prstGeom>
          <a:noFill/>
        </p:spPr>
        <p:txBody>
          <a:bodyPr wrap="square" rtlCol="0">
            <a:spAutoFit/>
          </a:bodyPr>
          <a:lstStyle/>
          <a:p>
            <a:r>
              <a:rPr lang="en-US" sz="2400" dirty="0">
                <a:solidFill>
                  <a:srgbClr val="FFFF00"/>
                </a:solidFill>
                <a:latin typeface="Calibri" panose="020F0502020204030204" pitchFamily="34" charset="0"/>
              </a:rPr>
              <a:t>Being the Lord’s covenant people includes the opportunity and responsibility to serve others and bring them closer to the Savior.</a:t>
            </a:r>
          </a:p>
        </p:txBody>
      </p:sp>
      <p:sp>
        <p:nvSpPr>
          <p:cNvPr id="6" name="TextBox 5"/>
          <p:cNvSpPr txBox="1"/>
          <p:nvPr/>
        </p:nvSpPr>
        <p:spPr>
          <a:xfrm>
            <a:off x="0" y="29423"/>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Opportunity</a:t>
            </a:r>
          </a:p>
        </p:txBody>
      </p:sp>
      <p:sp>
        <p:nvSpPr>
          <p:cNvPr id="2" name="Rectangle 1"/>
          <p:cNvSpPr/>
          <p:nvPr/>
        </p:nvSpPr>
        <p:spPr>
          <a:xfrm>
            <a:off x="275767" y="1169287"/>
            <a:ext cx="7728103" cy="1938992"/>
          </a:xfrm>
          <a:prstGeom prst="rect">
            <a:avLst/>
          </a:prstGeom>
        </p:spPr>
        <p:txBody>
          <a:bodyPr wrap="square">
            <a:spAutoFit/>
          </a:bodyPr>
          <a:lstStyle/>
          <a:p>
            <a:r>
              <a:rPr lang="en-US" sz="4000" b="0" i="1" dirty="0">
                <a:solidFill>
                  <a:srgbClr val="00B0F0"/>
                </a:solidFill>
                <a:effectLst/>
                <a:latin typeface="Calibri" panose="020F0502020204030204" pitchFamily="34" charset="0"/>
              </a:rPr>
              <a:t>When have you had the chance to make a difference in another person’s life?</a:t>
            </a:r>
            <a:endParaRPr lang="en-US" sz="4000" dirty="0">
              <a:solidFill>
                <a:srgbClr val="00B0F0"/>
              </a:solidFill>
            </a:endParaRPr>
          </a:p>
        </p:txBody>
      </p:sp>
      <p:pic>
        <p:nvPicPr>
          <p:cNvPr id="2050" name="Picture 2" descr="http://aboutmormons.org/files/2013/04/mormon-caring-for-s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569" y="1404123"/>
            <a:ext cx="3772434" cy="30179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ldscdn.org/images/media-library/gospel-art/new-testament/the-good-samaritan-82691-pri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0758" y="3111555"/>
            <a:ext cx="4881356" cy="344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74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Feasts And Rituals</a:t>
            </a:r>
          </a:p>
        </p:txBody>
      </p:sp>
      <p:sp>
        <p:nvSpPr>
          <p:cNvPr id="4" name="Rectangle 3"/>
          <p:cNvSpPr/>
          <p:nvPr/>
        </p:nvSpPr>
        <p:spPr>
          <a:xfrm>
            <a:off x="1916806" y="795829"/>
            <a:ext cx="9102304" cy="646331"/>
          </a:xfrm>
          <a:prstGeom prst="rect">
            <a:avLst/>
          </a:prstGeom>
        </p:spPr>
        <p:txBody>
          <a:bodyPr wrap="square">
            <a:spAutoFit/>
          </a:bodyPr>
          <a:lstStyle/>
          <a:p>
            <a:pPr fontAlgn="base"/>
            <a:r>
              <a:rPr lang="en-US" dirty="0">
                <a:solidFill>
                  <a:schemeClr val="bg1"/>
                </a:solidFill>
                <a:latin typeface="Calibri" panose="020F0502020204030204" pitchFamily="34" charset="0"/>
              </a:rPr>
              <a:t>The feasts and festivals were given by revelation to lift the spirit as well as rest the body. Like all other parts of the Mosaic law, the feasts and festivals also pointed to Christ.</a:t>
            </a:r>
          </a:p>
        </p:txBody>
      </p:sp>
      <p:sp>
        <p:nvSpPr>
          <p:cNvPr id="7" name="Rectangle 6"/>
          <p:cNvSpPr/>
          <p:nvPr/>
        </p:nvSpPr>
        <p:spPr>
          <a:xfrm>
            <a:off x="103031" y="6268398"/>
            <a:ext cx="1631324" cy="400110"/>
          </a:xfrm>
          <a:prstGeom prst="rect">
            <a:avLst/>
          </a:prstGeom>
        </p:spPr>
        <p:txBody>
          <a:bodyPr wrap="square">
            <a:spAutoFit/>
          </a:bodyPr>
          <a:lstStyle/>
          <a:p>
            <a:r>
              <a:rPr lang="en-US" sz="2000" dirty="0">
                <a:solidFill>
                  <a:schemeClr val="bg1"/>
                </a:solidFill>
                <a:latin typeface="Calibri" panose="020F0502020204030204" pitchFamily="34" charset="0"/>
              </a:rPr>
              <a:t>Leviticus 23</a:t>
            </a:r>
          </a:p>
        </p:txBody>
      </p:sp>
      <p:graphicFrame>
        <p:nvGraphicFramePr>
          <p:cNvPr id="2" name="Table 1"/>
          <p:cNvGraphicFramePr>
            <a:graphicFrameLocks noGrp="1"/>
          </p:cNvGraphicFramePr>
          <p:nvPr>
            <p:extLst>
              <p:ext uri="{D42A27DB-BD31-4B8C-83A1-F6EECF244321}">
                <p14:modId xmlns:p14="http://schemas.microsoft.com/office/powerpoint/2010/main" val="1024147340"/>
              </p:ext>
            </p:extLst>
          </p:nvPr>
        </p:nvGraphicFramePr>
        <p:xfrm>
          <a:off x="258490" y="3616757"/>
          <a:ext cx="11675020" cy="1129393"/>
        </p:xfrm>
        <a:graphic>
          <a:graphicData uri="http://schemas.openxmlformats.org/drawingml/2006/table">
            <a:tbl>
              <a:tblPr firstRow="1" bandRow="1">
                <a:tableStyleId>{5940675A-B579-460E-94D1-54222C63F5DA}</a:tableStyleId>
              </a:tblPr>
              <a:tblGrid>
                <a:gridCol w="2335004">
                  <a:extLst>
                    <a:ext uri="{9D8B030D-6E8A-4147-A177-3AD203B41FA5}">
                      <a16:colId xmlns:a16="http://schemas.microsoft.com/office/drawing/2014/main" val="20000"/>
                    </a:ext>
                  </a:extLst>
                </a:gridCol>
                <a:gridCol w="2335004">
                  <a:extLst>
                    <a:ext uri="{9D8B030D-6E8A-4147-A177-3AD203B41FA5}">
                      <a16:colId xmlns:a16="http://schemas.microsoft.com/office/drawing/2014/main" val="20001"/>
                    </a:ext>
                  </a:extLst>
                </a:gridCol>
                <a:gridCol w="2335004">
                  <a:extLst>
                    <a:ext uri="{9D8B030D-6E8A-4147-A177-3AD203B41FA5}">
                      <a16:colId xmlns:a16="http://schemas.microsoft.com/office/drawing/2014/main" val="20002"/>
                    </a:ext>
                  </a:extLst>
                </a:gridCol>
                <a:gridCol w="2335004">
                  <a:extLst>
                    <a:ext uri="{9D8B030D-6E8A-4147-A177-3AD203B41FA5}">
                      <a16:colId xmlns:a16="http://schemas.microsoft.com/office/drawing/2014/main" val="20003"/>
                    </a:ext>
                  </a:extLst>
                </a:gridCol>
                <a:gridCol w="2335004">
                  <a:extLst>
                    <a:ext uri="{9D8B030D-6E8A-4147-A177-3AD203B41FA5}">
                      <a16:colId xmlns:a16="http://schemas.microsoft.com/office/drawing/2014/main" val="20004"/>
                    </a:ext>
                  </a:extLst>
                </a:gridCol>
              </a:tblGrid>
              <a:tr h="1129393">
                <a:tc>
                  <a:txBody>
                    <a:bodyPr/>
                    <a:lstStyle/>
                    <a:p>
                      <a:pPr algn="ctr"/>
                      <a:r>
                        <a:rPr lang="en-US" sz="1600" b="1" dirty="0">
                          <a:solidFill>
                            <a:schemeClr val="tx1"/>
                          </a:solidFill>
                          <a:latin typeface="Calibri" panose="020F0502020204030204" pitchFamily="34" charset="0"/>
                        </a:rPr>
                        <a:t>The Sabbath</a:t>
                      </a: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rPr>
                        <a:t>The Passover and Feast of Unleavened Bread (</a:t>
                      </a:r>
                      <a:r>
                        <a:rPr lang="en-US" sz="1600" b="1" i="1" kern="1200" dirty="0">
                          <a:solidFill>
                            <a:schemeClr val="tx1"/>
                          </a:solidFill>
                          <a:effectLst/>
                          <a:latin typeface="Calibri" panose="020F0502020204030204" pitchFamily="34" charset="0"/>
                          <a:ea typeface="+mn-ea"/>
                          <a:cs typeface="+mn-cs"/>
                        </a:rPr>
                        <a:t>Pesach)</a:t>
                      </a:r>
                      <a:endParaRPr lang="en-US" sz="1600" b="1" i="0" kern="1200" dirty="0">
                        <a:solidFill>
                          <a:schemeClr val="tx1"/>
                        </a:solidFill>
                        <a:effectLst/>
                        <a:latin typeface="Calibri" panose="020F0502020204030204" pitchFamily="34" charset="0"/>
                        <a:ea typeface="+mn-ea"/>
                        <a:cs typeface="+mn-cs"/>
                      </a:endParaRPr>
                    </a:p>
                    <a:p>
                      <a:pPr algn="ctr"/>
                      <a:endParaRPr lang="en-US" sz="1600" b="1" dirty="0">
                        <a:solidFill>
                          <a:schemeClr val="tx1"/>
                        </a:solidFill>
                        <a:latin typeface="Calibri" panose="020F0502020204030204" pitchFamily="34" charset="0"/>
                      </a:endParaRPr>
                    </a:p>
                  </a:txBody>
                  <a:tcPr>
                    <a:solidFill>
                      <a:srgbClr val="FFC000"/>
                    </a:solidFill>
                  </a:tcPr>
                </a:tc>
                <a:tc>
                  <a:txBody>
                    <a:bodyPr/>
                    <a:lstStyle/>
                    <a:p>
                      <a:pPr algn="ctr"/>
                      <a:r>
                        <a:rPr lang="en-US" sz="1600" b="1" dirty="0">
                          <a:solidFill>
                            <a:schemeClr val="tx1"/>
                          </a:solidFill>
                          <a:latin typeface="Calibri" panose="020F0502020204030204" pitchFamily="34" charset="0"/>
                        </a:rPr>
                        <a:t>Feast of Weeks</a:t>
                      </a:r>
                      <a:r>
                        <a:rPr lang="en-US" sz="1600" b="1" baseline="0" dirty="0">
                          <a:solidFill>
                            <a:schemeClr val="tx1"/>
                          </a:solidFill>
                          <a:latin typeface="Calibri" panose="020F0502020204030204" pitchFamily="34" charset="0"/>
                        </a:rPr>
                        <a:t> (Pentecost, 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1"/>
                          </a:solidFill>
                          <a:effectLst/>
                          <a:latin typeface="Calibri" panose="020F0502020204030204" pitchFamily="34" charset="0"/>
                          <a:ea typeface="+mn-ea"/>
                          <a:cs typeface="+mn-cs"/>
                        </a:rPr>
                        <a:t>Shavuot</a:t>
                      </a:r>
                      <a:endParaRPr lang="en-US" sz="1600" b="1" i="0" kern="1200" dirty="0">
                        <a:solidFill>
                          <a:schemeClr val="tx1"/>
                        </a:solidFill>
                        <a:effectLst/>
                        <a:latin typeface="Calibri" panose="020F0502020204030204" pitchFamily="34" charset="0"/>
                        <a:ea typeface="+mn-ea"/>
                        <a:cs typeface="+mn-cs"/>
                      </a:endParaRPr>
                    </a:p>
                    <a:p>
                      <a:pPr algn="ctr"/>
                      <a:endParaRPr lang="en-US" sz="1600" b="1" dirty="0">
                        <a:solidFill>
                          <a:schemeClr val="tx1"/>
                        </a:solidFill>
                        <a:latin typeface="Calibri" panose="020F0502020204030204" pitchFamily="34" charset="0"/>
                      </a:endParaRPr>
                    </a:p>
                  </a:txBody>
                  <a:tcPr>
                    <a:solidFill>
                      <a:srgbClr val="FFC000"/>
                    </a:solidFill>
                  </a:tcPr>
                </a:tc>
                <a:tc>
                  <a:txBody>
                    <a:bodyPr/>
                    <a:lstStyle/>
                    <a:p>
                      <a:pPr algn="ctr"/>
                      <a:r>
                        <a:rPr lang="en-US" sz="1600" b="1" dirty="0">
                          <a:solidFill>
                            <a:schemeClr val="tx1"/>
                          </a:solidFill>
                          <a:latin typeface="Calibri" panose="020F0502020204030204" pitchFamily="34" charset="0"/>
                        </a:rPr>
                        <a:t>Day of Atonement</a:t>
                      </a:r>
                    </a:p>
                  </a:txBody>
                  <a:tcPr>
                    <a:solidFill>
                      <a:srgbClr val="FFC000"/>
                    </a:solidFill>
                  </a:tcPr>
                </a:tc>
                <a:tc>
                  <a:txBody>
                    <a:bodyPr/>
                    <a:lstStyle/>
                    <a:p>
                      <a:pPr algn="ctr"/>
                      <a:r>
                        <a:rPr lang="en-US" sz="1600" b="1" dirty="0">
                          <a:solidFill>
                            <a:schemeClr val="tx1"/>
                          </a:solidFill>
                          <a:latin typeface="Calibri" panose="020F0502020204030204" pitchFamily="34" charset="0"/>
                        </a:rPr>
                        <a:t>Feast of Tabernacles—or Feast of Booth- or Ingathering</a:t>
                      </a:r>
                    </a:p>
                  </a:txBody>
                  <a:tcPr>
                    <a:solidFill>
                      <a:srgbClr val="FFC000"/>
                    </a:solidFill>
                  </a:tcPr>
                </a:tc>
                <a:extLst>
                  <a:ext uri="{0D108BD9-81ED-4DB2-BD59-A6C34878D82A}">
                    <a16:rowId xmlns:a16="http://schemas.microsoft.com/office/drawing/2014/main" val="10000"/>
                  </a:ext>
                </a:extLst>
              </a:tr>
            </a:tbl>
          </a:graphicData>
        </a:graphic>
      </p:graphicFrame>
      <p:pic>
        <p:nvPicPr>
          <p:cNvPr id="11268" name="Picture 4" descr="http://st-takla.org/Gallery/var/albums/Bible/Illustrations/Bible-Slides/OT/02-Exodus/www-St-Takla-org--Bible-Slides-exodus-421.jpg"/>
          <p:cNvPicPr>
            <a:picLocks noChangeAspect="1" noChangeArrowheads="1"/>
          </p:cNvPicPr>
          <p:nvPr/>
        </p:nvPicPr>
        <p:blipFill rotWithShape="1">
          <a:blip r:embed="rId3">
            <a:extLst>
              <a:ext uri="{28A0092B-C50C-407E-A947-70E740481C1C}">
                <a14:useLocalDpi xmlns:a14="http://schemas.microsoft.com/office/drawing/2010/main" val="0"/>
              </a:ext>
            </a:extLst>
          </a:blip>
          <a:srcRect t="10826" r="-876"/>
          <a:stretch/>
        </p:blipFill>
        <p:spPr bwMode="auto">
          <a:xfrm>
            <a:off x="430826" y="2031163"/>
            <a:ext cx="2227133" cy="135794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biblejolts.org/blog/wp-content/uploads/2010/03/m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70" y="4896878"/>
            <a:ext cx="2587741" cy="1706809"/>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derekpgilbert.com/wp-content/uploads/feast-of-tabernac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1881" y="1797346"/>
            <a:ext cx="2261476" cy="1650408"/>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twoagespilgrims.secure-mall.com/pasigucrc/wp-content/uploads/2013/10/feast_week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8974" y="1617325"/>
            <a:ext cx="2753103" cy="192209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www.disciplestoday.org/images/image/Bible%20Study/~yk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254" y="4970454"/>
            <a:ext cx="2368628" cy="155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1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74"/>
                                        </p:tgtEl>
                                        <p:attrNameLst>
                                          <p:attrName>style.visibility</p:attrName>
                                        </p:attrNameLst>
                                      </p:cBhvr>
                                      <p:to>
                                        <p:strVal val="visible"/>
                                      </p:to>
                                    </p:set>
                                    <p:animEffect transition="in" filter="fade">
                                      <p:cBhvr>
                                        <p:cTn id="12" dur="1000"/>
                                        <p:tgtEl>
                                          <p:spTgt spid="11274"/>
                                        </p:tgtEl>
                                      </p:cBhvr>
                                    </p:animEffect>
                                    <p:anim calcmode="lin" valueType="num">
                                      <p:cBhvr>
                                        <p:cTn id="13" dur="1000" fill="hold"/>
                                        <p:tgtEl>
                                          <p:spTgt spid="11274"/>
                                        </p:tgtEl>
                                        <p:attrNameLst>
                                          <p:attrName>ppt_x</p:attrName>
                                        </p:attrNameLst>
                                      </p:cBhvr>
                                      <p:tavLst>
                                        <p:tav tm="0">
                                          <p:val>
                                            <p:strVal val="#ppt_x"/>
                                          </p:val>
                                        </p:tav>
                                        <p:tav tm="100000">
                                          <p:val>
                                            <p:strVal val="#ppt_x"/>
                                          </p:val>
                                        </p:tav>
                                      </p:tavLst>
                                    </p:anim>
                                    <p:anim calcmode="lin" valueType="num">
                                      <p:cBhvr>
                                        <p:cTn id="14" dur="1000" fill="hold"/>
                                        <p:tgtEl>
                                          <p:spTgt spid="112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1000"/>
                                        <p:tgtEl>
                                          <p:spTgt spid="11270"/>
                                        </p:tgtEl>
                                      </p:cBhvr>
                                    </p:animEffect>
                                    <p:anim calcmode="lin" valueType="num">
                                      <p:cBhvr>
                                        <p:cTn id="18" dur="1000" fill="hold"/>
                                        <p:tgtEl>
                                          <p:spTgt spid="11270"/>
                                        </p:tgtEl>
                                        <p:attrNameLst>
                                          <p:attrName>ppt_x</p:attrName>
                                        </p:attrNameLst>
                                      </p:cBhvr>
                                      <p:tavLst>
                                        <p:tav tm="0">
                                          <p:val>
                                            <p:strVal val="#ppt_x"/>
                                          </p:val>
                                        </p:tav>
                                        <p:tav tm="100000">
                                          <p:val>
                                            <p:strVal val="#ppt_x"/>
                                          </p:val>
                                        </p:tav>
                                      </p:tavLst>
                                    </p:anim>
                                    <p:anim calcmode="lin" valueType="num">
                                      <p:cBhvr>
                                        <p:cTn id="19" dur="1000" fill="hold"/>
                                        <p:tgtEl>
                                          <p:spTgt spid="1127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276"/>
                                        </p:tgtEl>
                                        <p:attrNameLst>
                                          <p:attrName>style.visibility</p:attrName>
                                        </p:attrNameLst>
                                      </p:cBhvr>
                                      <p:to>
                                        <p:strVal val="visible"/>
                                      </p:to>
                                    </p:set>
                                    <p:animEffect transition="in" filter="fade">
                                      <p:cBhvr>
                                        <p:cTn id="27" dur="1000"/>
                                        <p:tgtEl>
                                          <p:spTgt spid="11276"/>
                                        </p:tgtEl>
                                      </p:cBhvr>
                                    </p:animEffect>
                                    <p:anim calcmode="lin" valueType="num">
                                      <p:cBhvr>
                                        <p:cTn id="28" dur="1000" fill="hold"/>
                                        <p:tgtEl>
                                          <p:spTgt spid="11276"/>
                                        </p:tgtEl>
                                        <p:attrNameLst>
                                          <p:attrName>ppt_x</p:attrName>
                                        </p:attrNameLst>
                                      </p:cBhvr>
                                      <p:tavLst>
                                        <p:tav tm="0">
                                          <p:val>
                                            <p:strVal val="#ppt_x"/>
                                          </p:val>
                                        </p:tav>
                                        <p:tav tm="100000">
                                          <p:val>
                                            <p:strVal val="#ppt_x"/>
                                          </p:val>
                                        </p:tav>
                                      </p:tavLst>
                                    </p:anim>
                                    <p:anim calcmode="lin" valueType="num">
                                      <p:cBhvr>
                                        <p:cTn id="29" dur="1000" fill="hold"/>
                                        <p:tgtEl>
                                          <p:spTgt spid="1127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fade">
                                      <p:cBhvr>
                                        <p:cTn id="32" dur="1000"/>
                                        <p:tgtEl>
                                          <p:spTgt spid="11272"/>
                                        </p:tgtEl>
                                      </p:cBhvr>
                                    </p:animEffect>
                                    <p:anim calcmode="lin" valueType="num">
                                      <p:cBhvr>
                                        <p:cTn id="33" dur="1000" fill="hold"/>
                                        <p:tgtEl>
                                          <p:spTgt spid="11272"/>
                                        </p:tgtEl>
                                        <p:attrNameLst>
                                          <p:attrName>ppt_x</p:attrName>
                                        </p:attrNameLst>
                                      </p:cBhvr>
                                      <p:tavLst>
                                        <p:tav tm="0">
                                          <p:val>
                                            <p:strVal val="#ppt_x"/>
                                          </p:val>
                                        </p:tav>
                                        <p:tav tm="100000">
                                          <p:val>
                                            <p:strVal val="#ppt_x"/>
                                          </p:val>
                                        </p:tav>
                                      </p:tavLst>
                                    </p:anim>
                                    <p:anim calcmode="lin" valueType="num">
                                      <p:cBhvr>
                                        <p:cTn id="34"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An Eye For An Eye</a:t>
            </a:r>
          </a:p>
        </p:txBody>
      </p:sp>
      <p:sp>
        <p:nvSpPr>
          <p:cNvPr id="7" name="Rectangle 6"/>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(15)</a:t>
            </a:r>
          </a:p>
        </p:txBody>
      </p:sp>
      <p:sp>
        <p:nvSpPr>
          <p:cNvPr id="2" name="Rectangle 1"/>
          <p:cNvSpPr/>
          <p:nvPr/>
        </p:nvSpPr>
        <p:spPr>
          <a:xfrm>
            <a:off x="343437" y="1064092"/>
            <a:ext cx="4782355" cy="3970318"/>
          </a:xfrm>
          <a:prstGeom prst="rect">
            <a:avLst/>
          </a:prstGeom>
        </p:spPr>
        <p:txBody>
          <a:bodyPr wrap="square">
            <a:spAutoFit/>
          </a:bodyPr>
          <a:lstStyle/>
          <a:p>
            <a:r>
              <a:rPr lang="en-US" dirty="0">
                <a:solidFill>
                  <a:schemeClr val="bg1"/>
                </a:solidFill>
                <a:latin typeface="Calibri" panose="020F0502020204030204" pitchFamily="34" charset="0"/>
              </a:rPr>
              <a:t> This misunderstanding is unfortunate because it makes the law appear cold, unbending, and revengeful. This misconception has resulted from a failure to distinguish between the social law and the criminal law.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social law was based on love and concern for one’s neighbor.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criminal law was not outside that love, but was made to stress absolute justice.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Even then, however, three things must be noted about this eye-for-an-eye application:</a:t>
            </a:r>
            <a:endParaRPr lang="en-US" dirty="0">
              <a:solidFill>
                <a:schemeClr val="bg1"/>
              </a:solidFill>
            </a:endParaRPr>
          </a:p>
        </p:txBody>
      </p:sp>
      <p:sp>
        <p:nvSpPr>
          <p:cNvPr id="10" name="Rectangle 9"/>
          <p:cNvSpPr/>
          <p:nvPr/>
        </p:nvSpPr>
        <p:spPr>
          <a:xfrm>
            <a:off x="156693" y="6390753"/>
            <a:ext cx="2912772" cy="400110"/>
          </a:xfrm>
          <a:prstGeom prst="rect">
            <a:avLst/>
          </a:prstGeom>
        </p:spPr>
        <p:txBody>
          <a:bodyPr wrap="square">
            <a:spAutoFit/>
          </a:bodyPr>
          <a:lstStyle/>
          <a:p>
            <a:r>
              <a:rPr lang="en-US" sz="2000" dirty="0">
                <a:solidFill>
                  <a:schemeClr val="bg1"/>
                </a:solidFill>
                <a:latin typeface="Calibri" panose="020F0502020204030204" pitchFamily="34" charset="0"/>
              </a:rPr>
              <a:t>Leviticus 24:20</a:t>
            </a:r>
          </a:p>
        </p:txBody>
      </p:sp>
      <p:sp>
        <p:nvSpPr>
          <p:cNvPr id="3" name="Rectangle 2"/>
          <p:cNvSpPr/>
          <p:nvPr/>
        </p:nvSpPr>
        <p:spPr>
          <a:xfrm>
            <a:off x="5245994" y="4245423"/>
            <a:ext cx="6825803" cy="2031325"/>
          </a:xfrm>
          <a:prstGeom prst="rect">
            <a:avLst/>
          </a:prstGeom>
        </p:spPr>
        <p:txBody>
          <a:bodyPr wrap="square">
            <a:spAutoFit/>
          </a:bodyPr>
          <a:lstStyle/>
          <a:p>
            <a:r>
              <a:rPr lang="en-US" dirty="0">
                <a:solidFill>
                  <a:schemeClr val="bg1"/>
                </a:solidFill>
                <a:latin typeface="Calibri" panose="020F0502020204030204" pitchFamily="34" charset="0"/>
              </a:rPr>
              <a:t>“First, it was intended to be a law of exact justice, not of revenge.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Secondly, it was not private vengeance, but public justice.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Thirdly, by excluding murder from the crimes for which ransom is permissible (Nu. 35:31f.) it makes it probable that compensation for injuries was often or usually allowed to take the form of a fine.”</a:t>
            </a:r>
            <a:endParaRPr lang="en-US" dirty="0">
              <a:solidFill>
                <a:schemeClr val="bg1"/>
              </a:solidFill>
            </a:endParaRPr>
          </a:p>
        </p:txBody>
      </p:sp>
      <p:sp>
        <p:nvSpPr>
          <p:cNvPr id="5" name="TextBox 4"/>
          <p:cNvSpPr txBox="1"/>
          <p:nvPr/>
        </p:nvSpPr>
        <p:spPr>
          <a:xfrm>
            <a:off x="8409903" y="945139"/>
            <a:ext cx="2073499" cy="923330"/>
          </a:xfrm>
          <a:prstGeom prst="rect">
            <a:avLst/>
          </a:prstGeom>
          <a:noFill/>
        </p:spPr>
        <p:txBody>
          <a:bodyPr wrap="square" rtlCol="0">
            <a:spAutoFit/>
          </a:bodyPr>
          <a:lstStyle/>
          <a:p>
            <a:r>
              <a:rPr lang="en-US" dirty="0">
                <a:solidFill>
                  <a:schemeClr val="bg1"/>
                </a:solidFill>
                <a:latin typeface="Calibri" panose="020F0502020204030204" pitchFamily="34" charset="0"/>
              </a:rPr>
              <a:t>“An Eye for an Eye leaves everyone blind.” </a:t>
            </a:r>
            <a:r>
              <a:rPr lang="en-US" sz="1100" dirty="0">
                <a:solidFill>
                  <a:schemeClr val="bg1"/>
                </a:solidFill>
                <a:latin typeface="Calibri" panose="020F0502020204030204" pitchFamily="34" charset="0"/>
              </a:rPr>
              <a:t>Mahatma Gandhi</a:t>
            </a:r>
          </a:p>
        </p:txBody>
      </p:sp>
      <p:pic>
        <p:nvPicPr>
          <p:cNvPr id="13314" name="Picture 2" descr="http://christianworldviewpress.com/wp-content/uploads/2013/06/an-eye-for-an-eye.jpg"/>
          <p:cNvPicPr>
            <a:picLocks noChangeAspect="1" noChangeArrowheads="1"/>
          </p:cNvPicPr>
          <p:nvPr/>
        </p:nvPicPr>
        <p:blipFill rotWithShape="1">
          <a:blip r:embed="rId3">
            <a:extLst>
              <a:ext uri="{28A0092B-C50C-407E-A947-70E740481C1C}">
                <a14:useLocalDpi xmlns:a14="http://schemas.microsoft.com/office/drawing/2010/main" val="0"/>
              </a:ext>
            </a:extLst>
          </a:blip>
          <a:srcRect l="50104" t="12202" r="12217" b="16458"/>
          <a:stretch/>
        </p:blipFill>
        <p:spPr bwMode="auto">
          <a:xfrm>
            <a:off x="10483402" y="225200"/>
            <a:ext cx="1350701" cy="1790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812" y="1095515"/>
            <a:ext cx="1962150" cy="2333625"/>
          </a:xfrm>
          <a:prstGeom prst="rect">
            <a:avLst/>
          </a:prstGeom>
        </p:spPr>
      </p:pic>
    </p:spTree>
    <p:extLst>
      <p:ext uri="{BB962C8B-B14F-4D97-AF65-F5344CB8AC3E}">
        <p14:creationId xmlns:p14="http://schemas.microsoft.com/office/powerpoint/2010/main" val="118400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The Sabbatical and Jubilee Year</a:t>
            </a:r>
          </a:p>
        </p:txBody>
      </p:sp>
      <p:sp>
        <p:nvSpPr>
          <p:cNvPr id="7" name="Rectangle 6"/>
          <p:cNvSpPr/>
          <p:nvPr/>
        </p:nvSpPr>
        <p:spPr>
          <a:xfrm>
            <a:off x="10419008" y="6375502"/>
            <a:ext cx="1631324" cy="400110"/>
          </a:xfrm>
          <a:prstGeom prst="rect">
            <a:avLst/>
          </a:prstGeom>
        </p:spPr>
        <p:txBody>
          <a:bodyPr wrap="square">
            <a:spAutoFit/>
          </a:bodyPr>
          <a:lstStyle/>
          <a:p>
            <a:pPr algn="r"/>
            <a:r>
              <a:rPr lang="en-US" sz="2000" dirty="0">
                <a:solidFill>
                  <a:schemeClr val="bg1"/>
                </a:solidFill>
                <a:latin typeface="Calibri" panose="020F0502020204030204" pitchFamily="34" charset="0"/>
              </a:rPr>
              <a:t>(14)</a:t>
            </a:r>
          </a:p>
        </p:txBody>
      </p:sp>
      <p:sp>
        <p:nvSpPr>
          <p:cNvPr id="2" name="Rectangle 1"/>
          <p:cNvSpPr/>
          <p:nvPr/>
        </p:nvSpPr>
        <p:spPr>
          <a:xfrm>
            <a:off x="343437" y="1064092"/>
            <a:ext cx="4782355" cy="5078313"/>
          </a:xfrm>
          <a:prstGeom prst="rect">
            <a:avLst/>
          </a:prstGeom>
        </p:spPr>
        <p:txBody>
          <a:bodyPr wrap="square">
            <a:spAutoFit/>
          </a:bodyPr>
          <a:lstStyle/>
          <a:p>
            <a:r>
              <a:rPr lang="en-US" dirty="0">
                <a:solidFill>
                  <a:schemeClr val="bg1"/>
                </a:solidFill>
                <a:latin typeface="Calibri" panose="020F0502020204030204" pitchFamily="34" charset="0"/>
              </a:rPr>
              <a:t> The Israelite was told that once in every seven years he was to trust wholly in God rather than in the fruits of his own labor for sustenance.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land, too, was to have its </a:t>
            </a:r>
            <a:r>
              <a:rPr lang="en-US" dirty="0" err="1">
                <a:solidFill>
                  <a:schemeClr val="bg1"/>
                </a:solidFill>
                <a:latin typeface="Calibri" panose="020F0502020204030204" pitchFamily="34" charset="0"/>
              </a:rPr>
              <a:t>sabbath</a:t>
            </a:r>
            <a:r>
              <a:rPr lang="en-US" dirty="0">
                <a:solidFill>
                  <a:schemeClr val="bg1"/>
                </a:solidFill>
                <a:latin typeface="Calibri" panose="020F0502020204030204" pitchFamily="34" charset="0"/>
              </a:rPr>
              <a:t> rest, and no plowing, sowing, reaping, or harvesting was to take place.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Once each fifty years the land would have a double rest.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seventh sabbatical year (the forty-ninth year) was to be followed by a jubilee year.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God had delivered Israel from the bondage of Egypt, forgiven their numerous debts to Him, and given them an inheritance in the land of promise. </a:t>
            </a:r>
          </a:p>
        </p:txBody>
      </p:sp>
      <p:sp>
        <p:nvSpPr>
          <p:cNvPr id="10" name="Rectangle 9"/>
          <p:cNvSpPr/>
          <p:nvPr/>
        </p:nvSpPr>
        <p:spPr>
          <a:xfrm>
            <a:off x="156693" y="6390753"/>
            <a:ext cx="2912772" cy="400110"/>
          </a:xfrm>
          <a:prstGeom prst="rect">
            <a:avLst/>
          </a:prstGeom>
        </p:spPr>
        <p:txBody>
          <a:bodyPr wrap="square">
            <a:spAutoFit/>
          </a:bodyPr>
          <a:lstStyle/>
          <a:p>
            <a:r>
              <a:rPr lang="en-US" sz="2000" dirty="0">
                <a:solidFill>
                  <a:schemeClr val="bg1"/>
                </a:solidFill>
                <a:latin typeface="Calibri" panose="020F0502020204030204" pitchFamily="34" charset="0"/>
              </a:rPr>
              <a:t>Leviticus 25</a:t>
            </a:r>
          </a:p>
        </p:txBody>
      </p:sp>
      <p:pic>
        <p:nvPicPr>
          <p:cNvPr id="14338" name="Picture 2" descr="https://undergracecaroline.files.wordpress.com/2014/04/promised-land.jpg"/>
          <p:cNvPicPr>
            <a:picLocks noChangeAspect="1" noChangeArrowheads="1"/>
          </p:cNvPicPr>
          <p:nvPr/>
        </p:nvPicPr>
        <p:blipFill rotWithShape="1">
          <a:blip r:embed="rId3">
            <a:extLst>
              <a:ext uri="{28A0092B-C50C-407E-A947-70E740481C1C}">
                <a14:useLocalDpi xmlns:a14="http://schemas.microsoft.com/office/drawing/2010/main" val="0"/>
              </a:ext>
            </a:extLst>
          </a:blip>
          <a:srcRect l="7614" t="4703" r="32873"/>
          <a:stretch/>
        </p:blipFill>
        <p:spPr bwMode="auto">
          <a:xfrm>
            <a:off x="5312536" y="1299773"/>
            <a:ext cx="6190445" cy="36924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12536" y="5284053"/>
            <a:ext cx="6096000" cy="646331"/>
          </a:xfrm>
          <a:prstGeom prst="rect">
            <a:avLst/>
          </a:prstGeom>
        </p:spPr>
        <p:txBody>
          <a:bodyPr>
            <a:spAutoFit/>
          </a:bodyPr>
          <a:lstStyle/>
          <a:p>
            <a:r>
              <a:rPr lang="en-US" dirty="0">
                <a:solidFill>
                  <a:schemeClr val="bg1"/>
                </a:solidFill>
                <a:latin typeface="Calibri" panose="020F0502020204030204" pitchFamily="34" charset="0"/>
              </a:rPr>
              <a:t>Slaves or servants were to be freed, the land returned to its original owner, and debts forgiven.</a:t>
            </a:r>
            <a:endParaRPr lang="en-US" dirty="0">
              <a:solidFill>
                <a:schemeClr val="bg1"/>
              </a:solidFill>
            </a:endParaRPr>
          </a:p>
        </p:txBody>
      </p:sp>
    </p:spTree>
    <p:extLst>
      <p:ext uri="{BB962C8B-B14F-4D97-AF65-F5344CB8AC3E}">
        <p14:creationId xmlns:p14="http://schemas.microsoft.com/office/powerpoint/2010/main" val="405575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Blessings and </a:t>
            </a:r>
            <a:r>
              <a:rPr lang="en-US" sz="5400" dirty="0" err="1">
                <a:solidFill>
                  <a:schemeClr val="bg1"/>
                </a:solidFill>
                <a:latin typeface="Arial Rounded MT Bold" panose="020F0704030504030204" pitchFamily="34" charset="0"/>
              </a:rPr>
              <a:t>Cursings</a:t>
            </a:r>
            <a:endParaRPr lang="en-US" sz="5400" dirty="0">
              <a:solidFill>
                <a:schemeClr val="bg1"/>
              </a:solidFill>
              <a:latin typeface="Arial Rounded MT Bold" panose="020F0704030504030204" pitchFamily="34" charset="0"/>
            </a:endParaRPr>
          </a:p>
        </p:txBody>
      </p:sp>
      <p:sp>
        <p:nvSpPr>
          <p:cNvPr id="10" name="Rectangle 9"/>
          <p:cNvSpPr/>
          <p:nvPr/>
        </p:nvSpPr>
        <p:spPr>
          <a:xfrm>
            <a:off x="16464" y="6493139"/>
            <a:ext cx="2912772" cy="307777"/>
          </a:xfrm>
          <a:prstGeom prst="rect">
            <a:avLst/>
          </a:prstGeom>
        </p:spPr>
        <p:txBody>
          <a:bodyPr wrap="square">
            <a:spAutoFit/>
          </a:bodyPr>
          <a:lstStyle/>
          <a:p>
            <a:r>
              <a:rPr lang="en-US" sz="1400" dirty="0">
                <a:solidFill>
                  <a:schemeClr val="bg1"/>
                </a:solidFill>
                <a:latin typeface="Calibri" panose="020F0502020204030204" pitchFamily="34" charset="0"/>
              </a:rPr>
              <a:t>Leviticus 26</a:t>
            </a:r>
          </a:p>
        </p:txBody>
      </p:sp>
      <p:grpSp>
        <p:nvGrpSpPr>
          <p:cNvPr id="9" name="Group 8"/>
          <p:cNvGrpSpPr/>
          <p:nvPr/>
        </p:nvGrpSpPr>
        <p:grpSpPr>
          <a:xfrm>
            <a:off x="4225186" y="915010"/>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12391" y="1092731"/>
              <a:ext cx="2293346" cy="1200329"/>
            </a:xfrm>
            <a:prstGeom prst="rect">
              <a:avLst/>
            </a:prstGeom>
          </p:spPr>
          <p:txBody>
            <a:bodyPr wrap="square">
              <a:spAutoFit/>
            </a:bodyPr>
            <a:lstStyle/>
            <a:p>
              <a:pPr algn="ctr"/>
              <a:r>
                <a:rPr lang="en-US" b="1" dirty="0"/>
                <a:t>If we obey the Lord, we will be blessed both temporally and spiritually</a:t>
              </a:r>
              <a:endParaRPr lang="en-US" i="1" dirty="0"/>
            </a:p>
          </p:txBody>
        </p:sp>
      </p:grpSp>
      <p:sp>
        <p:nvSpPr>
          <p:cNvPr id="3" name="Rectangle 2"/>
          <p:cNvSpPr/>
          <p:nvPr/>
        </p:nvSpPr>
        <p:spPr>
          <a:xfrm>
            <a:off x="167895" y="2000868"/>
            <a:ext cx="3804386" cy="369332"/>
          </a:xfrm>
          <a:prstGeom prst="rect">
            <a:avLst/>
          </a:prstGeom>
        </p:spPr>
        <p:txBody>
          <a:bodyPr wrap="square">
            <a:spAutoFit/>
          </a:bodyPr>
          <a:lstStyle/>
          <a:p>
            <a:pPr algn="ctr"/>
            <a:r>
              <a:rPr lang="en-US" dirty="0">
                <a:solidFill>
                  <a:schemeClr val="bg1"/>
                </a:solidFill>
                <a:latin typeface="Calibri" panose="020F0502020204030204" pitchFamily="34" charset="0"/>
              </a:rPr>
              <a:t>Obedient</a:t>
            </a:r>
            <a:endParaRPr lang="en-US" dirty="0">
              <a:solidFill>
                <a:schemeClr val="bg1"/>
              </a:solidFill>
            </a:endParaRPr>
          </a:p>
        </p:txBody>
      </p:sp>
      <p:sp>
        <p:nvSpPr>
          <p:cNvPr id="5" name="Rectangle 4"/>
          <p:cNvSpPr/>
          <p:nvPr/>
        </p:nvSpPr>
        <p:spPr>
          <a:xfrm>
            <a:off x="8660342" y="2042239"/>
            <a:ext cx="2163808" cy="369332"/>
          </a:xfrm>
          <a:prstGeom prst="rect">
            <a:avLst/>
          </a:prstGeom>
        </p:spPr>
        <p:txBody>
          <a:bodyPr wrap="square">
            <a:spAutoFit/>
          </a:bodyPr>
          <a:lstStyle/>
          <a:p>
            <a:pPr algn="ctr"/>
            <a:r>
              <a:rPr lang="en-US" dirty="0">
                <a:solidFill>
                  <a:schemeClr val="bg1"/>
                </a:solidFill>
                <a:latin typeface="Calibri" panose="020F0502020204030204" pitchFamily="34" charset="0"/>
              </a:rPr>
              <a:t>Disobedient</a:t>
            </a:r>
            <a:endParaRPr lang="en-US" dirty="0">
              <a:solidFill>
                <a:schemeClr val="bg1"/>
              </a:solidFill>
            </a:endParaRPr>
          </a:p>
        </p:txBody>
      </p:sp>
      <p:sp>
        <p:nvSpPr>
          <p:cNvPr id="25" name="Rectangle 24"/>
          <p:cNvSpPr/>
          <p:nvPr/>
        </p:nvSpPr>
        <p:spPr>
          <a:xfrm>
            <a:off x="16464" y="2400344"/>
            <a:ext cx="4435156" cy="3416320"/>
          </a:xfrm>
          <a:prstGeom prst="rect">
            <a:avLst/>
          </a:prstGeom>
        </p:spPr>
        <p:txBody>
          <a:bodyPr wrap="square">
            <a:spAutoFit/>
          </a:bodyPr>
          <a:lstStyle/>
          <a:p>
            <a:r>
              <a:rPr lang="en-US" dirty="0">
                <a:solidFill>
                  <a:schemeClr val="bg1"/>
                </a:solidFill>
                <a:latin typeface="Calibri" panose="020F0502020204030204" pitchFamily="34" charset="0"/>
              </a:rPr>
              <a:t>It would rain and they would have an increase in crops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would be peace in the land—no wars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would be able to bear children and increase in their posterity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would have the ordinances of the Tabernacle available to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would have the Lord to ’walk’ with them</a:t>
            </a:r>
            <a:endParaRPr lang="en-US" dirty="0">
              <a:solidFill>
                <a:schemeClr val="bg1"/>
              </a:solidFill>
            </a:endParaRPr>
          </a:p>
        </p:txBody>
      </p:sp>
      <p:sp>
        <p:nvSpPr>
          <p:cNvPr id="26" name="Rectangle 25"/>
          <p:cNvSpPr/>
          <p:nvPr/>
        </p:nvSpPr>
        <p:spPr>
          <a:xfrm>
            <a:off x="7756844" y="2865167"/>
            <a:ext cx="4435156" cy="3416320"/>
          </a:xfrm>
          <a:prstGeom prst="rect">
            <a:avLst/>
          </a:prstGeom>
        </p:spPr>
        <p:txBody>
          <a:bodyPr wrap="square">
            <a:spAutoFit/>
          </a:bodyPr>
          <a:lstStyle/>
          <a:p>
            <a:r>
              <a:rPr lang="en-US" dirty="0">
                <a:solidFill>
                  <a:schemeClr val="bg1"/>
                </a:solidFill>
                <a:latin typeface="Calibri" panose="020F0502020204030204" pitchFamily="34" charset="0"/>
              </a:rPr>
              <a:t>They would have  hunger, sorrow, war, disease, exile, tragedy and abandonment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Their enemies would fight with them—loss of life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Their sins would be punished 7 time more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would have 7 times more plagues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would have the loss of the Lord in their life’s</a:t>
            </a:r>
            <a:endParaRPr lang="en-US" dirty="0">
              <a:solidFill>
                <a:schemeClr val="bg1"/>
              </a:solidFill>
            </a:endParaRPr>
          </a:p>
        </p:txBody>
      </p:sp>
      <p:grpSp>
        <p:nvGrpSpPr>
          <p:cNvPr id="27" name="Group 26"/>
          <p:cNvGrpSpPr/>
          <p:nvPr/>
        </p:nvGrpSpPr>
        <p:grpSpPr>
          <a:xfrm>
            <a:off x="623747" y="825587"/>
            <a:ext cx="1068661" cy="1068661"/>
            <a:chOff x="6010910" y="973578"/>
            <a:chExt cx="2209800" cy="2209800"/>
          </a:xfrm>
        </p:grpSpPr>
        <p:sp>
          <p:nvSpPr>
            <p:cNvPr id="28" name="Oval 27"/>
            <p:cNvSpPr/>
            <p:nvPr/>
          </p:nvSpPr>
          <p:spPr>
            <a:xfrm rot="11196110">
              <a:off x="6010910" y="973578"/>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p:cNvSpPr/>
            <p:nvPr/>
          </p:nvSpPr>
          <p:spPr>
            <a:xfrm rot="8797475">
              <a:off x="6518239" y="1677527"/>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p:cNvGrpSpPr/>
            <p:nvPr/>
          </p:nvGrpSpPr>
          <p:grpSpPr>
            <a:xfrm>
              <a:off x="6450106" y="1281953"/>
              <a:ext cx="762000" cy="762000"/>
              <a:chOff x="6324600" y="1219200"/>
              <a:chExt cx="762000" cy="762000"/>
            </a:xfrm>
          </p:grpSpPr>
          <p:sp>
            <p:nvSpPr>
              <p:cNvPr id="34" name="Oval 33"/>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6294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162800" y="1295400"/>
              <a:ext cx="762000" cy="762000"/>
              <a:chOff x="6324600" y="1219200"/>
              <a:chExt cx="762000" cy="762000"/>
            </a:xfrm>
          </p:grpSpPr>
          <p:sp>
            <p:nvSpPr>
              <p:cNvPr id="32" name="Oval 31"/>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4770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a:off x="10404784" y="924896"/>
            <a:ext cx="1084439" cy="1271382"/>
            <a:chOff x="4648200" y="3505200"/>
            <a:chExt cx="2209800" cy="2590742"/>
          </a:xfrm>
        </p:grpSpPr>
        <p:grpSp>
          <p:nvGrpSpPr>
            <p:cNvPr id="37" name="Group 36"/>
            <p:cNvGrpSpPr/>
            <p:nvPr/>
          </p:nvGrpSpPr>
          <p:grpSpPr>
            <a:xfrm>
              <a:off x="4648200" y="3505200"/>
              <a:ext cx="2209800" cy="2209800"/>
              <a:chOff x="4648200" y="3505200"/>
              <a:chExt cx="2209800" cy="2209800"/>
            </a:xfrm>
          </p:grpSpPr>
          <p:sp>
            <p:nvSpPr>
              <p:cNvPr id="39" name="Oval 38"/>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8768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7912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Arc 37"/>
            <p:cNvSpPr/>
            <p:nvPr/>
          </p:nvSpPr>
          <p:spPr>
            <a:xfrm rot="19201365">
              <a:off x="5307929" y="50473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28986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down)">
                                      <p:cBhvr>
                                        <p:cTn id="77" dur="580">
                                          <p:stCondLst>
                                            <p:cond delay="0"/>
                                          </p:stCondLst>
                                        </p:cTn>
                                        <p:tgtEl>
                                          <p:spTgt spid="36"/>
                                        </p:tgtEl>
                                      </p:cBhvr>
                                    </p:animEffect>
                                    <p:anim calcmode="lin" valueType="num">
                                      <p:cBhvr>
                                        <p:cTn id="7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83" dur="26">
                                          <p:stCondLst>
                                            <p:cond delay="650"/>
                                          </p:stCondLst>
                                        </p:cTn>
                                        <p:tgtEl>
                                          <p:spTgt spid="36"/>
                                        </p:tgtEl>
                                      </p:cBhvr>
                                      <p:to x="100000" y="60000"/>
                                    </p:animScale>
                                    <p:animScale>
                                      <p:cBhvr>
                                        <p:cTn id="84" dur="166" decel="50000">
                                          <p:stCondLst>
                                            <p:cond delay="676"/>
                                          </p:stCondLst>
                                        </p:cTn>
                                        <p:tgtEl>
                                          <p:spTgt spid="36"/>
                                        </p:tgtEl>
                                      </p:cBhvr>
                                      <p:to x="100000" y="100000"/>
                                    </p:animScale>
                                    <p:animScale>
                                      <p:cBhvr>
                                        <p:cTn id="85" dur="26">
                                          <p:stCondLst>
                                            <p:cond delay="1312"/>
                                          </p:stCondLst>
                                        </p:cTn>
                                        <p:tgtEl>
                                          <p:spTgt spid="36"/>
                                        </p:tgtEl>
                                      </p:cBhvr>
                                      <p:to x="100000" y="80000"/>
                                    </p:animScale>
                                    <p:animScale>
                                      <p:cBhvr>
                                        <p:cTn id="86" dur="166" decel="50000">
                                          <p:stCondLst>
                                            <p:cond delay="1338"/>
                                          </p:stCondLst>
                                        </p:cTn>
                                        <p:tgtEl>
                                          <p:spTgt spid="36"/>
                                        </p:tgtEl>
                                      </p:cBhvr>
                                      <p:to x="100000" y="100000"/>
                                    </p:animScale>
                                    <p:animScale>
                                      <p:cBhvr>
                                        <p:cTn id="87" dur="26">
                                          <p:stCondLst>
                                            <p:cond delay="1642"/>
                                          </p:stCondLst>
                                        </p:cTn>
                                        <p:tgtEl>
                                          <p:spTgt spid="36"/>
                                        </p:tgtEl>
                                      </p:cBhvr>
                                      <p:to x="100000" y="90000"/>
                                    </p:animScale>
                                    <p:animScale>
                                      <p:cBhvr>
                                        <p:cTn id="88" dur="166" decel="50000">
                                          <p:stCondLst>
                                            <p:cond delay="1668"/>
                                          </p:stCondLst>
                                        </p:cTn>
                                        <p:tgtEl>
                                          <p:spTgt spid="36"/>
                                        </p:tgtEl>
                                      </p:cBhvr>
                                      <p:to x="100000" y="100000"/>
                                    </p:animScale>
                                    <p:animScale>
                                      <p:cBhvr>
                                        <p:cTn id="89" dur="26">
                                          <p:stCondLst>
                                            <p:cond delay="1808"/>
                                          </p:stCondLst>
                                        </p:cTn>
                                        <p:tgtEl>
                                          <p:spTgt spid="36"/>
                                        </p:tgtEl>
                                      </p:cBhvr>
                                      <p:to x="100000" y="95000"/>
                                    </p:animScale>
                                    <p:animScale>
                                      <p:cBhvr>
                                        <p:cTn id="90" dur="166" decel="50000">
                                          <p:stCondLst>
                                            <p:cond delay="1834"/>
                                          </p:stCondLst>
                                        </p:cTn>
                                        <p:tgtEl>
                                          <p:spTgt spid="36"/>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Singular Vow and the Tithe</a:t>
            </a:r>
          </a:p>
        </p:txBody>
      </p:sp>
      <p:sp>
        <p:nvSpPr>
          <p:cNvPr id="10" name="Rectangle 9"/>
          <p:cNvSpPr/>
          <p:nvPr/>
        </p:nvSpPr>
        <p:spPr>
          <a:xfrm>
            <a:off x="16464" y="6493139"/>
            <a:ext cx="2912772" cy="307777"/>
          </a:xfrm>
          <a:prstGeom prst="rect">
            <a:avLst/>
          </a:prstGeom>
        </p:spPr>
        <p:txBody>
          <a:bodyPr wrap="square">
            <a:spAutoFit/>
          </a:bodyPr>
          <a:lstStyle/>
          <a:p>
            <a:r>
              <a:rPr lang="en-US" sz="1400" dirty="0">
                <a:solidFill>
                  <a:schemeClr val="bg1"/>
                </a:solidFill>
                <a:latin typeface="Calibri" panose="020F0502020204030204" pitchFamily="34" charset="0"/>
              </a:rPr>
              <a:t>Leviticus 27</a:t>
            </a:r>
          </a:p>
        </p:txBody>
      </p:sp>
      <p:sp>
        <p:nvSpPr>
          <p:cNvPr id="25" name="Rectangle 24"/>
          <p:cNvSpPr/>
          <p:nvPr/>
        </p:nvSpPr>
        <p:spPr>
          <a:xfrm>
            <a:off x="415709" y="1969518"/>
            <a:ext cx="4916145" cy="1569660"/>
          </a:xfrm>
          <a:prstGeom prst="rect">
            <a:avLst/>
          </a:prstGeom>
        </p:spPr>
        <p:txBody>
          <a:bodyPr wrap="square">
            <a:spAutoFit/>
          </a:bodyPr>
          <a:lstStyle/>
          <a:p>
            <a:r>
              <a:rPr lang="en-US" sz="2400" dirty="0">
                <a:solidFill>
                  <a:schemeClr val="bg1"/>
                </a:solidFill>
                <a:latin typeface="Calibri" panose="020F0502020204030204" pitchFamily="34" charset="0"/>
              </a:rPr>
              <a:t>Special vows were a part of the Mosaic law. In that day it was possible for a man or woman to dedicate a person to the Lord, </a:t>
            </a:r>
          </a:p>
        </p:txBody>
      </p:sp>
      <p:sp>
        <p:nvSpPr>
          <p:cNvPr id="2" name="Rectangle 1"/>
          <p:cNvSpPr/>
          <p:nvPr/>
        </p:nvSpPr>
        <p:spPr>
          <a:xfrm>
            <a:off x="5713927" y="2999428"/>
            <a:ext cx="6096000" cy="3046988"/>
          </a:xfrm>
          <a:prstGeom prst="rect">
            <a:avLst/>
          </a:prstGeom>
        </p:spPr>
        <p:txBody>
          <a:bodyPr>
            <a:spAutoFit/>
          </a:bodyPr>
          <a:lstStyle/>
          <a:p>
            <a:r>
              <a:rPr lang="en-US" sz="2400" dirty="0">
                <a:solidFill>
                  <a:schemeClr val="bg1"/>
                </a:solidFill>
                <a:latin typeface="Calibri" panose="020F0502020204030204" pitchFamily="34" charset="0"/>
              </a:rPr>
              <a:t>The Lord was saying that when a man made such a vow, the persons involved had to be reckoned as the Lord’s and could not be taken by another.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A person could also vow (that is, dedicate to the Lord) his personal property. These laws governed the making of such vows.</a:t>
            </a:r>
            <a:endParaRPr lang="en-US" sz="2400" dirty="0">
              <a:solidFill>
                <a:schemeClr val="bg1"/>
              </a:solidFill>
            </a:endParaRPr>
          </a:p>
        </p:txBody>
      </p:sp>
      <p:sp>
        <p:nvSpPr>
          <p:cNvPr id="4" name="Rectangle 3"/>
          <p:cNvSpPr/>
          <p:nvPr/>
        </p:nvSpPr>
        <p:spPr>
          <a:xfrm>
            <a:off x="1472850" y="876116"/>
            <a:ext cx="9468473" cy="646331"/>
          </a:xfrm>
          <a:prstGeom prst="rect">
            <a:avLst/>
          </a:prstGeom>
        </p:spPr>
        <p:txBody>
          <a:bodyPr wrap="square">
            <a:spAutoFit/>
          </a:bodyPr>
          <a:lstStyle/>
          <a:p>
            <a:pPr algn="ctr"/>
            <a:r>
              <a:rPr lang="en-US" dirty="0">
                <a:solidFill>
                  <a:schemeClr val="bg1"/>
                </a:solidFill>
                <a:latin typeface="Calibri" panose="020F0502020204030204" pitchFamily="34" charset="0"/>
              </a:rPr>
              <a:t>The Lord gave instructions about properties that are consecrated to Him. You may want to suggest that students mark. Also contains the Lord’s instructions to Israel about tithing.</a:t>
            </a:r>
            <a:endParaRPr lang="en-US" dirty="0">
              <a:solidFill>
                <a:schemeClr val="bg1"/>
              </a:solidFill>
            </a:endParaRPr>
          </a:p>
        </p:txBody>
      </p:sp>
      <p:pic>
        <p:nvPicPr>
          <p:cNvPr id="15362" name="Picture 2" descr="https://phenomenalfitness.files.wordpress.com/2011/06/prom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38" y="3847049"/>
            <a:ext cx="2856866" cy="257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65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ak.picdn.net/shutterstock/videos/26941/preview/stock-footage-sunset-in-des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735" y="160986"/>
            <a:ext cx="8756606" cy="65674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26797" y="508698"/>
            <a:ext cx="8550544" cy="3046988"/>
          </a:xfrm>
          <a:prstGeom prst="rect">
            <a:avLst/>
          </a:prstGeom>
          <a:noFill/>
        </p:spPr>
        <p:txBody>
          <a:bodyPr wrap="square" rtlCol="0">
            <a:spAutoFit/>
          </a:bodyPr>
          <a:lstStyle/>
          <a:p>
            <a:pPr algn="ctr"/>
            <a:r>
              <a:rPr lang="en-US" sz="4800" b="1" dirty="0">
                <a:latin typeface="Calibri" panose="020F0502020204030204" pitchFamily="34" charset="0"/>
              </a:rPr>
              <a:t>“The purpose of the Mosaic Law was to balance the scales of justice with the victim, not the state.”</a:t>
            </a:r>
          </a:p>
        </p:txBody>
      </p:sp>
      <p:sp>
        <p:nvSpPr>
          <p:cNvPr id="3" name="Rectangle 2"/>
          <p:cNvSpPr/>
          <p:nvPr/>
        </p:nvSpPr>
        <p:spPr>
          <a:xfrm>
            <a:off x="11516587" y="6499230"/>
            <a:ext cx="562975" cy="369332"/>
          </a:xfrm>
          <a:prstGeom prst="rect">
            <a:avLst/>
          </a:prstGeom>
        </p:spPr>
        <p:txBody>
          <a:bodyPr wrap="none">
            <a:spAutoFit/>
          </a:bodyPr>
          <a:lstStyle/>
          <a:p>
            <a:pPr algn="ctr"/>
            <a:r>
              <a:rPr lang="en-US" b="1" dirty="0">
                <a:solidFill>
                  <a:schemeClr val="bg1"/>
                </a:solidFill>
                <a:latin typeface="Calibri" panose="020F0502020204030204" pitchFamily="34" charset="0"/>
              </a:rPr>
              <a:t>(16)</a:t>
            </a:r>
          </a:p>
        </p:txBody>
      </p:sp>
    </p:spTree>
    <p:extLst>
      <p:ext uri="{BB962C8B-B14F-4D97-AF65-F5344CB8AC3E}">
        <p14:creationId xmlns:p14="http://schemas.microsoft.com/office/powerpoint/2010/main" val="310485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771084"/>
          </a:xfrm>
          <a:prstGeom prst="rect">
            <a:avLst/>
          </a:prstGeom>
          <a:noFill/>
        </p:spPr>
        <p:txBody>
          <a:bodyPr wrap="square" rtlCol="0">
            <a:spAutoFit/>
          </a:bodyPr>
          <a:lstStyle/>
          <a:p>
            <a:r>
              <a:rPr lang="en-US" sz="1400" dirty="0">
                <a:solidFill>
                  <a:schemeClr val="bg1"/>
                </a:solidFill>
                <a:latin typeface="Calibri" panose="020F0502020204030204" pitchFamily="34" charset="0"/>
              </a:rPr>
              <a:t>Sources:</a:t>
            </a:r>
          </a:p>
          <a:p>
            <a:endParaRPr lang="en-US" sz="1400"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Suggested Hymn: #131 </a:t>
            </a:r>
            <a:r>
              <a:rPr lang="en-US" sz="1400" i="1" dirty="0">
                <a:solidFill>
                  <a:schemeClr val="bg1"/>
                </a:solidFill>
                <a:latin typeface="Calibri" panose="020F0502020204030204" pitchFamily="34" charset="0"/>
              </a:rPr>
              <a:t>More Holiness Give Me</a:t>
            </a:r>
          </a:p>
          <a:p>
            <a:endParaRPr lang="en-US" sz="1400" i="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Video: </a:t>
            </a:r>
            <a:r>
              <a:rPr lang="en-US" sz="1400" i="1" dirty="0">
                <a:solidFill>
                  <a:schemeClr val="bg1"/>
                </a:solidFill>
                <a:latin typeface="Calibri" panose="020F0502020204030204" pitchFamily="34" charset="0"/>
              </a:rPr>
              <a:t>Opportunities to do Good (4:01)</a:t>
            </a:r>
          </a:p>
          <a:p>
            <a:endParaRPr lang="en-US" sz="1400" i="1" dirty="0">
              <a:solidFill>
                <a:schemeClr val="bg1"/>
              </a:solidFill>
              <a:latin typeface="Calibri" panose="020F0502020204030204" pitchFamily="34" charset="0"/>
            </a:endParaRPr>
          </a:p>
          <a:p>
            <a:pPr marL="342900" indent="-342900">
              <a:buAutoNum type="arabicPeriod"/>
            </a:pPr>
            <a:r>
              <a:rPr lang="en-US" sz="1400" b="0" i="0" dirty="0">
                <a:solidFill>
                  <a:schemeClr val="bg1"/>
                </a:solidFill>
                <a:effectLst/>
                <a:latin typeface="Calibri" panose="020F0502020204030204" pitchFamily="34" charset="0"/>
              </a:rPr>
              <a:t>Sister Elaine S. Dalton </a:t>
            </a:r>
            <a:r>
              <a:rPr lang="en-US" sz="1400" dirty="0">
                <a:solidFill>
                  <a:schemeClr val="bg1"/>
                </a:solidFill>
                <a:latin typeface="Calibri" panose="020F0502020204030204" pitchFamily="34" charset="0"/>
              </a:rPr>
              <a:t> “Now Is the Time to Arise and Shine!”</a:t>
            </a:r>
            <a:r>
              <a:rPr lang="en-US" sz="1400" i="1" dirty="0">
                <a:solidFill>
                  <a:schemeClr val="bg1"/>
                </a:solidFill>
                <a:latin typeface="Calibri" panose="020F0502020204030204" pitchFamily="34" charset="0"/>
              </a:rPr>
              <a:t> Ensign</a:t>
            </a:r>
            <a:r>
              <a:rPr lang="en-US" sz="1400" dirty="0">
                <a:solidFill>
                  <a:schemeClr val="bg1"/>
                </a:solidFill>
                <a:latin typeface="Calibri" panose="020F0502020204030204" pitchFamily="34" charset="0"/>
              </a:rPr>
              <a:t> or </a:t>
            </a:r>
            <a:r>
              <a:rPr lang="en-US" sz="1400" i="1" dirty="0">
                <a:solidFill>
                  <a:schemeClr val="bg1"/>
                </a:solidFill>
                <a:latin typeface="Calibri" panose="020F0502020204030204" pitchFamily="34" charset="0"/>
              </a:rPr>
              <a:t>Liahona,</a:t>
            </a:r>
            <a:r>
              <a:rPr lang="en-US" sz="1400" dirty="0">
                <a:solidFill>
                  <a:schemeClr val="bg1"/>
                </a:solidFill>
                <a:latin typeface="Calibri" panose="020F0502020204030204" pitchFamily="34" charset="0"/>
              </a:rPr>
              <a:t> May 2012, 124)</a:t>
            </a:r>
          </a:p>
          <a:p>
            <a:pPr marL="342900" indent="-342900">
              <a:buFontTx/>
              <a:buAutoNum type="arabicPeriod"/>
            </a:pPr>
            <a:r>
              <a:rPr lang="en-US" sz="1400" dirty="0">
                <a:solidFill>
                  <a:schemeClr val="bg1"/>
                </a:solidFill>
                <a:latin typeface="Calibri" panose="020F0502020204030204" pitchFamily="34" charset="0"/>
              </a:rPr>
              <a:t>(Clarke, Bible Commentary, 1:575.) Found in Old Testament Institute Manual</a:t>
            </a:r>
            <a:endParaRPr lang="en-US" sz="1400" b="0" i="0" dirty="0">
              <a:solidFill>
                <a:schemeClr val="bg1"/>
              </a:solidFill>
              <a:effectLst/>
              <a:latin typeface="Calibri" panose="020F0502020204030204" pitchFamily="34" charset="0"/>
            </a:endParaRPr>
          </a:p>
          <a:p>
            <a:pPr marL="342900" indent="-342900">
              <a:buAutoNum type="arabicPeriod"/>
            </a:pPr>
            <a:r>
              <a:rPr lang="en-US" sz="1400" dirty="0">
                <a:solidFill>
                  <a:schemeClr val="bg1"/>
                </a:solidFill>
                <a:latin typeface="Calibri" panose="020F0502020204030204" pitchFamily="34" charset="0"/>
              </a:rPr>
              <a:t>Keyway.ca Daily Bible Study by Wayne Blank</a:t>
            </a:r>
            <a:endParaRPr lang="en-US" sz="1400" b="0" i="0" dirty="0">
              <a:solidFill>
                <a:schemeClr val="bg1"/>
              </a:solidFill>
              <a:effectLst/>
              <a:latin typeface="Calibri" panose="020F0502020204030204" pitchFamily="34" charset="0"/>
            </a:endParaRPr>
          </a:p>
          <a:p>
            <a:pPr marL="342900" indent="-342900">
              <a:buAutoNum type="arabicPeriod"/>
            </a:pPr>
            <a:r>
              <a:rPr lang="en-US" sz="1400" dirty="0">
                <a:solidFill>
                  <a:schemeClr val="bg1"/>
                </a:solidFill>
                <a:latin typeface="Calibri" panose="020F0502020204030204" pitchFamily="34" charset="0"/>
              </a:rPr>
              <a:t>Paul Roe  </a:t>
            </a:r>
            <a:r>
              <a:rPr lang="en-US" sz="1400" dirty="0" err="1">
                <a:solidFill>
                  <a:schemeClr val="bg1"/>
                </a:solidFill>
                <a:latin typeface="Calibri" panose="020F0502020204030204" pitchFamily="34" charset="0"/>
              </a:rPr>
              <a:t>Britishink</a:t>
            </a:r>
            <a:r>
              <a:rPr lang="en-US" sz="1400" dirty="0">
                <a:solidFill>
                  <a:schemeClr val="bg1"/>
                </a:solidFill>
                <a:latin typeface="Calibri" panose="020F0502020204030204" pitchFamily="34" charset="0"/>
              </a:rPr>
              <a:t> Tattoos</a:t>
            </a:r>
            <a:endParaRPr lang="en-US" sz="1400" b="0" i="0" dirty="0">
              <a:solidFill>
                <a:schemeClr val="bg1"/>
              </a:solidFill>
              <a:effectLst/>
              <a:latin typeface="Calibri" panose="020F0502020204030204" pitchFamily="34" charset="0"/>
            </a:endParaRPr>
          </a:p>
          <a:p>
            <a:pPr marL="342900" indent="-342900">
              <a:buAutoNum type="arabicPeriod"/>
            </a:pPr>
            <a:r>
              <a:rPr lang="en-US" sz="1400" dirty="0">
                <a:solidFill>
                  <a:schemeClr val="bg1"/>
                </a:solidFill>
                <a:latin typeface="Calibri" panose="020F0502020204030204" pitchFamily="34" charset="0"/>
              </a:rPr>
              <a:t>President Gordon B. Hinckley </a:t>
            </a:r>
            <a:r>
              <a:rPr lang="en-US" sz="1400" i="1" dirty="0">
                <a:solidFill>
                  <a:schemeClr val="bg1"/>
                </a:solidFill>
                <a:latin typeface="Calibri" panose="020F0502020204030204" pitchFamily="34" charset="0"/>
              </a:rPr>
              <a:t>The Body is Sacred </a:t>
            </a:r>
            <a:r>
              <a:rPr lang="en-US" sz="1400" dirty="0">
                <a:solidFill>
                  <a:schemeClr val="bg1"/>
                </a:solidFill>
                <a:latin typeface="Calibri" panose="020F0502020204030204" pitchFamily="34" charset="0"/>
              </a:rPr>
              <a:t> November 2006 Ensign</a:t>
            </a:r>
          </a:p>
          <a:p>
            <a:r>
              <a:rPr lang="en-US" sz="1400" dirty="0">
                <a:solidFill>
                  <a:schemeClr val="bg1"/>
                </a:solidFill>
                <a:latin typeface="Calibri" panose="020F0502020204030204" pitchFamily="34" charset="0"/>
              </a:rPr>
              <a:t>	</a:t>
            </a:r>
            <a:r>
              <a:rPr lang="en-US" sz="1400" i="1" dirty="0">
                <a:solidFill>
                  <a:schemeClr val="bg1"/>
                </a:solidFill>
                <a:latin typeface="Calibri" panose="020F0502020204030204" pitchFamily="34" charset="0"/>
              </a:rPr>
              <a:t> Your Greatest Challenge, Mother </a:t>
            </a:r>
            <a:r>
              <a:rPr lang="en-US" sz="1400" dirty="0">
                <a:solidFill>
                  <a:schemeClr val="bg1"/>
                </a:solidFill>
                <a:latin typeface="Calibri" panose="020F0502020204030204" pitchFamily="34" charset="0"/>
              </a:rPr>
              <a:t>October 2000 Gen. Conf.</a:t>
            </a:r>
          </a:p>
          <a:p>
            <a:r>
              <a:rPr lang="en-US" sz="1400" dirty="0">
                <a:solidFill>
                  <a:schemeClr val="bg1"/>
                </a:solidFill>
                <a:latin typeface="Calibri" panose="020F0502020204030204" pitchFamily="34" charset="0"/>
              </a:rPr>
              <a:t>6. Who’s Who in the Old Testament by Ed J. </a:t>
            </a:r>
            <a:r>
              <a:rPr lang="en-US" sz="1400" dirty="0" err="1">
                <a:solidFill>
                  <a:schemeClr val="bg1"/>
                </a:solidFill>
                <a:latin typeface="Calibri" panose="020F0502020204030204" pitchFamily="34" charset="0"/>
              </a:rPr>
              <a:t>Pinegar</a:t>
            </a:r>
            <a:r>
              <a:rPr lang="en-US" sz="1400" dirty="0">
                <a:solidFill>
                  <a:schemeClr val="bg1"/>
                </a:solidFill>
                <a:latin typeface="Calibri" panose="020F0502020204030204" pitchFamily="34" charset="0"/>
              </a:rPr>
              <a:t> and Richard J. Allen pg. 130-131</a:t>
            </a:r>
          </a:p>
          <a:p>
            <a:r>
              <a:rPr lang="en-US" sz="1400" dirty="0">
                <a:solidFill>
                  <a:schemeClr val="bg1"/>
                </a:solidFill>
                <a:latin typeface="Calibri" panose="020F0502020204030204" pitchFamily="34" charset="0"/>
              </a:rPr>
              <a:t>7. Wilson, Old Testament Word Studies, </a:t>
            </a:r>
            <a:r>
              <a:rPr lang="en-US" sz="1400" dirty="0" err="1">
                <a:solidFill>
                  <a:schemeClr val="bg1"/>
                </a:solidFill>
                <a:latin typeface="Calibri" panose="020F0502020204030204" pitchFamily="34" charset="0"/>
              </a:rPr>
              <a:t>s.v</a:t>
            </a:r>
            <a:r>
              <a:rPr lang="en-US" sz="1400" dirty="0">
                <a:solidFill>
                  <a:schemeClr val="bg1"/>
                </a:solidFill>
                <a:latin typeface="Calibri" panose="020F0502020204030204" pitchFamily="34" charset="0"/>
              </a:rPr>
              <a:t>. “enchantment,” p. 144 Found in Old Testament Institute Manual</a:t>
            </a:r>
          </a:p>
          <a:p>
            <a:r>
              <a:rPr lang="en-US" sz="1400" dirty="0">
                <a:solidFill>
                  <a:schemeClr val="bg1"/>
                </a:solidFill>
                <a:latin typeface="Calibri" panose="020F0502020204030204" pitchFamily="34" charset="0"/>
              </a:rPr>
              <a:t>8. Hastings, Dictionary of the Bible, </a:t>
            </a:r>
            <a:r>
              <a:rPr lang="en-US" sz="1400" dirty="0" err="1">
                <a:solidFill>
                  <a:schemeClr val="bg1"/>
                </a:solidFill>
                <a:latin typeface="Calibri" panose="020F0502020204030204" pitchFamily="34" charset="0"/>
              </a:rPr>
              <a:t>s.v</a:t>
            </a:r>
            <a:r>
              <a:rPr lang="en-US" sz="1400" dirty="0">
                <a:solidFill>
                  <a:schemeClr val="bg1"/>
                </a:solidFill>
                <a:latin typeface="Calibri" panose="020F0502020204030204" pitchFamily="34" charset="0"/>
              </a:rPr>
              <a:t>. “magic, divination, and sorcery,” pp. 566–70. </a:t>
            </a:r>
          </a:p>
          <a:p>
            <a:pPr fontAlgn="base"/>
            <a:r>
              <a:rPr lang="en-US" sz="1400" dirty="0">
                <a:solidFill>
                  <a:schemeClr val="bg1"/>
                </a:solidFill>
                <a:latin typeface="Calibri" panose="020F0502020204030204" pitchFamily="34" charset="0"/>
              </a:rPr>
              <a:t>9. Robert J. Matthews </a:t>
            </a:r>
            <a:r>
              <a:rPr lang="en-US" sz="1400" i="1" dirty="0">
                <a:solidFill>
                  <a:schemeClr val="bg1"/>
                </a:solidFill>
                <a:latin typeface="Calibri" panose="020F0502020204030204" pitchFamily="34" charset="0"/>
              </a:rPr>
              <a:t>Searching the Scriptures: What the Scriptures Say about Astrology, Divination, Spirit Mediums, Magic, Wizardry, and Necromancy </a:t>
            </a:r>
            <a:r>
              <a:rPr lang="en-US" sz="1400" dirty="0">
                <a:solidFill>
                  <a:schemeClr val="bg1"/>
                </a:solidFill>
                <a:latin typeface="Calibri" panose="020F0502020204030204" pitchFamily="34" charset="0"/>
              </a:rPr>
              <a:t>March 1974 Ensign</a:t>
            </a:r>
          </a:p>
          <a:p>
            <a:pPr fontAlgn="base"/>
            <a:endParaRPr lang="en-US" sz="1400" dirty="0">
              <a:solidFill>
                <a:schemeClr val="bg1"/>
              </a:solidFill>
              <a:latin typeface="Calibri" panose="020F0502020204030204" pitchFamily="34" charset="0"/>
            </a:endParaRPr>
          </a:p>
          <a:p>
            <a:pPr fontAlgn="base"/>
            <a:r>
              <a:rPr lang="en-US" sz="1400" dirty="0">
                <a:solidFill>
                  <a:schemeClr val="bg1"/>
                </a:solidFill>
                <a:latin typeface="Calibri" panose="020F0502020204030204" pitchFamily="34" charset="0"/>
              </a:rPr>
              <a:t>10. Handbook 2 (Priesthood) 8.1.3 </a:t>
            </a:r>
          </a:p>
          <a:p>
            <a:pPr fontAlgn="base"/>
            <a:endParaRPr lang="en-US" sz="1400" dirty="0">
              <a:solidFill>
                <a:schemeClr val="bg1"/>
              </a:solidFill>
              <a:latin typeface="Calibri" panose="020F0502020204030204" pitchFamily="34" charset="0"/>
            </a:endParaRPr>
          </a:p>
          <a:p>
            <a:pPr fontAlgn="base"/>
            <a:r>
              <a:rPr lang="en-US" sz="1400" dirty="0">
                <a:solidFill>
                  <a:schemeClr val="bg1"/>
                </a:solidFill>
                <a:latin typeface="Calibri" panose="020F0502020204030204" pitchFamily="34" charset="0"/>
              </a:rPr>
              <a:t>11. Handbook 2 20.4.1</a:t>
            </a:r>
          </a:p>
          <a:p>
            <a:pPr fontAlgn="base"/>
            <a:endParaRPr lang="en-US" sz="1400" dirty="0">
              <a:solidFill>
                <a:schemeClr val="bg1"/>
              </a:solidFill>
              <a:latin typeface="Calibri" panose="020F0502020204030204" pitchFamily="34" charset="0"/>
            </a:endParaRPr>
          </a:p>
          <a:p>
            <a:pPr fontAlgn="base"/>
            <a:r>
              <a:rPr lang="en-US" sz="1400" dirty="0">
                <a:solidFill>
                  <a:schemeClr val="bg1"/>
                </a:solidFill>
                <a:latin typeface="Calibri" panose="020F0502020204030204" pitchFamily="34" charset="0"/>
              </a:rPr>
              <a:t>12. Elder Dallin H. Oaks (“The Aaronic Priesthood and the Sacrament,” </a:t>
            </a:r>
            <a:r>
              <a:rPr lang="en-US" sz="1400" i="1" dirty="0">
                <a:solidFill>
                  <a:schemeClr val="bg1"/>
                </a:solidFill>
                <a:latin typeface="Calibri" panose="020F0502020204030204" pitchFamily="34" charset="0"/>
              </a:rPr>
              <a:t>Ensign,</a:t>
            </a:r>
            <a:r>
              <a:rPr lang="en-US" sz="1400" dirty="0">
                <a:solidFill>
                  <a:schemeClr val="bg1"/>
                </a:solidFill>
                <a:latin typeface="Calibri" panose="020F0502020204030204" pitchFamily="34" charset="0"/>
              </a:rPr>
              <a:t> Nov. 1998, 40).</a:t>
            </a:r>
          </a:p>
          <a:p>
            <a:pPr fontAlgn="base"/>
            <a:r>
              <a:rPr lang="en-US" sz="1400" dirty="0">
                <a:solidFill>
                  <a:schemeClr val="bg1"/>
                </a:solidFill>
                <a:latin typeface="Calibri" panose="020F0502020204030204" pitchFamily="34" charset="0"/>
              </a:rPr>
              <a:t>13. Elder Bruce R. McConkie, The Promised Messiah, pp. 394–96; see also Reading 11-8 for extensive commentary on the Sabbath.</a:t>
            </a:r>
          </a:p>
          <a:p>
            <a:pPr fontAlgn="base"/>
            <a:r>
              <a:rPr lang="en-US" sz="1400" dirty="0">
                <a:solidFill>
                  <a:schemeClr val="bg1"/>
                </a:solidFill>
                <a:latin typeface="Calibri" panose="020F0502020204030204" pitchFamily="34" charset="0"/>
              </a:rPr>
              <a:t>14. Old Testament Institute Manual</a:t>
            </a:r>
          </a:p>
          <a:p>
            <a:pPr fontAlgn="base"/>
            <a:r>
              <a:rPr lang="en-US" sz="1400" dirty="0">
                <a:solidFill>
                  <a:schemeClr val="bg1"/>
                </a:solidFill>
                <a:latin typeface="Calibri" panose="020F0502020204030204" pitchFamily="34" charset="0"/>
              </a:rPr>
              <a:t>15. (Guthrie and </a:t>
            </a:r>
            <a:r>
              <a:rPr lang="en-US" sz="1400" dirty="0" err="1">
                <a:solidFill>
                  <a:schemeClr val="bg1"/>
                </a:solidFill>
                <a:latin typeface="Calibri" panose="020F0502020204030204" pitchFamily="34" charset="0"/>
              </a:rPr>
              <a:t>Motyer</a:t>
            </a:r>
            <a:r>
              <a:rPr lang="en-US" sz="1400" dirty="0">
                <a:solidFill>
                  <a:schemeClr val="bg1"/>
                </a:solidFill>
                <a:latin typeface="Calibri" panose="020F0502020204030204" pitchFamily="34" charset="0"/>
              </a:rPr>
              <a:t>, Bible Commentary: Revised, p. 164.) Found in Old Testament Institute Manual</a:t>
            </a:r>
          </a:p>
          <a:p>
            <a:pPr fontAlgn="base"/>
            <a:r>
              <a:rPr lang="en-US" sz="1400" dirty="0">
                <a:solidFill>
                  <a:schemeClr val="bg1"/>
                </a:solidFill>
                <a:latin typeface="Calibri" panose="020F0502020204030204" pitchFamily="34" charset="0"/>
              </a:rPr>
              <a:t>16. </a:t>
            </a:r>
            <a:r>
              <a:rPr lang="en-US" sz="1400" b="1" dirty="0">
                <a:solidFill>
                  <a:schemeClr val="bg1"/>
                </a:solidFill>
                <a:latin typeface="Calibri" panose="020F0502020204030204" pitchFamily="34" charset="0"/>
              </a:rPr>
              <a:t>The Third Thousand Years by W. Cleon </a:t>
            </a:r>
            <a:r>
              <a:rPr lang="en-US" sz="1400" b="1" dirty="0" err="1">
                <a:solidFill>
                  <a:schemeClr val="bg1"/>
                </a:solidFill>
                <a:latin typeface="Calibri" panose="020F0502020204030204" pitchFamily="34" charset="0"/>
              </a:rPr>
              <a:t>Skousen</a:t>
            </a:r>
            <a:r>
              <a:rPr lang="en-US" sz="1400" b="1" dirty="0">
                <a:solidFill>
                  <a:schemeClr val="bg1"/>
                </a:solidFill>
                <a:latin typeface="Calibri" panose="020F0502020204030204" pitchFamily="34" charset="0"/>
              </a:rPr>
              <a:t> pg. 354 </a:t>
            </a:r>
            <a:endParaRPr lang="en-US" sz="1400" dirty="0">
              <a:solidFill>
                <a:schemeClr val="bg1"/>
              </a:solidFill>
            </a:endParaRPr>
          </a:p>
          <a:p>
            <a:pPr fontAlgn="base"/>
            <a:endParaRPr lang="en-US" sz="1400" dirty="0">
              <a:solidFill>
                <a:schemeClr val="bg1"/>
              </a:solidFill>
              <a:latin typeface="Calibri" panose="020F0502020204030204" pitchFamily="34" charset="0"/>
            </a:endParaRPr>
          </a:p>
          <a:p>
            <a:pPr fontAlgn="base"/>
            <a:endParaRPr lang="en-US" sz="1400" dirty="0">
              <a:solidFill>
                <a:schemeClr val="bg1"/>
              </a:solidFill>
              <a:latin typeface="Calibri" panose="020F0502020204030204" pitchFamily="34" charset="0"/>
            </a:endParaRPr>
          </a:p>
          <a:p>
            <a:pPr fontAlgn="base"/>
            <a:endParaRPr lang="en-US" sz="1400" dirty="0">
              <a:solidFill>
                <a:schemeClr val="bg1"/>
              </a:solidFill>
              <a:latin typeface="Calibri" panose="020F0502020204030204" pitchFamily="34" charset="0"/>
            </a:endParaRPr>
          </a:p>
          <a:p>
            <a:pPr fontAlgn="base"/>
            <a:r>
              <a:rPr lang="en-US" sz="1400" dirty="0">
                <a:solidFill>
                  <a:schemeClr val="bg1"/>
                </a:solidFill>
                <a:latin typeface="Calibri" panose="020F0502020204030204" pitchFamily="34" charset="0"/>
              </a:rPr>
              <a:t>You tube </a:t>
            </a:r>
            <a:r>
              <a:rPr lang="en-US" sz="1400" dirty="0">
                <a:solidFill>
                  <a:schemeClr val="bg1"/>
                </a:solidFill>
                <a:latin typeface="Calibri" panose="020F0502020204030204" pitchFamily="34" charset="0"/>
                <a:hlinkClick r:id="rId3"/>
              </a:rPr>
              <a:t>https://www.youtube.com/watch?v=75tq1Qwku_A</a:t>
            </a:r>
            <a:r>
              <a:rPr lang="en-US" sz="1400" dirty="0">
                <a:solidFill>
                  <a:schemeClr val="bg1"/>
                </a:solidFill>
                <a:latin typeface="Calibri" panose="020F0502020204030204" pitchFamily="34" charset="0"/>
              </a:rPr>
              <a:t> We are Brothers</a:t>
            </a:r>
          </a:p>
        </p:txBody>
      </p:sp>
      <p:grpSp>
        <p:nvGrpSpPr>
          <p:cNvPr id="5" name="Group 4"/>
          <p:cNvGrpSpPr/>
          <p:nvPr/>
        </p:nvGrpSpPr>
        <p:grpSpPr>
          <a:xfrm>
            <a:off x="3696237" y="605309"/>
            <a:ext cx="608168" cy="746974"/>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0F634B2D-F009-4FEF-A5A9-1C76EAD81E21}"/>
              </a:ext>
            </a:extLst>
          </p:cNvPr>
          <p:cNvSpPr>
            <a:spLocks noGrp="1"/>
          </p:cNvSpPr>
          <p:nvPr/>
        </p:nvSpPr>
        <p:spPr>
          <a:xfrm>
            <a:off x="8750665" y="640595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76801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52474749"/>
              </p:ext>
            </p:extLst>
          </p:nvPr>
        </p:nvGraphicFramePr>
        <p:xfrm>
          <a:off x="253497" y="653021"/>
          <a:ext cx="11816784" cy="2956560"/>
        </p:xfrm>
        <a:graphic>
          <a:graphicData uri="http://schemas.openxmlformats.org/drawingml/2006/table">
            <a:tbl>
              <a:tblPr firstRow="1" bandRow="1">
                <a:tableStyleId>{5940675A-B579-460E-94D1-54222C63F5DA}</a:tableStyleId>
              </a:tblPr>
              <a:tblGrid>
                <a:gridCol w="1477098">
                  <a:extLst>
                    <a:ext uri="{9D8B030D-6E8A-4147-A177-3AD203B41FA5}">
                      <a16:colId xmlns:a16="http://schemas.microsoft.com/office/drawing/2014/main" val="20000"/>
                    </a:ext>
                  </a:extLst>
                </a:gridCol>
                <a:gridCol w="1477098">
                  <a:extLst>
                    <a:ext uri="{9D8B030D-6E8A-4147-A177-3AD203B41FA5}">
                      <a16:colId xmlns:a16="http://schemas.microsoft.com/office/drawing/2014/main" val="20001"/>
                    </a:ext>
                  </a:extLst>
                </a:gridCol>
                <a:gridCol w="1477098">
                  <a:extLst>
                    <a:ext uri="{9D8B030D-6E8A-4147-A177-3AD203B41FA5}">
                      <a16:colId xmlns:a16="http://schemas.microsoft.com/office/drawing/2014/main" val="20002"/>
                    </a:ext>
                  </a:extLst>
                </a:gridCol>
                <a:gridCol w="1477098">
                  <a:extLst>
                    <a:ext uri="{9D8B030D-6E8A-4147-A177-3AD203B41FA5}">
                      <a16:colId xmlns:a16="http://schemas.microsoft.com/office/drawing/2014/main" val="20003"/>
                    </a:ext>
                  </a:extLst>
                </a:gridCol>
                <a:gridCol w="1477098">
                  <a:extLst>
                    <a:ext uri="{9D8B030D-6E8A-4147-A177-3AD203B41FA5}">
                      <a16:colId xmlns:a16="http://schemas.microsoft.com/office/drawing/2014/main" val="20004"/>
                    </a:ext>
                  </a:extLst>
                </a:gridCol>
                <a:gridCol w="1477098">
                  <a:extLst>
                    <a:ext uri="{9D8B030D-6E8A-4147-A177-3AD203B41FA5}">
                      <a16:colId xmlns:a16="http://schemas.microsoft.com/office/drawing/2014/main" val="20005"/>
                    </a:ext>
                  </a:extLst>
                </a:gridCol>
                <a:gridCol w="1477098">
                  <a:extLst>
                    <a:ext uri="{9D8B030D-6E8A-4147-A177-3AD203B41FA5}">
                      <a16:colId xmlns:a16="http://schemas.microsoft.com/office/drawing/2014/main" val="20006"/>
                    </a:ext>
                  </a:extLst>
                </a:gridCol>
                <a:gridCol w="1477098">
                  <a:extLst>
                    <a:ext uri="{9D8B030D-6E8A-4147-A177-3AD203B41FA5}">
                      <a16:colId xmlns:a16="http://schemas.microsoft.com/office/drawing/2014/main" val="20007"/>
                    </a:ext>
                  </a:extLst>
                </a:gridCol>
              </a:tblGrid>
              <a:tr h="370840">
                <a:tc>
                  <a:txBody>
                    <a:bodyPr/>
                    <a:lstStyle/>
                    <a:p>
                      <a:r>
                        <a:rPr lang="en-US" sz="2000" dirty="0"/>
                        <a:t>Chapters</a:t>
                      </a:r>
                      <a:r>
                        <a:rPr lang="en-US" sz="1600" dirty="0"/>
                        <a:t> 1-7</a:t>
                      </a:r>
                    </a:p>
                  </a:txBody>
                  <a:tcPr>
                    <a:solidFill>
                      <a:schemeClr val="bg1"/>
                    </a:solidFill>
                  </a:tcPr>
                </a:tc>
                <a:tc>
                  <a:txBody>
                    <a:bodyPr/>
                    <a:lstStyle/>
                    <a:p>
                      <a:r>
                        <a:rPr lang="en-US" sz="1600" dirty="0"/>
                        <a:t>Chapters 8-10</a:t>
                      </a:r>
                    </a:p>
                  </a:txBody>
                  <a:tcPr>
                    <a:solidFill>
                      <a:schemeClr val="bg1"/>
                    </a:solidFill>
                  </a:tcPr>
                </a:tc>
                <a:tc>
                  <a:txBody>
                    <a:bodyPr/>
                    <a:lstStyle/>
                    <a:p>
                      <a:r>
                        <a:rPr lang="en-US" sz="1600" dirty="0"/>
                        <a:t>Chapter</a:t>
                      </a:r>
                      <a:r>
                        <a:rPr lang="en-US" sz="1600" baseline="0" dirty="0"/>
                        <a:t> 11</a:t>
                      </a:r>
                      <a:endParaRPr lang="en-US" sz="1600" dirty="0"/>
                    </a:p>
                  </a:txBody>
                  <a:tcPr>
                    <a:solidFill>
                      <a:schemeClr val="bg1"/>
                    </a:solidFill>
                  </a:tcPr>
                </a:tc>
                <a:tc>
                  <a:txBody>
                    <a:bodyPr/>
                    <a:lstStyle/>
                    <a:p>
                      <a:r>
                        <a:rPr lang="en-US" sz="1600" dirty="0"/>
                        <a:t>Chapters 12</a:t>
                      </a:r>
                    </a:p>
                  </a:txBody>
                  <a:tcPr>
                    <a:solidFill>
                      <a:schemeClr val="bg1"/>
                    </a:solidFill>
                  </a:tcPr>
                </a:tc>
                <a:tc>
                  <a:txBody>
                    <a:bodyPr/>
                    <a:lstStyle/>
                    <a:p>
                      <a:r>
                        <a:rPr lang="en-US" sz="1600" dirty="0"/>
                        <a:t>Chapters 13-15</a:t>
                      </a:r>
                    </a:p>
                  </a:txBody>
                  <a:tcPr>
                    <a:solidFill>
                      <a:schemeClr val="bg1"/>
                    </a:solidFill>
                  </a:tcPr>
                </a:tc>
                <a:tc>
                  <a:txBody>
                    <a:bodyPr/>
                    <a:lstStyle/>
                    <a:p>
                      <a:r>
                        <a:rPr lang="en-US" sz="1600" dirty="0"/>
                        <a:t>Chapter</a:t>
                      </a:r>
                      <a:r>
                        <a:rPr lang="en-US" sz="1600" baseline="0" dirty="0"/>
                        <a:t> 16</a:t>
                      </a:r>
                      <a:endParaRPr lang="en-US" sz="1600" dirty="0"/>
                    </a:p>
                  </a:txBody>
                  <a:tcPr>
                    <a:solidFill>
                      <a:schemeClr val="bg1"/>
                    </a:solidFill>
                  </a:tcPr>
                </a:tc>
                <a:tc>
                  <a:txBody>
                    <a:bodyPr/>
                    <a:lstStyle/>
                    <a:p>
                      <a:r>
                        <a:rPr lang="en-US" sz="1600" dirty="0"/>
                        <a:t>Chapter 17-26</a:t>
                      </a:r>
                    </a:p>
                  </a:txBody>
                  <a:tcPr>
                    <a:solidFill>
                      <a:schemeClr val="accent1">
                        <a:lumMod val="60000"/>
                        <a:lumOff val="40000"/>
                      </a:schemeClr>
                    </a:solidFill>
                  </a:tcPr>
                </a:tc>
                <a:tc>
                  <a:txBody>
                    <a:bodyPr/>
                    <a:lstStyle/>
                    <a:p>
                      <a:r>
                        <a:rPr lang="en-US" sz="1600" dirty="0"/>
                        <a:t>Chapter 27</a:t>
                      </a:r>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r>
                        <a:rPr lang="en-US" dirty="0"/>
                        <a:t>Explains the sacrificial ordinances—the offerings</a:t>
                      </a:r>
                    </a:p>
                  </a:txBody>
                  <a:tcPr>
                    <a:solidFill>
                      <a:schemeClr val="bg1"/>
                    </a:solidFill>
                  </a:tcPr>
                </a:tc>
                <a:tc>
                  <a:txBody>
                    <a:bodyPr/>
                    <a:lstStyle/>
                    <a:p>
                      <a:r>
                        <a:rPr lang="en-US" dirty="0"/>
                        <a:t>Describes the ritual observed</a:t>
                      </a:r>
                      <a:r>
                        <a:rPr lang="en-US" baseline="0" dirty="0"/>
                        <a:t> in the consecration of priests</a:t>
                      </a:r>
                      <a:endParaRPr lang="en-US" dirty="0"/>
                    </a:p>
                  </a:txBody>
                  <a:tcPr>
                    <a:solidFill>
                      <a:schemeClr val="bg1"/>
                    </a:solidFill>
                  </a:tcPr>
                </a:tc>
                <a:tc>
                  <a:txBody>
                    <a:bodyPr/>
                    <a:lstStyle/>
                    <a:p>
                      <a:r>
                        <a:rPr lang="en-US" dirty="0"/>
                        <a:t>Explains what may or may not be eaten and what is clean or unclean</a:t>
                      </a:r>
                    </a:p>
                  </a:txBody>
                  <a:tcPr>
                    <a:solidFill>
                      <a:schemeClr val="bg1"/>
                    </a:solidFill>
                  </a:tcPr>
                </a:tc>
                <a:tc>
                  <a:txBody>
                    <a:bodyPr/>
                    <a:lstStyle/>
                    <a:p>
                      <a:r>
                        <a:rPr lang="en-US" dirty="0"/>
                        <a:t>Discusses women after childbirth</a:t>
                      </a:r>
                    </a:p>
                  </a:txBody>
                  <a:tcPr>
                    <a:solidFill>
                      <a:schemeClr val="bg1"/>
                    </a:solidFill>
                  </a:tcPr>
                </a:tc>
                <a:tc>
                  <a:txBody>
                    <a:bodyPr/>
                    <a:lstStyle/>
                    <a:p>
                      <a:r>
                        <a:rPr lang="en-US" dirty="0"/>
                        <a:t>Are laws relating to ceremonial uncleanness</a:t>
                      </a:r>
                    </a:p>
                  </a:txBody>
                  <a:tcPr>
                    <a:solidFill>
                      <a:schemeClr val="bg1"/>
                    </a:solidFill>
                  </a:tcPr>
                </a:tc>
                <a:tc>
                  <a:txBody>
                    <a:bodyPr/>
                    <a:lstStyle/>
                    <a:p>
                      <a:r>
                        <a:rPr lang="en-US" dirty="0"/>
                        <a:t>Contains the ritual to be observed on the Day of Atonement</a:t>
                      </a:r>
                    </a:p>
                  </a:txBody>
                  <a:tcPr>
                    <a:solidFill>
                      <a:schemeClr val="bg1"/>
                    </a:solidFill>
                  </a:tcPr>
                </a:tc>
                <a:tc>
                  <a:txBody>
                    <a:bodyPr/>
                    <a:lstStyle/>
                    <a:p>
                      <a:r>
                        <a:rPr lang="en-US" dirty="0"/>
                        <a:t>Contains a code of laws dealing with religious and social observances</a:t>
                      </a:r>
                    </a:p>
                  </a:txBody>
                  <a:tcPr>
                    <a:solidFill>
                      <a:schemeClr val="accent1">
                        <a:lumMod val="40000"/>
                        <a:lumOff val="60000"/>
                      </a:schemeClr>
                    </a:solidFill>
                  </a:tcPr>
                </a:tc>
                <a:tc>
                  <a:txBody>
                    <a:bodyPr/>
                    <a:lstStyle/>
                    <a:p>
                      <a:r>
                        <a:rPr lang="en-US" dirty="0"/>
                        <a:t>Explains that the Lord commanded Israel to consecrate their crops, flocks, and herds to the Lord</a:t>
                      </a:r>
                    </a:p>
                  </a:txBody>
                  <a:tcP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Leviticus</a:t>
            </a:r>
          </a:p>
        </p:txBody>
      </p:sp>
      <p:graphicFrame>
        <p:nvGraphicFramePr>
          <p:cNvPr id="7" name="Table 6"/>
          <p:cNvGraphicFramePr>
            <a:graphicFrameLocks noGrp="1"/>
          </p:cNvGraphicFramePr>
          <p:nvPr>
            <p:extLst>
              <p:ext uri="{D42A27DB-BD31-4B8C-83A1-F6EECF244321}">
                <p14:modId xmlns:p14="http://schemas.microsoft.com/office/powerpoint/2010/main" val="666810405"/>
              </p:ext>
            </p:extLst>
          </p:nvPr>
        </p:nvGraphicFramePr>
        <p:xfrm>
          <a:off x="534149" y="3741170"/>
          <a:ext cx="11443584" cy="2863913"/>
        </p:xfrm>
        <a:graphic>
          <a:graphicData uri="http://schemas.openxmlformats.org/drawingml/2006/table">
            <a:tbl>
              <a:tblPr firstRow="1" bandRow="1">
                <a:tableStyleId>{5940675A-B579-460E-94D1-54222C63F5DA}</a:tableStyleId>
              </a:tblPr>
              <a:tblGrid>
                <a:gridCol w="1907264">
                  <a:extLst>
                    <a:ext uri="{9D8B030D-6E8A-4147-A177-3AD203B41FA5}">
                      <a16:colId xmlns:a16="http://schemas.microsoft.com/office/drawing/2014/main" val="20000"/>
                    </a:ext>
                  </a:extLst>
                </a:gridCol>
                <a:gridCol w="1907264">
                  <a:extLst>
                    <a:ext uri="{9D8B030D-6E8A-4147-A177-3AD203B41FA5}">
                      <a16:colId xmlns:a16="http://schemas.microsoft.com/office/drawing/2014/main" val="20001"/>
                    </a:ext>
                  </a:extLst>
                </a:gridCol>
                <a:gridCol w="1907264">
                  <a:extLst>
                    <a:ext uri="{9D8B030D-6E8A-4147-A177-3AD203B41FA5}">
                      <a16:colId xmlns:a16="http://schemas.microsoft.com/office/drawing/2014/main" val="20002"/>
                    </a:ext>
                  </a:extLst>
                </a:gridCol>
                <a:gridCol w="1907264">
                  <a:extLst>
                    <a:ext uri="{9D8B030D-6E8A-4147-A177-3AD203B41FA5}">
                      <a16:colId xmlns:a16="http://schemas.microsoft.com/office/drawing/2014/main" val="20003"/>
                    </a:ext>
                  </a:extLst>
                </a:gridCol>
                <a:gridCol w="1907264">
                  <a:extLst>
                    <a:ext uri="{9D8B030D-6E8A-4147-A177-3AD203B41FA5}">
                      <a16:colId xmlns:a16="http://schemas.microsoft.com/office/drawing/2014/main" val="20004"/>
                    </a:ext>
                  </a:extLst>
                </a:gridCol>
                <a:gridCol w="1907264">
                  <a:extLst>
                    <a:ext uri="{9D8B030D-6E8A-4147-A177-3AD203B41FA5}">
                      <a16:colId xmlns:a16="http://schemas.microsoft.com/office/drawing/2014/main" val="20005"/>
                    </a:ext>
                  </a:extLst>
                </a:gridCol>
              </a:tblGrid>
              <a:tr h="425513">
                <a:tc>
                  <a:txBody>
                    <a:bodyPr/>
                    <a:lstStyle/>
                    <a:p>
                      <a:pPr algn="ctr"/>
                      <a:r>
                        <a:rPr lang="en-US" dirty="0"/>
                        <a:t>Leviticus 19</a:t>
                      </a:r>
                    </a:p>
                  </a:txBody>
                  <a:tcPr>
                    <a:solidFill>
                      <a:schemeClr val="accent1">
                        <a:lumMod val="60000"/>
                        <a:lumOff val="40000"/>
                      </a:schemeClr>
                    </a:solidFill>
                  </a:tcPr>
                </a:tc>
                <a:tc>
                  <a:txBody>
                    <a:bodyPr/>
                    <a:lstStyle/>
                    <a:p>
                      <a:pPr algn="ctr"/>
                      <a:r>
                        <a:rPr lang="en-US" dirty="0"/>
                        <a:t>Leviticus 20</a:t>
                      </a:r>
                    </a:p>
                  </a:txBody>
                  <a:tcPr>
                    <a:solidFill>
                      <a:schemeClr val="accent1">
                        <a:lumMod val="60000"/>
                        <a:lumOff val="40000"/>
                      </a:schemeClr>
                    </a:solidFill>
                  </a:tcPr>
                </a:tc>
                <a:tc>
                  <a:txBody>
                    <a:bodyPr/>
                    <a:lstStyle/>
                    <a:p>
                      <a:pPr algn="ctr"/>
                      <a:r>
                        <a:rPr lang="en-US" sz="1600" dirty="0"/>
                        <a:t>Leviticus 21-22</a:t>
                      </a:r>
                    </a:p>
                  </a:txBody>
                  <a:tcPr>
                    <a:solidFill>
                      <a:schemeClr val="accent1">
                        <a:lumMod val="60000"/>
                        <a:lumOff val="40000"/>
                      </a:schemeClr>
                    </a:solidFill>
                  </a:tcPr>
                </a:tc>
                <a:tc>
                  <a:txBody>
                    <a:bodyPr/>
                    <a:lstStyle/>
                    <a:p>
                      <a:pPr algn="ctr"/>
                      <a:r>
                        <a:rPr lang="en-US" sz="1600" dirty="0"/>
                        <a:t>Leviticus</a:t>
                      </a:r>
                      <a:r>
                        <a:rPr lang="en-US" sz="1600" baseline="0" dirty="0"/>
                        <a:t> 23-24</a:t>
                      </a:r>
                      <a:endParaRPr lang="en-US" sz="1600" dirty="0"/>
                    </a:p>
                  </a:txBody>
                  <a:tcPr>
                    <a:solidFill>
                      <a:schemeClr val="accent1">
                        <a:lumMod val="60000"/>
                        <a:lumOff val="40000"/>
                      </a:schemeClr>
                    </a:solidFill>
                  </a:tcPr>
                </a:tc>
                <a:tc>
                  <a:txBody>
                    <a:bodyPr/>
                    <a:lstStyle/>
                    <a:p>
                      <a:pPr algn="ctr"/>
                      <a:r>
                        <a:rPr lang="en-US" sz="1600" dirty="0"/>
                        <a:t>Leviticus 25-26</a:t>
                      </a:r>
                    </a:p>
                  </a:txBody>
                  <a:tcPr>
                    <a:solidFill>
                      <a:schemeClr val="accent1">
                        <a:lumMod val="60000"/>
                        <a:lumOff val="40000"/>
                      </a:schemeClr>
                    </a:solidFill>
                  </a:tcPr>
                </a:tc>
                <a:tc>
                  <a:txBody>
                    <a:bodyPr/>
                    <a:lstStyle/>
                    <a:p>
                      <a:pPr algn="ctr"/>
                      <a:r>
                        <a:rPr lang="en-US" sz="1600" dirty="0"/>
                        <a:t>Leviticus 27</a:t>
                      </a:r>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Laws of Social Order</a:t>
                      </a:r>
                    </a:p>
                  </a:txBody>
                  <a:tcPr/>
                </a:tc>
                <a:tc>
                  <a:txBody>
                    <a:bodyPr/>
                    <a:lstStyle/>
                    <a:p>
                      <a:pPr algn="ctr"/>
                      <a:r>
                        <a:rPr lang="en-US" dirty="0"/>
                        <a:t>Penalty</a:t>
                      </a:r>
                      <a:r>
                        <a:rPr lang="en-US" baseline="0" dirty="0"/>
                        <a:t> Laws</a:t>
                      </a:r>
                      <a:endParaRPr lang="en-US" dirty="0"/>
                    </a:p>
                  </a:txBody>
                  <a:tcPr/>
                </a:tc>
                <a:tc>
                  <a:txBody>
                    <a:bodyPr/>
                    <a:lstStyle/>
                    <a:p>
                      <a:pPr algn="ctr"/>
                      <a:r>
                        <a:rPr lang="en-US" baseline="0" dirty="0"/>
                        <a:t>Laws for Priesthood</a:t>
                      </a:r>
                      <a:endParaRPr lang="en-US" dirty="0"/>
                    </a:p>
                  </a:txBody>
                  <a:tcPr/>
                </a:tc>
                <a:tc>
                  <a:txBody>
                    <a:bodyPr/>
                    <a:lstStyle/>
                    <a:p>
                      <a:pPr algn="ctr"/>
                      <a:r>
                        <a:rPr lang="en-US" dirty="0"/>
                        <a:t>Laws for Worship</a:t>
                      </a:r>
                    </a:p>
                  </a:txBody>
                  <a:tcPr/>
                </a:tc>
                <a:tc>
                  <a:txBody>
                    <a:bodyPr/>
                    <a:lstStyle/>
                    <a:p>
                      <a:pPr algn="ctr"/>
                      <a:r>
                        <a:rPr lang="en-US" dirty="0"/>
                        <a:t>Laws in the Land</a:t>
                      </a:r>
                    </a:p>
                  </a:txBody>
                  <a:tcPr/>
                </a:tc>
                <a:tc>
                  <a:txBody>
                    <a:bodyPr/>
                    <a:lstStyle/>
                    <a:p>
                      <a:pPr algn="ctr"/>
                      <a:r>
                        <a:rPr lang="en-US" dirty="0"/>
                        <a:t>Vows</a:t>
                      </a:r>
                      <a:r>
                        <a:rPr lang="en-US" baseline="0" dirty="0"/>
                        <a:t> and </a:t>
                      </a:r>
                      <a:r>
                        <a:rPr lang="en-US" dirty="0"/>
                        <a:t>Consecration</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Live righteously and obey commandments</a:t>
                      </a:r>
                    </a:p>
                    <a:p>
                      <a:r>
                        <a:rPr lang="en-US" sz="1400" b="0" i="1" kern="1200" dirty="0">
                          <a:solidFill>
                            <a:schemeClr val="tx1"/>
                          </a:solidFill>
                          <a:effectLst/>
                          <a:latin typeface="+mn-lt"/>
                          <a:ea typeface="+mn-ea"/>
                          <a:cs typeface="+mn-cs"/>
                        </a:rPr>
                        <a:t>Sundry laws</a:t>
                      </a:r>
                    </a:p>
                    <a:p>
                      <a:r>
                        <a:rPr lang="en-US" sz="1400" b="0" i="1" kern="1200" dirty="0">
                          <a:solidFill>
                            <a:schemeClr val="tx1"/>
                          </a:solidFill>
                          <a:effectLst/>
                          <a:latin typeface="+mn-lt"/>
                          <a:ea typeface="+mn-ea"/>
                          <a:cs typeface="+mn-cs"/>
                        </a:rPr>
                        <a:t>Evil practices are forbidden</a:t>
                      </a:r>
                      <a:r>
                        <a:rPr lang="en-US" sz="1400" b="0" i="1" kern="1200" baseline="0" dirty="0">
                          <a:solidFill>
                            <a:schemeClr val="tx1"/>
                          </a:solidFill>
                          <a:effectLst/>
                          <a:latin typeface="+mn-lt"/>
                          <a:ea typeface="+mn-ea"/>
                          <a:cs typeface="+mn-cs"/>
                        </a:rPr>
                        <a:t> </a:t>
                      </a:r>
                      <a:endParaRPr lang="en-US" sz="1400" dirty="0"/>
                    </a:p>
                  </a:txBody>
                  <a:tcPr/>
                </a:tc>
                <a:tc>
                  <a:txBody>
                    <a:bodyPr/>
                    <a:lstStyle/>
                    <a:p>
                      <a:r>
                        <a:rPr lang="en-US" sz="1400" i="1" dirty="0"/>
                        <a:t>For worshipping:</a:t>
                      </a:r>
                    </a:p>
                    <a:p>
                      <a:r>
                        <a:rPr lang="en-US" sz="1400" i="1" dirty="0" err="1"/>
                        <a:t>Molech</a:t>
                      </a:r>
                      <a:endParaRPr lang="en-US" sz="1400" i="1" dirty="0"/>
                    </a:p>
                    <a:p>
                      <a:r>
                        <a:rPr lang="en-US" sz="1400" i="1" dirty="0"/>
                        <a:t>Consulting spirit</a:t>
                      </a:r>
                    </a:p>
                    <a:p>
                      <a:r>
                        <a:rPr lang="en-US" sz="1400" i="1" dirty="0"/>
                        <a:t>Cursing,</a:t>
                      </a:r>
                      <a:r>
                        <a:rPr lang="en-US" sz="1400" i="1" baseline="0" dirty="0"/>
                        <a:t> sexual sins</a:t>
                      </a:r>
                    </a:p>
                    <a:p>
                      <a:r>
                        <a:rPr lang="en-US" sz="1400" i="1" baseline="0" dirty="0"/>
                        <a:t>Sanctification of People</a:t>
                      </a:r>
                      <a:endParaRPr lang="en-US" sz="1400" i="1" dirty="0"/>
                    </a:p>
                    <a:p>
                      <a:endParaRPr lang="en-US" sz="1400" dirty="0"/>
                    </a:p>
                  </a:txBody>
                  <a:tcPr/>
                </a:tc>
                <a:tc>
                  <a:txBody>
                    <a:bodyPr/>
                    <a:lstStyle/>
                    <a:p>
                      <a:r>
                        <a:rPr lang="en-US" sz="1400" b="0" i="1" kern="1200" dirty="0">
                          <a:solidFill>
                            <a:schemeClr val="tx1"/>
                          </a:solidFill>
                          <a:effectLst/>
                          <a:latin typeface="+mn-lt"/>
                          <a:ea typeface="+mn-ea"/>
                          <a:cs typeface="+mn-cs"/>
                        </a:rPr>
                        <a:t>Laws for</a:t>
                      </a:r>
                      <a:r>
                        <a:rPr lang="en-US" sz="1400" b="0" i="1" kern="1200" baseline="0" dirty="0">
                          <a:solidFill>
                            <a:schemeClr val="tx1"/>
                          </a:solidFill>
                          <a:effectLst/>
                          <a:latin typeface="+mn-lt"/>
                          <a:ea typeface="+mn-ea"/>
                          <a:cs typeface="+mn-cs"/>
                        </a:rPr>
                        <a:t> the Priesthood</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Feasts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Weekly Sabbath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Yearly Feasts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Elements</a:t>
                      </a:r>
                      <a:r>
                        <a:rPr lang="en-US" sz="1400" b="0" i="1" kern="1200" baseline="0" dirty="0">
                          <a:solidFill>
                            <a:schemeClr val="tx1"/>
                          </a:solidFill>
                          <a:effectLst/>
                          <a:latin typeface="+mn-lt"/>
                          <a:ea typeface="+mn-ea"/>
                          <a:cs typeface="+mn-cs"/>
                        </a:rPr>
                        <a:t> of Worship</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The</a:t>
                      </a:r>
                      <a:r>
                        <a:rPr lang="en-US" sz="1400" i="1" baseline="0" dirty="0"/>
                        <a:t> Land of Canaan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Sabbath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Year of Jubilee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Conditions and Results of Obedience and Disobedience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Promise of the Restoration</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Consecration of persons, animals, houses, fields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559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6809"/>
            <a:ext cx="6096000" cy="2862322"/>
          </a:xfrm>
          <a:prstGeom prst="rect">
            <a:avLst/>
          </a:prstGeom>
          <a:ln>
            <a:solidFill>
              <a:schemeClr val="tx1"/>
            </a:solidFill>
          </a:ln>
        </p:spPr>
        <p:txBody>
          <a:bodyPr>
            <a:spAutoFit/>
          </a:bodyPr>
          <a:lstStyle/>
          <a:p>
            <a:r>
              <a:rPr lang="en-US" sz="1200" b="1" i="1" dirty="0">
                <a:solidFill>
                  <a:srgbClr val="333333"/>
                </a:solidFill>
                <a:effectLst/>
                <a:latin typeface="Calibri" panose="020F0502020204030204" pitchFamily="34" charset="0"/>
              </a:rPr>
              <a:t>The Hair: Leviticus 19:27; 21:5</a:t>
            </a:r>
          </a:p>
          <a:p>
            <a:r>
              <a:rPr lang="en-US" sz="1200" b="0" i="1" dirty="0">
                <a:solidFill>
                  <a:srgbClr val="333333"/>
                </a:solidFill>
                <a:effectLst/>
                <a:latin typeface="Calibri" panose="020F0502020204030204" pitchFamily="34" charset="0"/>
              </a:rPr>
              <a:t>Herodotus</a:t>
            </a:r>
            <a:r>
              <a:rPr lang="en-US" sz="1200" b="0" i="0" dirty="0">
                <a:solidFill>
                  <a:srgbClr val="333333"/>
                </a:solidFill>
                <a:effectLst/>
                <a:latin typeface="Calibri" panose="020F0502020204030204" pitchFamily="34" charset="0"/>
              </a:rPr>
              <a:t> observes that the Arabs </a:t>
            </a:r>
            <a:r>
              <a:rPr lang="en-US" sz="1200" b="0" i="1" dirty="0">
                <a:solidFill>
                  <a:srgbClr val="333333"/>
                </a:solidFill>
                <a:effectLst/>
                <a:latin typeface="Calibri" panose="020F0502020204030204" pitchFamily="34" charset="0"/>
              </a:rPr>
              <a:t>shave</a:t>
            </a:r>
            <a:r>
              <a:rPr lang="en-US" sz="1200" b="0" i="0" dirty="0">
                <a:solidFill>
                  <a:srgbClr val="333333"/>
                </a:solidFill>
                <a:effectLst/>
                <a:latin typeface="Calibri" panose="020F0502020204030204" pitchFamily="34" charset="0"/>
              </a:rPr>
              <a:t> or </a:t>
            </a:r>
            <a:r>
              <a:rPr lang="en-US" sz="1200" b="0" i="1" dirty="0">
                <a:solidFill>
                  <a:srgbClr val="333333"/>
                </a:solidFill>
                <a:effectLst/>
                <a:latin typeface="Calibri" panose="020F0502020204030204" pitchFamily="34" charset="0"/>
              </a:rPr>
              <a:t>cut their hair round,</a:t>
            </a:r>
            <a:r>
              <a:rPr lang="en-US" sz="1200" b="0" i="0" dirty="0">
                <a:solidFill>
                  <a:srgbClr val="333333"/>
                </a:solidFill>
                <a:effectLst/>
                <a:latin typeface="Calibri" panose="020F0502020204030204" pitchFamily="34" charset="0"/>
              </a:rPr>
              <a:t> in </a:t>
            </a:r>
            <a:r>
              <a:rPr lang="en-US" sz="1200" b="0" i="0" dirty="0" err="1">
                <a:solidFill>
                  <a:srgbClr val="333333"/>
                </a:solidFill>
                <a:effectLst/>
                <a:latin typeface="Calibri" panose="020F0502020204030204" pitchFamily="34" charset="0"/>
              </a:rPr>
              <a:t>honour</a:t>
            </a:r>
            <a:r>
              <a:rPr lang="en-US" sz="1200" b="0" i="0" dirty="0">
                <a:solidFill>
                  <a:srgbClr val="333333"/>
                </a:solidFill>
                <a:effectLst/>
                <a:latin typeface="Calibri" panose="020F0502020204030204" pitchFamily="34" charset="0"/>
              </a:rPr>
              <a:t> of Bacchus [the god of wine] who, they say, had his hair cut in this way. … He says also that the </a:t>
            </a:r>
            <a:r>
              <a:rPr lang="en-US" sz="1200" b="0" i="1" dirty="0" err="1">
                <a:solidFill>
                  <a:srgbClr val="333333"/>
                </a:solidFill>
                <a:effectLst/>
                <a:latin typeface="Calibri" panose="020F0502020204030204" pitchFamily="34" charset="0"/>
              </a:rPr>
              <a:t>Macians</a:t>
            </a:r>
            <a:r>
              <a:rPr lang="en-US" sz="1200" b="0" i="1" dirty="0">
                <a:solidFill>
                  <a:srgbClr val="333333"/>
                </a:solidFill>
                <a:effectLst/>
                <a:latin typeface="Calibri" panose="020F0502020204030204" pitchFamily="34" charset="0"/>
              </a:rPr>
              <a:t>,</a:t>
            </a:r>
            <a:r>
              <a:rPr lang="en-US" sz="1200" b="0" i="0" dirty="0">
                <a:solidFill>
                  <a:srgbClr val="333333"/>
                </a:solidFill>
                <a:effectLst/>
                <a:latin typeface="Calibri" panose="020F0502020204030204" pitchFamily="34" charset="0"/>
              </a:rPr>
              <a:t> a people of Libya, </a:t>
            </a:r>
            <a:r>
              <a:rPr lang="en-US" sz="1200" b="0" i="1" dirty="0">
                <a:solidFill>
                  <a:srgbClr val="333333"/>
                </a:solidFill>
                <a:effectLst/>
                <a:latin typeface="Calibri" panose="020F0502020204030204" pitchFamily="34" charset="0"/>
              </a:rPr>
              <a:t>cut their hair round,</a:t>
            </a:r>
            <a:r>
              <a:rPr lang="en-US" sz="1200" b="0" i="0" dirty="0">
                <a:solidFill>
                  <a:srgbClr val="333333"/>
                </a:solidFill>
                <a:effectLst/>
                <a:latin typeface="Calibri" panose="020F0502020204030204" pitchFamily="34" charset="0"/>
              </a:rPr>
              <a:t> so as to leave a </a:t>
            </a:r>
            <a:r>
              <a:rPr lang="en-US" sz="1200" b="0" i="1" dirty="0">
                <a:solidFill>
                  <a:srgbClr val="333333"/>
                </a:solidFill>
                <a:effectLst/>
                <a:latin typeface="Calibri" panose="020F0502020204030204" pitchFamily="34" charset="0"/>
              </a:rPr>
              <a:t>tuft</a:t>
            </a:r>
            <a:r>
              <a:rPr lang="en-US" sz="1200" b="0" i="0" dirty="0">
                <a:solidFill>
                  <a:srgbClr val="333333"/>
                </a:solidFill>
                <a:effectLst/>
                <a:latin typeface="Calibri" panose="020F0502020204030204" pitchFamily="34" charset="0"/>
              </a:rPr>
              <a:t> on the top of the head. … In this manner the Chinese cut their hair to the present day. This might have been in </a:t>
            </a:r>
            <a:r>
              <a:rPr lang="en-US" sz="1200" b="0" i="0" dirty="0" err="1">
                <a:solidFill>
                  <a:srgbClr val="333333"/>
                </a:solidFill>
                <a:effectLst/>
                <a:latin typeface="Calibri" panose="020F0502020204030204" pitchFamily="34" charset="0"/>
              </a:rPr>
              <a:t>honour</a:t>
            </a:r>
            <a:r>
              <a:rPr lang="en-US" sz="1200" b="0" i="0" dirty="0">
                <a:solidFill>
                  <a:srgbClr val="333333"/>
                </a:solidFill>
                <a:effectLst/>
                <a:latin typeface="Calibri" panose="020F0502020204030204" pitchFamily="34" charset="0"/>
              </a:rPr>
              <a:t> of some idol, and therefore forbidden to the Israelites.</a:t>
            </a:r>
          </a:p>
          <a:p>
            <a:r>
              <a:rPr lang="en-US" sz="1200" dirty="0">
                <a:latin typeface="Calibri" panose="020F0502020204030204" pitchFamily="34" charset="0"/>
              </a:rPr>
              <a:t>“The </a:t>
            </a:r>
            <a:r>
              <a:rPr lang="en-US" sz="1200" i="1" dirty="0">
                <a:latin typeface="Calibri" panose="020F0502020204030204" pitchFamily="34" charset="0"/>
              </a:rPr>
              <a:t>hair</a:t>
            </a:r>
            <a:r>
              <a:rPr lang="en-US" sz="1200" dirty="0">
                <a:latin typeface="Calibri" panose="020F0502020204030204" pitchFamily="34" charset="0"/>
              </a:rPr>
              <a:t> was much used in divination among the ancients, and for purposes of religious superstition among the Greeks; and particularly about the time of the giving of this law, as this is supposed to have been the era of the Trojan war. We learn from </a:t>
            </a:r>
            <a:r>
              <a:rPr lang="en-US" sz="1200" i="1" dirty="0">
                <a:latin typeface="Calibri" panose="020F0502020204030204" pitchFamily="34" charset="0"/>
              </a:rPr>
              <a:t>Homer</a:t>
            </a:r>
            <a:r>
              <a:rPr lang="en-US" sz="1200" dirty="0">
                <a:latin typeface="Calibri" panose="020F0502020204030204" pitchFamily="34" charset="0"/>
              </a:rPr>
              <a:t> that it was customary for parents to dedicate the hair of their children to some god; which, when they came to manhood, they cut off and consecrated to the deity. </a:t>
            </a:r>
            <a:r>
              <a:rPr lang="en-US" sz="1200" i="1" dirty="0">
                <a:latin typeface="Calibri" panose="020F0502020204030204" pitchFamily="34" charset="0"/>
              </a:rPr>
              <a:t>Achilles,</a:t>
            </a:r>
            <a:r>
              <a:rPr lang="en-US" sz="1200" dirty="0">
                <a:latin typeface="Calibri" panose="020F0502020204030204" pitchFamily="34" charset="0"/>
              </a:rPr>
              <a:t> at the funeral of Patroclus, cut off his golden locks which his father had dedicated to the river god </a:t>
            </a:r>
            <a:r>
              <a:rPr lang="en-US" sz="1200" i="1" dirty="0" err="1">
                <a:latin typeface="Calibri" panose="020F0502020204030204" pitchFamily="34" charset="0"/>
              </a:rPr>
              <a:t>Sperchius</a:t>
            </a:r>
            <a:r>
              <a:rPr lang="en-US" sz="1200" i="1" dirty="0">
                <a:latin typeface="Calibri" panose="020F0502020204030204" pitchFamily="34" charset="0"/>
              </a:rPr>
              <a:t>,</a:t>
            </a:r>
            <a:r>
              <a:rPr lang="en-US" sz="1200" dirty="0">
                <a:latin typeface="Calibri" panose="020F0502020204030204" pitchFamily="34" charset="0"/>
              </a:rPr>
              <a:t> and threw them into the flood. …</a:t>
            </a:r>
          </a:p>
          <a:p>
            <a:r>
              <a:rPr lang="en-US" sz="1200" dirty="0">
                <a:latin typeface="Calibri" panose="020F0502020204030204" pitchFamily="34" charset="0"/>
              </a:rPr>
              <a:t>“If the hair was </a:t>
            </a:r>
            <a:r>
              <a:rPr lang="en-US" sz="1200" i="1" dirty="0">
                <a:latin typeface="Calibri" panose="020F0502020204030204" pitchFamily="34" charset="0"/>
              </a:rPr>
              <a:t>rounded,</a:t>
            </a:r>
            <a:r>
              <a:rPr lang="en-US" sz="1200" dirty="0">
                <a:latin typeface="Calibri" panose="020F0502020204030204" pitchFamily="34" charset="0"/>
              </a:rPr>
              <a:t> and dedicated for purposes of this kind, it will at once account for the prohibition in this verse.” (Clarke, Bible Commentary, 1:575.)</a:t>
            </a:r>
          </a:p>
        </p:txBody>
      </p:sp>
      <p:sp>
        <p:nvSpPr>
          <p:cNvPr id="3" name="Rectangle 2"/>
          <p:cNvSpPr/>
          <p:nvPr/>
        </p:nvSpPr>
        <p:spPr>
          <a:xfrm>
            <a:off x="76200" y="2949131"/>
            <a:ext cx="6096000" cy="1015663"/>
          </a:xfrm>
          <a:prstGeom prst="rect">
            <a:avLst/>
          </a:prstGeom>
          <a:ln>
            <a:solidFill>
              <a:schemeClr val="tx1"/>
            </a:solidFill>
          </a:ln>
        </p:spPr>
        <p:txBody>
          <a:bodyPr>
            <a:spAutoFit/>
          </a:bodyPr>
          <a:lstStyle/>
          <a:p>
            <a:r>
              <a:rPr lang="en-US" sz="1200" b="1" i="0" dirty="0">
                <a:solidFill>
                  <a:srgbClr val="000000"/>
                </a:solidFill>
                <a:effectLst/>
                <a:latin typeface="Arial" panose="020B0604020202020204" pitchFamily="34" charset="0"/>
              </a:rPr>
              <a:t>As the Canaanites and the Israelites began to live in closer contact with each other, the faith of Israel tended to absorb some of the concepts and practices of the Canaanite religion. Some Israelites began to name their children after the </a:t>
            </a:r>
            <a:r>
              <a:rPr lang="en-US" sz="1200" b="1" i="0" dirty="0" err="1">
                <a:solidFill>
                  <a:srgbClr val="000000"/>
                </a:solidFill>
                <a:effectLst/>
                <a:latin typeface="Arial" panose="020B0604020202020204" pitchFamily="34" charset="0"/>
              </a:rPr>
              <a:t>Baalim</a:t>
            </a:r>
            <a:r>
              <a:rPr lang="en-US" sz="1200" b="1" i="0" dirty="0">
                <a:solidFill>
                  <a:srgbClr val="000000"/>
                </a:solidFill>
                <a:effectLst/>
                <a:latin typeface="Arial" panose="020B0604020202020204" pitchFamily="34" charset="0"/>
              </a:rPr>
              <a:t>; even one of the judges, Gideon, was also known by the name </a:t>
            </a:r>
            <a:r>
              <a:rPr lang="en-US" sz="1200" b="1" i="0" dirty="0" err="1">
                <a:solidFill>
                  <a:srgbClr val="000000"/>
                </a:solidFill>
                <a:effectLst/>
                <a:latin typeface="Arial" panose="020B0604020202020204" pitchFamily="34" charset="0"/>
              </a:rPr>
              <a:t>Jerubbaal</a:t>
            </a:r>
            <a:r>
              <a:rPr lang="en-US" sz="1200" b="1" i="0" dirty="0">
                <a:solidFill>
                  <a:srgbClr val="000000"/>
                </a:solidFill>
                <a:effectLst/>
                <a:latin typeface="Arial" panose="020B0604020202020204" pitchFamily="34" charset="0"/>
              </a:rPr>
              <a:t> ("Let Baal Contend").</a:t>
            </a:r>
            <a:endParaRPr lang="en-US" sz="1200" dirty="0"/>
          </a:p>
        </p:txBody>
      </p:sp>
      <p:sp>
        <p:nvSpPr>
          <p:cNvPr id="4" name="Rectangle 3"/>
          <p:cNvSpPr/>
          <p:nvPr/>
        </p:nvSpPr>
        <p:spPr>
          <a:xfrm>
            <a:off x="6172200" y="86809"/>
            <a:ext cx="6019800" cy="526297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Your body is sacred</a:t>
            </a:r>
            <a:r>
              <a:rPr lang="en-US" sz="1200" dirty="0">
                <a:solidFill>
                  <a:srgbClr val="333333"/>
                </a:solidFill>
                <a:latin typeface="Calibri" panose="020F0502020204030204" pitchFamily="34" charset="0"/>
              </a:rPr>
              <a:t>. Respect it and do not defile it in any way. Through your dress and appearance, you can show that you know how precious your body is. You can show that you are a disciple of </a:t>
            </a:r>
            <a:r>
              <a:rPr lang="en-US" sz="1200" dirty="0">
                <a:solidFill>
                  <a:srgbClr val="2F393A"/>
                </a:solidFill>
                <a:latin typeface="Calibri" panose="020F0502020204030204" pitchFamily="34" charset="0"/>
              </a:rPr>
              <a:t>Jesus Christ</a:t>
            </a:r>
            <a:r>
              <a:rPr lang="en-US" sz="1200" dirty="0">
                <a:solidFill>
                  <a:srgbClr val="333333"/>
                </a:solidFill>
                <a:latin typeface="Calibri" panose="020F0502020204030204" pitchFamily="34" charset="0"/>
              </a:rPr>
              <a:t> and that you love Him.</a:t>
            </a:r>
          </a:p>
          <a:p>
            <a:r>
              <a:rPr lang="en-US" sz="1200" dirty="0">
                <a:latin typeface="Calibri" panose="020F0502020204030204" pitchFamily="34" charset="0"/>
              </a:rPr>
              <a:t>Prophets of God have continually counseled His children to dress modestly. When you are well groomed and modestly dressed, you invite the companionship of the Spirit and you can be a good influence on others. Your dress and grooming influence the way you and others act.</a:t>
            </a:r>
          </a:p>
          <a:p>
            <a:r>
              <a:rPr lang="en-US" sz="1200" dirty="0">
                <a:latin typeface="Calibri" panose="020F0502020204030204" pitchFamily="34" charset="0"/>
              </a:rPr>
              <a:t>Never lower your standards of dress. Do not use a special occasion as an excuse to be immodest. When you dress immodestly, you send a message that is contrary to your identity as a son or daughter of God. You also send the message that you are using your body to get attention and approval.</a:t>
            </a:r>
          </a:p>
          <a:p>
            <a:r>
              <a:rPr lang="en-US" sz="1200" dirty="0">
                <a:latin typeface="Calibri" panose="020F0502020204030204" pitchFamily="34" charset="0"/>
              </a:rPr>
              <a:t>Immodest clothing is any clothing that is tight, sheer, or revealing in any other manner. Young women should avoid short shorts and short skirts, shirts that do not cover the stomach, and clothing that does not cover the shoulders or is low-cut in the front or the back. Young men should also maintain modesty in their appearance. Young men and young women should be neat and clean and avoid being extreme or inappropriately casual in clothing, hairstyle, and behavior. They should choose appropriately modest apparel when participating in sports. The fashions of the world will change, but the Lord’s standards will not change.</a:t>
            </a:r>
          </a:p>
          <a:p>
            <a:pPr fontAlgn="base"/>
            <a:r>
              <a:rPr lang="en-US" sz="1200" dirty="0">
                <a:latin typeface="Calibri" panose="020F0502020204030204" pitchFamily="34" charset="0"/>
              </a:rPr>
              <a:t>Do not disfigure yourself with tattoos or body piercings. Young women, if you desire to have your ears pierced, wear only one pair of earrings.</a:t>
            </a:r>
          </a:p>
          <a:p>
            <a:pPr fontAlgn="base"/>
            <a:r>
              <a:rPr lang="en-US" sz="1200" dirty="0">
                <a:latin typeface="Calibri" panose="020F0502020204030204" pitchFamily="34" charset="0"/>
              </a:rPr>
              <a:t>Show respect for the Lord and yourself by dressing appropriately for Church meetings and activities. This is especially important when attending sacrament services. Young men should dress with dignity when officiating in the ordinance of the sacrament.</a:t>
            </a:r>
          </a:p>
          <a:p>
            <a:pPr fontAlgn="base"/>
            <a:r>
              <a:rPr lang="en-US" sz="1200" dirty="0">
                <a:latin typeface="Calibri" panose="020F0502020204030204" pitchFamily="34" charset="0"/>
              </a:rPr>
              <a:t>If you are not sure what is appropriate to wear, study the words of the prophets, pray for guidance, and ask your parents or leaders for help. Your dress and appearance now will help you prepare for the time when you will go to the temple to make sacred covenants with God. Ask yourself, “Would I feel comfortable with my appearance if I were in the Lord’s presence?” For the Strength of the Youth Pamphlet pp. 6-7</a:t>
            </a:r>
          </a:p>
          <a:p>
            <a:endParaRPr lang="en-US" sz="1200" dirty="0">
              <a:latin typeface="Calibri" panose="020F0502020204030204" pitchFamily="34" charset="0"/>
            </a:endParaRPr>
          </a:p>
        </p:txBody>
      </p:sp>
      <p:sp>
        <p:nvSpPr>
          <p:cNvPr id="5" name="Rectangle 4"/>
          <p:cNvSpPr/>
          <p:nvPr/>
        </p:nvSpPr>
        <p:spPr>
          <a:xfrm>
            <a:off x="76200" y="3964794"/>
            <a:ext cx="6096000" cy="646331"/>
          </a:xfrm>
          <a:prstGeom prst="rect">
            <a:avLst/>
          </a:prstGeom>
          <a:ln>
            <a:solidFill>
              <a:schemeClr val="tx1"/>
            </a:solidFill>
          </a:ln>
        </p:spPr>
        <p:txBody>
          <a:bodyPr>
            <a:spAutoFit/>
          </a:bodyPr>
          <a:lstStyle/>
          <a:p>
            <a:r>
              <a:rPr lang="en-US" sz="1200" b="1" i="0" dirty="0">
                <a:solidFill>
                  <a:srgbClr val="000000"/>
                </a:solidFill>
                <a:effectLst/>
                <a:latin typeface="Arial" panose="020B0604020202020204" pitchFamily="34" charset="0"/>
              </a:rPr>
              <a:t>Adam Clarke-</a:t>
            </a:r>
            <a:r>
              <a:rPr lang="en-US" sz="1200" i="0" dirty="0">
                <a:solidFill>
                  <a:srgbClr val="000000"/>
                </a:solidFill>
                <a:effectLst/>
                <a:latin typeface="Arial" panose="020B0604020202020204" pitchFamily="34" charset="0"/>
              </a:rPr>
              <a:t>--His quotes are used in the Old Testament Institute Manual—</a:t>
            </a:r>
          </a:p>
          <a:p>
            <a:r>
              <a:rPr lang="en-US" sz="1200" dirty="0">
                <a:solidFill>
                  <a:srgbClr val="000000"/>
                </a:solidFill>
                <a:latin typeface="Arial" panose="020B0604020202020204" pitchFamily="34" charset="0"/>
              </a:rPr>
              <a:t>Born: 1760-1762 (Ireland) and died Aug. 28, 1832. He was a British Methodist theologian of the Bible scholar.</a:t>
            </a:r>
            <a:endParaRPr lang="en-US" sz="1200" dirty="0"/>
          </a:p>
        </p:txBody>
      </p:sp>
      <p:sp>
        <p:nvSpPr>
          <p:cNvPr id="7" name="Rectangle 6"/>
          <p:cNvSpPr/>
          <p:nvPr/>
        </p:nvSpPr>
        <p:spPr>
          <a:xfrm>
            <a:off x="76200" y="4611125"/>
            <a:ext cx="6057900" cy="1569660"/>
          </a:xfrm>
          <a:prstGeom prst="rect">
            <a:avLst/>
          </a:prstGeom>
          <a:ln>
            <a:solidFill>
              <a:schemeClr val="tx1"/>
            </a:solidFill>
          </a:ln>
        </p:spPr>
        <p:txBody>
          <a:bodyPr wrap="square">
            <a:spAutoFit/>
          </a:bodyPr>
          <a:lstStyle/>
          <a:p>
            <a:r>
              <a:rPr lang="en-US" sz="1200" b="1" dirty="0">
                <a:latin typeface="Calibri" panose="020F0502020204030204" pitchFamily="34" charset="0"/>
              </a:rPr>
              <a:t>Cutting or marking of skin:</a:t>
            </a:r>
          </a:p>
          <a:p>
            <a:r>
              <a:rPr lang="en-US" sz="1200" dirty="0">
                <a:latin typeface="Calibri" panose="020F0502020204030204" pitchFamily="34" charset="0"/>
              </a:rPr>
              <a:t>“Most of the barbarous nations lately discovered have their faces, arms, breasts, &amp;c., curiously carved or </a:t>
            </a:r>
            <a:r>
              <a:rPr lang="en-US" sz="1200" i="1" dirty="0" err="1">
                <a:latin typeface="Calibri" panose="020F0502020204030204" pitchFamily="34" charset="0"/>
              </a:rPr>
              <a:t>tatooed</a:t>
            </a:r>
            <a:r>
              <a:rPr lang="en-US" sz="1200" i="1" dirty="0">
                <a:latin typeface="Calibri" panose="020F0502020204030204" pitchFamily="34" charset="0"/>
              </a:rPr>
              <a:t>,</a:t>
            </a:r>
            <a:r>
              <a:rPr lang="en-US" sz="1200" dirty="0">
                <a:latin typeface="Calibri" panose="020F0502020204030204" pitchFamily="34" charset="0"/>
              </a:rPr>
              <a:t> probably for superstitious purposes. Ancient writers abound with accounts of marks made on the face, arms, &amp;c., in </a:t>
            </a:r>
            <a:r>
              <a:rPr lang="en-US" sz="1200" dirty="0" err="1">
                <a:latin typeface="Calibri" panose="020F0502020204030204" pitchFamily="34" charset="0"/>
              </a:rPr>
              <a:t>honour</a:t>
            </a:r>
            <a:r>
              <a:rPr lang="en-US" sz="1200" dirty="0">
                <a:latin typeface="Calibri" panose="020F0502020204030204" pitchFamily="34" charset="0"/>
              </a:rPr>
              <a:t> of different idols; and to this the inspired penman alludes [Revelation 13:16–17; 14:9, 11; 15:2; 16:2; 19:20; 20:4], where false worshippers are represented as receiving in their hands and in their forehead the marks of the beast.” </a:t>
            </a:r>
          </a:p>
          <a:p>
            <a:r>
              <a:rPr lang="en-US" sz="1200" dirty="0">
                <a:latin typeface="Calibri" panose="020F0502020204030204" pitchFamily="34" charset="0"/>
              </a:rPr>
              <a:t>(Clarke, Bible Commentary, 1:575.)</a:t>
            </a:r>
            <a:endParaRPr lang="en-US" sz="1200" dirty="0"/>
          </a:p>
        </p:txBody>
      </p:sp>
    </p:spTree>
    <p:extLst>
      <p:ext uri="{BB962C8B-B14F-4D97-AF65-F5344CB8AC3E}">
        <p14:creationId xmlns:p14="http://schemas.microsoft.com/office/powerpoint/2010/main" val="2296780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43478"/>
            <a:ext cx="6774287" cy="6001643"/>
          </a:xfrm>
          <a:prstGeom prst="rect">
            <a:avLst/>
          </a:prstGeom>
          <a:ln>
            <a:solidFill>
              <a:schemeClr val="tx1"/>
            </a:solidFill>
          </a:ln>
        </p:spPr>
        <p:txBody>
          <a:bodyPr wrap="square">
            <a:spAutoFit/>
          </a:bodyPr>
          <a:lstStyle/>
          <a:p>
            <a:r>
              <a:rPr lang="en-US" sz="1200" b="1" dirty="0">
                <a:latin typeface="Arial" panose="020B0604020202020204" pitchFamily="34" charset="0"/>
              </a:rPr>
              <a:t>Forms of Divination: </a:t>
            </a:r>
          </a:p>
          <a:p>
            <a:r>
              <a:rPr lang="en-US" sz="1200" dirty="0">
                <a:latin typeface="Arial" panose="020B0604020202020204" pitchFamily="34" charset="0"/>
              </a:rPr>
              <a:t>Divination is the act of receiving information from higher sources (meaning the supernatural)</a:t>
            </a:r>
          </a:p>
          <a:p>
            <a:r>
              <a:rPr lang="en-US" sz="1200" dirty="0"/>
              <a:t>ASTROLOGY is divination using celestial bodies: the sun, moon, planets, and stars. Despite the fact that there seems to be some validity to the things our horoscope and zodiac signs reveal, that doesn't change the fact that Astrology is of the occult.  The Bible speaks disparagingly of astrologers as "star gazers.“</a:t>
            </a:r>
          </a:p>
          <a:p>
            <a:r>
              <a:rPr lang="en-US" sz="1200" dirty="0"/>
              <a:t>BIBLIOMANCY (also known as Bible Roulette) is the act of allowing a Bible to fall open to a random page in hopes of getting a message from God, Jesus, or the Holy Spirit.  Many Christians find it difficult to believe that this is a form of divination, and therefore invites demonic spirits.</a:t>
            </a:r>
          </a:p>
          <a:p>
            <a:r>
              <a:rPr lang="en-US" sz="1200" dirty="0"/>
              <a:t>CARTOMANCY is fortune telling using cards such as the Tarot. Tarot cards are one of the most popular forms of divination. Telling fortunes with playing cards, like reading the Tarot, invites demonic spirits into the lives of the person telling the fortune </a:t>
            </a:r>
            <a:r>
              <a:rPr lang="en-US" sz="1200" i="1" dirty="0"/>
              <a:t>and</a:t>
            </a:r>
            <a:r>
              <a:rPr lang="en-US" sz="1200" dirty="0"/>
              <a:t> the person whose fortune is told.</a:t>
            </a:r>
          </a:p>
          <a:p>
            <a:r>
              <a:rPr lang="en-US" sz="1200" dirty="0"/>
              <a:t>PRECOGNITION</a:t>
            </a:r>
            <a:r>
              <a:rPr lang="en-US" sz="1200" i="1" dirty="0"/>
              <a:t> </a:t>
            </a:r>
            <a:r>
              <a:rPr lang="en-US" sz="1200" dirty="0"/>
              <a:t>is an inner knowledge or sense of future events</a:t>
            </a:r>
            <a:r>
              <a:rPr lang="en-US" sz="1200" i="1" dirty="0"/>
              <a:t>. </a:t>
            </a:r>
            <a:r>
              <a:rPr lang="en-US" sz="1200" dirty="0"/>
              <a:t>Clairaudience (clear hearing) and Clairvoyance (clear seeing) are two forms of E.S.P.</a:t>
            </a:r>
          </a:p>
          <a:p>
            <a:r>
              <a:rPr lang="en-US" sz="1200" dirty="0"/>
              <a:t>CRYSTALLOMANCY is divination through crystal gazing, such as gazing into a crystal ball. This is among the oldest and widespread forms of divination.</a:t>
            </a:r>
          </a:p>
          <a:p>
            <a:r>
              <a:rPr lang="en-US" sz="1200" dirty="0"/>
              <a:t>DOWSING or DIVINING RODS are methods of divination where a forked stick is used to locate water or precious minerals.  MAP DOUSING is done through the use of a pendulum held above a map.</a:t>
            </a:r>
          </a:p>
          <a:p>
            <a:r>
              <a:rPr lang="en-US" sz="1200" dirty="0"/>
              <a:t>NUMEROLOGY</a:t>
            </a:r>
            <a:r>
              <a:rPr lang="en-US" sz="1200" i="1" dirty="0"/>
              <a:t> </a:t>
            </a:r>
            <a:r>
              <a:rPr lang="en-US" sz="1200" dirty="0"/>
              <a:t>is the numerical interpretation of numbers, dates, and the number value of letters.  Although this may seem innocent enough, it is still a form of divination.</a:t>
            </a:r>
          </a:p>
          <a:p>
            <a:r>
              <a:rPr lang="en-US" sz="1200" dirty="0"/>
              <a:t>OCULOMANCY is divination from a person's eye. </a:t>
            </a:r>
          </a:p>
          <a:p>
            <a:r>
              <a:rPr lang="en-US" sz="1200" dirty="0"/>
              <a:t>PALMISTRY involves the interpretation of the lines and structure of the hand.   There are those that say palmistry can accurately predict events in a person's life such as lifespan, marriage, and the number of children the person will have.  But accurate or not, this is divination.</a:t>
            </a:r>
          </a:p>
          <a:p>
            <a:r>
              <a:rPr lang="en-US" sz="1200" dirty="0"/>
              <a:t>PSYCHOMETRY is a form of E.S.P. in which a psychic obtains information about another person through paranormal means by holding an object belonging to that person.</a:t>
            </a:r>
          </a:p>
          <a:p>
            <a:r>
              <a:rPr lang="en-US" sz="1200" i="1" dirty="0"/>
              <a:t>S</a:t>
            </a:r>
            <a:r>
              <a:rPr lang="en-US" sz="1200" dirty="0"/>
              <a:t>CIOMANCY is divination using a spirit guide.  This is a method generally reserved for </a:t>
            </a:r>
            <a:r>
              <a:rPr lang="en-US" sz="1200" dirty="0" err="1"/>
              <a:t>channelers</a:t>
            </a:r>
            <a:r>
              <a:rPr lang="en-US" sz="1200" dirty="0"/>
              <a:t>. no matter how they choose to represent themselves, have the ability to see a certain distance into the future -- in part, based on Probabilities.</a:t>
            </a:r>
          </a:p>
          <a:p>
            <a:r>
              <a:rPr lang="en-US" sz="1200" dirty="0"/>
              <a:t>SCRYING is a term for divination using a crystal, mirrors, bowls of water, ink, or flames to induce visions. This method of divination is similar to </a:t>
            </a:r>
            <a:r>
              <a:rPr lang="en-US" sz="1200" dirty="0" err="1"/>
              <a:t>crystalomancy</a:t>
            </a:r>
            <a:r>
              <a:rPr lang="en-US" sz="1200" dirty="0"/>
              <a:t>.</a:t>
            </a:r>
          </a:p>
          <a:p>
            <a:r>
              <a:rPr lang="en-US" sz="1200" dirty="0"/>
              <a:t>TASSEOGRAPHY is the reading of tea leaves in the bottom of the tea cup once the tea has been drunk.  Stacie </a:t>
            </a:r>
            <a:r>
              <a:rPr lang="en-US" sz="1200" dirty="0" err="1"/>
              <a:t>Spielman</a:t>
            </a:r>
            <a:r>
              <a:rPr lang="en-US" sz="1200" dirty="0"/>
              <a:t> </a:t>
            </a:r>
            <a:r>
              <a:rPr lang="en-US" sz="1200" i="1" dirty="0"/>
              <a:t>Divination and Demonic Spirits</a:t>
            </a:r>
          </a:p>
        </p:txBody>
      </p:sp>
      <p:sp>
        <p:nvSpPr>
          <p:cNvPr id="6" name="TextBox 5"/>
          <p:cNvSpPr txBox="1"/>
          <p:nvPr/>
        </p:nvSpPr>
        <p:spPr>
          <a:xfrm>
            <a:off x="2115724" y="410646"/>
            <a:ext cx="3447949" cy="369332"/>
          </a:xfrm>
          <a:prstGeom prst="rect">
            <a:avLst/>
          </a:prstGeom>
          <a:noFill/>
        </p:spPr>
        <p:txBody>
          <a:bodyPr wrap="square" rtlCol="0">
            <a:spAutoFit/>
          </a:bodyPr>
          <a:lstStyle/>
          <a:p>
            <a:r>
              <a:rPr lang="en-US" b="1" dirty="0"/>
              <a:t>Something of Interest</a:t>
            </a:r>
          </a:p>
        </p:txBody>
      </p:sp>
      <p:sp>
        <p:nvSpPr>
          <p:cNvPr id="7" name="Rectangle 6"/>
          <p:cNvSpPr/>
          <p:nvPr/>
        </p:nvSpPr>
        <p:spPr>
          <a:xfrm>
            <a:off x="6774287" y="0"/>
            <a:ext cx="5417713" cy="2246769"/>
          </a:xfrm>
          <a:prstGeom prst="rect">
            <a:avLst/>
          </a:prstGeom>
          <a:ln>
            <a:solidFill>
              <a:schemeClr val="tx1"/>
            </a:solidFill>
          </a:ln>
        </p:spPr>
        <p:txBody>
          <a:bodyPr wrap="square">
            <a:spAutoFit/>
          </a:bodyPr>
          <a:lstStyle/>
          <a:p>
            <a:r>
              <a:rPr lang="en-US" sz="1400" b="1" dirty="0">
                <a:solidFill>
                  <a:srgbClr val="333333"/>
                </a:solidFill>
                <a:latin typeface="Calibri" panose="020F0502020204030204" pitchFamily="34" charset="0"/>
              </a:rPr>
              <a:t>Jubilee:</a:t>
            </a:r>
          </a:p>
          <a:p>
            <a:r>
              <a:rPr lang="en-US" sz="1400" dirty="0">
                <a:solidFill>
                  <a:srgbClr val="333333"/>
                </a:solidFill>
                <a:latin typeface="Calibri" panose="020F0502020204030204" pitchFamily="34" charset="0"/>
              </a:rPr>
              <a:t>“On the close of the great Day of Atonement, when the Hebrews </a:t>
            </a:r>
            <a:r>
              <a:rPr lang="en-US" sz="1400" dirty="0" err="1">
                <a:solidFill>
                  <a:srgbClr val="333333"/>
                </a:solidFill>
                <a:latin typeface="Calibri" panose="020F0502020204030204" pitchFamily="34" charset="0"/>
              </a:rPr>
              <a:t>realised</a:t>
            </a:r>
            <a:r>
              <a:rPr lang="en-US" sz="1400" dirty="0">
                <a:solidFill>
                  <a:srgbClr val="333333"/>
                </a:solidFill>
                <a:latin typeface="Calibri" panose="020F0502020204030204" pitchFamily="34" charset="0"/>
              </a:rPr>
              <a:t> that they had peace of mind, that their heavenly Father had annulled their sins, and that they had become re-united to Him through His forgiving mercy, every Israelite was called upon to proclaim throughout the land, by nine blasts of the cornet, that he too had given the soil rest, that he had freed every encumbered </a:t>
            </a:r>
            <a:r>
              <a:rPr lang="en-US" sz="1400" dirty="0">
                <a:solidFill>
                  <a:srgbClr val="2F393A"/>
                </a:solidFill>
                <a:latin typeface="Calibri" panose="020F0502020204030204" pitchFamily="34" charset="0"/>
              </a:rPr>
              <a:t>family</a:t>
            </a:r>
            <a:r>
              <a:rPr lang="en-US" sz="1400" dirty="0">
                <a:solidFill>
                  <a:srgbClr val="333333"/>
                </a:solidFill>
                <a:latin typeface="Calibri" panose="020F0502020204030204" pitchFamily="34" charset="0"/>
              </a:rPr>
              <a:t> estate, and that he had given liberty to every slave, who was now to rejoin his kindred. Inasmuch as God has forgiven his debts, he also is to forgive his debtors.” C. D. Ginsburg (In </a:t>
            </a:r>
            <a:r>
              <a:rPr lang="en-US" sz="1400" dirty="0" err="1">
                <a:solidFill>
                  <a:srgbClr val="333333"/>
                </a:solidFill>
                <a:latin typeface="Calibri" panose="020F0502020204030204" pitchFamily="34" charset="0"/>
              </a:rPr>
              <a:t>Rushdoony</a:t>
            </a:r>
            <a:r>
              <a:rPr lang="en-US" sz="1400" dirty="0">
                <a:solidFill>
                  <a:srgbClr val="333333"/>
                </a:solidFill>
                <a:latin typeface="Calibri" panose="020F0502020204030204" pitchFamily="34" charset="0"/>
              </a:rPr>
              <a:t>, Institutes of Biblical Law, p. 141.)</a:t>
            </a:r>
            <a:endParaRPr lang="en-US" sz="1400" dirty="0"/>
          </a:p>
        </p:txBody>
      </p:sp>
      <p:sp>
        <p:nvSpPr>
          <p:cNvPr id="10" name="Rectangle 9"/>
          <p:cNvSpPr/>
          <p:nvPr/>
        </p:nvSpPr>
        <p:spPr>
          <a:xfrm>
            <a:off x="6774287" y="2462213"/>
            <a:ext cx="5417713" cy="4401205"/>
          </a:xfrm>
          <a:prstGeom prst="rect">
            <a:avLst/>
          </a:prstGeom>
          <a:ln>
            <a:solidFill>
              <a:schemeClr val="tx1"/>
            </a:solidFill>
          </a:ln>
        </p:spPr>
        <p:txBody>
          <a:bodyPr wrap="square">
            <a:spAutoFit/>
          </a:bodyPr>
          <a:lstStyle/>
          <a:p>
            <a:pPr fontAlgn="base"/>
            <a:r>
              <a:rPr lang="en-US" sz="1400" b="1" dirty="0"/>
              <a:t>Reviewing Our Own Lives: Leviticus 26:</a:t>
            </a:r>
          </a:p>
          <a:p>
            <a:pPr fontAlgn="base"/>
            <a:r>
              <a:rPr lang="en-US" sz="1400" b="1" dirty="0"/>
              <a:t>The Statutes and Judgements of the Lord</a:t>
            </a:r>
          </a:p>
          <a:p>
            <a:pPr fontAlgn="base"/>
            <a:r>
              <a:rPr lang="en-US" sz="1400" dirty="0"/>
              <a:t>“Would this be a good time to deeply concern ourselves with these matters? Is this a time when we should return to our homes, our families, our children? Is this the time we should remember our tithes and our offerings, a time when we should desist from our abortions, our divorces, our Sabbath breaking, our eagerness to make the holy day a holiday?</a:t>
            </a:r>
          </a:p>
          <a:p>
            <a:pPr fontAlgn="base"/>
            <a:r>
              <a:rPr lang="en-US" sz="1400" dirty="0"/>
              <a:t>“Is this a time to repent of our sins, our immoralities, our doctrines of devils?</a:t>
            </a:r>
          </a:p>
          <a:p>
            <a:pPr fontAlgn="base"/>
            <a:r>
              <a:rPr lang="en-US" sz="1400" dirty="0"/>
              <a:t>“Is this a time for all of us to make holy our marriages, live in joy and happiness, rear our families in righteousness?</a:t>
            </a:r>
          </a:p>
          <a:p>
            <a:pPr fontAlgn="base"/>
            <a:r>
              <a:rPr lang="en-US" sz="1400" dirty="0"/>
              <a:t>“Certainly many of us </a:t>
            </a:r>
            <a:r>
              <a:rPr lang="en-US" sz="1400" i="1" dirty="0"/>
              <a:t>know</a:t>
            </a:r>
            <a:r>
              <a:rPr lang="en-US" sz="1400" dirty="0"/>
              <a:t> better than we </a:t>
            </a:r>
            <a:r>
              <a:rPr lang="en-US" sz="1400" i="1" dirty="0"/>
              <a:t>do.</a:t>
            </a:r>
            <a:r>
              <a:rPr lang="en-US" sz="1400" dirty="0"/>
              <a:t> Is this a time to terminate adultery and homosexual and lesbian activities, and return to faith and worthiness? Is this a time to end our heedless pornographies?</a:t>
            </a:r>
          </a:p>
          <a:p>
            <a:pPr fontAlgn="base"/>
            <a:r>
              <a:rPr lang="en-US" sz="1400" dirty="0"/>
              <a:t>“Is this the time to set our face firmly against unholy and profane things, and </a:t>
            </a:r>
            <a:r>
              <a:rPr lang="en-US" sz="1400" dirty="0" err="1"/>
              <a:t>whoredoms</a:t>
            </a:r>
            <a:r>
              <a:rPr lang="en-US" sz="1400" dirty="0"/>
              <a:t>, irregularities, and related matters?</a:t>
            </a:r>
          </a:p>
          <a:p>
            <a:pPr fontAlgn="base"/>
            <a:r>
              <a:rPr lang="en-US" sz="1400" dirty="0"/>
              <a:t>“Is this the time to enter new life?” (Spencer W. Kimball, “The Lord Expects His People to Follow the Commandments,” Ensign, May 1977, pp. 4–6.)</a:t>
            </a:r>
          </a:p>
        </p:txBody>
      </p:sp>
      <p:pic>
        <p:nvPicPr>
          <p:cNvPr id="1025" name="Picture 1" descr="pendulumdowsing"/>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48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4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9423"/>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To Be Holy</a:t>
            </a:r>
          </a:p>
        </p:txBody>
      </p:sp>
      <p:sp>
        <p:nvSpPr>
          <p:cNvPr id="2" name="Rectangle 1"/>
          <p:cNvSpPr/>
          <p:nvPr/>
        </p:nvSpPr>
        <p:spPr>
          <a:xfrm>
            <a:off x="0" y="6394430"/>
            <a:ext cx="7728103" cy="369332"/>
          </a:xfrm>
          <a:prstGeom prst="rect">
            <a:avLst/>
          </a:prstGeom>
        </p:spPr>
        <p:txBody>
          <a:bodyPr wrap="square">
            <a:spAutoFit/>
          </a:bodyPr>
          <a:lstStyle/>
          <a:p>
            <a:r>
              <a:rPr lang="en-US" b="0" dirty="0">
                <a:solidFill>
                  <a:schemeClr val="bg1"/>
                </a:solidFill>
                <a:effectLst/>
                <a:latin typeface="Calibri" panose="020F0502020204030204" pitchFamily="34" charset="0"/>
              </a:rPr>
              <a:t>Leviticus 19:1-2</a:t>
            </a:r>
            <a:endParaRPr lang="en-US" dirty="0">
              <a:solidFill>
                <a:schemeClr val="bg1"/>
              </a:solidFill>
            </a:endParaRPr>
          </a:p>
        </p:txBody>
      </p:sp>
      <p:sp>
        <p:nvSpPr>
          <p:cNvPr id="8" name="Rectangle 7"/>
          <p:cNvSpPr/>
          <p:nvPr/>
        </p:nvSpPr>
        <p:spPr>
          <a:xfrm>
            <a:off x="1572232" y="2611760"/>
            <a:ext cx="2950028" cy="369332"/>
          </a:xfrm>
          <a:prstGeom prst="rect">
            <a:avLst/>
          </a:prstGeom>
        </p:spPr>
        <p:txBody>
          <a:bodyPr wrap="square">
            <a:spAutoFit/>
          </a:bodyPr>
          <a:lstStyle/>
          <a:p>
            <a:r>
              <a:rPr lang="en-US" b="0" dirty="0">
                <a:solidFill>
                  <a:schemeClr val="bg1"/>
                </a:solidFill>
                <a:effectLst/>
                <a:latin typeface="Calibri" panose="020F0502020204030204" pitchFamily="34" charset="0"/>
              </a:rPr>
              <a:t>Fear—Honor--Respect</a:t>
            </a:r>
            <a:endParaRPr lang="en-US" dirty="0">
              <a:solidFill>
                <a:schemeClr val="bg1"/>
              </a:solidFill>
            </a:endParaRPr>
          </a:p>
        </p:txBody>
      </p:sp>
      <p:sp>
        <p:nvSpPr>
          <p:cNvPr id="3" name="Rectangle 2"/>
          <p:cNvSpPr/>
          <p:nvPr/>
        </p:nvSpPr>
        <p:spPr>
          <a:xfrm>
            <a:off x="2574094" y="997426"/>
            <a:ext cx="7357989" cy="646331"/>
          </a:xfrm>
          <a:prstGeom prst="rect">
            <a:avLst/>
          </a:prstGeom>
        </p:spPr>
        <p:txBody>
          <a:bodyPr wrap="square">
            <a:spAutoFit/>
          </a:bodyPr>
          <a:lstStyle/>
          <a:p>
            <a:r>
              <a:rPr lang="en-US" b="0" i="0" dirty="0">
                <a:solidFill>
                  <a:srgbClr val="FFFF00"/>
                </a:solidFill>
                <a:effectLst/>
                <a:latin typeface="Calibri" panose="020F0502020204030204" pitchFamily="34" charset="0"/>
              </a:rPr>
              <a:t>Recorded here for the first time is the revelation of the one principle that governed all the laws dealing with proper social relationships</a:t>
            </a:r>
            <a:endParaRPr lang="en-US" dirty="0">
              <a:solidFill>
                <a:srgbClr val="FFFF00"/>
              </a:solidFill>
            </a:endParaRPr>
          </a:p>
        </p:txBody>
      </p:sp>
      <p:sp>
        <p:nvSpPr>
          <p:cNvPr id="5" name="TextBox 4"/>
          <p:cNvSpPr txBox="1"/>
          <p:nvPr/>
        </p:nvSpPr>
        <p:spPr>
          <a:xfrm>
            <a:off x="596828" y="1906003"/>
            <a:ext cx="5334755" cy="707886"/>
          </a:xfrm>
          <a:prstGeom prst="rect">
            <a:avLst/>
          </a:prstGeom>
          <a:noFill/>
        </p:spPr>
        <p:txBody>
          <a:bodyPr wrap="square" rtlCol="0">
            <a:spAutoFit/>
          </a:bodyPr>
          <a:lstStyle/>
          <a:p>
            <a:r>
              <a:rPr lang="en-US" sz="4000" dirty="0">
                <a:solidFill>
                  <a:schemeClr val="bg1"/>
                </a:solidFill>
                <a:latin typeface="Arial Rounded MT Bold" panose="020F0704030504030204" pitchFamily="34" charset="0"/>
              </a:rPr>
              <a:t>Honor thy Parents</a:t>
            </a:r>
          </a:p>
        </p:txBody>
      </p:sp>
      <p:sp>
        <p:nvSpPr>
          <p:cNvPr id="11" name="TextBox 10"/>
          <p:cNvSpPr txBox="1"/>
          <p:nvPr/>
        </p:nvSpPr>
        <p:spPr>
          <a:xfrm>
            <a:off x="6094492" y="1906003"/>
            <a:ext cx="6009291" cy="707886"/>
          </a:xfrm>
          <a:prstGeom prst="rect">
            <a:avLst/>
          </a:prstGeom>
          <a:noFill/>
        </p:spPr>
        <p:txBody>
          <a:bodyPr wrap="square" rtlCol="0">
            <a:spAutoFit/>
          </a:bodyPr>
          <a:lstStyle/>
          <a:p>
            <a:r>
              <a:rPr lang="en-US" sz="4000" dirty="0">
                <a:solidFill>
                  <a:schemeClr val="bg1"/>
                </a:solidFill>
                <a:latin typeface="Arial Rounded MT Bold" panose="020F0704030504030204" pitchFamily="34" charset="0"/>
              </a:rPr>
              <a:t>Keep Sabbath Day Holy</a:t>
            </a:r>
          </a:p>
        </p:txBody>
      </p:sp>
      <p:pic>
        <p:nvPicPr>
          <p:cNvPr id="2054" name="Picture 6" descr="http://resveralife.com/wp-content/uploads/2015/01/Resveralife-Teens-Need-Time-with-Parents-825x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33693"/>
            <a:ext cx="4998357" cy="290813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yesu-jidu.org/files/2013/08/10499.jpg"/>
          <p:cNvPicPr>
            <a:picLocks noChangeAspect="1" noChangeArrowheads="1"/>
          </p:cNvPicPr>
          <p:nvPr/>
        </p:nvPicPr>
        <p:blipFill rotWithShape="1">
          <a:blip r:embed="rId4">
            <a:extLst>
              <a:ext uri="{28A0092B-C50C-407E-A947-70E740481C1C}">
                <a14:useLocalDpi xmlns:a14="http://schemas.microsoft.com/office/drawing/2010/main" val="0"/>
              </a:ext>
            </a:extLst>
          </a:blip>
          <a:srcRect l="46822" t="1098" r="18731" b="19219"/>
          <a:stretch/>
        </p:blipFill>
        <p:spPr bwMode="auto">
          <a:xfrm>
            <a:off x="7641772" y="2981092"/>
            <a:ext cx="2525486" cy="330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fontAlgn="base"/>
            <a:r>
              <a:rPr lang="en-US" sz="1200" b="1" dirty="0">
                <a:latin typeface="Calibri" panose="020F0502020204030204" pitchFamily="34" charset="0"/>
              </a:rPr>
              <a:t>“What should our attitude be regarding zodiac signs, astrology, and horoscopes?”</a:t>
            </a:r>
          </a:p>
          <a:p>
            <a:pPr fontAlgn="base"/>
            <a:r>
              <a:rPr lang="en-US" sz="1200" dirty="0">
                <a:latin typeface="Calibri" panose="020F0502020204030204" pitchFamily="34" charset="0"/>
              </a:rPr>
              <a:t>By  A. Burt Horsley</a:t>
            </a:r>
          </a:p>
          <a:p>
            <a:pPr fontAlgn="base"/>
            <a:r>
              <a:rPr lang="en-US" sz="1200" dirty="0">
                <a:latin typeface="Calibri" panose="020F0502020204030204" pitchFamily="34" charset="0"/>
              </a:rPr>
              <a:t>Basically our attitude should be the same as it is about fortune-telling, reading tea leaves, crystal ball gazing, or palm reading. To put it bluntly, any trust in such things is sheer superstition.</a:t>
            </a:r>
          </a:p>
          <a:p>
            <a:pPr fontAlgn="base"/>
            <a:r>
              <a:rPr lang="en-US" sz="1200" dirty="0">
                <a:latin typeface="Calibri" panose="020F0502020204030204" pitchFamily="34" charset="0"/>
              </a:rPr>
              <a:t>Historically there has developed a problem of discrimination that centers around the failure of otherwise straight-thinking people to distinguish between astronomy as a bona fide science and astrology, which is a counterfeit or pseudoscience. This is more complicated by the fact that the science may have grown out of the superstition. That is to say, belief in the theory that stars influence human affairs could have been the motivation for serious study of the heavenly bodies by those who eventually developed a basis for the ancient knowledge of astronomy.</a:t>
            </a:r>
          </a:p>
          <a:p>
            <a:pPr fontAlgn="base"/>
            <a:r>
              <a:rPr lang="en-US" sz="1200" dirty="0">
                <a:latin typeface="Calibri" panose="020F0502020204030204" pitchFamily="34" charset="0"/>
              </a:rPr>
              <a:t>By the time of the Middle Ages, astrology and astronomy were often regarded as one and the same and were closely associated with alchemy, magic, and other occult practices. Since the time of Copernicus in the sixteenth century, however, the two have diverged, and up until a decade ago it appeared that modern science had all but destroyed the influence of astrology. In recent years, much to the dismay of scientists and rational theologians alike, there has been a great revival of the fraud, consistent with the general irrationality of our times.</a:t>
            </a:r>
          </a:p>
          <a:p>
            <a:pPr fontAlgn="base"/>
            <a:r>
              <a:rPr lang="en-US" sz="1200" dirty="0">
                <a:latin typeface="Calibri" panose="020F0502020204030204" pitchFamily="34" charset="0"/>
              </a:rPr>
              <a:t>The astrologer, by using a chart of the zodiac and referring to the sign in the ascendant at the time of one’s birth, plots a map of the heavens. This is a horoscope and is supposed to determine one’s temperament, liability to accident, fortune, success, calamity, even susceptibility to disease.</a:t>
            </a:r>
          </a:p>
          <a:p>
            <a:pPr fontAlgn="base"/>
            <a:r>
              <a:rPr lang="en-US" sz="1200" dirty="0">
                <a:latin typeface="Calibri" panose="020F0502020204030204" pitchFamily="34" charset="0"/>
              </a:rPr>
              <a:t>Our reason tells us that God, who recognized the free will of man as basic to his nature and gave him freedom of agency to manifest it, would not have left man’s destiny bound up and governed by the relationships and movements of astronomical bodies. There is no reasonable way of establishing any direct cause and effect relationship between the character and personality of human beings and astronomical phenomena except as we may react to climate or our physical environment in general.</a:t>
            </a:r>
          </a:p>
          <a:p>
            <a:pPr fontAlgn="base"/>
            <a:r>
              <a:rPr lang="en-US" sz="1200" dirty="0">
                <a:latin typeface="Calibri" panose="020F0502020204030204" pitchFamily="34" charset="0"/>
              </a:rPr>
              <a:t>The people of several great nations of antiquity believed in and perpetuated this myth for centuries, giving it more dignity than it deserved. Even the </a:t>
            </a:r>
            <a:r>
              <a:rPr lang="en-US" sz="1200" dirty="0" err="1">
                <a:latin typeface="Calibri" panose="020F0502020204030204" pitchFamily="34" charset="0"/>
              </a:rPr>
              <a:t>Magian</a:t>
            </a:r>
            <a:r>
              <a:rPr lang="en-US" sz="1200" dirty="0">
                <a:latin typeface="Calibri" panose="020F0502020204030204" pitchFamily="34" charset="0"/>
              </a:rPr>
              <a:t> priests of the Zoroastrian religion who came to Palestine from Persia at the time of the birth of Jesus to observe from that ideal vantage point the </a:t>
            </a:r>
            <a:r>
              <a:rPr lang="en-US" sz="1200" dirty="0" err="1">
                <a:latin typeface="Calibri" panose="020F0502020204030204" pitchFamily="34" charset="0"/>
              </a:rPr>
              <a:t>precalculated</a:t>
            </a:r>
            <a:r>
              <a:rPr lang="en-US" sz="1200" dirty="0">
                <a:latin typeface="Calibri" panose="020F0502020204030204" pitchFamily="34" charset="0"/>
              </a:rPr>
              <a:t> appearance of an unusual star believed in astrology. Nevertheless, scripture does not affirm the truth of such a notion; it merely reports that this was their belief. In fact, the Judeo-Christian tradition has, from ancient times to the present, repudiated such things.</a:t>
            </a:r>
          </a:p>
          <a:p>
            <a:pPr fontAlgn="base"/>
            <a:r>
              <a:rPr lang="en-US" sz="1200" dirty="0">
                <a:latin typeface="Calibri" panose="020F0502020204030204" pitchFamily="34" charset="0"/>
              </a:rPr>
              <a:t>Moses was inspired to instruct his people with reference to the will of the Lord in such matters as follows:</a:t>
            </a:r>
          </a:p>
          <a:p>
            <a:pPr fontAlgn="base"/>
            <a:r>
              <a:rPr lang="en-US" sz="1200" dirty="0">
                <a:latin typeface="Calibri" panose="020F0502020204030204" pitchFamily="34" charset="0"/>
              </a:rPr>
              <a:t>“There shall not be found among you any one that </a:t>
            </a:r>
            <a:r>
              <a:rPr lang="en-US" sz="1200" dirty="0" err="1">
                <a:latin typeface="Calibri" panose="020F0502020204030204" pitchFamily="34" charset="0"/>
              </a:rPr>
              <a:t>maketh</a:t>
            </a:r>
            <a:r>
              <a:rPr lang="en-US" sz="1200" dirty="0">
                <a:latin typeface="Calibri" panose="020F0502020204030204" pitchFamily="34" charset="0"/>
              </a:rPr>
              <a:t> his son or his daughter to pass through the fire, or that </a:t>
            </a:r>
            <a:r>
              <a:rPr lang="en-US" sz="1200" dirty="0" err="1">
                <a:latin typeface="Calibri" panose="020F0502020204030204" pitchFamily="34" charset="0"/>
              </a:rPr>
              <a:t>useth</a:t>
            </a:r>
            <a:r>
              <a:rPr lang="en-US" sz="1200" dirty="0">
                <a:latin typeface="Calibri" panose="020F0502020204030204" pitchFamily="34" charset="0"/>
              </a:rPr>
              <a:t> divination, or an observer of times, or an enchanter, or witch,</a:t>
            </a:r>
          </a:p>
          <a:p>
            <a:pPr fontAlgn="base"/>
            <a:r>
              <a:rPr lang="en-US" sz="1200" dirty="0">
                <a:latin typeface="Calibri" panose="020F0502020204030204" pitchFamily="34" charset="0"/>
              </a:rPr>
              <a:t>“Or a charmer, or a consulter with familiar spirits, or a wizard, or a necromancer.</a:t>
            </a:r>
          </a:p>
          <a:p>
            <a:pPr fontAlgn="base"/>
            <a:r>
              <a:rPr lang="en-US" sz="1200" dirty="0">
                <a:latin typeface="Calibri" panose="020F0502020204030204" pitchFamily="34" charset="0"/>
              </a:rPr>
              <a:t>“For all that do these things are an abomination unto the Lord. …” (Deut. 18:10–12.)</a:t>
            </a:r>
          </a:p>
          <a:p>
            <a:pPr fontAlgn="base"/>
            <a:r>
              <a:rPr lang="en-US" sz="1200" dirty="0">
                <a:latin typeface="Calibri" panose="020F0502020204030204" pitchFamily="34" charset="0"/>
              </a:rPr>
              <a:t>In similar manner the prophet Isaiah scorned these practices in his own day when he announced that astrologers, stargazers, and monthly prognosticators should not be able to “deliver themselves from the power of the flame.” (Isa. 47:13–14.)</a:t>
            </a:r>
          </a:p>
          <a:p>
            <a:pPr fontAlgn="base"/>
            <a:r>
              <a:rPr lang="en-US" sz="1200" dirty="0">
                <a:latin typeface="Calibri" panose="020F0502020204030204" pitchFamily="34" charset="0"/>
              </a:rPr>
              <a:t>The batting average of so-called astrologers, fortune-tellers, soothsayers, and others of their ilk is no better than the law of averages would allow anyway. Daniel and his companions had a much better record to show by relying on the influence of the Spirit of the Lord in their lives.</a:t>
            </a:r>
          </a:p>
          <a:p>
            <a:pPr fontAlgn="base"/>
            <a:r>
              <a:rPr lang="en-US" sz="1200" dirty="0">
                <a:latin typeface="Calibri" panose="020F0502020204030204" pitchFamily="34" charset="0"/>
              </a:rPr>
              <a:t>“And in all matters of wisdom and understanding, that the king inquired of them, he found them ten times better than all the magicians and astrologers that were in all his realm.” (Dan. 1:20.)</a:t>
            </a:r>
          </a:p>
          <a:p>
            <a:pPr fontAlgn="base"/>
            <a:r>
              <a:rPr lang="en-US" sz="1200" dirty="0">
                <a:latin typeface="Calibri" panose="020F0502020204030204" pitchFamily="34" charset="0"/>
              </a:rPr>
              <a:t>It is also interesting to note that astrologers are referred to as unreliable in other places in scripture, including at least three places in the Book of Daniel alone.</a:t>
            </a:r>
          </a:p>
          <a:p>
            <a:pPr fontAlgn="base"/>
            <a:r>
              <a:rPr lang="en-US" sz="1200" dirty="0">
                <a:latin typeface="Calibri" panose="020F0502020204030204" pitchFamily="34" charset="0"/>
              </a:rPr>
              <a:t>We need to have our attitudes rationally as well as spiritually grounded and not be influenced and sustained by superstition and myth.</a:t>
            </a:r>
          </a:p>
          <a:p>
            <a:pPr fontAlgn="base"/>
            <a:r>
              <a:rPr lang="en-US" sz="800" dirty="0">
                <a:latin typeface="Calibri" panose="020F0502020204030204" pitchFamily="34" charset="0"/>
              </a:rPr>
              <a:t>Teacher Development Director, Provo Stake Fifth Ward; Professor of Philosophy and Religion Brigham Young University.</a:t>
            </a:r>
          </a:p>
          <a:p>
            <a:pPr fontAlgn="base"/>
            <a:endParaRPr lang="en-US" sz="800" dirty="0">
              <a:latin typeface="Calibri" panose="020F0502020204030204" pitchFamily="34" charset="0"/>
            </a:endParaRPr>
          </a:p>
          <a:p>
            <a:pPr fontAlgn="base"/>
            <a:r>
              <a:rPr lang="en-US" sz="1200" dirty="0">
                <a:latin typeface="Calibri" panose="020F0502020204030204" pitchFamily="34" charset="0"/>
              </a:rPr>
              <a:t>Question and Answers April 1972 Ensign</a:t>
            </a:r>
          </a:p>
          <a:p>
            <a:pPr fontAlgn="base"/>
            <a:endParaRPr lang="en-US" sz="1200" dirty="0">
              <a:latin typeface="Calibri" panose="020F0502020204030204" pitchFamily="34" charset="0"/>
            </a:endParaRPr>
          </a:p>
          <a:p>
            <a:pPr fontAlgn="base"/>
            <a:endParaRPr lang="en-US" sz="1200" dirty="0">
              <a:latin typeface="Calibri" panose="020F0502020204030204" pitchFamily="34" charset="0"/>
            </a:endParaRPr>
          </a:p>
          <a:p>
            <a:pPr fontAlgn="base"/>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3872601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1240527"/>
              </p:ext>
            </p:extLst>
          </p:nvPr>
        </p:nvGraphicFramePr>
        <p:xfrm>
          <a:off x="134903" y="490542"/>
          <a:ext cx="11675020" cy="6070385"/>
        </p:xfrm>
        <a:graphic>
          <a:graphicData uri="http://schemas.openxmlformats.org/drawingml/2006/table">
            <a:tbl>
              <a:tblPr firstRow="1" bandRow="1">
                <a:tableStyleId>{5940675A-B579-460E-94D1-54222C63F5DA}</a:tableStyleId>
              </a:tblPr>
              <a:tblGrid>
                <a:gridCol w="2335004">
                  <a:extLst>
                    <a:ext uri="{9D8B030D-6E8A-4147-A177-3AD203B41FA5}">
                      <a16:colId xmlns:a16="http://schemas.microsoft.com/office/drawing/2014/main" val="20000"/>
                    </a:ext>
                  </a:extLst>
                </a:gridCol>
                <a:gridCol w="2335004">
                  <a:extLst>
                    <a:ext uri="{9D8B030D-6E8A-4147-A177-3AD203B41FA5}">
                      <a16:colId xmlns:a16="http://schemas.microsoft.com/office/drawing/2014/main" val="20001"/>
                    </a:ext>
                  </a:extLst>
                </a:gridCol>
                <a:gridCol w="2335004">
                  <a:extLst>
                    <a:ext uri="{9D8B030D-6E8A-4147-A177-3AD203B41FA5}">
                      <a16:colId xmlns:a16="http://schemas.microsoft.com/office/drawing/2014/main" val="20002"/>
                    </a:ext>
                  </a:extLst>
                </a:gridCol>
                <a:gridCol w="2335004">
                  <a:extLst>
                    <a:ext uri="{9D8B030D-6E8A-4147-A177-3AD203B41FA5}">
                      <a16:colId xmlns:a16="http://schemas.microsoft.com/office/drawing/2014/main" val="20003"/>
                    </a:ext>
                  </a:extLst>
                </a:gridCol>
                <a:gridCol w="2335004">
                  <a:extLst>
                    <a:ext uri="{9D8B030D-6E8A-4147-A177-3AD203B41FA5}">
                      <a16:colId xmlns:a16="http://schemas.microsoft.com/office/drawing/2014/main" val="20004"/>
                    </a:ext>
                  </a:extLst>
                </a:gridCol>
              </a:tblGrid>
              <a:tr h="431585">
                <a:tc>
                  <a:txBody>
                    <a:bodyPr/>
                    <a:lstStyle/>
                    <a:p>
                      <a:pPr algn="ctr"/>
                      <a:r>
                        <a:rPr lang="en-US" dirty="0"/>
                        <a:t>Leviticus 23:1-3</a:t>
                      </a:r>
                    </a:p>
                  </a:txBody>
                  <a:tcPr>
                    <a:solidFill>
                      <a:schemeClr val="accent1">
                        <a:lumMod val="60000"/>
                        <a:lumOff val="40000"/>
                      </a:schemeClr>
                    </a:solidFill>
                  </a:tcPr>
                </a:tc>
                <a:tc>
                  <a:txBody>
                    <a:bodyPr/>
                    <a:lstStyle/>
                    <a:p>
                      <a:pPr algn="ctr"/>
                      <a:r>
                        <a:rPr lang="en-US" dirty="0"/>
                        <a:t>Leviticus 23:4-14</a:t>
                      </a:r>
                    </a:p>
                  </a:txBody>
                  <a:tcPr>
                    <a:solidFill>
                      <a:schemeClr val="accent1">
                        <a:lumMod val="60000"/>
                        <a:lumOff val="40000"/>
                      </a:schemeClr>
                    </a:solidFill>
                  </a:tcPr>
                </a:tc>
                <a:tc>
                  <a:txBody>
                    <a:bodyPr/>
                    <a:lstStyle/>
                    <a:p>
                      <a:pPr algn="ctr"/>
                      <a:r>
                        <a:rPr lang="en-US" sz="1600" dirty="0"/>
                        <a:t>Leviticus</a:t>
                      </a:r>
                      <a:r>
                        <a:rPr lang="en-US" sz="1600" baseline="0" dirty="0"/>
                        <a:t> 23:15-23</a:t>
                      </a:r>
                      <a:endParaRPr lang="en-US" sz="1600" dirty="0"/>
                    </a:p>
                  </a:txBody>
                  <a:tcPr>
                    <a:solidFill>
                      <a:schemeClr val="accent1">
                        <a:lumMod val="60000"/>
                        <a:lumOff val="40000"/>
                      </a:schemeClr>
                    </a:solidFill>
                  </a:tcPr>
                </a:tc>
                <a:tc>
                  <a:txBody>
                    <a:bodyPr/>
                    <a:lstStyle/>
                    <a:p>
                      <a:pPr algn="ctr"/>
                      <a:r>
                        <a:rPr lang="en-US" sz="1600" dirty="0"/>
                        <a:t>Leviticus 23:26-32</a:t>
                      </a:r>
                    </a:p>
                  </a:txBody>
                  <a:tcPr>
                    <a:solidFill>
                      <a:schemeClr val="accent1">
                        <a:lumMod val="60000"/>
                        <a:lumOff val="40000"/>
                      </a:schemeClr>
                    </a:solidFill>
                  </a:tcPr>
                </a:tc>
                <a:tc>
                  <a:txBody>
                    <a:bodyPr/>
                    <a:lstStyle/>
                    <a:p>
                      <a:pPr algn="ctr"/>
                      <a:r>
                        <a:rPr lang="en-US" sz="1600" dirty="0"/>
                        <a:t>Leviticus 23:33-44</a:t>
                      </a:r>
                    </a:p>
                  </a:txBody>
                  <a:tcPr>
                    <a:solidFill>
                      <a:schemeClr val="accent1">
                        <a:lumMod val="60000"/>
                        <a:lumOff val="40000"/>
                      </a:schemeClr>
                    </a:solidFill>
                  </a:tcPr>
                </a:tc>
                <a:extLst>
                  <a:ext uri="{0D108BD9-81ED-4DB2-BD59-A6C34878D82A}">
                    <a16:rowId xmlns:a16="http://schemas.microsoft.com/office/drawing/2014/main" val="10000"/>
                  </a:ext>
                </a:extLst>
              </a:tr>
              <a:tr h="945309">
                <a:tc>
                  <a:txBody>
                    <a:bodyPr/>
                    <a:lstStyle/>
                    <a:p>
                      <a:pPr algn="ctr"/>
                      <a:r>
                        <a:rPr lang="en-US" dirty="0"/>
                        <a:t>The Sabbath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The Passover and Feast of Unleavened Bread (</a:t>
                      </a:r>
                      <a:r>
                        <a:rPr lang="en-US" sz="1800" b="0" i="1" kern="1200" dirty="0">
                          <a:solidFill>
                            <a:schemeClr val="tx1"/>
                          </a:solidFill>
                          <a:effectLst/>
                          <a:latin typeface="+mn-lt"/>
                          <a:ea typeface="+mn-ea"/>
                          <a:cs typeface="+mn-cs"/>
                        </a:rPr>
                        <a:t>Pesach)</a:t>
                      </a:r>
                      <a:endParaRPr lang="en-US" sz="1800" b="0" i="0" kern="1200" dirty="0">
                        <a:solidFill>
                          <a:schemeClr val="tx1"/>
                        </a:solidFill>
                        <a:effectLst/>
                        <a:latin typeface="+mn-lt"/>
                        <a:ea typeface="+mn-ea"/>
                        <a:cs typeface="+mn-cs"/>
                      </a:endParaRPr>
                    </a:p>
                    <a:p>
                      <a:pPr algn="ctr"/>
                      <a:endParaRPr lang="en-US" dirty="0"/>
                    </a:p>
                  </a:txBody>
                  <a:tcPr/>
                </a:tc>
                <a:tc>
                  <a:txBody>
                    <a:bodyPr/>
                    <a:lstStyle/>
                    <a:p>
                      <a:pPr algn="ctr"/>
                      <a:r>
                        <a:rPr lang="en-US" dirty="0"/>
                        <a:t>Feast of Weeks</a:t>
                      </a:r>
                      <a:r>
                        <a:rPr lang="en-US" baseline="0" dirty="0"/>
                        <a:t> (Pentecost, 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tx1"/>
                          </a:solidFill>
                          <a:effectLst/>
                          <a:latin typeface="+mn-lt"/>
                          <a:ea typeface="+mn-ea"/>
                          <a:cs typeface="+mn-cs"/>
                        </a:rPr>
                        <a:t>Shavuot</a:t>
                      </a:r>
                      <a:endParaRPr lang="en-US" sz="1800" b="0" i="0" kern="1200" dirty="0">
                        <a:solidFill>
                          <a:schemeClr val="tx1"/>
                        </a:solidFill>
                        <a:effectLst/>
                        <a:latin typeface="+mn-lt"/>
                        <a:ea typeface="+mn-ea"/>
                        <a:cs typeface="+mn-cs"/>
                      </a:endParaRPr>
                    </a:p>
                    <a:p>
                      <a:pPr algn="ctr"/>
                      <a:endParaRPr lang="en-US" dirty="0"/>
                    </a:p>
                  </a:txBody>
                  <a:tcPr/>
                </a:tc>
                <a:tc>
                  <a:txBody>
                    <a:bodyPr/>
                    <a:lstStyle/>
                    <a:p>
                      <a:pPr algn="ctr"/>
                      <a:r>
                        <a:rPr lang="en-US" dirty="0"/>
                        <a:t>Day of Atonement</a:t>
                      </a:r>
                    </a:p>
                  </a:txBody>
                  <a:tcPr/>
                </a:tc>
                <a:tc>
                  <a:txBody>
                    <a:bodyPr/>
                    <a:lstStyle/>
                    <a:p>
                      <a:pPr algn="ctr"/>
                      <a:r>
                        <a:rPr lang="en-US" dirty="0"/>
                        <a:t>Feast of Tabernacles—or Feast of Booth- or Ingathering</a:t>
                      </a:r>
                    </a:p>
                  </a:txBody>
                  <a:tcPr/>
                </a:tc>
                <a:extLst>
                  <a:ext uri="{0D108BD9-81ED-4DB2-BD59-A6C34878D82A}">
                    <a16:rowId xmlns:a16="http://schemas.microsoft.com/office/drawing/2014/main" val="10001"/>
                  </a:ext>
                </a:extLst>
              </a:tr>
              <a:tr h="864172">
                <a:tc>
                  <a:txBody>
                    <a:bodyPr/>
                    <a:lstStyle/>
                    <a:p>
                      <a:pPr algn="ctr"/>
                      <a:r>
                        <a:rPr lang="en-US" sz="1200" b="0" i="1" kern="1200" dirty="0">
                          <a:solidFill>
                            <a:schemeClr val="tx1"/>
                          </a:solidFill>
                          <a:effectLst/>
                          <a:latin typeface="+mn-lt"/>
                          <a:ea typeface="+mn-ea"/>
                          <a:cs typeface="+mn-cs"/>
                        </a:rPr>
                        <a:t>Weekly-- to Remember</a:t>
                      </a:r>
                      <a:r>
                        <a:rPr lang="en-US" sz="1200" b="0" i="1" kern="1200" baseline="0" dirty="0">
                          <a:solidFill>
                            <a:schemeClr val="tx1"/>
                          </a:solidFill>
                          <a:effectLst/>
                          <a:latin typeface="+mn-lt"/>
                          <a:ea typeface="+mn-ea"/>
                          <a:cs typeface="+mn-cs"/>
                        </a:rPr>
                        <a:t> and Renew</a:t>
                      </a:r>
                      <a:endParaRPr lang="en-US" sz="1200" dirty="0"/>
                    </a:p>
                  </a:txBody>
                  <a:tcPr/>
                </a:tc>
                <a:tc>
                  <a:txBody>
                    <a:bodyPr/>
                    <a:lstStyle/>
                    <a:p>
                      <a:r>
                        <a:rPr lang="en-US" sz="1200" i="1" dirty="0"/>
                        <a:t>Late march or early April—corresponding to Easter</a:t>
                      </a:r>
                    </a:p>
                    <a:p>
                      <a:r>
                        <a:rPr lang="en-US" sz="1200" i="1" dirty="0"/>
                        <a:t>To Remember</a:t>
                      </a:r>
                      <a:r>
                        <a:rPr lang="en-US" sz="1200" i="1" baseline="0" dirty="0"/>
                        <a:t> their days in bondage and  their deliverance</a:t>
                      </a:r>
                      <a:endParaRPr lang="en-US" sz="1200" i="1" dirty="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Followed</a:t>
                      </a:r>
                      <a:r>
                        <a:rPr lang="en-US" sz="1200" b="0" i="1" kern="1200" baseline="0" dirty="0">
                          <a:solidFill>
                            <a:schemeClr val="tx1"/>
                          </a:solidFill>
                          <a:effectLst/>
                          <a:latin typeface="+mn-lt"/>
                          <a:ea typeface="+mn-ea"/>
                          <a:cs typeface="+mn-cs"/>
                        </a:rPr>
                        <a:t> Passover 7 weeks later in May—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Reconciliation with God</a:t>
                      </a:r>
                      <a:endParaRPr lang="en-US" sz="12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September or early October—</a:t>
                      </a:r>
                      <a:r>
                        <a:rPr lang="en-US" sz="1200" b="0" i="0" kern="1200" dirty="0">
                          <a:solidFill>
                            <a:schemeClr val="tx1"/>
                          </a:solidFill>
                          <a:effectLst/>
                          <a:latin typeface="+mn-lt"/>
                          <a:ea typeface="+mn-ea"/>
                          <a:cs typeface="+mn-cs"/>
                        </a:rPr>
                        <a:t>Atonement for sins the People</a:t>
                      </a:r>
                      <a:endParaRPr lang="en-US" sz="12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Followed Day of Atonement</a:t>
                      </a:r>
                      <a:r>
                        <a:rPr lang="en-US" sz="1200" i="1" baseline="0" dirty="0"/>
                        <a:t> 5 day later--</a:t>
                      </a:r>
                      <a:r>
                        <a:rPr lang="en-US" sz="1200" b="0" i="1" kern="1200" dirty="0">
                          <a:solidFill>
                            <a:schemeClr val="tx1"/>
                          </a:solidFill>
                          <a:effectLst/>
                          <a:latin typeface="+mn-lt"/>
                          <a:ea typeface="+mn-ea"/>
                          <a:cs typeface="+mn-cs"/>
                        </a:rPr>
                        <a:t>fifteenth day of Tishri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A full harvest </a:t>
                      </a:r>
                      <a:endParaRPr lang="en-US" sz="1200" i="1" dirty="0"/>
                    </a:p>
                  </a:txBody>
                  <a:tcPr/>
                </a:tc>
                <a:extLst>
                  <a:ext uri="{0D108BD9-81ED-4DB2-BD59-A6C34878D82A}">
                    <a16:rowId xmlns:a16="http://schemas.microsoft.com/office/drawing/2014/main" val="10002"/>
                  </a:ext>
                </a:extLst>
              </a:tr>
              <a:tr h="2815573">
                <a:tc>
                  <a:txBody>
                    <a:bodyPr/>
                    <a:lstStyle/>
                    <a:p>
                      <a:r>
                        <a:rPr lang="en-US" sz="1100" b="0" i="0" kern="1200" dirty="0">
                          <a:solidFill>
                            <a:schemeClr val="tx1"/>
                          </a:solidFill>
                          <a:effectLst/>
                          <a:latin typeface="+mn-lt"/>
                          <a:ea typeface="+mn-ea"/>
                          <a:cs typeface="+mn-cs"/>
                        </a:rPr>
                        <a:t>Mankind was permitted one day in seven to rest, renew, and remember. On the Sabbath he was to remember three important events: </a:t>
                      </a:r>
                    </a:p>
                    <a:p>
                      <a:pPr marL="228600" indent="-228600">
                        <a:buAutoNum type="arabicParenBoth"/>
                      </a:pPr>
                      <a:r>
                        <a:rPr lang="en-US" sz="1100" b="0" i="0" kern="1200" dirty="0">
                          <a:solidFill>
                            <a:schemeClr val="tx1"/>
                          </a:solidFill>
                          <a:effectLst/>
                          <a:latin typeface="+mn-lt"/>
                          <a:ea typeface="+mn-ea"/>
                          <a:cs typeface="+mn-cs"/>
                        </a:rPr>
                        <a:t>That the Creation was an act of the Lord </a:t>
                      </a:r>
                      <a:r>
                        <a:rPr lang="en-US" sz="1100" b="0" i="0" u="none" strike="noStrike" kern="1200" dirty="0">
                          <a:solidFill>
                            <a:schemeClr val="tx1"/>
                          </a:solidFill>
                          <a:effectLst/>
                          <a:latin typeface="+mn-lt"/>
                          <a:ea typeface="+mn-ea"/>
                          <a:cs typeface="+mn-cs"/>
                        </a:rPr>
                        <a:t>Jesus Christ</a:t>
                      </a:r>
                      <a:r>
                        <a:rPr lang="en-US" sz="1100" b="0" i="0" kern="1200" dirty="0">
                          <a:solidFill>
                            <a:schemeClr val="tx1"/>
                          </a:solidFill>
                          <a:effectLst/>
                          <a:latin typeface="+mn-lt"/>
                          <a:ea typeface="+mn-ea"/>
                          <a:cs typeface="+mn-cs"/>
                        </a:rPr>
                        <a:t> for the advancement of mankind; </a:t>
                      </a:r>
                    </a:p>
                    <a:p>
                      <a:pPr marL="228600" indent="-228600">
                        <a:buAutoNum type="arabicParenBoth"/>
                      </a:pPr>
                      <a:r>
                        <a:rPr lang="en-US" sz="1100" b="0" i="0" kern="1200" dirty="0">
                          <a:solidFill>
                            <a:schemeClr val="tx1"/>
                          </a:solidFill>
                          <a:effectLst/>
                          <a:latin typeface="+mn-lt"/>
                          <a:ea typeface="+mn-ea"/>
                          <a:cs typeface="+mn-cs"/>
                        </a:rPr>
                        <a:t>That the release of Israel from Egyptian bondage was accomplished through the power of Jehovah</a:t>
                      </a:r>
                    </a:p>
                    <a:p>
                      <a:pPr marL="228600" indent="-228600">
                        <a:buAutoNum type="arabicParenBoth"/>
                      </a:pPr>
                      <a:r>
                        <a:rPr lang="en-US" sz="1100" b="0" i="0" kern="1200" dirty="0">
                          <a:solidFill>
                            <a:schemeClr val="tx1"/>
                          </a:solidFill>
                          <a:effectLst/>
                          <a:latin typeface="+mn-lt"/>
                          <a:ea typeface="+mn-ea"/>
                          <a:cs typeface="+mn-cs"/>
                        </a:rPr>
                        <a:t>That the </a:t>
                      </a:r>
                      <a:r>
                        <a:rPr lang="en-US" sz="1100" b="0" i="0" u="none" strike="noStrike" kern="1200" dirty="0">
                          <a:solidFill>
                            <a:schemeClr val="tx1"/>
                          </a:solidFill>
                          <a:effectLst/>
                          <a:latin typeface="+mn-lt"/>
                          <a:ea typeface="+mn-ea"/>
                          <a:cs typeface="+mn-cs"/>
                        </a:rPr>
                        <a:t>resurrection</a:t>
                      </a:r>
                      <a:r>
                        <a:rPr lang="en-US" sz="1100" b="0" i="0" kern="1200" dirty="0">
                          <a:solidFill>
                            <a:schemeClr val="tx1"/>
                          </a:solidFill>
                          <a:effectLst/>
                          <a:latin typeface="+mn-lt"/>
                          <a:ea typeface="+mn-ea"/>
                          <a:cs typeface="+mn-cs"/>
                        </a:rPr>
                        <a:t> of Christ would bring the promise of </a:t>
                      </a:r>
                      <a:r>
                        <a:rPr lang="en-US" sz="1100" b="0" i="0" u="none" strike="noStrike" kern="1200" dirty="0">
                          <a:solidFill>
                            <a:schemeClr val="tx1"/>
                          </a:solidFill>
                          <a:effectLst/>
                          <a:latin typeface="+mn-lt"/>
                          <a:ea typeface="+mn-ea"/>
                          <a:cs typeface="+mn-cs"/>
                        </a:rPr>
                        <a:t>immortality</a:t>
                      </a:r>
                      <a:r>
                        <a:rPr lang="en-US" sz="1100" b="0" i="0" kern="1200" dirty="0">
                          <a:solidFill>
                            <a:schemeClr val="tx1"/>
                          </a:solidFill>
                          <a:effectLst/>
                          <a:latin typeface="+mn-lt"/>
                          <a:ea typeface="+mn-ea"/>
                          <a:cs typeface="+mn-cs"/>
                        </a:rPr>
                        <a:t> for all mankind. (13)</a:t>
                      </a:r>
                      <a:endParaRPr lang="en-US" sz="1100" dirty="0"/>
                    </a:p>
                  </a:txBody>
                  <a:tcPr/>
                </a:tc>
                <a:tc>
                  <a:txBody>
                    <a:bodyPr/>
                    <a:lstStyle/>
                    <a:p>
                      <a:r>
                        <a:rPr lang="en-US" sz="1100" b="0" i="0" kern="1200" dirty="0">
                          <a:solidFill>
                            <a:schemeClr val="tx1"/>
                          </a:solidFill>
                          <a:effectLst/>
                          <a:latin typeface="+mn-lt"/>
                          <a:ea typeface="+mn-ea"/>
                          <a:cs typeface="+mn-cs"/>
                        </a:rPr>
                        <a:t>The festival began on the fifteenth day of Nisan (the latter part of March) and continued for seven days.</a:t>
                      </a:r>
                    </a:p>
                    <a:p>
                      <a:r>
                        <a:rPr lang="en-US" sz="1100" b="0" i="0" kern="1200" dirty="0">
                          <a:solidFill>
                            <a:schemeClr val="tx1"/>
                          </a:solidFill>
                          <a:effectLst/>
                          <a:latin typeface="+mn-lt"/>
                          <a:ea typeface="+mn-ea"/>
                          <a:cs typeface="+mn-cs"/>
                        </a:rPr>
                        <a:t>The main part of the celebration was the eating of the paschal, or Passover, meal of bitter herbs, unleavened bread, and roasted lamb. The lamb was slain the evening before the celebration began, and the father of each household sprinkled its blood on the door posts and lintel of the home. Strict rules governed the preparation and eating of the paschal meal. The lamb was to be roasted whole, care being taken not to break any of its bones. The members of the </a:t>
                      </a:r>
                      <a:r>
                        <a:rPr lang="en-US" sz="1100" b="0" i="0" u="none" strike="noStrike" kern="1200" dirty="0">
                          <a:solidFill>
                            <a:schemeClr val="tx1"/>
                          </a:solidFill>
                          <a:effectLst/>
                          <a:latin typeface="+mn-lt"/>
                          <a:ea typeface="+mn-ea"/>
                          <a:cs typeface="+mn-cs"/>
                        </a:rPr>
                        <a:t>family</a:t>
                      </a:r>
                      <a:r>
                        <a:rPr lang="en-US" sz="1100" b="0" i="0" kern="1200" dirty="0">
                          <a:solidFill>
                            <a:schemeClr val="tx1"/>
                          </a:solidFill>
                          <a:effectLst/>
                          <a:latin typeface="+mn-lt"/>
                          <a:ea typeface="+mn-ea"/>
                          <a:cs typeface="+mn-cs"/>
                        </a:rPr>
                        <a:t> stood and ate hastily. Any portions of the lamb remaining from the meal were to be burned.</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kern="1200" dirty="0">
                          <a:solidFill>
                            <a:schemeClr val="tx1"/>
                          </a:solidFill>
                          <a:effectLst/>
                          <a:latin typeface="+mn-lt"/>
                          <a:ea typeface="+mn-ea"/>
                          <a:cs typeface="+mn-cs"/>
                        </a:rPr>
                        <a:t>Pentecost</a:t>
                      </a:r>
                      <a:r>
                        <a:rPr lang="en-US" sz="1100" b="0" i="0" kern="1200" dirty="0">
                          <a:solidFill>
                            <a:schemeClr val="tx1"/>
                          </a:solidFill>
                          <a:effectLst/>
                          <a:latin typeface="+mn-lt"/>
                          <a:ea typeface="+mn-ea"/>
                          <a:cs typeface="+mn-cs"/>
                        </a:rPr>
                        <a:t>—Greek--meaning “the fiftieth day.” The festival, one day in length, came seven weeks, or forty-nine days, after Passover.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It</a:t>
                      </a:r>
                      <a:r>
                        <a:rPr lang="en-US" sz="1100" b="0" i="0" kern="1200" baseline="0" dirty="0">
                          <a:solidFill>
                            <a:schemeClr val="tx1"/>
                          </a:solidFill>
                          <a:effectLst/>
                          <a:latin typeface="+mn-lt"/>
                          <a:ea typeface="+mn-ea"/>
                          <a:cs typeface="+mn-cs"/>
                        </a:rPr>
                        <a:t> m</a:t>
                      </a:r>
                      <a:r>
                        <a:rPr lang="en-US" sz="1100" b="0" i="0" kern="1200" dirty="0">
                          <a:solidFill>
                            <a:schemeClr val="tx1"/>
                          </a:solidFill>
                          <a:effectLst/>
                          <a:latin typeface="+mn-lt"/>
                          <a:ea typeface="+mn-ea"/>
                          <a:cs typeface="+mn-cs"/>
                        </a:rPr>
                        <a:t>arked the beginning of the harvest of the new wheat.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 offerings placed upon the great altar on that day included sheaves of wheat and signified to all present that while man plows the ground, sows the seed, and reaps the harvest.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Two lambs, a young bull, and two rams were offered as sin and peace offerings, and burned on the altar of sacrifice. These sacrifices indicated that the purpose of the feast was for Israel to gain a remission of sins and obtain a reconciliation with God</a:t>
                      </a:r>
                      <a:endParaRPr lang="en-US" sz="11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All manual labor stopped, and there was no feasting or frolicking. On one day each year—the tenth day of the seventh month—Israel’s high priest of the Levitical order, the one who sat in Aaron’s seat, was privileged to enter the Holy of Holies in the house of the Lord, to enter as it were the presence of Jehovah, Priest</a:t>
                      </a:r>
                      <a:r>
                        <a:rPr lang="en-US" sz="1100" b="0" i="0" kern="1200" baseline="0" dirty="0">
                          <a:solidFill>
                            <a:schemeClr val="tx1"/>
                          </a:solidFill>
                          <a:effectLst/>
                          <a:latin typeface="+mn-lt"/>
                          <a:ea typeface="+mn-ea"/>
                          <a:cs typeface="+mn-cs"/>
                        </a:rPr>
                        <a:t> cleansed himself, and for the people. Sacrificial animals were slain and blood sprinkled on the mercy seat and before the altar, incense was burned and ordinances carried out. Two goats </a:t>
                      </a:r>
                      <a:r>
                        <a:rPr lang="en-US" sz="1100" b="0" i="0" kern="1200" dirty="0">
                          <a:solidFill>
                            <a:schemeClr val="tx1"/>
                          </a:solidFill>
                          <a:effectLst/>
                          <a:latin typeface="+mn-lt"/>
                          <a:ea typeface="+mn-ea"/>
                          <a:cs typeface="+mn-cs"/>
                        </a:rPr>
                        <a:t>were selected, lots were cast, and the name of Jehovah was placed upon one goat; the other was called Azazel, the scapegoat</a:t>
                      </a:r>
                      <a:r>
                        <a:rPr lang="en-US" sz="1100" b="0" i="0" kern="1200" baseline="0" dirty="0">
                          <a:solidFill>
                            <a:schemeClr val="tx1"/>
                          </a:solidFill>
                          <a:effectLst/>
                          <a:latin typeface="+mn-lt"/>
                          <a:ea typeface="+mn-ea"/>
                          <a:cs typeface="+mn-cs"/>
                        </a:rPr>
                        <a:t> and let into the wilderness.</a:t>
                      </a:r>
                      <a:endParaRPr lang="en-US" sz="11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Began and ended on a Sabbath and so was eight days in length.</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 people</a:t>
                      </a:r>
                      <a:r>
                        <a:rPr lang="en-US" sz="1100" b="0" i="0"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erected temporary huts or booths (</a:t>
                      </a:r>
                      <a:r>
                        <a:rPr lang="en-US" sz="1100" b="0" i="1" kern="1200" dirty="0">
                          <a:solidFill>
                            <a:schemeClr val="tx1"/>
                          </a:solidFill>
                          <a:effectLst/>
                          <a:latin typeface="+mn-lt"/>
                          <a:ea typeface="+mn-ea"/>
                          <a:cs typeface="+mn-cs"/>
                        </a:rPr>
                        <a:t>Succoth)</a:t>
                      </a:r>
                      <a:r>
                        <a:rPr lang="en-US" sz="1100" b="0" i="0" kern="1200" dirty="0">
                          <a:solidFill>
                            <a:schemeClr val="tx1"/>
                          </a:solidFill>
                          <a:effectLst/>
                          <a:latin typeface="+mn-lt"/>
                          <a:ea typeface="+mn-ea"/>
                          <a:cs typeface="+mn-cs"/>
                        </a:rPr>
                        <a:t> made from the boughs of trees. They stayed in these huts for the duration of the feast. This requirement reminded the people of the goodness of the Lord during their forty-year sojourn in the wilderness of Sinai and the blessing that was theirs to live permanently, if they were obedient, in the promised land.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Sacrifices of bullocks, rams, lambs, and goats were offered by the priests for the nation as a whole than at all the other Israelite feasts combined.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Their was a  holy convocation, waving palm branches and shouting thanks to God.</a:t>
                      </a:r>
                      <a:endParaRPr lang="en-US" sz="1100" i="1"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0" y="0"/>
            <a:ext cx="12191999" cy="461665"/>
          </a:xfrm>
          <a:prstGeom prst="rect">
            <a:avLst/>
          </a:prstGeom>
          <a:noFill/>
        </p:spPr>
        <p:txBody>
          <a:bodyPr wrap="square" rtlCol="0">
            <a:spAutoFit/>
          </a:bodyPr>
          <a:lstStyle/>
          <a:p>
            <a:pPr algn="ctr"/>
            <a:r>
              <a:rPr lang="en-US" sz="2400" b="1" dirty="0">
                <a:latin typeface="Calibri" panose="020F0502020204030204" pitchFamily="34" charset="0"/>
              </a:rPr>
              <a:t>Feasts and Rituals</a:t>
            </a:r>
          </a:p>
        </p:txBody>
      </p:sp>
      <p:sp>
        <p:nvSpPr>
          <p:cNvPr id="5" name="Rectangle 4"/>
          <p:cNvSpPr/>
          <p:nvPr/>
        </p:nvSpPr>
        <p:spPr>
          <a:xfrm>
            <a:off x="11212109" y="6560927"/>
            <a:ext cx="904415" cy="369332"/>
          </a:xfrm>
          <a:prstGeom prst="rect">
            <a:avLst/>
          </a:prstGeom>
        </p:spPr>
        <p:txBody>
          <a:bodyPr wrap="none">
            <a:spAutoFit/>
          </a:bodyPr>
          <a:lstStyle/>
          <a:p>
            <a:r>
              <a:rPr lang="en-US" dirty="0"/>
              <a:t>(13, 14)</a:t>
            </a:r>
          </a:p>
        </p:txBody>
      </p:sp>
    </p:spTree>
    <p:extLst>
      <p:ext uri="{BB962C8B-B14F-4D97-AF65-F5344CB8AC3E}">
        <p14:creationId xmlns:p14="http://schemas.microsoft.com/office/powerpoint/2010/main" val="365549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55027" y="1249028"/>
            <a:ext cx="5410201" cy="3785652"/>
          </a:xfrm>
          <a:prstGeom prst="rect">
            <a:avLst/>
          </a:prstGeom>
        </p:spPr>
        <p:txBody>
          <a:bodyPr wrap="square">
            <a:spAutoFit/>
          </a:bodyPr>
          <a:lstStyle/>
          <a:p>
            <a:pPr fontAlgn="base"/>
            <a:r>
              <a:rPr lang="en-US" sz="4800" b="0" i="0" dirty="0">
                <a:solidFill>
                  <a:schemeClr val="bg1"/>
                </a:solidFill>
                <a:effectLst/>
                <a:latin typeface="Calibri" panose="020F0502020204030204" pitchFamily="34" charset="0"/>
              </a:rPr>
              <a:t>“If you desire to make a difference in the world, you must be different from the world.”</a:t>
            </a:r>
          </a:p>
        </p:txBody>
      </p:sp>
      <p:pic>
        <p:nvPicPr>
          <p:cNvPr id="5122" name="Picture 2" descr="Elaine S. Da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672" y="1541946"/>
            <a:ext cx="1952620" cy="26151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588489" y="6368534"/>
            <a:ext cx="442750" cy="369332"/>
          </a:xfrm>
          <a:prstGeom prst="rect">
            <a:avLst/>
          </a:prstGeom>
        </p:spPr>
        <p:txBody>
          <a:bodyPr wrap="none">
            <a:spAutoFit/>
          </a:bodyPr>
          <a:lstStyle/>
          <a:p>
            <a:pPr fontAlgn="base"/>
            <a:r>
              <a:rPr lang="en-US" b="0" i="0" dirty="0">
                <a:solidFill>
                  <a:schemeClr val="bg1"/>
                </a:solidFill>
                <a:effectLst/>
                <a:latin typeface="Calibri" panose="020F0502020204030204" pitchFamily="34" charset="0"/>
              </a:rPr>
              <a:t>(1)</a:t>
            </a:r>
          </a:p>
        </p:txBody>
      </p:sp>
    </p:spTree>
    <p:extLst>
      <p:ext uri="{BB962C8B-B14F-4D97-AF65-F5344CB8AC3E}">
        <p14:creationId xmlns:p14="http://schemas.microsoft.com/office/powerpoint/2010/main" val="70746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588489" y="6368534"/>
            <a:ext cx="442750" cy="369332"/>
          </a:xfrm>
          <a:prstGeom prst="rect">
            <a:avLst/>
          </a:prstGeom>
        </p:spPr>
        <p:txBody>
          <a:bodyPr wrap="none">
            <a:spAutoFit/>
          </a:bodyPr>
          <a:lstStyle/>
          <a:p>
            <a:pPr fontAlgn="base"/>
            <a:r>
              <a:rPr lang="en-US" b="0" i="0" dirty="0">
                <a:solidFill>
                  <a:schemeClr val="bg1"/>
                </a:solidFill>
                <a:effectLst/>
                <a:latin typeface="Calibri" panose="020F0502020204030204" pitchFamily="34" charset="0"/>
              </a:rPr>
              <a:t>(1)</a:t>
            </a:r>
          </a:p>
        </p:txBody>
      </p:sp>
      <p:grpSp>
        <p:nvGrpSpPr>
          <p:cNvPr id="8" name="Group 18"/>
          <p:cNvGrpSpPr/>
          <p:nvPr/>
        </p:nvGrpSpPr>
        <p:grpSpPr>
          <a:xfrm>
            <a:off x="304800" y="239323"/>
            <a:ext cx="11615056" cy="6389914"/>
            <a:chOff x="965200" y="2286000"/>
            <a:chExt cx="7327900" cy="2743200"/>
          </a:xfrm>
        </p:grpSpPr>
        <p:sp>
          <p:nvSpPr>
            <p:cNvPr id="10" name="Rectangle 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85362" y="96008"/>
            <a:ext cx="1698172" cy="5251986"/>
            <a:chOff x="585362" y="96008"/>
            <a:chExt cx="1698172" cy="5251986"/>
          </a:xfrm>
        </p:grpSpPr>
        <p:sp>
          <p:nvSpPr>
            <p:cNvPr id="5" name="TextBox 4"/>
            <p:cNvSpPr txBox="1"/>
            <p:nvPr/>
          </p:nvSpPr>
          <p:spPr>
            <a:xfrm>
              <a:off x="585362" y="2485672"/>
              <a:ext cx="1698172" cy="286232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19:3-4</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Honor your parents</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Keep Sabbath Day Holy</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Do not worship idols</a:t>
              </a:r>
            </a:p>
          </p:txBody>
        </p:sp>
        <p:pic>
          <p:nvPicPr>
            <p:cNvPr id="6146" name="Picture 2" descr="http://www.homeschoolwithwinnie.com/wp-content/uploads/2015/07/graven-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395" y="1358584"/>
              <a:ext cx="1086105" cy="11585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2381" t="16032" r="30476" b="39047"/>
            <a:stretch/>
          </p:blipFill>
          <p:spPr>
            <a:xfrm>
              <a:off x="832769" y="424581"/>
              <a:ext cx="1203355" cy="859973"/>
            </a:xfrm>
            <a:prstGeom prst="rect">
              <a:avLst/>
            </a:prstGeom>
          </p:spPr>
        </p:pic>
        <p:sp>
          <p:nvSpPr>
            <p:cNvPr id="15" name="&quot;No&quot; Symbol 14"/>
            <p:cNvSpPr/>
            <p:nvPr/>
          </p:nvSpPr>
          <p:spPr>
            <a:xfrm>
              <a:off x="891395" y="1341655"/>
              <a:ext cx="1086105" cy="1152340"/>
            </a:xfrm>
            <a:prstGeom prst="noSmoking">
              <a:avLst>
                <a:gd name="adj" fmla="val 27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p:cNvGrpSpPr/>
            <p:nvPr/>
          </p:nvGrpSpPr>
          <p:grpSpPr>
            <a:xfrm>
              <a:off x="1363028" y="96008"/>
              <a:ext cx="142836" cy="417822"/>
              <a:chOff x="7236006" y="2667000"/>
              <a:chExt cx="216366" cy="632911"/>
            </a:xfrm>
          </p:grpSpPr>
          <p:sp>
            <p:nvSpPr>
              <p:cNvPr id="25" name="Oval 24"/>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2393731" y="96008"/>
            <a:ext cx="1661304" cy="4952346"/>
            <a:chOff x="2393731" y="96008"/>
            <a:chExt cx="1661304" cy="4952346"/>
          </a:xfrm>
        </p:grpSpPr>
        <p:grpSp>
          <p:nvGrpSpPr>
            <p:cNvPr id="22" name="Group 21"/>
            <p:cNvGrpSpPr/>
            <p:nvPr/>
          </p:nvGrpSpPr>
          <p:grpSpPr>
            <a:xfrm>
              <a:off x="2393731" y="378137"/>
              <a:ext cx="1661304" cy="4670217"/>
              <a:chOff x="2393731" y="378137"/>
              <a:chExt cx="1661304" cy="4670217"/>
            </a:xfrm>
          </p:grpSpPr>
          <p:sp>
            <p:nvSpPr>
              <p:cNvPr id="16" name="TextBox 15"/>
              <p:cNvSpPr txBox="1"/>
              <p:nvPr/>
            </p:nvSpPr>
            <p:spPr>
              <a:xfrm>
                <a:off x="2393731" y="2463031"/>
                <a:ext cx="1661304" cy="2585323"/>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19:9-12</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Serve the poor and needy</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Do not steal</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Do not lie or gossip</a:t>
                </a:r>
              </a:p>
            </p:txBody>
          </p:sp>
          <p:pic>
            <p:nvPicPr>
              <p:cNvPr id="6150" name="Picture 6" descr="http://thenoobdad.com/wp-content/uploads/child_stealing.s600x6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6272" y="1419543"/>
                <a:ext cx="1316221" cy="9871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lifesite-cache.s3.amazonaws.com/images/made/images/remote/https_s3.amazonaws.com/lifesite/feeding_the_homeless_810_500_55_s_c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0268" y="378137"/>
                <a:ext cx="1468396" cy="906417"/>
              </a:xfrm>
              <a:prstGeom prst="rect">
                <a:avLst/>
              </a:prstGeom>
              <a:noFill/>
              <a:extLst>
                <a:ext uri="{909E8E84-426E-40DD-AFC4-6F175D3DCCD1}">
                  <a14:hiddenFill xmlns:a14="http://schemas.microsoft.com/office/drawing/2010/main">
                    <a:solidFill>
                      <a:srgbClr val="FFFFFF"/>
                    </a:solidFill>
                  </a14:hiddenFill>
                </a:ext>
              </a:extLst>
            </p:spPr>
          </p:pic>
          <p:sp>
            <p:nvSpPr>
              <p:cNvPr id="33" name="&quot;No&quot; Symbol 32"/>
              <p:cNvSpPr/>
              <p:nvPr/>
            </p:nvSpPr>
            <p:spPr>
              <a:xfrm>
                <a:off x="2674868" y="1314485"/>
                <a:ext cx="1086105" cy="1152340"/>
              </a:xfrm>
              <a:prstGeom prst="noSmoking">
                <a:avLst>
                  <a:gd name="adj" fmla="val 27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Oval 34"/>
            <p:cNvSpPr/>
            <p:nvPr/>
          </p:nvSpPr>
          <p:spPr>
            <a:xfrm>
              <a:off x="3148285" y="96008"/>
              <a:ext cx="139272" cy="34719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51849" y="320988"/>
              <a:ext cx="139272" cy="19284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227578" y="94459"/>
            <a:ext cx="1589089" cy="4112267"/>
            <a:chOff x="4227578" y="94459"/>
            <a:chExt cx="1589089" cy="4112267"/>
          </a:xfrm>
        </p:grpSpPr>
        <p:sp>
          <p:nvSpPr>
            <p:cNvPr id="17" name="TextBox 16"/>
            <p:cNvSpPr txBox="1"/>
            <p:nvPr/>
          </p:nvSpPr>
          <p:spPr>
            <a:xfrm>
              <a:off x="4233199" y="2452400"/>
              <a:ext cx="1295400" cy="1754326"/>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19:13-16</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Love thy neighbor</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Be honest</a:t>
              </a:r>
            </a:p>
          </p:txBody>
        </p:sp>
        <p:pic>
          <p:nvPicPr>
            <p:cNvPr id="6154" name="Picture 10" descr="https://encrypted-tbn1.gstatic.com/images?q=tbn:ANd9GcQCoOVDIUR5zDaG6QnSfaquTJ2xb52zTiK9-DYpVe3nTraQVfF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578" y="377362"/>
              <a:ext cx="1589089" cy="105746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4921557" y="94459"/>
              <a:ext cx="142836" cy="417822"/>
              <a:chOff x="4921557" y="94459"/>
              <a:chExt cx="142836" cy="417822"/>
            </a:xfrm>
          </p:grpSpPr>
          <p:sp>
            <p:nvSpPr>
              <p:cNvPr id="39" name="Oval 38"/>
              <p:cNvSpPr/>
              <p:nvPr/>
            </p:nvSpPr>
            <p:spPr>
              <a:xfrm>
                <a:off x="4921557" y="94459"/>
                <a:ext cx="139272" cy="34719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925121" y="319439"/>
                <a:ext cx="139272" cy="19284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798193" y="74857"/>
            <a:ext cx="1492193" cy="4173464"/>
            <a:chOff x="7798193" y="74857"/>
            <a:chExt cx="1492193" cy="4173464"/>
          </a:xfrm>
        </p:grpSpPr>
        <p:sp>
          <p:nvSpPr>
            <p:cNvPr id="19" name="TextBox 18"/>
            <p:cNvSpPr txBox="1"/>
            <p:nvPr/>
          </p:nvSpPr>
          <p:spPr>
            <a:xfrm>
              <a:off x="7863286" y="2493995"/>
              <a:ext cx="1295400" cy="1754326"/>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19:28: 21:5</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Do not mark up your bodies in any way</a:t>
              </a:r>
            </a:p>
          </p:txBody>
        </p:sp>
        <p:pic>
          <p:nvPicPr>
            <p:cNvPr id="6160" name="Picture 16" descr="http://www.drodd.com/images9/Cartoon%20Tattoos/cartoon-tattoo1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8193" y="496082"/>
              <a:ext cx="1492193" cy="1989590"/>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p:cNvSpPr/>
            <p:nvPr/>
          </p:nvSpPr>
          <p:spPr>
            <a:xfrm>
              <a:off x="8491927" y="74857"/>
              <a:ext cx="139272" cy="34719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95491" y="373867"/>
              <a:ext cx="139272" cy="19284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ot;No&quot; Symbol 52"/>
            <p:cNvSpPr/>
            <p:nvPr/>
          </p:nvSpPr>
          <p:spPr>
            <a:xfrm>
              <a:off x="8030649" y="791992"/>
              <a:ext cx="1222641" cy="1297203"/>
            </a:xfrm>
            <a:prstGeom prst="noSmoking">
              <a:avLst>
                <a:gd name="adj" fmla="val 27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9587030" y="87326"/>
            <a:ext cx="2056234" cy="4718107"/>
            <a:chOff x="9587030" y="87326"/>
            <a:chExt cx="2056234" cy="4718107"/>
          </a:xfrm>
        </p:grpSpPr>
        <p:sp>
          <p:nvSpPr>
            <p:cNvPr id="20" name="TextBox 19"/>
            <p:cNvSpPr txBox="1"/>
            <p:nvPr/>
          </p:nvSpPr>
          <p:spPr>
            <a:xfrm>
              <a:off x="9587030" y="2497109"/>
              <a:ext cx="2056234" cy="2308324"/>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19:33-34, 37</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Be kind to others and love one another</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Keep all the commandments</a:t>
              </a:r>
            </a:p>
          </p:txBody>
        </p:sp>
        <p:pic>
          <p:nvPicPr>
            <p:cNvPr id="6162" name="Picture 18" descr="http://static1.squarespace.com/static/53a2370ee4b0a429a264964c/t/5481df27e4b090c38ea0bd47/1417797415726/kindness-boys-on-path.jpg"/>
            <p:cNvPicPr>
              <a:picLocks noChangeAspect="1" noChangeArrowheads="1"/>
            </p:cNvPicPr>
            <p:nvPr/>
          </p:nvPicPr>
          <p:blipFill rotWithShape="1">
            <a:blip r:embed="rId9">
              <a:extLst>
                <a:ext uri="{28A0092B-C50C-407E-A947-70E740481C1C}">
                  <a14:useLocalDpi xmlns:a14="http://schemas.microsoft.com/office/drawing/2010/main" val="0"/>
                </a:ext>
              </a:extLst>
            </a:blip>
            <a:srcRect l="23340" t="19120" r="46124" b="3102"/>
            <a:stretch/>
          </p:blipFill>
          <p:spPr bwMode="auto">
            <a:xfrm>
              <a:off x="9972382" y="415860"/>
              <a:ext cx="1265478" cy="1813112"/>
            </a:xfrm>
            <a:prstGeom prst="rect">
              <a:avLst/>
            </a:prstGeom>
            <a:noFill/>
            <a:extLst>
              <a:ext uri="{909E8E84-426E-40DD-AFC4-6F175D3DCCD1}">
                <a14:hiddenFill xmlns:a14="http://schemas.microsoft.com/office/drawing/2010/main">
                  <a:solidFill>
                    <a:srgbClr val="FFFFFF"/>
                  </a:solidFill>
                </a14:hiddenFill>
              </a:ext>
            </a:extLst>
          </p:spPr>
        </p:pic>
        <p:sp>
          <p:nvSpPr>
            <p:cNvPr id="55" name="Oval 54"/>
            <p:cNvSpPr/>
            <p:nvPr/>
          </p:nvSpPr>
          <p:spPr>
            <a:xfrm>
              <a:off x="10525959" y="87326"/>
              <a:ext cx="139272" cy="34719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10529523" y="312306"/>
            <a:ext cx="139272" cy="19284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5812364" y="113734"/>
            <a:ext cx="1931183" cy="5234260"/>
            <a:chOff x="5812364" y="113734"/>
            <a:chExt cx="1931183" cy="5234260"/>
          </a:xfrm>
        </p:grpSpPr>
        <p:sp>
          <p:nvSpPr>
            <p:cNvPr id="18" name="TextBox 17"/>
            <p:cNvSpPr txBox="1"/>
            <p:nvPr/>
          </p:nvSpPr>
          <p:spPr>
            <a:xfrm>
              <a:off x="5812364" y="2485672"/>
              <a:ext cx="1931183" cy="286232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19:17-18</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Control your words and thoughts</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Do not hold a grudge against anyone or try to get revenge</a:t>
              </a:r>
            </a:p>
          </p:txBody>
        </p:sp>
        <p:grpSp>
          <p:nvGrpSpPr>
            <p:cNvPr id="37" name="Group 36"/>
            <p:cNvGrpSpPr/>
            <p:nvPr/>
          </p:nvGrpSpPr>
          <p:grpSpPr>
            <a:xfrm>
              <a:off x="6142869" y="424581"/>
              <a:ext cx="1346725" cy="1301718"/>
              <a:chOff x="6212301" y="881261"/>
              <a:chExt cx="1346725" cy="1301718"/>
            </a:xfrm>
          </p:grpSpPr>
          <p:pic>
            <p:nvPicPr>
              <p:cNvPr id="6164" name="Picture 20" descr="http://rationalmale.files.wordpress.com/2011/11/reveng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12301" y="906957"/>
                <a:ext cx="1346725" cy="1276022"/>
              </a:xfrm>
              <a:prstGeom prst="rect">
                <a:avLst/>
              </a:prstGeom>
              <a:noFill/>
              <a:extLst>
                <a:ext uri="{909E8E84-426E-40DD-AFC4-6F175D3DCCD1}">
                  <a14:hiddenFill xmlns:a14="http://schemas.microsoft.com/office/drawing/2010/main">
                    <a:solidFill>
                      <a:srgbClr val="FFFFFF"/>
                    </a:solidFill>
                  </a14:hiddenFill>
                </a:ext>
              </a:extLst>
            </p:spPr>
          </p:pic>
          <p:sp>
            <p:nvSpPr>
              <p:cNvPr id="47" name="&quot;No&quot; Symbol 46"/>
              <p:cNvSpPr/>
              <p:nvPr/>
            </p:nvSpPr>
            <p:spPr>
              <a:xfrm>
                <a:off x="6236068" y="881261"/>
                <a:ext cx="1222641" cy="1297203"/>
              </a:xfrm>
              <a:prstGeom prst="noSmoking">
                <a:avLst>
                  <a:gd name="adj" fmla="val 27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1" name="Oval 60"/>
            <p:cNvSpPr/>
            <p:nvPr/>
          </p:nvSpPr>
          <p:spPr>
            <a:xfrm>
              <a:off x="6779395" y="113734"/>
              <a:ext cx="139272" cy="34719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6782959" y="338714"/>
            <a:ext cx="139272" cy="19284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235923" y="5589931"/>
            <a:ext cx="7736459" cy="923330"/>
          </a:xfrm>
          <a:prstGeom prst="rect">
            <a:avLst/>
          </a:prstGeom>
          <a:solidFill>
            <a:schemeClr val="accent6">
              <a:lumMod val="60000"/>
              <a:lumOff val="40000"/>
            </a:schemeClr>
          </a:solidFill>
        </p:spPr>
        <p:txBody>
          <a:bodyPr wrap="square">
            <a:spAutoFit/>
          </a:bodyPr>
          <a:lstStyle/>
          <a:p>
            <a:r>
              <a:rPr lang="en-US" b="0" i="0" dirty="0">
                <a:solidFill>
                  <a:srgbClr val="333333"/>
                </a:solidFill>
                <a:effectLst/>
                <a:latin typeface="Calibri" panose="020F0502020204030204" pitchFamily="34" charset="0"/>
              </a:rPr>
              <a:t>Since the Israelites would soon be surrounded by the wicked practices of the world (the Canaanites), which of these commandments do you think would have set Israel apart the most from other nations? </a:t>
            </a:r>
            <a:endParaRPr lang="en-US" dirty="0"/>
          </a:p>
        </p:txBody>
      </p:sp>
    </p:spTree>
    <p:extLst>
      <p:ext uri="{BB962C8B-B14F-4D97-AF65-F5344CB8AC3E}">
        <p14:creationId xmlns:p14="http://schemas.microsoft.com/office/powerpoint/2010/main" val="131339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7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04898" y="1041910"/>
            <a:ext cx="10406744" cy="646331"/>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The Lord wanted the Israelites to be distinguished from the Canaanites, Egyptians, and other groups not only through their religion but also their appearance.</a:t>
            </a:r>
          </a:p>
        </p:txBody>
      </p:sp>
      <p:sp>
        <p:nvSpPr>
          <p:cNvPr id="3" name="Rectangle 2"/>
          <p:cNvSpPr/>
          <p:nvPr/>
        </p:nvSpPr>
        <p:spPr>
          <a:xfrm>
            <a:off x="11588489" y="6368534"/>
            <a:ext cx="442750" cy="369332"/>
          </a:xfrm>
          <a:prstGeom prst="rect">
            <a:avLst/>
          </a:prstGeom>
        </p:spPr>
        <p:txBody>
          <a:bodyPr wrap="none">
            <a:spAutoFit/>
          </a:bodyPr>
          <a:lstStyle/>
          <a:p>
            <a:pPr fontAlgn="base"/>
            <a:r>
              <a:rPr lang="en-US" b="0" i="0" dirty="0">
                <a:solidFill>
                  <a:schemeClr val="bg1"/>
                </a:solidFill>
                <a:effectLst/>
                <a:latin typeface="Calibri" panose="020F0502020204030204" pitchFamily="34" charset="0"/>
              </a:rPr>
              <a:t>(1)</a:t>
            </a:r>
          </a:p>
        </p:txBody>
      </p:sp>
      <p:sp>
        <p:nvSpPr>
          <p:cNvPr id="6" name="TextBox 5"/>
          <p:cNvSpPr txBox="1"/>
          <p:nvPr/>
        </p:nvSpPr>
        <p:spPr>
          <a:xfrm>
            <a:off x="0" y="29423"/>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Appearance of an Israelite</a:t>
            </a:r>
          </a:p>
        </p:txBody>
      </p:sp>
      <p:sp>
        <p:nvSpPr>
          <p:cNvPr id="7" name="Rectangle 6"/>
          <p:cNvSpPr/>
          <p:nvPr/>
        </p:nvSpPr>
        <p:spPr>
          <a:xfrm>
            <a:off x="206826" y="2214770"/>
            <a:ext cx="5410201" cy="923330"/>
          </a:xfrm>
          <a:prstGeom prst="rect">
            <a:avLst/>
          </a:prstGeom>
        </p:spPr>
        <p:txBody>
          <a:bodyPr wrap="square">
            <a:spAutoFit/>
          </a:bodyPr>
          <a:lstStyle/>
          <a:p>
            <a:pPr fontAlgn="base"/>
            <a:r>
              <a:rPr lang="en-US" b="0" i="1" dirty="0">
                <a:solidFill>
                  <a:schemeClr val="bg1"/>
                </a:solidFill>
                <a:effectLst/>
                <a:latin typeface="Calibri" panose="020F0502020204030204" pitchFamily="34" charset="0"/>
              </a:rPr>
              <a:t>Herodotus</a:t>
            </a:r>
            <a:r>
              <a:rPr lang="en-US" b="0" i="0" dirty="0">
                <a:solidFill>
                  <a:schemeClr val="bg1"/>
                </a:solidFill>
                <a:effectLst/>
                <a:latin typeface="Calibri" panose="020F0502020204030204" pitchFamily="34" charset="0"/>
              </a:rPr>
              <a:t> observes that the Arabs </a:t>
            </a:r>
            <a:r>
              <a:rPr lang="en-US" b="0" i="1" dirty="0">
                <a:solidFill>
                  <a:schemeClr val="bg1"/>
                </a:solidFill>
                <a:effectLst/>
                <a:latin typeface="Calibri" panose="020F0502020204030204" pitchFamily="34" charset="0"/>
              </a:rPr>
              <a:t>shave</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cut their hair round,</a:t>
            </a:r>
            <a:r>
              <a:rPr lang="en-US" b="0" i="0" dirty="0">
                <a:solidFill>
                  <a:schemeClr val="bg1"/>
                </a:solidFill>
                <a:effectLst/>
                <a:latin typeface="Calibri" panose="020F0502020204030204" pitchFamily="34" charset="0"/>
              </a:rPr>
              <a:t> in </a:t>
            </a:r>
            <a:r>
              <a:rPr lang="en-US" b="0" i="0" dirty="0" err="1">
                <a:solidFill>
                  <a:schemeClr val="bg1"/>
                </a:solidFill>
                <a:effectLst/>
                <a:latin typeface="Calibri" panose="020F0502020204030204" pitchFamily="34" charset="0"/>
              </a:rPr>
              <a:t>honour</a:t>
            </a:r>
            <a:r>
              <a:rPr lang="en-US" b="0" i="0" dirty="0">
                <a:solidFill>
                  <a:schemeClr val="bg1"/>
                </a:solidFill>
                <a:effectLst/>
                <a:latin typeface="Calibri" panose="020F0502020204030204" pitchFamily="34" charset="0"/>
              </a:rPr>
              <a:t> of Bacchus [the god of wine] who, they say, had his hair cut in this way. …(2)</a:t>
            </a:r>
          </a:p>
        </p:txBody>
      </p:sp>
      <p:sp>
        <p:nvSpPr>
          <p:cNvPr id="8" name="TextBox 7"/>
          <p:cNvSpPr txBox="1"/>
          <p:nvPr/>
        </p:nvSpPr>
        <p:spPr>
          <a:xfrm>
            <a:off x="1104898" y="1691550"/>
            <a:ext cx="2830284" cy="523220"/>
          </a:xfrm>
          <a:prstGeom prst="rect">
            <a:avLst/>
          </a:prstGeom>
          <a:noFill/>
        </p:spPr>
        <p:txBody>
          <a:bodyPr wrap="square" rtlCol="0">
            <a:spAutoFit/>
          </a:bodyPr>
          <a:lstStyle/>
          <a:p>
            <a:pPr algn="ctr"/>
            <a:r>
              <a:rPr lang="en-US" sz="2800" dirty="0">
                <a:solidFill>
                  <a:schemeClr val="bg1"/>
                </a:solidFill>
                <a:latin typeface="Arial Rounded MT Bold" panose="020F0704030504030204" pitchFamily="34" charset="0"/>
              </a:rPr>
              <a:t>The Hair</a:t>
            </a:r>
          </a:p>
        </p:txBody>
      </p:sp>
      <p:sp>
        <p:nvSpPr>
          <p:cNvPr id="4" name="Rectangle 3"/>
          <p:cNvSpPr/>
          <p:nvPr/>
        </p:nvSpPr>
        <p:spPr>
          <a:xfrm>
            <a:off x="206826" y="3444523"/>
            <a:ext cx="6096000" cy="1754326"/>
          </a:xfrm>
          <a:prstGeom prst="rect">
            <a:avLst/>
          </a:prstGeom>
        </p:spPr>
        <p:txBody>
          <a:bodyPr>
            <a:spAutoFit/>
          </a:bodyPr>
          <a:lstStyle/>
          <a:p>
            <a:r>
              <a:rPr lang="en-US" b="0" i="0" dirty="0">
                <a:solidFill>
                  <a:schemeClr val="bg1"/>
                </a:solidFill>
                <a:effectLst/>
                <a:latin typeface="arial" panose="020B0604020202020204" pitchFamily="34" charset="0"/>
              </a:rPr>
              <a:t>Ancient Egyptian (see The Ancient Egyptians) men commonly shaved their faces and their heads, not usually allowing it to grow except in times of mourning, after which it was again shaved. Joseph was clean shaven prior to being allowed in before Pharaoh (Genesis 41:14). The women of Egypt wore their hair long and plaited. </a:t>
            </a:r>
            <a:r>
              <a:rPr lang="en-US" dirty="0">
                <a:solidFill>
                  <a:schemeClr val="bg1"/>
                </a:solidFill>
                <a:latin typeface="arial" panose="020B0604020202020204" pitchFamily="34" charset="0"/>
              </a:rPr>
              <a:t>(3)</a:t>
            </a:r>
            <a:endParaRPr lang="en-US" dirty="0">
              <a:solidFill>
                <a:schemeClr val="bg1"/>
              </a:solidFill>
            </a:endParaRPr>
          </a:p>
        </p:txBody>
      </p:sp>
      <p:sp>
        <p:nvSpPr>
          <p:cNvPr id="5" name="Rectangle 4"/>
          <p:cNvSpPr/>
          <p:nvPr/>
        </p:nvSpPr>
        <p:spPr>
          <a:xfrm>
            <a:off x="1545771" y="5493208"/>
            <a:ext cx="2558143" cy="923330"/>
          </a:xfrm>
          <a:prstGeom prst="rect">
            <a:avLst/>
          </a:prstGeom>
        </p:spPr>
        <p:txBody>
          <a:bodyPr wrap="square">
            <a:spAutoFit/>
          </a:bodyPr>
          <a:lstStyle/>
          <a:p>
            <a:r>
              <a:rPr lang="en-US" dirty="0">
                <a:solidFill>
                  <a:schemeClr val="bg1"/>
                </a:solidFill>
                <a:latin typeface="arial" panose="020B0604020202020204" pitchFamily="34" charset="0"/>
              </a:rPr>
              <a:t>Naturally baldness was considered clean </a:t>
            </a:r>
            <a:r>
              <a:rPr lang="en-US" b="0" i="0" dirty="0">
                <a:solidFill>
                  <a:schemeClr val="bg1"/>
                </a:solidFill>
                <a:effectLst/>
                <a:latin typeface="arial" panose="020B0604020202020204" pitchFamily="34" charset="0"/>
              </a:rPr>
              <a:t>(Leviticus 13:40)</a:t>
            </a:r>
            <a:endParaRPr lang="en-US" dirty="0">
              <a:solidFill>
                <a:schemeClr val="bg1"/>
              </a:solidFill>
            </a:endParaRPr>
          </a:p>
        </p:txBody>
      </p:sp>
      <p:pic>
        <p:nvPicPr>
          <p:cNvPr id="7170" name="Picture 2" descr="http://thehistoryofthehairsworld.com/egyptians_hairs_english.jpg"/>
          <p:cNvPicPr>
            <a:picLocks noChangeAspect="1" noChangeArrowheads="1"/>
          </p:cNvPicPr>
          <p:nvPr/>
        </p:nvPicPr>
        <p:blipFill rotWithShape="1">
          <a:blip r:embed="rId3">
            <a:extLst>
              <a:ext uri="{28A0092B-C50C-407E-A947-70E740481C1C}">
                <a14:useLocalDpi xmlns:a14="http://schemas.microsoft.com/office/drawing/2010/main" val="0"/>
              </a:ext>
            </a:extLst>
          </a:blip>
          <a:srcRect l="28360" t="457" r="35680" b="34171"/>
          <a:stretch/>
        </p:blipFill>
        <p:spPr bwMode="auto">
          <a:xfrm>
            <a:off x="5617027" y="1755497"/>
            <a:ext cx="2383971" cy="155665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302826" y="3444523"/>
            <a:ext cx="1634069" cy="3370287"/>
            <a:chOff x="6302826" y="3444523"/>
            <a:chExt cx="1634069" cy="3370287"/>
          </a:xfrm>
        </p:grpSpPr>
        <p:pic>
          <p:nvPicPr>
            <p:cNvPr id="7172" name="Picture 4" descr="https://www.britishmuseum.org/images/k90829_l.jpg"/>
            <p:cNvPicPr>
              <a:picLocks noChangeAspect="1" noChangeArrowheads="1"/>
            </p:cNvPicPr>
            <p:nvPr/>
          </p:nvPicPr>
          <p:blipFill rotWithShape="1">
            <a:blip r:embed="rId4">
              <a:extLst>
                <a:ext uri="{28A0092B-C50C-407E-A947-70E740481C1C}">
                  <a14:useLocalDpi xmlns:a14="http://schemas.microsoft.com/office/drawing/2010/main" val="0"/>
                </a:ext>
              </a:extLst>
            </a:blip>
            <a:srcRect l="29658" t="2285" r="28437" b="17714"/>
            <a:stretch/>
          </p:blipFill>
          <p:spPr bwMode="auto">
            <a:xfrm>
              <a:off x="6302826" y="3444523"/>
              <a:ext cx="1634068" cy="31195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02827" y="6553200"/>
              <a:ext cx="1634068" cy="261610"/>
            </a:xfrm>
            <a:prstGeom prst="rect">
              <a:avLst/>
            </a:prstGeom>
          </p:spPr>
          <p:txBody>
            <a:bodyPr wrap="square">
              <a:spAutoFit/>
            </a:bodyPr>
            <a:lstStyle/>
            <a:p>
              <a:r>
                <a:rPr lang="en-US" sz="1100" dirty="0">
                  <a:solidFill>
                    <a:schemeClr val="bg1"/>
                  </a:solidFill>
                  <a:latin typeface="arial" panose="020B0604020202020204" pitchFamily="34" charset="0"/>
                </a:rPr>
                <a:t>Canaanite (Baal god)</a:t>
              </a:r>
              <a:endParaRPr lang="en-US" sz="1100" dirty="0">
                <a:solidFill>
                  <a:schemeClr val="bg1"/>
                </a:solidFill>
              </a:endParaRPr>
            </a:p>
          </p:txBody>
        </p:sp>
      </p:grpSp>
      <p:sp>
        <p:nvSpPr>
          <p:cNvPr id="15" name="TextBox 14"/>
          <p:cNvSpPr txBox="1"/>
          <p:nvPr/>
        </p:nvSpPr>
        <p:spPr>
          <a:xfrm>
            <a:off x="8474527" y="1953160"/>
            <a:ext cx="2830284" cy="954107"/>
          </a:xfrm>
          <a:prstGeom prst="rect">
            <a:avLst/>
          </a:prstGeom>
          <a:noFill/>
        </p:spPr>
        <p:txBody>
          <a:bodyPr wrap="square" rtlCol="0">
            <a:spAutoFit/>
          </a:bodyPr>
          <a:lstStyle/>
          <a:p>
            <a:pPr algn="ctr"/>
            <a:r>
              <a:rPr lang="en-US" sz="2800" dirty="0">
                <a:solidFill>
                  <a:schemeClr val="bg1"/>
                </a:solidFill>
                <a:latin typeface="Arial Rounded MT Bold" panose="020F0704030504030204" pitchFamily="34" charset="0"/>
              </a:rPr>
              <a:t>Markings on the Skin</a:t>
            </a:r>
          </a:p>
        </p:txBody>
      </p:sp>
      <p:sp>
        <p:nvSpPr>
          <p:cNvPr id="10" name="Rectangle 9"/>
          <p:cNvSpPr/>
          <p:nvPr/>
        </p:nvSpPr>
        <p:spPr>
          <a:xfrm>
            <a:off x="8294913" y="3096767"/>
            <a:ext cx="3526973"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The ancient Egyptians tattooed the courtiers and concubines to the Pharaohs. (4)</a:t>
            </a:r>
            <a:endParaRPr lang="en-US" dirty="0">
              <a:solidFill>
                <a:schemeClr val="bg1"/>
              </a:solidFill>
              <a:latin typeface="Calibri" panose="020F0502020204030204" pitchFamily="34" charset="0"/>
            </a:endParaRPr>
          </a:p>
        </p:txBody>
      </p:sp>
      <p:pic>
        <p:nvPicPr>
          <p:cNvPr id="7174" name="Picture 6" descr="https://s-media-cache-ak0.pinimg.com/736x/54/23/52/54235267a055f3602a7c63c59f65f09c.jpg"/>
          <p:cNvPicPr>
            <a:picLocks noChangeAspect="1" noChangeArrowheads="1"/>
          </p:cNvPicPr>
          <p:nvPr/>
        </p:nvPicPr>
        <p:blipFill rotWithShape="1">
          <a:blip r:embed="rId5">
            <a:extLst>
              <a:ext uri="{28A0092B-C50C-407E-A947-70E740481C1C}">
                <a14:useLocalDpi xmlns:a14="http://schemas.microsoft.com/office/drawing/2010/main" val="0"/>
              </a:ext>
            </a:extLst>
          </a:blip>
          <a:srcRect l="17076" t="36815" r="11460" b="20152"/>
          <a:stretch/>
        </p:blipFill>
        <p:spPr bwMode="auto">
          <a:xfrm>
            <a:off x="8921210" y="4399001"/>
            <a:ext cx="2180527" cy="196953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7"/>
          <p:cNvSpPr txBox="1"/>
          <p:nvPr/>
        </p:nvSpPr>
        <p:spPr>
          <a:xfrm>
            <a:off x="30621" y="6526231"/>
            <a:ext cx="151515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Leviticus 19</a:t>
            </a:r>
          </a:p>
        </p:txBody>
      </p:sp>
    </p:spTree>
    <p:extLst>
      <p:ext uri="{BB962C8B-B14F-4D97-AF65-F5344CB8AC3E}">
        <p14:creationId xmlns:p14="http://schemas.microsoft.com/office/powerpoint/2010/main" val="185984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fade">
                                      <p:cBhvr>
                                        <p:cTn id="25" dur="500"/>
                                        <p:tgtEl>
                                          <p:spTgt spid="717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7174"/>
                                        </p:tgtEl>
                                        <p:attrNameLst>
                                          <p:attrName>style.visibility</p:attrName>
                                        </p:attrNameLst>
                                      </p:cBhvr>
                                      <p:to>
                                        <p:strVal val="visible"/>
                                      </p:to>
                                    </p:set>
                                    <p:animEffect transition="in" filter="fade">
                                      <p:cBhvr>
                                        <p:cTn id="41"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P spid="5" grpId="0"/>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5684" y="258505"/>
            <a:ext cx="5410201" cy="4154984"/>
          </a:xfrm>
          <a:prstGeom prst="rect">
            <a:avLst/>
          </a:prstGeom>
        </p:spPr>
        <p:txBody>
          <a:bodyPr wrap="square">
            <a:spAutoFit/>
          </a:bodyPr>
          <a:lstStyle/>
          <a:p>
            <a:pPr fontAlgn="base"/>
            <a:r>
              <a:rPr lang="en-US" sz="2400" dirty="0">
                <a:solidFill>
                  <a:schemeClr val="bg1"/>
                </a:solidFill>
              </a:rPr>
              <a:t>Respect your bodies. The Lord has described them as temples. So many these days disfigure their bodies with tattoos. How shortsighted. These markings last for life. Once in place, they cannot be removed except through a difficult and costly process. I cannot understand why any girl or boy would subject herself or himself to such a thing. I plead with you to avoid disfigurement of this kind.</a:t>
            </a:r>
            <a:r>
              <a:rPr lang="en-US" sz="2400" baseline="30000" dirty="0">
                <a:solidFill>
                  <a:schemeClr val="bg1"/>
                </a:solidFill>
              </a:rPr>
              <a:t> </a:t>
            </a:r>
            <a:endParaRPr lang="en-US" sz="2400" b="0" i="0" dirty="0">
              <a:solidFill>
                <a:schemeClr val="bg1"/>
              </a:solidFill>
              <a:effectLst/>
              <a:latin typeface="Calibri" panose="020F0502020204030204" pitchFamily="34" charset="0"/>
            </a:endParaRPr>
          </a:p>
        </p:txBody>
      </p:sp>
      <p:sp>
        <p:nvSpPr>
          <p:cNvPr id="3" name="Rectangle 2"/>
          <p:cNvSpPr/>
          <p:nvPr/>
        </p:nvSpPr>
        <p:spPr>
          <a:xfrm>
            <a:off x="11588489" y="6368534"/>
            <a:ext cx="442750" cy="369332"/>
          </a:xfrm>
          <a:prstGeom prst="rect">
            <a:avLst/>
          </a:prstGeom>
        </p:spPr>
        <p:txBody>
          <a:bodyPr wrap="none">
            <a:spAutoFit/>
          </a:bodyPr>
          <a:lstStyle/>
          <a:p>
            <a:pPr fontAlgn="base"/>
            <a:r>
              <a:rPr lang="en-US" b="0" i="0" dirty="0">
                <a:solidFill>
                  <a:schemeClr val="bg1"/>
                </a:solidFill>
                <a:effectLst/>
                <a:latin typeface="Calibri" panose="020F0502020204030204" pitchFamily="34" charset="0"/>
              </a:rPr>
              <a:t>(5)</a:t>
            </a:r>
          </a:p>
        </p:txBody>
      </p:sp>
      <p:sp>
        <p:nvSpPr>
          <p:cNvPr id="4" name="Rectangle 3"/>
          <p:cNvSpPr/>
          <p:nvPr/>
        </p:nvSpPr>
        <p:spPr>
          <a:xfrm>
            <a:off x="5236027" y="4763862"/>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We—the First Presidency and the Council of the Twelve—have taken the position, and I quote, that “the Church discourages tattoos. It also discourages the piercing of the body for other than medical purposes, although it takes no position on the minimal piercing of the ears by women for one pair of earrings.”</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389" y="692602"/>
            <a:ext cx="2828925" cy="3527425"/>
          </a:xfrm>
          <a:prstGeom prst="rect">
            <a:avLst/>
          </a:prstGeom>
        </p:spPr>
      </p:pic>
      <p:grpSp>
        <p:nvGrpSpPr>
          <p:cNvPr id="6" name="Group 5"/>
          <p:cNvGrpSpPr/>
          <p:nvPr/>
        </p:nvGrpSpPr>
        <p:grpSpPr>
          <a:xfrm>
            <a:off x="1647886" y="4306106"/>
            <a:ext cx="2728168" cy="2474083"/>
            <a:chOff x="1647886" y="4306106"/>
            <a:chExt cx="2728168" cy="2474083"/>
          </a:xfrm>
        </p:grpSpPr>
        <p:pic>
          <p:nvPicPr>
            <p:cNvPr id="8194" name="Picture 2" descr="https://www.lds.org/bc/content/shared/content/images/gospel-library/manual/32502/48-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86" y="4306106"/>
              <a:ext cx="2728168" cy="24317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47886" y="6518579"/>
              <a:ext cx="888485" cy="261610"/>
            </a:xfrm>
            <a:prstGeom prst="rect">
              <a:avLst/>
            </a:prstGeom>
          </p:spPr>
          <p:txBody>
            <a:bodyPr wrap="square">
              <a:spAutoFit/>
            </a:bodyPr>
            <a:lstStyle/>
            <a:p>
              <a:r>
                <a:rPr lang="en-US" sz="1100" b="0" i="0" dirty="0">
                  <a:solidFill>
                    <a:schemeClr val="bg1"/>
                  </a:solidFill>
                  <a:effectLst/>
                  <a:latin typeface="Calibri" panose="020F0502020204030204" pitchFamily="34" charset="0"/>
                </a:rPr>
                <a:t>2000</a:t>
              </a:r>
              <a:endParaRPr lang="en-US" sz="1100" dirty="0">
                <a:solidFill>
                  <a:schemeClr val="bg1"/>
                </a:solidFill>
              </a:endParaRPr>
            </a:p>
          </p:txBody>
        </p:sp>
      </p:grpSp>
    </p:spTree>
    <p:extLst>
      <p:ext uri="{BB962C8B-B14F-4D97-AF65-F5344CB8AC3E}">
        <p14:creationId xmlns:p14="http://schemas.microsoft.com/office/powerpoint/2010/main" val="289274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799" y="1461977"/>
            <a:ext cx="5410201" cy="3416320"/>
          </a:xfrm>
          <a:prstGeom prst="rect">
            <a:avLst/>
          </a:prstGeom>
        </p:spPr>
        <p:txBody>
          <a:bodyPr wrap="square">
            <a:spAutoFit/>
          </a:bodyPr>
          <a:lstStyle/>
          <a:p>
            <a:pPr fontAlgn="base"/>
            <a:r>
              <a:rPr lang="en-US" sz="2400" dirty="0" err="1">
                <a:solidFill>
                  <a:schemeClr val="bg1"/>
                </a:solidFill>
              </a:rPr>
              <a:t>Molech</a:t>
            </a:r>
            <a:endParaRPr lang="en-US" sz="2400" dirty="0">
              <a:solidFill>
                <a:schemeClr val="bg1"/>
              </a:solidFill>
            </a:endParaRPr>
          </a:p>
          <a:p>
            <a:pPr fontAlgn="base"/>
            <a:endParaRPr lang="en-US" sz="2400" b="0" i="0" dirty="0">
              <a:solidFill>
                <a:schemeClr val="bg1"/>
              </a:solidFill>
              <a:effectLst/>
              <a:latin typeface="Calibri" panose="020F0502020204030204" pitchFamily="34" charset="0"/>
            </a:endParaRPr>
          </a:p>
          <a:p>
            <a:pPr fontAlgn="base"/>
            <a:r>
              <a:rPr lang="en-US" sz="2400" dirty="0">
                <a:solidFill>
                  <a:schemeClr val="bg1"/>
                </a:solidFill>
                <a:latin typeface="Calibri" panose="020F0502020204030204" pitchFamily="34" charset="0"/>
              </a:rPr>
              <a:t>A fire god worshipped by the Ammonites, who made their children pass through or be consumed by a ceremonial fire</a:t>
            </a:r>
          </a:p>
          <a:p>
            <a:pPr fontAlgn="base"/>
            <a:endParaRPr lang="en-US" sz="2400" b="0" i="0" dirty="0">
              <a:solidFill>
                <a:schemeClr val="bg1"/>
              </a:solidFill>
              <a:effectLst/>
              <a:latin typeface="Calibri" panose="020F0502020204030204" pitchFamily="34" charset="0"/>
            </a:endParaRPr>
          </a:p>
          <a:p>
            <a:pPr fontAlgn="base"/>
            <a:r>
              <a:rPr lang="en-US" sz="2400" dirty="0">
                <a:solidFill>
                  <a:schemeClr val="bg1"/>
                </a:solidFill>
                <a:latin typeface="Calibri" panose="020F0502020204030204" pitchFamily="34" charset="0"/>
              </a:rPr>
              <a:t>From time to time the Israelites lapsed into this form of idolatry, always with devastating consequences. (6)</a:t>
            </a:r>
            <a:endParaRPr lang="en-US" sz="2400" b="0" i="0" dirty="0">
              <a:solidFill>
                <a:schemeClr val="bg1"/>
              </a:solidFill>
              <a:effectLst/>
              <a:latin typeface="Calibri" panose="020F0502020204030204" pitchFamily="34" charset="0"/>
            </a:endParaRP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Warning to Parents</a:t>
            </a:r>
          </a:p>
        </p:txBody>
      </p:sp>
      <p:pic>
        <p:nvPicPr>
          <p:cNvPr id="9218" name="Picture 2" descr="http://images.sodahead.com/profiles/0/0/1/1/6/8/8/0/6/moleck-3695146128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689" y="1778377"/>
            <a:ext cx="4625668" cy="346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ureti.eu/tailor-made-custom-clothes/wp-content/uploads/Woolen_fabric_118_Orange_Red-e139254507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8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Fire Gods of Today</a:t>
            </a:r>
          </a:p>
        </p:txBody>
      </p:sp>
      <p:grpSp>
        <p:nvGrpSpPr>
          <p:cNvPr id="8" name="Group 7"/>
          <p:cNvGrpSpPr/>
          <p:nvPr/>
        </p:nvGrpSpPr>
        <p:grpSpPr>
          <a:xfrm>
            <a:off x="478972" y="1052236"/>
            <a:ext cx="3886200" cy="2889876"/>
            <a:chOff x="478972" y="1052236"/>
            <a:chExt cx="3886200" cy="2889876"/>
          </a:xfrm>
        </p:grpSpPr>
        <p:pic>
          <p:nvPicPr>
            <p:cNvPr id="10242" name="Picture 2" descr="http://www.techaddiction.ca/files/computer-game-addictio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2" y="1052236"/>
              <a:ext cx="3886200" cy="2584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6748" y="3572780"/>
              <a:ext cx="3396343" cy="369332"/>
            </a:xfrm>
            <a:prstGeom prst="rect">
              <a:avLst/>
            </a:prstGeom>
            <a:noFill/>
          </p:spPr>
          <p:txBody>
            <a:bodyPr wrap="square" rtlCol="0">
              <a:spAutoFit/>
            </a:bodyPr>
            <a:lstStyle/>
            <a:p>
              <a:r>
                <a:rPr lang="en-US" dirty="0">
                  <a:solidFill>
                    <a:schemeClr val="bg1"/>
                  </a:solidFill>
                </a:rPr>
                <a:t>Addiction to Porn</a:t>
              </a:r>
            </a:p>
          </p:txBody>
        </p:sp>
      </p:grpSp>
      <p:grpSp>
        <p:nvGrpSpPr>
          <p:cNvPr id="7" name="Group 6"/>
          <p:cNvGrpSpPr/>
          <p:nvPr/>
        </p:nvGrpSpPr>
        <p:grpSpPr>
          <a:xfrm>
            <a:off x="5405563" y="1201087"/>
            <a:ext cx="1606096" cy="2712851"/>
            <a:chOff x="5405563" y="1201087"/>
            <a:chExt cx="1606096" cy="2712851"/>
          </a:xfrm>
        </p:grpSpPr>
        <p:pic>
          <p:nvPicPr>
            <p:cNvPr id="10252" name="Picture 12" descr="http://raisingsmallsouls.com/wprss/wp-content/uploads/teendrin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5563" y="1201087"/>
              <a:ext cx="1606096" cy="24354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755265" y="3544606"/>
              <a:ext cx="970853" cy="369332"/>
            </a:xfrm>
            <a:prstGeom prst="rect">
              <a:avLst/>
            </a:prstGeom>
            <a:noFill/>
          </p:spPr>
          <p:txBody>
            <a:bodyPr wrap="square" rtlCol="0">
              <a:spAutoFit/>
            </a:bodyPr>
            <a:lstStyle/>
            <a:p>
              <a:r>
                <a:rPr lang="en-US" dirty="0">
                  <a:solidFill>
                    <a:schemeClr val="bg1"/>
                  </a:solidFill>
                </a:rPr>
                <a:t>Alcohol</a:t>
              </a:r>
            </a:p>
          </p:txBody>
        </p:sp>
      </p:grpSp>
      <p:grpSp>
        <p:nvGrpSpPr>
          <p:cNvPr id="5" name="Group 4"/>
          <p:cNvGrpSpPr/>
          <p:nvPr/>
        </p:nvGrpSpPr>
        <p:grpSpPr>
          <a:xfrm>
            <a:off x="7697353" y="1052236"/>
            <a:ext cx="3695131" cy="2751376"/>
            <a:chOff x="7697353" y="1052236"/>
            <a:chExt cx="3695131" cy="2751376"/>
          </a:xfrm>
        </p:grpSpPr>
        <p:pic>
          <p:nvPicPr>
            <p:cNvPr id="10244" name="Picture 4" descr="http://cdn3.gbtimes.com/cdn/farfuture/MVcTABvyWP1SW2zlgoXqDZD3ru0hcs-QsnrQYxLG_iA/mtime:1400154879/sites/default/files/styles/1280_wide/public/2014/05/15/shutterstock_97598912.jpg?itok=IlpZvFA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7353" y="1052236"/>
              <a:ext cx="3695131" cy="247400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116403" y="3434280"/>
              <a:ext cx="970853" cy="369332"/>
            </a:xfrm>
            <a:prstGeom prst="rect">
              <a:avLst/>
            </a:prstGeom>
            <a:noFill/>
          </p:spPr>
          <p:txBody>
            <a:bodyPr wrap="square" rtlCol="0">
              <a:spAutoFit/>
            </a:bodyPr>
            <a:lstStyle/>
            <a:p>
              <a:r>
                <a:rPr lang="en-US" dirty="0">
                  <a:solidFill>
                    <a:schemeClr val="bg1"/>
                  </a:solidFill>
                </a:rPr>
                <a:t>Drugs</a:t>
              </a:r>
            </a:p>
          </p:txBody>
        </p:sp>
      </p:grpSp>
      <p:grpSp>
        <p:nvGrpSpPr>
          <p:cNvPr id="9" name="Group 8"/>
          <p:cNvGrpSpPr/>
          <p:nvPr/>
        </p:nvGrpSpPr>
        <p:grpSpPr>
          <a:xfrm>
            <a:off x="306352" y="3969952"/>
            <a:ext cx="2694245" cy="1850111"/>
            <a:chOff x="306352" y="3969952"/>
            <a:chExt cx="2694245" cy="1850111"/>
          </a:xfrm>
        </p:grpSpPr>
        <p:pic>
          <p:nvPicPr>
            <p:cNvPr id="10250" name="Picture 10" descr="http://www.newtownbee.com/files/2013/09/13/Health_Prevention_officials_warn_parents_after_recent_deaths_from_Molly_-_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352" y="3969952"/>
              <a:ext cx="2694245" cy="15128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8972" y="5450731"/>
              <a:ext cx="2396500" cy="369332"/>
            </a:xfrm>
            <a:prstGeom prst="rect">
              <a:avLst/>
            </a:prstGeom>
            <a:noFill/>
          </p:spPr>
          <p:txBody>
            <a:bodyPr wrap="square" rtlCol="0">
              <a:spAutoFit/>
            </a:bodyPr>
            <a:lstStyle/>
            <a:p>
              <a:r>
                <a:rPr lang="en-US" dirty="0">
                  <a:solidFill>
                    <a:schemeClr val="bg1"/>
                  </a:solidFill>
                </a:rPr>
                <a:t>offensive music</a:t>
              </a:r>
            </a:p>
          </p:txBody>
        </p:sp>
      </p:grpSp>
      <p:grpSp>
        <p:nvGrpSpPr>
          <p:cNvPr id="10" name="Group 9"/>
          <p:cNvGrpSpPr/>
          <p:nvPr/>
        </p:nvGrpSpPr>
        <p:grpSpPr>
          <a:xfrm>
            <a:off x="3254828" y="4380100"/>
            <a:ext cx="2937683" cy="2488463"/>
            <a:chOff x="3254828" y="4380100"/>
            <a:chExt cx="2937683" cy="2488463"/>
          </a:xfrm>
        </p:grpSpPr>
        <p:pic>
          <p:nvPicPr>
            <p:cNvPr id="10248" name="Picture 8" descr="http://www.findingdulcinea.com/docroot/dulcinea/fd_images/news/Americas/2009/June/What-Parents-Should-Know-About-Teen-Dating/news/0/image.jpg"/>
            <p:cNvPicPr>
              <a:picLocks noChangeAspect="1" noChangeArrowheads="1"/>
            </p:cNvPicPr>
            <p:nvPr/>
          </p:nvPicPr>
          <p:blipFill rotWithShape="1">
            <a:blip r:embed="rId7">
              <a:extLst>
                <a:ext uri="{28A0092B-C50C-407E-A947-70E740481C1C}">
                  <a14:useLocalDpi xmlns:a14="http://schemas.microsoft.com/office/drawing/2010/main" val="0"/>
                </a:ext>
              </a:extLst>
            </a:blip>
            <a:srcRect l="28749" t="38539" r="37667" b="16994"/>
            <a:stretch/>
          </p:blipFill>
          <p:spPr bwMode="auto">
            <a:xfrm>
              <a:off x="3254828" y="4380100"/>
              <a:ext cx="2841172" cy="226869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07142" y="6499231"/>
              <a:ext cx="2285369" cy="369332"/>
            </a:xfrm>
            <a:prstGeom prst="rect">
              <a:avLst/>
            </a:prstGeom>
            <a:noFill/>
          </p:spPr>
          <p:txBody>
            <a:bodyPr wrap="square" rtlCol="0">
              <a:spAutoFit/>
            </a:bodyPr>
            <a:lstStyle/>
            <a:p>
              <a:r>
                <a:rPr lang="en-US" dirty="0">
                  <a:solidFill>
                    <a:schemeClr val="bg1"/>
                  </a:solidFill>
                </a:rPr>
                <a:t>Immorality</a:t>
              </a:r>
            </a:p>
          </p:txBody>
        </p:sp>
      </p:grpSp>
      <p:grpSp>
        <p:nvGrpSpPr>
          <p:cNvPr id="6" name="Group 5"/>
          <p:cNvGrpSpPr/>
          <p:nvPr/>
        </p:nvGrpSpPr>
        <p:grpSpPr>
          <a:xfrm>
            <a:off x="6182204" y="3821984"/>
            <a:ext cx="1515150" cy="2395372"/>
            <a:chOff x="6182204" y="3821984"/>
            <a:chExt cx="1515150" cy="2395372"/>
          </a:xfrm>
        </p:grpSpPr>
        <p:pic>
          <p:nvPicPr>
            <p:cNvPr id="10254" name="Picture 14" descr="http://www.yourmindyourbody.org/wp-content/uploads/2010/05/teen-depression1-216x3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8611" y="3821984"/>
              <a:ext cx="1376131" cy="191129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82204" y="5571025"/>
              <a:ext cx="1515150" cy="646331"/>
            </a:xfrm>
            <a:prstGeom prst="rect">
              <a:avLst/>
            </a:prstGeom>
            <a:noFill/>
          </p:spPr>
          <p:txBody>
            <a:bodyPr wrap="square" rtlCol="0">
              <a:spAutoFit/>
            </a:bodyPr>
            <a:lstStyle/>
            <a:p>
              <a:r>
                <a:rPr lang="en-US" dirty="0">
                  <a:solidFill>
                    <a:schemeClr val="bg1"/>
                  </a:solidFill>
                </a:rPr>
                <a:t>Stress or depression</a:t>
              </a:r>
            </a:p>
          </p:txBody>
        </p:sp>
      </p:grpSp>
      <p:grpSp>
        <p:nvGrpSpPr>
          <p:cNvPr id="4" name="Group 3"/>
          <p:cNvGrpSpPr/>
          <p:nvPr/>
        </p:nvGrpSpPr>
        <p:grpSpPr>
          <a:xfrm>
            <a:off x="7697353" y="3937894"/>
            <a:ext cx="4291144" cy="2764289"/>
            <a:chOff x="7697353" y="3937894"/>
            <a:chExt cx="4291144" cy="2764289"/>
          </a:xfrm>
        </p:grpSpPr>
        <p:pic>
          <p:nvPicPr>
            <p:cNvPr id="10246" name="Picture 6" descr="http://i.huffpost.com/gen/1154735/images/o-DIVORCE-KIDS-faceboo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7353" y="3937894"/>
              <a:ext cx="4087640" cy="27224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883753" y="6332851"/>
              <a:ext cx="2104744" cy="369332"/>
            </a:xfrm>
            <a:prstGeom prst="rect">
              <a:avLst/>
            </a:prstGeom>
            <a:noFill/>
          </p:spPr>
          <p:txBody>
            <a:bodyPr wrap="square" rtlCol="0">
              <a:spAutoFit/>
            </a:bodyPr>
            <a:lstStyle/>
            <a:p>
              <a:r>
                <a:rPr lang="en-US" dirty="0"/>
                <a:t>Family division</a:t>
              </a:r>
            </a:p>
          </p:txBody>
        </p:sp>
      </p:grpSp>
    </p:spTree>
    <p:extLst>
      <p:ext uri="{BB962C8B-B14F-4D97-AF65-F5344CB8AC3E}">
        <p14:creationId xmlns:p14="http://schemas.microsoft.com/office/powerpoint/2010/main" val="314606458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6267</Words>
  <Application>Microsoft Office PowerPoint</Application>
  <PresentationFormat>Widescreen</PresentationFormat>
  <Paragraphs>421</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 Rounded MT Bold</vt:lpstr>
      <vt:lpstr>Palatino</vt:lpstr>
      <vt:lpstr>arial</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54</cp:revision>
  <dcterms:created xsi:type="dcterms:W3CDTF">2015-10-27T14:06:36Z</dcterms:created>
  <dcterms:modified xsi:type="dcterms:W3CDTF">2020-11-14T03:33:49Z</dcterms:modified>
</cp:coreProperties>
</file>